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847" r:id="rId3"/>
    <p:sldId id="891" r:id="rId4"/>
    <p:sldId id="969" r:id="rId5"/>
    <p:sldId id="892" r:id="rId6"/>
    <p:sldId id="893" r:id="rId7"/>
    <p:sldId id="894" r:id="rId8"/>
    <p:sldId id="895" r:id="rId9"/>
    <p:sldId id="970" r:id="rId10"/>
    <p:sldId id="971" r:id="rId11"/>
    <p:sldId id="952" r:id="rId12"/>
    <p:sldId id="855" r:id="rId13"/>
    <p:sldId id="856" r:id="rId14"/>
    <p:sldId id="983" r:id="rId15"/>
    <p:sldId id="859" r:id="rId16"/>
    <p:sldId id="860" r:id="rId17"/>
    <p:sldId id="861" r:id="rId18"/>
    <p:sldId id="862" r:id="rId19"/>
    <p:sldId id="863" r:id="rId20"/>
    <p:sldId id="864" r:id="rId21"/>
    <p:sldId id="865" r:id="rId22"/>
    <p:sldId id="866" r:id="rId23"/>
    <p:sldId id="867" r:id="rId24"/>
    <p:sldId id="868" r:id="rId25"/>
    <p:sldId id="869" r:id="rId26"/>
    <p:sldId id="870" r:id="rId27"/>
    <p:sldId id="871" r:id="rId28"/>
    <p:sldId id="872" r:id="rId29"/>
    <p:sldId id="881" r:id="rId30"/>
    <p:sldId id="972" r:id="rId31"/>
    <p:sldId id="984" r:id="rId32"/>
    <p:sldId id="884" r:id="rId33"/>
    <p:sldId id="885" r:id="rId34"/>
    <p:sldId id="886" r:id="rId35"/>
    <p:sldId id="887" r:id="rId36"/>
    <p:sldId id="888" r:id="rId37"/>
    <p:sldId id="889" r:id="rId38"/>
    <p:sldId id="899" r:id="rId39"/>
    <p:sldId id="900" r:id="rId40"/>
    <p:sldId id="901" r:id="rId41"/>
    <p:sldId id="902" r:id="rId42"/>
    <p:sldId id="903" r:id="rId43"/>
    <p:sldId id="904" r:id="rId44"/>
    <p:sldId id="905" r:id="rId45"/>
    <p:sldId id="906" r:id="rId46"/>
    <p:sldId id="907" r:id="rId47"/>
    <p:sldId id="908" r:id="rId48"/>
    <p:sldId id="992" r:id="rId49"/>
    <p:sldId id="993" r:id="rId50"/>
    <p:sldId id="995" r:id="rId51"/>
    <p:sldId id="1005" r:id="rId52"/>
    <p:sldId id="1006" r:id="rId53"/>
    <p:sldId id="998" r:id="rId54"/>
    <p:sldId id="1000" r:id="rId55"/>
    <p:sldId id="1001" r:id="rId56"/>
    <p:sldId id="1002" r:id="rId57"/>
    <p:sldId id="1003" r:id="rId58"/>
    <p:sldId id="1004" r:id="rId59"/>
    <p:sldId id="917" r:id="rId60"/>
    <p:sldId id="1007" r:id="rId61"/>
    <p:sldId id="1008" r:id="rId62"/>
    <p:sldId id="1009" r:id="rId63"/>
    <p:sldId id="1011" r:id="rId64"/>
    <p:sldId id="1013" r:id="rId65"/>
    <p:sldId id="1015" r:id="rId66"/>
    <p:sldId id="1016" r:id="rId67"/>
    <p:sldId id="1017" r:id="rId68"/>
    <p:sldId id="1018" r:id="rId69"/>
    <p:sldId id="1019" r:id="rId70"/>
    <p:sldId id="1020" r:id="rId71"/>
    <p:sldId id="925" r:id="rId72"/>
    <p:sldId id="926" r:id="rId73"/>
    <p:sldId id="928" r:id="rId74"/>
    <p:sldId id="929" r:id="rId75"/>
    <p:sldId id="930" r:id="rId76"/>
    <p:sldId id="975" r:id="rId77"/>
    <p:sldId id="981" r:id="rId78"/>
    <p:sldId id="977" r:id="rId79"/>
    <p:sldId id="978" r:id="rId80"/>
    <p:sldId id="976" r:id="rId81"/>
    <p:sldId id="982" r:id="rId82"/>
    <p:sldId id="794" r:id="rId83"/>
    <p:sldId id="797" r:id="rId84"/>
    <p:sldId id="799" r:id="rId85"/>
    <p:sldId id="800" r:id="rId86"/>
    <p:sldId id="801" r:id="rId87"/>
    <p:sldId id="802" r:id="rId88"/>
    <p:sldId id="803" r:id="rId89"/>
    <p:sldId id="804" r:id="rId90"/>
    <p:sldId id="805" r:id="rId91"/>
    <p:sldId id="806" r:id="rId92"/>
    <p:sldId id="808" r:id="rId93"/>
    <p:sldId id="809" r:id="rId94"/>
    <p:sldId id="931" r:id="rId95"/>
    <p:sldId id="1171" r:id="rId96"/>
    <p:sldId id="1188" r:id="rId97"/>
    <p:sldId id="1192" r:id="rId98"/>
    <p:sldId id="1189" r:id="rId99"/>
    <p:sldId id="1190" r:id="rId100"/>
    <p:sldId id="1191" r:id="rId101"/>
    <p:sldId id="1193" r:id="rId102"/>
    <p:sldId id="1195" r:id="rId103"/>
    <p:sldId id="1197" r:id="rId104"/>
    <p:sldId id="1187" r:id="rId105"/>
    <p:sldId id="1186" r:id="rId106"/>
    <p:sldId id="1200" r:id="rId107"/>
    <p:sldId id="1194" r:id="rId108"/>
    <p:sldId id="1199" r:id="rId109"/>
    <p:sldId id="1179" r:id="rId110"/>
    <p:sldId id="933" r:id="rId111"/>
    <p:sldId id="1183" r:id="rId112"/>
    <p:sldId id="936" r:id="rId113"/>
    <p:sldId id="1173" r:id="rId114"/>
    <p:sldId id="937" r:id="rId115"/>
    <p:sldId id="938" r:id="rId116"/>
    <p:sldId id="939" r:id="rId117"/>
    <p:sldId id="990" r:id="rId118"/>
    <p:sldId id="1201" r:id="rId119"/>
    <p:sldId id="1202" r:id="rId120"/>
    <p:sldId id="1203" r:id="rId121"/>
    <p:sldId id="1204" r:id="rId122"/>
    <p:sldId id="1205" r:id="rId123"/>
    <p:sldId id="1181" r:id="rId124"/>
    <p:sldId id="996" r:id="rId125"/>
    <p:sldId id="1206" r:id="rId126"/>
    <p:sldId id="1207" r:id="rId127"/>
    <p:sldId id="1208" r:id="rId128"/>
    <p:sldId id="1209" r:id="rId129"/>
    <p:sldId id="1210" r:id="rId130"/>
    <p:sldId id="1211" r:id="rId131"/>
    <p:sldId id="1212" r:id="rId132"/>
    <p:sldId id="1213" r:id="rId133"/>
    <p:sldId id="1214" r:id="rId134"/>
    <p:sldId id="1215" r:id="rId135"/>
    <p:sldId id="1216" r:id="rId136"/>
    <p:sldId id="1217" r:id="rId137"/>
    <p:sldId id="1218" r:id="rId138"/>
    <p:sldId id="1219" r:id="rId139"/>
    <p:sldId id="1220" r:id="rId140"/>
    <p:sldId id="1221" r:id="rId141"/>
    <p:sldId id="1223" r:id="rId142"/>
    <p:sldId id="1225" r:id="rId143"/>
    <p:sldId id="1226" r:id="rId144"/>
    <p:sldId id="1082" r:id="rId145"/>
    <p:sldId id="1222" r:id="rId146"/>
    <p:sldId id="1166" r:id="rId147"/>
    <p:sldId id="1167" r:id="rId148"/>
    <p:sldId id="1168" r:id="rId149"/>
    <p:sldId id="1089" r:id="rId150"/>
    <p:sldId id="1224" r:id="rId1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48" y="11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tableStyles" Target="tableStyles.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viewProps" Target="viewProp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theme" Target="theme/theme1.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4A7CAD-4E43-E024-2A2B-DE286657DE0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AFFB1F5-0EB4-55E0-6C63-D63E10CDCC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EA536CA-20FC-F9DF-6AD2-EA47CBD0A838}"/>
              </a:ext>
            </a:extLst>
          </p:cNvPr>
          <p:cNvSpPr>
            <a:spLocks noGrp="1"/>
          </p:cNvSpPr>
          <p:nvPr>
            <p:ph type="dt" sz="half" idx="10"/>
          </p:nvPr>
        </p:nvSpPr>
        <p:spPr/>
        <p:txBody>
          <a:bodyPr/>
          <a:lstStyle/>
          <a:p>
            <a:fld id="{593508A3-ECED-4530-B0CF-0073D1A72036}" type="datetimeFigureOut">
              <a:rPr lang="zh-CN" altLang="en-US" smtClean="0"/>
              <a:t>2023/4/25</a:t>
            </a:fld>
            <a:endParaRPr lang="zh-CN" altLang="en-US"/>
          </a:p>
        </p:txBody>
      </p:sp>
      <p:sp>
        <p:nvSpPr>
          <p:cNvPr id="5" name="页脚占位符 4">
            <a:extLst>
              <a:ext uri="{FF2B5EF4-FFF2-40B4-BE49-F238E27FC236}">
                <a16:creationId xmlns:a16="http://schemas.microsoft.com/office/drawing/2014/main" id="{C63683E2-4CB0-320E-5F6E-D640B9D8E0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8AE1BD-A2F3-CEBD-6DB4-9F97E9FE492E}"/>
              </a:ext>
            </a:extLst>
          </p:cNvPr>
          <p:cNvSpPr>
            <a:spLocks noGrp="1"/>
          </p:cNvSpPr>
          <p:nvPr>
            <p:ph type="sldNum" sz="quarter" idx="12"/>
          </p:nvPr>
        </p:nvSpPr>
        <p:spPr/>
        <p:txBody>
          <a:bodyPr/>
          <a:lstStyle/>
          <a:p>
            <a:fld id="{BA27C1AD-BF0B-4F26-BDE5-AFAE60497A97}" type="slidenum">
              <a:rPr lang="zh-CN" altLang="en-US" smtClean="0"/>
              <a:t>‹#›</a:t>
            </a:fld>
            <a:endParaRPr lang="zh-CN" altLang="en-US"/>
          </a:p>
        </p:txBody>
      </p:sp>
    </p:spTree>
    <p:extLst>
      <p:ext uri="{BB962C8B-B14F-4D97-AF65-F5344CB8AC3E}">
        <p14:creationId xmlns:p14="http://schemas.microsoft.com/office/powerpoint/2010/main" val="3606922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9595D3-8334-EC56-E17C-8CC568E084C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E86A73F-03F5-FC9C-D23B-89B5489D1EF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3ADBDCE-7605-D4CA-4385-32E5665AB53C}"/>
              </a:ext>
            </a:extLst>
          </p:cNvPr>
          <p:cNvSpPr>
            <a:spLocks noGrp="1"/>
          </p:cNvSpPr>
          <p:nvPr>
            <p:ph type="dt" sz="half" idx="10"/>
          </p:nvPr>
        </p:nvSpPr>
        <p:spPr/>
        <p:txBody>
          <a:bodyPr/>
          <a:lstStyle/>
          <a:p>
            <a:fld id="{593508A3-ECED-4530-B0CF-0073D1A72036}" type="datetimeFigureOut">
              <a:rPr lang="zh-CN" altLang="en-US" smtClean="0"/>
              <a:t>2023/4/25</a:t>
            </a:fld>
            <a:endParaRPr lang="zh-CN" altLang="en-US"/>
          </a:p>
        </p:txBody>
      </p:sp>
      <p:sp>
        <p:nvSpPr>
          <p:cNvPr id="5" name="页脚占位符 4">
            <a:extLst>
              <a:ext uri="{FF2B5EF4-FFF2-40B4-BE49-F238E27FC236}">
                <a16:creationId xmlns:a16="http://schemas.microsoft.com/office/drawing/2014/main" id="{191AB9F2-F2A4-8F24-2037-0C4654FB79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E63816-1087-4742-9568-1D328E871B65}"/>
              </a:ext>
            </a:extLst>
          </p:cNvPr>
          <p:cNvSpPr>
            <a:spLocks noGrp="1"/>
          </p:cNvSpPr>
          <p:nvPr>
            <p:ph type="sldNum" sz="quarter" idx="12"/>
          </p:nvPr>
        </p:nvSpPr>
        <p:spPr/>
        <p:txBody>
          <a:bodyPr/>
          <a:lstStyle/>
          <a:p>
            <a:fld id="{BA27C1AD-BF0B-4F26-BDE5-AFAE60497A97}" type="slidenum">
              <a:rPr lang="zh-CN" altLang="en-US" smtClean="0"/>
              <a:t>‹#›</a:t>
            </a:fld>
            <a:endParaRPr lang="zh-CN" altLang="en-US"/>
          </a:p>
        </p:txBody>
      </p:sp>
    </p:spTree>
    <p:extLst>
      <p:ext uri="{BB962C8B-B14F-4D97-AF65-F5344CB8AC3E}">
        <p14:creationId xmlns:p14="http://schemas.microsoft.com/office/powerpoint/2010/main" val="3416654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E278801-6CDA-3F2C-B60F-DF11B072887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5E9DE12-3E85-1CA1-7E23-C4CB9852956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DC64D2-2F07-AD09-2707-E19FEFD5772A}"/>
              </a:ext>
            </a:extLst>
          </p:cNvPr>
          <p:cNvSpPr>
            <a:spLocks noGrp="1"/>
          </p:cNvSpPr>
          <p:nvPr>
            <p:ph type="dt" sz="half" idx="10"/>
          </p:nvPr>
        </p:nvSpPr>
        <p:spPr/>
        <p:txBody>
          <a:bodyPr/>
          <a:lstStyle/>
          <a:p>
            <a:fld id="{593508A3-ECED-4530-B0CF-0073D1A72036}" type="datetimeFigureOut">
              <a:rPr lang="zh-CN" altLang="en-US" smtClean="0"/>
              <a:t>2023/4/25</a:t>
            </a:fld>
            <a:endParaRPr lang="zh-CN" altLang="en-US"/>
          </a:p>
        </p:txBody>
      </p:sp>
      <p:sp>
        <p:nvSpPr>
          <p:cNvPr id="5" name="页脚占位符 4">
            <a:extLst>
              <a:ext uri="{FF2B5EF4-FFF2-40B4-BE49-F238E27FC236}">
                <a16:creationId xmlns:a16="http://schemas.microsoft.com/office/drawing/2014/main" id="{A882712D-C0FE-7BAB-2C06-A9DA09E1ED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5EFC8C-A99C-42C9-9CC1-E24D6D995928}"/>
              </a:ext>
            </a:extLst>
          </p:cNvPr>
          <p:cNvSpPr>
            <a:spLocks noGrp="1"/>
          </p:cNvSpPr>
          <p:nvPr>
            <p:ph type="sldNum" sz="quarter" idx="12"/>
          </p:nvPr>
        </p:nvSpPr>
        <p:spPr/>
        <p:txBody>
          <a:bodyPr/>
          <a:lstStyle/>
          <a:p>
            <a:fld id="{BA27C1AD-BF0B-4F26-BDE5-AFAE60497A97}" type="slidenum">
              <a:rPr lang="zh-CN" altLang="en-US" smtClean="0"/>
              <a:t>‹#›</a:t>
            </a:fld>
            <a:endParaRPr lang="zh-CN" altLang="en-US"/>
          </a:p>
        </p:txBody>
      </p:sp>
    </p:spTree>
    <p:extLst>
      <p:ext uri="{BB962C8B-B14F-4D97-AF65-F5344CB8AC3E}">
        <p14:creationId xmlns:p14="http://schemas.microsoft.com/office/powerpoint/2010/main" val="1225332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C8D-8D87-49B7-913C-2F3E7CE15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82307A-827B-49D5-93D5-888506111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A13D66-163F-44AC-9E7C-288C45DCFC41}"/>
              </a:ext>
            </a:extLst>
          </p:cNvPr>
          <p:cNvSpPr>
            <a:spLocks noGrp="1"/>
          </p:cNvSpPr>
          <p:nvPr>
            <p:ph type="dt" sz="half" idx="10"/>
          </p:nvPr>
        </p:nvSpPr>
        <p:spPr/>
        <p:txBody>
          <a:bodyPr/>
          <a:lstStyle/>
          <a:p>
            <a:fld id="{2C8DE5C2-993C-4607-B26D-D4750998D4EC}" type="datetimeFigureOut">
              <a:rPr lang="en-US" smtClean="0"/>
              <a:t>4/25/2023</a:t>
            </a:fld>
            <a:endParaRPr lang="en-US"/>
          </a:p>
        </p:txBody>
      </p:sp>
      <p:sp>
        <p:nvSpPr>
          <p:cNvPr id="5" name="Footer Placeholder 4">
            <a:extLst>
              <a:ext uri="{FF2B5EF4-FFF2-40B4-BE49-F238E27FC236}">
                <a16:creationId xmlns:a16="http://schemas.microsoft.com/office/drawing/2014/main" id="{297BCF21-3CFD-4385-9DBC-F7BD17D8A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E5275-B573-49CD-90AD-CB0DA97599F5}"/>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190165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F930-BB1B-4E66-A750-14CDF2321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1519BF-68A6-43AA-89F5-C81A45FBF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702ED-6F7F-4497-9059-B93C8F382FC7}"/>
              </a:ext>
            </a:extLst>
          </p:cNvPr>
          <p:cNvSpPr>
            <a:spLocks noGrp="1"/>
          </p:cNvSpPr>
          <p:nvPr>
            <p:ph type="dt" sz="half" idx="10"/>
          </p:nvPr>
        </p:nvSpPr>
        <p:spPr/>
        <p:txBody>
          <a:bodyPr/>
          <a:lstStyle/>
          <a:p>
            <a:fld id="{2C8DE5C2-993C-4607-B26D-D4750998D4EC}" type="datetimeFigureOut">
              <a:rPr lang="en-US" smtClean="0"/>
              <a:t>4/25/2023</a:t>
            </a:fld>
            <a:endParaRPr lang="en-US"/>
          </a:p>
        </p:txBody>
      </p:sp>
      <p:sp>
        <p:nvSpPr>
          <p:cNvPr id="5" name="Footer Placeholder 4">
            <a:extLst>
              <a:ext uri="{FF2B5EF4-FFF2-40B4-BE49-F238E27FC236}">
                <a16:creationId xmlns:a16="http://schemas.microsoft.com/office/drawing/2014/main" id="{2675094B-4552-47F8-A19A-C0E27DDEB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7916A4-49B7-4704-8CAC-115D1DEA9C13}"/>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411835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C7C10-1A04-4D5D-88D6-E25C15B2AA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D7FAE4-EC71-4F88-836E-08C97267F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E76022-E15C-4FC6-85EE-406E479892B6}"/>
              </a:ext>
            </a:extLst>
          </p:cNvPr>
          <p:cNvSpPr>
            <a:spLocks noGrp="1"/>
          </p:cNvSpPr>
          <p:nvPr>
            <p:ph type="dt" sz="half" idx="10"/>
          </p:nvPr>
        </p:nvSpPr>
        <p:spPr/>
        <p:txBody>
          <a:bodyPr/>
          <a:lstStyle/>
          <a:p>
            <a:fld id="{2C8DE5C2-993C-4607-B26D-D4750998D4EC}" type="datetimeFigureOut">
              <a:rPr lang="en-US" smtClean="0"/>
              <a:t>4/25/2023</a:t>
            </a:fld>
            <a:endParaRPr lang="en-US"/>
          </a:p>
        </p:txBody>
      </p:sp>
      <p:sp>
        <p:nvSpPr>
          <p:cNvPr id="5" name="Footer Placeholder 4">
            <a:extLst>
              <a:ext uri="{FF2B5EF4-FFF2-40B4-BE49-F238E27FC236}">
                <a16:creationId xmlns:a16="http://schemas.microsoft.com/office/drawing/2014/main" id="{937DC579-3692-4E9B-B338-4EAEFB61A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CDB079-213E-47A8-8BFE-6CB21B4D79A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118610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2CD8-DB14-4576-899F-2F2CE272E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AF43D7-F323-46C2-B5D7-236AA5AF65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3D94A0-9200-4AC5-A43F-2BDC53772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880A4B-B757-4DB9-B76F-9C884BC349C1}"/>
              </a:ext>
            </a:extLst>
          </p:cNvPr>
          <p:cNvSpPr>
            <a:spLocks noGrp="1"/>
          </p:cNvSpPr>
          <p:nvPr>
            <p:ph type="dt" sz="half" idx="10"/>
          </p:nvPr>
        </p:nvSpPr>
        <p:spPr/>
        <p:txBody>
          <a:bodyPr/>
          <a:lstStyle/>
          <a:p>
            <a:fld id="{2C8DE5C2-993C-4607-B26D-D4750998D4EC}" type="datetimeFigureOut">
              <a:rPr lang="en-US" smtClean="0"/>
              <a:t>4/25/2023</a:t>
            </a:fld>
            <a:endParaRPr lang="en-US"/>
          </a:p>
        </p:txBody>
      </p:sp>
      <p:sp>
        <p:nvSpPr>
          <p:cNvPr id="6" name="Footer Placeholder 5">
            <a:extLst>
              <a:ext uri="{FF2B5EF4-FFF2-40B4-BE49-F238E27FC236}">
                <a16:creationId xmlns:a16="http://schemas.microsoft.com/office/drawing/2014/main" id="{CF9B8ACA-D40F-4229-9841-511E5B71C3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FC1A17-3BF5-4EA5-BEFF-51260E8F739C}"/>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273176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A95FE-0948-4BA1-8E48-1EB6D0A825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A089F5-02CB-4DE6-8137-F5A641BFE8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60FF3C-480D-4C27-A5C0-3A0EF312E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6455D2-0EA6-45F2-ACFD-5B255D585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5001B6-1D21-4E2D-BFD9-31A494A76D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7D2297-CA0A-4D7C-88D0-B7E630DD7FD4}"/>
              </a:ext>
            </a:extLst>
          </p:cNvPr>
          <p:cNvSpPr>
            <a:spLocks noGrp="1"/>
          </p:cNvSpPr>
          <p:nvPr>
            <p:ph type="dt" sz="half" idx="10"/>
          </p:nvPr>
        </p:nvSpPr>
        <p:spPr/>
        <p:txBody>
          <a:bodyPr/>
          <a:lstStyle/>
          <a:p>
            <a:fld id="{2C8DE5C2-993C-4607-B26D-D4750998D4EC}" type="datetimeFigureOut">
              <a:rPr lang="en-US" smtClean="0"/>
              <a:t>4/25/2023</a:t>
            </a:fld>
            <a:endParaRPr lang="en-US"/>
          </a:p>
        </p:txBody>
      </p:sp>
      <p:sp>
        <p:nvSpPr>
          <p:cNvPr id="8" name="Footer Placeholder 7">
            <a:extLst>
              <a:ext uri="{FF2B5EF4-FFF2-40B4-BE49-F238E27FC236}">
                <a16:creationId xmlns:a16="http://schemas.microsoft.com/office/drawing/2014/main" id="{F8B61E68-94DE-4D18-85C2-D659E80492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74391D-3478-49C6-A64F-7D922234981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644233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B787D-CCE5-4351-A8D2-6FB40E4C6A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D0080E-8BB7-4A2B-9E1E-A1884EAB7C8B}"/>
              </a:ext>
            </a:extLst>
          </p:cNvPr>
          <p:cNvSpPr>
            <a:spLocks noGrp="1"/>
          </p:cNvSpPr>
          <p:nvPr>
            <p:ph type="dt" sz="half" idx="10"/>
          </p:nvPr>
        </p:nvSpPr>
        <p:spPr/>
        <p:txBody>
          <a:bodyPr/>
          <a:lstStyle/>
          <a:p>
            <a:fld id="{2C8DE5C2-993C-4607-B26D-D4750998D4EC}" type="datetimeFigureOut">
              <a:rPr lang="en-US" smtClean="0"/>
              <a:t>4/25/2023</a:t>
            </a:fld>
            <a:endParaRPr lang="en-US"/>
          </a:p>
        </p:txBody>
      </p:sp>
      <p:sp>
        <p:nvSpPr>
          <p:cNvPr id="4" name="Footer Placeholder 3">
            <a:extLst>
              <a:ext uri="{FF2B5EF4-FFF2-40B4-BE49-F238E27FC236}">
                <a16:creationId xmlns:a16="http://schemas.microsoft.com/office/drawing/2014/main" id="{FC231991-0512-4363-BEC1-9F5FB2A4CF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B0BCDD-F844-4A3B-AFC4-D12972D0E38D}"/>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4319629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2F588C-0B58-4656-A1BF-EEBC5FAFC90E}"/>
              </a:ext>
            </a:extLst>
          </p:cNvPr>
          <p:cNvSpPr>
            <a:spLocks noGrp="1"/>
          </p:cNvSpPr>
          <p:nvPr>
            <p:ph type="dt" sz="half" idx="10"/>
          </p:nvPr>
        </p:nvSpPr>
        <p:spPr/>
        <p:txBody>
          <a:bodyPr/>
          <a:lstStyle/>
          <a:p>
            <a:fld id="{2C8DE5C2-993C-4607-B26D-D4750998D4EC}" type="datetimeFigureOut">
              <a:rPr lang="en-US" smtClean="0"/>
              <a:t>4/25/2023</a:t>
            </a:fld>
            <a:endParaRPr lang="en-US"/>
          </a:p>
        </p:txBody>
      </p:sp>
      <p:sp>
        <p:nvSpPr>
          <p:cNvPr id="3" name="Footer Placeholder 2">
            <a:extLst>
              <a:ext uri="{FF2B5EF4-FFF2-40B4-BE49-F238E27FC236}">
                <a16:creationId xmlns:a16="http://schemas.microsoft.com/office/drawing/2014/main" id="{355D5C27-B9EB-4358-845D-80E984EFEF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80E9D9-71E6-4C4B-94D8-15A6D054D65F}"/>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3310382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D7AC6-3E96-4DF2-8B7B-8ED2ACA86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D3594C-6116-4D70-8609-3B3AE3B06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40EF22-48F6-40F9-98DA-773AAB2C7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D922F2-9898-4FAD-84C3-E54D1A2B9486}"/>
              </a:ext>
            </a:extLst>
          </p:cNvPr>
          <p:cNvSpPr>
            <a:spLocks noGrp="1"/>
          </p:cNvSpPr>
          <p:nvPr>
            <p:ph type="dt" sz="half" idx="10"/>
          </p:nvPr>
        </p:nvSpPr>
        <p:spPr/>
        <p:txBody>
          <a:bodyPr/>
          <a:lstStyle/>
          <a:p>
            <a:fld id="{2C8DE5C2-993C-4607-B26D-D4750998D4EC}" type="datetimeFigureOut">
              <a:rPr lang="en-US" smtClean="0"/>
              <a:t>4/25/2023</a:t>
            </a:fld>
            <a:endParaRPr lang="en-US"/>
          </a:p>
        </p:txBody>
      </p:sp>
      <p:sp>
        <p:nvSpPr>
          <p:cNvPr id="6" name="Footer Placeholder 5">
            <a:extLst>
              <a:ext uri="{FF2B5EF4-FFF2-40B4-BE49-F238E27FC236}">
                <a16:creationId xmlns:a16="http://schemas.microsoft.com/office/drawing/2014/main" id="{6804D9C0-1537-41C1-A2E0-B949FC8C46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394171-1D38-4BB1-B05F-4399CBF9FF1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633276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69E2D9-2B20-F113-D962-F591261EDAB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19E4079-9CA2-395E-F547-B6818F561D9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3CBBC6C-FC4B-CD0B-2BDA-B4DC9B4CD9AC}"/>
              </a:ext>
            </a:extLst>
          </p:cNvPr>
          <p:cNvSpPr>
            <a:spLocks noGrp="1"/>
          </p:cNvSpPr>
          <p:nvPr>
            <p:ph type="dt" sz="half" idx="10"/>
          </p:nvPr>
        </p:nvSpPr>
        <p:spPr/>
        <p:txBody>
          <a:bodyPr/>
          <a:lstStyle/>
          <a:p>
            <a:fld id="{593508A3-ECED-4530-B0CF-0073D1A72036}" type="datetimeFigureOut">
              <a:rPr lang="zh-CN" altLang="en-US" smtClean="0"/>
              <a:t>2023/4/25</a:t>
            </a:fld>
            <a:endParaRPr lang="zh-CN" altLang="en-US"/>
          </a:p>
        </p:txBody>
      </p:sp>
      <p:sp>
        <p:nvSpPr>
          <p:cNvPr id="5" name="页脚占位符 4">
            <a:extLst>
              <a:ext uri="{FF2B5EF4-FFF2-40B4-BE49-F238E27FC236}">
                <a16:creationId xmlns:a16="http://schemas.microsoft.com/office/drawing/2014/main" id="{15BE337A-82F4-FB74-BDEB-E7FBA341B1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B1E538-D44A-8440-A951-C71039E42F1F}"/>
              </a:ext>
            </a:extLst>
          </p:cNvPr>
          <p:cNvSpPr>
            <a:spLocks noGrp="1"/>
          </p:cNvSpPr>
          <p:nvPr>
            <p:ph type="sldNum" sz="quarter" idx="12"/>
          </p:nvPr>
        </p:nvSpPr>
        <p:spPr/>
        <p:txBody>
          <a:bodyPr/>
          <a:lstStyle/>
          <a:p>
            <a:fld id="{BA27C1AD-BF0B-4F26-BDE5-AFAE60497A97}" type="slidenum">
              <a:rPr lang="zh-CN" altLang="en-US" smtClean="0"/>
              <a:t>‹#›</a:t>
            </a:fld>
            <a:endParaRPr lang="zh-CN" altLang="en-US"/>
          </a:p>
        </p:txBody>
      </p:sp>
    </p:spTree>
    <p:extLst>
      <p:ext uri="{BB962C8B-B14F-4D97-AF65-F5344CB8AC3E}">
        <p14:creationId xmlns:p14="http://schemas.microsoft.com/office/powerpoint/2010/main" val="1084202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3BF37-234B-4CDC-9355-274310AF9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98EEF5-627E-47C5-882D-E9FB795C4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D119AF-0700-4DB2-B0C2-497AE7D4A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68593-5F9E-4E5A-BFEB-7B311DCF793B}"/>
              </a:ext>
            </a:extLst>
          </p:cNvPr>
          <p:cNvSpPr>
            <a:spLocks noGrp="1"/>
          </p:cNvSpPr>
          <p:nvPr>
            <p:ph type="dt" sz="half" idx="10"/>
          </p:nvPr>
        </p:nvSpPr>
        <p:spPr/>
        <p:txBody>
          <a:bodyPr/>
          <a:lstStyle/>
          <a:p>
            <a:fld id="{2C8DE5C2-993C-4607-B26D-D4750998D4EC}" type="datetimeFigureOut">
              <a:rPr lang="en-US" smtClean="0"/>
              <a:t>4/25/2023</a:t>
            </a:fld>
            <a:endParaRPr lang="en-US"/>
          </a:p>
        </p:txBody>
      </p:sp>
      <p:sp>
        <p:nvSpPr>
          <p:cNvPr id="6" name="Footer Placeholder 5">
            <a:extLst>
              <a:ext uri="{FF2B5EF4-FFF2-40B4-BE49-F238E27FC236}">
                <a16:creationId xmlns:a16="http://schemas.microsoft.com/office/drawing/2014/main" id="{62C7370B-15E1-4CB0-9B85-006578F16A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CC3140-5AF3-4C9C-93D5-9F57668CAEA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5911353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AC9D-667A-4F8E-8A4B-5534E3501E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AB3C54-24B0-464A-8D85-99A6883DC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B1B0D-7BB1-4E78-AD53-15520DE87041}"/>
              </a:ext>
            </a:extLst>
          </p:cNvPr>
          <p:cNvSpPr>
            <a:spLocks noGrp="1"/>
          </p:cNvSpPr>
          <p:nvPr>
            <p:ph type="dt" sz="half" idx="10"/>
          </p:nvPr>
        </p:nvSpPr>
        <p:spPr/>
        <p:txBody>
          <a:bodyPr/>
          <a:lstStyle/>
          <a:p>
            <a:fld id="{2C8DE5C2-993C-4607-B26D-D4750998D4EC}" type="datetimeFigureOut">
              <a:rPr lang="en-US" smtClean="0"/>
              <a:t>4/25/2023</a:t>
            </a:fld>
            <a:endParaRPr lang="en-US"/>
          </a:p>
        </p:txBody>
      </p:sp>
      <p:sp>
        <p:nvSpPr>
          <p:cNvPr id="5" name="Footer Placeholder 4">
            <a:extLst>
              <a:ext uri="{FF2B5EF4-FFF2-40B4-BE49-F238E27FC236}">
                <a16:creationId xmlns:a16="http://schemas.microsoft.com/office/drawing/2014/main" id="{925F90C4-EB39-462A-B466-D6BDB78E7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19E79-F059-4C7A-8814-C7FE069902E8}"/>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4362679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63A2FF-4678-4216-98BC-A82B1465AF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284147-CDB3-4F8F-AD86-029641C3E6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8C6FF-7F91-4CDE-95B6-82CD5089D2A0}"/>
              </a:ext>
            </a:extLst>
          </p:cNvPr>
          <p:cNvSpPr>
            <a:spLocks noGrp="1"/>
          </p:cNvSpPr>
          <p:nvPr>
            <p:ph type="dt" sz="half" idx="10"/>
          </p:nvPr>
        </p:nvSpPr>
        <p:spPr/>
        <p:txBody>
          <a:bodyPr/>
          <a:lstStyle/>
          <a:p>
            <a:fld id="{2C8DE5C2-993C-4607-B26D-D4750998D4EC}" type="datetimeFigureOut">
              <a:rPr lang="en-US" smtClean="0"/>
              <a:t>4/25/2023</a:t>
            </a:fld>
            <a:endParaRPr lang="en-US"/>
          </a:p>
        </p:txBody>
      </p:sp>
      <p:sp>
        <p:nvSpPr>
          <p:cNvPr id="5" name="Footer Placeholder 4">
            <a:extLst>
              <a:ext uri="{FF2B5EF4-FFF2-40B4-BE49-F238E27FC236}">
                <a16:creationId xmlns:a16="http://schemas.microsoft.com/office/drawing/2014/main" id="{C4E431B2-6F17-46C5-9728-C9DF6803F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F738F-8A91-493E-AE17-4C41E34E292B}"/>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40130897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08000" y="76200"/>
            <a:ext cx="11176000" cy="1143000"/>
          </a:xfrm>
        </p:spPr>
        <p:txBody>
          <a:bodyPr/>
          <a:lstStyle/>
          <a:p>
            <a:r>
              <a:rPr lang="zh-CN" altLang="en-US"/>
              <a:t>单击此处编辑母版标题样式</a:t>
            </a:r>
            <a:endParaRPr lang="en-GB"/>
          </a:p>
        </p:txBody>
      </p:sp>
      <p:sp>
        <p:nvSpPr>
          <p:cNvPr id="3" name="文本占位符 2"/>
          <p:cNvSpPr>
            <a:spLocks noGrp="1"/>
          </p:cNvSpPr>
          <p:nvPr>
            <p:ph type="body" sz="half" idx="1"/>
          </p:nvPr>
        </p:nvSpPr>
        <p:spPr>
          <a:xfrm>
            <a:off x="508000" y="1447800"/>
            <a:ext cx="54864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GB"/>
          </a:p>
        </p:txBody>
      </p:sp>
      <p:sp>
        <p:nvSpPr>
          <p:cNvPr id="4" name="内容占位符 3"/>
          <p:cNvSpPr>
            <a:spLocks noGrp="1"/>
          </p:cNvSpPr>
          <p:nvPr>
            <p:ph sz="half" idx="2"/>
          </p:nvPr>
        </p:nvSpPr>
        <p:spPr>
          <a:xfrm>
            <a:off x="6197600" y="1447800"/>
            <a:ext cx="54864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GB"/>
          </a:p>
        </p:txBody>
      </p:sp>
      <p:sp>
        <p:nvSpPr>
          <p:cNvPr id="5" name="日期占位符 4"/>
          <p:cNvSpPr>
            <a:spLocks noGrp="1"/>
          </p:cNvSpPr>
          <p:nvPr>
            <p:ph type="dt" sz="half" idx="10"/>
          </p:nvPr>
        </p:nvSpPr>
        <p:spPr>
          <a:xfrm>
            <a:off x="914400" y="6248400"/>
            <a:ext cx="2540000" cy="457200"/>
          </a:xfrm>
        </p:spPr>
        <p:txBody>
          <a:bodyPr/>
          <a:lstStyle>
            <a:lvl1pPr>
              <a:defRPr/>
            </a:lvl1pPr>
          </a:lstStyle>
          <a:p>
            <a:fld id="{89B8E9A0-A360-4FA5-9439-B228A9A58EC6}" type="datetime1">
              <a:rPr lang="en-US" altLang="en-US"/>
              <a:pPr/>
              <a:t>4/25/2023</a:t>
            </a:fld>
            <a:endParaRPr lang="en-US" altLang="en-US"/>
          </a:p>
        </p:txBody>
      </p:sp>
      <p:sp>
        <p:nvSpPr>
          <p:cNvPr id="6" name="页脚占位符 5"/>
          <p:cNvSpPr>
            <a:spLocks noGrp="1"/>
          </p:cNvSpPr>
          <p:nvPr>
            <p:ph type="ftr" sz="quarter" idx="11"/>
          </p:nvPr>
        </p:nvSpPr>
        <p:spPr>
          <a:xfrm>
            <a:off x="4165600" y="6248400"/>
            <a:ext cx="3860800" cy="457200"/>
          </a:xfrm>
        </p:spPr>
        <p:txBody>
          <a:bodyPr/>
          <a:lstStyle>
            <a:lvl1pPr>
              <a:defRPr/>
            </a:lvl1pPr>
          </a:lstStyle>
          <a:p>
            <a:r>
              <a:rPr lang="en-US" altLang="en-US"/>
              <a:t>XML &amp; Web Services</a:t>
            </a:r>
          </a:p>
        </p:txBody>
      </p:sp>
      <p:sp>
        <p:nvSpPr>
          <p:cNvPr id="7" name="灯片编号占位符 6"/>
          <p:cNvSpPr>
            <a:spLocks noGrp="1"/>
          </p:cNvSpPr>
          <p:nvPr>
            <p:ph type="sldNum" sz="quarter" idx="12"/>
          </p:nvPr>
        </p:nvSpPr>
        <p:spPr>
          <a:xfrm>
            <a:off x="8737600" y="6248400"/>
            <a:ext cx="2540000" cy="457200"/>
          </a:xfrm>
        </p:spPr>
        <p:txBody>
          <a:bodyPr/>
          <a:lstStyle>
            <a:lvl1pPr>
              <a:defRPr/>
            </a:lvl1pPr>
          </a:lstStyle>
          <a:p>
            <a:fld id="{99B8D36A-73C2-4EFF-A24D-88289151ECE2}" type="slidenum">
              <a:rPr lang="en-US" altLang="en-US"/>
              <a:pPr/>
              <a:t>‹#›</a:t>
            </a:fld>
            <a:endParaRPr lang="en-US" altLang="en-US"/>
          </a:p>
        </p:txBody>
      </p:sp>
    </p:spTree>
    <p:extLst>
      <p:ext uri="{BB962C8B-B14F-4D97-AF65-F5344CB8AC3E}">
        <p14:creationId xmlns:p14="http://schemas.microsoft.com/office/powerpoint/2010/main" val="2725983250"/>
      </p:ext>
    </p:extLst>
  </p:cSld>
  <p:clrMapOvr>
    <a:masterClrMapping/>
  </p:clrMapOvr>
  <p:transition>
    <p:wipe/>
    <p:sndAc>
      <p:stSnd>
        <p:snd r:embed="rId1" name="camera.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CE5F86-8BE4-B587-C803-2A7D362976F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3C19C98-6E96-1D28-864D-D22DE15644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658F76F-B605-D452-4272-C6A17F981636}"/>
              </a:ext>
            </a:extLst>
          </p:cNvPr>
          <p:cNvSpPr>
            <a:spLocks noGrp="1"/>
          </p:cNvSpPr>
          <p:nvPr>
            <p:ph type="dt" sz="half" idx="10"/>
          </p:nvPr>
        </p:nvSpPr>
        <p:spPr/>
        <p:txBody>
          <a:bodyPr/>
          <a:lstStyle/>
          <a:p>
            <a:fld id="{593508A3-ECED-4530-B0CF-0073D1A72036}" type="datetimeFigureOut">
              <a:rPr lang="zh-CN" altLang="en-US" smtClean="0"/>
              <a:t>2023/4/25</a:t>
            </a:fld>
            <a:endParaRPr lang="zh-CN" altLang="en-US"/>
          </a:p>
        </p:txBody>
      </p:sp>
      <p:sp>
        <p:nvSpPr>
          <p:cNvPr id="5" name="页脚占位符 4">
            <a:extLst>
              <a:ext uri="{FF2B5EF4-FFF2-40B4-BE49-F238E27FC236}">
                <a16:creationId xmlns:a16="http://schemas.microsoft.com/office/drawing/2014/main" id="{6F73A0B3-EA8B-C6FE-83DD-D9C6D7F050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0AC91B-66E2-BBF0-6B27-259046605160}"/>
              </a:ext>
            </a:extLst>
          </p:cNvPr>
          <p:cNvSpPr>
            <a:spLocks noGrp="1"/>
          </p:cNvSpPr>
          <p:nvPr>
            <p:ph type="sldNum" sz="quarter" idx="12"/>
          </p:nvPr>
        </p:nvSpPr>
        <p:spPr/>
        <p:txBody>
          <a:bodyPr/>
          <a:lstStyle/>
          <a:p>
            <a:fld id="{BA27C1AD-BF0B-4F26-BDE5-AFAE60497A97}" type="slidenum">
              <a:rPr lang="zh-CN" altLang="en-US" smtClean="0"/>
              <a:t>‹#›</a:t>
            </a:fld>
            <a:endParaRPr lang="zh-CN" altLang="en-US"/>
          </a:p>
        </p:txBody>
      </p:sp>
    </p:spTree>
    <p:extLst>
      <p:ext uri="{BB962C8B-B14F-4D97-AF65-F5344CB8AC3E}">
        <p14:creationId xmlns:p14="http://schemas.microsoft.com/office/powerpoint/2010/main" val="2974189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9105E4-40C4-D7EC-C0CB-22032D389F3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12C685B-1DBD-79F2-4E43-87A8E7C97BB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540168E-C06B-C28C-24CC-731DF861377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C8EC379-4D98-4472-E48C-9D4BDC9A3C57}"/>
              </a:ext>
            </a:extLst>
          </p:cNvPr>
          <p:cNvSpPr>
            <a:spLocks noGrp="1"/>
          </p:cNvSpPr>
          <p:nvPr>
            <p:ph type="dt" sz="half" idx="10"/>
          </p:nvPr>
        </p:nvSpPr>
        <p:spPr/>
        <p:txBody>
          <a:bodyPr/>
          <a:lstStyle/>
          <a:p>
            <a:fld id="{593508A3-ECED-4530-B0CF-0073D1A72036}" type="datetimeFigureOut">
              <a:rPr lang="zh-CN" altLang="en-US" smtClean="0"/>
              <a:t>2023/4/25</a:t>
            </a:fld>
            <a:endParaRPr lang="zh-CN" altLang="en-US"/>
          </a:p>
        </p:txBody>
      </p:sp>
      <p:sp>
        <p:nvSpPr>
          <p:cNvPr id="6" name="页脚占位符 5">
            <a:extLst>
              <a:ext uri="{FF2B5EF4-FFF2-40B4-BE49-F238E27FC236}">
                <a16:creationId xmlns:a16="http://schemas.microsoft.com/office/drawing/2014/main" id="{51DD49A9-55D2-C0B3-5676-DC9F6A7957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4052D89-1726-6483-AF40-25ACFBEECE41}"/>
              </a:ext>
            </a:extLst>
          </p:cNvPr>
          <p:cNvSpPr>
            <a:spLocks noGrp="1"/>
          </p:cNvSpPr>
          <p:nvPr>
            <p:ph type="sldNum" sz="quarter" idx="12"/>
          </p:nvPr>
        </p:nvSpPr>
        <p:spPr/>
        <p:txBody>
          <a:bodyPr/>
          <a:lstStyle/>
          <a:p>
            <a:fld id="{BA27C1AD-BF0B-4F26-BDE5-AFAE60497A97}" type="slidenum">
              <a:rPr lang="zh-CN" altLang="en-US" smtClean="0"/>
              <a:t>‹#›</a:t>
            </a:fld>
            <a:endParaRPr lang="zh-CN" altLang="en-US"/>
          </a:p>
        </p:txBody>
      </p:sp>
    </p:spTree>
    <p:extLst>
      <p:ext uri="{BB962C8B-B14F-4D97-AF65-F5344CB8AC3E}">
        <p14:creationId xmlns:p14="http://schemas.microsoft.com/office/powerpoint/2010/main" val="3295133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0D422D-CDC3-FD83-A2F1-B5A158BD3D7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70316BB-EF6F-7885-E825-FB6293069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FF8BF59-DB57-82A1-81E3-5ABDBEC349D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C966EA8-1721-17B2-ADF6-417DBEC7A1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F63C810-8559-D67D-CB29-7995C6FF88C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3E24A3E-A87A-26BD-FF44-59EE0EB3B7AE}"/>
              </a:ext>
            </a:extLst>
          </p:cNvPr>
          <p:cNvSpPr>
            <a:spLocks noGrp="1"/>
          </p:cNvSpPr>
          <p:nvPr>
            <p:ph type="dt" sz="half" idx="10"/>
          </p:nvPr>
        </p:nvSpPr>
        <p:spPr/>
        <p:txBody>
          <a:bodyPr/>
          <a:lstStyle/>
          <a:p>
            <a:fld id="{593508A3-ECED-4530-B0CF-0073D1A72036}" type="datetimeFigureOut">
              <a:rPr lang="zh-CN" altLang="en-US" smtClean="0"/>
              <a:t>2023/4/25</a:t>
            </a:fld>
            <a:endParaRPr lang="zh-CN" altLang="en-US"/>
          </a:p>
        </p:txBody>
      </p:sp>
      <p:sp>
        <p:nvSpPr>
          <p:cNvPr id="8" name="页脚占位符 7">
            <a:extLst>
              <a:ext uri="{FF2B5EF4-FFF2-40B4-BE49-F238E27FC236}">
                <a16:creationId xmlns:a16="http://schemas.microsoft.com/office/drawing/2014/main" id="{92751D63-ACEA-F353-2CA6-ADCF4D43016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A1A854A-D9CF-F25D-6695-EE2F99EFE59F}"/>
              </a:ext>
            </a:extLst>
          </p:cNvPr>
          <p:cNvSpPr>
            <a:spLocks noGrp="1"/>
          </p:cNvSpPr>
          <p:nvPr>
            <p:ph type="sldNum" sz="quarter" idx="12"/>
          </p:nvPr>
        </p:nvSpPr>
        <p:spPr/>
        <p:txBody>
          <a:bodyPr/>
          <a:lstStyle/>
          <a:p>
            <a:fld id="{BA27C1AD-BF0B-4F26-BDE5-AFAE60497A97}" type="slidenum">
              <a:rPr lang="zh-CN" altLang="en-US" smtClean="0"/>
              <a:t>‹#›</a:t>
            </a:fld>
            <a:endParaRPr lang="zh-CN" altLang="en-US"/>
          </a:p>
        </p:txBody>
      </p:sp>
    </p:spTree>
    <p:extLst>
      <p:ext uri="{BB962C8B-B14F-4D97-AF65-F5344CB8AC3E}">
        <p14:creationId xmlns:p14="http://schemas.microsoft.com/office/powerpoint/2010/main" val="914048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17BF77-7089-4A9C-C0A7-DF0F32FEE83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7E44A37-3D8A-3029-8DC1-CAA64942A5A6}"/>
              </a:ext>
            </a:extLst>
          </p:cNvPr>
          <p:cNvSpPr>
            <a:spLocks noGrp="1"/>
          </p:cNvSpPr>
          <p:nvPr>
            <p:ph type="dt" sz="half" idx="10"/>
          </p:nvPr>
        </p:nvSpPr>
        <p:spPr/>
        <p:txBody>
          <a:bodyPr/>
          <a:lstStyle/>
          <a:p>
            <a:fld id="{593508A3-ECED-4530-B0CF-0073D1A72036}" type="datetimeFigureOut">
              <a:rPr lang="zh-CN" altLang="en-US" smtClean="0"/>
              <a:t>2023/4/25</a:t>
            </a:fld>
            <a:endParaRPr lang="zh-CN" altLang="en-US"/>
          </a:p>
        </p:txBody>
      </p:sp>
      <p:sp>
        <p:nvSpPr>
          <p:cNvPr id="4" name="页脚占位符 3">
            <a:extLst>
              <a:ext uri="{FF2B5EF4-FFF2-40B4-BE49-F238E27FC236}">
                <a16:creationId xmlns:a16="http://schemas.microsoft.com/office/drawing/2014/main" id="{112E3A00-C8BB-3353-7FD1-BC758EB3950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D70C634-1253-3888-BDC3-087E2339CE22}"/>
              </a:ext>
            </a:extLst>
          </p:cNvPr>
          <p:cNvSpPr>
            <a:spLocks noGrp="1"/>
          </p:cNvSpPr>
          <p:nvPr>
            <p:ph type="sldNum" sz="quarter" idx="12"/>
          </p:nvPr>
        </p:nvSpPr>
        <p:spPr/>
        <p:txBody>
          <a:bodyPr/>
          <a:lstStyle/>
          <a:p>
            <a:fld id="{BA27C1AD-BF0B-4F26-BDE5-AFAE60497A97}" type="slidenum">
              <a:rPr lang="zh-CN" altLang="en-US" smtClean="0"/>
              <a:t>‹#›</a:t>
            </a:fld>
            <a:endParaRPr lang="zh-CN" altLang="en-US"/>
          </a:p>
        </p:txBody>
      </p:sp>
    </p:spTree>
    <p:extLst>
      <p:ext uri="{BB962C8B-B14F-4D97-AF65-F5344CB8AC3E}">
        <p14:creationId xmlns:p14="http://schemas.microsoft.com/office/powerpoint/2010/main" val="343404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43F9B18-D3ED-89D6-7EB6-E748F6F7B366}"/>
              </a:ext>
            </a:extLst>
          </p:cNvPr>
          <p:cNvSpPr>
            <a:spLocks noGrp="1"/>
          </p:cNvSpPr>
          <p:nvPr>
            <p:ph type="dt" sz="half" idx="10"/>
          </p:nvPr>
        </p:nvSpPr>
        <p:spPr/>
        <p:txBody>
          <a:bodyPr/>
          <a:lstStyle/>
          <a:p>
            <a:fld id="{593508A3-ECED-4530-B0CF-0073D1A72036}" type="datetimeFigureOut">
              <a:rPr lang="zh-CN" altLang="en-US" smtClean="0"/>
              <a:t>2023/4/25</a:t>
            </a:fld>
            <a:endParaRPr lang="zh-CN" altLang="en-US"/>
          </a:p>
        </p:txBody>
      </p:sp>
      <p:sp>
        <p:nvSpPr>
          <p:cNvPr id="3" name="页脚占位符 2">
            <a:extLst>
              <a:ext uri="{FF2B5EF4-FFF2-40B4-BE49-F238E27FC236}">
                <a16:creationId xmlns:a16="http://schemas.microsoft.com/office/drawing/2014/main" id="{774925E0-D8EE-061A-022D-1A4871CCCA5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990F751-7F3C-0EBF-23E7-57A6699DE35A}"/>
              </a:ext>
            </a:extLst>
          </p:cNvPr>
          <p:cNvSpPr>
            <a:spLocks noGrp="1"/>
          </p:cNvSpPr>
          <p:nvPr>
            <p:ph type="sldNum" sz="quarter" idx="12"/>
          </p:nvPr>
        </p:nvSpPr>
        <p:spPr/>
        <p:txBody>
          <a:bodyPr/>
          <a:lstStyle/>
          <a:p>
            <a:fld id="{BA27C1AD-BF0B-4F26-BDE5-AFAE60497A97}" type="slidenum">
              <a:rPr lang="zh-CN" altLang="en-US" smtClean="0"/>
              <a:t>‹#›</a:t>
            </a:fld>
            <a:endParaRPr lang="zh-CN" altLang="en-US"/>
          </a:p>
        </p:txBody>
      </p:sp>
    </p:spTree>
    <p:extLst>
      <p:ext uri="{BB962C8B-B14F-4D97-AF65-F5344CB8AC3E}">
        <p14:creationId xmlns:p14="http://schemas.microsoft.com/office/powerpoint/2010/main" val="2353606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7A79FE-884C-24E8-B6E6-319A19449F5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9C3A1FC-8E60-C898-A644-0F60A57D63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8FEFFAB-C9DC-306B-03EC-3F0176C6D6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E977F06-4FF8-2B28-3493-5378E0324F0C}"/>
              </a:ext>
            </a:extLst>
          </p:cNvPr>
          <p:cNvSpPr>
            <a:spLocks noGrp="1"/>
          </p:cNvSpPr>
          <p:nvPr>
            <p:ph type="dt" sz="half" idx="10"/>
          </p:nvPr>
        </p:nvSpPr>
        <p:spPr/>
        <p:txBody>
          <a:bodyPr/>
          <a:lstStyle/>
          <a:p>
            <a:fld id="{593508A3-ECED-4530-B0CF-0073D1A72036}" type="datetimeFigureOut">
              <a:rPr lang="zh-CN" altLang="en-US" smtClean="0"/>
              <a:t>2023/4/25</a:t>
            </a:fld>
            <a:endParaRPr lang="zh-CN" altLang="en-US"/>
          </a:p>
        </p:txBody>
      </p:sp>
      <p:sp>
        <p:nvSpPr>
          <p:cNvPr id="6" name="页脚占位符 5">
            <a:extLst>
              <a:ext uri="{FF2B5EF4-FFF2-40B4-BE49-F238E27FC236}">
                <a16:creationId xmlns:a16="http://schemas.microsoft.com/office/drawing/2014/main" id="{CA81DC9A-16D7-69BD-360F-5F13357F087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16D9366-2ECC-06FA-19BA-0C67D3CE4682}"/>
              </a:ext>
            </a:extLst>
          </p:cNvPr>
          <p:cNvSpPr>
            <a:spLocks noGrp="1"/>
          </p:cNvSpPr>
          <p:nvPr>
            <p:ph type="sldNum" sz="quarter" idx="12"/>
          </p:nvPr>
        </p:nvSpPr>
        <p:spPr/>
        <p:txBody>
          <a:bodyPr/>
          <a:lstStyle/>
          <a:p>
            <a:fld id="{BA27C1AD-BF0B-4F26-BDE5-AFAE60497A97}" type="slidenum">
              <a:rPr lang="zh-CN" altLang="en-US" smtClean="0"/>
              <a:t>‹#›</a:t>
            </a:fld>
            <a:endParaRPr lang="zh-CN" altLang="en-US"/>
          </a:p>
        </p:txBody>
      </p:sp>
    </p:spTree>
    <p:extLst>
      <p:ext uri="{BB962C8B-B14F-4D97-AF65-F5344CB8AC3E}">
        <p14:creationId xmlns:p14="http://schemas.microsoft.com/office/powerpoint/2010/main" val="9154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610E09-FA0F-4C6E-A83D-80CBD84EB7C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EC7E4C4-96C8-5E64-0337-0700C794B4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54DC3D9-E98F-C14C-E042-8F091CC76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FF80D4F-D369-6494-E351-5FA414F82C9D}"/>
              </a:ext>
            </a:extLst>
          </p:cNvPr>
          <p:cNvSpPr>
            <a:spLocks noGrp="1"/>
          </p:cNvSpPr>
          <p:nvPr>
            <p:ph type="dt" sz="half" idx="10"/>
          </p:nvPr>
        </p:nvSpPr>
        <p:spPr/>
        <p:txBody>
          <a:bodyPr/>
          <a:lstStyle/>
          <a:p>
            <a:fld id="{593508A3-ECED-4530-B0CF-0073D1A72036}" type="datetimeFigureOut">
              <a:rPr lang="zh-CN" altLang="en-US" smtClean="0"/>
              <a:t>2023/4/25</a:t>
            </a:fld>
            <a:endParaRPr lang="zh-CN" altLang="en-US"/>
          </a:p>
        </p:txBody>
      </p:sp>
      <p:sp>
        <p:nvSpPr>
          <p:cNvPr id="6" name="页脚占位符 5">
            <a:extLst>
              <a:ext uri="{FF2B5EF4-FFF2-40B4-BE49-F238E27FC236}">
                <a16:creationId xmlns:a16="http://schemas.microsoft.com/office/drawing/2014/main" id="{1B08C6B4-BFFF-BD56-4A45-E93879C1536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CA8D5AA-A2AF-1D85-F0B2-863DB88469F2}"/>
              </a:ext>
            </a:extLst>
          </p:cNvPr>
          <p:cNvSpPr>
            <a:spLocks noGrp="1"/>
          </p:cNvSpPr>
          <p:nvPr>
            <p:ph type="sldNum" sz="quarter" idx="12"/>
          </p:nvPr>
        </p:nvSpPr>
        <p:spPr/>
        <p:txBody>
          <a:bodyPr/>
          <a:lstStyle/>
          <a:p>
            <a:fld id="{BA27C1AD-BF0B-4F26-BDE5-AFAE60497A97}" type="slidenum">
              <a:rPr lang="zh-CN" altLang="en-US" smtClean="0"/>
              <a:t>‹#›</a:t>
            </a:fld>
            <a:endParaRPr lang="zh-CN" altLang="en-US"/>
          </a:p>
        </p:txBody>
      </p:sp>
    </p:spTree>
    <p:extLst>
      <p:ext uri="{BB962C8B-B14F-4D97-AF65-F5344CB8AC3E}">
        <p14:creationId xmlns:p14="http://schemas.microsoft.com/office/powerpoint/2010/main" val="29878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F17F59B-F7C9-10F1-A697-204FD2FD0F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C6BE715-B99D-9B90-C2C4-2FC53CBACC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CE54871-C84A-8A69-4850-892D275236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3508A3-ECED-4530-B0CF-0073D1A72036}" type="datetimeFigureOut">
              <a:rPr lang="zh-CN" altLang="en-US" smtClean="0"/>
              <a:t>2023/4/25</a:t>
            </a:fld>
            <a:endParaRPr lang="zh-CN" altLang="en-US"/>
          </a:p>
        </p:txBody>
      </p:sp>
      <p:sp>
        <p:nvSpPr>
          <p:cNvPr id="5" name="页脚占位符 4">
            <a:extLst>
              <a:ext uri="{FF2B5EF4-FFF2-40B4-BE49-F238E27FC236}">
                <a16:creationId xmlns:a16="http://schemas.microsoft.com/office/drawing/2014/main" id="{DA844C5A-C13D-798E-CC4C-33FEC0B412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434A278-13DA-05F5-8D31-95D3B69EF8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27C1AD-BF0B-4F26-BDE5-AFAE60497A97}" type="slidenum">
              <a:rPr lang="zh-CN" altLang="en-US" smtClean="0"/>
              <a:t>‹#›</a:t>
            </a:fld>
            <a:endParaRPr lang="zh-CN" altLang="en-US"/>
          </a:p>
        </p:txBody>
      </p:sp>
    </p:spTree>
    <p:extLst>
      <p:ext uri="{BB962C8B-B14F-4D97-AF65-F5344CB8AC3E}">
        <p14:creationId xmlns:p14="http://schemas.microsoft.com/office/powerpoint/2010/main" val="2893907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710C75-A374-4D84-B806-79A414C18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ABAD88-B91C-434B-9792-00329962B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9357FA-0154-4DB3-A3D3-332B7C577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DE5C2-993C-4607-B26D-D4750998D4EC}" type="datetimeFigureOut">
              <a:rPr lang="en-US" smtClean="0"/>
              <a:t>4/25/2023</a:t>
            </a:fld>
            <a:endParaRPr lang="en-US"/>
          </a:p>
        </p:txBody>
      </p:sp>
      <p:sp>
        <p:nvSpPr>
          <p:cNvPr id="5" name="Footer Placeholder 4">
            <a:extLst>
              <a:ext uri="{FF2B5EF4-FFF2-40B4-BE49-F238E27FC236}">
                <a16:creationId xmlns:a16="http://schemas.microsoft.com/office/drawing/2014/main" id="{C7963CCD-B113-4C4B-BE1E-21FEF9B8A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A76117-D1BF-4D9D-A2E9-B4F402BA5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9C5FF-F35B-42A8-986F-F5F50A539C6D}" type="slidenum">
              <a:rPr lang="en-US" smtClean="0"/>
              <a:t>‹#›</a:t>
            </a:fld>
            <a:endParaRPr lang="en-US"/>
          </a:p>
        </p:txBody>
      </p:sp>
    </p:spTree>
    <p:extLst>
      <p:ext uri="{BB962C8B-B14F-4D97-AF65-F5344CB8AC3E}">
        <p14:creationId xmlns:p14="http://schemas.microsoft.com/office/powerpoint/2010/main" val="39863605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8" Type="http://schemas.openxmlformats.org/officeDocument/2006/relationships/tags" Target="../tags/tag78.xml"/><Relationship Id="rId3" Type="http://schemas.openxmlformats.org/officeDocument/2006/relationships/tags" Target="../tags/tag73.xml"/><Relationship Id="rId7" Type="http://schemas.openxmlformats.org/officeDocument/2006/relationships/tags" Target="../tags/tag77.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image" Target="../media/image7.tmp"/><Relationship Id="rId5" Type="http://schemas.openxmlformats.org/officeDocument/2006/relationships/tags" Target="../tags/tag75.xml"/><Relationship Id="rId10" Type="http://schemas.openxmlformats.org/officeDocument/2006/relationships/slideLayout" Target="../slideLayouts/slideLayout18.xml"/><Relationship Id="rId4" Type="http://schemas.openxmlformats.org/officeDocument/2006/relationships/tags" Target="../tags/tag74.xml"/><Relationship Id="rId9" Type="http://schemas.openxmlformats.org/officeDocument/2006/relationships/tags" Target="../tags/tag79.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8" Type="http://schemas.openxmlformats.org/officeDocument/2006/relationships/tags" Target="../tags/tag87.xml"/><Relationship Id="rId3" Type="http://schemas.openxmlformats.org/officeDocument/2006/relationships/tags" Target="../tags/tag82.xml"/><Relationship Id="rId7" Type="http://schemas.openxmlformats.org/officeDocument/2006/relationships/tags" Target="../tags/tag86.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image" Target="../media/image7.tmp"/><Relationship Id="rId5" Type="http://schemas.openxmlformats.org/officeDocument/2006/relationships/tags" Target="../tags/tag84.xml"/><Relationship Id="rId10" Type="http://schemas.openxmlformats.org/officeDocument/2006/relationships/slideLayout" Target="../slideLayouts/slideLayout18.xml"/><Relationship Id="rId4" Type="http://schemas.openxmlformats.org/officeDocument/2006/relationships/tags" Target="../tags/tag83.xml"/><Relationship Id="rId9" Type="http://schemas.openxmlformats.org/officeDocument/2006/relationships/tags" Target="../tags/tag88.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8" Type="http://schemas.openxmlformats.org/officeDocument/2006/relationships/tags" Target="../tags/tag96.xml"/><Relationship Id="rId13" Type="http://schemas.openxmlformats.org/officeDocument/2006/relationships/image" Target="../media/image25.png"/><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image" Target="../media/image7.tmp"/><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tags" Target="../tags/tag94.xml"/><Relationship Id="rId11" Type="http://schemas.openxmlformats.org/officeDocument/2006/relationships/slideLayout" Target="../slideLayouts/slideLayout18.xml"/><Relationship Id="rId5" Type="http://schemas.openxmlformats.org/officeDocument/2006/relationships/tags" Target="../tags/tag93.xml"/><Relationship Id="rId10" Type="http://schemas.openxmlformats.org/officeDocument/2006/relationships/tags" Target="../tags/tag98.xml"/><Relationship Id="rId4" Type="http://schemas.openxmlformats.org/officeDocument/2006/relationships/tags" Target="../tags/tag92.xml"/><Relationship Id="rId9" Type="http://schemas.openxmlformats.org/officeDocument/2006/relationships/tags" Target="../tags/tag9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hyperlink" Target="https://www.ibm.com/docs/en/rsm/7.5.0?topic=overview-web-services-standards" TargetMode="Externa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7.tm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18.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hyperlink" Target="https://docs.aws.amazon.com/simpledb/index.html" TargetMode="Externa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hyperlink" Target="https://docs.aws.amazon.com/s3/index.html" TargetMode="Externa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18" Type="http://schemas.openxmlformats.org/officeDocument/2006/relationships/slideLayout" Target="../slideLayouts/slideLayout18.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tags" Target="../tags/tag22.xml"/><Relationship Id="rId17" Type="http://schemas.openxmlformats.org/officeDocument/2006/relationships/tags" Target="../tags/tag27.xml"/><Relationship Id="rId2" Type="http://schemas.openxmlformats.org/officeDocument/2006/relationships/tags" Target="../tags/tag12.xml"/><Relationship Id="rId16" Type="http://schemas.openxmlformats.org/officeDocument/2006/relationships/tags" Target="../tags/tag26.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5" Type="http://schemas.openxmlformats.org/officeDocument/2006/relationships/tags" Target="../tags/tag15.xml"/><Relationship Id="rId15" Type="http://schemas.openxmlformats.org/officeDocument/2006/relationships/tags" Target="../tags/tag25.xml"/><Relationship Id="rId10" Type="http://schemas.openxmlformats.org/officeDocument/2006/relationships/tags" Target="../tags/tag20.xml"/><Relationship Id="rId19" Type="http://schemas.openxmlformats.org/officeDocument/2006/relationships/image" Target="../media/image7.tmp"/><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tags" Target="../tags/tag2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tags" Target="../tags/tag40.xml"/><Relationship Id="rId18" Type="http://schemas.openxmlformats.org/officeDocument/2006/relationships/slideLayout" Target="../slideLayouts/slideLayout18.xml"/><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tags" Target="../tags/tag39.xml"/><Relationship Id="rId17" Type="http://schemas.openxmlformats.org/officeDocument/2006/relationships/tags" Target="../tags/tag44.xml"/><Relationship Id="rId2" Type="http://schemas.openxmlformats.org/officeDocument/2006/relationships/tags" Target="../tags/tag29.xml"/><Relationship Id="rId16" Type="http://schemas.openxmlformats.org/officeDocument/2006/relationships/tags" Target="../tags/tag43.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5" Type="http://schemas.openxmlformats.org/officeDocument/2006/relationships/tags" Target="../tags/tag32.xml"/><Relationship Id="rId15" Type="http://schemas.openxmlformats.org/officeDocument/2006/relationships/tags" Target="../tags/tag42.xml"/><Relationship Id="rId10" Type="http://schemas.openxmlformats.org/officeDocument/2006/relationships/tags" Target="../tags/tag37.xml"/><Relationship Id="rId19" Type="http://schemas.openxmlformats.org/officeDocument/2006/relationships/image" Target="../media/image7.tmp"/><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tags" Target="../tags/tag4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8" Type="http://schemas.openxmlformats.org/officeDocument/2006/relationships/tags" Target="../tags/tag52.xml"/><Relationship Id="rId3" Type="http://schemas.openxmlformats.org/officeDocument/2006/relationships/tags" Target="../tags/tag47.xml"/><Relationship Id="rId7" Type="http://schemas.openxmlformats.org/officeDocument/2006/relationships/tags" Target="../tags/tag51.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image" Target="../media/image7.tmp"/><Relationship Id="rId5" Type="http://schemas.openxmlformats.org/officeDocument/2006/relationships/tags" Target="../tags/tag49.xml"/><Relationship Id="rId10" Type="http://schemas.openxmlformats.org/officeDocument/2006/relationships/slideLayout" Target="../slideLayouts/slideLayout18.xml"/><Relationship Id="rId4" Type="http://schemas.openxmlformats.org/officeDocument/2006/relationships/tags" Target="../tags/tag48.xml"/><Relationship Id="rId9" Type="http://schemas.openxmlformats.org/officeDocument/2006/relationships/tags" Target="../tags/tag53.xml"/></Relationships>
</file>

<file path=ppt/slides/_rels/slide8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8" Type="http://schemas.openxmlformats.org/officeDocument/2006/relationships/tags" Target="../tags/tag61.xml"/><Relationship Id="rId13" Type="http://schemas.openxmlformats.org/officeDocument/2006/relationships/tags" Target="../tags/tag66.xml"/><Relationship Id="rId18" Type="http://schemas.openxmlformats.org/officeDocument/2006/relationships/slideLayout" Target="../slideLayouts/slideLayout18.xml"/><Relationship Id="rId3" Type="http://schemas.openxmlformats.org/officeDocument/2006/relationships/tags" Target="../tags/tag56.xml"/><Relationship Id="rId7" Type="http://schemas.openxmlformats.org/officeDocument/2006/relationships/tags" Target="../tags/tag60.xml"/><Relationship Id="rId12" Type="http://schemas.openxmlformats.org/officeDocument/2006/relationships/tags" Target="../tags/tag65.xml"/><Relationship Id="rId17" Type="http://schemas.openxmlformats.org/officeDocument/2006/relationships/tags" Target="../tags/tag70.xml"/><Relationship Id="rId2" Type="http://schemas.openxmlformats.org/officeDocument/2006/relationships/tags" Target="../tags/tag55.xml"/><Relationship Id="rId16" Type="http://schemas.openxmlformats.org/officeDocument/2006/relationships/tags" Target="../tags/tag69.xml"/><Relationship Id="rId1" Type="http://schemas.openxmlformats.org/officeDocument/2006/relationships/tags" Target="../tags/tag54.xml"/><Relationship Id="rId6" Type="http://schemas.openxmlformats.org/officeDocument/2006/relationships/tags" Target="../tags/tag59.xml"/><Relationship Id="rId11" Type="http://schemas.openxmlformats.org/officeDocument/2006/relationships/tags" Target="../tags/tag64.xml"/><Relationship Id="rId5" Type="http://schemas.openxmlformats.org/officeDocument/2006/relationships/tags" Target="../tags/tag58.xml"/><Relationship Id="rId15" Type="http://schemas.openxmlformats.org/officeDocument/2006/relationships/tags" Target="../tags/tag68.xml"/><Relationship Id="rId10" Type="http://schemas.openxmlformats.org/officeDocument/2006/relationships/tags" Target="../tags/tag63.xml"/><Relationship Id="rId19" Type="http://schemas.openxmlformats.org/officeDocument/2006/relationships/image" Target="../media/image7.tmp"/><Relationship Id="rId4" Type="http://schemas.openxmlformats.org/officeDocument/2006/relationships/tags" Target="../tags/tag57.xml"/><Relationship Id="rId9" Type="http://schemas.openxmlformats.org/officeDocument/2006/relationships/tags" Target="../tags/tag62.xml"/><Relationship Id="rId14" Type="http://schemas.openxmlformats.org/officeDocument/2006/relationships/tags" Target="../tags/tag6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5481"/>
            <a:ext cx="10515600" cy="2852737"/>
          </a:xfrm>
        </p:spPr>
        <p:txBody>
          <a:bodyPr>
            <a:normAutofit/>
          </a:bodyPr>
          <a:lstStyle/>
          <a:p>
            <a:pPr algn="ctr"/>
            <a:r>
              <a:rPr lang="en-GB" dirty="0"/>
              <a:t>Module One:</a:t>
            </a:r>
            <a:br>
              <a:rPr lang="en-GB" dirty="0"/>
            </a:br>
            <a:r>
              <a:rPr lang="en-GB" dirty="0"/>
              <a:t>Introduction to</a:t>
            </a:r>
            <a:br>
              <a:rPr lang="en-GB" dirty="0"/>
            </a:br>
            <a:r>
              <a:rPr lang="en-GB" dirty="0"/>
              <a:t>Service Computing and XML-RPC</a:t>
            </a:r>
            <a:endParaRPr lang="en-US" dirty="0"/>
          </a:p>
        </p:txBody>
      </p:sp>
    </p:spTree>
    <p:extLst>
      <p:ext uri="{BB962C8B-B14F-4D97-AF65-F5344CB8AC3E}">
        <p14:creationId xmlns:p14="http://schemas.microsoft.com/office/powerpoint/2010/main" val="807887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lvl="1" indent="0">
              <a:buNone/>
            </a:pPr>
            <a:r>
              <a:rPr lang="en-GB" sz="4400" dirty="0">
                <a:sym typeface="Wingdings" panose="05000000000000000000" pitchFamily="2" charset="2"/>
              </a:rPr>
              <a:t> </a:t>
            </a:r>
            <a:r>
              <a:rPr lang="en-GB" sz="4400" dirty="0"/>
              <a:t>Web service are one of the technologies that provide such mechanisms </a:t>
            </a:r>
          </a:p>
        </p:txBody>
      </p:sp>
    </p:spTree>
    <p:extLst>
      <p:ext uri="{BB962C8B-B14F-4D97-AF65-F5344CB8AC3E}">
        <p14:creationId xmlns:p14="http://schemas.microsoft.com/office/powerpoint/2010/main" val="392152893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C971D-33C0-4508-B4D0-B63EF3F153C2}"/>
              </a:ext>
            </a:extLst>
          </p:cNvPr>
          <p:cNvSpPr>
            <a:spLocks noGrp="1"/>
          </p:cNvSpPr>
          <p:nvPr>
            <p:ph type="title"/>
          </p:nvPr>
        </p:nvSpPr>
        <p:spPr/>
        <p:txBody>
          <a:bodyPr/>
          <a:lstStyle/>
          <a:p>
            <a:r>
              <a:rPr lang="en-US" dirty="0"/>
              <a:t>Connecting disparate systems - why</a:t>
            </a:r>
          </a:p>
        </p:txBody>
      </p:sp>
      <p:sp>
        <p:nvSpPr>
          <p:cNvPr id="3" name="Content Placeholder 2">
            <a:extLst>
              <a:ext uri="{FF2B5EF4-FFF2-40B4-BE49-F238E27FC236}">
                <a16:creationId xmlns:a16="http://schemas.microsoft.com/office/drawing/2014/main" id="{48516548-A51A-4B54-9A52-9EFC06FD7D8B}"/>
              </a:ext>
            </a:extLst>
          </p:cNvPr>
          <p:cNvSpPr>
            <a:spLocks noGrp="1"/>
          </p:cNvSpPr>
          <p:nvPr>
            <p:ph idx="1"/>
          </p:nvPr>
        </p:nvSpPr>
        <p:spPr/>
        <p:txBody>
          <a:bodyPr>
            <a:normAutofit/>
          </a:bodyPr>
          <a:lstStyle/>
          <a:p>
            <a:r>
              <a:rPr lang="en-US" sz="3600" dirty="0"/>
              <a:t>Important – networking, internet, building distributed systems</a:t>
            </a:r>
          </a:p>
          <a:p>
            <a:r>
              <a:rPr lang="en-US" sz="3600" dirty="0"/>
              <a:t>Always a challenge in computing</a:t>
            </a:r>
          </a:p>
          <a:p>
            <a:endParaRPr lang="en-US" sz="3600" dirty="0"/>
          </a:p>
        </p:txBody>
      </p:sp>
    </p:spTree>
    <p:extLst>
      <p:ext uri="{BB962C8B-B14F-4D97-AF65-F5344CB8AC3E}">
        <p14:creationId xmlns:p14="http://schemas.microsoft.com/office/powerpoint/2010/main" val="44990171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Connecting disparate systems - how</a:t>
            </a:r>
            <a:endParaRPr lang="en-GB" dirty="0"/>
          </a:p>
        </p:txBody>
      </p:sp>
      <p:sp>
        <p:nvSpPr>
          <p:cNvPr id="3" name="Content Placeholder 2"/>
          <p:cNvSpPr>
            <a:spLocks noGrp="1"/>
          </p:cNvSpPr>
          <p:nvPr>
            <p:ph idx="1"/>
          </p:nvPr>
        </p:nvSpPr>
        <p:spPr/>
        <p:txBody>
          <a:bodyPr>
            <a:normAutofit lnSpcReduction="10000"/>
          </a:bodyPr>
          <a:lstStyle/>
          <a:p>
            <a:r>
              <a:rPr lang="en-GB" sz="4400" dirty="0"/>
              <a:t>We want a solution in which developers can focus on the interfaces between systems, not the protocol used to connect those interfaces</a:t>
            </a:r>
          </a:p>
          <a:p>
            <a:r>
              <a:rPr lang="en-GB" sz="4400" dirty="0"/>
              <a:t>What we need is to be able to carry out remote procedure call (RPC) over the internet</a:t>
            </a:r>
          </a:p>
          <a:p>
            <a:pPr marL="0" indent="0">
              <a:buNone/>
            </a:pPr>
            <a:endParaRPr lang="en-GB" sz="4400" dirty="0"/>
          </a:p>
        </p:txBody>
      </p:sp>
    </p:spTree>
    <p:extLst>
      <p:ext uri="{BB962C8B-B14F-4D97-AF65-F5344CB8AC3E}">
        <p14:creationId xmlns:p14="http://schemas.microsoft.com/office/powerpoint/2010/main" val="15063143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RPC – remote procedure call</a:t>
            </a:r>
          </a:p>
        </p:txBody>
      </p:sp>
      <p:sp>
        <p:nvSpPr>
          <p:cNvPr id="3" name="Content Placeholder 2"/>
          <p:cNvSpPr>
            <a:spLocks noGrp="1"/>
          </p:cNvSpPr>
          <p:nvPr>
            <p:ph idx="1"/>
          </p:nvPr>
        </p:nvSpPr>
        <p:spPr/>
        <p:txBody>
          <a:bodyPr>
            <a:normAutofit/>
          </a:bodyPr>
          <a:lstStyle/>
          <a:p>
            <a:r>
              <a:rPr lang="en-GB" sz="3600" dirty="0"/>
              <a:t>In distributed computing, a remote procedure call (RPC) is when a computer program causes a procedure (subroutine) to execute in a different address space (commonly on another computer on a shared network), which is coded as if it were a normal (local) procedure call, without the programmer explicitly coding the details for the remote interaction</a:t>
            </a:r>
          </a:p>
        </p:txBody>
      </p:sp>
    </p:spTree>
    <p:extLst>
      <p:ext uri="{BB962C8B-B14F-4D97-AF65-F5344CB8AC3E}">
        <p14:creationId xmlns:p14="http://schemas.microsoft.com/office/powerpoint/2010/main" val="241755676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XML-RPC is one of the solutions</a:t>
            </a:r>
          </a:p>
        </p:txBody>
      </p:sp>
      <p:sp>
        <p:nvSpPr>
          <p:cNvPr id="3" name="Content Placeholder 2"/>
          <p:cNvSpPr>
            <a:spLocks noGrp="1"/>
          </p:cNvSpPr>
          <p:nvPr>
            <p:ph idx="1"/>
          </p:nvPr>
        </p:nvSpPr>
        <p:spPr/>
        <p:txBody>
          <a:bodyPr>
            <a:normAutofit fontScale="92500"/>
          </a:bodyPr>
          <a:lstStyle/>
          <a:p>
            <a:r>
              <a:rPr lang="en-GB" sz="4000" dirty="0"/>
              <a:t>XML-RPC is a simple protocol for carrying out remote procedure calls (RPC) over TCP/IP</a:t>
            </a:r>
          </a:p>
          <a:p>
            <a:r>
              <a:rPr lang="en-GB" sz="4000" dirty="0"/>
              <a:t>It uses two standards of the internet to create a standard way of calling remote web services and receiving a response</a:t>
            </a:r>
          </a:p>
          <a:p>
            <a:pPr lvl="1"/>
            <a:r>
              <a:rPr lang="en-GB" sz="3600" dirty="0"/>
              <a:t>Hypertext Transfer Protocol (HTTP) as a transport mechanism</a:t>
            </a:r>
          </a:p>
          <a:p>
            <a:pPr lvl="1"/>
            <a:r>
              <a:rPr lang="en-GB" sz="3600" dirty="0" err="1"/>
              <a:t>eXtensible</a:t>
            </a:r>
            <a:r>
              <a:rPr lang="en-GB" sz="3600" dirty="0"/>
              <a:t> </a:t>
            </a:r>
            <a:r>
              <a:rPr lang="en-GB" sz="3600" dirty="0" err="1"/>
              <a:t>Markup</a:t>
            </a:r>
            <a:r>
              <a:rPr lang="en-GB" sz="3600" dirty="0"/>
              <a:t> Language (XML) to encode it’s calls</a:t>
            </a:r>
          </a:p>
          <a:p>
            <a:endParaRPr lang="en-GB" sz="4000" dirty="0"/>
          </a:p>
        </p:txBody>
      </p:sp>
    </p:spTree>
    <p:extLst>
      <p:ext uri="{BB962C8B-B14F-4D97-AF65-F5344CB8AC3E}">
        <p14:creationId xmlns:p14="http://schemas.microsoft.com/office/powerpoint/2010/main" val="169459474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XML - Extensible </a:t>
            </a:r>
            <a:r>
              <a:rPr lang="en-GB" dirty="0" err="1"/>
              <a:t>Markup</a:t>
            </a:r>
            <a:r>
              <a:rPr lang="en-GB" dirty="0"/>
              <a:t> Language</a:t>
            </a:r>
          </a:p>
        </p:txBody>
      </p:sp>
      <p:sp>
        <p:nvSpPr>
          <p:cNvPr id="3" name="Content Placeholder 2"/>
          <p:cNvSpPr>
            <a:spLocks noGrp="1"/>
          </p:cNvSpPr>
          <p:nvPr>
            <p:ph idx="1"/>
          </p:nvPr>
        </p:nvSpPr>
        <p:spPr/>
        <p:txBody>
          <a:bodyPr>
            <a:normAutofit lnSpcReduction="10000"/>
          </a:bodyPr>
          <a:lstStyle/>
          <a:p>
            <a:r>
              <a:rPr lang="en-GB" sz="3600" dirty="0"/>
              <a:t>A </a:t>
            </a:r>
            <a:r>
              <a:rPr lang="en-GB" sz="3600" dirty="0" err="1"/>
              <a:t>markup</a:t>
            </a:r>
            <a:r>
              <a:rPr lang="en-GB" sz="3600" dirty="0"/>
              <a:t> language and file format for storing, transmitting, and reconstructing arbitrary data</a:t>
            </a:r>
          </a:p>
          <a:p>
            <a:pPr lvl="1"/>
            <a:r>
              <a:rPr lang="en-GB" sz="3200" dirty="0" err="1"/>
              <a:t>Markup</a:t>
            </a:r>
            <a:r>
              <a:rPr lang="en-GB" sz="3200" dirty="0"/>
              <a:t> language is a text-encoding system consisting of a set of symbols inserted in a text document to control its structure, formatting, or the relationship between its parts.</a:t>
            </a:r>
          </a:p>
          <a:p>
            <a:r>
              <a:rPr lang="en-GB" sz="3600" dirty="0"/>
              <a:t>It defines a set of rules for encoding documents in a format that is both human-readable and machine-readable</a:t>
            </a:r>
          </a:p>
        </p:txBody>
      </p:sp>
    </p:spTree>
    <p:extLst>
      <p:ext uri="{BB962C8B-B14F-4D97-AF65-F5344CB8AC3E}">
        <p14:creationId xmlns:p14="http://schemas.microsoft.com/office/powerpoint/2010/main" val="68309541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XML-RPC</a:t>
            </a:r>
          </a:p>
        </p:txBody>
      </p:sp>
      <p:sp>
        <p:nvSpPr>
          <p:cNvPr id="3" name="内容占位符 2"/>
          <p:cNvSpPr>
            <a:spLocks noGrp="1"/>
          </p:cNvSpPr>
          <p:nvPr>
            <p:ph idx="1"/>
          </p:nvPr>
        </p:nvSpPr>
        <p:spPr/>
        <p:txBody>
          <a:bodyPr>
            <a:normAutofit/>
          </a:bodyPr>
          <a:lstStyle/>
          <a:p>
            <a:r>
              <a:rPr lang="en-GB" sz="3600" dirty="0"/>
              <a:t>XML-RPC offers a very simple, but frequently useful, set of tools for connecting disparate systems and for publishing machine-readable information</a:t>
            </a:r>
          </a:p>
          <a:p>
            <a:endParaRPr lang="en-GB" sz="3600" dirty="0"/>
          </a:p>
        </p:txBody>
      </p:sp>
    </p:spTree>
    <p:extLst>
      <p:ext uri="{BB962C8B-B14F-4D97-AF65-F5344CB8AC3E}">
        <p14:creationId xmlns:p14="http://schemas.microsoft.com/office/powerpoint/2010/main" val="124148856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XML-RPC on the private network</a:t>
            </a:r>
          </a:p>
        </p:txBody>
      </p:sp>
      <p:sp>
        <p:nvSpPr>
          <p:cNvPr id="3" name="内容占位符 2"/>
          <p:cNvSpPr>
            <a:spLocks noGrp="1"/>
          </p:cNvSpPr>
          <p:nvPr>
            <p:ph idx="1"/>
          </p:nvPr>
        </p:nvSpPr>
        <p:spPr/>
        <p:txBody>
          <a:bodyPr>
            <a:normAutofit/>
          </a:bodyPr>
          <a:lstStyle/>
          <a:p>
            <a:r>
              <a:rPr lang="en-GB" sz="4000" dirty="0"/>
              <a:t>Systems integrators and programmers building distributed systems often use XML-RPC as </a:t>
            </a:r>
            <a:r>
              <a:rPr lang="en-GB" sz="4000" dirty="0">
                <a:solidFill>
                  <a:schemeClr val="accent1"/>
                </a:solidFill>
              </a:rPr>
              <a:t>glue code</a:t>
            </a:r>
            <a:r>
              <a:rPr lang="en-GB" sz="4000" dirty="0"/>
              <a:t>, connecting disparate parts of a private network</a:t>
            </a:r>
          </a:p>
          <a:p>
            <a:r>
              <a:rPr lang="en-GB" sz="4000" dirty="0"/>
              <a:t>By using XML-RPC, developers can focus on the interfaces between systems, not the protocol used to connect those interfaces. </a:t>
            </a:r>
          </a:p>
        </p:txBody>
      </p:sp>
    </p:spTree>
    <p:extLst>
      <p:ext uri="{BB962C8B-B14F-4D97-AF65-F5344CB8AC3E}">
        <p14:creationId xmlns:p14="http://schemas.microsoft.com/office/powerpoint/2010/main" val="236012440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XML-RPC on the public network</a:t>
            </a:r>
          </a:p>
        </p:txBody>
      </p:sp>
      <p:sp>
        <p:nvSpPr>
          <p:cNvPr id="3" name="内容占位符 2"/>
          <p:cNvSpPr>
            <a:spLocks noGrp="1"/>
          </p:cNvSpPr>
          <p:nvPr>
            <p:ph idx="1"/>
          </p:nvPr>
        </p:nvSpPr>
        <p:spPr/>
        <p:txBody>
          <a:bodyPr>
            <a:normAutofit/>
          </a:bodyPr>
          <a:lstStyle/>
          <a:p>
            <a:r>
              <a:rPr lang="en-GB" sz="4000" dirty="0"/>
              <a:t>Developers building public services can use XML-RPC, defining an interface and implementing it in the language of their choice</a:t>
            </a:r>
          </a:p>
          <a:p>
            <a:r>
              <a:rPr lang="en-GB" sz="4000" dirty="0"/>
              <a:t>Once that service is </a:t>
            </a:r>
            <a:r>
              <a:rPr lang="en-GB" sz="4000" dirty="0">
                <a:solidFill>
                  <a:schemeClr val="accent1"/>
                </a:solidFill>
              </a:rPr>
              <a:t>published</a:t>
            </a:r>
            <a:r>
              <a:rPr lang="en-GB" sz="4000" dirty="0"/>
              <a:t> to the Web, any XML-RPC capable client can connect to that service, and developers can create their own applications that use that service.</a:t>
            </a:r>
          </a:p>
        </p:txBody>
      </p:sp>
    </p:spTree>
    <p:extLst>
      <p:ext uri="{BB962C8B-B14F-4D97-AF65-F5344CB8AC3E}">
        <p14:creationId xmlns:p14="http://schemas.microsoft.com/office/powerpoint/2010/main" val="25764639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7DD84-0EE7-8637-E097-B582748BA8A3}"/>
              </a:ext>
            </a:extLst>
          </p:cNvPr>
          <p:cNvSpPr>
            <a:spLocks noGrp="1"/>
          </p:cNvSpPr>
          <p:nvPr>
            <p:ph type="title"/>
          </p:nvPr>
        </p:nvSpPr>
        <p:spPr/>
        <p:txBody>
          <a:bodyPr/>
          <a:lstStyle/>
          <a:p>
            <a:r>
              <a:rPr lang="en-AU" dirty="0"/>
              <a:t>What is XML-RPC?</a:t>
            </a:r>
            <a:endParaRPr lang="x-none" dirty="0"/>
          </a:p>
        </p:txBody>
      </p:sp>
      <p:sp>
        <p:nvSpPr>
          <p:cNvPr id="3" name="内容占位符 2">
            <a:extLst>
              <a:ext uri="{FF2B5EF4-FFF2-40B4-BE49-F238E27FC236}">
                <a16:creationId xmlns:a16="http://schemas.microsoft.com/office/drawing/2014/main" id="{0D2D510B-261E-EE3A-BC3F-A9402029967A}"/>
              </a:ext>
            </a:extLst>
          </p:cNvPr>
          <p:cNvSpPr>
            <a:spLocks noGrp="1"/>
          </p:cNvSpPr>
          <p:nvPr>
            <p:ph idx="1"/>
          </p:nvPr>
        </p:nvSpPr>
        <p:spPr/>
        <p:txBody>
          <a:bodyPr>
            <a:normAutofit/>
          </a:bodyPr>
          <a:lstStyle/>
          <a:p>
            <a:r>
              <a:rPr lang="en-AU" sz="3600" dirty="0"/>
              <a:t>It’s a specification</a:t>
            </a:r>
          </a:p>
          <a:p>
            <a:r>
              <a:rPr lang="en-AU" sz="3600" dirty="0"/>
              <a:t>It’s a set of implementations that allow software running on disparate operating systems, running in different environments to make procedure calls over the internet</a:t>
            </a:r>
          </a:p>
          <a:p>
            <a:r>
              <a:rPr lang="en-AU" sz="3600" dirty="0"/>
              <a:t>Its remote procedure calling using HTTP as the transport and XML as the encoding</a:t>
            </a:r>
            <a:endParaRPr lang="x-none" sz="3600" dirty="0"/>
          </a:p>
        </p:txBody>
      </p:sp>
    </p:spTree>
    <p:extLst>
      <p:ext uri="{BB962C8B-B14F-4D97-AF65-F5344CB8AC3E}">
        <p14:creationId xmlns:p14="http://schemas.microsoft.com/office/powerpoint/2010/main" val="176730669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XML-RPC advantages</a:t>
            </a:r>
          </a:p>
        </p:txBody>
      </p:sp>
      <p:sp>
        <p:nvSpPr>
          <p:cNvPr id="3" name="内容占位符 2"/>
          <p:cNvSpPr>
            <a:spLocks noGrp="1"/>
          </p:cNvSpPr>
          <p:nvPr>
            <p:ph idx="1"/>
          </p:nvPr>
        </p:nvSpPr>
        <p:spPr/>
        <p:txBody>
          <a:bodyPr>
            <a:normAutofit/>
          </a:bodyPr>
          <a:lstStyle/>
          <a:p>
            <a:r>
              <a:rPr lang="en-GB" sz="4000" dirty="0"/>
              <a:t>Simplicity - easier to integrate systems of very different types</a:t>
            </a:r>
          </a:p>
          <a:p>
            <a:pPr lvl="1"/>
            <a:r>
              <a:rPr lang="en-GB" sz="3600" dirty="0"/>
              <a:t>XML-RPC's selection of data types is relatively small, but provides enough granularity that developers can express information in forms any programming language can use.</a:t>
            </a:r>
          </a:p>
        </p:txBody>
      </p:sp>
    </p:spTree>
    <p:extLst>
      <p:ext uri="{BB962C8B-B14F-4D97-AF65-F5344CB8AC3E}">
        <p14:creationId xmlns:p14="http://schemas.microsoft.com/office/powerpoint/2010/main" val="619836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026"/>
          <p:cNvSpPr>
            <a:spLocks noGrp="1" noChangeArrowheads="1"/>
          </p:cNvSpPr>
          <p:nvPr>
            <p:ph type="ctrTitle"/>
          </p:nvPr>
        </p:nvSpPr>
        <p:spPr>
          <a:xfrm>
            <a:off x="2438400" y="2743200"/>
            <a:ext cx="7772400" cy="1371600"/>
          </a:xfrm>
          <a:noFill/>
          <a:ln/>
        </p:spPr>
        <p:txBody>
          <a:bodyPr anchor="b">
            <a:normAutofit fontScale="90000"/>
          </a:bodyPr>
          <a:lstStyle/>
          <a:p>
            <a:r>
              <a:rPr lang="en-US" altLang="en-US" sz="7200">
                <a:latin typeface="Swis721 Hv BT" pitchFamily="34" charset="0"/>
              </a:rPr>
              <a:t>What is a Web Service?</a:t>
            </a:r>
            <a:endParaRPr lang="en-US" altLang="en-US" sz="6600">
              <a:latin typeface="Swis721 Hv BT" pitchFamily="34" charset="0"/>
            </a:endParaRPr>
          </a:p>
        </p:txBody>
      </p:sp>
    </p:spTree>
    <p:extLst>
      <p:ext uri="{BB962C8B-B14F-4D97-AF65-F5344CB8AC3E}">
        <p14:creationId xmlns:p14="http://schemas.microsoft.com/office/powerpoint/2010/main" val="31986472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XML-RPC works</a:t>
            </a:r>
          </a:p>
        </p:txBody>
      </p:sp>
      <p:sp>
        <p:nvSpPr>
          <p:cNvPr id="3" name="Content Placeholder 2"/>
          <p:cNvSpPr>
            <a:spLocks noGrp="1"/>
          </p:cNvSpPr>
          <p:nvPr>
            <p:ph idx="1"/>
          </p:nvPr>
        </p:nvSpPr>
        <p:spPr>
          <a:xfrm>
            <a:off x="838200" y="1825625"/>
            <a:ext cx="5255795" cy="4351338"/>
          </a:xfrm>
        </p:spPr>
        <p:txBody>
          <a:bodyPr>
            <a:noAutofit/>
          </a:bodyPr>
          <a:lstStyle/>
          <a:p>
            <a:r>
              <a:rPr lang="en-GB" sz="3200" dirty="0"/>
              <a:t>A client performs an RPC by sending an HTTP request to a server that implements XML-RPC and receives the HTTP response</a:t>
            </a:r>
          </a:p>
          <a:p>
            <a:r>
              <a:rPr lang="en-GB" sz="3200" dirty="0"/>
              <a:t>A call can have multiple parameters and one result</a:t>
            </a:r>
          </a:p>
          <a:p>
            <a:r>
              <a:rPr lang="en-GB" sz="3200" dirty="0"/>
              <a:t>The protocol defines a few data types for the parameters and result</a:t>
            </a:r>
          </a:p>
          <a:p>
            <a:endParaRPr lang="en-GB" sz="32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8278" y="2129283"/>
            <a:ext cx="5534025"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438485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XML-RPC parts</a:t>
            </a:r>
          </a:p>
        </p:txBody>
      </p:sp>
      <p:sp>
        <p:nvSpPr>
          <p:cNvPr id="3" name="内容占位符 2"/>
          <p:cNvSpPr>
            <a:spLocks noGrp="1"/>
          </p:cNvSpPr>
          <p:nvPr>
            <p:ph idx="1"/>
          </p:nvPr>
        </p:nvSpPr>
        <p:spPr/>
        <p:txBody>
          <a:bodyPr>
            <a:normAutofit/>
          </a:bodyPr>
          <a:lstStyle/>
          <a:p>
            <a:r>
              <a:rPr lang="en-GB" sz="3200" i="1" dirty="0"/>
              <a:t>XML-RPC data model</a:t>
            </a:r>
          </a:p>
          <a:p>
            <a:pPr lvl="1"/>
            <a:r>
              <a:rPr lang="en-GB" sz="2800" dirty="0"/>
              <a:t>A set of types for use in passing parameters, return values, and faults (error messages)</a:t>
            </a:r>
          </a:p>
          <a:p>
            <a:r>
              <a:rPr lang="en-GB" sz="3200" i="1" dirty="0"/>
              <a:t>XML-RPC request structures</a:t>
            </a:r>
          </a:p>
          <a:p>
            <a:pPr lvl="1"/>
            <a:r>
              <a:rPr lang="en-GB" sz="2800" dirty="0"/>
              <a:t>An HTTP POST request containing method and parameter information</a:t>
            </a:r>
          </a:p>
          <a:p>
            <a:r>
              <a:rPr lang="en-GB" sz="3200" i="1" dirty="0"/>
              <a:t>XML-RPC response structures</a:t>
            </a:r>
          </a:p>
          <a:p>
            <a:pPr lvl="1"/>
            <a:r>
              <a:rPr lang="en-GB" sz="2800" dirty="0"/>
              <a:t>An HTTP response that contains return values or fault information</a:t>
            </a:r>
          </a:p>
        </p:txBody>
      </p:sp>
    </p:spTree>
    <p:extLst>
      <p:ext uri="{BB962C8B-B14F-4D97-AF65-F5344CB8AC3E}">
        <p14:creationId xmlns:p14="http://schemas.microsoft.com/office/powerpoint/2010/main" val="308209353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Data encoding rules</a:t>
            </a:r>
          </a:p>
        </p:txBody>
      </p:sp>
      <p:sp>
        <p:nvSpPr>
          <p:cNvPr id="3" name="内容占位符 2"/>
          <p:cNvSpPr>
            <a:spLocks noGrp="1"/>
          </p:cNvSpPr>
          <p:nvPr>
            <p:ph idx="1"/>
          </p:nvPr>
        </p:nvSpPr>
        <p:spPr/>
        <p:txBody>
          <a:bodyPr>
            <a:normAutofit/>
          </a:bodyPr>
          <a:lstStyle/>
          <a:p>
            <a:r>
              <a:rPr lang="en-GB" sz="4000" dirty="0"/>
              <a:t>To exchange data, computers must agree on rules for encoding specific data types</a:t>
            </a:r>
          </a:p>
          <a:p>
            <a:r>
              <a:rPr lang="en-GB" sz="4000" dirty="0"/>
              <a:t>Examples</a:t>
            </a:r>
          </a:p>
          <a:p>
            <a:pPr lvl="1"/>
            <a:r>
              <a:rPr lang="en-GB" sz="3600" dirty="0"/>
              <a:t>two computers that process stock quotes need an agreed-upon rule for encoding float data types</a:t>
            </a:r>
          </a:p>
          <a:p>
            <a:pPr lvl="1"/>
            <a:r>
              <a:rPr lang="en-GB" sz="3600" dirty="0"/>
              <a:t>two computers that process multiple stock quotes need an agreed-upon rule for encoding arrays</a:t>
            </a:r>
          </a:p>
        </p:txBody>
      </p:sp>
    </p:spTree>
    <p:extLst>
      <p:ext uri="{BB962C8B-B14F-4D97-AF65-F5344CB8AC3E}">
        <p14:creationId xmlns:p14="http://schemas.microsoft.com/office/powerpoint/2010/main" val="201564545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GB" dirty="0"/>
              <a:t>XML-RPC Data Model</a:t>
            </a:r>
          </a:p>
        </p:txBody>
      </p:sp>
      <p:sp>
        <p:nvSpPr>
          <p:cNvPr id="3" name="内容占位符 2"/>
          <p:cNvSpPr>
            <a:spLocks noGrp="1"/>
          </p:cNvSpPr>
          <p:nvPr>
            <p:ph idx="1"/>
          </p:nvPr>
        </p:nvSpPr>
        <p:spPr/>
        <p:txBody>
          <a:bodyPr>
            <a:normAutofit/>
          </a:bodyPr>
          <a:lstStyle/>
          <a:p>
            <a:r>
              <a:rPr lang="en-US" sz="4000" dirty="0"/>
              <a:t>The XML-RPC specification defines</a:t>
            </a:r>
          </a:p>
          <a:p>
            <a:pPr lvl="1"/>
            <a:r>
              <a:rPr lang="en-US" sz="3600" dirty="0"/>
              <a:t>6 basic data types </a:t>
            </a:r>
          </a:p>
          <a:p>
            <a:pPr lvl="1"/>
            <a:r>
              <a:rPr lang="en-US" sz="3600" dirty="0"/>
              <a:t>2 compound data types that represent combinations of types</a:t>
            </a:r>
          </a:p>
          <a:p>
            <a:r>
              <a:rPr lang="en-US" sz="4000" dirty="0"/>
              <a:t>It's enough to represent many kinds of information.</a:t>
            </a:r>
            <a:endParaRPr lang="en-GB" sz="4000" dirty="0"/>
          </a:p>
        </p:txBody>
      </p:sp>
    </p:spTree>
    <p:extLst>
      <p:ext uri="{BB962C8B-B14F-4D97-AF65-F5344CB8AC3E}">
        <p14:creationId xmlns:p14="http://schemas.microsoft.com/office/powerpoint/2010/main" val="22550358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Basic data types in XML-RPC</a:t>
            </a:r>
          </a:p>
        </p:txBody>
      </p:sp>
      <p:pic>
        <p:nvPicPr>
          <p:cNvPr id="5" name="图片 4"/>
          <p:cNvPicPr>
            <a:picLocks noChangeAspect="1"/>
          </p:cNvPicPr>
          <p:nvPr/>
        </p:nvPicPr>
        <p:blipFill>
          <a:blip r:embed="rId2"/>
          <a:stretch>
            <a:fillRect/>
          </a:stretch>
        </p:blipFill>
        <p:spPr>
          <a:xfrm>
            <a:off x="1181387" y="1761214"/>
            <a:ext cx="9371868" cy="5008824"/>
          </a:xfrm>
          <a:prstGeom prst="rect">
            <a:avLst/>
          </a:prstGeom>
        </p:spPr>
      </p:pic>
    </p:spTree>
    <p:extLst>
      <p:ext uri="{BB962C8B-B14F-4D97-AF65-F5344CB8AC3E}">
        <p14:creationId xmlns:p14="http://schemas.microsoft.com/office/powerpoint/2010/main" val="134440898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Complex data types in XML-RPC</a:t>
            </a:r>
          </a:p>
        </p:txBody>
      </p:sp>
      <p:sp>
        <p:nvSpPr>
          <p:cNvPr id="3" name="内容占位符 2"/>
          <p:cNvSpPr>
            <a:spLocks noGrp="1"/>
          </p:cNvSpPr>
          <p:nvPr>
            <p:ph idx="1"/>
          </p:nvPr>
        </p:nvSpPr>
        <p:spPr/>
        <p:txBody>
          <a:bodyPr>
            <a:normAutofit/>
          </a:bodyPr>
          <a:lstStyle/>
          <a:p>
            <a:r>
              <a:rPr lang="en-GB" sz="4000" dirty="0"/>
              <a:t>Arrays </a:t>
            </a:r>
          </a:p>
          <a:p>
            <a:pPr lvl="1"/>
            <a:r>
              <a:rPr lang="en-GB" sz="3600" dirty="0"/>
              <a:t>represent sequential information,</a:t>
            </a:r>
          </a:p>
          <a:p>
            <a:r>
              <a:rPr lang="en-GB" sz="4000" dirty="0" err="1"/>
              <a:t>Structs</a:t>
            </a:r>
            <a:endParaRPr lang="en-GB" sz="4000" dirty="0"/>
          </a:p>
          <a:p>
            <a:pPr lvl="1"/>
            <a:r>
              <a:rPr lang="en-GB" sz="3600" dirty="0"/>
              <a:t>represent name-value pairs, much like </a:t>
            </a:r>
            <a:r>
              <a:rPr lang="en-GB" sz="3600" dirty="0" err="1"/>
              <a:t>hashtables</a:t>
            </a:r>
            <a:r>
              <a:rPr lang="en-GB" sz="3600" dirty="0"/>
              <a:t>, associative arrays, or properties</a:t>
            </a:r>
          </a:p>
        </p:txBody>
      </p:sp>
    </p:spTree>
    <p:extLst>
      <p:ext uri="{BB962C8B-B14F-4D97-AF65-F5344CB8AC3E}">
        <p14:creationId xmlns:p14="http://schemas.microsoft.com/office/powerpoint/2010/main" val="399088514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Representing basic types</a:t>
            </a:r>
          </a:p>
        </p:txBody>
      </p:sp>
      <p:sp>
        <p:nvSpPr>
          <p:cNvPr id="3" name="内容占位符 2"/>
          <p:cNvSpPr>
            <a:spLocks noGrp="1"/>
          </p:cNvSpPr>
          <p:nvPr>
            <p:ph idx="1"/>
          </p:nvPr>
        </p:nvSpPr>
        <p:spPr/>
        <p:txBody>
          <a:bodyPr>
            <a:normAutofit/>
          </a:bodyPr>
          <a:lstStyle/>
          <a:p>
            <a:r>
              <a:rPr lang="en-GB" sz="4000" dirty="0"/>
              <a:t>All of the basic types are represented by simple XML elements whose content provides the value.</a:t>
            </a:r>
          </a:p>
          <a:p>
            <a:pPr lvl="1"/>
            <a:r>
              <a:rPr lang="en-GB" sz="3600" dirty="0"/>
              <a:t>Example: to define a string whose value is "Hello World!":</a:t>
            </a:r>
          </a:p>
          <a:p>
            <a:pPr marL="457200" lvl="1" indent="0">
              <a:buNone/>
            </a:pPr>
            <a:r>
              <a:rPr lang="en-GB" sz="3600" dirty="0">
                <a:solidFill>
                  <a:srgbClr val="0070C0"/>
                </a:solidFill>
              </a:rPr>
              <a:t> &lt;string&gt;Hello World!&lt;/string&gt;</a:t>
            </a:r>
          </a:p>
        </p:txBody>
      </p:sp>
    </p:spTree>
    <p:extLst>
      <p:ext uri="{BB962C8B-B14F-4D97-AF65-F5344CB8AC3E}">
        <p14:creationId xmlns:p14="http://schemas.microsoft.com/office/powerpoint/2010/main" val="371785754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Representing arrays</a:t>
            </a:r>
          </a:p>
        </p:txBody>
      </p:sp>
      <p:sp>
        <p:nvSpPr>
          <p:cNvPr id="3" name="内容占位符 2"/>
          <p:cNvSpPr>
            <a:spLocks noGrp="1"/>
          </p:cNvSpPr>
          <p:nvPr>
            <p:ph idx="1"/>
          </p:nvPr>
        </p:nvSpPr>
        <p:spPr/>
        <p:txBody>
          <a:bodyPr/>
          <a:lstStyle/>
          <a:p>
            <a:r>
              <a:rPr lang="en-GB" dirty="0"/>
              <a:t>Arrays are indicated by the </a:t>
            </a:r>
            <a:r>
              <a:rPr lang="en-GB" dirty="0">
                <a:solidFill>
                  <a:srgbClr val="0070C0"/>
                </a:solidFill>
              </a:rPr>
              <a:t>array</a:t>
            </a:r>
            <a:r>
              <a:rPr lang="en-GB" dirty="0"/>
              <a:t> element, which contains a </a:t>
            </a:r>
            <a:r>
              <a:rPr lang="en-GB" dirty="0">
                <a:solidFill>
                  <a:srgbClr val="0070C0"/>
                </a:solidFill>
              </a:rPr>
              <a:t>data</a:t>
            </a:r>
            <a:r>
              <a:rPr lang="en-GB" dirty="0"/>
              <a:t> element holding the list of values.</a:t>
            </a:r>
          </a:p>
          <a:p>
            <a:r>
              <a:rPr lang="en-GB" dirty="0"/>
              <a:t>Like other data types, the </a:t>
            </a:r>
            <a:r>
              <a:rPr lang="en-GB" dirty="0">
                <a:solidFill>
                  <a:srgbClr val="0070C0"/>
                </a:solidFill>
              </a:rPr>
              <a:t>array</a:t>
            </a:r>
            <a:r>
              <a:rPr lang="en-GB" dirty="0"/>
              <a:t> element must be enclosed in a </a:t>
            </a:r>
            <a:r>
              <a:rPr lang="en-GB" dirty="0">
                <a:solidFill>
                  <a:srgbClr val="0070C0"/>
                </a:solidFill>
              </a:rPr>
              <a:t>value</a:t>
            </a:r>
            <a:r>
              <a:rPr lang="en-GB" dirty="0"/>
              <a:t> element.</a:t>
            </a:r>
          </a:p>
          <a:p>
            <a:endParaRPr lang="en-GB" dirty="0">
              <a:solidFill>
                <a:srgbClr val="0070C0"/>
              </a:solidFill>
            </a:endParaRPr>
          </a:p>
          <a:p>
            <a:endParaRPr lang="en-GB" dirty="0"/>
          </a:p>
        </p:txBody>
      </p:sp>
      <p:pic>
        <p:nvPicPr>
          <p:cNvPr id="4" name="图片 3"/>
          <p:cNvPicPr>
            <a:picLocks noChangeAspect="1"/>
          </p:cNvPicPr>
          <p:nvPr/>
        </p:nvPicPr>
        <p:blipFill>
          <a:blip r:embed="rId2"/>
          <a:stretch>
            <a:fillRect/>
          </a:stretch>
        </p:blipFill>
        <p:spPr>
          <a:xfrm>
            <a:off x="497932" y="3803642"/>
            <a:ext cx="5368491" cy="2613690"/>
          </a:xfrm>
          <a:prstGeom prst="rect">
            <a:avLst/>
          </a:prstGeom>
        </p:spPr>
      </p:pic>
      <p:pic>
        <p:nvPicPr>
          <p:cNvPr id="5" name="图片 4"/>
          <p:cNvPicPr>
            <a:picLocks noChangeAspect="1"/>
          </p:cNvPicPr>
          <p:nvPr/>
        </p:nvPicPr>
        <p:blipFill>
          <a:blip r:embed="rId3"/>
          <a:stretch>
            <a:fillRect/>
          </a:stretch>
        </p:blipFill>
        <p:spPr>
          <a:xfrm>
            <a:off x="6928990" y="3851766"/>
            <a:ext cx="4060979" cy="2472045"/>
          </a:xfrm>
          <a:prstGeom prst="rect">
            <a:avLst/>
          </a:prstGeom>
        </p:spPr>
      </p:pic>
    </p:spTree>
    <p:extLst>
      <p:ext uri="{BB962C8B-B14F-4D97-AF65-F5344CB8AC3E}">
        <p14:creationId xmlns:p14="http://schemas.microsoft.com/office/powerpoint/2010/main" val="42870954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Array</a:t>
            </a:r>
          </a:p>
        </p:txBody>
      </p:sp>
      <p:pic>
        <p:nvPicPr>
          <p:cNvPr id="5" name="图片 4"/>
          <p:cNvPicPr>
            <a:picLocks noChangeAspect="1"/>
          </p:cNvPicPr>
          <p:nvPr/>
        </p:nvPicPr>
        <p:blipFill>
          <a:blip r:embed="rId2"/>
          <a:stretch>
            <a:fillRect/>
          </a:stretch>
        </p:blipFill>
        <p:spPr>
          <a:xfrm>
            <a:off x="1193102" y="2032049"/>
            <a:ext cx="9805795" cy="3763840"/>
          </a:xfrm>
          <a:prstGeom prst="rect">
            <a:avLst/>
          </a:prstGeom>
        </p:spPr>
      </p:pic>
    </p:spTree>
    <p:extLst>
      <p:ext uri="{BB962C8B-B14F-4D97-AF65-F5344CB8AC3E}">
        <p14:creationId xmlns:p14="http://schemas.microsoft.com/office/powerpoint/2010/main" val="372479194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Multidimensional array</a:t>
            </a:r>
          </a:p>
        </p:txBody>
      </p:sp>
      <p:pic>
        <p:nvPicPr>
          <p:cNvPr id="4" name="图片 3"/>
          <p:cNvPicPr>
            <a:picLocks noChangeAspect="1"/>
          </p:cNvPicPr>
          <p:nvPr/>
        </p:nvPicPr>
        <p:blipFill>
          <a:blip r:embed="rId2"/>
          <a:stretch>
            <a:fillRect/>
          </a:stretch>
        </p:blipFill>
        <p:spPr>
          <a:xfrm>
            <a:off x="2182634" y="1766452"/>
            <a:ext cx="6739778" cy="4647434"/>
          </a:xfrm>
          <a:prstGeom prst="rect">
            <a:avLst/>
          </a:prstGeom>
        </p:spPr>
      </p:pic>
      <p:sp>
        <p:nvSpPr>
          <p:cNvPr id="6" name="矩形 5"/>
          <p:cNvSpPr/>
          <p:nvPr/>
        </p:nvSpPr>
        <p:spPr>
          <a:xfrm>
            <a:off x="3225672" y="3087823"/>
            <a:ext cx="2870328" cy="896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矩形 7"/>
          <p:cNvSpPr/>
          <p:nvPr/>
        </p:nvSpPr>
        <p:spPr>
          <a:xfrm>
            <a:off x="3225672" y="4683045"/>
            <a:ext cx="2870328" cy="896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矩形 4"/>
          <p:cNvSpPr/>
          <p:nvPr/>
        </p:nvSpPr>
        <p:spPr>
          <a:xfrm>
            <a:off x="2661128" y="2597920"/>
            <a:ext cx="4206240" cy="3450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矩形 10"/>
          <p:cNvSpPr/>
          <p:nvPr/>
        </p:nvSpPr>
        <p:spPr>
          <a:xfrm>
            <a:off x="3000518" y="2922067"/>
            <a:ext cx="3262433" cy="12134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矩形 11"/>
          <p:cNvSpPr/>
          <p:nvPr/>
        </p:nvSpPr>
        <p:spPr>
          <a:xfrm>
            <a:off x="3007437" y="4500920"/>
            <a:ext cx="3262433" cy="12134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矩形 9"/>
          <p:cNvSpPr/>
          <p:nvPr/>
        </p:nvSpPr>
        <p:spPr>
          <a:xfrm>
            <a:off x="2458311" y="2393981"/>
            <a:ext cx="4513379" cy="38587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895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par>
                                <p:cTn id="12" presetID="1"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5" grpId="0" animBg="1"/>
      <p:bldP spid="11" grpId="0" animBg="1"/>
      <p:bldP spid="12"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C67A7C-A854-478E-8A43-9843BBC4BC3A}"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6258" name="Rectangle 2"/>
          <p:cNvSpPr>
            <a:spLocks noGrp="1" noChangeArrowheads="1"/>
          </p:cNvSpPr>
          <p:nvPr>
            <p:ph type="title"/>
          </p:nvPr>
        </p:nvSpPr>
        <p:spPr/>
        <p:txBody>
          <a:bodyPr/>
          <a:lstStyle/>
          <a:p>
            <a:r>
              <a:rPr lang="en-US" altLang="en-US" dirty="0"/>
              <a:t>What is a Web Service?</a:t>
            </a:r>
          </a:p>
        </p:txBody>
      </p:sp>
      <p:sp>
        <p:nvSpPr>
          <p:cNvPr id="96259" name="Rectangle 3"/>
          <p:cNvSpPr>
            <a:spLocks noGrp="1" noChangeArrowheads="1"/>
          </p:cNvSpPr>
          <p:nvPr>
            <p:ph type="body" idx="1"/>
          </p:nvPr>
        </p:nvSpPr>
        <p:spPr/>
        <p:txBody>
          <a:bodyPr>
            <a:normAutofit/>
          </a:bodyPr>
          <a:lstStyle/>
          <a:p>
            <a:r>
              <a:rPr lang="en-US" altLang="en-US" sz="4000" dirty="0"/>
              <a:t>A Web Service is any service that:</a:t>
            </a:r>
          </a:p>
          <a:p>
            <a:pPr lvl="1"/>
            <a:r>
              <a:rPr lang="en-US" altLang="en-US" sz="3600" dirty="0"/>
              <a:t>Is available over the Internet or private (intranet) </a:t>
            </a:r>
            <a:r>
              <a:rPr lang="en-US" altLang="en-US" sz="3600" b="1" dirty="0">
                <a:solidFill>
                  <a:srgbClr val="FF0000"/>
                </a:solidFill>
              </a:rPr>
              <a:t>networks</a:t>
            </a:r>
          </a:p>
          <a:p>
            <a:pPr lvl="1"/>
            <a:r>
              <a:rPr lang="en-US" altLang="en-US" sz="3600" dirty="0"/>
              <a:t>Uses a standardized </a:t>
            </a:r>
            <a:r>
              <a:rPr lang="en-US" altLang="en-US" sz="3600" b="1" dirty="0">
                <a:solidFill>
                  <a:srgbClr val="FF0000"/>
                </a:solidFill>
              </a:rPr>
              <a:t>XML</a:t>
            </a:r>
            <a:r>
              <a:rPr lang="en-US" altLang="en-US" sz="3600" dirty="0"/>
              <a:t> messaging system</a:t>
            </a:r>
          </a:p>
          <a:p>
            <a:pPr lvl="1"/>
            <a:r>
              <a:rPr lang="en-US" altLang="en-US" sz="3600" dirty="0"/>
              <a:t>Is </a:t>
            </a:r>
            <a:r>
              <a:rPr lang="en-US" altLang="en-US" sz="3600" b="1" dirty="0">
                <a:solidFill>
                  <a:srgbClr val="FF0000"/>
                </a:solidFill>
              </a:rPr>
              <a:t>not tied to any one operating system or programming language</a:t>
            </a:r>
          </a:p>
          <a:p>
            <a:pPr lvl="1"/>
            <a:endParaRPr lang="en-US" altLang="en-US" sz="3600" dirty="0"/>
          </a:p>
        </p:txBody>
      </p:sp>
    </p:spTree>
    <p:extLst>
      <p:ext uri="{BB962C8B-B14F-4D97-AF65-F5344CB8AC3E}">
        <p14:creationId xmlns:p14="http://schemas.microsoft.com/office/powerpoint/2010/main" val="94520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625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6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Representing </a:t>
            </a:r>
            <a:r>
              <a:rPr lang="en-GB" dirty="0" err="1"/>
              <a:t>structs</a:t>
            </a:r>
            <a:endParaRPr lang="en-GB" dirty="0"/>
          </a:p>
        </p:txBody>
      </p:sp>
      <p:sp>
        <p:nvSpPr>
          <p:cNvPr id="3" name="内容占位符 2"/>
          <p:cNvSpPr>
            <a:spLocks noGrp="1"/>
          </p:cNvSpPr>
          <p:nvPr>
            <p:ph idx="1"/>
          </p:nvPr>
        </p:nvSpPr>
        <p:spPr>
          <a:xfrm>
            <a:off x="838200" y="1825625"/>
            <a:ext cx="5506329" cy="4351338"/>
          </a:xfrm>
        </p:spPr>
        <p:txBody>
          <a:bodyPr>
            <a:normAutofit fontScale="85000" lnSpcReduction="20000"/>
          </a:bodyPr>
          <a:lstStyle/>
          <a:p>
            <a:r>
              <a:rPr lang="en-GB" dirty="0"/>
              <a:t>Structs contain unordered content, identified by name.</a:t>
            </a:r>
          </a:p>
          <a:p>
            <a:r>
              <a:rPr lang="en-GB" dirty="0">
                <a:solidFill>
                  <a:schemeClr val="accent1"/>
                </a:solidFill>
              </a:rPr>
              <a:t>Names</a:t>
            </a:r>
            <a:r>
              <a:rPr lang="en-GB" dirty="0"/>
              <a:t> are strings, though you don't have to enclose them in string elements. </a:t>
            </a:r>
          </a:p>
          <a:p>
            <a:r>
              <a:rPr lang="en-GB" dirty="0"/>
              <a:t>Each </a:t>
            </a:r>
            <a:r>
              <a:rPr lang="en-GB" dirty="0">
                <a:solidFill>
                  <a:schemeClr val="accent1"/>
                </a:solidFill>
              </a:rPr>
              <a:t>struct</a:t>
            </a:r>
            <a:r>
              <a:rPr lang="en-GB" dirty="0"/>
              <a:t> element contains a list of </a:t>
            </a:r>
            <a:r>
              <a:rPr lang="en-GB" dirty="0">
                <a:solidFill>
                  <a:schemeClr val="accent1"/>
                </a:solidFill>
              </a:rPr>
              <a:t>member</a:t>
            </a:r>
            <a:r>
              <a:rPr lang="en-GB" dirty="0"/>
              <a:t> elements.</a:t>
            </a:r>
          </a:p>
          <a:p>
            <a:r>
              <a:rPr lang="en-GB" dirty="0">
                <a:solidFill>
                  <a:schemeClr val="accent1"/>
                </a:solidFill>
              </a:rPr>
              <a:t>Member</a:t>
            </a:r>
            <a:r>
              <a:rPr lang="en-GB" dirty="0"/>
              <a:t> elements each contain one </a:t>
            </a:r>
            <a:r>
              <a:rPr lang="en-GB" dirty="0">
                <a:solidFill>
                  <a:schemeClr val="accent1"/>
                </a:solidFill>
              </a:rPr>
              <a:t>name</a:t>
            </a:r>
            <a:r>
              <a:rPr lang="en-GB" dirty="0"/>
              <a:t> element and one </a:t>
            </a:r>
            <a:r>
              <a:rPr lang="en-GB" dirty="0">
                <a:solidFill>
                  <a:schemeClr val="accent1"/>
                </a:solidFill>
              </a:rPr>
              <a:t>value</a:t>
            </a:r>
            <a:r>
              <a:rPr lang="en-GB" dirty="0"/>
              <a:t> element.</a:t>
            </a:r>
          </a:p>
          <a:p>
            <a:r>
              <a:rPr lang="en-GB" dirty="0"/>
              <a:t>The order of members is not considered important.</a:t>
            </a:r>
          </a:p>
          <a:p>
            <a:r>
              <a:rPr lang="en-GB" dirty="0"/>
              <a:t>While the specification doesn't require names to be unique, you'll probably want to make sure they are unique for consistency.</a:t>
            </a:r>
          </a:p>
        </p:txBody>
      </p:sp>
      <p:pic>
        <p:nvPicPr>
          <p:cNvPr id="4" name="图片 3"/>
          <p:cNvPicPr>
            <a:picLocks noChangeAspect="1"/>
          </p:cNvPicPr>
          <p:nvPr/>
        </p:nvPicPr>
        <p:blipFill>
          <a:blip r:embed="rId2"/>
          <a:stretch>
            <a:fillRect/>
          </a:stretch>
        </p:blipFill>
        <p:spPr>
          <a:xfrm>
            <a:off x="6118862" y="1965009"/>
            <a:ext cx="6073138" cy="3873084"/>
          </a:xfrm>
          <a:prstGeom prst="rect">
            <a:avLst/>
          </a:prstGeom>
        </p:spPr>
      </p:pic>
    </p:spTree>
    <p:extLst>
      <p:ext uri="{BB962C8B-B14F-4D97-AF65-F5344CB8AC3E}">
        <p14:creationId xmlns:p14="http://schemas.microsoft.com/office/powerpoint/2010/main" val="279657478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err="1"/>
              <a:t>Struct</a:t>
            </a:r>
            <a:endParaRPr lang="en-GB" dirty="0"/>
          </a:p>
        </p:txBody>
      </p:sp>
      <p:sp>
        <p:nvSpPr>
          <p:cNvPr id="3" name="内容占位符 2"/>
          <p:cNvSpPr>
            <a:spLocks noGrp="1"/>
          </p:cNvSpPr>
          <p:nvPr>
            <p:ph idx="1"/>
          </p:nvPr>
        </p:nvSpPr>
        <p:spPr>
          <a:xfrm>
            <a:off x="838200" y="1816000"/>
            <a:ext cx="4092526" cy="4351338"/>
          </a:xfrm>
        </p:spPr>
        <p:txBody>
          <a:bodyPr>
            <a:normAutofit/>
          </a:bodyPr>
          <a:lstStyle/>
          <a:p>
            <a:r>
              <a:rPr lang="en-GB" sz="3200" dirty="0" err="1"/>
              <a:t>Structs</a:t>
            </a:r>
            <a:r>
              <a:rPr lang="en-GB" sz="3200" dirty="0"/>
              <a:t> can also contain other </a:t>
            </a:r>
            <a:r>
              <a:rPr lang="en-GB" sz="3200" dirty="0" err="1"/>
              <a:t>structs</a:t>
            </a:r>
            <a:r>
              <a:rPr lang="en-GB" sz="3200" dirty="0"/>
              <a:t>, or even arrays. </a:t>
            </a:r>
          </a:p>
          <a:p>
            <a:endParaRPr lang="en-GB" sz="3200" dirty="0"/>
          </a:p>
        </p:txBody>
      </p:sp>
      <p:pic>
        <p:nvPicPr>
          <p:cNvPr id="4" name="图片 3"/>
          <p:cNvPicPr>
            <a:picLocks noChangeAspect="1"/>
          </p:cNvPicPr>
          <p:nvPr/>
        </p:nvPicPr>
        <p:blipFill>
          <a:blip r:embed="rId2"/>
          <a:stretch>
            <a:fillRect/>
          </a:stretch>
        </p:blipFill>
        <p:spPr>
          <a:xfrm>
            <a:off x="4711479" y="153560"/>
            <a:ext cx="7297009" cy="6704439"/>
          </a:xfrm>
          <a:prstGeom prst="rect">
            <a:avLst/>
          </a:prstGeom>
        </p:spPr>
      </p:pic>
    </p:spTree>
    <p:extLst>
      <p:ext uri="{BB962C8B-B14F-4D97-AF65-F5344CB8AC3E}">
        <p14:creationId xmlns:p14="http://schemas.microsoft.com/office/powerpoint/2010/main" val="147793670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4711478" y="153561"/>
            <a:ext cx="7297009" cy="6704439"/>
          </a:xfrm>
          <a:prstGeom prst="rect">
            <a:avLst/>
          </a:prstGeom>
        </p:spPr>
      </p:pic>
      <p:sp>
        <p:nvSpPr>
          <p:cNvPr id="2" name="标题 1"/>
          <p:cNvSpPr>
            <a:spLocks noGrp="1"/>
          </p:cNvSpPr>
          <p:nvPr>
            <p:ph type="title"/>
          </p:nvPr>
        </p:nvSpPr>
        <p:spPr/>
        <p:txBody>
          <a:bodyPr/>
          <a:lstStyle/>
          <a:p>
            <a:r>
              <a:rPr lang="en-GB" dirty="0" err="1"/>
              <a:t>Struct</a:t>
            </a:r>
            <a:endParaRPr lang="en-GB" dirty="0"/>
          </a:p>
        </p:txBody>
      </p:sp>
      <p:sp>
        <p:nvSpPr>
          <p:cNvPr id="3" name="内容占位符 2"/>
          <p:cNvSpPr>
            <a:spLocks noGrp="1"/>
          </p:cNvSpPr>
          <p:nvPr>
            <p:ph idx="1"/>
          </p:nvPr>
        </p:nvSpPr>
        <p:spPr>
          <a:xfrm>
            <a:off x="838200" y="1816000"/>
            <a:ext cx="4092526" cy="4351338"/>
          </a:xfrm>
        </p:spPr>
        <p:txBody>
          <a:bodyPr>
            <a:normAutofit/>
          </a:bodyPr>
          <a:lstStyle/>
          <a:p>
            <a:r>
              <a:rPr lang="en-GB" sz="3200" dirty="0" err="1"/>
              <a:t>Structs</a:t>
            </a:r>
            <a:r>
              <a:rPr lang="en-GB" sz="3200" dirty="0"/>
              <a:t> can also contain other </a:t>
            </a:r>
            <a:r>
              <a:rPr lang="en-GB" sz="3200" dirty="0" err="1"/>
              <a:t>structs</a:t>
            </a:r>
            <a:r>
              <a:rPr lang="en-GB" sz="3200" dirty="0"/>
              <a:t>, or even arrays. </a:t>
            </a:r>
          </a:p>
          <a:p>
            <a:endParaRPr lang="en-GB" sz="3200" dirty="0"/>
          </a:p>
          <a:p>
            <a:r>
              <a:rPr lang="en-GB" sz="3200" dirty="0"/>
              <a:t>For example, this </a:t>
            </a:r>
            <a:r>
              <a:rPr lang="en-GB" sz="3200" dirty="0" err="1"/>
              <a:t>struct</a:t>
            </a:r>
            <a:r>
              <a:rPr lang="en-GB" sz="3200" dirty="0"/>
              <a:t> contains a string, a </a:t>
            </a:r>
            <a:r>
              <a:rPr lang="en-GB" sz="3200" dirty="0" err="1"/>
              <a:t>struct</a:t>
            </a:r>
            <a:r>
              <a:rPr lang="en-GB" sz="3200" dirty="0"/>
              <a:t>, and an array</a:t>
            </a:r>
          </a:p>
        </p:txBody>
      </p:sp>
      <p:sp>
        <p:nvSpPr>
          <p:cNvPr id="5" name="椭圆 4">
            <a:extLst>
              <a:ext uri="{FF2B5EF4-FFF2-40B4-BE49-F238E27FC236}">
                <a16:creationId xmlns:a16="http://schemas.microsoft.com/office/drawing/2014/main" id="{574D9D8F-C859-B618-0E97-223A2D1A33C7}"/>
              </a:ext>
            </a:extLst>
          </p:cNvPr>
          <p:cNvSpPr/>
          <p:nvPr/>
        </p:nvSpPr>
        <p:spPr>
          <a:xfrm>
            <a:off x="6314175" y="902460"/>
            <a:ext cx="975360" cy="34389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6" name="椭圆 5">
            <a:extLst>
              <a:ext uri="{FF2B5EF4-FFF2-40B4-BE49-F238E27FC236}">
                <a16:creationId xmlns:a16="http://schemas.microsoft.com/office/drawing/2014/main" id="{F22FF2C6-EE88-FED9-294E-9E7675471CD1}"/>
              </a:ext>
            </a:extLst>
          </p:cNvPr>
          <p:cNvSpPr/>
          <p:nvPr/>
        </p:nvSpPr>
        <p:spPr>
          <a:xfrm>
            <a:off x="6314175" y="1847038"/>
            <a:ext cx="975360" cy="25089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7" name="椭圆 6">
            <a:extLst>
              <a:ext uri="{FF2B5EF4-FFF2-40B4-BE49-F238E27FC236}">
                <a16:creationId xmlns:a16="http://schemas.microsoft.com/office/drawing/2014/main" id="{745D1814-0D74-0FCA-FDD1-28B9622C5DDD}"/>
              </a:ext>
            </a:extLst>
          </p:cNvPr>
          <p:cNvSpPr/>
          <p:nvPr/>
        </p:nvSpPr>
        <p:spPr>
          <a:xfrm>
            <a:off x="6285916" y="4653062"/>
            <a:ext cx="975360" cy="25089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Tree>
    <p:extLst>
      <p:ext uri="{BB962C8B-B14F-4D97-AF65-F5344CB8AC3E}">
        <p14:creationId xmlns:p14="http://schemas.microsoft.com/office/powerpoint/2010/main" val="126052407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XML-RPC parts</a:t>
            </a:r>
          </a:p>
        </p:txBody>
      </p:sp>
      <p:sp>
        <p:nvSpPr>
          <p:cNvPr id="3" name="内容占位符 2"/>
          <p:cNvSpPr>
            <a:spLocks noGrp="1"/>
          </p:cNvSpPr>
          <p:nvPr>
            <p:ph idx="1"/>
          </p:nvPr>
        </p:nvSpPr>
        <p:spPr/>
        <p:txBody>
          <a:bodyPr>
            <a:normAutofit lnSpcReduction="10000"/>
          </a:bodyPr>
          <a:lstStyle/>
          <a:p>
            <a:r>
              <a:rPr lang="en-GB" sz="3600" i="1" dirty="0"/>
              <a:t>XML-RPC data model</a:t>
            </a:r>
          </a:p>
          <a:p>
            <a:pPr lvl="1"/>
            <a:r>
              <a:rPr lang="en-GB" sz="3200" dirty="0"/>
              <a:t>A set of types for use in passing parameters, return values, and faults (error messages)</a:t>
            </a:r>
          </a:p>
          <a:p>
            <a:r>
              <a:rPr lang="en-GB" sz="3600" i="1" dirty="0"/>
              <a:t>XML-RPC request structures</a:t>
            </a:r>
          </a:p>
          <a:p>
            <a:pPr lvl="1"/>
            <a:r>
              <a:rPr lang="en-GB" sz="3200" dirty="0"/>
              <a:t>An HTTP POST request containing method and parameter information</a:t>
            </a:r>
          </a:p>
          <a:p>
            <a:r>
              <a:rPr lang="en-GB" sz="3600" i="1" dirty="0"/>
              <a:t>XML-RPC response structures</a:t>
            </a:r>
          </a:p>
          <a:p>
            <a:pPr lvl="1"/>
            <a:r>
              <a:rPr lang="en-GB" sz="3200" dirty="0"/>
              <a:t>An HTTP response that contains return values or fault information</a:t>
            </a:r>
          </a:p>
        </p:txBody>
      </p:sp>
    </p:spTree>
    <p:extLst>
      <p:ext uri="{BB962C8B-B14F-4D97-AF65-F5344CB8AC3E}">
        <p14:creationId xmlns:p14="http://schemas.microsoft.com/office/powerpoint/2010/main" val="238590975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GB" dirty="0"/>
              <a:t>XML-RPC Request Structure</a:t>
            </a:r>
          </a:p>
        </p:txBody>
      </p:sp>
      <p:sp>
        <p:nvSpPr>
          <p:cNvPr id="3" name="内容占位符 2"/>
          <p:cNvSpPr>
            <a:spLocks noGrp="1"/>
          </p:cNvSpPr>
          <p:nvPr>
            <p:ph idx="1"/>
          </p:nvPr>
        </p:nvSpPr>
        <p:spPr/>
        <p:txBody>
          <a:bodyPr>
            <a:normAutofit/>
          </a:bodyPr>
          <a:lstStyle/>
          <a:p>
            <a:r>
              <a:rPr lang="en-GB" sz="4000" dirty="0"/>
              <a:t>A combination of XML content and HTTP headers</a:t>
            </a:r>
          </a:p>
          <a:p>
            <a:pPr lvl="1"/>
            <a:r>
              <a:rPr lang="en-GB" sz="3600" dirty="0"/>
              <a:t>The XML content uses the data typing structure to pass parameters and contains additional information identifying which procedure is being called</a:t>
            </a:r>
          </a:p>
          <a:p>
            <a:pPr lvl="1"/>
            <a:r>
              <a:rPr lang="en-GB" sz="3600" dirty="0"/>
              <a:t>The HTTP headers provide a wrapper for passing the request over the Web</a:t>
            </a:r>
          </a:p>
        </p:txBody>
      </p:sp>
    </p:spTree>
    <p:extLst>
      <p:ext uri="{BB962C8B-B14F-4D97-AF65-F5344CB8AC3E}">
        <p14:creationId xmlns:p14="http://schemas.microsoft.com/office/powerpoint/2010/main" val="85602696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D79908-0B27-4A68-88A1-00D28EE9A0E2}"/>
              </a:ext>
            </a:extLst>
          </p:cNvPr>
          <p:cNvSpPr>
            <a:spLocks noGrp="1"/>
          </p:cNvSpPr>
          <p:nvPr>
            <p:ph type="title"/>
          </p:nvPr>
        </p:nvSpPr>
        <p:spPr/>
        <p:txBody>
          <a:bodyPr/>
          <a:lstStyle/>
          <a:p>
            <a:r>
              <a:rPr lang="en-GB" dirty="0"/>
              <a:t>XML-RPC Request Structure</a:t>
            </a:r>
            <a:endParaRPr lang="x-none" dirty="0"/>
          </a:p>
        </p:txBody>
      </p:sp>
      <p:sp>
        <p:nvSpPr>
          <p:cNvPr id="3" name="内容占位符 2">
            <a:extLst>
              <a:ext uri="{FF2B5EF4-FFF2-40B4-BE49-F238E27FC236}">
                <a16:creationId xmlns:a16="http://schemas.microsoft.com/office/drawing/2014/main" id="{B3EDFDD2-A845-4040-A4BD-E086DA306296}"/>
              </a:ext>
            </a:extLst>
          </p:cNvPr>
          <p:cNvSpPr>
            <a:spLocks noGrp="1"/>
          </p:cNvSpPr>
          <p:nvPr>
            <p:ph idx="1"/>
          </p:nvPr>
        </p:nvSpPr>
        <p:spPr/>
        <p:txBody>
          <a:bodyPr>
            <a:normAutofit fontScale="92500"/>
          </a:bodyPr>
          <a:lstStyle/>
          <a:p>
            <a:r>
              <a:rPr lang="en-US" sz="3600" dirty="0"/>
              <a:t>Each request contains a single XML document</a:t>
            </a:r>
          </a:p>
          <a:p>
            <a:pPr lvl="1"/>
            <a:r>
              <a:rPr lang="en-US" sz="3200" dirty="0"/>
              <a:t>root element is a </a:t>
            </a:r>
            <a:r>
              <a:rPr lang="en-US" sz="3200" dirty="0" err="1">
                <a:solidFill>
                  <a:schemeClr val="accent1"/>
                </a:solidFill>
              </a:rPr>
              <a:t>methodCall</a:t>
            </a:r>
            <a:r>
              <a:rPr lang="en-US" sz="3200" dirty="0"/>
              <a:t> element</a:t>
            </a:r>
          </a:p>
          <a:p>
            <a:pPr lvl="1"/>
            <a:r>
              <a:rPr lang="en-US" sz="3200" dirty="0"/>
              <a:t>each </a:t>
            </a:r>
            <a:r>
              <a:rPr lang="en-US" sz="3200" dirty="0" err="1">
                <a:solidFill>
                  <a:schemeClr val="accent1"/>
                </a:solidFill>
              </a:rPr>
              <a:t>methodCall</a:t>
            </a:r>
            <a:r>
              <a:rPr lang="en-US" sz="3200" dirty="0"/>
              <a:t> element contains a </a:t>
            </a:r>
            <a:r>
              <a:rPr lang="en-US" sz="3200" dirty="0" err="1">
                <a:solidFill>
                  <a:schemeClr val="accent1"/>
                </a:solidFill>
              </a:rPr>
              <a:t>methodName</a:t>
            </a:r>
            <a:r>
              <a:rPr lang="en-US" sz="3200" dirty="0"/>
              <a:t> element and a </a:t>
            </a:r>
            <a:r>
              <a:rPr lang="en-US" sz="3200" dirty="0">
                <a:solidFill>
                  <a:schemeClr val="accent1"/>
                </a:solidFill>
              </a:rPr>
              <a:t>params</a:t>
            </a:r>
            <a:r>
              <a:rPr lang="en-US" sz="3200" dirty="0"/>
              <a:t> element.</a:t>
            </a:r>
          </a:p>
          <a:p>
            <a:pPr lvl="1"/>
            <a:r>
              <a:rPr lang="en-US" sz="3200" dirty="0"/>
              <a:t>the </a:t>
            </a:r>
            <a:r>
              <a:rPr lang="en-US" sz="3200" dirty="0" err="1">
                <a:solidFill>
                  <a:schemeClr val="accent1"/>
                </a:solidFill>
              </a:rPr>
              <a:t>methodName</a:t>
            </a:r>
            <a:r>
              <a:rPr lang="en-US" sz="3200" dirty="0"/>
              <a:t> element identifies the name of the procedure to be called</a:t>
            </a:r>
          </a:p>
          <a:p>
            <a:pPr lvl="1"/>
            <a:r>
              <a:rPr lang="en-US" sz="3200" dirty="0"/>
              <a:t>the </a:t>
            </a:r>
            <a:r>
              <a:rPr lang="en-US" sz="3200" dirty="0">
                <a:solidFill>
                  <a:schemeClr val="accent1"/>
                </a:solidFill>
              </a:rPr>
              <a:t>params</a:t>
            </a:r>
            <a:r>
              <a:rPr lang="en-US" sz="3200" dirty="0"/>
              <a:t> element contains a list of parameters and their values. Each </a:t>
            </a:r>
            <a:r>
              <a:rPr lang="en-US" sz="3200" dirty="0">
                <a:solidFill>
                  <a:schemeClr val="accent1"/>
                </a:solidFill>
              </a:rPr>
              <a:t>params</a:t>
            </a:r>
            <a:r>
              <a:rPr lang="en-US" sz="3200" dirty="0"/>
              <a:t> element includes a list of </a:t>
            </a:r>
            <a:r>
              <a:rPr lang="en-US" sz="3200" dirty="0">
                <a:solidFill>
                  <a:schemeClr val="accent1"/>
                </a:solidFill>
              </a:rPr>
              <a:t>param</a:t>
            </a:r>
            <a:r>
              <a:rPr lang="en-US" sz="3200" dirty="0"/>
              <a:t> elements </a:t>
            </a:r>
          </a:p>
          <a:p>
            <a:pPr lvl="1"/>
            <a:r>
              <a:rPr lang="en-US" sz="3200" dirty="0">
                <a:solidFill>
                  <a:schemeClr val="accent1"/>
                </a:solidFill>
              </a:rPr>
              <a:t>param</a:t>
            </a:r>
            <a:r>
              <a:rPr lang="en-US" sz="3200" dirty="0"/>
              <a:t> elements contain </a:t>
            </a:r>
            <a:r>
              <a:rPr lang="en-US" sz="3200" dirty="0">
                <a:solidFill>
                  <a:schemeClr val="accent1"/>
                </a:solidFill>
              </a:rPr>
              <a:t>value</a:t>
            </a:r>
            <a:r>
              <a:rPr lang="en-US" sz="3200" dirty="0"/>
              <a:t> elements</a:t>
            </a:r>
            <a:endParaRPr lang="x-none" sz="3200" dirty="0"/>
          </a:p>
        </p:txBody>
      </p:sp>
    </p:spTree>
    <p:extLst>
      <p:ext uri="{BB962C8B-B14F-4D97-AF65-F5344CB8AC3E}">
        <p14:creationId xmlns:p14="http://schemas.microsoft.com/office/powerpoint/2010/main" val="4626582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4502" y="3053013"/>
            <a:ext cx="6890966" cy="2794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a:extLst>
              <a:ext uri="{FF2B5EF4-FFF2-40B4-BE49-F238E27FC236}">
                <a16:creationId xmlns:a16="http://schemas.microsoft.com/office/drawing/2014/main" id="{12D79908-0B27-4A68-88A1-00D28EE9A0E2}"/>
              </a:ext>
            </a:extLst>
          </p:cNvPr>
          <p:cNvSpPr>
            <a:spLocks noGrp="1"/>
          </p:cNvSpPr>
          <p:nvPr>
            <p:ph type="title"/>
          </p:nvPr>
        </p:nvSpPr>
        <p:spPr/>
        <p:txBody>
          <a:bodyPr/>
          <a:lstStyle/>
          <a:p>
            <a:r>
              <a:rPr lang="en-GB" dirty="0"/>
              <a:t>XML-RPC Request Structure</a:t>
            </a:r>
            <a:endParaRPr lang="x-none" dirty="0"/>
          </a:p>
        </p:txBody>
      </p:sp>
      <p:sp>
        <p:nvSpPr>
          <p:cNvPr id="3" name="内容占位符 2">
            <a:extLst>
              <a:ext uri="{FF2B5EF4-FFF2-40B4-BE49-F238E27FC236}">
                <a16:creationId xmlns:a16="http://schemas.microsoft.com/office/drawing/2014/main" id="{B3EDFDD2-A845-4040-A4BD-E086DA306296}"/>
              </a:ext>
            </a:extLst>
          </p:cNvPr>
          <p:cNvSpPr>
            <a:spLocks noGrp="1"/>
          </p:cNvSpPr>
          <p:nvPr>
            <p:ph idx="1"/>
          </p:nvPr>
        </p:nvSpPr>
        <p:spPr/>
        <p:txBody>
          <a:bodyPr>
            <a:normAutofit/>
          </a:bodyPr>
          <a:lstStyle/>
          <a:p>
            <a:r>
              <a:rPr lang="en-US" sz="3600" dirty="0"/>
              <a:t>Each request contains a single XML document</a:t>
            </a:r>
          </a:p>
          <a:p>
            <a:pPr lvl="1"/>
            <a:r>
              <a:rPr lang="en-US" sz="3200" dirty="0"/>
              <a:t>root element is a </a:t>
            </a:r>
            <a:r>
              <a:rPr lang="en-US" sz="3200" dirty="0" err="1">
                <a:solidFill>
                  <a:schemeClr val="accent1"/>
                </a:solidFill>
              </a:rPr>
              <a:t>methodCall</a:t>
            </a:r>
            <a:r>
              <a:rPr lang="en-US" sz="3200" dirty="0"/>
              <a:t> element</a:t>
            </a:r>
          </a:p>
        </p:txBody>
      </p:sp>
      <p:sp>
        <p:nvSpPr>
          <p:cNvPr id="5" name="椭圆 4">
            <a:extLst>
              <a:ext uri="{FF2B5EF4-FFF2-40B4-BE49-F238E27FC236}">
                <a16:creationId xmlns:a16="http://schemas.microsoft.com/office/drawing/2014/main" id="{574D9D8F-C859-B618-0E97-223A2D1A33C7}"/>
              </a:ext>
            </a:extLst>
          </p:cNvPr>
          <p:cNvSpPr/>
          <p:nvPr/>
        </p:nvSpPr>
        <p:spPr>
          <a:xfrm>
            <a:off x="4744054" y="3399013"/>
            <a:ext cx="2168088" cy="34389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Tree>
    <p:extLst>
      <p:ext uri="{BB962C8B-B14F-4D97-AF65-F5344CB8AC3E}">
        <p14:creationId xmlns:p14="http://schemas.microsoft.com/office/powerpoint/2010/main" val="317958733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0360" y="3480134"/>
            <a:ext cx="6890966" cy="2794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a:extLst>
              <a:ext uri="{FF2B5EF4-FFF2-40B4-BE49-F238E27FC236}">
                <a16:creationId xmlns:a16="http://schemas.microsoft.com/office/drawing/2014/main" id="{12D79908-0B27-4A68-88A1-00D28EE9A0E2}"/>
              </a:ext>
            </a:extLst>
          </p:cNvPr>
          <p:cNvSpPr>
            <a:spLocks noGrp="1"/>
          </p:cNvSpPr>
          <p:nvPr>
            <p:ph type="title"/>
          </p:nvPr>
        </p:nvSpPr>
        <p:spPr/>
        <p:txBody>
          <a:bodyPr/>
          <a:lstStyle/>
          <a:p>
            <a:r>
              <a:rPr lang="en-GB" dirty="0"/>
              <a:t>XML-RPC Request Structure</a:t>
            </a:r>
            <a:endParaRPr lang="x-none" dirty="0"/>
          </a:p>
        </p:txBody>
      </p:sp>
      <p:sp>
        <p:nvSpPr>
          <p:cNvPr id="3" name="内容占位符 2">
            <a:extLst>
              <a:ext uri="{FF2B5EF4-FFF2-40B4-BE49-F238E27FC236}">
                <a16:creationId xmlns:a16="http://schemas.microsoft.com/office/drawing/2014/main" id="{B3EDFDD2-A845-4040-A4BD-E086DA306296}"/>
              </a:ext>
            </a:extLst>
          </p:cNvPr>
          <p:cNvSpPr>
            <a:spLocks noGrp="1"/>
          </p:cNvSpPr>
          <p:nvPr>
            <p:ph idx="1"/>
          </p:nvPr>
        </p:nvSpPr>
        <p:spPr/>
        <p:txBody>
          <a:bodyPr>
            <a:normAutofit/>
          </a:bodyPr>
          <a:lstStyle/>
          <a:p>
            <a:r>
              <a:rPr lang="en-US" sz="3600" dirty="0"/>
              <a:t>Each request contains a single XML document</a:t>
            </a:r>
          </a:p>
          <a:p>
            <a:pPr lvl="1"/>
            <a:r>
              <a:rPr lang="en-US" sz="3200" dirty="0"/>
              <a:t>each </a:t>
            </a:r>
            <a:r>
              <a:rPr lang="en-US" sz="3200" dirty="0" err="1">
                <a:solidFill>
                  <a:schemeClr val="accent1"/>
                </a:solidFill>
              </a:rPr>
              <a:t>methodCall</a:t>
            </a:r>
            <a:r>
              <a:rPr lang="en-US" sz="3200" dirty="0"/>
              <a:t> element contains a </a:t>
            </a:r>
            <a:r>
              <a:rPr lang="en-US" sz="3200" dirty="0" err="1">
                <a:solidFill>
                  <a:schemeClr val="accent1"/>
                </a:solidFill>
              </a:rPr>
              <a:t>methodName</a:t>
            </a:r>
            <a:r>
              <a:rPr lang="en-US" sz="3200" dirty="0"/>
              <a:t> element and a </a:t>
            </a:r>
            <a:r>
              <a:rPr lang="en-US" sz="3200" dirty="0">
                <a:solidFill>
                  <a:schemeClr val="accent1"/>
                </a:solidFill>
              </a:rPr>
              <a:t>params</a:t>
            </a:r>
            <a:r>
              <a:rPr lang="en-US" sz="3200" dirty="0"/>
              <a:t> element.</a:t>
            </a:r>
          </a:p>
        </p:txBody>
      </p:sp>
      <p:sp>
        <p:nvSpPr>
          <p:cNvPr id="5" name="椭圆 4">
            <a:extLst>
              <a:ext uri="{FF2B5EF4-FFF2-40B4-BE49-F238E27FC236}">
                <a16:creationId xmlns:a16="http://schemas.microsoft.com/office/drawing/2014/main" id="{574D9D8F-C859-B618-0E97-223A2D1A33C7}"/>
              </a:ext>
            </a:extLst>
          </p:cNvPr>
          <p:cNvSpPr/>
          <p:nvPr/>
        </p:nvSpPr>
        <p:spPr>
          <a:xfrm>
            <a:off x="4996717" y="4102860"/>
            <a:ext cx="2168088" cy="34389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6" name="椭圆 4">
            <a:extLst>
              <a:ext uri="{FF2B5EF4-FFF2-40B4-BE49-F238E27FC236}">
                <a16:creationId xmlns:a16="http://schemas.microsoft.com/office/drawing/2014/main" id="{574D9D8F-C859-B618-0E97-223A2D1A33C7}"/>
              </a:ext>
            </a:extLst>
          </p:cNvPr>
          <p:cNvSpPr/>
          <p:nvPr/>
        </p:nvSpPr>
        <p:spPr>
          <a:xfrm>
            <a:off x="4998717" y="4375580"/>
            <a:ext cx="2168088" cy="34389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Tree>
    <p:extLst>
      <p:ext uri="{BB962C8B-B14F-4D97-AF65-F5344CB8AC3E}">
        <p14:creationId xmlns:p14="http://schemas.microsoft.com/office/powerpoint/2010/main" val="389383792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D79908-0B27-4A68-88A1-00D28EE9A0E2}"/>
              </a:ext>
            </a:extLst>
          </p:cNvPr>
          <p:cNvSpPr>
            <a:spLocks noGrp="1"/>
          </p:cNvSpPr>
          <p:nvPr>
            <p:ph type="title"/>
          </p:nvPr>
        </p:nvSpPr>
        <p:spPr/>
        <p:txBody>
          <a:bodyPr/>
          <a:lstStyle/>
          <a:p>
            <a:r>
              <a:rPr lang="en-GB" dirty="0"/>
              <a:t>XML-RPC Request Structure</a:t>
            </a:r>
            <a:endParaRPr lang="x-none" dirty="0"/>
          </a:p>
        </p:txBody>
      </p:sp>
      <p:sp>
        <p:nvSpPr>
          <p:cNvPr id="3" name="内容占位符 2">
            <a:extLst>
              <a:ext uri="{FF2B5EF4-FFF2-40B4-BE49-F238E27FC236}">
                <a16:creationId xmlns:a16="http://schemas.microsoft.com/office/drawing/2014/main" id="{B3EDFDD2-A845-4040-A4BD-E086DA306296}"/>
              </a:ext>
            </a:extLst>
          </p:cNvPr>
          <p:cNvSpPr>
            <a:spLocks noGrp="1"/>
          </p:cNvSpPr>
          <p:nvPr>
            <p:ph idx="1"/>
          </p:nvPr>
        </p:nvSpPr>
        <p:spPr/>
        <p:txBody>
          <a:bodyPr>
            <a:normAutofit/>
          </a:bodyPr>
          <a:lstStyle/>
          <a:p>
            <a:r>
              <a:rPr lang="en-US" sz="3600" dirty="0"/>
              <a:t>Each request contains a single XML document</a:t>
            </a:r>
          </a:p>
          <a:p>
            <a:pPr lvl="1"/>
            <a:r>
              <a:rPr lang="en-US" sz="3200" dirty="0"/>
              <a:t>the </a:t>
            </a:r>
            <a:r>
              <a:rPr lang="en-US" sz="3200" dirty="0" err="1">
                <a:solidFill>
                  <a:schemeClr val="accent1"/>
                </a:solidFill>
              </a:rPr>
              <a:t>methodName</a:t>
            </a:r>
            <a:r>
              <a:rPr lang="en-US" sz="3200" dirty="0"/>
              <a:t> element identifies the name of the procedure to be called</a:t>
            </a:r>
          </a:p>
          <a:p>
            <a:pPr lvl="1"/>
            <a:endParaRPr lang="x-none" sz="32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0360" y="3480134"/>
            <a:ext cx="6890966" cy="2794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椭圆 4">
            <a:extLst>
              <a:ext uri="{FF2B5EF4-FFF2-40B4-BE49-F238E27FC236}">
                <a16:creationId xmlns:a16="http://schemas.microsoft.com/office/drawing/2014/main" id="{574D9D8F-C859-B618-0E97-223A2D1A33C7}"/>
              </a:ext>
            </a:extLst>
          </p:cNvPr>
          <p:cNvSpPr/>
          <p:nvPr/>
        </p:nvSpPr>
        <p:spPr>
          <a:xfrm>
            <a:off x="6639027" y="4138955"/>
            <a:ext cx="2168088" cy="34389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Tree>
    <p:extLst>
      <p:ext uri="{BB962C8B-B14F-4D97-AF65-F5344CB8AC3E}">
        <p14:creationId xmlns:p14="http://schemas.microsoft.com/office/powerpoint/2010/main" val="383689243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D79908-0B27-4A68-88A1-00D28EE9A0E2}"/>
              </a:ext>
            </a:extLst>
          </p:cNvPr>
          <p:cNvSpPr>
            <a:spLocks noGrp="1"/>
          </p:cNvSpPr>
          <p:nvPr>
            <p:ph type="title"/>
          </p:nvPr>
        </p:nvSpPr>
        <p:spPr/>
        <p:txBody>
          <a:bodyPr/>
          <a:lstStyle/>
          <a:p>
            <a:r>
              <a:rPr lang="en-GB" dirty="0"/>
              <a:t>XML-RPC Request Structure</a:t>
            </a:r>
            <a:endParaRPr lang="x-none" dirty="0"/>
          </a:p>
        </p:txBody>
      </p:sp>
      <p:sp>
        <p:nvSpPr>
          <p:cNvPr id="3" name="内容占位符 2">
            <a:extLst>
              <a:ext uri="{FF2B5EF4-FFF2-40B4-BE49-F238E27FC236}">
                <a16:creationId xmlns:a16="http://schemas.microsoft.com/office/drawing/2014/main" id="{B3EDFDD2-A845-4040-A4BD-E086DA306296}"/>
              </a:ext>
            </a:extLst>
          </p:cNvPr>
          <p:cNvSpPr>
            <a:spLocks noGrp="1"/>
          </p:cNvSpPr>
          <p:nvPr>
            <p:ph idx="1"/>
          </p:nvPr>
        </p:nvSpPr>
        <p:spPr/>
        <p:txBody>
          <a:bodyPr>
            <a:normAutofit/>
          </a:bodyPr>
          <a:lstStyle/>
          <a:p>
            <a:r>
              <a:rPr lang="en-US" sz="3600" dirty="0"/>
              <a:t>Each request contains a single XML document</a:t>
            </a:r>
          </a:p>
          <a:p>
            <a:pPr lvl="1"/>
            <a:r>
              <a:rPr lang="en-US" sz="3200" dirty="0"/>
              <a:t>the </a:t>
            </a:r>
            <a:r>
              <a:rPr lang="en-US" sz="3200" dirty="0">
                <a:solidFill>
                  <a:schemeClr val="accent1"/>
                </a:solidFill>
              </a:rPr>
              <a:t>params</a:t>
            </a:r>
            <a:r>
              <a:rPr lang="en-US" sz="3200" dirty="0"/>
              <a:t> element contains a list of parameters and their values. Each </a:t>
            </a:r>
            <a:r>
              <a:rPr lang="en-US" sz="3200" dirty="0">
                <a:solidFill>
                  <a:schemeClr val="accent1"/>
                </a:solidFill>
              </a:rPr>
              <a:t>params</a:t>
            </a:r>
            <a:r>
              <a:rPr lang="en-US" sz="3200" dirty="0"/>
              <a:t> element includes a list of </a:t>
            </a:r>
            <a:r>
              <a:rPr lang="en-US" sz="3200" dirty="0" err="1"/>
              <a:t>param</a:t>
            </a:r>
            <a:r>
              <a:rPr lang="en-US" sz="3200" dirty="0"/>
              <a:t> elements</a:t>
            </a:r>
            <a:endParaRPr lang="x-none" sz="32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4090" y="3797652"/>
            <a:ext cx="6890966" cy="2794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椭圆 4">
            <a:extLst>
              <a:ext uri="{FF2B5EF4-FFF2-40B4-BE49-F238E27FC236}">
                <a16:creationId xmlns:a16="http://schemas.microsoft.com/office/drawing/2014/main" id="{574D9D8F-C859-B618-0E97-223A2D1A33C7}"/>
              </a:ext>
            </a:extLst>
          </p:cNvPr>
          <p:cNvSpPr/>
          <p:nvPr/>
        </p:nvSpPr>
        <p:spPr>
          <a:xfrm>
            <a:off x="7166258" y="5303103"/>
            <a:ext cx="1263315" cy="34389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Tree>
    <p:extLst>
      <p:ext uri="{BB962C8B-B14F-4D97-AF65-F5344CB8AC3E}">
        <p14:creationId xmlns:p14="http://schemas.microsoft.com/office/powerpoint/2010/main" val="660154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Web services are based on </a:t>
            </a:r>
            <a:r>
              <a:rPr lang="en-GB" dirty="0">
                <a:solidFill>
                  <a:srgbClr val="FF0000"/>
                </a:solidFill>
              </a:rPr>
              <a:t>standards</a:t>
            </a:r>
          </a:p>
        </p:txBody>
      </p:sp>
      <p:sp>
        <p:nvSpPr>
          <p:cNvPr id="3" name="Content Placeholder 2"/>
          <p:cNvSpPr>
            <a:spLocks noGrp="1"/>
          </p:cNvSpPr>
          <p:nvPr>
            <p:ph idx="1"/>
          </p:nvPr>
        </p:nvSpPr>
        <p:spPr/>
        <p:txBody>
          <a:bodyPr>
            <a:normAutofit/>
          </a:bodyPr>
          <a:lstStyle/>
          <a:p>
            <a:r>
              <a:rPr lang="en-GB" sz="4000" dirty="0"/>
              <a:t>A web service makes software application resources available over networks using </a:t>
            </a:r>
            <a:r>
              <a:rPr lang="en-GB" sz="4000" dirty="0">
                <a:solidFill>
                  <a:srgbClr val="FF0000"/>
                </a:solidFill>
              </a:rPr>
              <a:t>standard technologies</a:t>
            </a:r>
          </a:p>
          <a:p>
            <a:r>
              <a:rPr lang="en-GB" sz="4000" dirty="0"/>
              <a:t>Web services </a:t>
            </a:r>
            <a:r>
              <a:rPr lang="en-GB" sz="4000" dirty="0">
                <a:solidFill>
                  <a:srgbClr val="FF0000"/>
                </a:solidFill>
              </a:rPr>
              <a:t>standards </a:t>
            </a:r>
            <a:r>
              <a:rPr lang="en-GB" sz="4000" dirty="0"/>
              <a:t>are the glue that allows computers and devices to interact, forming a greater computing whole that can be accessed from any device on the network</a:t>
            </a:r>
          </a:p>
        </p:txBody>
      </p:sp>
    </p:spTree>
    <p:extLst>
      <p:ext uri="{BB962C8B-B14F-4D97-AF65-F5344CB8AC3E}">
        <p14:creationId xmlns:p14="http://schemas.microsoft.com/office/powerpoint/2010/main" val="419022277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D79908-0B27-4A68-88A1-00D28EE9A0E2}"/>
              </a:ext>
            </a:extLst>
          </p:cNvPr>
          <p:cNvSpPr>
            <a:spLocks noGrp="1"/>
          </p:cNvSpPr>
          <p:nvPr>
            <p:ph type="title"/>
          </p:nvPr>
        </p:nvSpPr>
        <p:spPr/>
        <p:txBody>
          <a:bodyPr/>
          <a:lstStyle/>
          <a:p>
            <a:r>
              <a:rPr lang="en-GB" dirty="0"/>
              <a:t>XML-RPC Request Structure</a:t>
            </a:r>
            <a:endParaRPr lang="x-none" dirty="0"/>
          </a:p>
        </p:txBody>
      </p:sp>
      <p:sp>
        <p:nvSpPr>
          <p:cNvPr id="3" name="内容占位符 2">
            <a:extLst>
              <a:ext uri="{FF2B5EF4-FFF2-40B4-BE49-F238E27FC236}">
                <a16:creationId xmlns:a16="http://schemas.microsoft.com/office/drawing/2014/main" id="{B3EDFDD2-A845-4040-A4BD-E086DA306296}"/>
              </a:ext>
            </a:extLst>
          </p:cNvPr>
          <p:cNvSpPr>
            <a:spLocks noGrp="1"/>
          </p:cNvSpPr>
          <p:nvPr>
            <p:ph idx="1"/>
          </p:nvPr>
        </p:nvSpPr>
        <p:spPr/>
        <p:txBody>
          <a:bodyPr>
            <a:normAutofit/>
          </a:bodyPr>
          <a:lstStyle/>
          <a:p>
            <a:r>
              <a:rPr lang="en-US" sz="3600" dirty="0"/>
              <a:t>Each request contains a single XML document</a:t>
            </a:r>
          </a:p>
          <a:p>
            <a:pPr lvl="1"/>
            <a:r>
              <a:rPr lang="en-US" sz="3200" dirty="0" err="1">
                <a:solidFill>
                  <a:schemeClr val="accent1"/>
                </a:solidFill>
              </a:rPr>
              <a:t>param</a:t>
            </a:r>
            <a:r>
              <a:rPr lang="en-US" sz="3200" dirty="0"/>
              <a:t> elements contain </a:t>
            </a:r>
            <a:r>
              <a:rPr lang="en-US" sz="3200" dirty="0">
                <a:solidFill>
                  <a:schemeClr val="accent1"/>
                </a:solidFill>
              </a:rPr>
              <a:t>value</a:t>
            </a:r>
            <a:r>
              <a:rPr lang="en-US" sz="3200" dirty="0"/>
              <a:t> elements</a:t>
            </a:r>
            <a:endParaRPr lang="x-none" sz="32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0058" y="3051044"/>
            <a:ext cx="6890966" cy="2794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椭圆 4">
            <a:extLst>
              <a:ext uri="{FF2B5EF4-FFF2-40B4-BE49-F238E27FC236}">
                <a16:creationId xmlns:a16="http://schemas.microsoft.com/office/drawing/2014/main" id="{574D9D8F-C859-B618-0E97-223A2D1A33C7}"/>
              </a:ext>
            </a:extLst>
          </p:cNvPr>
          <p:cNvSpPr/>
          <p:nvPr/>
        </p:nvSpPr>
        <p:spPr>
          <a:xfrm>
            <a:off x="7685242" y="4524627"/>
            <a:ext cx="1263315" cy="34389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Tree>
    <p:extLst>
      <p:ext uri="{BB962C8B-B14F-4D97-AF65-F5344CB8AC3E}">
        <p14:creationId xmlns:p14="http://schemas.microsoft.com/office/powerpoint/2010/main" val="303497435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23603-560F-440A-84F9-DE9D8E491404}"/>
              </a:ext>
            </a:extLst>
          </p:cNvPr>
          <p:cNvSpPr>
            <a:spLocks noGrp="1"/>
          </p:cNvSpPr>
          <p:nvPr>
            <p:ph type="title"/>
          </p:nvPr>
        </p:nvSpPr>
        <p:spPr/>
        <p:txBody>
          <a:bodyPr/>
          <a:lstStyle/>
          <a:p>
            <a:r>
              <a:rPr lang="en-GB" dirty="0"/>
              <a:t>XML-RPC Request Structure</a:t>
            </a:r>
            <a:endParaRPr lang="x-none" dirty="0"/>
          </a:p>
        </p:txBody>
      </p:sp>
      <p:pic>
        <p:nvPicPr>
          <p:cNvPr id="5" name="图片 4">
            <a:extLst>
              <a:ext uri="{FF2B5EF4-FFF2-40B4-BE49-F238E27FC236}">
                <a16:creationId xmlns:a16="http://schemas.microsoft.com/office/drawing/2014/main" id="{49248287-C7E2-44F3-ADF8-0F8D7B0089D3}"/>
              </a:ext>
            </a:extLst>
          </p:cNvPr>
          <p:cNvPicPr>
            <a:picLocks noChangeAspect="1"/>
          </p:cNvPicPr>
          <p:nvPr/>
        </p:nvPicPr>
        <p:blipFill>
          <a:blip r:embed="rId2"/>
          <a:stretch>
            <a:fillRect/>
          </a:stretch>
        </p:blipFill>
        <p:spPr>
          <a:xfrm>
            <a:off x="24557" y="1825624"/>
            <a:ext cx="11596387" cy="3606633"/>
          </a:xfrm>
          <a:prstGeom prst="rect">
            <a:avLst/>
          </a:prstGeom>
        </p:spPr>
      </p:pic>
    </p:spTree>
    <p:extLst>
      <p:ext uri="{BB962C8B-B14F-4D97-AF65-F5344CB8AC3E}">
        <p14:creationId xmlns:p14="http://schemas.microsoft.com/office/powerpoint/2010/main" val="108044530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6EFB888-5EE4-4CF6-A435-6EBAC1DD98E8}"/>
              </a:ext>
            </a:extLst>
          </p:cNvPr>
          <p:cNvPicPr>
            <a:picLocks noChangeAspect="1"/>
          </p:cNvPicPr>
          <p:nvPr/>
        </p:nvPicPr>
        <p:blipFill>
          <a:blip r:embed="rId2"/>
          <a:stretch>
            <a:fillRect/>
          </a:stretch>
        </p:blipFill>
        <p:spPr>
          <a:xfrm>
            <a:off x="2054831" y="9698"/>
            <a:ext cx="8198777" cy="6742842"/>
          </a:xfrm>
          <a:prstGeom prst="rect">
            <a:avLst/>
          </a:prstGeom>
        </p:spPr>
      </p:pic>
    </p:spTree>
    <p:extLst>
      <p:ext uri="{BB962C8B-B14F-4D97-AF65-F5344CB8AC3E}">
        <p14:creationId xmlns:p14="http://schemas.microsoft.com/office/powerpoint/2010/main" val="201338416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23603-560F-440A-84F9-DE9D8E491404}"/>
              </a:ext>
            </a:extLst>
          </p:cNvPr>
          <p:cNvSpPr>
            <a:spLocks noGrp="1"/>
          </p:cNvSpPr>
          <p:nvPr>
            <p:ph type="title"/>
          </p:nvPr>
        </p:nvSpPr>
        <p:spPr/>
        <p:txBody>
          <a:bodyPr/>
          <a:lstStyle/>
          <a:p>
            <a:r>
              <a:rPr lang="en-GB" dirty="0"/>
              <a:t>XML-RPC Request Structure</a:t>
            </a:r>
            <a:endParaRPr lang="x-none" dirty="0"/>
          </a:p>
        </p:txBody>
      </p:sp>
      <p:sp>
        <p:nvSpPr>
          <p:cNvPr id="3" name="内容占位符 2">
            <a:extLst>
              <a:ext uri="{FF2B5EF4-FFF2-40B4-BE49-F238E27FC236}">
                <a16:creationId xmlns:a16="http://schemas.microsoft.com/office/drawing/2014/main" id="{ECA512A9-ACDD-4135-988B-E1DE9DF78F53}"/>
              </a:ext>
            </a:extLst>
          </p:cNvPr>
          <p:cNvSpPr>
            <a:spLocks noGrp="1"/>
          </p:cNvSpPr>
          <p:nvPr>
            <p:ph idx="1"/>
          </p:nvPr>
        </p:nvSpPr>
        <p:spPr/>
        <p:txBody>
          <a:bodyPr>
            <a:normAutofit/>
          </a:bodyPr>
          <a:lstStyle/>
          <a:p>
            <a:pPr algn="l"/>
            <a:r>
              <a:rPr lang="en-US" sz="3600" b="0" i="0" u="none" strike="noStrike" baseline="0" dirty="0">
                <a:latin typeface="Times New Roman" panose="02020603050405020304" pitchFamily="18" charset="0"/>
              </a:rPr>
              <a:t>The HTTP headers for these requests will reflect the senders and the content. The basic </a:t>
            </a:r>
            <a:r>
              <a:rPr lang="en-AU" sz="3600" b="0" i="0" u="none" strike="noStrike" baseline="0" dirty="0">
                <a:latin typeface="Times New Roman" panose="02020603050405020304" pitchFamily="18" charset="0"/>
              </a:rPr>
              <a:t>template looks like:</a:t>
            </a:r>
          </a:p>
          <a:p>
            <a:pPr algn="l"/>
            <a:endParaRPr lang="en-AU" sz="3600" dirty="0">
              <a:latin typeface="Times New Roman" panose="02020603050405020304" pitchFamily="18" charset="0"/>
            </a:endParaRPr>
          </a:p>
          <a:p>
            <a:pPr algn="l"/>
            <a:endParaRPr lang="en-AU" sz="3600" dirty="0">
              <a:latin typeface="Times New Roman" panose="02020603050405020304" pitchFamily="18" charset="0"/>
            </a:endParaRPr>
          </a:p>
          <a:p>
            <a:pPr algn="l"/>
            <a:endParaRPr lang="en-AU" sz="3600" b="0" i="0" u="none" strike="noStrike" baseline="0" dirty="0">
              <a:latin typeface="Times New Roman" panose="02020603050405020304" pitchFamily="18" charset="0"/>
            </a:endParaRPr>
          </a:p>
          <a:p>
            <a:pPr algn="l"/>
            <a:r>
              <a:rPr lang="en-US" sz="3600" b="0" i="0" u="none" strike="noStrike" baseline="0" dirty="0">
                <a:solidFill>
                  <a:srgbClr val="000000"/>
                </a:solidFill>
                <a:latin typeface="Times New Roman" panose="02020603050405020304" pitchFamily="18" charset="0"/>
              </a:rPr>
              <a:t>The information in italics may change from client to client or from request to request. </a:t>
            </a:r>
            <a:endParaRPr lang="en-AU" sz="3600" dirty="0">
              <a:latin typeface="Times New Roman" panose="02020603050405020304" pitchFamily="18" charset="0"/>
            </a:endParaRPr>
          </a:p>
          <a:p>
            <a:pPr algn="l"/>
            <a:endParaRPr lang="x-none" dirty="0"/>
          </a:p>
        </p:txBody>
      </p:sp>
      <p:pic>
        <p:nvPicPr>
          <p:cNvPr id="5" name="图片 4">
            <a:extLst>
              <a:ext uri="{FF2B5EF4-FFF2-40B4-BE49-F238E27FC236}">
                <a16:creationId xmlns:a16="http://schemas.microsoft.com/office/drawing/2014/main" id="{B9BE0971-9D1B-4E8B-BB83-8725584867C2}"/>
              </a:ext>
            </a:extLst>
          </p:cNvPr>
          <p:cNvPicPr>
            <a:picLocks noChangeAspect="1"/>
          </p:cNvPicPr>
          <p:nvPr/>
        </p:nvPicPr>
        <p:blipFill>
          <a:blip r:embed="rId2"/>
          <a:stretch>
            <a:fillRect/>
          </a:stretch>
        </p:blipFill>
        <p:spPr>
          <a:xfrm>
            <a:off x="1048991" y="3054893"/>
            <a:ext cx="7940070" cy="1634770"/>
          </a:xfrm>
          <a:prstGeom prst="rect">
            <a:avLst/>
          </a:prstGeom>
        </p:spPr>
      </p:pic>
    </p:spTree>
    <p:extLst>
      <p:ext uri="{BB962C8B-B14F-4D97-AF65-F5344CB8AC3E}">
        <p14:creationId xmlns:p14="http://schemas.microsoft.com/office/powerpoint/2010/main" val="215801273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23603-560F-440A-84F9-DE9D8E491404}"/>
              </a:ext>
            </a:extLst>
          </p:cNvPr>
          <p:cNvSpPr>
            <a:spLocks noGrp="1"/>
          </p:cNvSpPr>
          <p:nvPr>
            <p:ph type="title"/>
          </p:nvPr>
        </p:nvSpPr>
        <p:spPr/>
        <p:txBody>
          <a:bodyPr/>
          <a:lstStyle/>
          <a:p>
            <a:r>
              <a:rPr lang="en-GB" dirty="0"/>
              <a:t>XML-RPC Request Structure</a:t>
            </a:r>
            <a:endParaRPr lang="x-none" dirty="0"/>
          </a:p>
        </p:txBody>
      </p:sp>
      <p:sp>
        <p:nvSpPr>
          <p:cNvPr id="3" name="内容占位符 2">
            <a:extLst>
              <a:ext uri="{FF2B5EF4-FFF2-40B4-BE49-F238E27FC236}">
                <a16:creationId xmlns:a16="http://schemas.microsoft.com/office/drawing/2014/main" id="{ECA512A9-ACDD-4135-988B-E1DE9DF78F53}"/>
              </a:ext>
            </a:extLst>
          </p:cNvPr>
          <p:cNvSpPr>
            <a:spLocks noGrp="1"/>
          </p:cNvSpPr>
          <p:nvPr>
            <p:ph idx="1"/>
          </p:nvPr>
        </p:nvSpPr>
        <p:spPr/>
        <p:txBody>
          <a:bodyPr/>
          <a:lstStyle/>
          <a:p>
            <a:r>
              <a:rPr lang="en-US" sz="2800" b="0" i="0" u="none" strike="noStrike" baseline="0" dirty="0">
                <a:solidFill>
                  <a:srgbClr val="000000"/>
                </a:solidFill>
                <a:latin typeface="Times New Roman" panose="02020603050405020304" pitchFamily="18" charset="0"/>
              </a:rPr>
              <a:t>For example, if the </a:t>
            </a:r>
            <a:r>
              <a:rPr lang="en-US" sz="2800" b="0" i="0" u="none" strike="noStrike" baseline="0" dirty="0" err="1">
                <a:solidFill>
                  <a:srgbClr val="666666"/>
                </a:solidFill>
                <a:latin typeface="Courier New" panose="02070309020205020404" pitchFamily="49" charset="0"/>
              </a:rPr>
              <a:t>circleArea</a:t>
            </a:r>
            <a:r>
              <a:rPr lang="en-US" sz="2800" b="0" i="0" u="none" strike="noStrike" baseline="0" dirty="0">
                <a:solidFill>
                  <a:srgbClr val="666666"/>
                </a:solidFill>
                <a:latin typeface="Courier New" panose="02070309020205020404" pitchFamily="49" charset="0"/>
              </a:rPr>
              <a:t> </a:t>
            </a:r>
            <a:r>
              <a:rPr lang="en-US" sz="2800" b="0" i="0" u="none" strike="noStrike" baseline="0" dirty="0">
                <a:solidFill>
                  <a:srgbClr val="000000"/>
                </a:solidFill>
                <a:latin typeface="Times New Roman" panose="02020603050405020304" pitchFamily="18" charset="0"/>
              </a:rPr>
              <a:t>method were available from an XML-RPC server listening at </a:t>
            </a:r>
            <a:r>
              <a:rPr lang="en-US" sz="2800" b="0" i="1" u="none" strike="noStrike" baseline="0" dirty="0">
                <a:solidFill>
                  <a:srgbClr val="000000"/>
                </a:solidFill>
                <a:latin typeface="Times New Roman" panose="02020603050405020304" pitchFamily="18" charset="0"/>
              </a:rPr>
              <a:t>/</a:t>
            </a:r>
            <a:r>
              <a:rPr lang="en-US" sz="2800" b="0" i="1" u="none" strike="noStrike" baseline="0" dirty="0" err="1">
                <a:solidFill>
                  <a:srgbClr val="000000"/>
                </a:solidFill>
                <a:latin typeface="Times New Roman" panose="02020603050405020304" pitchFamily="18" charset="0"/>
              </a:rPr>
              <a:t>xmlrpc</a:t>
            </a:r>
            <a:r>
              <a:rPr lang="en-US" sz="2800" b="0" i="0" u="none" strike="noStrike" baseline="0" dirty="0">
                <a:solidFill>
                  <a:srgbClr val="000000"/>
                </a:solidFill>
                <a:latin typeface="Times New Roman" panose="02020603050405020304" pitchFamily="18" charset="0"/>
              </a:rPr>
              <a:t>, the request might look like:</a:t>
            </a:r>
            <a:endParaRPr lang="en-AU" sz="2800" b="0" i="0" u="none" strike="noStrike" baseline="0" dirty="0">
              <a:latin typeface="Times New Roman" panose="02020603050405020304" pitchFamily="18" charset="0"/>
            </a:endParaRPr>
          </a:p>
          <a:p>
            <a:endParaRPr lang="x-none" dirty="0"/>
          </a:p>
        </p:txBody>
      </p:sp>
      <p:pic>
        <p:nvPicPr>
          <p:cNvPr id="5" name="图片 4">
            <a:extLst>
              <a:ext uri="{FF2B5EF4-FFF2-40B4-BE49-F238E27FC236}">
                <a16:creationId xmlns:a16="http://schemas.microsoft.com/office/drawing/2014/main" id="{B888E77C-AD9B-4F88-825E-5A1C2F815A8B}"/>
              </a:ext>
            </a:extLst>
          </p:cNvPr>
          <p:cNvPicPr>
            <a:picLocks noChangeAspect="1"/>
          </p:cNvPicPr>
          <p:nvPr/>
        </p:nvPicPr>
        <p:blipFill>
          <a:blip r:embed="rId2"/>
          <a:stretch>
            <a:fillRect/>
          </a:stretch>
        </p:blipFill>
        <p:spPr>
          <a:xfrm>
            <a:off x="740257" y="2930250"/>
            <a:ext cx="6899858" cy="2073264"/>
          </a:xfrm>
          <a:prstGeom prst="rect">
            <a:avLst/>
          </a:prstGeom>
        </p:spPr>
      </p:pic>
    </p:spTree>
    <p:extLst>
      <p:ext uri="{BB962C8B-B14F-4D97-AF65-F5344CB8AC3E}">
        <p14:creationId xmlns:p14="http://schemas.microsoft.com/office/powerpoint/2010/main" val="213581038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694A2CF-B1FB-4387-A7FE-CD3F38C682EF}"/>
              </a:ext>
            </a:extLst>
          </p:cNvPr>
          <p:cNvPicPr>
            <a:picLocks noChangeAspect="1"/>
          </p:cNvPicPr>
          <p:nvPr/>
        </p:nvPicPr>
        <p:blipFill>
          <a:blip r:embed="rId2"/>
          <a:stretch>
            <a:fillRect/>
          </a:stretch>
        </p:blipFill>
        <p:spPr>
          <a:xfrm>
            <a:off x="1764586" y="262357"/>
            <a:ext cx="8522262" cy="6230518"/>
          </a:xfrm>
          <a:prstGeom prst="rect">
            <a:avLst/>
          </a:prstGeom>
        </p:spPr>
      </p:pic>
    </p:spTree>
    <p:extLst>
      <p:ext uri="{BB962C8B-B14F-4D97-AF65-F5344CB8AC3E}">
        <p14:creationId xmlns:p14="http://schemas.microsoft.com/office/powerpoint/2010/main" val="244510354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GB" dirty="0"/>
              <a:t>XML-RPC Response Structure</a:t>
            </a:r>
          </a:p>
        </p:txBody>
      </p:sp>
      <p:sp>
        <p:nvSpPr>
          <p:cNvPr id="3" name="内容占位符 2"/>
          <p:cNvSpPr>
            <a:spLocks noGrp="1"/>
          </p:cNvSpPr>
          <p:nvPr>
            <p:ph idx="1"/>
          </p:nvPr>
        </p:nvSpPr>
        <p:spPr/>
        <p:txBody>
          <a:bodyPr>
            <a:normAutofit/>
          </a:bodyPr>
          <a:lstStyle/>
          <a:p>
            <a:pPr algn="l"/>
            <a:r>
              <a:rPr lang="en-US" b="0" i="0" u="none" strike="noStrike" baseline="0" dirty="0">
                <a:solidFill>
                  <a:srgbClr val="000000"/>
                </a:solidFill>
                <a:latin typeface="Times New Roman" panose="02020603050405020304" pitchFamily="18" charset="0"/>
              </a:rPr>
              <a:t>If the response is successful - the procedure was found, executed correctly, and returned results - then the XML-RPC response will look much like a request, except that the </a:t>
            </a:r>
            <a:r>
              <a:rPr lang="en-US" b="0" i="0" u="none" strike="noStrike" baseline="0" dirty="0" err="1">
                <a:solidFill>
                  <a:srgbClr val="666666"/>
                </a:solidFill>
                <a:latin typeface="Courier New" panose="02070309020205020404" pitchFamily="49" charset="0"/>
              </a:rPr>
              <a:t>methodCall</a:t>
            </a:r>
            <a:r>
              <a:rPr lang="en-US" b="0" i="0" u="none" strike="noStrike" baseline="0" dirty="0">
                <a:solidFill>
                  <a:srgbClr val="666666"/>
                </a:solidFill>
                <a:latin typeface="Courier New" panose="02070309020205020404" pitchFamily="49" charset="0"/>
              </a:rPr>
              <a:t> </a:t>
            </a:r>
            <a:r>
              <a:rPr lang="en-US" b="0" i="0" u="none" strike="noStrike" baseline="0" dirty="0">
                <a:solidFill>
                  <a:srgbClr val="000000"/>
                </a:solidFill>
                <a:latin typeface="Times New Roman" panose="02020603050405020304" pitchFamily="18" charset="0"/>
              </a:rPr>
              <a:t>element is replaced by a </a:t>
            </a:r>
            <a:r>
              <a:rPr lang="en-US" b="0" i="0" u="none" strike="noStrike" baseline="0" dirty="0" err="1">
                <a:solidFill>
                  <a:srgbClr val="666666"/>
                </a:solidFill>
                <a:latin typeface="Courier New" panose="02070309020205020404" pitchFamily="49" charset="0"/>
              </a:rPr>
              <a:t>methodResponse</a:t>
            </a:r>
            <a:r>
              <a:rPr lang="en-US" b="0" i="0" u="none" strike="noStrike" baseline="0" dirty="0">
                <a:solidFill>
                  <a:srgbClr val="666666"/>
                </a:solidFill>
                <a:latin typeface="Courier New" panose="02070309020205020404" pitchFamily="49" charset="0"/>
              </a:rPr>
              <a:t> </a:t>
            </a:r>
            <a:r>
              <a:rPr lang="en-US" b="0" i="0" u="none" strike="noStrike" baseline="0" dirty="0">
                <a:solidFill>
                  <a:srgbClr val="000000"/>
                </a:solidFill>
                <a:latin typeface="Times New Roman" panose="02020603050405020304" pitchFamily="18" charset="0"/>
              </a:rPr>
              <a:t>element and there is no </a:t>
            </a:r>
            <a:r>
              <a:rPr lang="en-US" b="0" i="0" u="none" strike="noStrike" baseline="0" dirty="0" err="1">
                <a:solidFill>
                  <a:srgbClr val="666666"/>
                </a:solidFill>
                <a:latin typeface="Courier New" panose="02070309020205020404" pitchFamily="49" charset="0"/>
              </a:rPr>
              <a:t>methodName</a:t>
            </a:r>
            <a:r>
              <a:rPr lang="en-US" b="0" i="0" u="none" strike="noStrike" baseline="0" dirty="0">
                <a:solidFill>
                  <a:srgbClr val="666666"/>
                </a:solidFill>
                <a:latin typeface="Courier New" panose="02070309020205020404" pitchFamily="49" charset="0"/>
              </a:rPr>
              <a:t> </a:t>
            </a:r>
            <a:r>
              <a:rPr lang="en-US" b="0" i="0" u="none" strike="noStrike" baseline="0" dirty="0">
                <a:solidFill>
                  <a:srgbClr val="000000"/>
                </a:solidFill>
                <a:latin typeface="Times New Roman" panose="02020603050405020304" pitchFamily="18" charset="0"/>
              </a:rPr>
              <a:t>element:</a:t>
            </a:r>
            <a:endParaRPr lang="en-GB" sz="4000" dirty="0"/>
          </a:p>
        </p:txBody>
      </p:sp>
      <p:pic>
        <p:nvPicPr>
          <p:cNvPr id="5" name="图片 4">
            <a:extLst>
              <a:ext uri="{FF2B5EF4-FFF2-40B4-BE49-F238E27FC236}">
                <a16:creationId xmlns:a16="http://schemas.microsoft.com/office/drawing/2014/main" id="{6DD4B4D5-B4B6-4DDF-BD69-09B7DD573D47}"/>
              </a:ext>
            </a:extLst>
          </p:cNvPr>
          <p:cNvPicPr>
            <a:picLocks noChangeAspect="1"/>
          </p:cNvPicPr>
          <p:nvPr/>
        </p:nvPicPr>
        <p:blipFill>
          <a:blip r:embed="rId2"/>
          <a:stretch>
            <a:fillRect/>
          </a:stretch>
        </p:blipFill>
        <p:spPr>
          <a:xfrm>
            <a:off x="1608691" y="4253502"/>
            <a:ext cx="8974618" cy="2440112"/>
          </a:xfrm>
          <a:prstGeom prst="rect">
            <a:avLst/>
          </a:prstGeom>
        </p:spPr>
      </p:pic>
    </p:spTree>
    <p:extLst>
      <p:ext uri="{BB962C8B-B14F-4D97-AF65-F5344CB8AC3E}">
        <p14:creationId xmlns:p14="http://schemas.microsoft.com/office/powerpoint/2010/main" val="414115637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F1FAE-D2A3-472F-BDBB-716BBCF9F0C5}"/>
              </a:ext>
            </a:extLst>
          </p:cNvPr>
          <p:cNvSpPr>
            <a:spLocks noGrp="1"/>
          </p:cNvSpPr>
          <p:nvPr>
            <p:ph type="title"/>
          </p:nvPr>
        </p:nvSpPr>
        <p:spPr/>
        <p:txBody>
          <a:bodyPr/>
          <a:lstStyle/>
          <a:p>
            <a:r>
              <a:rPr lang="en-GB" dirty="0"/>
              <a:t>XML-RPC Response Structure</a:t>
            </a:r>
            <a:endParaRPr lang="x-none" dirty="0"/>
          </a:p>
        </p:txBody>
      </p:sp>
      <p:sp>
        <p:nvSpPr>
          <p:cNvPr id="3" name="内容占位符 2">
            <a:extLst>
              <a:ext uri="{FF2B5EF4-FFF2-40B4-BE49-F238E27FC236}">
                <a16:creationId xmlns:a16="http://schemas.microsoft.com/office/drawing/2014/main" id="{237C9489-D15C-440C-AEB5-5C54D5607E3B}"/>
              </a:ext>
            </a:extLst>
          </p:cNvPr>
          <p:cNvSpPr>
            <a:spLocks noGrp="1"/>
          </p:cNvSpPr>
          <p:nvPr>
            <p:ph idx="1"/>
          </p:nvPr>
        </p:nvSpPr>
        <p:spPr/>
        <p:txBody>
          <a:bodyPr>
            <a:normAutofit/>
          </a:bodyPr>
          <a:lstStyle/>
          <a:p>
            <a:pPr algn="l"/>
            <a:r>
              <a:rPr lang="en-US" sz="3200" b="0" i="0" u="none" strike="noStrike" baseline="0" dirty="0">
                <a:solidFill>
                  <a:srgbClr val="000000"/>
                </a:solidFill>
                <a:latin typeface="Times New Roman" panose="02020603050405020304" pitchFamily="18" charset="0"/>
              </a:rPr>
              <a:t>An XML-RPC response can only contain one parameter, despite the use of the enclosing </a:t>
            </a:r>
            <a:r>
              <a:rPr lang="en-US" sz="3200" b="0" i="0" u="none" strike="noStrike" baseline="0" dirty="0">
                <a:solidFill>
                  <a:srgbClr val="666666"/>
                </a:solidFill>
                <a:latin typeface="Courier New" panose="02070309020205020404" pitchFamily="49" charset="0"/>
              </a:rPr>
              <a:t>params </a:t>
            </a:r>
            <a:r>
              <a:rPr lang="en-US" sz="3200" b="0" i="0" u="none" strike="noStrike" baseline="0" dirty="0">
                <a:solidFill>
                  <a:srgbClr val="000000"/>
                </a:solidFill>
                <a:latin typeface="Times New Roman" panose="02020603050405020304" pitchFamily="18" charset="0"/>
              </a:rPr>
              <a:t>element. That parameter, may, of course, be an array or a struct, so it is possible to return multiple values. </a:t>
            </a:r>
          </a:p>
          <a:p>
            <a:pPr algn="l"/>
            <a:r>
              <a:rPr lang="en-US" sz="3200" b="0" i="0" u="none" strike="noStrike" baseline="0" dirty="0">
                <a:solidFill>
                  <a:srgbClr val="000000"/>
                </a:solidFill>
                <a:latin typeface="Times New Roman" panose="02020603050405020304" pitchFamily="18" charset="0"/>
              </a:rPr>
              <a:t>Even if your method isn't designed to return a value (</a:t>
            </a:r>
            <a:r>
              <a:rPr lang="en-US" sz="3200" b="0" i="0" u="none" strike="noStrike" baseline="0" dirty="0">
                <a:solidFill>
                  <a:srgbClr val="666666"/>
                </a:solidFill>
                <a:latin typeface="Courier New" panose="02070309020205020404" pitchFamily="49" charset="0"/>
              </a:rPr>
              <a:t>void </a:t>
            </a:r>
            <a:r>
              <a:rPr lang="en-US" sz="3200" b="0" i="0" u="none" strike="noStrike" baseline="0" dirty="0">
                <a:solidFill>
                  <a:srgbClr val="000000"/>
                </a:solidFill>
                <a:latin typeface="Times New Roman" panose="02020603050405020304" pitchFamily="18" charset="0"/>
              </a:rPr>
              <a:t>methods in C, C++, or Java, for instance) you still have to return something. A "success value" – for example a </a:t>
            </a:r>
            <a:r>
              <a:rPr lang="en-US" sz="3200" b="0" i="0" u="none" strike="noStrike" baseline="0" dirty="0" err="1">
                <a:solidFill>
                  <a:srgbClr val="000000"/>
                </a:solidFill>
                <a:latin typeface="Times New Roman" panose="02020603050405020304" pitchFamily="18" charset="0"/>
              </a:rPr>
              <a:t>boolean</a:t>
            </a:r>
            <a:r>
              <a:rPr lang="en-US" sz="3200" b="0" i="0" u="none" strike="noStrike" baseline="0" dirty="0">
                <a:solidFill>
                  <a:srgbClr val="000000"/>
                </a:solidFill>
                <a:latin typeface="Times New Roman" panose="02020603050405020304" pitchFamily="18" charset="0"/>
              </a:rPr>
              <a:t> set to true (1) - is a typical approach to getting around this limitation.</a:t>
            </a:r>
            <a:endParaRPr lang="x-none" sz="4400" dirty="0"/>
          </a:p>
        </p:txBody>
      </p:sp>
    </p:spTree>
    <p:extLst>
      <p:ext uri="{BB962C8B-B14F-4D97-AF65-F5344CB8AC3E}">
        <p14:creationId xmlns:p14="http://schemas.microsoft.com/office/powerpoint/2010/main" val="164886506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F1FAE-D2A3-472F-BDBB-716BBCF9F0C5}"/>
              </a:ext>
            </a:extLst>
          </p:cNvPr>
          <p:cNvSpPr>
            <a:spLocks noGrp="1"/>
          </p:cNvSpPr>
          <p:nvPr>
            <p:ph type="title"/>
          </p:nvPr>
        </p:nvSpPr>
        <p:spPr/>
        <p:txBody>
          <a:bodyPr/>
          <a:lstStyle/>
          <a:p>
            <a:r>
              <a:rPr lang="en-AU" dirty="0"/>
              <a:t>Fault response</a:t>
            </a:r>
            <a:endParaRPr lang="x-none" dirty="0"/>
          </a:p>
        </p:txBody>
      </p:sp>
      <p:sp>
        <p:nvSpPr>
          <p:cNvPr id="3" name="内容占位符 2">
            <a:extLst>
              <a:ext uri="{FF2B5EF4-FFF2-40B4-BE49-F238E27FC236}">
                <a16:creationId xmlns:a16="http://schemas.microsoft.com/office/drawing/2014/main" id="{237C9489-D15C-440C-AEB5-5C54D5607E3B}"/>
              </a:ext>
            </a:extLst>
          </p:cNvPr>
          <p:cNvSpPr>
            <a:spLocks noGrp="1"/>
          </p:cNvSpPr>
          <p:nvPr>
            <p:ph idx="1"/>
          </p:nvPr>
        </p:nvSpPr>
        <p:spPr/>
        <p:txBody>
          <a:bodyPr>
            <a:normAutofit/>
          </a:bodyPr>
          <a:lstStyle/>
          <a:p>
            <a:pPr algn="l"/>
            <a:r>
              <a:rPr lang="en-US" b="0" i="0" u="none" strike="noStrike" baseline="0" dirty="0">
                <a:solidFill>
                  <a:srgbClr val="000000"/>
                </a:solidFill>
                <a:latin typeface="Times New Roman" panose="02020603050405020304" pitchFamily="18" charset="0"/>
              </a:rPr>
              <a:t>If there was a problem in processing the XML-RPC request, the </a:t>
            </a:r>
            <a:r>
              <a:rPr lang="en-US" b="0" i="0" u="none" strike="noStrike" baseline="0" dirty="0" err="1">
                <a:solidFill>
                  <a:srgbClr val="666666"/>
                </a:solidFill>
                <a:latin typeface="Courier New" panose="02070309020205020404" pitchFamily="49" charset="0"/>
              </a:rPr>
              <a:t>methodResponse</a:t>
            </a:r>
            <a:r>
              <a:rPr lang="en-US" b="0" i="0" u="none" strike="noStrike" baseline="0" dirty="0">
                <a:solidFill>
                  <a:srgbClr val="666666"/>
                </a:solidFill>
                <a:latin typeface="Courier New" panose="02070309020205020404" pitchFamily="49" charset="0"/>
              </a:rPr>
              <a:t> </a:t>
            </a:r>
            <a:r>
              <a:rPr lang="en-US" b="0" i="0" u="none" strike="noStrike" baseline="0" dirty="0">
                <a:solidFill>
                  <a:srgbClr val="000000"/>
                </a:solidFill>
                <a:latin typeface="Times New Roman" panose="02020603050405020304" pitchFamily="18" charset="0"/>
              </a:rPr>
              <a:t>element will contain a </a:t>
            </a:r>
            <a:r>
              <a:rPr lang="en-US" b="0" i="0" u="none" strike="noStrike" baseline="0" dirty="0">
                <a:solidFill>
                  <a:srgbClr val="666666"/>
                </a:solidFill>
                <a:latin typeface="Courier New" panose="02070309020205020404" pitchFamily="49" charset="0"/>
              </a:rPr>
              <a:t>fault </a:t>
            </a:r>
            <a:r>
              <a:rPr lang="en-US" b="0" i="0" u="none" strike="noStrike" baseline="0" dirty="0">
                <a:solidFill>
                  <a:srgbClr val="000000"/>
                </a:solidFill>
                <a:latin typeface="Times New Roman" panose="02020603050405020304" pitchFamily="18" charset="0"/>
              </a:rPr>
              <a:t>element instead of a </a:t>
            </a:r>
            <a:r>
              <a:rPr lang="en-US" b="0" i="0" u="none" strike="noStrike" baseline="0" dirty="0">
                <a:solidFill>
                  <a:srgbClr val="666666"/>
                </a:solidFill>
                <a:latin typeface="Courier New" panose="02070309020205020404" pitchFamily="49" charset="0"/>
              </a:rPr>
              <a:t>params </a:t>
            </a:r>
            <a:r>
              <a:rPr lang="en-US" b="0" i="0" u="none" strike="noStrike" baseline="0" dirty="0">
                <a:solidFill>
                  <a:srgbClr val="000000"/>
                </a:solidFill>
                <a:latin typeface="Times New Roman" panose="02020603050405020304" pitchFamily="18" charset="0"/>
              </a:rPr>
              <a:t>element. The </a:t>
            </a:r>
            <a:r>
              <a:rPr lang="en-US" b="0" i="0" u="none" strike="noStrike" baseline="0" dirty="0">
                <a:solidFill>
                  <a:srgbClr val="666666"/>
                </a:solidFill>
                <a:latin typeface="Courier New" panose="02070309020205020404" pitchFamily="49" charset="0"/>
              </a:rPr>
              <a:t>fault </a:t>
            </a:r>
            <a:r>
              <a:rPr lang="en-US" b="0" i="0" u="none" strike="noStrike" baseline="0" dirty="0">
                <a:solidFill>
                  <a:srgbClr val="000000"/>
                </a:solidFill>
                <a:latin typeface="Times New Roman" panose="02020603050405020304" pitchFamily="18" charset="0"/>
              </a:rPr>
              <a:t>element, like the </a:t>
            </a:r>
            <a:r>
              <a:rPr lang="en-US" b="0" i="0" u="none" strike="noStrike" baseline="0" dirty="0">
                <a:solidFill>
                  <a:srgbClr val="666666"/>
                </a:solidFill>
                <a:latin typeface="Courier New" panose="02070309020205020404" pitchFamily="49" charset="0"/>
              </a:rPr>
              <a:t>params </a:t>
            </a:r>
            <a:r>
              <a:rPr lang="en-US" b="0" i="0" u="none" strike="noStrike" baseline="0" dirty="0">
                <a:solidFill>
                  <a:srgbClr val="000000"/>
                </a:solidFill>
                <a:latin typeface="Times New Roman" panose="02020603050405020304" pitchFamily="18" charset="0"/>
              </a:rPr>
              <a:t>element, has only a single value. Instead of containing a response to the request, however, that value indicates that something went wrong. </a:t>
            </a:r>
            <a:endParaRPr lang="x-none" sz="4000" dirty="0"/>
          </a:p>
        </p:txBody>
      </p:sp>
      <p:pic>
        <p:nvPicPr>
          <p:cNvPr id="5" name="图片 4">
            <a:extLst>
              <a:ext uri="{FF2B5EF4-FFF2-40B4-BE49-F238E27FC236}">
                <a16:creationId xmlns:a16="http://schemas.microsoft.com/office/drawing/2014/main" id="{A70F1F75-0341-4E71-BD6D-6F4BF0DBF279}"/>
              </a:ext>
            </a:extLst>
          </p:cNvPr>
          <p:cNvPicPr>
            <a:picLocks noChangeAspect="1"/>
          </p:cNvPicPr>
          <p:nvPr/>
        </p:nvPicPr>
        <p:blipFill>
          <a:blip r:embed="rId2"/>
          <a:stretch>
            <a:fillRect/>
          </a:stretch>
        </p:blipFill>
        <p:spPr>
          <a:xfrm>
            <a:off x="1308870" y="4086559"/>
            <a:ext cx="10044930" cy="2406316"/>
          </a:xfrm>
          <a:prstGeom prst="rect">
            <a:avLst/>
          </a:prstGeom>
        </p:spPr>
      </p:pic>
    </p:spTree>
    <p:extLst>
      <p:ext uri="{BB962C8B-B14F-4D97-AF65-F5344CB8AC3E}">
        <p14:creationId xmlns:p14="http://schemas.microsoft.com/office/powerpoint/2010/main" val="49236591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GB" dirty="0"/>
              <a:t>Developing with XML-RPC</a:t>
            </a:r>
          </a:p>
        </p:txBody>
      </p:sp>
      <p:sp>
        <p:nvSpPr>
          <p:cNvPr id="3" name="内容占位符 2"/>
          <p:cNvSpPr>
            <a:spLocks noGrp="1"/>
          </p:cNvSpPr>
          <p:nvPr>
            <p:ph idx="1"/>
          </p:nvPr>
        </p:nvSpPr>
        <p:spPr/>
        <p:txBody>
          <a:bodyPr>
            <a:normAutofit/>
          </a:bodyPr>
          <a:lstStyle/>
          <a:p>
            <a:pPr algn="l"/>
            <a:r>
              <a:rPr lang="en-US" sz="3200" b="0" i="0" u="none" strike="noStrike" baseline="0" dirty="0">
                <a:latin typeface="Times New Roman" panose="02020603050405020304" pitchFamily="18" charset="0"/>
              </a:rPr>
              <a:t>Using XML-RPC in applications generally means adding an XML-RPC library and making some of the function calls through that library. </a:t>
            </a:r>
          </a:p>
          <a:p>
            <a:pPr algn="l"/>
            <a:r>
              <a:rPr lang="en-US" sz="3200" b="0" i="0" u="none" strike="noStrike" baseline="0" dirty="0">
                <a:latin typeface="Times New Roman" panose="02020603050405020304" pitchFamily="18" charset="0"/>
              </a:rPr>
              <a:t>Creating functions that will work smoothly with XML-RPC requires writing code that uses only the basic types XML-RPC supports. </a:t>
            </a:r>
          </a:p>
          <a:p>
            <a:pPr algn="l"/>
            <a:r>
              <a:rPr lang="en-US" sz="3200" b="0" i="0" u="none" strike="noStrike" baseline="0" dirty="0">
                <a:latin typeface="Times New Roman" panose="02020603050405020304" pitchFamily="18" charset="0"/>
              </a:rPr>
              <a:t>Adding XML-RPC support may require writing some wrapper code that connects the code with the library, but this generally isn't very difficult.</a:t>
            </a:r>
            <a:endParaRPr lang="en-GB" sz="4400" dirty="0"/>
          </a:p>
        </p:txBody>
      </p:sp>
    </p:spTree>
    <p:extLst>
      <p:ext uri="{BB962C8B-B14F-4D97-AF65-F5344CB8AC3E}">
        <p14:creationId xmlns:p14="http://schemas.microsoft.com/office/powerpoint/2010/main" val="803441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Standardization </a:t>
            </a:r>
          </a:p>
        </p:txBody>
      </p:sp>
      <p:sp>
        <p:nvSpPr>
          <p:cNvPr id="3" name="Content Placeholder 2"/>
          <p:cNvSpPr>
            <a:spLocks noGrp="1"/>
          </p:cNvSpPr>
          <p:nvPr>
            <p:ph idx="1"/>
          </p:nvPr>
        </p:nvSpPr>
        <p:spPr/>
        <p:txBody>
          <a:bodyPr>
            <a:normAutofit/>
          </a:bodyPr>
          <a:lstStyle/>
          <a:p>
            <a:r>
              <a:rPr lang="en-GB" sz="4400" dirty="0"/>
              <a:t>The implementation of standards in industry </a:t>
            </a:r>
          </a:p>
        </p:txBody>
      </p:sp>
    </p:spTree>
    <p:extLst>
      <p:ext uri="{BB962C8B-B14F-4D97-AF65-F5344CB8AC3E}">
        <p14:creationId xmlns:p14="http://schemas.microsoft.com/office/powerpoint/2010/main" val="248452120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76AA4-2853-428A-A6B1-D68E08BE7448}"/>
              </a:ext>
            </a:extLst>
          </p:cNvPr>
          <p:cNvSpPr>
            <a:spLocks noGrp="1"/>
          </p:cNvSpPr>
          <p:nvPr>
            <p:ph type="title"/>
          </p:nvPr>
        </p:nvSpPr>
        <p:spPr/>
        <p:txBody>
          <a:bodyPr/>
          <a:lstStyle/>
          <a:p>
            <a:r>
              <a:rPr lang="en-US" dirty="0"/>
              <a:t>Criticism of XML-RPC</a:t>
            </a:r>
          </a:p>
        </p:txBody>
      </p:sp>
      <p:sp>
        <p:nvSpPr>
          <p:cNvPr id="3" name="Content Placeholder 2">
            <a:extLst>
              <a:ext uri="{FF2B5EF4-FFF2-40B4-BE49-F238E27FC236}">
                <a16:creationId xmlns:a16="http://schemas.microsoft.com/office/drawing/2014/main" id="{B3541F5B-1BEE-4699-8D43-E93C76982CBC}"/>
              </a:ext>
            </a:extLst>
          </p:cNvPr>
          <p:cNvSpPr>
            <a:spLocks noGrp="1"/>
          </p:cNvSpPr>
          <p:nvPr>
            <p:ph idx="1"/>
          </p:nvPr>
        </p:nvSpPr>
        <p:spPr/>
        <p:txBody>
          <a:bodyPr>
            <a:normAutofit/>
          </a:bodyPr>
          <a:lstStyle/>
          <a:p>
            <a:r>
              <a:rPr lang="en-US" sz="3600" dirty="0"/>
              <a:t>Critics argue that RPC calls can be made with plain XML instead</a:t>
            </a:r>
          </a:p>
          <a:p>
            <a:pPr lvl="1"/>
            <a:r>
              <a:rPr lang="en-US" sz="3200" dirty="0"/>
              <a:t>Both XML-RPC and XML require an application level data model (such as which filed names are defined in the XML schema or the parameter names in XML-RPC)</a:t>
            </a:r>
          </a:p>
          <a:p>
            <a:pPr lvl="1"/>
            <a:r>
              <a:rPr lang="en-US" sz="3200" dirty="0"/>
              <a:t>XML-RPC uses about 4 times the number of bytes compared to plain XML to encode the same objects</a:t>
            </a:r>
          </a:p>
          <a:p>
            <a:r>
              <a:rPr lang="en-US" sz="3600" dirty="0"/>
              <a:t>Does XML-RPC add any value?</a:t>
            </a:r>
          </a:p>
          <a:p>
            <a:endParaRPr lang="en-US" sz="3600" dirty="0"/>
          </a:p>
        </p:txBody>
      </p:sp>
    </p:spTree>
    <p:extLst>
      <p:ext uri="{BB962C8B-B14F-4D97-AF65-F5344CB8AC3E}">
        <p14:creationId xmlns:p14="http://schemas.microsoft.com/office/powerpoint/2010/main" val="123968997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434476E-DA57-4EBA-AF93-5DB8547066F4}"/>
              </a:ext>
            </a:extLst>
          </p:cNvPr>
          <p:cNvSpPr txBox="1"/>
          <p:nvPr>
            <p:custDataLst>
              <p:tags r:id="rId2"/>
            </p:custDataLst>
          </p:nvPr>
        </p:nvSpPr>
        <p:spPr>
          <a:xfrm>
            <a:off x="1219200" y="625168"/>
            <a:ext cx="9753600" cy="2143125"/>
          </a:xfrm>
          <a:prstGeom prst="rect">
            <a:avLst/>
          </a:prstGeom>
          <a:noFill/>
        </p:spPr>
        <p:txBody>
          <a:bodyPr vert="horz" wrap="square" rtlCol="0" anchor="ctr" anchorCtr="0">
            <a:noAutofit/>
          </a:bodyPr>
          <a:lstStyle/>
          <a:p>
            <a:r>
              <a:rPr lang="en-US" sz="3600" dirty="0"/>
              <a:t>Does XML-RPC add any value?</a:t>
            </a:r>
          </a:p>
        </p:txBody>
      </p:sp>
      <p:sp>
        <p:nvSpPr>
          <p:cNvPr id="2" name="矩形: 圆角 1">
            <a:extLst>
              <a:ext uri="{FF2B5EF4-FFF2-40B4-BE49-F238E27FC236}">
                <a16:creationId xmlns:a16="http://schemas.microsoft.com/office/drawing/2014/main" id="{B5471938-AE6F-48E9-A9AF-94585BF53874}"/>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9" name="组合 8">
            <a:extLst>
              <a:ext uri="{FF2B5EF4-FFF2-40B4-BE49-F238E27FC236}">
                <a16:creationId xmlns:a16="http://schemas.microsoft.com/office/drawing/2014/main" id="{F0FFCDC8-F103-41BA-A655-CC032B413E81}"/>
              </a:ext>
            </a:extLst>
          </p:cNvPr>
          <p:cNvGrpSpPr/>
          <p:nvPr>
            <p:custDataLst>
              <p:tags r:id="rId4"/>
            </p:custDataLst>
          </p:nvPr>
        </p:nvGrpSpPr>
        <p:grpSpPr>
          <a:xfrm>
            <a:off x="0" y="0"/>
            <a:ext cx="12192000" cy="635000"/>
            <a:chOff x="0" y="0"/>
            <a:chExt cx="12192000" cy="635000"/>
          </a:xfrm>
        </p:grpSpPr>
        <p:sp>
          <p:nvSpPr>
            <p:cNvPr id="4" name="TitleBackground">
              <a:extLst>
                <a:ext uri="{FF2B5EF4-FFF2-40B4-BE49-F238E27FC236}">
                  <a16:creationId xmlns:a16="http://schemas.microsoft.com/office/drawing/2014/main" id="{A470DD76-4E63-462A-BD02-474968596FD0}"/>
                </a:ext>
              </a:extLst>
            </p:cNvPr>
            <p:cNvSpPr/>
            <p:nvPr>
              <p:custDataLst>
                <p:tags r:id="rId6"/>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5" name="ColorBlock">
              <a:extLst>
                <a:ext uri="{FF2B5EF4-FFF2-40B4-BE49-F238E27FC236}">
                  <a16:creationId xmlns:a16="http://schemas.microsoft.com/office/drawing/2014/main" id="{23ED54A1-F68B-4022-BB81-7E41BFCAA41D}"/>
                </a:ext>
              </a:extLst>
            </p:cNvPr>
            <p:cNvSpPr/>
            <p:nvPr>
              <p:custDataLst>
                <p:tags r:id="rId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TypeText">
              <a:extLst>
                <a:ext uri="{FF2B5EF4-FFF2-40B4-BE49-F238E27FC236}">
                  <a16:creationId xmlns:a16="http://schemas.microsoft.com/office/drawing/2014/main" id="{69842444-3D56-422E-8CD7-96659A285BDC}"/>
                </a:ext>
              </a:extLst>
            </p:cNvPr>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TipText">
              <a:extLst>
                <a:ext uri="{FF2B5EF4-FFF2-40B4-BE49-F238E27FC236}">
                  <a16:creationId xmlns:a16="http://schemas.microsoft.com/office/drawing/2014/main" id="{68F196E2-A55D-4BEB-8D69-361D85E4DA88}"/>
                </a:ext>
              </a:extLst>
            </p:cNvPr>
            <p:cNvSpPr txBox="1"/>
            <p:nvPr>
              <p:custDataLst>
                <p:tags r:id="rId9"/>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3" name="图片 2">
            <a:extLst>
              <a:ext uri="{FF2B5EF4-FFF2-40B4-BE49-F238E27FC236}">
                <a16:creationId xmlns:a16="http://schemas.microsoft.com/office/drawing/2014/main" id="{96100815-C866-4FD8-8998-CA0F72905466}"/>
              </a:ext>
            </a:extLst>
          </p:cNvPr>
          <p:cNvPicPr>
            <a:picLocks/>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3801565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641F9-16D1-4EB9-BE4D-6A6E34634B35}"/>
              </a:ext>
            </a:extLst>
          </p:cNvPr>
          <p:cNvSpPr>
            <a:spLocks noGrp="1"/>
          </p:cNvSpPr>
          <p:nvPr>
            <p:ph type="title"/>
          </p:nvPr>
        </p:nvSpPr>
        <p:spPr/>
        <p:txBody>
          <a:bodyPr/>
          <a:lstStyle/>
          <a:p>
            <a:r>
              <a:rPr lang="en-US" dirty="0"/>
              <a:t>Benefits of XML-RPC</a:t>
            </a:r>
          </a:p>
        </p:txBody>
      </p:sp>
      <p:sp>
        <p:nvSpPr>
          <p:cNvPr id="3" name="Content Placeholder 2">
            <a:extLst>
              <a:ext uri="{FF2B5EF4-FFF2-40B4-BE49-F238E27FC236}">
                <a16:creationId xmlns:a16="http://schemas.microsoft.com/office/drawing/2014/main" id="{9F4C4F5D-D99E-4543-872C-5565D818A4FD}"/>
              </a:ext>
            </a:extLst>
          </p:cNvPr>
          <p:cNvSpPr>
            <a:spLocks noGrp="1"/>
          </p:cNvSpPr>
          <p:nvPr>
            <p:ph idx="1"/>
          </p:nvPr>
        </p:nvSpPr>
        <p:spPr/>
        <p:txBody>
          <a:bodyPr>
            <a:normAutofit/>
          </a:bodyPr>
          <a:lstStyle/>
          <a:p>
            <a:r>
              <a:rPr lang="en-US" sz="3600" dirty="0"/>
              <a:t>Well defined protocol</a:t>
            </a:r>
          </a:p>
          <a:p>
            <a:r>
              <a:rPr lang="en-US" sz="3600" dirty="0"/>
              <a:t>Grater support from libraries </a:t>
            </a:r>
          </a:p>
          <a:p>
            <a:r>
              <a:rPr lang="en-US" sz="3600" dirty="0"/>
              <a:t>Many available implementations</a:t>
            </a:r>
          </a:p>
          <a:p>
            <a:r>
              <a:rPr lang="en-US" sz="3600" dirty="0"/>
              <a:t>You don’t have to write as much code</a:t>
            </a:r>
          </a:p>
          <a:p>
            <a:r>
              <a:rPr lang="en-US" sz="3600" dirty="0"/>
              <a:t>...</a:t>
            </a:r>
          </a:p>
        </p:txBody>
      </p:sp>
    </p:spTree>
    <p:extLst>
      <p:ext uri="{BB962C8B-B14F-4D97-AF65-F5344CB8AC3E}">
        <p14:creationId xmlns:p14="http://schemas.microsoft.com/office/powerpoint/2010/main" val="276794561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XML-RPC</a:t>
            </a:r>
          </a:p>
        </p:txBody>
      </p:sp>
      <p:sp>
        <p:nvSpPr>
          <p:cNvPr id="3" name="内容占位符 2"/>
          <p:cNvSpPr>
            <a:spLocks noGrp="1"/>
          </p:cNvSpPr>
          <p:nvPr>
            <p:ph idx="1"/>
          </p:nvPr>
        </p:nvSpPr>
        <p:spPr/>
        <p:txBody>
          <a:bodyPr>
            <a:normAutofit/>
          </a:bodyPr>
          <a:lstStyle/>
          <a:p>
            <a:r>
              <a:rPr lang="en-GB" sz="3600" dirty="0"/>
              <a:t>XML-RPC offers a very simple, but frequently useful, set of tools for </a:t>
            </a:r>
            <a:r>
              <a:rPr lang="en-GB" sz="3600" dirty="0">
                <a:highlight>
                  <a:srgbClr val="FFFF00"/>
                </a:highlight>
              </a:rPr>
              <a:t>connecting disparate systems </a:t>
            </a:r>
            <a:r>
              <a:rPr lang="en-GB" sz="3600" dirty="0"/>
              <a:t>and for publishing machine-readable information.</a:t>
            </a:r>
          </a:p>
          <a:p>
            <a:endParaRPr lang="en-GB" sz="3600" dirty="0"/>
          </a:p>
        </p:txBody>
      </p:sp>
    </p:spTree>
    <p:extLst>
      <p:ext uri="{BB962C8B-B14F-4D97-AF65-F5344CB8AC3E}">
        <p14:creationId xmlns:p14="http://schemas.microsoft.com/office/powerpoint/2010/main" val="121044749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12E8EE-ED0E-45D6-B2EE-11585CBD5A7E}"/>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XML-RPC offers a set of tools for connecting disparate systems and for publishing machine readable information. Can the same be achieved by using plain XML?</a:t>
            </a:r>
          </a:p>
        </p:txBody>
      </p:sp>
      <p:sp>
        <p:nvSpPr>
          <p:cNvPr id="2" name="矩形: 圆角 1">
            <a:extLst>
              <a:ext uri="{FF2B5EF4-FFF2-40B4-BE49-F238E27FC236}">
                <a16:creationId xmlns:a16="http://schemas.microsoft.com/office/drawing/2014/main" id="{B7C9C825-A5A2-4DCF-93FC-195FB42E785C}"/>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Answer</a:t>
            </a:r>
            <a:endParaRPr kumimoji="0" lang="x-none"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nvGrpSpPr>
          <p:cNvPr id="9" name="组合 8">
            <a:extLst>
              <a:ext uri="{FF2B5EF4-FFF2-40B4-BE49-F238E27FC236}">
                <a16:creationId xmlns:a16="http://schemas.microsoft.com/office/drawing/2014/main" id="{4CF3E8FF-3A71-4DB5-BD29-5CE4AADF70D3}"/>
              </a:ext>
            </a:extLst>
          </p:cNvPr>
          <p:cNvGrpSpPr/>
          <p:nvPr>
            <p:custDataLst>
              <p:tags r:id="rId4"/>
            </p:custDataLst>
          </p:nvPr>
        </p:nvGrpSpPr>
        <p:grpSpPr>
          <a:xfrm>
            <a:off x="0" y="0"/>
            <a:ext cx="12192000" cy="635000"/>
            <a:chOff x="0" y="0"/>
            <a:chExt cx="12192000" cy="635000"/>
          </a:xfrm>
        </p:grpSpPr>
        <p:sp>
          <p:nvSpPr>
            <p:cNvPr id="5" name="TitleBackground">
              <a:extLst>
                <a:ext uri="{FF2B5EF4-FFF2-40B4-BE49-F238E27FC236}">
                  <a16:creationId xmlns:a16="http://schemas.microsoft.com/office/drawing/2014/main" id="{3035871A-B45F-4FDD-998B-C9572F85BBBA}"/>
                </a:ext>
              </a:extLst>
            </p:cNvPr>
            <p:cNvSpPr/>
            <p:nvPr>
              <p:custDataLst>
                <p:tags r:id="rId6"/>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6" name="ColorBlock">
              <a:extLst>
                <a:ext uri="{FF2B5EF4-FFF2-40B4-BE49-F238E27FC236}">
                  <a16:creationId xmlns:a16="http://schemas.microsoft.com/office/drawing/2014/main" id="{0C768016-3732-41C3-AE71-CFA66833D72E}"/>
                </a:ext>
              </a:extLst>
            </p:cNvPr>
            <p:cNvSpPr/>
            <p:nvPr>
              <p:custDataLst>
                <p:tags r:id="rId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7" name="TypeText">
              <a:extLst>
                <a:ext uri="{FF2B5EF4-FFF2-40B4-BE49-F238E27FC236}">
                  <a16:creationId xmlns:a16="http://schemas.microsoft.com/office/drawing/2014/main" id="{495CD267-FC6B-421A-ABCD-E9882351D175}"/>
                </a:ext>
              </a:extLst>
            </p:cNvPr>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Open Question</a:t>
              </a:r>
              <a:endParaRPr kumimoji="0" lang="x-none"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8" name="TipText">
              <a:extLst>
                <a:ext uri="{FF2B5EF4-FFF2-40B4-BE49-F238E27FC236}">
                  <a16:creationId xmlns:a16="http://schemas.microsoft.com/office/drawing/2014/main" id="{657D2081-0557-483C-9452-5AC46B879AC5}"/>
                </a:ext>
              </a:extLst>
            </p:cNvPr>
            <p:cNvSpPr txBox="1"/>
            <p:nvPr>
              <p:custDataLst>
                <p:tags r:id="rId9"/>
              </p:custDataLst>
            </p:nvPr>
          </p:nvSpPr>
          <p:spPr>
            <a:xfrm>
              <a:off x="2173605" y="109220"/>
              <a:ext cx="2286000" cy="508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Points: 10</a:t>
              </a:r>
              <a:endParaRPr kumimoji="0" lang="x-none" sz="14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pic>
        <p:nvPicPr>
          <p:cNvPr id="3" name="图片 2">
            <a:extLst>
              <a:ext uri="{FF2B5EF4-FFF2-40B4-BE49-F238E27FC236}">
                <a16:creationId xmlns:a16="http://schemas.microsoft.com/office/drawing/2014/main" id="{F77CE9B9-997D-4212-859C-595F4EF3B512}"/>
              </a:ext>
            </a:extLst>
          </p:cNvPr>
          <p:cNvPicPr>
            <a:picLocks/>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408238209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C971D-33C0-4508-B4D0-B63EF3F153C2}"/>
              </a:ext>
            </a:extLst>
          </p:cNvPr>
          <p:cNvSpPr>
            <a:spLocks noGrp="1"/>
          </p:cNvSpPr>
          <p:nvPr>
            <p:ph type="title"/>
          </p:nvPr>
        </p:nvSpPr>
        <p:spPr/>
        <p:txBody>
          <a:bodyPr/>
          <a:lstStyle/>
          <a:p>
            <a:r>
              <a:rPr lang="en-US" dirty="0"/>
              <a:t>Connecting disparate systems – how (1)</a:t>
            </a:r>
          </a:p>
        </p:txBody>
      </p:sp>
      <p:sp>
        <p:nvSpPr>
          <p:cNvPr id="3" name="Content Placeholder 2">
            <a:extLst>
              <a:ext uri="{FF2B5EF4-FFF2-40B4-BE49-F238E27FC236}">
                <a16:creationId xmlns:a16="http://schemas.microsoft.com/office/drawing/2014/main" id="{48516548-A51A-4B54-9A52-9EFC06FD7D8B}"/>
              </a:ext>
            </a:extLst>
          </p:cNvPr>
          <p:cNvSpPr>
            <a:spLocks noGrp="1"/>
          </p:cNvSpPr>
          <p:nvPr>
            <p:ph idx="1"/>
          </p:nvPr>
        </p:nvSpPr>
        <p:spPr/>
        <p:txBody>
          <a:bodyPr>
            <a:normAutofit fontScale="92500" lnSpcReduction="10000"/>
          </a:bodyPr>
          <a:lstStyle/>
          <a:p>
            <a:r>
              <a:rPr lang="en-US" sz="3600" dirty="0"/>
              <a:t>XML – data format, not a protocol</a:t>
            </a:r>
          </a:p>
          <a:p>
            <a:pPr lvl="1"/>
            <a:r>
              <a:rPr lang="en-US" sz="3200" dirty="0"/>
              <a:t>Flexibility</a:t>
            </a:r>
          </a:p>
          <a:p>
            <a:pPr lvl="1"/>
            <a:r>
              <a:rPr lang="en-US" sz="3200" dirty="0"/>
              <a:t>Cross-platform usability</a:t>
            </a:r>
          </a:p>
          <a:p>
            <a:r>
              <a:rPr lang="en-US" sz="3600" dirty="0"/>
              <a:t>XML over HTTP POST request</a:t>
            </a:r>
          </a:p>
          <a:p>
            <a:pPr lvl="1"/>
            <a:r>
              <a:rPr lang="en-US" sz="3200" dirty="0"/>
              <a:t>Sender assembles XML document and sends it much like HTML from data</a:t>
            </a:r>
          </a:p>
          <a:p>
            <a:pPr lvl="1"/>
            <a:r>
              <a:rPr lang="en-US" sz="3200" dirty="0"/>
              <a:t>Recipient processes the XML and sends back the response, also in XML</a:t>
            </a:r>
          </a:p>
          <a:p>
            <a:pPr lvl="1"/>
            <a:r>
              <a:rPr lang="en-US" sz="3200" dirty="0">
                <a:highlight>
                  <a:srgbClr val="FFFF00"/>
                </a:highlight>
              </a:rPr>
              <a:t>Developers need to create custom vocabularies</a:t>
            </a:r>
            <a:r>
              <a:rPr lang="en-US" sz="3200" dirty="0"/>
              <a:t> for these transactions</a:t>
            </a:r>
            <a:r>
              <a:rPr lang="en-US" sz="3600" dirty="0"/>
              <a:t>		</a:t>
            </a:r>
          </a:p>
        </p:txBody>
      </p:sp>
    </p:spTree>
    <p:extLst>
      <p:ext uri="{BB962C8B-B14F-4D97-AF65-F5344CB8AC3E}">
        <p14:creationId xmlns:p14="http://schemas.microsoft.com/office/powerpoint/2010/main" val="191597024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C971D-33C0-4508-B4D0-B63EF3F153C2}"/>
              </a:ext>
            </a:extLst>
          </p:cNvPr>
          <p:cNvSpPr>
            <a:spLocks noGrp="1"/>
          </p:cNvSpPr>
          <p:nvPr>
            <p:ph type="title"/>
          </p:nvPr>
        </p:nvSpPr>
        <p:spPr/>
        <p:txBody>
          <a:bodyPr/>
          <a:lstStyle/>
          <a:p>
            <a:r>
              <a:rPr lang="en-US" dirty="0"/>
              <a:t>Connecting disparate systems – how (2)</a:t>
            </a:r>
          </a:p>
        </p:txBody>
      </p:sp>
      <p:sp>
        <p:nvSpPr>
          <p:cNvPr id="3" name="Content Placeholder 2">
            <a:extLst>
              <a:ext uri="{FF2B5EF4-FFF2-40B4-BE49-F238E27FC236}">
                <a16:creationId xmlns:a16="http://schemas.microsoft.com/office/drawing/2014/main" id="{48516548-A51A-4B54-9A52-9EFC06FD7D8B}"/>
              </a:ext>
            </a:extLst>
          </p:cNvPr>
          <p:cNvSpPr>
            <a:spLocks noGrp="1"/>
          </p:cNvSpPr>
          <p:nvPr>
            <p:ph idx="1"/>
          </p:nvPr>
        </p:nvSpPr>
        <p:spPr/>
        <p:txBody>
          <a:bodyPr>
            <a:normAutofit lnSpcReduction="10000"/>
          </a:bodyPr>
          <a:lstStyle/>
          <a:p>
            <a:r>
              <a:rPr lang="en-US" sz="3600" dirty="0">
                <a:highlight>
                  <a:srgbClr val="FFFF00"/>
                </a:highlight>
              </a:rPr>
              <a:t>Use standardized vocabularies</a:t>
            </a:r>
          </a:p>
          <a:p>
            <a:pPr lvl="1"/>
            <a:r>
              <a:rPr lang="en-US" sz="3200" dirty="0"/>
              <a:t>XML-RPC</a:t>
            </a:r>
          </a:p>
          <a:p>
            <a:pPr lvl="2"/>
            <a:r>
              <a:rPr lang="en-US" sz="2800" dirty="0"/>
              <a:t>A very simple protocol, uses XML messages travelling on HTTP to represent client-server remote procedure call (RPC)</a:t>
            </a:r>
          </a:p>
          <a:p>
            <a:pPr lvl="2"/>
            <a:r>
              <a:rPr lang="en-US" sz="2800" dirty="0"/>
              <a:t>XML messages identify methods, parameters, and the results for calling the methods</a:t>
            </a:r>
          </a:p>
          <a:p>
            <a:pPr lvl="2"/>
            <a:r>
              <a:rPr lang="en-US" sz="2800" dirty="0"/>
              <a:t>XML documents use simple but effective set of data types to pass information between computers</a:t>
            </a:r>
          </a:p>
          <a:p>
            <a:pPr lvl="1"/>
            <a:r>
              <a:rPr lang="en-US" sz="3200" dirty="0"/>
              <a:t>SOAP</a:t>
            </a:r>
          </a:p>
          <a:p>
            <a:pPr lvl="2"/>
            <a:r>
              <a:rPr lang="en-US" sz="2800" dirty="0"/>
              <a:t>Details in Module 2</a:t>
            </a:r>
            <a:r>
              <a:rPr lang="en-US" sz="3600" dirty="0"/>
              <a:t>	</a:t>
            </a:r>
          </a:p>
        </p:txBody>
      </p:sp>
    </p:spTree>
    <p:extLst>
      <p:ext uri="{BB962C8B-B14F-4D97-AF65-F5344CB8AC3E}">
        <p14:creationId xmlns:p14="http://schemas.microsoft.com/office/powerpoint/2010/main" val="35217071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C971D-33C0-4508-B4D0-B63EF3F153C2}"/>
              </a:ext>
            </a:extLst>
          </p:cNvPr>
          <p:cNvSpPr>
            <a:spLocks noGrp="1"/>
          </p:cNvSpPr>
          <p:nvPr>
            <p:ph type="title"/>
          </p:nvPr>
        </p:nvSpPr>
        <p:spPr/>
        <p:txBody>
          <a:bodyPr/>
          <a:lstStyle/>
          <a:p>
            <a:r>
              <a:rPr lang="en-US" dirty="0"/>
              <a:t>Connecting disparate systems – how (3)</a:t>
            </a:r>
          </a:p>
        </p:txBody>
      </p:sp>
      <p:sp>
        <p:nvSpPr>
          <p:cNvPr id="3" name="Content Placeholder 2">
            <a:extLst>
              <a:ext uri="{FF2B5EF4-FFF2-40B4-BE49-F238E27FC236}">
                <a16:creationId xmlns:a16="http://schemas.microsoft.com/office/drawing/2014/main" id="{48516548-A51A-4B54-9A52-9EFC06FD7D8B}"/>
              </a:ext>
            </a:extLst>
          </p:cNvPr>
          <p:cNvSpPr>
            <a:spLocks noGrp="1"/>
          </p:cNvSpPr>
          <p:nvPr>
            <p:ph idx="1"/>
          </p:nvPr>
        </p:nvSpPr>
        <p:spPr/>
        <p:txBody>
          <a:bodyPr>
            <a:normAutofit/>
          </a:bodyPr>
          <a:lstStyle/>
          <a:p>
            <a:r>
              <a:rPr lang="en-US" sz="3600" dirty="0"/>
              <a:t>REST</a:t>
            </a:r>
          </a:p>
          <a:p>
            <a:pPr lvl="1"/>
            <a:r>
              <a:rPr lang="en-US" sz="3200" dirty="0"/>
              <a:t>HTTP-based alternative</a:t>
            </a:r>
          </a:p>
          <a:p>
            <a:r>
              <a:rPr lang="en-US" sz="3600" dirty="0"/>
              <a:t>BEEP</a:t>
            </a:r>
          </a:p>
          <a:p>
            <a:pPr lvl="1"/>
            <a:r>
              <a:rPr lang="en-US" sz="3200" dirty="0"/>
              <a:t>Uses XML to build protocols on TCP sockets</a:t>
            </a:r>
          </a:p>
          <a:p>
            <a:pPr lvl="1"/>
            <a:r>
              <a:rPr lang="en-US" sz="3200" dirty="0"/>
              <a:t>Supports HTTP-style message-and-reply</a:t>
            </a:r>
          </a:p>
          <a:p>
            <a:pPr lvl="1"/>
            <a:r>
              <a:rPr lang="en-US" sz="3200" dirty="0"/>
              <a:t>SOAP messages can be transmitted over BEEP	</a:t>
            </a:r>
            <a:r>
              <a:rPr lang="en-US" sz="3600" dirty="0"/>
              <a:t>		</a:t>
            </a:r>
          </a:p>
        </p:txBody>
      </p:sp>
    </p:spTree>
    <p:extLst>
      <p:ext uri="{BB962C8B-B14F-4D97-AF65-F5344CB8AC3E}">
        <p14:creationId xmlns:p14="http://schemas.microsoft.com/office/powerpoint/2010/main" val="230786562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2B99423-F711-4A91-82B5-E1DF79D145E0}"/>
              </a:ext>
            </a:extLst>
          </p:cNvPr>
          <p:cNvSpPr txBox="1"/>
          <p:nvPr>
            <p:custDataLst>
              <p:tags r:id="rId2"/>
            </p:custDataLst>
          </p:nvPr>
        </p:nvSpPr>
        <p:spPr>
          <a:xfrm>
            <a:off x="1219200" y="650902"/>
            <a:ext cx="9753600" cy="2143125"/>
          </a:xfrm>
          <a:prstGeom prst="rect">
            <a:avLst/>
          </a:prstGeom>
          <a:noFill/>
        </p:spPr>
        <p:txBody>
          <a:bodyPr vert="horz" wrap="square" rtlCol="0" anchor="ctr" anchorCtr="0">
            <a:noAutofit/>
          </a:bodyPr>
          <a:lstStyle/>
          <a:p>
            <a:r>
              <a:rPr lang="en-GB" sz="3600" dirty="0"/>
              <a:t>What is the relationship between XML, XML-RPC, and SOAP?</a:t>
            </a:r>
            <a:endParaRPr lang="en-US" sz="3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Rectangle: Rounded Corners 6">
            <a:extLst>
              <a:ext uri="{FF2B5EF4-FFF2-40B4-BE49-F238E27FC236}">
                <a16:creationId xmlns:a16="http://schemas.microsoft.com/office/drawing/2014/main" id="{1F6857A9-7EF1-4B22-9504-292BB1B8F2C8}"/>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p>
        </p:txBody>
      </p:sp>
      <p:sp>
        <p:nvSpPr>
          <p:cNvPr id="13" name="Rectangle 12">
            <a:extLst>
              <a:ext uri="{FF2B5EF4-FFF2-40B4-BE49-F238E27FC236}">
                <a16:creationId xmlns:a16="http://schemas.microsoft.com/office/drawing/2014/main" id="{03E99907-B2A6-4302-BA7F-C2FEEF84BF05}"/>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GB"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Group 11">
            <a:extLst>
              <a:ext uri="{FF2B5EF4-FFF2-40B4-BE49-F238E27FC236}">
                <a16:creationId xmlns:a16="http://schemas.microsoft.com/office/drawing/2014/main" id="{8C78F2E4-EB20-41DE-9276-F41BC1F8C18A}"/>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061C7BAC-5C59-46A5-81BF-E9123A4DC7FB}"/>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lorBlock">
              <a:extLst>
                <a:ext uri="{FF2B5EF4-FFF2-40B4-BE49-F238E27FC236}">
                  <a16:creationId xmlns:a16="http://schemas.microsoft.com/office/drawing/2014/main" id="{F419EB25-1B97-4BF8-AEDD-9D1D9256D3AF}"/>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ypeText">
              <a:extLst>
                <a:ext uri="{FF2B5EF4-FFF2-40B4-BE49-F238E27FC236}">
                  <a16:creationId xmlns:a16="http://schemas.microsoft.com/office/drawing/2014/main" id="{8FF33A04-320F-4CE8-9D07-A3DB3F6C68DC}"/>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p>
          </p:txBody>
        </p:sp>
        <p:sp>
          <p:nvSpPr>
            <p:cNvPr id="11" name="TipText">
              <a:extLst>
                <a:ext uri="{FF2B5EF4-FFF2-40B4-BE49-F238E27FC236}">
                  <a16:creationId xmlns:a16="http://schemas.microsoft.com/office/drawing/2014/main" id="{AD15F3DF-B85D-4F1D-9132-A39B6D733BF7}"/>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US"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p>
          </p:txBody>
        </p:sp>
      </p:grpSp>
      <p:pic>
        <p:nvPicPr>
          <p:cNvPr id="5" name="Picture 4">
            <a:extLst>
              <a:ext uri="{FF2B5EF4-FFF2-40B4-BE49-F238E27FC236}">
                <a16:creationId xmlns:a16="http://schemas.microsoft.com/office/drawing/2014/main" id="{9C02DA03-FD23-43B4-9B04-BFA10E4B6E54}"/>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pic>
        <p:nvPicPr>
          <p:cNvPr id="2" name="图片 1"/>
          <p:cNvPicPr>
            <a:picLocks noChangeAspect="1"/>
          </p:cNvPicPr>
          <p:nvPr/>
        </p:nvPicPr>
        <p:blipFill>
          <a:blip r:embed="rId13"/>
          <a:stretch>
            <a:fillRect/>
          </a:stretch>
        </p:blipFill>
        <p:spPr>
          <a:xfrm>
            <a:off x="2091578" y="2414293"/>
            <a:ext cx="6379561" cy="3089143"/>
          </a:xfrm>
          <a:prstGeom prst="rect">
            <a:avLst/>
          </a:prstGeom>
        </p:spPr>
      </p:pic>
    </p:spTree>
    <p:custDataLst>
      <p:tags r:id="rId1"/>
    </p:custDataLst>
    <p:extLst>
      <p:ext uri="{BB962C8B-B14F-4D97-AF65-F5344CB8AC3E}">
        <p14:creationId xmlns:p14="http://schemas.microsoft.com/office/powerpoint/2010/main" val="266581457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4690-0238-4357-AA54-2B3849EFEB90}"/>
              </a:ext>
            </a:extLst>
          </p:cNvPr>
          <p:cNvSpPr>
            <a:spLocks noGrp="1"/>
          </p:cNvSpPr>
          <p:nvPr>
            <p:ph type="title"/>
          </p:nvPr>
        </p:nvSpPr>
        <p:spPr/>
        <p:txBody>
          <a:bodyPr/>
          <a:lstStyle/>
          <a:p>
            <a:r>
              <a:rPr lang="en-US" dirty="0"/>
              <a:t>Module 1 Summary</a:t>
            </a:r>
          </a:p>
        </p:txBody>
      </p:sp>
      <p:sp>
        <p:nvSpPr>
          <p:cNvPr id="3" name="Content Placeholder 2">
            <a:extLst>
              <a:ext uri="{FF2B5EF4-FFF2-40B4-BE49-F238E27FC236}">
                <a16:creationId xmlns:a16="http://schemas.microsoft.com/office/drawing/2014/main" id="{24462419-4886-48AB-A347-8BCBD82782C0}"/>
              </a:ext>
            </a:extLst>
          </p:cNvPr>
          <p:cNvSpPr>
            <a:spLocks noGrp="1"/>
          </p:cNvSpPr>
          <p:nvPr>
            <p:ph idx="1"/>
          </p:nvPr>
        </p:nvSpPr>
        <p:spPr/>
        <p:txBody>
          <a:bodyPr>
            <a:normAutofit/>
          </a:bodyPr>
          <a:lstStyle/>
          <a:p>
            <a:r>
              <a:rPr lang="en-US" sz="3600" dirty="0"/>
              <a:t>Concept of “service oriented” and the background of service computing</a:t>
            </a:r>
          </a:p>
          <a:p>
            <a:r>
              <a:rPr lang="en-US" sz="3600" dirty="0"/>
              <a:t>Web Services architecture</a:t>
            </a:r>
          </a:p>
          <a:p>
            <a:pPr lvl="1"/>
            <a:r>
              <a:rPr lang="en-US" sz="3200" dirty="0"/>
              <a:t>Web service actors and their roles</a:t>
            </a:r>
          </a:p>
          <a:p>
            <a:pPr lvl="1"/>
            <a:r>
              <a:rPr lang="en-US" sz="3200" dirty="0"/>
              <a:t>Web service protocol stack</a:t>
            </a:r>
          </a:p>
          <a:p>
            <a:r>
              <a:rPr lang="en-US" sz="3600" dirty="0"/>
              <a:t>Basics of XML-RPC technology</a:t>
            </a:r>
          </a:p>
        </p:txBody>
      </p:sp>
    </p:spTree>
    <p:extLst>
      <p:ext uri="{BB962C8B-B14F-4D97-AF65-F5344CB8AC3E}">
        <p14:creationId xmlns:p14="http://schemas.microsoft.com/office/powerpoint/2010/main" val="163387666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Standardization – definition (1) </a:t>
            </a:r>
          </a:p>
        </p:txBody>
      </p:sp>
      <p:sp>
        <p:nvSpPr>
          <p:cNvPr id="3" name="Content Placeholder 2"/>
          <p:cNvSpPr>
            <a:spLocks noGrp="1"/>
          </p:cNvSpPr>
          <p:nvPr>
            <p:ph idx="1"/>
          </p:nvPr>
        </p:nvSpPr>
        <p:spPr/>
        <p:txBody>
          <a:bodyPr>
            <a:normAutofit/>
          </a:bodyPr>
          <a:lstStyle/>
          <a:p>
            <a:r>
              <a:rPr lang="en-GB" sz="4400" dirty="0"/>
              <a:t>The implementation of </a:t>
            </a:r>
            <a:r>
              <a:rPr lang="en-GB" sz="4400" dirty="0">
                <a:solidFill>
                  <a:srgbClr val="FF0000"/>
                </a:solidFill>
              </a:rPr>
              <a:t>standards</a:t>
            </a:r>
            <a:r>
              <a:rPr lang="en-GB" sz="4400" dirty="0"/>
              <a:t> in industry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1968" y="2927760"/>
            <a:ext cx="6542763" cy="3673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9907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Standard</a:t>
            </a:r>
          </a:p>
        </p:txBody>
      </p:sp>
      <p:sp>
        <p:nvSpPr>
          <p:cNvPr id="3" name="Content Placeholder 2"/>
          <p:cNvSpPr>
            <a:spLocks noGrp="1"/>
          </p:cNvSpPr>
          <p:nvPr>
            <p:ph idx="1"/>
          </p:nvPr>
        </p:nvSpPr>
        <p:spPr/>
        <p:txBody>
          <a:bodyPr>
            <a:noAutofit/>
          </a:bodyPr>
          <a:lstStyle/>
          <a:p>
            <a:r>
              <a:rPr lang="en-GB" sz="4000" dirty="0"/>
              <a:t>A standard is a repeatable, harmonised, agreed and documented way of doing something</a:t>
            </a:r>
          </a:p>
          <a:p>
            <a:r>
              <a:rPr lang="en-GB" sz="4000" dirty="0"/>
              <a:t>Standards contain technical specifications or other precise criteria designed to be used </a:t>
            </a:r>
            <a:r>
              <a:rPr lang="en-GB" sz="4000" dirty="0">
                <a:solidFill>
                  <a:srgbClr val="FF0000"/>
                </a:solidFill>
              </a:rPr>
              <a:t>consistently</a:t>
            </a:r>
            <a:r>
              <a:rPr lang="en-GB" sz="4000" dirty="0"/>
              <a:t> as a rule, guideline, or definition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8759" y="4651396"/>
            <a:ext cx="2300615" cy="2300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984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Standard</a:t>
            </a:r>
          </a:p>
        </p:txBody>
      </p:sp>
      <p:sp>
        <p:nvSpPr>
          <p:cNvPr id="3" name="Content Placeholder 2"/>
          <p:cNvSpPr>
            <a:spLocks noGrp="1"/>
          </p:cNvSpPr>
          <p:nvPr>
            <p:ph idx="1"/>
          </p:nvPr>
        </p:nvSpPr>
        <p:spPr/>
        <p:txBody>
          <a:bodyPr>
            <a:normAutofit lnSpcReduction="10000"/>
          </a:bodyPr>
          <a:lstStyle/>
          <a:p>
            <a:r>
              <a:rPr lang="en-GB" sz="4400" dirty="0"/>
              <a:t>As defined by ISO (International Standards Organization)</a:t>
            </a:r>
          </a:p>
          <a:p>
            <a:pPr lvl="1"/>
            <a:r>
              <a:rPr lang="en-GB" sz="4000" dirty="0"/>
              <a:t>“</a:t>
            </a:r>
            <a:r>
              <a:rPr lang="en-GB" sz="4000" i="1" dirty="0"/>
              <a:t>A standard is a document, established by a consensus of subject matter experts and approved by a recognized body that provides guidance on the design, use or performance of materials, products, processes, services, systems or persons</a:t>
            </a:r>
            <a:r>
              <a:rPr lang="en-GB" sz="4000" dirty="0"/>
              <a:t>”.</a:t>
            </a:r>
          </a:p>
        </p:txBody>
      </p:sp>
    </p:spTree>
    <p:extLst>
      <p:ext uri="{BB962C8B-B14F-4D97-AF65-F5344CB8AC3E}">
        <p14:creationId xmlns:p14="http://schemas.microsoft.com/office/powerpoint/2010/main" val="3566931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Standard - example</a:t>
            </a:r>
          </a:p>
        </p:txBody>
      </p:sp>
      <p:sp>
        <p:nvSpPr>
          <p:cNvPr id="3" name="Content Placeholder 2"/>
          <p:cNvSpPr>
            <a:spLocks noGrp="1"/>
          </p:cNvSpPr>
          <p:nvPr>
            <p:ph idx="1"/>
          </p:nvPr>
        </p:nvSpPr>
        <p:spPr/>
        <p:txBody>
          <a:bodyPr>
            <a:normAutofit/>
          </a:bodyPr>
          <a:lstStyle/>
          <a:p>
            <a:r>
              <a:rPr lang="en-GB" sz="3200" dirty="0"/>
              <a:t>The size of payment cards  (ATM cards, credit cards, debit cards, etc.) is 85.60 by 53.98 millimetres and rounded corners with a radius of 2.88–3.48 millimetres </a:t>
            </a:r>
          </a:p>
          <a:p>
            <a:pPr lvl="1"/>
            <a:r>
              <a:rPr lang="en-GB" sz="2800" dirty="0"/>
              <a:t>conforming to the </a:t>
            </a:r>
            <a:r>
              <a:rPr lang="en-GB" sz="2800" dirty="0">
                <a:solidFill>
                  <a:srgbClr val="FF0000"/>
                </a:solidFill>
              </a:rPr>
              <a:t>ISO/IEC 7810 ID-1 standard </a:t>
            </a:r>
            <a:r>
              <a:rPr lang="en-GB" sz="2800" dirty="0"/>
              <a:t>“Identification cards — Physical characteristics”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1252" y="4236106"/>
            <a:ext cx="4601287" cy="2546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1177" y="4336860"/>
            <a:ext cx="2958483" cy="2218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9111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Standardization  – definition (2) </a:t>
            </a:r>
          </a:p>
        </p:txBody>
      </p:sp>
      <p:sp>
        <p:nvSpPr>
          <p:cNvPr id="3" name="Content Placeholder 2"/>
          <p:cNvSpPr>
            <a:spLocks noGrp="1"/>
          </p:cNvSpPr>
          <p:nvPr>
            <p:ph idx="1"/>
          </p:nvPr>
        </p:nvSpPr>
        <p:spPr/>
        <p:txBody>
          <a:bodyPr>
            <a:normAutofit/>
          </a:bodyPr>
          <a:lstStyle/>
          <a:p>
            <a:r>
              <a:rPr lang="en-GB" sz="4400" dirty="0"/>
              <a:t>The process of creating protocols to guide the creation of goods or services based on the consensus of all the relevant parties in the industry</a:t>
            </a:r>
          </a:p>
        </p:txBody>
      </p:sp>
    </p:spTree>
    <p:extLst>
      <p:ext uri="{BB962C8B-B14F-4D97-AF65-F5344CB8AC3E}">
        <p14:creationId xmlns:p14="http://schemas.microsoft.com/office/powerpoint/2010/main" val="3326828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7A6E8B-78C9-4F85-BA4D-19C6B46D157F}"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6498" name="Rectangle 2"/>
          <p:cNvSpPr>
            <a:spLocks noGrp="1" noChangeArrowheads="1"/>
          </p:cNvSpPr>
          <p:nvPr>
            <p:ph type="title"/>
          </p:nvPr>
        </p:nvSpPr>
        <p:spPr/>
        <p:txBody>
          <a:bodyPr/>
          <a:lstStyle/>
          <a:p>
            <a:r>
              <a:rPr lang="en-US" altLang="en-US" dirty="0"/>
              <a:t>Let’s consider an example first</a:t>
            </a:r>
          </a:p>
        </p:txBody>
      </p:sp>
      <p:sp>
        <p:nvSpPr>
          <p:cNvPr id="106499" name="Rectangle 3"/>
          <p:cNvSpPr>
            <a:spLocks noGrp="1" noChangeArrowheads="1"/>
          </p:cNvSpPr>
          <p:nvPr>
            <p:ph type="body" idx="1"/>
          </p:nvPr>
        </p:nvSpPr>
        <p:spPr/>
        <p:txBody>
          <a:bodyPr>
            <a:normAutofit/>
          </a:bodyPr>
          <a:lstStyle/>
          <a:p>
            <a:r>
              <a:rPr lang="en-US" altLang="en-US" sz="4400" dirty="0"/>
              <a:t>You are a developer for an enterprise Widgets Inc. that sells its products through its web site</a:t>
            </a:r>
          </a:p>
          <a:p>
            <a:pPr lvl="1"/>
            <a:r>
              <a:rPr lang="en-US" altLang="en-US" sz="4000" dirty="0"/>
              <a:t>Just a basic e-commerce functionality</a:t>
            </a:r>
          </a:p>
          <a:p>
            <a:pPr lvl="1"/>
            <a:r>
              <a:rPr lang="en-US" altLang="en-US" sz="4000" dirty="0">
                <a:solidFill>
                  <a:srgbClr val="FF0000"/>
                </a:solidFill>
              </a:rPr>
              <a:t>Customers can purchase parts and check on order status</a:t>
            </a:r>
          </a:p>
          <a:p>
            <a:pPr marL="0" indent="0">
              <a:buNone/>
            </a:pPr>
            <a:endParaRPr lang="en-US" altLang="en-US" sz="4400" dirty="0"/>
          </a:p>
        </p:txBody>
      </p:sp>
    </p:spTree>
    <p:extLst>
      <p:ext uri="{BB962C8B-B14F-4D97-AF65-F5344CB8AC3E}">
        <p14:creationId xmlns:p14="http://schemas.microsoft.com/office/powerpoint/2010/main" val="2670043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Standardization purpose (1)</a:t>
            </a:r>
          </a:p>
        </p:txBody>
      </p:sp>
      <p:sp>
        <p:nvSpPr>
          <p:cNvPr id="3" name="Content Placeholder 2"/>
          <p:cNvSpPr>
            <a:spLocks noGrp="1"/>
          </p:cNvSpPr>
          <p:nvPr>
            <p:ph idx="1"/>
          </p:nvPr>
        </p:nvSpPr>
        <p:spPr/>
        <p:txBody>
          <a:bodyPr>
            <a:normAutofit/>
          </a:bodyPr>
          <a:lstStyle/>
          <a:p>
            <a:r>
              <a:rPr lang="en-GB" sz="4400" dirty="0"/>
              <a:t>The standards ensure that goods or services produced in a specific industry come with consistent quality and are equivalent to other comparable products or services in the same industry</a:t>
            </a:r>
          </a:p>
        </p:txBody>
      </p:sp>
    </p:spTree>
    <p:extLst>
      <p:ext uri="{BB962C8B-B14F-4D97-AF65-F5344CB8AC3E}">
        <p14:creationId xmlns:p14="http://schemas.microsoft.com/office/powerpoint/2010/main" val="1066825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Standardization purpose (2)</a:t>
            </a:r>
          </a:p>
        </p:txBody>
      </p:sp>
      <p:sp>
        <p:nvSpPr>
          <p:cNvPr id="3" name="Content Placeholder 2"/>
          <p:cNvSpPr>
            <a:spLocks noGrp="1"/>
          </p:cNvSpPr>
          <p:nvPr>
            <p:ph idx="1"/>
          </p:nvPr>
        </p:nvSpPr>
        <p:spPr/>
        <p:txBody>
          <a:bodyPr>
            <a:normAutofit/>
          </a:bodyPr>
          <a:lstStyle/>
          <a:p>
            <a:r>
              <a:rPr lang="en-GB" sz="5400" dirty="0"/>
              <a:t>Standardization helps in ensuring the safety, interoperability, and compatibility of goods produced</a:t>
            </a:r>
          </a:p>
        </p:txBody>
      </p:sp>
    </p:spTree>
    <p:extLst>
      <p:ext uri="{BB962C8B-B14F-4D97-AF65-F5344CB8AC3E}">
        <p14:creationId xmlns:p14="http://schemas.microsoft.com/office/powerpoint/2010/main" val="101544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Industry standardization examples</a:t>
            </a:r>
          </a:p>
        </p:txBody>
      </p:sp>
      <p:graphicFrame>
        <p:nvGraphicFramePr>
          <p:cNvPr id="4" name="Content Placeholder 3"/>
          <p:cNvGraphicFramePr>
            <a:graphicFrameLocks noGrp="1"/>
          </p:cNvGraphicFramePr>
          <p:nvPr>
            <p:ph idx="1"/>
          </p:nvPr>
        </p:nvGraphicFramePr>
        <p:xfrm>
          <a:off x="525049" y="1702976"/>
          <a:ext cx="11019776" cy="4567142"/>
        </p:xfrm>
        <a:graphic>
          <a:graphicData uri="http://schemas.openxmlformats.org/drawingml/2006/table">
            <a:tbl>
              <a:tblPr/>
              <a:tblGrid>
                <a:gridCol w="2715017">
                  <a:extLst>
                    <a:ext uri="{9D8B030D-6E8A-4147-A177-3AD203B41FA5}">
                      <a16:colId xmlns:a16="http://schemas.microsoft.com/office/drawing/2014/main" val="20000"/>
                    </a:ext>
                  </a:extLst>
                </a:gridCol>
                <a:gridCol w="3390378">
                  <a:extLst>
                    <a:ext uri="{9D8B030D-6E8A-4147-A177-3AD203B41FA5}">
                      <a16:colId xmlns:a16="http://schemas.microsoft.com/office/drawing/2014/main" val="20001"/>
                    </a:ext>
                  </a:extLst>
                </a:gridCol>
                <a:gridCol w="2709797">
                  <a:extLst>
                    <a:ext uri="{9D8B030D-6E8A-4147-A177-3AD203B41FA5}">
                      <a16:colId xmlns:a16="http://schemas.microsoft.com/office/drawing/2014/main" val="20002"/>
                    </a:ext>
                  </a:extLst>
                </a:gridCol>
                <a:gridCol w="2204584">
                  <a:extLst>
                    <a:ext uri="{9D8B030D-6E8A-4147-A177-3AD203B41FA5}">
                      <a16:colId xmlns:a16="http://schemas.microsoft.com/office/drawing/2014/main" val="20003"/>
                    </a:ext>
                  </a:extLst>
                </a:gridCol>
              </a:tblGrid>
              <a:tr h="563070">
                <a:tc>
                  <a:txBody>
                    <a:bodyPr/>
                    <a:lstStyle/>
                    <a:p>
                      <a:pPr algn="ctr"/>
                      <a:r>
                        <a:rPr lang="en-GB" sz="2400" dirty="0">
                          <a:effectLst/>
                        </a:rPr>
                        <a:t>Parties</a:t>
                      </a:r>
                    </a:p>
                  </a:txBody>
                  <a:tcPr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EAECF0"/>
                    </a:solidFill>
                  </a:tcPr>
                </a:tc>
                <a:tc>
                  <a:txBody>
                    <a:bodyPr/>
                    <a:lstStyle/>
                    <a:p>
                      <a:pPr algn="ctr"/>
                      <a:r>
                        <a:rPr lang="en-GB" sz="2400" dirty="0">
                          <a:effectLst/>
                        </a:rPr>
                        <a:t>Mutual gains</a:t>
                      </a:r>
                    </a:p>
                  </a:txBody>
                  <a:tcPr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EAECF0"/>
                    </a:solidFill>
                  </a:tcPr>
                </a:tc>
                <a:tc>
                  <a:txBody>
                    <a:bodyPr/>
                    <a:lstStyle/>
                    <a:p>
                      <a:pPr algn="ctr"/>
                      <a:r>
                        <a:rPr lang="en-GB" sz="2400">
                          <a:effectLst/>
                        </a:rPr>
                        <a:t>Problem</a:t>
                      </a:r>
                    </a:p>
                  </a:txBody>
                  <a:tcPr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EAECF0"/>
                    </a:solidFill>
                  </a:tcPr>
                </a:tc>
                <a:tc>
                  <a:txBody>
                    <a:bodyPr/>
                    <a:lstStyle/>
                    <a:p>
                      <a:pPr algn="ctr"/>
                      <a:r>
                        <a:rPr lang="en-GB" sz="2400">
                          <a:effectLst/>
                        </a:rPr>
                        <a:t>Solution</a:t>
                      </a:r>
                    </a:p>
                  </a:txBody>
                  <a:tcPr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10000"/>
                  </a:ext>
                </a:extLst>
              </a:tr>
              <a:tr h="985374">
                <a:tc>
                  <a:txBody>
                    <a:bodyPr/>
                    <a:lstStyle/>
                    <a:p>
                      <a:r>
                        <a:rPr lang="en-GB" sz="2400" kern="1200" dirty="0">
                          <a:solidFill>
                            <a:schemeClr val="tx1"/>
                          </a:solidFill>
                          <a:effectLst/>
                          <a:latin typeface="+mn-lt"/>
                          <a:ea typeface="+mn-ea"/>
                          <a:cs typeface="+mn-cs"/>
                        </a:rPr>
                        <a:t>Mechanical industry companies</a:t>
                      </a:r>
                    </a:p>
                  </a:txBody>
                  <a:tcPr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c>
                  <a:txBody>
                    <a:bodyPr/>
                    <a:lstStyle/>
                    <a:p>
                      <a:r>
                        <a:rPr lang="en-GB" sz="2400" kern="1200" dirty="0">
                          <a:solidFill>
                            <a:schemeClr val="tx1"/>
                          </a:solidFill>
                          <a:effectLst/>
                          <a:latin typeface="+mn-lt"/>
                          <a:ea typeface="+mn-ea"/>
                          <a:cs typeface="+mn-cs"/>
                        </a:rPr>
                        <a:t>Suppliers interchange, stock gains, etc.</a:t>
                      </a:r>
                    </a:p>
                  </a:txBody>
                  <a:tcPr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c>
                  <a:txBody>
                    <a:bodyPr/>
                    <a:lstStyle/>
                    <a:p>
                      <a:r>
                        <a:rPr lang="en-GB" sz="2400" kern="1200" dirty="0">
                          <a:solidFill>
                            <a:schemeClr val="tx1"/>
                          </a:solidFill>
                          <a:effectLst/>
                          <a:latin typeface="+mn-lt"/>
                          <a:ea typeface="+mn-ea"/>
                          <a:cs typeface="+mn-cs"/>
                        </a:rPr>
                        <a:t>Screw thread compatibility</a:t>
                      </a:r>
                    </a:p>
                  </a:txBody>
                  <a:tcPr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c>
                  <a:txBody>
                    <a:bodyPr/>
                    <a:lstStyle/>
                    <a:p>
                      <a:r>
                        <a:rPr lang="en-GB" sz="2400" kern="1200" dirty="0">
                          <a:solidFill>
                            <a:schemeClr val="tx1"/>
                          </a:solidFill>
                          <a:effectLst/>
                          <a:latin typeface="+mn-lt"/>
                          <a:ea typeface="+mn-ea"/>
                          <a:cs typeface="+mn-cs"/>
                        </a:rPr>
                        <a:t>Screw thread standard specifications</a:t>
                      </a:r>
                    </a:p>
                  </a:txBody>
                  <a:tcPr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1"/>
                  </a:ext>
                </a:extLst>
              </a:tr>
              <a:tr h="1407676">
                <a:tc>
                  <a:txBody>
                    <a:bodyPr/>
                    <a:lstStyle/>
                    <a:p>
                      <a:r>
                        <a:rPr lang="en-GB" sz="2400" kern="1200" dirty="0">
                          <a:solidFill>
                            <a:schemeClr val="tx1"/>
                          </a:solidFill>
                          <a:effectLst/>
                          <a:latin typeface="+mn-lt"/>
                          <a:ea typeface="+mn-ea"/>
                          <a:cs typeface="+mn-cs"/>
                        </a:rPr>
                        <a:t>Pharmaceutical industry and medic community</a:t>
                      </a:r>
                    </a:p>
                  </a:txBody>
                  <a:tcPr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c>
                  <a:txBody>
                    <a:bodyPr/>
                    <a:lstStyle/>
                    <a:p>
                      <a:r>
                        <a:rPr lang="fr-FR" sz="2400" kern="1200" dirty="0" err="1">
                          <a:solidFill>
                            <a:schemeClr val="tx1"/>
                          </a:solidFill>
                          <a:effectLst/>
                          <a:latin typeface="+mn-lt"/>
                          <a:ea typeface="+mn-ea"/>
                          <a:cs typeface="+mn-cs"/>
                        </a:rPr>
                        <a:t>Enable</a:t>
                      </a:r>
                      <a:r>
                        <a:rPr lang="fr-FR" sz="2400" kern="1200" dirty="0">
                          <a:solidFill>
                            <a:schemeClr val="tx1"/>
                          </a:solidFill>
                          <a:effectLst/>
                          <a:latin typeface="+mn-lt"/>
                          <a:ea typeface="+mn-ea"/>
                          <a:cs typeface="+mn-cs"/>
                        </a:rPr>
                        <a:t> </a:t>
                      </a:r>
                      <a:r>
                        <a:rPr lang="fr-FR" sz="2400" kern="1200" dirty="0" err="1">
                          <a:solidFill>
                            <a:schemeClr val="tx1"/>
                          </a:solidFill>
                          <a:effectLst/>
                          <a:latin typeface="+mn-lt"/>
                          <a:ea typeface="+mn-ea"/>
                          <a:cs typeface="+mn-cs"/>
                        </a:rPr>
                        <a:t>medical</a:t>
                      </a:r>
                      <a:r>
                        <a:rPr lang="fr-FR" sz="2400" kern="1200" dirty="0">
                          <a:solidFill>
                            <a:schemeClr val="tx1"/>
                          </a:solidFill>
                          <a:effectLst/>
                          <a:latin typeface="+mn-lt"/>
                          <a:ea typeface="+mn-ea"/>
                          <a:cs typeface="+mn-cs"/>
                        </a:rPr>
                        <a:t> prescriptions, </a:t>
                      </a:r>
                      <a:r>
                        <a:rPr lang="fr-FR" sz="2400" kern="1200" dirty="0" err="1">
                          <a:solidFill>
                            <a:schemeClr val="tx1"/>
                          </a:solidFill>
                          <a:effectLst/>
                          <a:latin typeface="+mn-lt"/>
                          <a:ea typeface="+mn-ea"/>
                          <a:cs typeface="+mn-cs"/>
                        </a:rPr>
                        <a:t>suppliers</a:t>
                      </a:r>
                      <a:r>
                        <a:rPr lang="fr-FR" sz="2400" kern="1200" dirty="0">
                          <a:solidFill>
                            <a:schemeClr val="tx1"/>
                          </a:solidFill>
                          <a:effectLst/>
                          <a:latin typeface="+mn-lt"/>
                          <a:ea typeface="+mn-ea"/>
                          <a:cs typeface="+mn-cs"/>
                        </a:rPr>
                        <a:t> </a:t>
                      </a:r>
                      <a:r>
                        <a:rPr lang="fr-FR" sz="2400" kern="1200" dirty="0" err="1">
                          <a:solidFill>
                            <a:schemeClr val="tx1"/>
                          </a:solidFill>
                          <a:effectLst/>
                          <a:latin typeface="+mn-lt"/>
                          <a:ea typeface="+mn-ea"/>
                          <a:cs typeface="+mn-cs"/>
                        </a:rPr>
                        <a:t>interchange</a:t>
                      </a:r>
                      <a:r>
                        <a:rPr lang="fr-FR" sz="2400" kern="1200" dirty="0">
                          <a:solidFill>
                            <a:schemeClr val="tx1"/>
                          </a:solidFill>
                          <a:effectLst/>
                          <a:latin typeface="+mn-lt"/>
                          <a:ea typeface="+mn-ea"/>
                          <a:cs typeface="+mn-cs"/>
                        </a:rPr>
                        <a:t>, etc.</a:t>
                      </a:r>
                    </a:p>
                  </a:txBody>
                  <a:tcPr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c>
                  <a:txBody>
                    <a:bodyPr/>
                    <a:lstStyle/>
                    <a:p>
                      <a:r>
                        <a:rPr lang="en-GB" sz="2400" kern="1200" dirty="0">
                          <a:solidFill>
                            <a:schemeClr val="tx1"/>
                          </a:solidFill>
                          <a:effectLst/>
                          <a:latin typeface="+mn-lt"/>
                          <a:ea typeface="+mn-ea"/>
                          <a:cs typeface="+mn-cs"/>
                        </a:rPr>
                        <a:t>Drug uniformity</a:t>
                      </a:r>
                    </a:p>
                  </a:txBody>
                  <a:tcPr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c>
                  <a:txBody>
                    <a:bodyPr/>
                    <a:lstStyle/>
                    <a:p>
                      <a:r>
                        <a:rPr lang="en-GB" sz="2400" kern="1200" dirty="0">
                          <a:solidFill>
                            <a:schemeClr val="tx1"/>
                          </a:solidFill>
                          <a:effectLst/>
                          <a:latin typeface="+mn-lt"/>
                          <a:ea typeface="+mn-ea"/>
                          <a:cs typeface="+mn-cs"/>
                        </a:rPr>
                        <a:t>Drug standard specifications</a:t>
                      </a:r>
                    </a:p>
                  </a:txBody>
                  <a:tcPr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2"/>
                  </a:ext>
                </a:extLst>
              </a:tr>
              <a:tr h="1407676">
                <a:tc>
                  <a:txBody>
                    <a:bodyPr/>
                    <a:lstStyle/>
                    <a:p>
                      <a:r>
                        <a:rPr lang="en-GB" sz="2400" kern="1200" dirty="0">
                          <a:solidFill>
                            <a:schemeClr val="tx1"/>
                          </a:solidFill>
                          <a:effectLst/>
                          <a:latin typeface="+mn-lt"/>
                          <a:ea typeface="+mn-ea"/>
                          <a:cs typeface="+mn-cs"/>
                        </a:rPr>
                        <a:t>Banks and specialized payment cards companies</a:t>
                      </a:r>
                    </a:p>
                  </a:txBody>
                  <a:tcPr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c>
                  <a:txBody>
                    <a:bodyPr/>
                    <a:lstStyle/>
                    <a:p>
                      <a:r>
                        <a:rPr lang="en-GB" sz="2400" kern="1200" dirty="0">
                          <a:solidFill>
                            <a:schemeClr val="tx1"/>
                          </a:solidFill>
                          <a:effectLst/>
                          <a:latin typeface="+mn-lt"/>
                          <a:ea typeface="+mn-ea"/>
                          <a:cs typeface="+mn-cs"/>
                        </a:rPr>
                        <a:t>Enable Credit card holder to pay a merchant for goods and services</a:t>
                      </a:r>
                    </a:p>
                  </a:txBody>
                  <a:tcPr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c>
                  <a:txBody>
                    <a:bodyPr/>
                    <a:lstStyle/>
                    <a:p>
                      <a:r>
                        <a:rPr lang="en-GB" sz="2400" kern="1200" dirty="0">
                          <a:solidFill>
                            <a:schemeClr val="tx1"/>
                          </a:solidFill>
                          <a:effectLst/>
                          <a:latin typeface="+mn-lt"/>
                          <a:ea typeface="+mn-ea"/>
                          <a:cs typeface="+mn-cs"/>
                        </a:rPr>
                        <a:t>Credit card uniformity</a:t>
                      </a:r>
                    </a:p>
                  </a:txBody>
                  <a:tcPr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tc>
                  <a:txBody>
                    <a:bodyPr/>
                    <a:lstStyle/>
                    <a:p>
                      <a:r>
                        <a:rPr lang="en-GB" sz="2400" kern="1200" dirty="0">
                          <a:solidFill>
                            <a:schemeClr val="tx1"/>
                          </a:solidFill>
                          <a:effectLst/>
                          <a:latin typeface="+mn-lt"/>
                          <a:ea typeface="+mn-ea"/>
                          <a:cs typeface="+mn-cs"/>
                        </a:rPr>
                        <a:t>Credit card technical specifications</a:t>
                      </a:r>
                    </a:p>
                  </a:txBody>
                  <a:tcPr anchor="ctr">
                    <a:lnL w="4763" cap="flat" cmpd="sng" algn="ctr">
                      <a:solidFill>
                        <a:srgbClr val="A2A9B1"/>
                      </a:solidFill>
                      <a:prstDash val="solid"/>
                      <a:round/>
                      <a:headEnd type="none" w="med" len="med"/>
                      <a:tailEnd type="none" w="med" len="med"/>
                    </a:lnL>
                    <a:lnR w="4763" cap="flat" cmpd="sng" algn="ctr">
                      <a:solidFill>
                        <a:srgbClr val="A2A9B1"/>
                      </a:solidFill>
                      <a:prstDash val="solid"/>
                      <a:round/>
                      <a:headEnd type="none" w="med" len="med"/>
                      <a:tailEnd type="none" w="med" len="med"/>
                    </a:lnR>
                    <a:lnT w="4763" cap="flat" cmpd="sng" algn="ctr">
                      <a:solidFill>
                        <a:srgbClr val="A2A9B1"/>
                      </a:solidFill>
                      <a:prstDash val="solid"/>
                      <a:round/>
                      <a:headEnd type="none" w="med" len="med"/>
                      <a:tailEnd type="none" w="med" len="med"/>
                    </a:lnT>
                    <a:lnB w="4763"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3"/>
                  </a:ext>
                </a:extLst>
              </a:tr>
            </a:tbl>
          </a:graphicData>
        </a:graphic>
      </p:graphicFrame>
      <p:sp>
        <p:nvSpPr>
          <p:cNvPr id="5" name="Rectangle 2"/>
          <p:cNvSpPr>
            <a:spLocks noChangeArrowheads="1"/>
          </p:cNvSpPr>
          <p:nvPr/>
        </p:nvSpPr>
        <p:spPr bwMode="auto">
          <a:xfrm>
            <a:off x="838202" y="226128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br>
              <a:rPr kumimoji="0" lang="en-US" altLang="en-US" sz="1800" b="0" i="0" u="none" strike="noStrike" kern="1200" cap="none" spc="0" normalizeH="0" baseline="0" noProof="0">
                <a:ln>
                  <a:noFill/>
                </a:ln>
                <a:solidFill>
                  <a:prstClr val="black"/>
                </a:solidFill>
                <a:effectLst/>
                <a:uLnTx/>
                <a:uFillTx/>
                <a:latin typeface="Arial" charset="0"/>
                <a:ea typeface="+mn-ea"/>
                <a:cs typeface="Arial" charset="0"/>
              </a:rPr>
            </a:br>
            <a:endParaRPr kumimoji="0" lang="en-US" altLang="en-US" sz="1800" b="0" i="0" u="none" strike="noStrike" kern="1200" cap="none" spc="0" normalizeH="0" baseline="0" noProof="0">
              <a:ln>
                <a:noFill/>
              </a:ln>
              <a:solidFill>
                <a:prstClr val="black"/>
              </a:solidFill>
              <a:effectLst/>
              <a:uLnTx/>
              <a:uFillTx/>
              <a:latin typeface="Arial" charset="0"/>
              <a:ea typeface="+mn-ea"/>
              <a:cs typeface="Arial" charset="0"/>
            </a:endParaRPr>
          </a:p>
        </p:txBody>
      </p:sp>
    </p:spTree>
    <p:extLst>
      <p:ext uri="{BB962C8B-B14F-4D97-AF65-F5344CB8AC3E}">
        <p14:creationId xmlns:p14="http://schemas.microsoft.com/office/powerpoint/2010/main" val="1728794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Who creates standards</a:t>
            </a:r>
          </a:p>
        </p:txBody>
      </p:sp>
      <p:sp>
        <p:nvSpPr>
          <p:cNvPr id="3" name="Content Placeholder 2"/>
          <p:cNvSpPr>
            <a:spLocks noGrp="1"/>
          </p:cNvSpPr>
          <p:nvPr>
            <p:ph idx="1"/>
          </p:nvPr>
        </p:nvSpPr>
        <p:spPr/>
        <p:txBody>
          <a:bodyPr>
            <a:normAutofit lnSpcReduction="10000"/>
          </a:bodyPr>
          <a:lstStyle/>
          <a:p>
            <a:r>
              <a:rPr lang="en-GB" sz="3600" dirty="0"/>
              <a:t>Parties involved in the standardization processes:</a:t>
            </a:r>
          </a:p>
          <a:p>
            <a:pPr lvl="1"/>
            <a:r>
              <a:rPr lang="en-GB" sz="3200" dirty="0"/>
              <a:t>Users</a:t>
            </a:r>
          </a:p>
          <a:p>
            <a:pPr lvl="1"/>
            <a:r>
              <a:rPr lang="en-GB" sz="3200" dirty="0"/>
              <a:t>Interest groups</a:t>
            </a:r>
          </a:p>
          <a:p>
            <a:pPr lvl="1"/>
            <a:r>
              <a:rPr lang="en-GB" sz="3200" dirty="0"/>
              <a:t>Corporations</a:t>
            </a:r>
          </a:p>
          <a:p>
            <a:pPr lvl="1"/>
            <a:r>
              <a:rPr lang="en-GB" sz="3200" dirty="0"/>
              <a:t>Industrial or manufacturing associations</a:t>
            </a:r>
          </a:p>
          <a:p>
            <a:pPr lvl="1"/>
            <a:r>
              <a:rPr lang="en-GB" sz="3200" dirty="0"/>
              <a:t>Professional societies</a:t>
            </a:r>
          </a:p>
          <a:p>
            <a:pPr lvl="1"/>
            <a:r>
              <a:rPr lang="en-GB" sz="3200" dirty="0"/>
              <a:t>Governments</a:t>
            </a:r>
          </a:p>
          <a:p>
            <a:pPr lvl="1"/>
            <a:r>
              <a:rPr lang="en-GB" sz="3200" dirty="0"/>
              <a:t>Standards organizations</a:t>
            </a:r>
          </a:p>
          <a:p>
            <a:pPr lvl="1"/>
            <a:r>
              <a:rPr lang="en-GB" sz="3200" dirty="0"/>
              <a:t>…</a:t>
            </a:r>
          </a:p>
        </p:txBody>
      </p:sp>
    </p:spTree>
    <p:extLst>
      <p:ext uri="{BB962C8B-B14F-4D97-AF65-F5344CB8AC3E}">
        <p14:creationId xmlns:p14="http://schemas.microsoft.com/office/powerpoint/2010/main" val="1253611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Technical standard</a:t>
            </a:r>
          </a:p>
        </p:txBody>
      </p:sp>
      <p:sp>
        <p:nvSpPr>
          <p:cNvPr id="3" name="Content Placeholder 2"/>
          <p:cNvSpPr>
            <a:spLocks noGrp="1"/>
          </p:cNvSpPr>
          <p:nvPr>
            <p:ph idx="1"/>
          </p:nvPr>
        </p:nvSpPr>
        <p:spPr/>
        <p:txBody>
          <a:bodyPr>
            <a:normAutofit/>
          </a:bodyPr>
          <a:lstStyle/>
          <a:p>
            <a:r>
              <a:rPr lang="en-GB" sz="4000" dirty="0"/>
              <a:t>A technical standard is an established norm or requirement for a repeatable </a:t>
            </a:r>
            <a:r>
              <a:rPr lang="en-GB" sz="4000" dirty="0">
                <a:solidFill>
                  <a:srgbClr val="FF0000"/>
                </a:solidFill>
              </a:rPr>
              <a:t>technical task </a:t>
            </a:r>
            <a:r>
              <a:rPr lang="en-GB" sz="4000" dirty="0"/>
              <a:t>which is applied to a common and repeated use of rules, conditions, guidelines or characteristics for products or related processes and production methods, and related management systems practices</a:t>
            </a:r>
          </a:p>
        </p:txBody>
      </p:sp>
    </p:spTree>
    <p:extLst>
      <p:ext uri="{BB962C8B-B14F-4D97-AF65-F5344CB8AC3E}">
        <p14:creationId xmlns:p14="http://schemas.microsoft.com/office/powerpoint/2010/main" val="894153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Technical standard</a:t>
            </a:r>
          </a:p>
        </p:txBody>
      </p:sp>
      <p:sp>
        <p:nvSpPr>
          <p:cNvPr id="3" name="Content Placeholder 2"/>
          <p:cNvSpPr>
            <a:spLocks noGrp="1"/>
          </p:cNvSpPr>
          <p:nvPr>
            <p:ph idx="1"/>
          </p:nvPr>
        </p:nvSpPr>
        <p:spPr>
          <a:xfrm>
            <a:off x="838200" y="1834092"/>
            <a:ext cx="10515600" cy="4351338"/>
          </a:xfrm>
        </p:spPr>
        <p:txBody>
          <a:bodyPr>
            <a:normAutofit fontScale="92500" lnSpcReduction="10000"/>
          </a:bodyPr>
          <a:lstStyle/>
          <a:p>
            <a:r>
              <a:rPr lang="en-GB" sz="3600" dirty="0"/>
              <a:t>A technical standard includes </a:t>
            </a:r>
          </a:p>
          <a:p>
            <a:pPr lvl="1"/>
            <a:r>
              <a:rPr lang="en-GB" sz="3200" dirty="0"/>
              <a:t>definition of terms</a:t>
            </a:r>
          </a:p>
          <a:p>
            <a:pPr lvl="1"/>
            <a:r>
              <a:rPr lang="en-GB" sz="3200" dirty="0"/>
              <a:t>classification of components</a:t>
            </a:r>
          </a:p>
          <a:p>
            <a:pPr lvl="1"/>
            <a:r>
              <a:rPr lang="en-GB" sz="3200" dirty="0"/>
              <a:t>delineation of procedures</a:t>
            </a:r>
          </a:p>
          <a:p>
            <a:pPr lvl="1"/>
            <a:r>
              <a:rPr lang="en-GB" sz="3200" dirty="0"/>
              <a:t>specification of dimensions, materials, performance, designs, or operations </a:t>
            </a:r>
          </a:p>
          <a:p>
            <a:pPr lvl="1"/>
            <a:r>
              <a:rPr lang="en-GB" sz="3200" dirty="0"/>
              <a:t>measurement of quality and quantity in describing materials processes, products, systems, services, or practices</a:t>
            </a:r>
          </a:p>
          <a:p>
            <a:pPr lvl="1"/>
            <a:r>
              <a:rPr lang="en-GB" sz="3200" dirty="0"/>
              <a:t>test methods and sampling procedures</a:t>
            </a:r>
          </a:p>
          <a:p>
            <a:pPr lvl="1"/>
            <a:r>
              <a:rPr lang="en-GB" sz="3200" dirty="0"/>
              <a:t>measurements of size or strength</a:t>
            </a:r>
          </a:p>
        </p:txBody>
      </p:sp>
    </p:spTree>
    <p:extLst>
      <p:ext uri="{BB962C8B-B14F-4D97-AF65-F5344CB8AC3E}">
        <p14:creationId xmlns:p14="http://schemas.microsoft.com/office/powerpoint/2010/main" val="4037485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technical standards</a:t>
            </a:r>
          </a:p>
        </p:txBody>
      </p:sp>
      <p:sp>
        <p:nvSpPr>
          <p:cNvPr id="3" name="Content Placeholder 2"/>
          <p:cNvSpPr>
            <a:spLocks noGrp="1"/>
          </p:cNvSpPr>
          <p:nvPr>
            <p:ph idx="1"/>
          </p:nvPr>
        </p:nvSpPr>
        <p:spPr/>
        <p:txBody>
          <a:bodyPr>
            <a:normAutofit/>
          </a:bodyPr>
          <a:lstStyle/>
          <a:p>
            <a:r>
              <a:rPr lang="en-GB" sz="4000" dirty="0"/>
              <a:t>A standard specification </a:t>
            </a:r>
          </a:p>
          <a:p>
            <a:r>
              <a:rPr lang="en-GB" sz="4000" dirty="0"/>
              <a:t>A standard test method </a:t>
            </a:r>
          </a:p>
          <a:p>
            <a:r>
              <a:rPr lang="en-GB" sz="4000" dirty="0"/>
              <a:t>A standard practice/procedure</a:t>
            </a:r>
          </a:p>
          <a:p>
            <a:r>
              <a:rPr lang="en-GB" sz="4000" dirty="0"/>
              <a:t>A standard guide </a:t>
            </a:r>
          </a:p>
          <a:p>
            <a:r>
              <a:rPr lang="en-GB" sz="4000" dirty="0"/>
              <a:t>A standard definition </a:t>
            </a:r>
          </a:p>
          <a:p>
            <a:r>
              <a:rPr lang="en-GB" sz="4000" dirty="0"/>
              <a:t>Standard units</a:t>
            </a:r>
          </a:p>
        </p:txBody>
      </p:sp>
    </p:spTree>
    <p:extLst>
      <p:ext uri="{BB962C8B-B14F-4D97-AF65-F5344CB8AC3E}">
        <p14:creationId xmlns:p14="http://schemas.microsoft.com/office/powerpoint/2010/main" val="19358887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Standard specification</a:t>
            </a:r>
          </a:p>
        </p:txBody>
      </p:sp>
      <p:sp>
        <p:nvSpPr>
          <p:cNvPr id="3" name="Content Placeholder 2"/>
          <p:cNvSpPr>
            <a:spLocks noGrp="1"/>
          </p:cNvSpPr>
          <p:nvPr>
            <p:ph idx="1"/>
          </p:nvPr>
        </p:nvSpPr>
        <p:spPr/>
        <p:txBody>
          <a:bodyPr>
            <a:normAutofit/>
          </a:bodyPr>
          <a:lstStyle/>
          <a:p>
            <a:r>
              <a:rPr lang="en-GB" sz="3600" dirty="0"/>
              <a:t>An explicit </a:t>
            </a:r>
            <a:r>
              <a:rPr lang="en-GB" sz="3600" dirty="0">
                <a:solidFill>
                  <a:srgbClr val="FF0000"/>
                </a:solidFill>
              </a:rPr>
              <a:t>set of requirements </a:t>
            </a:r>
            <a:r>
              <a:rPr lang="en-GB" sz="3600" dirty="0"/>
              <a:t>for an item, material, component, system or service</a:t>
            </a:r>
          </a:p>
          <a:p>
            <a:r>
              <a:rPr lang="en-GB" sz="3600" dirty="0"/>
              <a:t>It is often used to formalize the technical aspects of a procurement agreement or contract</a:t>
            </a:r>
          </a:p>
          <a:p>
            <a:pPr lvl="1"/>
            <a:r>
              <a:rPr lang="en-GB" sz="3200" dirty="0"/>
              <a:t>For example, there may be a specification for a turbine blade for a jet engine that defines the exact material and performance requirements</a:t>
            </a:r>
          </a:p>
        </p:txBody>
      </p:sp>
    </p:spTree>
    <p:extLst>
      <p:ext uri="{BB962C8B-B14F-4D97-AF65-F5344CB8AC3E}">
        <p14:creationId xmlns:p14="http://schemas.microsoft.com/office/powerpoint/2010/main" val="3715113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Web services standards</a:t>
            </a:r>
          </a:p>
        </p:txBody>
      </p:sp>
      <p:sp>
        <p:nvSpPr>
          <p:cNvPr id="3" name="Content Placeholder 2"/>
          <p:cNvSpPr>
            <a:spLocks noGrp="1"/>
          </p:cNvSpPr>
          <p:nvPr>
            <p:ph idx="1"/>
          </p:nvPr>
        </p:nvSpPr>
        <p:spPr/>
        <p:txBody>
          <a:bodyPr>
            <a:normAutofit/>
          </a:bodyPr>
          <a:lstStyle/>
          <a:p>
            <a:r>
              <a:rPr lang="en-GB" sz="3600" dirty="0"/>
              <a:t>Web services are a general term for technologies and standards for designing, developing, and managing programmable access Web components through standard descriptive interfaces (Web Services Description Language) and SOAP (Simple Object Access Protocol).</a:t>
            </a:r>
          </a:p>
          <a:p>
            <a:r>
              <a:rPr lang="en-GB" sz="3600" dirty="0">
                <a:hlinkClick r:id="rId2"/>
              </a:rPr>
              <a:t>https://www.ibm.com/docs/en/rsm/7.5.0?topic=overview-web-services-standards</a:t>
            </a:r>
            <a:endParaRPr lang="en-GB" sz="3600" dirty="0"/>
          </a:p>
          <a:p>
            <a:endParaRPr lang="en-GB" sz="3600" dirty="0"/>
          </a:p>
        </p:txBody>
      </p:sp>
    </p:spTree>
    <p:extLst>
      <p:ext uri="{BB962C8B-B14F-4D97-AF65-F5344CB8AC3E}">
        <p14:creationId xmlns:p14="http://schemas.microsoft.com/office/powerpoint/2010/main" val="2876987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FDF9CB-531B-79A3-F79C-965A23017883}"/>
              </a:ext>
            </a:extLst>
          </p:cNvPr>
          <p:cNvSpPr>
            <a:spLocks noGrp="1"/>
          </p:cNvSpPr>
          <p:nvPr>
            <p:ph type="title"/>
          </p:nvPr>
        </p:nvSpPr>
        <p:spPr/>
        <p:txBody>
          <a:bodyPr/>
          <a:lstStyle/>
          <a:p>
            <a:r>
              <a:rPr lang="en-AU" dirty="0"/>
              <a:t>Web service standards</a:t>
            </a:r>
            <a:endParaRPr lang="x-none" dirty="0"/>
          </a:p>
        </p:txBody>
      </p:sp>
      <p:sp>
        <p:nvSpPr>
          <p:cNvPr id="3" name="内容占位符 2">
            <a:extLst>
              <a:ext uri="{FF2B5EF4-FFF2-40B4-BE49-F238E27FC236}">
                <a16:creationId xmlns:a16="http://schemas.microsoft.com/office/drawing/2014/main" id="{04C4BB8B-D0D0-F97F-0A81-BC0F8E8CABE0}"/>
              </a:ext>
            </a:extLst>
          </p:cNvPr>
          <p:cNvSpPr>
            <a:spLocks noGrp="1"/>
          </p:cNvSpPr>
          <p:nvPr>
            <p:ph idx="1"/>
          </p:nvPr>
        </p:nvSpPr>
        <p:spPr/>
        <p:txBody>
          <a:bodyPr>
            <a:normAutofit/>
          </a:bodyPr>
          <a:lstStyle/>
          <a:p>
            <a:r>
              <a:rPr lang="en-AU" sz="3600" dirty="0"/>
              <a:t>XML</a:t>
            </a:r>
          </a:p>
          <a:p>
            <a:r>
              <a:rPr lang="en-AU" sz="3600" dirty="0"/>
              <a:t>XML-RPC</a:t>
            </a:r>
          </a:p>
          <a:p>
            <a:r>
              <a:rPr lang="en-AU" sz="3600" dirty="0"/>
              <a:t>SOAP</a:t>
            </a:r>
          </a:p>
          <a:p>
            <a:r>
              <a:rPr lang="en-AU" sz="3600" dirty="0"/>
              <a:t>WSDL</a:t>
            </a:r>
          </a:p>
          <a:p>
            <a:r>
              <a:rPr lang="en-AU" sz="3600" dirty="0"/>
              <a:t>UDDI</a:t>
            </a:r>
          </a:p>
          <a:p>
            <a:r>
              <a:rPr lang="en-AU" sz="3600" dirty="0"/>
              <a:t>…</a:t>
            </a:r>
          </a:p>
          <a:p>
            <a:endParaRPr lang="en-AU" sz="3600" dirty="0"/>
          </a:p>
          <a:p>
            <a:endParaRPr lang="x-none" sz="3600" dirty="0"/>
          </a:p>
        </p:txBody>
      </p:sp>
    </p:spTree>
    <p:extLst>
      <p:ext uri="{BB962C8B-B14F-4D97-AF65-F5344CB8AC3E}">
        <p14:creationId xmlns:p14="http://schemas.microsoft.com/office/powerpoint/2010/main" val="131980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DF89218-1703-4ED4-31F9-D411B2BAD45C}"/>
              </a:ext>
            </a:extLst>
          </p:cNvPr>
          <p:cNvSpPr>
            <a:spLocks noGrp="1"/>
          </p:cNvSpPr>
          <p:nvPr>
            <p:ph idx="1"/>
          </p:nvPr>
        </p:nvSpPr>
        <p:spPr/>
        <p:txBody>
          <a:bodyPr>
            <a:normAutofit/>
          </a:bodyPr>
          <a:lstStyle/>
          <a:p>
            <a:r>
              <a:rPr lang="en-AU" sz="4800" dirty="0"/>
              <a:t>The current system in the enterprise is not service oriented</a:t>
            </a:r>
          </a:p>
          <a:p>
            <a:pPr lvl="1"/>
            <a:r>
              <a:rPr lang="en-AU" sz="4400" dirty="0"/>
              <a:t>Human centric web</a:t>
            </a:r>
          </a:p>
          <a:p>
            <a:pPr lvl="1"/>
            <a:r>
              <a:rPr lang="en-AU" sz="4400" dirty="0"/>
              <a:t>Humans are primary actors initiating requests</a:t>
            </a:r>
          </a:p>
          <a:p>
            <a:pPr lvl="1"/>
            <a:endParaRPr lang="x-none" sz="4400" dirty="0"/>
          </a:p>
        </p:txBody>
      </p:sp>
    </p:spTree>
    <p:extLst>
      <p:ext uri="{BB962C8B-B14F-4D97-AF65-F5344CB8AC3E}">
        <p14:creationId xmlns:p14="http://schemas.microsoft.com/office/powerpoint/2010/main" val="24956929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C67A7C-A854-478E-8A43-9843BBC4BC3A}"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6258" name="Rectangle 2"/>
          <p:cNvSpPr>
            <a:spLocks noGrp="1" noChangeArrowheads="1"/>
          </p:cNvSpPr>
          <p:nvPr>
            <p:ph type="title"/>
          </p:nvPr>
        </p:nvSpPr>
        <p:spPr/>
        <p:txBody>
          <a:bodyPr/>
          <a:lstStyle/>
          <a:p>
            <a:r>
              <a:rPr lang="en-US" altLang="en-US"/>
              <a:t>What is a Web Service?</a:t>
            </a:r>
          </a:p>
        </p:txBody>
      </p:sp>
      <p:sp>
        <p:nvSpPr>
          <p:cNvPr id="96259" name="Rectangle 3"/>
          <p:cNvSpPr>
            <a:spLocks noGrp="1" noChangeArrowheads="1"/>
          </p:cNvSpPr>
          <p:nvPr>
            <p:ph type="body" idx="1"/>
          </p:nvPr>
        </p:nvSpPr>
        <p:spPr/>
        <p:txBody>
          <a:bodyPr>
            <a:normAutofit/>
          </a:bodyPr>
          <a:lstStyle/>
          <a:p>
            <a:r>
              <a:rPr lang="en-US" altLang="en-US" sz="4000" dirty="0"/>
              <a:t>A Web Service is any service that:</a:t>
            </a:r>
          </a:p>
          <a:p>
            <a:pPr lvl="1"/>
            <a:r>
              <a:rPr lang="en-US" altLang="en-US" sz="3600" dirty="0"/>
              <a:t>Is available over the Internet or private (intranet) networks</a:t>
            </a:r>
          </a:p>
          <a:p>
            <a:pPr lvl="1"/>
            <a:r>
              <a:rPr lang="en-US" altLang="en-US" sz="3600" dirty="0"/>
              <a:t>Uses </a:t>
            </a:r>
            <a:r>
              <a:rPr lang="en-US" altLang="en-US" sz="3600" dirty="0">
                <a:solidFill>
                  <a:srgbClr val="FF0000"/>
                </a:solidFill>
              </a:rPr>
              <a:t>a standardized XML messaging system</a:t>
            </a:r>
          </a:p>
          <a:p>
            <a:pPr lvl="1"/>
            <a:r>
              <a:rPr lang="en-US" altLang="en-US" sz="3600" dirty="0"/>
              <a:t>Is </a:t>
            </a:r>
            <a:r>
              <a:rPr lang="en-US" altLang="en-US" sz="3600" dirty="0">
                <a:solidFill>
                  <a:srgbClr val="FF0000"/>
                </a:solidFill>
              </a:rPr>
              <a:t>not tied to any one operating system or programming language</a:t>
            </a:r>
          </a:p>
          <a:p>
            <a:pPr lvl="1"/>
            <a:endParaRPr lang="en-US" altLang="en-US" sz="3600" dirty="0"/>
          </a:p>
        </p:txBody>
      </p:sp>
    </p:spTree>
    <p:extLst>
      <p:ext uri="{BB962C8B-B14F-4D97-AF65-F5344CB8AC3E}">
        <p14:creationId xmlns:p14="http://schemas.microsoft.com/office/powerpoint/2010/main" val="250210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625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6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57E3B5-4BE0-4D88-A02E-E47155A162F5}"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7282" name="Rectangle 2"/>
          <p:cNvSpPr>
            <a:spLocks noGrp="1" noChangeArrowheads="1"/>
          </p:cNvSpPr>
          <p:nvPr>
            <p:ph type="title"/>
          </p:nvPr>
        </p:nvSpPr>
        <p:spPr/>
        <p:txBody>
          <a:bodyPr/>
          <a:lstStyle/>
          <a:p>
            <a:r>
              <a:rPr lang="en-US" altLang="en-US"/>
              <a:t>A Basic Web Service</a:t>
            </a:r>
          </a:p>
        </p:txBody>
      </p:sp>
      <p:sp>
        <p:nvSpPr>
          <p:cNvPr id="97284" name="Rectangle 4"/>
          <p:cNvSpPr>
            <a:spLocks noChangeArrowheads="1"/>
          </p:cNvSpPr>
          <p:nvPr/>
        </p:nvSpPr>
        <p:spPr bwMode="auto">
          <a:xfrm>
            <a:off x="1457147" y="3468756"/>
            <a:ext cx="3303767" cy="20574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Computer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Language:  Perl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Operating System: Windows 2000</a:t>
            </a:r>
          </a:p>
        </p:txBody>
      </p:sp>
      <p:sp>
        <p:nvSpPr>
          <p:cNvPr id="97285" name="Rectangle 5"/>
          <p:cNvSpPr>
            <a:spLocks noChangeArrowheads="1"/>
          </p:cNvSpPr>
          <p:nvPr/>
        </p:nvSpPr>
        <p:spPr bwMode="auto">
          <a:xfrm>
            <a:off x="6781801" y="3469419"/>
            <a:ext cx="3366052" cy="20574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Computer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Language:  Java</a:t>
            </a:r>
            <a:b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Operating System: Linux</a:t>
            </a:r>
          </a:p>
        </p:txBody>
      </p:sp>
      <p:sp>
        <p:nvSpPr>
          <p:cNvPr id="97286" name="Line 6"/>
          <p:cNvSpPr>
            <a:spLocks noChangeShapeType="1"/>
          </p:cNvSpPr>
          <p:nvPr/>
        </p:nvSpPr>
        <p:spPr bwMode="auto">
          <a:xfrm>
            <a:off x="4876800" y="2438400"/>
            <a:ext cx="1676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7287" name="Line 7"/>
          <p:cNvSpPr>
            <a:spLocks noChangeShapeType="1"/>
          </p:cNvSpPr>
          <p:nvPr/>
        </p:nvSpPr>
        <p:spPr bwMode="auto">
          <a:xfrm flipH="1" flipV="1">
            <a:off x="4876800" y="2935288"/>
            <a:ext cx="1676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7288" name="Text Box 8"/>
          <p:cNvSpPr txBox="1">
            <a:spLocks noChangeArrowheads="1"/>
          </p:cNvSpPr>
          <p:nvPr/>
        </p:nvSpPr>
        <p:spPr bwMode="auto">
          <a:xfrm>
            <a:off x="5365750" y="1944688"/>
            <a:ext cx="5998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libri" panose="020F0502020204030204"/>
                <a:ea typeface="+mn-ea"/>
                <a:cs typeface="+mn-cs"/>
              </a:rPr>
              <a:t>XML</a:t>
            </a:r>
          </a:p>
        </p:txBody>
      </p:sp>
      <p:sp>
        <p:nvSpPr>
          <p:cNvPr id="97289" name="Text Box 9"/>
          <p:cNvSpPr txBox="1">
            <a:spLocks noChangeArrowheads="1"/>
          </p:cNvSpPr>
          <p:nvPr/>
        </p:nvSpPr>
        <p:spPr bwMode="auto">
          <a:xfrm>
            <a:off x="5365750" y="2517775"/>
            <a:ext cx="5998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XML</a:t>
            </a:r>
          </a:p>
        </p:txBody>
      </p:sp>
      <p:pic>
        <p:nvPicPr>
          <p:cNvPr id="97290" name="Picture 10" descr="J029190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1801" y="1600200"/>
            <a:ext cx="1789113" cy="1830388"/>
          </a:xfrm>
          <a:prstGeom prst="rect">
            <a:avLst/>
          </a:prstGeom>
          <a:noFill/>
          <a:extLst>
            <a:ext uri="{909E8E84-426E-40DD-AFC4-6F175D3DCCD1}">
              <a14:hiddenFill xmlns:a14="http://schemas.microsoft.com/office/drawing/2010/main">
                <a:solidFill>
                  <a:srgbClr val="FFFFFF"/>
                </a:solidFill>
              </a14:hiddenFill>
            </a:ext>
          </a:extLst>
        </p:spPr>
      </p:pic>
      <p:pic>
        <p:nvPicPr>
          <p:cNvPr id="97291" name="Picture 11" descr="J029190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1801" y="1600200"/>
            <a:ext cx="1789113" cy="1830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8306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97284"/>
                                        </p:tgtEl>
                                        <p:attrNameLst>
                                          <p:attrName>style.visibility</p:attrName>
                                        </p:attrNameLst>
                                      </p:cBhvr>
                                      <p:to>
                                        <p:strVal val="visible"/>
                                      </p:to>
                                    </p:set>
                                    <p:animEffect transition="in" filter="fade">
                                      <p:cBhvr>
                                        <p:cTn id="7" dur="1000"/>
                                        <p:tgtEl>
                                          <p:spTgt spid="97284"/>
                                        </p:tgtEl>
                                      </p:cBhvr>
                                    </p:animEffect>
                                    <p:anim calcmode="lin" valueType="num">
                                      <p:cBhvr>
                                        <p:cTn id="8" dur="1000" fill="hold"/>
                                        <p:tgtEl>
                                          <p:spTgt spid="97284"/>
                                        </p:tgtEl>
                                        <p:attrNameLst>
                                          <p:attrName>ppt_x</p:attrName>
                                        </p:attrNameLst>
                                      </p:cBhvr>
                                      <p:tavLst>
                                        <p:tav tm="0">
                                          <p:val>
                                            <p:strVal val="#ppt_x"/>
                                          </p:val>
                                        </p:tav>
                                        <p:tav tm="100000">
                                          <p:val>
                                            <p:strVal val="#ppt_x"/>
                                          </p:val>
                                        </p:tav>
                                      </p:tavLst>
                                    </p:anim>
                                    <p:anim calcmode="lin" valueType="num">
                                      <p:cBhvr>
                                        <p:cTn id="9" dur="900" decel="100000" fill="hold"/>
                                        <p:tgtEl>
                                          <p:spTgt spid="9728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97284"/>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97285"/>
                                        </p:tgtEl>
                                        <p:attrNameLst>
                                          <p:attrName>style.visibility</p:attrName>
                                        </p:attrNameLst>
                                      </p:cBhvr>
                                      <p:to>
                                        <p:strVal val="visible"/>
                                      </p:to>
                                    </p:set>
                                    <p:animEffect transition="in" filter="fade">
                                      <p:cBhvr>
                                        <p:cTn id="13" dur="1000"/>
                                        <p:tgtEl>
                                          <p:spTgt spid="97285"/>
                                        </p:tgtEl>
                                      </p:cBhvr>
                                    </p:animEffect>
                                    <p:anim calcmode="lin" valueType="num">
                                      <p:cBhvr>
                                        <p:cTn id="14" dur="1000" fill="hold"/>
                                        <p:tgtEl>
                                          <p:spTgt spid="97285"/>
                                        </p:tgtEl>
                                        <p:attrNameLst>
                                          <p:attrName>ppt_x</p:attrName>
                                        </p:attrNameLst>
                                      </p:cBhvr>
                                      <p:tavLst>
                                        <p:tav tm="0">
                                          <p:val>
                                            <p:strVal val="#ppt_x"/>
                                          </p:val>
                                        </p:tav>
                                        <p:tav tm="100000">
                                          <p:val>
                                            <p:strVal val="#ppt_x"/>
                                          </p:val>
                                        </p:tav>
                                      </p:tavLst>
                                    </p:anim>
                                    <p:anim calcmode="lin" valueType="num">
                                      <p:cBhvr>
                                        <p:cTn id="15" dur="900" decel="100000" fill="hold"/>
                                        <p:tgtEl>
                                          <p:spTgt spid="9728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97285"/>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97286"/>
                                        </p:tgtEl>
                                        <p:attrNameLst>
                                          <p:attrName>style.visibility</p:attrName>
                                        </p:attrNameLst>
                                      </p:cBhvr>
                                      <p:to>
                                        <p:strVal val="visible"/>
                                      </p:to>
                                    </p:set>
                                    <p:animEffect transition="in" filter="fade">
                                      <p:cBhvr>
                                        <p:cTn id="19" dur="1000"/>
                                        <p:tgtEl>
                                          <p:spTgt spid="97286"/>
                                        </p:tgtEl>
                                      </p:cBhvr>
                                    </p:animEffect>
                                    <p:anim calcmode="lin" valueType="num">
                                      <p:cBhvr>
                                        <p:cTn id="20" dur="1000" fill="hold"/>
                                        <p:tgtEl>
                                          <p:spTgt spid="97286"/>
                                        </p:tgtEl>
                                        <p:attrNameLst>
                                          <p:attrName>ppt_x</p:attrName>
                                        </p:attrNameLst>
                                      </p:cBhvr>
                                      <p:tavLst>
                                        <p:tav tm="0">
                                          <p:val>
                                            <p:strVal val="#ppt_x"/>
                                          </p:val>
                                        </p:tav>
                                        <p:tav tm="100000">
                                          <p:val>
                                            <p:strVal val="#ppt_x"/>
                                          </p:val>
                                        </p:tav>
                                      </p:tavLst>
                                    </p:anim>
                                    <p:anim calcmode="lin" valueType="num">
                                      <p:cBhvr>
                                        <p:cTn id="21" dur="900" decel="100000" fill="hold"/>
                                        <p:tgtEl>
                                          <p:spTgt spid="97286"/>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97286"/>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97287"/>
                                        </p:tgtEl>
                                        <p:attrNameLst>
                                          <p:attrName>style.visibility</p:attrName>
                                        </p:attrNameLst>
                                      </p:cBhvr>
                                      <p:to>
                                        <p:strVal val="visible"/>
                                      </p:to>
                                    </p:set>
                                    <p:animEffect transition="in" filter="fade">
                                      <p:cBhvr>
                                        <p:cTn id="25" dur="1000"/>
                                        <p:tgtEl>
                                          <p:spTgt spid="97287"/>
                                        </p:tgtEl>
                                      </p:cBhvr>
                                    </p:animEffect>
                                    <p:anim calcmode="lin" valueType="num">
                                      <p:cBhvr>
                                        <p:cTn id="26" dur="1000" fill="hold"/>
                                        <p:tgtEl>
                                          <p:spTgt spid="97287"/>
                                        </p:tgtEl>
                                        <p:attrNameLst>
                                          <p:attrName>ppt_x</p:attrName>
                                        </p:attrNameLst>
                                      </p:cBhvr>
                                      <p:tavLst>
                                        <p:tav tm="0">
                                          <p:val>
                                            <p:strVal val="#ppt_x"/>
                                          </p:val>
                                        </p:tav>
                                        <p:tav tm="100000">
                                          <p:val>
                                            <p:strVal val="#ppt_x"/>
                                          </p:val>
                                        </p:tav>
                                      </p:tavLst>
                                    </p:anim>
                                    <p:anim calcmode="lin" valueType="num">
                                      <p:cBhvr>
                                        <p:cTn id="27" dur="900" decel="100000" fill="hold"/>
                                        <p:tgtEl>
                                          <p:spTgt spid="97287"/>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97287"/>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97288"/>
                                        </p:tgtEl>
                                        <p:attrNameLst>
                                          <p:attrName>style.visibility</p:attrName>
                                        </p:attrNameLst>
                                      </p:cBhvr>
                                      <p:to>
                                        <p:strVal val="visible"/>
                                      </p:to>
                                    </p:set>
                                    <p:animEffect transition="in" filter="fade">
                                      <p:cBhvr>
                                        <p:cTn id="31" dur="1000"/>
                                        <p:tgtEl>
                                          <p:spTgt spid="97288"/>
                                        </p:tgtEl>
                                      </p:cBhvr>
                                    </p:animEffect>
                                    <p:anim calcmode="lin" valueType="num">
                                      <p:cBhvr>
                                        <p:cTn id="32" dur="1000" fill="hold"/>
                                        <p:tgtEl>
                                          <p:spTgt spid="97288"/>
                                        </p:tgtEl>
                                        <p:attrNameLst>
                                          <p:attrName>ppt_x</p:attrName>
                                        </p:attrNameLst>
                                      </p:cBhvr>
                                      <p:tavLst>
                                        <p:tav tm="0">
                                          <p:val>
                                            <p:strVal val="#ppt_x"/>
                                          </p:val>
                                        </p:tav>
                                        <p:tav tm="100000">
                                          <p:val>
                                            <p:strVal val="#ppt_x"/>
                                          </p:val>
                                        </p:tav>
                                      </p:tavLst>
                                    </p:anim>
                                    <p:anim calcmode="lin" valueType="num">
                                      <p:cBhvr>
                                        <p:cTn id="33" dur="900" decel="100000" fill="hold"/>
                                        <p:tgtEl>
                                          <p:spTgt spid="97288"/>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97288"/>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97289"/>
                                        </p:tgtEl>
                                        <p:attrNameLst>
                                          <p:attrName>style.visibility</p:attrName>
                                        </p:attrNameLst>
                                      </p:cBhvr>
                                      <p:to>
                                        <p:strVal val="visible"/>
                                      </p:to>
                                    </p:set>
                                    <p:animEffect transition="in" filter="fade">
                                      <p:cBhvr>
                                        <p:cTn id="37" dur="1000"/>
                                        <p:tgtEl>
                                          <p:spTgt spid="97289"/>
                                        </p:tgtEl>
                                      </p:cBhvr>
                                    </p:animEffect>
                                    <p:anim calcmode="lin" valueType="num">
                                      <p:cBhvr>
                                        <p:cTn id="38" dur="1000" fill="hold"/>
                                        <p:tgtEl>
                                          <p:spTgt spid="97289"/>
                                        </p:tgtEl>
                                        <p:attrNameLst>
                                          <p:attrName>ppt_x</p:attrName>
                                        </p:attrNameLst>
                                      </p:cBhvr>
                                      <p:tavLst>
                                        <p:tav tm="0">
                                          <p:val>
                                            <p:strVal val="#ppt_x"/>
                                          </p:val>
                                        </p:tav>
                                        <p:tav tm="100000">
                                          <p:val>
                                            <p:strVal val="#ppt_x"/>
                                          </p:val>
                                        </p:tav>
                                      </p:tavLst>
                                    </p:anim>
                                    <p:anim calcmode="lin" valueType="num">
                                      <p:cBhvr>
                                        <p:cTn id="39" dur="900" decel="100000" fill="hold"/>
                                        <p:tgtEl>
                                          <p:spTgt spid="97289"/>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97289"/>
                                        </p:tgtEl>
                                        <p:attrNameLst>
                                          <p:attrName>ppt_y</p:attrName>
                                        </p:attrNameLst>
                                      </p:cBhvr>
                                      <p:tavLst>
                                        <p:tav tm="0">
                                          <p:val>
                                            <p:strVal val="#ppt_y-.03"/>
                                          </p:val>
                                        </p:tav>
                                        <p:tav tm="100000">
                                          <p:val>
                                            <p:strVal val="#ppt_y"/>
                                          </p:val>
                                        </p:tav>
                                      </p:tavLst>
                                    </p:anim>
                                  </p:childTnLst>
                                </p:cTn>
                              </p:par>
                              <p:par>
                                <p:cTn id="41" presetID="37" presetClass="entr" presetSubtype="0" fill="hold" nodeType="withEffect">
                                  <p:stCondLst>
                                    <p:cond delay="0"/>
                                  </p:stCondLst>
                                  <p:childTnLst>
                                    <p:set>
                                      <p:cBhvr>
                                        <p:cTn id="42" dur="1" fill="hold">
                                          <p:stCondLst>
                                            <p:cond delay="0"/>
                                          </p:stCondLst>
                                        </p:cTn>
                                        <p:tgtEl>
                                          <p:spTgt spid="97290"/>
                                        </p:tgtEl>
                                        <p:attrNameLst>
                                          <p:attrName>style.visibility</p:attrName>
                                        </p:attrNameLst>
                                      </p:cBhvr>
                                      <p:to>
                                        <p:strVal val="visible"/>
                                      </p:to>
                                    </p:set>
                                    <p:animEffect transition="in" filter="fade">
                                      <p:cBhvr>
                                        <p:cTn id="43" dur="1000"/>
                                        <p:tgtEl>
                                          <p:spTgt spid="97290"/>
                                        </p:tgtEl>
                                      </p:cBhvr>
                                    </p:animEffect>
                                    <p:anim calcmode="lin" valueType="num">
                                      <p:cBhvr>
                                        <p:cTn id="44" dur="1000" fill="hold"/>
                                        <p:tgtEl>
                                          <p:spTgt spid="97290"/>
                                        </p:tgtEl>
                                        <p:attrNameLst>
                                          <p:attrName>ppt_x</p:attrName>
                                        </p:attrNameLst>
                                      </p:cBhvr>
                                      <p:tavLst>
                                        <p:tav tm="0">
                                          <p:val>
                                            <p:strVal val="#ppt_x"/>
                                          </p:val>
                                        </p:tav>
                                        <p:tav tm="100000">
                                          <p:val>
                                            <p:strVal val="#ppt_x"/>
                                          </p:val>
                                        </p:tav>
                                      </p:tavLst>
                                    </p:anim>
                                    <p:anim calcmode="lin" valueType="num">
                                      <p:cBhvr>
                                        <p:cTn id="45" dur="900" decel="100000" fill="hold"/>
                                        <p:tgtEl>
                                          <p:spTgt spid="97290"/>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97290"/>
                                        </p:tgtEl>
                                        <p:attrNameLst>
                                          <p:attrName>ppt_y</p:attrName>
                                        </p:attrNameLst>
                                      </p:cBhvr>
                                      <p:tavLst>
                                        <p:tav tm="0">
                                          <p:val>
                                            <p:strVal val="#ppt_y-.03"/>
                                          </p:val>
                                        </p:tav>
                                        <p:tav tm="100000">
                                          <p:val>
                                            <p:strVal val="#ppt_y"/>
                                          </p:val>
                                        </p:tav>
                                      </p:tavLst>
                                    </p:anim>
                                  </p:childTnLst>
                                </p:cTn>
                              </p:par>
                              <p:par>
                                <p:cTn id="47" presetID="37" presetClass="entr" presetSubtype="0" fill="hold" nodeType="withEffect">
                                  <p:stCondLst>
                                    <p:cond delay="0"/>
                                  </p:stCondLst>
                                  <p:childTnLst>
                                    <p:set>
                                      <p:cBhvr>
                                        <p:cTn id="48" dur="1" fill="hold">
                                          <p:stCondLst>
                                            <p:cond delay="0"/>
                                          </p:stCondLst>
                                        </p:cTn>
                                        <p:tgtEl>
                                          <p:spTgt spid="97291"/>
                                        </p:tgtEl>
                                        <p:attrNameLst>
                                          <p:attrName>style.visibility</p:attrName>
                                        </p:attrNameLst>
                                      </p:cBhvr>
                                      <p:to>
                                        <p:strVal val="visible"/>
                                      </p:to>
                                    </p:set>
                                    <p:animEffect transition="in" filter="fade">
                                      <p:cBhvr>
                                        <p:cTn id="49" dur="1000"/>
                                        <p:tgtEl>
                                          <p:spTgt spid="97291"/>
                                        </p:tgtEl>
                                      </p:cBhvr>
                                    </p:animEffect>
                                    <p:anim calcmode="lin" valueType="num">
                                      <p:cBhvr>
                                        <p:cTn id="50" dur="1000" fill="hold"/>
                                        <p:tgtEl>
                                          <p:spTgt spid="97291"/>
                                        </p:tgtEl>
                                        <p:attrNameLst>
                                          <p:attrName>ppt_x</p:attrName>
                                        </p:attrNameLst>
                                      </p:cBhvr>
                                      <p:tavLst>
                                        <p:tav tm="0">
                                          <p:val>
                                            <p:strVal val="#ppt_x"/>
                                          </p:val>
                                        </p:tav>
                                        <p:tav tm="100000">
                                          <p:val>
                                            <p:strVal val="#ppt_x"/>
                                          </p:val>
                                        </p:tav>
                                      </p:tavLst>
                                    </p:anim>
                                    <p:anim calcmode="lin" valueType="num">
                                      <p:cBhvr>
                                        <p:cTn id="51" dur="900" decel="100000" fill="hold"/>
                                        <p:tgtEl>
                                          <p:spTgt spid="97291"/>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9729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animBg="1"/>
      <p:bldP spid="97285" grpId="0" animBg="1"/>
      <p:bldP spid="97286" grpId="0" animBg="1"/>
      <p:bldP spid="97287" grpId="0" animBg="1"/>
      <p:bldP spid="97288" grpId="0"/>
      <p:bldP spid="9728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B1C7B5-69D7-4898-9D81-FCAEC6C93EFD}"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8306" name="Rectangle 2"/>
          <p:cNvSpPr>
            <a:spLocks noGrp="1" noChangeArrowheads="1"/>
          </p:cNvSpPr>
          <p:nvPr>
            <p:ph type="title"/>
          </p:nvPr>
        </p:nvSpPr>
        <p:spPr/>
        <p:txBody>
          <a:bodyPr/>
          <a:lstStyle/>
          <a:p>
            <a:r>
              <a:rPr lang="en-US" altLang="en-US"/>
              <a:t>XML Messaging</a:t>
            </a:r>
          </a:p>
        </p:txBody>
      </p:sp>
      <p:sp>
        <p:nvSpPr>
          <p:cNvPr id="98307" name="Rectangle 3"/>
          <p:cNvSpPr>
            <a:spLocks noGrp="1" noChangeArrowheads="1"/>
          </p:cNvSpPr>
          <p:nvPr>
            <p:ph type="body" sz="half" idx="1"/>
          </p:nvPr>
        </p:nvSpPr>
        <p:spPr>
          <a:xfrm>
            <a:off x="513698" y="1523999"/>
            <a:ext cx="4415516" cy="4892703"/>
          </a:xfrm>
        </p:spPr>
        <p:txBody>
          <a:bodyPr>
            <a:noAutofit/>
          </a:bodyPr>
          <a:lstStyle/>
          <a:p>
            <a:pPr>
              <a:lnSpc>
                <a:spcPct val="90000"/>
              </a:lnSpc>
            </a:pPr>
            <a:r>
              <a:rPr lang="en-US" altLang="en-US" sz="3200" dirty="0"/>
              <a:t>There are several alternatives for XML messaging:</a:t>
            </a:r>
          </a:p>
          <a:p>
            <a:pPr lvl="1">
              <a:lnSpc>
                <a:spcPct val="90000"/>
              </a:lnSpc>
            </a:pPr>
            <a:r>
              <a:rPr lang="en-US" altLang="en-US" sz="2800" dirty="0"/>
              <a:t>XML Remote Procedure Calls (XML-RPC)</a:t>
            </a:r>
          </a:p>
          <a:p>
            <a:pPr lvl="1">
              <a:lnSpc>
                <a:spcPct val="90000"/>
              </a:lnSpc>
            </a:pPr>
            <a:r>
              <a:rPr lang="en-US" altLang="en-US" sz="2800" dirty="0"/>
              <a:t>SOAP</a:t>
            </a:r>
          </a:p>
          <a:p>
            <a:pPr lvl="1">
              <a:lnSpc>
                <a:spcPct val="90000"/>
              </a:lnSpc>
            </a:pPr>
            <a:r>
              <a:rPr lang="en-US" altLang="en-US" sz="2800" dirty="0"/>
              <a:t>Regular XML transported over HTTP</a:t>
            </a:r>
          </a:p>
          <a:p>
            <a:pPr>
              <a:lnSpc>
                <a:spcPct val="90000"/>
              </a:lnSpc>
            </a:pPr>
            <a:r>
              <a:rPr lang="en-US" altLang="en-US" sz="3200" dirty="0"/>
              <a:t>Any of these options are valid.</a:t>
            </a:r>
          </a:p>
          <a:p>
            <a:pPr>
              <a:lnSpc>
                <a:spcPct val="90000"/>
              </a:lnSpc>
              <a:buFont typeface="Wingdings" panose="05000000000000000000" pitchFamily="2" charset="2"/>
              <a:buNone/>
            </a:pPr>
            <a:endParaRPr lang="en-US" altLang="en-US" sz="3200" dirty="0"/>
          </a:p>
        </p:txBody>
      </p:sp>
      <p:sp>
        <p:nvSpPr>
          <p:cNvPr id="98309" name="Line 5"/>
          <p:cNvSpPr>
            <a:spLocks noChangeShapeType="1"/>
          </p:cNvSpPr>
          <p:nvPr/>
        </p:nvSpPr>
        <p:spPr bwMode="auto">
          <a:xfrm>
            <a:off x="6705600" y="1828800"/>
            <a:ext cx="2362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8310" name="Text Box 6"/>
          <p:cNvSpPr txBox="1">
            <a:spLocks noChangeArrowheads="1"/>
          </p:cNvSpPr>
          <p:nvPr/>
        </p:nvSpPr>
        <p:spPr bwMode="auto">
          <a:xfrm>
            <a:off x="7223125" y="1371600"/>
            <a:ext cx="10567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alibri" panose="020F0502020204030204"/>
                <a:ea typeface="+mn-ea"/>
                <a:cs typeface="+mn-cs"/>
              </a:rPr>
              <a:t>XML-RPC</a:t>
            </a:r>
          </a:p>
        </p:txBody>
      </p:sp>
      <p:sp>
        <p:nvSpPr>
          <p:cNvPr id="98311" name="Line 7"/>
          <p:cNvSpPr>
            <a:spLocks noChangeShapeType="1"/>
          </p:cNvSpPr>
          <p:nvPr/>
        </p:nvSpPr>
        <p:spPr bwMode="auto">
          <a:xfrm flipH="1" flipV="1">
            <a:off x="6705600" y="2057400"/>
            <a:ext cx="2362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8312" name="Line 8"/>
          <p:cNvSpPr>
            <a:spLocks noChangeShapeType="1"/>
          </p:cNvSpPr>
          <p:nvPr/>
        </p:nvSpPr>
        <p:spPr bwMode="auto">
          <a:xfrm>
            <a:off x="6705600" y="3216275"/>
            <a:ext cx="2362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8313" name="Text Box 9"/>
          <p:cNvSpPr txBox="1">
            <a:spLocks noChangeArrowheads="1"/>
          </p:cNvSpPr>
          <p:nvPr/>
        </p:nvSpPr>
        <p:spPr bwMode="auto">
          <a:xfrm>
            <a:off x="7486650" y="2759075"/>
            <a:ext cx="7089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alibri" panose="020F0502020204030204"/>
                <a:ea typeface="+mn-ea"/>
                <a:cs typeface="+mn-cs"/>
              </a:rPr>
              <a:t>SOAP</a:t>
            </a:r>
          </a:p>
        </p:txBody>
      </p:sp>
      <p:sp>
        <p:nvSpPr>
          <p:cNvPr id="98314" name="Line 10"/>
          <p:cNvSpPr>
            <a:spLocks noChangeShapeType="1"/>
          </p:cNvSpPr>
          <p:nvPr/>
        </p:nvSpPr>
        <p:spPr bwMode="auto">
          <a:xfrm flipH="1" flipV="1">
            <a:off x="6705600" y="3444875"/>
            <a:ext cx="2362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8315" name="Line 11"/>
          <p:cNvSpPr>
            <a:spLocks noChangeShapeType="1"/>
          </p:cNvSpPr>
          <p:nvPr/>
        </p:nvSpPr>
        <p:spPr bwMode="auto">
          <a:xfrm>
            <a:off x="6705600" y="4664075"/>
            <a:ext cx="2362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8316" name="Text Box 12"/>
          <p:cNvSpPr txBox="1">
            <a:spLocks noChangeArrowheads="1"/>
          </p:cNvSpPr>
          <p:nvPr/>
        </p:nvSpPr>
        <p:spPr bwMode="auto">
          <a:xfrm>
            <a:off x="6934200" y="4206875"/>
            <a:ext cx="16961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alibri" panose="020F0502020204030204"/>
                <a:ea typeface="+mn-ea"/>
                <a:cs typeface="+mn-cs"/>
              </a:rPr>
              <a:t>HTTP POST/GET</a:t>
            </a:r>
          </a:p>
        </p:txBody>
      </p:sp>
      <p:sp>
        <p:nvSpPr>
          <p:cNvPr id="98317" name="Line 13"/>
          <p:cNvSpPr>
            <a:spLocks noChangeShapeType="1"/>
          </p:cNvSpPr>
          <p:nvPr/>
        </p:nvSpPr>
        <p:spPr bwMode="auto">
          <a:xfrm flipH="1" flipV="1">
            <a:off x="6705600" y="4892675"/>
            <a:ext cx="2362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8318" name="Text Box 14"/>
          <p:cNvSpPr txBox="1">
            <a:spLocks noChangeArrowheads="1"/>
          </p:cNvSpPr>
          <p:nvPr/>
        </p:nvSpPr>
        <p:spPr bwMode="auto">
          <a:xfrm>
            <a:off x="7086601" y="4953000"/>
            <a:ext cx="165731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Calibri" panose="020F0502020204030204"/>
                <a:ea typeface="+mn-ea"/>
                <a:cs typeface="+mn-cs"/>
              </a:rPr>
              <a:t>XML Document</a:t>
            </a:r>
          </a:p>
        </p:txBody>
      </p:sp>
      <p:sp>
        <p:nvSpPr>
          <p:cNvPr id="98319" name="Rectangle 15"/>
          <p:cNvSpPr>
            <a:spLocks noChangeArrowheads="1"/>
          </p:cNvSpPr>
          <p:nvPr/>
        </p:nvSpPr>
        <p:spPr bwMode="auto">
          <a:xfrm>
            <a:off x="5410200" y="1524000"/>
            <a:ext cx="1295400" cy="9144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8320" name="Rectangle 16"/>
          <p:cNvSpPr>
            <a:spLocks noChangeArrowheads="1"/>
          </p:cNvSpPr>
          <p:nvPr/>
        </p:nvSpPr>
        <p:spPr bwMode="auto">
          <a:xfrm>
            <a:off x="5410200" y="2895600"/>
            <a:ext cx="1295400" cy="9144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8321" name="Rectangle 17"/>
          <p:cNvSpPr>
            <a:spLocks noChangeArrowheads="1"/>
          </p:cNvSpPr>
          <p:nvPr/>
        </p:nvSpPr>
        <p:spPr bwMode="auto">
          <a:xfrm>
            <a:off x="5410200" y="4343400"/>
            <a:ext cx="1295400" cy="9144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8322" name="Rectangle 18"/>
          <p:cNvSpPr>
            <a:spLocks noChangeArrowheads="1"/>
          </p:cNvSpPr>
          <p:nvPr/>
        </p:nvSpPr>
        <p:spPr bwMode="auto">
          <a:xfrm>
            <a:off x="9067800" y="1524000"/>
            <a:ext cx="1295400" cy="9144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8323" name="Rectangle 19"/>
          <p:cNvSpPr>
            <a:spLocks noChangeArrowheads="1"/>
          </p:cNvSpPr>
          <p:nvPr/>
        </p:nvSpPr>
        <p:spPr bwMode="auto">
          <a:xfrm>
            <a:off x="9067800" y="2971800"/>
            <a:ext cx="1295400" cy="9144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8324" name="Rectangle 20"/>
          <p:cNvSpPr>
            <a:spLocks noChangeArrowheads="1"/>
          </p:cNvSpPr>
          <p:nvPr/>
        </p:nvSpPr>
        <p:spPr bwMode="auto">
          <a:xfrm>
            <a:off x="9067800" y="4343400"/>
            <a:ext cx="1295400" cy="9144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3547141"/>
      </p:ext>
    </p:extLst>
  </p:cSld>
  <p:clrMapOvr>
    <a:masterClrMapping/>
  </p:clrMapOvr>
  <p:transition>
    <p:wipe/>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98309"/>
                                        </p:tgtEl>
                                        <p:attrNameLst>
                                          <p:attrName>style.visibility</p:attrName>
                                        </p:attrNameLst>
                                      </p:cBhvr>
                                      <p:to>
                                        <p:strVal val="visible"/>
                                      </p:to>
                                    </p:set>
                                    <p:animEffect transition="in" filter="fade">
                                      <p:cBhvr>
                                        <p:cTn id="7" dur="1000"/>
                                        <p:tgtEl>
                                          <p:spTgt spid="98309"/>
                                        </p:tgtEl>
                                      </p:cBhvr>
                                    </p:animEffect>
                                    <p:anim calcmode="lin" valueType="num">
                                      <p:cBhvr>
                                        <p:cTn id="8" dur="1000" fill="hold"/>
                                        <p:tgtEl>
                                          <p:spTgt spid="98309"/>
                                        </p:tgtEl>
                                        <p:attrNameLst>
                                          <p:attrName>ppt_x</p:attrName>
                                        </p:attrNameLst>
                                      </p:cBhvr>
                                      <p:tavLst>
                                        <p:tav tm="0">
                                          <p:val>
                                            <p:strVal val="#ppt_x"/>
                                          </p:val>
                                        </p:tav>
                                        <p:tav tm="100000">
                                          <p:val>
                                            <p:strVal val="#ppt_x"/>
                                          </p:val>
                                        </p:tav>
                                      </p:tavLst>
                                    </p:anim>
                                    <p:anim calcmode="lin" valueType="num">
                                      <p:cBhvr>
                                        <p:cTn id="9" dur="900" decel="100000" fill="hold"/>
                                        <p:tgtEl>
                                          <p:spTgt spid="9830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98309"/>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98310"/>
                                        </p:tgtEl>
                                        <p:attrNameLst>
                                          <p:attrName>style.visibility</p:attrName>
                                        </p:attrNameLst>
                                      </p:cBhvr>
                                      <p:to>
                                        <p:strVal val="visible"/>
                                      </p:to>
                                    </p:set>
                                    <p:animEffect transition="in" filter="fade">
                                      <p:cBhvr>
                                        <p:cTn id="13" dur="1000"/>
                                        <p:tgtEl>
                                          <p:spTgt spid="98310"/>
                                        </p:tgtEl>
                                      </p:cBhvr>
                                    </p:animEffect>
                                    <p:anim calcmode="lin" valueType="num">
                                      <p:cBhvr>
                                        <p:cTn id="14" dur="1000" fill="hold"/>
                                        <p:tgtEl>
                                          <p:spTgt spid="98310"/>
                                        </p:tgtEl>
                                        <p:attrNameLst>
                                          <p:attrName>ppt_x</p:attrName>
                                        </p:attrNameLst>
                                      </p:cBhvr>
                                      <p:tavLst>
                                        <p:tav tm="0">
                                          <p:val>
                                            <p:strVal val="#ppt_x"/>
                                          </p:val>
                                        </p:tav>
                                        <p:tav tm="100000">
                                          <p:val>
                                            <p:strVal val="#ppt_x"/>
                                          </p:val>
                                        </p:tav>
                                      </p:tavLst>
                                    </p:anim>
                                    <p:anim calcmode="lin" valueType="num">
                                      <p:cBhvr>
                                        <p:cTn id="15" dur="900" decel="100000" fill="hold"/>
                                        <p:tgtEl>
                                          <p:spTgt spid="98310"/>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98310"/>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98311"/>
                                        </p:tgtEl>
                                        <p:attrNameLst>
                                          <p:attrName>style.visibility</p:attrName>
                                        </p:attrNameLst>
                                      </p:cBhvr>
                                      <p:to>
                                        <p:strVal val="visible"/>
                                      </p:to>
                                    </p:set>
                                    <p:animEffect transition="in" filter="fade">
                                      <p:cBhvr>
                                        <p:cTn id="19" dur="1000"/>
                                        <p:tgtEl>
                                          <p:spTgt spid="98311"/>
                                        </p:tgtEl>
                                      </p:cBhvr>
                                    </p:animEffect>
                                    <p:anim calcmode="lin" valueType="num">
                                      <p:cBhvr>
                                        <p:cTn id="20" dur="1000" fill="hold"/>
                                        <p:tgtEl>
                                          <p:spTgt spid="98311"/>
                                        </p:tgtEl>
                                        <p:attrNameLst>
                                          <p:attrName>ppt_x</p:attrName>
                                        </p:attrNameLst>
                                      </p:cBhvr>
                                      <p:tavLst>
                                        <p:tav tm="0">
                                          <p:val>
                                            <p:strVal val="#ppt_x"/>
                                          </p:val>
                                        </p:tav>
                                        <p:tav tm="100000">
                                          <p:val>
                                            <p:strVal val="#ppt_x"/>
                                          </p:val>
                                        </p:tav>
                                      </p:tavLst>
                                    </p:anim>
                                    <p:anim calcmode="lin" valueType="num">
                                      <p:cBhvr>
                                        <p:cTn id="21" dur="900" decel="100000" fill="hold"/>
                                        <p:tgtEl>
                                          <p:spTgt spid="98311"/>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98311"/>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98312"/>
                                        </p:tgtEl>
                                        <p:attrNameLst>
                                          <p:attrName>style.visibility</p:attrName>
                                        </p:attrNameLst>
                                      </p:cBhvr>
                                      <p:to>
                                        <p:strVal val="visible"/>
                                      </p:to>
                                    </p:set>
                                    <p:animEffect transition="in" filter="fade">
                                      <p:cBhvr>
                                        <p:cTn id="25" dur="1000"/>
                                        <p:tgtEl>
                                          <p:spTgt spid="98312"/>
                                        </p:tgtEl>
                                      </p:cBhvr>
                                    </p:animEffect>
                                    <p:anim calcmode="lin" valueType="num">
                                      <p:cBhvr>
                                        <p:cTn id="26" dur="1000" fill="hold"/>
                                        <p:tgtEl>
                                          <p:spTgt spid="98312"/>
                                        </p:tgtEl>
                                        <p:attrNameLst>
                                          <p:attrName>ppt_x</p:attrName>
                                        </p:attrNameLst>
                                      </p:cBhvr>
                                      <p:tavLst>
                                        <p:tav tm="0">
                                          <p:val>
                                            <p:strVal val="#ppt_x"/>
                                          </p:val>
                                        </p:tav>
                                        <p:tav tm="100000">
                                          <p:val>
                                            <p:strVal val="#ppt_x"/>
                                          </p:val>
                                        </p:tav>
                                      </p:tavLst>
                                    </p:anim>
                                    <p:anim calcmode="lin" valueType="num">
                                      <p:cBhvr>
                                        <p:cTn id="27" dur="900" decel="100000" fill="hold"/>
                                        <p:tgtEl>
                                          <p:spTgt spid="98312"/>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98312"/>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98313"/>
                                        </p:tgtEl>
                                        <p:attrNameLst>
                                          <p:attrName>style.visibility</p:attrName>
                                        </p:attrNameLst>
                                      </p:cBhvr>
                                      <p:to>
                                        <p:strVal val="visible"/>
                                      </p:to>
                                    </p:set>
                                    <p:animEffect transition="in" filter="fade">
                                      <p:cBhvr>
                                        <p:cTn id="31" dur="1000"/>
                                        <p:tgtEl>
                                          <p:spTgt spid="98313"/>
                                        </p:tgtEl>
                                      </p:cBhvr>
                                    </p:animEffect>
                                    <p:anim calcmode="lin" valueType="num">
                                      <p:cBhvr>
                                        <p:cTn id="32" dur="1000" fill="hold"/>
                                        <p:tgtEl>
                                          <p:spTgt spid="98313"/>
                                        </p:tgtEl>
                                        <p:attrNameLst>
                                          <p:attrName>ppt_x</p:attrName>
                                        </p:attrNameLst>
                                      </p:cBhvr>
                                      <p:tavLst>
                                        <p:tav tm="0">
                                          <p:val>
                                            <p:strVal val="#ppt_x"/>
                                          </p:val>
                                        </p:tav>
                                        <p:tav tm="100000">
                                          <p:val>
                                            <p:strVal val="#ppt_x"/>
                                          </p:val>
                                        </p:tav>
                                      </p:tavLst>
                                    </p:anim>
                                    <p:anim calcmode="lin" valueType="num">
                                      <p:cBhvr>
                                        <p:cTn id="33" dur="900" decel="100000" fill="hold"/>
                                        <p:tgtEl>
                                          <p:spTgt spid="98313"/>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98313"/>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98314"/>
                                        </p:tgtEl>
                                        <p:attrNameLst>
                                          <p:attrName>style.visibility</p:attrName>
                                        </p:attrNameLst>
                                      </p:cBhvr>
                                      <p:to>
                                        <p:strVal val="visible"/>
                                      </p:to>
                                    </p:set>
                                    <p:animEffect transition="in" filter="fade">
                                      <p:cBhvr>
                                        <p:cTn id="37" dur="1000"/>
                                        <p:tgtEl>
                                          <p:spTgt spid="98314"/>
                                        </p:tgtEl>
                                      </p:cBhvr>
                                    </p:animEffect>
                                    <p:anim calcmode="lin" valueType="num">
                                      <p:cBhvr>
                                        <p:cTn id="38" dur="1000" fill="hold"/>
                                        <p:tgtEl>
                                          <p:spTgt spid="98314"/>
                                        </p:tgtEl>
                                        <p:attrNameLst>
                                          <p:attrName>ppt_x</p:attrName>
                                        </p:attrNameLst>
                                      </p:cBhvr>
                                      <p:tavLst>
                                        <p:tav tm="0">
                                          <p:val>
                                            <p:strVal val="#ppt_x"/>
                                          </p:val>
                                        </p:tav>
                                        <p:tav tm="100000">
                                          <p:val>
                                            <p:strVal val="#ppt_x"/>
                                          </p:val>
                                        </p:tav>
                                      </p:tavLst>
                                    </p:anim>
                                    <p:anim calcmode="lin" valueType="num">
                                      <p:cBhvr>
                                        <p:cTn id="39" dur="900" decel="100000" fill="hold"/>
                                        <p:tgtEl>
                                          <p:spTgt spid="98314"/>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98314"/>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0"/>
                                  </p:stCondLst>
                                  <p:childTnLst>
                                    <p:set>
                                      <p:cBhvr>
                                        <p:cTn id="42" dur="1" fill="hold">
                                          <p:stCondLst>
                                            <p:cond delay="0"/>
                                          </p:stCondLst>
                                        </p:cTn>
                                        <p:tgtEl>
                                          <p:spTgt spid="98315"/>
                                        </p:tgtEl>
                                        <p:attrNameLst>
                                          <p:attrName>style.visibility</p:attrName>
                                        </p:attrNameLst>
                                      </p:cBhvr>
                                      <p:to>
                                        <p:strVal val="visible"/>
                                      </p:to>
                                    </p:set>
                                    <p:animEffect transition="in" filter="fade">
                                      <p:cBhvr>
                                        <p:cTn id="43" dur="1000"/>
                                        <p:tgtEl>
                                          <p:spTgt spid="98315"/>
                                        </p:tgtEl>
                                      </p:cBhvr>
                                    </p:animEffect>
                                    <p:anim calcmode="lin" valueType="num">
                                      <p:cBhvr>
                                        <p:cTn id="44" dur="1000" fill="hold"/>
                                        <p:tgtEl>
                                          <p:spTgt spid="98315"/>
                                        </p:tgtEl>
                                        <p:attrNameLst>
                                          <p:attrName>ppt_x</p:attrName>
                                        </p:attrNameLst>
                                      </p:cBhvr>
                                      <p:tavLst>
                                        <p:tav tm="0">
                                          <p:val>
                                            <p:strVal val="#ppt_x"/>
                                          </p:val>
                                        </p:tav>
                                        <p:tav tm="100000">
                                          <p:val>
                                            <p:strVal val="#ppt_x"/>
                                          </p:val>
                                        </p:tav>
                                      </p:tavLst>
                                    </p:anim>
                                    <p:anim calcmode="lin" valueType="num">
                                      <p:cBhvr>
                                        <p:cTn id="45" dur="900" decel="100000" fill="hold"/>
                                        <p:tgtEl>
                                          <p:spTgt spid="98315"/>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98315"/>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0"/>
                                  </p:stCondLst>
                                  <p:childTnLst>
                                    <p:set>
                                      <p:cBhvr>
                                        <p:cTn id="48" dur="1" fill="hold">
                                          <p:stCondLst>
                                            <p:cond delay="0"/>
                                          </p:stCondLst>
                                        </p:cTn>
                                        <p:tgtEl>
                                          <p:spTgt spid="98316"/>
                                        </p:tgtEl>
                                        <p:attrNameLst>
                                          <p:attrName>style.visibility</p:attrName>
                                        </p:attrNameLst>
                                      </p:cBhvr>
                                      <p:to>
                                        <p:strVal val="visible"/>
                                      </p:to>
                                    </p:set>
                                    <p:animEffect transition="in" filter="fade">
                                      <p:cBhvr>
                                        <p:cTn id="49" dur="1000"/>
                                        <p:tgtEl>
                                          <p:spTgt spid="98316"/>
                                        </p:tgtEl>
                                      </p:cBhvr>
                                    </p:animEffect>
                                    <p:anim calcmode="lin" valueType="num">
                                      <p:cBhvr>
                                        <p:cTn id="50" dur="1000" fill="hold"/>
                                        <p:tgtEl>
                                          <p:spTgt spid="98316"/>
                                        </p:tgtEl>
                                        <p:attrNameLst>
                                          <p:attrName>ppt_x</p:attrName>
                                        </p:attrNameLst>
                                      </p:cBhvr>
                                      <p:tavLst>
                                        <p:tav tm="0">
                                          <p:val>
                                            <p:strVal val="#ppt_x"/>
                                          </p:val>
                                        </p:tav>
                                        <p:tav tm="100000">
                                          <p:val>
                                            <p:strVal val="#ppt_x"/>
                                          </p:val>
                                        </p:tav>
                                      </p:tavLst>
                                    </p:anim>
                                    <p:anim calcmode="lin" valueType="num">
                                      <p:cBhvr>
                                        <p:cTn id="51" dur="900" decel="100000" fill="hold"/>
                                        <p:tgtEl>
                                          <p:spTgt spid="98316"/>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98316"/>
                                        </p:tgtEl>
                                        <p:attrNameLst>
                                          <p:attrName>ppt_y</p:attrName>
                                        </p:attrNameLst>
                                      </p:cBhvr>
                                      <p:tavLst>
                                        <p:tav tm="0">
                                          <p:val>
                                            <p:strVal val="#ppt_y-.03"/>
                                          </p:val>
                                        </p:tav>
                                        <p:tav tm="100000">
                                          <p:val>
                                            <p:strVal val="#ppt_y"/>
                                          </p:val>
                                        </p:tav>
                                      </p:tavLst>
                                    </p:anim>
                                  </p:childTnLst>
                                </p:cTn>
                              </p:par>
                              <p:par>
                                <p:cTn id="53" presetID="37" presetClass="entr" presetSubtype="0" fill="hold" grpId="0" nodeType="withEffect">
                                  <p:stCondLst>
                                    <p:cond delay="0"/>
                                  </p:stCondLst>
                                  <p:childTnLst>
                                    <p:set>
                                      <p:cBhvr>
                                        <p:cTn id="54" dur="1" fill="hold">
                                          <p:stCondLst>
                                            <p:cond delay="0"/>
                                          </p:stCondLst>
                                        </p:cTn>
                                        <p:tgtEl>
                                          <p:spTgt spid="98317"/>
                                        </p:tgtEl>
                                        <p:attrNameLst>
                                          <p:attrName>style.visibility</p:attrName>
                                        </p:attrNameLst>
                                      </p:cBhvr>
                                      <p:to>
                                        <p:strVal val="visible"/>
                                      </p:to>
                                    </p:set>
                                    <p:animEffect transition="in" filter="fade">
                                      <p:cBhvr>
                                        <p:cTn id="55" dur="1000"/>
                                        <p:tgtEl>
                                          <p:spTgt spid="98317"/>
                                        </p:tgtEl>
                                      </p:cBhvr>
                                    </p:animEffect>
                                    <p:anim calcmode="lin" valueType="num">
                                      <p:cBhvr>
                                        <p:cTn id="56" dur="1000" fill="hold"/>
                                        <p:tgtEl>
                                          <p:spTgt spid="98317"/>
                                        </p:tgtEl>
                                        <p:attrNameLst>
                                          <p:attrName>ppt_x</p:attrName>
                                        </p:attrNameLst>
                                      </p:cBhvr>
                                      <p:tavLst>
                                        <p:tav tm="0">
                                          <p:val>
                                            <p:strVal val="#ppt_x"/>
                                          </p:val>
                                        </p:tav>
                                        <p:tav tm="100000">
                                          <p:val>
                                            <p:strVal val="#ppt_x"/>
                                          </p:val>
                                        </p:tav>
                                      </p:tavLst>
                                    </p:anim>
                                    <p:anim calcmode="lin" valueType="num">
                                      <p:cBhvr>
                                        <p:cTn id="57" dur="900" decel="100000" fill="hold"/>
                                        <p:tgtEl>
                                          <p:spTgt spid="98317"/>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98317"/>
                                        </p:tgtEl>
                                        <p:attrNameLst>
                                          <p:attrName>ppt_y</p:attrName>
                                        </p:attrNameLst>
                                      </p:cBhvr>
                                      <p:tavLst>
                                        <p:tav tm="0">
                                          <p:val>
                                            <p:strVal val="#ppt_y-.03"/>
                                          </p:val>
                                        </p:tav>
                                        <p:tav tm="100000">
                                          <p:val>
                                            <p:strVal val="#ppt_y"/>
                                          </p:val>
                                        </p:tav>
                                      </p:tavLst>
                                    </p:anim>
                                  </p:childTnLst>
                                </p:cTn>
                              </p:par>
                              <p:par>
                                <p:cTn id="59" presetID="37" presetClass="entr" presetSubtype="0" fill="hold" grpId="0" nodeType="withEffect">
                                  <p:stCondLst>
                                    <p:cond delay="0"/>
                                  </p:stCondLst>
                                  <p:childTnLst>
                                    <p:set>
                                      <p:cBhvr>
                                        <p:cTn id="60" dur="1" fill="hold">
                                          <p:stCondLst>
                                            <p:cond delay="0"/>
                                          </p:stCondLst>
                                        </p:cTn>
                                        <p:tgtEl>
                                          <p:spTgt spid="98318"/>
                                        </p:tgtEl>
                                        <p:attrNameLst>
                                          <p:attrName>style.visibility</p:attrName>
                                        </p:attrNameLst>
                                      </p:cBhvr>
                                      <p:to>
                                        <p:strVal val="visible"/>
                                      </p:to>
                                    </p:set>
                                    <p:animEffect transition="in" filter="fade">
                                      <p:cBhvr>
                                        <p:cTn id="61" dur="1000"/>
                                        <p:tgtEl>
                                          <p:spTgt spid="98318"/>
                                        </p:tgtEl>
                                      </p:cBhvr>
                                    </p:animEffect>
                                    <p:anim calcmode="lin" valueType="num">
                                      <p:cBhvr>
                                        <p:cTn id="62" dur="1000" fill="hold"/>
                                        <p:tgtEl>
                                          <p:spTgt spid="98318"/>
                                        </p:tgtEl>
                                        <p:attrNameLst>
                                          <p:attrName>ppt_x</p:attrName>
                                        </p:attrNameLst>
                                      </p:cBhvr>
                                      <p:tavLst>
                                        <p:tav tm="0">
                                          <p:val>
                                            <p:strVal val="#ppt_x"/>
                                          </p:val>
                                        </p:tav>
                                        <p:tav tm="100000">
                                          <p:val>
                                            <p:strVal val="#ppt_x"/>
                                          </p:val>
                                        </p:tav>
                                      </p:tavLst>
                                    </p:anim>
                                    <p:anim calcmode="lin" valueType="num">
                                      <p:cBhvr>
                                        <p:cTn id="63" dur="900" decel="100000" fill="hold"/>
                                        <p:tgtEl>
                                          <p:spTgt spid="98318"/>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98318"/>
                                        </p:tgtEl>
                                        <p:attrNameLst>
                                          <p:attrName>ppt_y</p:attrName>
                                        </p:attrNameLst>
                                      </p:cBhvr>
                                      <p:tavLst>
                                        <p:tav tm="0">
                                          <p:val>
                                            <p:strVal val="#ppt_y-.03"/>
                                          </p:val>
                                        </p:tav>
                                        <p:tav tm="100000">
                                          <p:val>
                                            <p:strVal val="#ppt_y"/>
                                          </p:val>
                                        </p:tav>
                                      </p:tavLst>
                                    </p:anim>
                                  </p:childTnLst>
                                </p:cTn>
                              </p:par>
                              <p:par>
                                <p:cTn id="65" presetID="37" presetClass="entr" presetSubtype="0" fill="hold" grpId="0" nodeType="withEffect">
                                  <p:stCondLst>
                                    <p:cond delay="0"/>
                                  </p:stCondLst>
                                  <p:childTnLst>
                                    <p:set>
                                      <p:cBhvr>
                                        <p:cTn id="66" dur="1" fill="hold">
                                          <p:stCondLst>
                                            <p:cond delay="0"/>
                                          </p:stCondLst>
                                        </p:cTn>
                                        <p:tgtEl>
                                          <p:spTgt spid="98319"/>
                                        </p:tgtEl>
                                        <p:attrNameLst>
                                          <p:attrName>style.visibility</p:attrName>
                                        </p:attrNameLst>
                                      </p:cBhvr>
                                      <p:to>
                                        <p:strVal val="visible"/>
                                      </p:to>
                                    </p:set>
                                    <p:animEffect transition="in" filter="fade">
                                      <p:cBhvr>
                                        <p:cTn id="67" dur="1000"/>
                                        <p:tgtEl>
                                          <p:spTgt spid="98319"/>
                                        </p:tgtEl>
                                      </p:cBhvr>
                                    </p:animEffect>
                                    <p:anim calcmode="lin" valueType="num">
                                      <p:cBhvr>
                                        <p:cTn id="68" dur="1000" fill="hold"/>
                                        <p:tgtEl>
                                          <p:spTgt spid="98319"/>
                                        </p:tgtEl>
                                        <p:attrNameLst>
                                          <p:attrName>ppt_x</p:attrName>
                                        </p:attrNameLst>
                                      </p:cBhvr>
                                      <p:tavLst>
                                        <p:tav tm="0">
                                          <p:val>
                                            <p:strVal val="#ppt_x"/>
                                          </p:val>
                                        </p:tav>
                                        <p:tav tm="100000">
                                          <p:val>
                                            <p:strVal val="#ppt_x"/>
                                          </p:val>
                                        </p:tav>
                                      </p:tavLst>
                                    </p:anim>
                                    <p:anim calcmode="lin" valueType="num">
                                      <p:cBhvr>
                                        <p:cTn id="69" dur="900" decel="100000" fill="hold"/>
                                        <p:tgtEl>
                                          <p:spTgt spid="98319"/>
                                        </p:tgtEl>
                                        <p:attrNameLst>
                                          <p:attrName>ppt_y</p:attrName>
                                        </p:attrNameLst>
                                      </p:cBhvr>
                                      <p:tavLst>
                                        <p:tav tm="0">
                                          <p:val>
                                            <p:strVal val="#ppt_y+1"/>
                                          </p:val>
                                        </p:tav>
                                        <p:tav tm="100000">
                                          <p:val>
                                            <p:strVal val="#ppt_y-.03"/>
                                          </p:val>
                                        </p:tav>
                                      </p:tavLst>
                                    </p:anim>
                                    <p:anim calcmode="lin" valueType="num">
                                      <p:cBhvr>
                                        <p:cTn id="70" dur="100" accel="100000" fill="hold">
                                          <p:stCondLst>
                                            <p:cond delay="900"/>
                                          </p:stCondLst>
                                        </p:cTn>
                                        <p:tgtEl>
                                          <p:spTgt spid="98319"/>
                                        </p:tgtEl>
                                        <p:attrNameLst>
                                          <p:attrName>ppt_y</p:attrName>
                                        </p:attrNameLst>
                                      </p:cBhvr>
                                      <p:tavLst>
                                        <p:tav tm="0">
                                          <p:val>
                                            <p:strVal val="#ppt_y-.03"/>
                                          </p:val>
                                        </p:tav>
                                        <p:tav tm="100000">
                                          <p:val>
                                            <p:strVal val="#ppt_y"/>
                                          </p:val>
                                        </p:tav>
                                      </p:tavLst>
                                    </p:anim>
                                  </p:childTnLst>
                                </p:cTn>
                              </p:par>
                              <p:par>
                                <p:cTn id="71" presetID="37" presetClass="entr" presetSubtype="0" fill="hold" grpId="0" nodeType="withEffect">
                                  <p:stCondLst>
                                    <p:cond delay="0"/>
                                  </p:stCondLst>
                                  <p:childTnLst>
                                    <p:set>
                                      <p:cBhvr>
                                        <p:cTn id="72" dur="1" fill="hold">
                                          <p:stCondLst>
                                            <p:cond delay="0"/>
                                          </p:stCondLst>
                                        </p:cTn>
                                        <p:tgtEl>
                                          <p:spTgt spid="98320"/>
                                        </p:tgtEl>
                                        <p:attrNameLst>
                                          <p:attrName>style.visibility</p:attrName>
                                        </p:attrNameLst>
                                      </p:cBhvr>
                                      <p:to>
                                        <p:strVal val="visible"/>
                                      </p:to>
                                    </p:set>
                                    <p:animEffect transition="in" filter="fade">
                                      <p:cBhvr>
                                        <p:cTn id="73" dur="1000"/>
                                        <p:tgtEl>
                                          <p:spTgt spid="98320"/>
                                        </p:tgtEl>
                                      </p:cBhvr>
                                    </p:animEffect>
                                    <p:anim calcmode="lin" valueType="num">
                                      <p:cBhvr>
                                        <p:cTn id="74" dur="1000" fill="hold"/>
                                        <p:tgtEl>
                                          <p:spTgt spid="98320"/>
                                        </p:tgtEl>
                                        <p:attrNameLst>
                                          <p:attrName>ppt_x</p:attrName>
                                        </p:attrNameLst>
                                      </p:cBhvr>
                                      <p:tavLst>
                                        <p:tav tm="0">
                                          <p:val>
                                            <p:strVal val="#ppt_x"/>
                                          </p:val>
                                        </p:tav>
                                        <p:tav tm="100000">
                                          <p:val>
                                            <p:strVal val="#ppt_x"/>
                                          </p:val>
                                        </p:tav>
                                      </p:tavLst>
                                    </p:anim>
                                    <p:anim calcmode="lin" valueType="num">
                                      <p:cBhvr>
                                        <p:cTn id="75" dur="900" decel="100000" fill="hold"/>
                                        <p:tgtEl>
                                          <p:spTgt spid="98320"/>
                                        </p:tgtEl>
                                        <p:attrNameLst>
                                          <p:attrName>ppt_y</p:attrName>
                                        </p:attrNameLst>
                                      </p:cBhvr>
                                      <p:tavLst>
                                        <p:tav tm="0">
                                          <p:val>
                                            <p:strVal val="#ppt_y+1"/>
                                          </p:val>
                                        </p:tav>
                                        <p:tav tm="100000">
                                          <p:val>
                                            <p:strVal val="#ppt_y-.03"/>
                                          </p:val>
                                        </p:tav>
                                      </p:tavLst>
                                    </p:anim>
                                    <p:anim calcmode="lin" valueType="num">
                                      <p:cBhvr>
                                        <p:cTn id="76" dur="100" accel="100000" fill="hold">
                                          <p:stCondLst>
                                            <p:cond delay="900"/>
                                          </p:stCondLst>
                                        </p:cTn>
                                        <p:tgtEl>
                                          <p:spTgt spid="98320"/>
                                        </p:tgtEl>
                                        <p:attrNameLst>
                                          <p:attrName>ppt_y</p:attrName>
                                        </p:attrNameLst>
                                      </p:cBhvr>
                                      <p:tavLst>
                                        <p:tav tm="0">
                                          <p:val>
                                            <p:strVal val="#ppt_y-.03"/>
                                          </p:val>
                                        </p:tav>
                                        <p:tav tm="100000">
                                          <p:val>
                                            <p:strVal val="#ppt_y"/>
                                          </p:val>
                                        </p:tav>
                                      </p:tavLst>
                                    </p:anim>
                                  </p:childTnLst>
                                </p:cTn>
                              </p:par>
                              <p:par>
                                <p:cTn id="77" presetID="37" presetClass="entr" presetSubtype="0" fill="hold" grpId="0" nodeType="withEffect">
                                  <p:stCondLst>
                                    <p:cond delay="0"/>
                                  </p:stCondLst>
                                  <p:childTnLst>
                                    <p:set>
                                      <p:cBhvr>
                                        <p:cTn id="78" dur="1" fill="hold">
                                          <p:stCondLst>
                                            <p:cond delay="0"/>
                                          </p:stCondLst>
                                        </p:cTn>
                                        <p:tgtEl>
                                          <p:spTgt spid="98321"/>
                                        </p:tgtEl>
                                        <p:attrNameLst>
                                          <p:attrName>style.visibility</p:attrName>
                                        </p:attrNameLst>
                                      </p:cBhvr>
                                      <p:to>
                                        <p:strVal val="visible"/>
                                      </p:to>
                                    </p:set>
                                    <p:animEffect transition="in" filter="fade">
                                      <p:cBhvr>
                                        <p:cTn id="79" dur="1000"/>
                                        <p:tgtEl>
                                          <p:spTgt spid="98321"/>
                                        </p:tgtEl>
                                      </p:cBhvr>
                                    </p:animEffect>
                                    <p:anim calcmode="lin" valueType="num">
                                      <p:cBhvr>
                                        <p:cTn id="80" dur="1000" fill="hold"/>
                                        <p:tgtEl>
                                          <p:spTgt spid="98321"/>
                                        </p:tgtEl>
                                        <p:attrNameLst>
                                          <p:attrName>ppt_x</p:attrName>
                                        </p:attrNameLst>
                                      </p:cBhvr>
                                      <p:tavLst>
                                        <p:tav tm="0">
                                          <p:val>
                                            <p:strVal val="#ppt_x"/>
                                          </p:val>
                                        </p:tav>
                                        <p:tav tm="100000">
                                          <p:val>
                                            <p:strVal val="#ppt_x"/>
                                          </p:val>
                                        </p:tav>
                                      </p:tavLst>
                                    </p:anim>
                                    <p:anim calcmode="lin" valueType="num">
                                      <p:cBhvr>
                                        <p:cTn id="81" dur="900" decel="100000" fill="hold"/>
                                        <p:tgtEl>
                                          <p:spTgt spid="98321"/>
                                        </p:tgtEl>
                                        <p:attrNameLst>
                                          <p:attrName>ppt_y</p:attrName>
                                        </p:attrNameLst>
                                      </p:cBhvr>
                                      <p:tavLst>
                                        <p:tav tm="0">
                                          <p:val>
                                            <p:strVal val="#ppt_y+1"/>
                                          </p:val>
                                        </p:tav>
                                        <p:tav tm="100000">
                                          <p:val>
                                            <p:strVal val="#ppt_y-.03"/>
                                          </p:val>
                                        </p:tav>
                                      </p:tavLst>
                                    </p:anim>
                                    <p:anim calcmode="lin" valueType="num">
                                      <p:cBhvr>
                                        <p:cTn id="82" dur="100" accel="100000" fill="hold">
                                          <p:stCondLst>
                                            <p:cond delay="900"/>
                                          </p:stCondLst>
                                        </p:cTn>
                                        <p:tgtEl>
                                          <p:spTgt spid="98321"/>
                                        </p:tgtEl>
                                        <p:attrNameLst>
                                          <p:attrName>ppt_y</p:attrName>
                                        </p:attrNameLst>
                                      </p:cBhvr>
                                      <p:tavLst>
                                        <p:tav tm="0">
                                          <p:val>
                                            <p:strVal val="#ppt_y-.03"/>
                                          </p:val>
                                        </p:tav>
                                        <p:tav tm="100000">
                                          <p:val>
                                            <p:strVal val="#ppt_y"/>
                                          </p:val>
                                        </p:tav>
                                      </p:tavLst>
                                    </p:anim>
                                  </p:childTnLst>
                                </p:cTn>
                              </p:par>
                              <p:par>
                                <p:cTn id="83" presetID="37" presetClass="entr" presetSubtype="0" fill="hold" grpId="0" nodeType="withEffect">
                                  <p:stCondLst>
                                    <p:cond delay="0"/>
                                  </p:stCondLst>
                                  <p:childTnLst>
                                    <p:set>
                                      <p:cBhvr>
                                        <p:cTn id="84" dur="1" fill="hold">
                                          <p:stCondLst>
                                            <p:cond delay="0"/>
                                          </p:stCondLst>
                                        </p:cTn>
                                        <p:tgtEl>
                                          <p:spTgt spid="98322"/>
                                        </p:tgtEl>
                                        <p:attrNameLst>
                                          <p:attrName>style.visibility</p:attrName>
                                        </p:attrNameLst>
                                      </p:cBhvr>
                                      <p:to>
                                        <p:strVal val="visible"/>
                                      </p:to>
                                    </p:set>
                                    <p:animEffect transition="in" filter="fade">
                                      <p:cBhvr>
                                        <p:cTn id="85" dur="1000"/>
                                        <p:tgtEl>
                                          <p:spTgt spid="98322"/>
                                        </p:tgtEl>
                                      </p:cBhvr>
                                    </p:animEffect>
                                    <p:anim calcmode="lin" valueType="num">
                                      <p:cBhvr>
                                        <p:cTn id="86" dur="1000" fill="hold"/>
                                        <p:tgtEl>
                                          <p:spTgt spid="98322"/>
                                        </p:tgtEl>
                                        <p:attrNameLst>
                                          <p:attrName>ppt_x</p:attrName>
                                        </p:attrNameLst>
                                      </p:cBhvr>
                                      <p:tavLst>
                                        <p:tav tm="0">
                                          <p:val>
                                            <p:strVal val="#ppt_x"/>
                                          </p:val>
                                        </p:tav>
                                        <p:tav tm="100000">
                                          <p:val>
                                            <p:strVal val="#ppt_x"/>
                                          </p:val>
                                        </p:tav>
                                      </p:tavLst>
                                    </p:anim>
                                    <p:anim calcmode="lin" valueType="num">
                                      <p:cBhvr>
                                        <p:cTn id="87" dur="900" decel="100000" fill="hold"/>
                                        <p:tgtEl>
                                          <p:spTgt spid="98322"/>
                                        </p:tgtEl>
                                        <p:attrNameLst>
                                          <p:attrName>ppt_y</p:attrName>
                                        </p:attrNameLst>
                                      </p:cBhvr>
                                      <p:tavLst>
                                        <p:tav tm="0">
                                          <p:val>
                                            <p:strVal val="#ppt_y+1"/>
                                          </p:val>
                                        </p:tav>
                                        <p:tav tm="100000">
                                          <p:val>
                                            <p:strVal val="#ppt_y-.03"/>
                                          </p:val>
                                        </p:tav>
                                      </p:tavLst>
                                    </p:anim>
                                    <p:anim calcmode="lin" valueType="num">
                                      <p:cBhvr>
                                        <p:cTn id="88" dur="100" accel="100000" fill="hold">
                                          <p:stCondLst>
                                            <p:cond delay="900"/>
                                          </p:stCondLst>
                                        </p:cTn>
                                        <p:tgtEl>
                                          <p:spTgt spid="98322"/>
                                        </p:tgtEl>
                                        <p:attrNameLst>
                                          <p:attrName>ppt_y</p:attrName>
                                        </p:attrNameLst>
                                      </p:cBhvr>
                                      <p:tavLst>
                                        <p:tav tm="0">
                                          <p:val>
                                            <p:strVal val="#ppt_y-.03"/>
                                          </p:val>
                                        </p:tav>
                                        <p:tav tm="100000">
                                          <p:val>
                                            <p:strVal val="#ppt_y"/>
                                          </p:val>
                                        </p:tav>
                                      </p:tavLst>
                                    </p:anim>
                                  </p:childTnLst>
                                </p:cTn>
                              </p:par>
                              <p:par>
                                <p:cTn id="89" presetID="37" presetClass="entr" presetSubtype="0" fill="hold" grpId="0" nodeType="withEffect">
                                  <p:stCondLst>
                                    <p:cond delay="0"/>
                                  </p:stCondLst>
                                  <p:childTnLst>
                                    <p:set>
                                      <p:cBhvr>
                                        <p:cTn id="90" dur="1" fill="hold">
                                          <p:stCondLst>
                                            <p:cond delay="0"/>
                                          </p:stCondLst>
                                        </p:cTn>
                                        <p:tgtEl>
                                          <p:spTgt spid="98323"/>
                                        </p:tgtEl>
                                        <p:attrNameLst>
                                          <p:attrName>style.visibility</p:attrName>
                                        </p:attrNameLst>
                                      </p:cBhvr>
                                      <p:to>
                                        <p:strVal val="visible"/>
                                      </p:to>
                                    </p:set>
                                    <p:animEffect transition="in" filter="fade">
                                      <p:cBhvr>
                                        <p:cTn id="91" dur="1000"/>
                                        <p:tgtEl>
                                          <p:spTgt spid="98323"/>
                                        </p:tgtEl>
                                      </p:cBhvr>
                                    </p:animEffect>
                                    <p:anim calcmode="lin" valueType="num">
                                      <p:cBhvr>
                                        <p:cTn id="92" dur="1000" fill="hold"/>
                                        <p:tgtEl>
                                          <p:spTgt spid="98323"/>
                                        </p:tgtEl>
                                        <p:attrNameLst>
                                          <p:attrName>ppt_x</p:attrName>
                                        </p:attrNameLst>
                                      </p:cBhvr>
                                      <p:tavLst>
                                        <p:tav tm="0">
                                          <p:val>
                                            <p:strVal val="#ppt_x"/>
                                          </p:val>
                                        </p:tav>
                                        <p:tav tm="100000">
                                          <p:val>
                                            <p:strVal val="#ppt_x"/>
                                          </p:val>
                                        </p:tav>
                                      </p:tavLst>
                                    </p:anim>
                                    <p:anim calcmode="lin" valueType="num">
                                      <p:cBhvr>
                                        <p:cTn id="93" dur="900" decel="100000" fill="hold"/>
                                        <p:tgtEl>
                                          <p:spTgt spid="98323"/>
                                        </p:tgtEl>
                                        <p:attrNameLst>
                                          <p:attrName>ppt_y</p:attrName>
                                        </p:attrNameLst>
                                      </p:cBhvr>
                                      <p:tavLst>
                                        <p:tav tm="0">
                                          <p:val>
                                            <p:strVal val="#ppt_y+1"/>
                                          </p:val>
                                        </p:tav>
                                        <p:tav tm="100000">
                                          <p:val>
                                            <p:strVal val="#ppt_y-.03"/>
                                          </p:val>
                                        </p:tav>
                                      </p:tavLst>
                                    </p:anim>
                                    <p:anim calcmode="lin" valueType="num">
                                      <p:cBhvr>
                                        <p:cTn id="94" dur="100" accel="100000" fill="hold">
                                          <p:stCondLst>
                                            <p:cond delay="900"/>
                                          </p:stCondLst>
                                        </p:cTn>
                                        <p:tgtEl>
                                          <p:spTgt spid="98323"/>
                                        </p:tgtEl>
                                        <p:attrNameLst>
                                          <p:attrName>ppt_y</p:attrName>
                                        </p:attrNameLst>
                                      </p:cBhvr>
                                      <p:tavLst>
                                        <p:tav tm="0">
                                          <p:val>
                                            <p:strVal val="#ppt_y-.03"/>
                                          </p:val>
                                        </p:tav>
                                        <p:tav tm="100000">
                                          <p:val>
                                            <p:strVal val="#ppt_y"/>
                                          </p:val>
                                        </p:tav>
                                      </p:tavLst>
                                    </p:anim>
                                  </p:childTnLst>
                                </p:cTn>
                              </p:par>
                              <p:par>
                                <p:cTn id="95" presetID="37" presetClass="entr" presetSubtype="0" fill="hold" grpId="0" nodeType="withEffect">
                                  <p:stCondLst>
                                    <p:cond delay="0"/>
                                  </p:stCondLst>
                                  <p:childTnLst>
                                    <p:set>
                                      <p:cBhvr>
                                        <p:cTn id="96" dur="1" fill="hold">
                                          <p:stCondLst>
                                            <p:cond delay="0"/>
                                          </p:stCondLst>
                                        </p:cTn>
                                        <p:tgtEl>
                                          <p:spTgt spid="98324"/>
                                        </p:tgtEl>
                                        <p:attrNameLst>
                                          <p:attrName>style.visibility</p:attrName>
                                        </p:attrNameLst>
                                      </p:cBhvr>
                                      <p:to>
                                        <p:strVal val="visible"/>
                                      </p:to>
                                    </p:set>
                                    <p:animEffect transition="in" filter="fade">
                                      <p:cBhvr>
                                        <p:cTn id="97" dur="1000"/>
                                        <p:tgtEl>
                                          <p:spTgt spid="98324"/>
                                        </p:tgtEl>
                                      </p:cBhvr>
                                    </p:animEffect>
                                    <p:anim calcmode="lin" valueType="num">
                                      <p:cBhvr>
                                        <p:cTn id="98" dur="1000" fill="hold"/>
                                        <p:tgtEl>
                                          <p:spTgt spid="98324"/>
                                        </p:tgtEl>
                                        <p:attrNameLst>
                                          <p:attrName>ppt_x</p:attrName>
                                        </p:attrNameLst>
                                      </p:cBhvr>
                                      <p:tavLst>
                                        <p:tav tm="0">
                                          <p:val>
                                            <p:strVal val="#ppt_x"/>
                                          </p:val>
                                        </p:tav>
                                        <p:tav tm="100000">
                                          <p:val>
                                            <p:strVal val="#ppt_x"/>
                                          </p:val>
                                        </p:tav>
                                      </p:tavLst>
                                    </p:anim>
                                    <p:anim calcmode="lin" valueType="num">
                                      <p:cBhvr>
                                        <p:cTn id="99" dur="900" decel="100000" fill="hold"/>
                                        <p:tgtEl>
                                          <p:spTgt spid="98324"/>
                                        </p:tgtEl>
                                        <p:attrNameLst>
                                          <p:attrName>ppt_y</p:attrName>
                                        </p:attrNameLst>
                                      </p:cBhvr>
                                      <p:tavLst>
                                        <p:tav tm="0">
                                          <p:val>
                                            <p:strVal val="#ppt_y+1"/>
                                          </p:val>
                                        </p:tav>
                                        <p:tav tm="100000">
                                          <p:val>
                                            <p:strVal val="#ppt_y-.03"/>
                                          </p:val>
                                        </p:tav>
                                      </p:tavLst>
                                    </p:anim>
                                    <p:anim calcmode="lin" valueType="num">
                                      <p:cBhvr>
                                        <p:cTn id="100" dur="100" accel="100000" fill="hold">
                                          <p:stCondLst>
                                            <p:cond delay="900"/>
                                          </p:stCondLst>
                                        </p:cTn>
                                        <p:tgtEl>
                                          <p:spTgt spid="9832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animBg="1"/>
      <p:bldP spid="98310" grpId="0"/>
      <p:bldP spid="98311" grpId="0" animBg="1"/>
      <p:bldP spid="98312" grpId="0" animBg="1"/>
      <p:bldP spid="98313" grpId="0"/>
      <p:bldP spid="98314" grpId="0" animBg="1"/>
      <p:bldP spid="98315" grpId="0" animBg="1"/>
      <p:bldP spid="98316" grpId="0"/>
      <p:bldP spid="98317" grpId="0" animBg="1"/>
      <p:bldP spid="98318" grpId="0"/>
      <p:bldP spid="98319" grpId="0" animBg="1"/>
      <p:bldP spid="98320" grpId="0" animBg="1"/>
      <p:bldP spid="98321" grpId="0" animBg="1"/>
      <p:bldP spid="98322" grpId="0" animBg="1"/>
      <p:bldP spid="98323" grpId="0" animBg="1"/>
      <p:bldP spid="9832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5A9F27-753D-435E-A9FC-049D07C04E91}"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0354" name="Rectangle 2"/>
          <p:cNvSpPr>
            <a:spLocks noGrp="1" noChangeArrowheads="1"/>
          </p:cNvSpPr>
          <p:nvPr>
            <p:ph type="title"/>
          </p:nvPr>
        </p:nvSpPr>
        <p:spPr/>
        <p:txBody>
          <a:bodyPr/>
          <a:lstStyle/>
          <a:p>
            <a:r>
              <a:rPr lang="en-US" altLang="en-US"/>
              <a:t>Web Services Defined</a:t>
            </a:r>
          </a:p>
        </p:txBody>
      </p:sp>
      <p:sp>
        <p:nvSpPr>
          <p:cNvPr id="100355" name="Rectangle 3"/>
          <p:cNvSpPr>
            <a:spLocks noGrp="1" noChangeArrowheads="1"/>
          </p:cNvSpPr>
          <p:nvPr>
            <p:ph type="body" idx="1"/>
          </p:nvPr>
        </p:nvSpPr>
        <p:spPr/>
        <p:txBody>
          <a:bodyPr>
            <a:normAutofit/>
          </a:bodyPr>
          <a:lstStyle/>
          <a:p>
            <a:r>
              <a:rPr lang="en-US" altLang="en-US" sz="4000" dirty="0"/>
              <a:t>Although not required, a web service may also have two additional (and desirable) properties:</a:t>
            </a:r>
          </a:p>
          <a:p>
            <a:pPr lvl="1"/>
            <a:r>
              <a:rPr lang="en-US" altLang="en-US" sz="3600" dirty="0"/>
              <a:t>a web service should be </a:t>
            </a:r>
            <a:r>
              <a:rPr lang="en-US" altLang="en-US" sz="3600" i="1" dirty="0">
                <a:solidFill>
                  <a:srgbClr val="00B050"/>
                </a:solidFill>
              </a:rPr>
              <a:t>self describing</a:t>
            </a:r>
            <a:r>
              <a:rPr lang="en-US" altLang="en-US" sz="3600" dirty="0"/>
              <a:t>.</a:t>
            </a:r>
          </a:p>
          <a:p>
            <a:pPr lvl="1"/>
            <a:r>
              <a:rPr lang="en-US" altLang="en-US" sz="3600" dirty="0"/>
              <a:t>a web service should be </a:t>
            </a:r>
            <a:r>
              <a:rPr lang="en-US" altLang="en-US" sz="3600" i="1" dirty="0">
                <a:solidFill>
                  <a:srgbClr val="00B050"/>
                </a:solidFill>
              </a:rPr>
              <a:t>discoverable</a:t>
            </a:r>
            <a:r>
              <a:rPr lang="en-US" altLang="en-US" sz="3600" dirty="0"/>
              <a:t>.</a:t>
            </a:r>
          </a:p>
        </p:txBody>
      </p:sp>
    </p:spTree>
    <p:extLst>
      <p:ext uri="{BB962C8B-B14F-4D97-AF65-F5344CB8AC3E}">
        <p14:creationId xmlns:p14="http://schemas.microsoft.com/office/powerpoint/2010/main" val="2811596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53C8C4-7EB9-4956-BB0C-CFB0087A1510}"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1378" name="Rectangle 2"/>
          <p:cNvSpPr>
            <a:spLocks noGrp="1" noChangeArrowheads="1"/>
          </p:cNvSpPr>
          <p:nvPr>
            <p:ph type="title"/>
          </p:nvPr>
        </p:nvSpPr>
        <p:spPr/>
        <p:txBody>
          <a:bodyPr/>
          <a:lstStyle/>
          <a:p>
            <a:r>
              <a:rPr lang="en-US" altLang="en-US" sz="4000"/>
              <a:t>Web Services:  </a:t>
            </a:r>
            <a:r>
              <a:rPr lang="en-US" altLang="en-US" sz="4000" i="1"/>
              <a:t>Self Describing</a:t>
            </a:r>
          </a:p>
        </p:txBody>
      </p:sp>
      <p:sp>
        <p:nvSpPr>
          <p:cNvPr id="101379" name="Rectangle 3"/>
          <p:cNvSpPr>
            <a:spLocks noGrp="1" noChangeArrowheads="1"/>
          </p:cNvSpPr>
          <p:nvPr>
            <p:ph type="body" idx="1"/>
          </p:nvPr>
        </p:nvSpPr>
        <p:spPr/>
        <p:txBody>
          <a:bodyPr>
            <a:normAutofit/>
          </a:bodyPr>
          <a:lstStyle/>
          <a:p>
            <a:pPr>
              <a:lnSpc>
                <a:spcPct val="80000"/>
              </a:lnSpc>
            </a:pPr>
            <a:r>
              <a:rPr lang="en-US" altLang="en-US" sz="3600" dirty="0"/>
              <a:t>If you publish a new web service, you should also publish a public interface to the service.</a:t>
            </a:r>
          </a:p>
          <a:p>
            <a:pPr>
              <a:lnSpc>
                <a:spcPct val="80000"/>
              </a:lnSpc>
            </a:pPr>
            <a:r>
              <a:rPr lang="en-US" altLang="en-US" sz="3600" dirty="0"/>
              <a:t>At a minimum, you should include human-readable documentation so that others can easily integrate your service.</a:t>
            </a:r>
          </a:p>
          <a:p>
            <a:pPr>
              <a:lnSpc>
                <a:spcPct val="80000"/>
              </a:lnSpc>
            </a:pPr>
            <a:r>
              <a:rPr lang="en-US" altLang="en-US" sz="3600" dirty="0"/>
              <a:t>If you have created a SOAP service, you should also include a public interface written in a common XML grammar.</a:t>
            </a:r>
          </a:p>
          <a:p>
            <a:pPr>
              <a:lnSpc>
                <a:spcPct val="80000"/>
              </a:lnSpc>
            </a:pPr>
            <a:endParaRPr lang="en-US" altLang="en-US" sz="3600" dirty="0"/>
          </a:p>
        </p:txBody>
      </p:sp>
    </p:spTree>
    <p:extLst>
      <p:ext uri="{BB962C8B-B14F-4D97-AF65-F5344CB8AC3E}">
        <p14:creationId xmlns:p14="http://schemas.microsoft.com/office/powerpoint/2010/main" val="40397664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E7A1B5-810A-453B-BCD0-8CF4CFBF8BAA}"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2402" name="Rectangle 2"/>
          <p:cNvSpPr>
            <a:spLocks noGrp="1" noChangeArrowheads="1"/>
          </p:cNvSpPr>
          <p:nvPr>
            <p:ph type="title"/>
          </p:nvPr>
        </p:nvSpPr>
        <p:spPr/>
        <p:txBody>
          <a:bodyPr/>
          <a:lstStyle/>
          <a:p>
            <a:r>
              <a:rPr lang="en-US" altLang="en-US"/>
              <a:t>Web Services:  </a:t>
            </a:r>
            <a:r>
              <a:rPr lang="en-US" altLang="en-US" i="1"/>
              <a:t>Discoverable</a:t>
            </a:r>
          </a:p>
        </p:txBody>
      </p:sp>
      <p:sp>
        <p:nvSpPr>
          <p:cNvPr id="102403" name="Rectangle 3"/>
          <p:cNvSpPr>
            <a:spLocks noGrp="1" noChangeArrowheads="1"/>
          </p:cNvSpPr>
          <p:nvPr>
            <p:ph type="body" idx="1"/>
          </p:nvPr>
        </p:nvSpPr>
        <p:spPr/>
        <p:txBody>
          <a:bodyPr>
            <a:normAutofit/>
          </a:bodyPr>
          <a:lstStyle/>
          <a:p>
            <a:r>
              <a:rPr lang="en-US" altLang="en-US" sz="3600" dirty="0"/>
              <a:t>If you create a web service, there should be a relatively simple mechanism to publish this fact.</a:t>
            </a:r>
          </a:p>
          <a:p>
            <a:r>
              <a:rPr lang="en-US" altLang="en-US" sz="3600" dirty="0"/>
              <a:t>Likewise, interested parties should be able to easily discover your service.</a:t>
            </a:r>
          </a:p>
          <a:p>
            <a:r>
              <a:rPr lang="en-US" altLang="en-US" sz="3600" dirty="0"/>
              <a:t>The discovery service could be completely decentralized or completely centralized.</a:t>
            </a:r>
          </a:p>
        </p:txBody>
      </p:sp>
    </p:spTree>
    <p:extLst>
      <p:ext uri="{BB962C8B-B14F-4D97-AF65-F5344CB8AC3E}">
        <p14:creationId xmlns:p14="http://schemas.microsoft.com/office/powerpoint/2010/main" val="15219469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209AC7-5228-4CCA-B997-196F2A2137AC}"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3426" name="Rectangle 2"/>
          <p:cNvSpPr>
            <a:spLocks noGrp="1" noChangeArrowheads="1"/>
          </p:cNvSpPr>
          <p:nvPr>
            <p:ph type="title"/>
          </p:nvPr>
        </p:nvSpPr>
        <p:spPr/>
        <p:txBody>
          <a:bodyPr/>
          <a:lstStyle/>
          <a:p>
            <a:r>
              <a:rPr lang="en-US" altLang="en-US"/>
              <a:t>Web Services:  Summary</a:t>
            </a:r>
          </a:p>
        </p:txBody>
      </p:sp>
      <p:sp>
        <p:nvSpPr>
          <p:cNvPr id="103427" name="Rectangle 3"/>
          <p:cNvSpPr>
            <a:spLocks noGrp="1" noChangeArrowheads="1"/>
          </p:cNvSpPr>
          <p:nvPr>
            <p:ph type="body" idx="1"/>
          </p:nvPr>
        </p:nvSpPr>
        <p:spPr/>
        <p:txBody>
          <a:bodyPr>
            <a:noAutofit/>
          </a:bodyPr>
          <a:lstStyle/>
          <a:p>
            <a:pPr>
              <a:lnSpc>
                <a:spcPct val="90000"/>
              </a:lnSpc>
            </a:pPr>
            <a:r>
              <a:rPr lang="en-US" altLang="en-US" sz="3600" dirty="0"/>
              <a:t>To summarize, a complete web service is any service that:</a:t>
            </a:r>
          </a:p>
          <a:p>
            <a:pPr lvl="1">
              <a:lnSpc>
                <a:spcPct val="90000"/>
              </a:lnSpc>
            </a:pPr>
            <a:r>
              <a:rPr lang="en-US" altLang="en-US" sz="3200" dirty="0"/>
              <a:t>Is available over the Internet or private (intranet) networks</a:t>
            </a:r>
          </a:p>
          <a:p>
            <a:pPr lvl="1">
              <a:lnSpc>
                <a:spcPct val="90000"/>
              </a:lnSpc>
            </a:pPr>
            <a:r>
              <a:rPr lang="en-US" altLang="en-US" sz="3200" dirty="0"/>
              <a:t>Uses a standardized XML messaging system</a:t>
            </a:r>
          </a:p>
          <a:p>
            <a:pPr lvl="1">
              <a:lnSpc>
                <a:spcPct val="90000"/>
              </a:lnSpc>
            </a:pPr>
            <a:r>
              <a:rPr lang="en-US" altLang="en-US" sz="3200" dirty="0"/>
              <a:t>Is not tied to any one operating system or programming language</a:t>
            </a:r>
          </a:p>
          <a:p>
            <a:pPr lvl="1">
              <a:lnSpc>
                <a:spcPct val="90000"/>
              </a:lnSpc>
            </a:pPr>
            <a:r>
              <a:rPr lang="en-US" altLang="en-US" sz="3200" dirty="0"/>
              <a:t>Is self-describing via a common XML grammar</a:t>
            </a:r>
          </a:p>
          <a:p>
            <a:pPr lvl="1">
              <a:lnSpc>
                <a:spcPct val="90000"/>
              </a:lnSpc>
            </a:pPr>
            <a:r>
              <a:rPr lang="en-US" altLang="en-US" sz="3200" dirty="0"/>
              <a:t>Is discoverable via a simple find mechanism</a:t>
            </a:r>
          </a:p>
          <a:p>
            <a:pPr lvl="1">
              <a:lnSpc>
                <a:spcPct val="90000"/>
              </a:lnSpc>
            </a:pPr>
            <a:endParaRPr lang="en-US" altLang="en-US" sz="3200" dirty="0"/>
          </a:p>
        </p:txBody>
      </p:sp>
    </p:spTree>
    <p:extLst>
      <p:ext uri="{BB962C8B-B14F-4D97-AF65-F5344CB8AC3E}">
        <p14:creationId xmlns:p14="http://schemas.microsoft.com/office/powerpoint/2010/main" val="27971766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ctrTitle"/>
          </p:nvPr>
        </p:nvSpPr>
        <p:spPr>
          <a:xfrm>
            <a:off x="2438400" y="2743200"/>
            <a:ext cx="7772400" cy="1371600"/>
          </a:xfrm>
          <a:noFill/>
          <a:ln/>
        </p:spPr>
        <p:txBody>
          <a:bodyPr anchor="b">
            <a:normAutofit fontScale="90000"/>
          </a:bodyPr>
          <a:lstStyle/>
          <a:p>
            <a:r>
              <a:rPr lang="en-US" altLang="en-US" sz="7200">
                <a:latin typeface="Swis721 Hv BT" pitchFamily="34" charset="0"/>
              </a:rPr>
              <a:t>Web Services Architecture</a:t>
            </a:r>
            <a:endParaRPr lang="en-US" altLang="en-US" sz="6600">
              <a:latin typeface="Swis721 Hv BT" pitchFamily="34" charset="0"/>
            </a:endParaRPr>
          </a:p>
        </p:txBody>
      </p:sp>
    </p:spTree>
    <p:extLst>
      <p:ext uri="{BB962C8B-B14F-4D97-AF65-F5344CB8AC3E}">
        <p14:creationId xmlns:p14="http://schemas.microsoft.com/office/powerpoint/2010/main" val="15486012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437E72-54B2-472C-B429-3F57F700278E}"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18786" name="Rectangle 2"/>
          <p:cNvSpPr>
            <a:spLocks noGrp="1" noChangeArrowheads="1"/>
          </p:cNvSpPr>
          <p:nvPr>
            <p:ph type="title"/>
          </p:nvPr>
        </p:nvSpPr>
        <p:spPr/>
        <p:txBody>
          <a:bodyPr/>
          <a:lstStyle/>
          <a:p>
            <a:r>
              <a:rPr lang="en-US" altLang="en-US"/>
              <a:t>Web Service Architecture</a:t>
            </a:r>
          </a:p>
        </p:txBody>
      </p:sp>
      <p:sp>
        <p:nvSpPr>
          <p:cNvPr id="118787" name="Rectangle 3"/>
          <p:cNvSpPr>
            <a:spLocks noGrp="1" noChangeArrowheads="1"/>
          </p:cNvSpPr>
          <p:nvPr>
            <p:ph type="body" idx="1"/>
          </p:nvPr>
        </p:nvSpPr>
        <p:spPr/>
        <p:txBody>
          <a:bodyPr>
            <a:normAutofit/>
          </a:bodyPr>
          <a:lstStyle/>
          <a:p>
            <a:r>
              <a:rPr lang="en-US" altLang="en-US" sz="4400" dirty="0"/>
              <a:t>There are two ways to view the web service architectural framework:</a:t>
            </a:r>
          </a:p>
          <a:p>
            <a:pPr marL="1066800" lvl="1" indent="-609600">
              <a:buFontTx/>
              <a:buAutoNum type="arabicParenR"/>
            </a:pPr>
            <a:r>
              <a:rPr lang="en-US" altLang="en-US" sz="4000" dirty="0"/>
              <a:t>Examine individual roles of each web service actor</a:t>
            </a:r>
          </a:p>
          <a:p>
            <a:pPr marL="1066800" lvl="1" indent="-609600">
              <a:buFontTx/>
              <a:buAutoNum type="arabicParenR"/>
            </a:pPr>
            <a:r>
              <a:rPr lang="en-US" altLang="en-US" sz="4000" dirty="0"/>
              <a:t>Examine the web service protocol stack</a:t>
            </a:r>
          </a:p>
        </p:txBody>
      </p:sp>
    </p:spTree>
    <p:extLst>
      <p:ext uri="{BB962C8B-B14F-4D97-AF65-F5344CB8AC3E}">
        <p14:creationId xmlns:p14="http://schemas.microsoft.com/office/powerpoint/2010/main" val="36189737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624EC9-6555-4256-85A2-F62DE2B87361}"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19810" name="Rectangle 2"/>
          <p:cNvSpPr>
            <a:spLocks noGrp="1" noChangeArrowheads="1"/>
          </p:cNvSpPr>
          <p:nvPr>
            <p:ph type="title"/>
          </p:nvPr>
        </p:nvSpPr>
        <p:spPr/>
        <p:txBody>
          <a:bodyPr/>
          <a:lstStyle/>
          <a:p>
            <a:r>
              <a:rPr lang="en-US" altLang="en-US"/>
              <a:t>Web Service Roles</a:t>
            </a:r>
          </a:p>
        </p:txBody>
      </p:sp>
      <p:sp>
        <p:nvSpPr>
          <p:cNvPr id="119811" name="Rectangle 3"/>
          <p:cNvSpPr>
            <a:spLocks noGrp="1" noChangeArrowheads="1"/>
          </p:cNvSpPr>
          <p:nvPr>
            <p:ph type="body" idx="1"/>
          </p:nvPr>
        </p:nvSpPr>
        <p:spPr/>
        <p:txBody>
          <a:bodyPr>
            <a:normAutofit/>
          </a:bodyPr>
          <a:lstStyle/>
          <a:p>
            <a:r>
              <a:rPr lang="en-US" altLang="en-US" sz="4000" dirty="0"/>
              <a:t>Three major roles in web services:</a:t>
            </a:r>
          </a:p>
          <a:p>
            <a:pPr lvl="1"/>
            <a:r>
              <a:rPr lang="en-US" altLang="en-US" sz="3600" dirty="0"/>
              <a:t>Service Provider:  provider of the web service.</a:t>
            </a:r>
          </a:p>
          <a:p>
            <a:pPr lvl="1"/>
            <a:r>
              <a:rPr lang="en-US" altLang="en-US" sz="3600" dirty="0"/>
              <a:t>Service Requestor:  any consumer of the web service.</a:t>
            </a:r>
          </a:p>
          <a:p>
            <a:pPr lvl="1"/>
            <a:r>
              <a:rPr lang="en-US" altLang="en-US" sz="3600" dirty="0"/>
              <a:t>Service Registry:  logically centralized directory of services.</a:t>
            </a:r>
          </a:p>
        </p:txBody>
      </p:sp>
    </p:spTree>
    <p:extLst>
      <p:ext uri="{BB962C8B-B14F-4D97-AF65-F5344CB8AC3E}">
        <p14:creationId xmlns:p14="http://schemas.microsoft.com/office/powerpoint/2010/main" val="287735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3E823B-8F77-43C3-85B9-276DC14E0881}"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7522" name="Rectangle 2"/>
          <p:cNvSpPr>
            <a:spLocks noGrp="1" noChangeArrowheads="1"/>
          </p:cNvSpPr>
          <p:nvPr>
            <p:ph type="title"/>
          </p:nvPr>
        </p:nvSpPr>
        <p:spPr/>
        <p:txBody>
          <a:bodyPr/>
          <a:lstStyle/>
          <a:p>
            <a:r>
              <a:rPr lang="en-US" altLang="en-US" sz="4000" dirty="0"/>
              <a:t>The Human Centric Web – approach without services</a:t>
            </a:r>
          </a:p>
        </p:txBody>
      </p:sp>
      <p:sp>
        <p:nvSpPr>
          <p:cNvPr id="107531" name="Rectangle 11"/>
          <p:cNvSpPr>
            <a:spLocks noChangeArrowheads="1"/>
          </p:cNvSpPr>
          <p:nvPr/>
        </p:nvSpPr>
        <p:spPr bwMode="auto">
          <a:xfrm>
            <a:off x="3810000" y="2438400"/>
            <a:ext cx="1600200" cy="1295400"/>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libri" panose="020F0502020204030204"/>
                <a:ea typeface="+mn-ea"/>
                <a:cs typeface="+mn-cs"/>
              </a:rPr>
              <a:t>Web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libri" panose="020F0502020204030204"/>
                <a:ea typeface="+mn-ea"/>
                <a:cs typeface="+mn-cs"/>
              </a:rPr>
              <a:t>Browser</a:t>
            </a:r>
          </a:p>
        </p:txBody>
      </p:sp>
      <p:sp>
        <p:nvSpPr>
          <p:cNvPr id="107532" name="Rectangle 12"/>
          <p:cNvSpPr>
            <a:spLocks noChangeArrowheads="1"/>
          </p:cNvSpPr>
          <p:nvPr/>
        </p:nvSpPr>
        <p:spPr bwMode="auto">
          <a:xfrm>
            <a:off x="8534400" y="2438400"/>
            <a:ext cx="1600200" cy="1295400"/>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libri" panose="020F0502020204030204"/>
                <a:ea typeface="+mn-ea"/>
                <a:cs typeface="+mn-cs"/>
              </a:rPr>
              <a:t>Web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libri" panose="020F0502020204030204"/>
                <a:ea typeface="+mn-ea"/>
                <a:cs typeface="+mn-cs"/>
              </a:rPr>
              <a:t>Server</a:t>
            </a:r>
          </a:p>
        </p:txBody>
      </p:sp>
      <p:pic>
        <p:nvPicPr>
          <p:cNvPr id="107533" name="Picture 13" descr="J02935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2438400"/>
            <a:ext cx="1773238" cy="1138238"/>
          </a:xfrm>
          <a:prstGeom prst="rect">
            <a:avLst/>
          </a:prstGeom>
          <a:noFill/>
          <a:extLst>
            <a:ext uri="{909E8E84-426E-40DD-AFC4-6F175D3DCCD1}">
              <a14:hiddenFill xmlns:a14="http://schemas.microsoft.com/office/drawing/2010/main">
                <a:solidFill>
                  <a:srgbClr val="FFFFFF"/>
                </a:solidFill>
              </a14:hiddenFill>
            </a:ext>
          </a:extLst>
        </p:spPr>
      </p:pic>
      <p:sp>
        <p:nvSpPr>
          <p:cNvPr id="107534" name="Line 14"/>
          <p:cNvSpPr>
            <a:spLocks noChangeShapeType="1"/>
          </p:cNvSpPr>
          <p:nvPr/>
        </p:nvSpPr>
        <p:spPr bwMode="auto">
          <a:xfrm>
            <a:off x="5410200" y="2667000"/>
            <a:ext cx="3124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535" name="Text Box 15"/>
          <p:cNvSpPr txBox="1">
            <a:spLocks noChangeArrowheads="1"/>
          </p:cNvSpPr>
          <p:nvPr/>
        </p:nvSpPr>
        <p:spPr bwMode="auto">
          <a:xfrm>
            <a:off x="5638800" y="1524001"/>
            <a:ext cx="2590800" cy="925513"/>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libri" panose="020F0502020204030204"/>
                <a:ea typeface="+mn-ea"/>
                <a:cs typeface="+mn-cs"/>
              </a:rPr>
              <a:t>HTTP GET:  “What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libri" panose="020F0502020204030204"/>
                <a:ea typeface="+mn-ea"/>
                <a:cs typeface="+mn-cs"/>
              </a:rPr>
              <a:t>is the status of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libri" panose="020F0502020204030204"/>
                <a:ea typeface="+mn-ea"/>
                <a:cs typeface="+mn-cs"/>
              </a:rPr>
              <a:t>my order?”</a:t>
            </a:r>
          </a:p>
        </p:txBody>
      </p:sp>
      <p:sp>
        <p:nvSpPr>
          <p:cNvPr id="107536" name="Line 16"/>
          <p:cNvSpPr>
            <a:spLocks noChangeShapeType="1"/>
          </p:cNvSpPr>
          <p:nvPr/>
        </p:nvSpPr>
        <p:spPr bwMode="auto">
          <a:xfrm flipH="1">
            <a:off x="5410200" y="3276600"/>
            <a:ext cx="3124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537" name="Text Box 17"/>
          <p:cNvSpPr txBox="1">
            <a:spLocks noChangeArrowheads="1"/>
          </p:cNvSpPr>
          <p:nvPr/>
        </p:nvSpPr>
        <p:spPr bwMode="auto">
          <a:xfrm>
            <a:off x="5638801" y="3540126"/>
            <a:ext cx="2445093" cy="1200329"/>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libri" panose="020F0502020204030204"/>
                <a:ea typeface="+mn-ea"/>
                <a:cs typeface="+mn-cs"/>
              </a:rPr>
              <a:t>HTTP Response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libri" panose="020F0502020204030204"/>
                <a:ea typeface="+mn-ea"/>
                <a:cs typeface="+mn-cs"/>
              </a:rPr>
              <a:t>with HTML Page: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libri" panose="020F0502020204030204"/>
                <a:ea typeface="+mn-ea"/>
                <a:cs typeface="+mn-cs"/>
              </a:rPr>
              <a:t>“Leaving the warehouse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libri" panose="020F0502020204030204"/>
                <a:ea typeface="+mn-ea"/>
                <a:cs typeface="+mn-cs"/>
              </a:rPr>
              <a:t>at 3 pm today.”</a:t>
            </a:r>
          </a:p>
        </p:txBody>
      </p:sp>
      <p:sp>
        <p:nvSpPr>
          <p:cNvPr id="107538" name="Rectangle 18"/>
          <p:cNvSpPr>
            <a:spLocks noGrp="1" noChangeArrowheads="1"/>
          </p:cNvSpPr>
          <p:nvPr>
            <p:ph type="body" idx="1"/>
          </p:nvPr>
        </p:nvSpPr>
        <p:spPr>
          <a:xfrm>
            <a:off x="922822" y="5289550"/>
            <a:ext cx="10346356" cy="1066800"/>
          </a:xfrm>
          <a:noFill/>
          <a:ln/>
        </p:spPr>
        <p:txBody>
          <a:bodyPr>
            <a:normAutofit/>
          </a:bodyPr>
          <a:lstStyle/>
          <a:p>
            <a:pPr>
              <a:lnSpc>
                <a:spcPct val="80000"/>
              </a:lnSpc>
            </a:pPr>
            <a:r>
              <a:rPr lang="en-US" altLang="en-US" sz="3200" dirty="0"/>
              <a:t>This illustrates a </a:t>
            </a:r>
            <a:r>
              <a:rPr lang="en-US" altLang="en-US" sz="3200" i="1" dirty="0"/>
              <a:t>human-centric web</a:t>
            </a:r>
            <a:r>
              <a:rPr lang="en-US" altLang="en-US" sz="3200" dirty="0"/>
              <a:t>, where humans are the primary actors initiating web requests.</a:t>
            </a:r>
          </a:p>
        </p:txBody>
      </p:sp>
    </p:spTree>
    <p:extLst>
      <p:ext uri="{BB962C8B-B14F-4D97-AF65-F5344CB8AC3E}">
        <p14:creationId xmlns:p14="http://schemas.microsoft.com/office/powerpoint/2010/main" val="21557246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07531"/>
                                        </p:tgtEl>
                                        <p:attrNameLst>
                                          <p:attrName>style.visibility</p:attrName>
                                        </p:attrNameLst>
                                      </p:cBhvr>
                                      <p:to>
                                        <p:strVal val="visible"/>
                                      </p:to>
                                    </p:set>
                                    <p:animEffect transition="in" filter="fade">
                                      <p:cBhvr>
                                        <p:cTn id="7" dur="1000"/>
                                        <p:tgtEl>
                                          <p:spTgt spid="107531"/>
                                        </p:tgtEl>
                                      </p:cBhvr>
                                    </p:animEffect>
                                    <p:anim calcmode="lin" valueType="num">
                                      <p:cBhvr>
                                        <p:cTn id="8" dur="1000" fill="hold"/>
                                        <p:tgtEl>
                                          <p:spTgt spid="107531"/>
                                        </p:tgtEl>
                                        <p:attrNameLst>
                                          <p:attrName>ppt_x</p:attrName>
                                        </p:attrNameLst>
                                      </p:cBhvr>
                                      <p:tavLst>
                                        <p:tav tm="0">
                                          <p:val>
                                            <p:strVal val="#ppt_x"/>
                                          </p:val>
                                        </p:tav>
                                        <p:tav tm="100000">
                                          <p:val>
                                            <p:strVal val="#ppt_x"/>
                                          </p:val>
                                        </p:tav>
                                      </p:tavLst>
                                    </p:anim>
                                    <p:anim calcmode="lin" valueType="num">
                                      <p:cBhvr>
                                        <p:cTn id="9" dur="900" decel="100000" fill="hold"/>
                                        <p:tgtEl>
                                          <p:spTgt spid="10753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7531"/>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107532"/>
                                        </p:tgtEl>
                                        <p:attrNameLst>
                                          <p:attrName>style.visibility</p:attrName>
                                        </p:attrNameLst>
                                      </p:cBhvr>
                                      <p:to>
                                        <p:strVal val="visible"/>
                                      </p:to>
                                    </p:set>
                                    <p:animEffect transition="in" filter="fade">
                                      <p:cBhvr>
                                        <p:cTn id="13" dur="1000"/>
                                        <p:tgtEl>
                                          <p:spTgt spid="107532"/>
                                        </p:tgtEl>
                                      </p:cBhvr>
                                    </p:animEffect>
                                    <p:anim calcmode="lin" valueType="num">
                                      <p:cBhvr>
                                        <p:cTn id="14" dur="1000" fill="hold"/>
                                        <p:tgtEl>
                                          <p:spTgt spid="107532"/>
                                        </p:tgtEl>
                                        <p:attrNameLst>
                                          <p:attrName>ppt_x</p:attrName>
                                        </p:attrNameLst>
                                      </p:cBhvr>
                                      <p:tavLst>
                                        <p:tav tm="0">
                                          <p:val>
                                            <p:strVal val="#ppt_x"/>
                                          </p:val>
                                        </p:tav>
                                        <p:tav tm="100000">
                                          <p:val>
                                            <p:strVal val="#ppt_x"/>
                                          </p:val>
                                        </p:tav>
                                      </p:tavLst>
                                    </p:anim>
                                    <p:anim calcmode="lin" valueType="num">
                                      <p:cBhvr>
                                        <p:cTn id="15" dur="900" decel="100000" fill="hold"/>
                                        <p:tgtEl>
                                          <p:spTgt spid="107532"/>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07532"/>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07533"/>
                                        </p:tgtEl>
                                        <p:attrNameLst>
                                          <p:attrName>style.visibility</p:attrName>
                                        </p:attrNameLst>
                                      </p:cBhvr>
                                      <p:to>
                                        <p:strVal val="visible"/>
                                      </p:to>
                                    </p:set>
                                    <p:animEffect transition="in" filter="fade">
                                      <p:cBhvr>
                                        <p:cTn id="19" dur="1000"/>
                                        <p:tgtEl>
                                          <p:spTgt spid="107533"/>
                                        </p:tgtEl>
                                      </p:cBhvr>
                                    </p:animEffect>
                                    <p:anim calcmode="lin" valueType="num">
                                      <p:cBhvr>
                                        <p:cTn id="20" dur="1000" fill="hold"/>
                                        <p:tgtEl>
                                          <p:spTgt spid="107533"/>
                                        </p:tgtEl>
                                        <p:attrNameLst>
                                          <p:attrName>ppt_x</p:attrName>
                                        </p:attrNameLst>
                                      </p:cBhvr>
                                      <p:tavLst>
                                        <p:tav tm="0">
                                          <p:val>
                                            <p:strVal val="#ppt_x"/>
                                          </p:val>
                                        </p:tav>
                                        <p:tav tm="100000">
                                          <p:val>
                                            <p:strVal val="#ppt_x"/>
                                          </p:val>
                                        </p:tav>
                                      </p:tavLst>
                                    </p:anim>
                                    <p:anim calcmode="lin" valueType="num">
                                      <p:cBhvr>
                                        <p:cTn id="21" dur="900" decel="100000" fill="hold"/>
                                        <p:tgtEl>
                                          <p:spTgt spid="107533"/>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07533"/>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107534"/>
                                        </p:tgtEl>
                                        <p:attrNameLst>
                                          <p:attrName>style.visibility</p:attrName>
                                        </p:attrNameLst>
                                      </p:cBhvr>
                                      <p:to>
                                        <p:strVal val="visible"/>
                                      </p:to>
                                    </p:set>
                                    <p:animEffect transition="in" filter="fade">
                                      <p:cBhvr>
                                        <p:cTn id="25" dur="1000"/>
                                        <p:tgtEl>
                                          <p:spTgt spid="107534"/>
                                        </p:tgtEl>
                                      </p:cBhvr>
                                    </p:animEffect>
                                    <p:anim calcmode="lin" valueType="num">
                                      <p:cBhvr>
                                        <p:cTn id="26" dur="1000" fill="hold"/>
                                        <p:tgtEl>
                                          <p:spTgt spid="107534"/>
                                        </p:tgtEl>
                                        <p:attrNameLst>
                                          <p:attrName>ppt_x</p:attrName>
                                        </p:attrNameLst>
                                      </p:cBhvr>
                                      <p:tavLst>
                                        <p:tav tm="0">
                                          <p:val>
                                            <p:strVal val="#ppt_x"/>
                                          </p:val>
                                        </p:tav>
                                        <p:tav tm="100000">
                                          <p:val>
                                            <p:strVal val="#ppt_x"/>
                                          </p:val>
                                        </p:tav>
                                      </p:tavLst>
                                    </p:anim>
                                    <p:anim calcmode="lin" valueType="num">
                                      <p:cBhvr>
                                        <p:cTn id="27" dur="900" decel="100000" fill="hold"/>
                                        <p:tgtEl>
                                          <p:spTgt spid="107534"/>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07534"/>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107535"/>
                                        </p:tgtEl>
                                        <p:attrNameLst>
                                          <p:attrName>style.visibility</p:attrName>
                                        </p:attrNameLst>
                                      </p:cBhvr>
                                      <p:to>
                                        <p:strVal val="visible"/>
                                      </p:to>
                                    </p:set>
                                    <p:animEffect transition="in" filter="fade">
                                      <p:cBhvr>
                                        <p:cTn id="31" dur="1000"/>
                                        <p:tgtEl>
                                          <p:spTgt spid="107535"/>
                                        </p:tgtEl>
                                      </p:cBhvr>
                                    </p:animEffect>
                                    <p:anim calcmode="lin" valueType="num">
                                      <p:cBhvr>
                                        <p:cTn id="32" dur="1000" fill="hold"/>
                                        <p:tgtEl>
                                          <p:spTgt spid="107535"/>
                                        </p:tgtEl>
                                        <p:attrNameLst>
                                          <p:attrName>ppt_x</p:attrName>
                                        </p:attrNameLst>
                                      </p:cBhvr>
                                      <p:tavLst>
                                        <p:tav tm="0">
                                          <p:val>
                                            <p:strVal val="#ppt_x"/>
                                          </p:val>
                                        </p:tav>
                                        <p:tav tm="100000">
                                          <p:val>
                                            <p:strVal val="#ppt_x"/>
                                          </p:val>
                                        </p:tav>
                                      </p:tavLst>
                                    </p:anim>
                                    <p:anim calcmode="lin" valueType="num">
                                      <p:cBhvr>
                                        <p:cTn id="33" dur="900" decel="100000" fill="hold"/>
                                        <p:tgtEl>
                                          <p:spTgt spid="107535"/>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07535"/>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107536"/>
                                        </p:tgtEl>
                                        <p:attrNameLst>
                                          <p:attrName>style.visibility</p:attrName>
                                        </p:attrNameLst>
                                      </p:cBhvr>
                                      <p:to>
                                        <p:strVal val="visible"/>
                                      </p:to>
                                    </p:set>
                                    <p:animEffect transition="in" filter="fade">
                                      <p:cBhvr>
                                        <p:cTn id="37" dur="1000"/>
                                        <p:tgtEl>
                                          <p:spTgt spid="107536"/>
                                        </p:tgtEl>
                                      </p:cBhvr>
                                    </p:animEffect>
                                    <p:anim calcmode="lin" valueType="num">
                                      <p:cBhvr>
                                        <p:cTn id="38" dur="1000" fill="hold"/>
                                        <p:tgtEl>
                                          <p:spTgt spid="107536"/>
                                        </p:tgtEl>
                                        <p:attrNameLst>
                                          <p:attrName>ppt_x</p:attrName>
                                        </p:attrNameLst>
                                      </p:cBhvr>
                                      <p:tavLst>
                                        <p:tav tm="0">
                                          <p:val>
                                            <p:strVal val="#ppt_x"/>
                                          </p:val>
                                        </p:tav>
                                        <p:tav tm="100000">
                                          <p:val>
                                            <p:strVal val="#ppt_x"/>
                                          </p:val>
                                        </p:tav>
                                      </p:tavLst>
                                    </p:anim>
                                    <p:anim calcmode="lin" valueType="num">
                                      <p:cBhvr>
                                        <p:cTn id="39" dur="900" decel="100000" fill="hold"/>
                                        <p:tgtEl>
                                          <p:spTgt spid="107536"/>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07536"/>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0"/>
                                  </p:stCondLst>
                                  <p:childTnLst>
                                    <p:set>
                                      <p:cBhvr>
                                        <p:cTn id="42" dur="1" fill="hold">
                                          <p:stCondLst>
                                            <p:cond delay="0"/>
                                          </p:stCondLst>
                                        </p:cTn>
                                        <p:tgtEl>
                                          <p:spTgt spid="107537"/>
                                        </p:tgtEl>
                                        <p:attrNameLst>
                                          <p:attrName>style.visibility</p:attrName>
                                        </p:attrNameLst>
                                      </p:cBhvr>
                                      <p:to>
                                        <p:strVal val="visible"/>
                                      </p:to>
                                    </p:set>
                                    <p:animEffect transition="in" filter="fade">
                                      <p:cBhvr>
                                        <p:cTn id="43" dur="1000"/>
                                        <p:tgtEl>
                                          <p:spTgt spid="107537"/>
                                        </p:tgtEl>
                                      </p:cBhvr>
                                    </p:animEffect>
                                    <p:anim calcmode="lin" valueType="num">
                                      <p:cBhvr>
                                        <p:cTn id="44" dur="1000" fill="hold"/>
                                        <p:tgtEl>
                                          <p:spTgt spid="107537"/>
                                        </p:tgtEl>
                                        <p:attrNameLst>
                                          <p:attrName>ppt_x</p:attrName>
                                        </p:attrNameLst>
                                      </p:cBhvr>
                                      <p:tavLst>
                                        <p:tav tm="0">
                                          <p:val>
                                            <p:strVal val="#ppt_x"/>
                                          </p:val>
                                        </p:tav>
                                        <p:tav tm="100000">
                                          <p:val>
                                            <p:strVal val="#ppt_x"/>
                                          </p:val>
                                        </p:tav>
                                      </p:tavLst>
                                    </p:anim>
                                    <p:anim calcmode="lin" valueType="num">
                                      <p:cBhvr>
                                        <p:cTn id="45" dur="900" decel="100000" fill="hold"/>
                                        <p:tgtEl>
                                          <p:spTgt spid="107537"/>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10753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31" grpId="0" animBg="1"/>
      <p:bldP spid="107532" grpId="0" animBg="1"/>
      <p:bldP spid="107534" grpId="0" animBg="1"/>
      <p:bldP spid="107535" grpId="0" animBg="1"/>
      <p:bldP spid="107536" grpId="0" animBg="1"/>
      <p:bldP spid="10753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D16B3F-DD81-4F6B-8E0D-A149A0BBD3BC}"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21858" name="Rectangle 2"/>
          <p:cNvSpPr>
            <a:spLocks noGrp="1" noChangeArrowheads="1"/>
          </p:cNvSpPr>
          <p:nvPr>
            <p:ph type="title"/>
          </p:nvPr>
        </p:nvSpPr>
        <p:spPr/>
        <p:txBody>
          <a:bodyPr/>
          <a:lstStyle/>
          <a:p>
            <a:r>
              <a:rPr lang="en-US" altLang="en-US"/>
              <a:t>Web Service Roles</a:t>
            </a:r>
          </a:p>
        </p:txBody>
      </p:sp>
      <p:sp>
        <p:nvSpPr>
          <p:cNvPr id="121870" name="Rectangle 14"/>
          <p:cNvSpPr>
            <a:spLocks noChangeArrowheads="1"/>
          </p:cNvSpPr>
          <p:nvPr/>
        </p:nvSpPr>
        <p:spPr bwMode="auto">
          <a:xfrm>
            <a:off x="5029200" y="1828800"/>
            <a:ext cx="1600200" cy="1295400"/>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alibri" panose="020F0502020204030204"/>
                <a:ea typeface="+mn-ea"/>
                <a:cs typeface="+mn-cs"/>
              </a:rPr>
              <a:t>Service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alibri" panose="020F0502020204030204"/>
                <a:ea typeface="+mn-ea"/>
                <a:cs typeface="+mn-cs"/>
              </a:rPr>
              <a:t>Registry</a:t>
            </a:r>
          </a:p>
        </p:txBody>
      </p:sp>
      <p:sp>
        <p:nvSpPr>
          <p:cNvPr id="121871" name="Rectangle 15"/>
          <p:cNvSpPr>
            <a:spLocks noChangeArrowheads="1"/>
          </p:cNvSpPr>
          <p:nvPr/>
        </p:nvSpPr>
        <p:spPr bwMode="auto">
          <a:xfrm>
            <a:off x="2971800" y="3657600"/>
            <a:ext cx="1600200" cy="1295400"/>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alibri" panose="020F0502020204030204"/>
                <a:ea typeface="+mn-ea"/>
                <a:cs typeface="+mn-cs"/>
              </a:rPr>
              <a:t>Service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alibri" panose="020F0502020204030204"/>
                <a:ea typeface="+mn-ea"/>
                <a:cs typeface="+mn-cs"/>
              </a:rPr>
              <a:t>Requestor</a:t>
            </a:r>
          </a:p>
        </p:txBody>
      </p:sp>
      <p:sp>
        <p:nvSpPr>
          <p:cNvPr id="121872" name="Rectangle 16"/>
          <p:cNvSpPr>
            <a:spLocks noChangeArrowheads="1"/>
          </p:cNvSpPr>
          <p:nvPr/>
        </p:nvSpPr>
        <p:spPr bwMode="auto">
          <a:xfrm>
            <a:off x="7162800" y="3581400"/>
            <a:ext cx="1600200" cy="1295400"/>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alibri" panose="020F0502020204030204"/>
                <a:ea typeface="+mn-ea"/>
                <a:cs typeface="+mn-cs"/>
              </a:rPr>
              <a:t>Service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alibri" panose="020F0502020204030204"/>
                <a:ea typeface="+mn-ea"/>
                <a:cs typeface="+mn-cs"/>
              </a:rPr>
              <a:t>Provider</a:t>
            </a:r>
          </a:p>
        </p:txBody>
      </p:sp>
      <p:sp>
        <p:nvSpPr>
          <p:cNvPr id="121873" name="Line 17"/>
          <p:cNvSpPr>
            <a:spLocks noChangeShapeType="1"/>
          </p:cNvSpPr>
          <p:nvPr/>
        </p:nvSpPr>
        <p:spPr bwMode="auto">
          <a:xfrm flipH="1" flipV="1">
            <a:off x="3810000" y="2514600"/>
            <a:ext cx="0" cy="1143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1874" name="Line 18"/>
          <p:cNvSpPr>
            <a:spLocks noChangeShapeType="1"/>
          </p:cNvSpPr>
          <p:nvPr/>
        </p:nvSpPr>
        <p:spPr bwMode="auto">
          <a:xfrm>
            <a:off x="3810000" y="2514600"/>
            <a:ext cx="1219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1875" name="Text Box 19"/>
          <p:cNvSpPr txBox="1">
            <a:spLocks noChangeArrowheads="1"/>
          </p:cNvSpPr>
          <p:nvPr/>
        </p:nvSpPr>
        <p:spPr bwMode="auto">
          <a:xfrm>
            <a:off x="3575050" y="1797050"/>
            <a:ext cx="1149350" cy="64135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400">
                <a:solidFill>
                  <a:schemeClr val="tx1"/>
                </a:solidFill>
                <a:latin typeface="Times New Roman" panose="02020603050405020304" pitchFamily="18" charset="0"/>
              </a:defRPr>
            </a:lvl1pPr>
            <a:lvl2pPr marL="800100" indent="-342900" eaLnBrk="0" hangingPunct="0">
              <a:defRPr sz="2400">
                <a:solidFill>
                  <a:schemeClr val="tx1"/>
                </a:solidFill>
                <a:latin typeface="Times New Roman" panose="02020603050405020304" pitchFamily="18" charset="0"/>
              </a:defRPr>
            </a:lvl2pPr>
            <a:lvl3pPr marL="1257300" indent="-342900" eaLnBrk="0" hangingPunct="0">
              <a:defRPr sz="2400">
                <a:solidFill>
                  <a:schemeClr val="tx1"/>
                </a:solidFill>
                <a:latin typeface="Times New Roman" panose="02020603050405020304" pitchFamily="18" charset="0"/>
              </a:defRPr>
            </a:lvl3pPr>
            <a:lvl4pPr marL="1714500" indent="-342900" eaLnBrk="0" hangingPunct="0">
              <a:defRPr sz="2400">
                <a:solidFill>
                  <a:schemeClr val="tx1"/>
                </a:solidFill>
                <a:latin typeface="Times New Roman" panose="02020603050405020304" pitchFamily="18" charset="0"/>
              </a:defRPr>
            </a:lvl4pPr>
            <a:lvl5pPr marL="2171700" indent="-342900" eaLnBrk="0" hangingPunct="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Arial" panose="020B0604020202020204" pitchFamily="34" charset="0"/>
                <a:ea typeface="+mn-ea"/>
                <a:cs typeface="+mn-cs"/>
              </a:rPr>
              <a:t>Discover</a:t>
            </a: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Arial" panose="020B0604020202020204" pitchFamily="34" charset="0"/>
                <a:ea typeface="+mn-ea"/>
                <a:cs typeface="+mn-cs"/>
              </a:rPr>
              <a:t>Services</a:t>
            </a:r>
          </a:p>
        </p:txBody>
      </p:sp>
      <p:sp>
        <p:nvSpPr>
          <p:cNvPr id="121876" name="Oval 20"/>
          <p:cNvSpPr>
            <a:spLocks noChangeArrowheads="1"/>
          </p:cNvSpPr>
          <p:nvPr/>
        </p:nvSpPr>
        <p:spPr bwMode="auto">
          <a:xfrm>
            <a:off x="3117850" y="1873250"/>
            <a:ext cx="457200" cy="457200"/>
          </a:xfrm>
          <a:prstGeom prst="ellipse">
            <a:avLst/>
          </a:prstGeom>
          <a:solidFill>
            <a:srgbClr val="BBE0E3"/>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alibri" panose="020F0502020204030204"/>
                <a:ea typeface="+mn-ea"/>
                <a:cs typeface="+mn-cs"/>
              </a:rPr>
              <a:t>1</a:t>
            </a:r>
          </a:p>
        </p:txBody>
      </p:sp>
      <p:sp>
        <p:nvSpPr>
          <p:cNvPr id="121877" name="Text Box 21"/>
          <p:cNvSpPr txBox="1">
            <a:spLocks noChangeArrowheads="1"/>
          </p:cNvSpPr>
          <p:nvPr/>
        </p:nvSpPr>
        <p:spPr bwMode="auto">
          <a:xfrm>
            <a:off x="5213350" y="3962401"/>
            <a:ext cx="1784350" cy="36671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400">
                <a:solidFill>
                  <a:schemeClr val="tx1"/>
                </a:solidFill>
                <a:latin typeface="Times New Roman" panose="02020603050405020304" pitchFamily="18" charset="0"/>
              </a:defRPr>
            </a:lvl1pPr>
            <a:lvl2pPr marL="800100" indent="-342900" eaLnBrk="0" hangingPunct="0">
              <a:defRPr sz="2400">
                <a:solidFill>
                  <a:schemeClr val="tx1"/>
                </a:solidFill>
                <a:latin typeface="Times New Roman" panose="02020603050405020304" pitchFamily="18" charset="0"/>
              </a:defRPr>
            </a:lvl2pPr>
            <a:lvl3pPr marL="1257300" indent="-342900" eaLnBrk="0" hangingPunct="0">
              <a:defRPr sz="2400">
                <a:solidFill>
                  <a:schemeClr val="tx1"/>
                </a:solidFill>
                <a:latin typeface="Times New Roman" panose="02020603050405020304" pitchFamily="18" charset="0"/>
              </a:defRPr>
            </a:lvl3pPr>
            <a:lvl4pPr marL="1714500" indent="-342900" eaLnBrk="0" hangingPunct="0">
              <a:defRPr sz="2400">
                <a:solidFill>
                  <a:schemeClr val="tx1"/>
                </a:solidFill>
                <a:latin typeface="Times New Roman" panose="02020603050405020304" pitchFamily="18" charset="0"/>
              </a:defRPr>
            </a:lvl4pPr>
            <a:lvl5pPr marL="2171700" indent="-342900" eaLnBrk="0" hangingPunct="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Invoke Service</a:t>
            </a:r>
          </a:p>
        </p:txBody>
      </p:sp>
      <p:sp>
        <p:nvSpPr>
          <p:cNvPr id="121878" name="Oval 22"/>
          <p:cNvSpPr>
            <a:spLocks noChangeArrowheads="1"/>
          </p:cNvSpPr>
          <p:nvPr/>
        </p:nvSpPr>
        <p:spPr bwMode="auto">
          <a:xfrm>
            <a:off x="4756150" y="3886200"/>
            <a:ext cx="457200" cy="457200"/>
          </a:xfrm>
          <a:prstGeom prst="ellipse">
            <a:avLst/>
          </a:prstGeom>
          <a:solidFill>
            <a:srgbClr val="BBE0E3"/>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alibri" panose="020F0502020204030204"/>
                <a:ea typeface="+mn-ea"/>
                <a:cs typeface="+mn-cs"/>
              </a:rPr>
              <a:t>2</a:t>
            </a:r>
          </a:p>
        </p:txBody>
      </p:sp>
      <p:sp>
        <p:nvSpPr>
          <p:cNvPr id="121879" name="Line 23"/>
          <p:cNvSpPr>
            <a:spLocks noChangeShapeType="1"/>
          </p:cNvSpPr>
          <p:nvPr/>
        </p:nvSpPr>
        <p:spPr bwMode="auto">
          <a:xfrm flipV="1">
            <a:off x="4572000" y="4419600"/>
            <a:ext cx="2590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05851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21870"/>
                                        </p:tgtEl>
                                        <p:attrNameLst>
                                          <p:attrName>style.visibility</p:attrName>
                                        </p:attrNameLst>
                                      </p:cBhvr>
                                      <p:to>
                                        <p:strVal val="visible"/>
                                      </p:to>
                                    </p:set>
                                    <p:animEffect transition="in" filter="fade">
                                      <p:cBhvr>
                                        <p:cTn id="7" dur="1000"/>
                                        <p:tgtEl>
                                          <p:spTgt spid="121870"/>
                                        </p:tgtEl>
                                      </p:cBhvr>
                                    </p:animEffect>
                                    <p:anim calcmode="lin" valueType="num">
                                      <p:cBhvr>
                                        <p:cTn id="8" dur="1000" fill="hold"/>
                                        <p:tgtEl>
                                          <p:spTgt spid="121870"/>
                                        </p:tgtEl>
                                        <p:attrNameLst>
                                          <p:attrName>ppt_x</p:attrName>
                                        </p:attrNameLst>
                                      </p:cBhvr>
                                      <p:tavLst>
                                        <p:tav tm="0">
                                          <p:val>
                                            <p:strVal val="#ppt_x"/>
                                          </p:val>
                                        </p:tav>
                                        <p:tav tm="100000">
                                          <p:val>
                                            <p:strVal val="#ppt_x"/>
                                          </p:val>
                                        </p:tav>
                                      </p:tavLst>
                                    </p:anim>
                                    <p:anim calcmode="lin" valueType="num">
                                      <p:cBhvr>
                                        <p:cTn id="9" dur="900" decel="100000" fill="hold"/>
                                        <p:tgtEl>
                                          <p:spTgt spid="12187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1870"/>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121871"/>
                                        </p:tgtEl>
                                        <p:attrNameLst>
                                          <p:attrName>style.visibility</p:attrName>
                                        </p:attrNameLst>
                                      </p:cBhvr>
                                      <p:to>
                                        <p:strVal val="visible"/>
                                      </p:to>
                                    </p:set>
                                    <p:animEffect transition="in" filter="fade">
                                      <p:cBhvr>
                                        <p:cTn id="13" dur="1000"/>
                                        <p:tgtEl>
                                          <p:spTgt spid="121871"/>
                                        </p:tgtEl>
                                      </p:cBhvr>
                                    </p:animEffect>
                                    <p:anim calcmode="lin" valueType="num">
                                      <p:cBhvr>
                                        <p:cTn id="14" dur="1000" fill="hold"/>
                                        <p:tgtEl>
                                          <p:spTgt spid="121871"/>
                                        </p:tgtEl>
                                        <p:attrNameLst>
                                          <p:attrName>ppt_x</p:attrName>
                                        </p:attrNameLst>
                                      </p:cBhvr>
                                      <p:tavLst>
                                        <p:tav tm="0">
                                          <p:val>
                                            <p:strVal val="#ppt_x"/>
                                          </p:val>
                                        </p:tav>
                                        <p:tav tm="100000">
                                          <p:val>
                                            <p:strVal val="#ppt_x"/>
                                          </p:val>
                                        </p:tav>
                                      </p:tavLst>
                                    </p:anim>
                                    <p:anim calcmode="lin" valueType="num">
                                      <p:cBhvr>
                                        <p:cTn id="15" dur="900" decel="100000" fill="hold"/>
                                        <p:tgtEl>
                                          <p:spTgt spid="121871"/>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21871"/>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121872"/>
                                        </p:tgtEl>
                                        <p:attrNameLst>
                                          <p:attrName>style.visibility</p:attrName>
                                        </p:attrNameLst>
                                      </p:cBhvr>
                                      <p:to>
                                        <p:strVal val="visible"/>
                                      </p:to>
                                    </p:set>
                                    <p:animEffect transition="in" filter="fade">
                                      <p:cBhvr>
                                        <p:cTn id="19" dur="1000"/>
                                        <p:tgtEl>
                                          <p:spTgt spid="121872"/>
                                        </p:tgtEl>
                                      </p:cBhvr>
                                    </p:animEffect>
                                    <p:anim calcmode="lin" valueType="num">
                                      <p:cBhvr>
                                        <p:cTn id="20" dur="1000" fill="hold"/>
                                        <p:tgtEl>
                                          <p:spTgt spid="121872"/>
                                        </p:tgtEl>
                                        <p:attrNameLst>
                                          <p:attrName>ppt_x</p:attrName>
                                        </p:attrNameLst>
                                      </p:cBhvr>
                                      <p:tavLst>
                                        <p:tav tm="0">
                                          <p:val>
                                            <p:strVal val="#ppt_x"/>
                                          </p:val>
                                        </p:tav>
                                        <p:tav tm="100000">
                                          <p:val>
                                            <p:strVal val="#ppt_x"/>
                                          </p:val>
                                        </p:tav>
                                      </p:tavLst>
                                    </p:anim>
                                    <p:anim calcmode="lin" valueType="num">
                                      <p:cBhvr>
                                        <p:cTn id="21" dur="900" decel="100000" fill="hold"/>
                                        <p:tgtEl>
                                          <p:spTgt spid="121872"/>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21872"/>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121873"/>
                                        </p:tgtEl>
                                        <p:attrNameLst>
                                          <p:attrName>style.visibility</p:attrName>
                                        </p:attrNameLst>
                                      </p:cBhvr>
                                      <p:to>
                                        <p:strVal val="visible"/>
                                      </p:to>
                                    </p:set>
                                    <p:animEffect transition="in" filter="fade">
                                      <p:cBhvr>
                                        <p:cTn id="25" dur="1000"/>
                                        <p:tgtEl>
                                          <p:spTgt spid="121873"/>
                                        </p:tgtEl>
                                      </p:cBhvr>
                                    </p:animEffect>
                                    <p:anim calcmode="lin" valueType="num">
                                      <p:cBhvr>
                                        <p:cTn id="26" dur="1000" fill="hold"/>
                                        <p:tgtEl>
                                          <p:spTgt spid="121873"/>
                                        </p:tgtEl>
                                        <p:attrNameLst>
                                          <p:attrName>ppt_x</p:attrName>
                                        </p:attrNameLst>
                                      </p:cBhvr>
                                      <p:tavLst>
                                        <p:tav tm="0">
                                          <p:val>
                                            <p:strVal val="#ppt_x"/>
                                          </p:val>
                                        </p:tav>
                                        <p:tav tm="100000">
                                          <p:val>
                                            <p:strVal val="#ppt_x"/>
                                          </p:val>
                                        </p:tav>
                                      </p:tavLst>
                                    </p:anim>
                                    <p:anim calcmode="lin" valueType="num">
                                      <p:cBhvr>
                                        <p:cTn id="27" dur="900" decel="100000" fill="hold"/>
                                        <p:tgtEl>
                                          <p:spTgt spid="121873"/>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21873"/>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121874"/>
                                        </p:tgtEl>
                                        <p:attrNameLst>
                                          <p:attrName>style.visibility</p:attrName>
                                        </p:attrNameLst>
                                      </p:cBhvr>
                                      <p:to>
                                        <p:strVal val="visible"/>
                                      </p:to>
                                    </p:set>
                                    <p:animEffect transition="in" filter="fade">
                                      <p:cBhvr>
                                        <p:cTn id="31" dur="1000"/>
                                        <p:tgtEl>
                                          <p:spTgt spid="121874"/>
                                        </p:tgtEl>
                                      </p:cBhvr>
                                    </p:animEffect>
                                    <p:anim calcmode="lin" valueType="num">
                                      <p:cBhvr>
                                        <p:cTn id="32" dur="1000" fill="hold"/>
                                        <p:tgtEl>
                                          <p:spTgt spid="121874"/>
                                        </p:tgtEl>
                                        <p:attrNameLst>
                                          <p:attrName>ppt_x</p:attrName>
                                        </p:attrNameLst>
                                      </p:cBhvr>
                                      <p:tavLst>
                                        <p:tav tm="0">
                                          <p:val>
                                            <p:strVal val="#ppt_x"/>
                                          </p:val>
                                        </p:tav>
                                        <p:tav tm="100000">
                                          <p:val>
                                            <p:strVal val="#ppt_x"/>
                                          </p:val>
                                        </p:tav>
                                      </p:tavLst>
                                    </p:anim>
                                    <p:anim calcmode="lin" valueType="num">
                                      <p:cBhvr>
                                        <p:cTn id="33" dur="900" decel="100000" fill="hold"/>
                                        <p:tgtEl>
                                          <p:spTgt spid="121874"/>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21874"/>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121875"/>
                                        </p:tgtEl>
                                        <p:attrNameLst>
                                          <p:attrName>style.visibility</p:attrName>
                                        </p:attrNameLst>
                                      </p:cBhvr>
                                      <p:to>
                                        <p:strVal val="visible"/>
                                      </p:to>
                                    </p:set>
                                    <p:animEffect transition="in" filter="fade">
                                      <p:cBhvr>
                                        <p:cTn id="37" dur="1000"/>
                                        <p:tgtEl>
                                          <p:spTgt spid="121875"/>
                                        </p:tgtEl>
                                      </p:cBhvr>
                                    </p:animEffect>
                                    <p:anim calcmode="lin" valueType="num">
                                      <p:cBhvr>
                                        <p:cTn id="38" dur="1000" fill="hold"/>
                                        <p:tgtEl>
                                          <p:spTgt spid="121875"/>
                                        </p:tgtEl>
                                        <p:attrNameLst>
                                          <p:attrName>ppt_x</p:attrName>
                                        </p:attrNameLst>
                                      </p:cBhvr>
                                      <p:tavLst>
                                        <p:tav tm="0">
                                          <p:val>
                                            <p:strVal val="#ppt_x"/>
                                          </p:val>
                                        </p:tav>
                                        <p:tav tm="100000">
                                          <p:val>
                                            <p:strVal val="#ppt_x"/>
                                          </p:val>
                                        </p:tav>
                                      </p:tavLst>
                                    </p:anim>
                                    <p:anim calcmode="lin" valueType="num">
                                      <p:cBhvr>
                                        <p:cTn id="39" dur="900" decel="100000" fill="hold"/>
                                        <p:tgtEl>
                                          <p:spTgt spid="121875"/>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21875"/>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0"/>
                                  </p:stCondLst>
                                  <p:childTnLst>
                                    <p:set>
                                      <p:cBhvr>
                                        <p:cTn id="42" dur="1" fill="hold">
                                          <p:stCondLst>
                                            <p:cond delay="0"/>
                                          </p:stCondLst>
                                        </p:cTn>
                                        <p:tgtEl>
                                          <p:spTgt spid="121876"/>
                                        </p:tgtEl>
                                        <p:attrNameLst>
                                          <p:attrName>style.visibility</p:attrName>
                                        </p:attrNameLst>
                                      </p:cBhvr>
                                      <p:to>
                                        <p:strVal val="visible"/>
                                      </p:to>
                                    </p:set>
                                    <p:animEffect transition="in" filter="fade">
                                      <p:cBhvr>
                                        <p:cTn id="43" dur="1000"/>
                                        <p:tgtEl>
                                          <p:spTgt spid="121876"/>
                                        </p:tgtEl>
                                      </p:cBhvr>
                                    </p:animEffect>
                                    <p:anim calcmode="lin" valueType="num">
                                      <p:cBhvr>
                                        <p:cTn id="44" dur="1000" fill="hold"/>
                                        <p:tgtEl>
                                          <p:spTgt spid="121876"/>
                                        </p:tgtEl>
                                        <p:attrNameLst>
                                          <p:attrName>ppt_x</p:attrName>
                                        </p:attrNameLst>
                                      </p:cBhvr>
                                      <p:tavLst>
                                        <p:tav tm="0">
                                          <p:val>
                                            <p:strVal val="#ppt_x"/>
                                          </p:val>
                                        </p:tav>
                                        <p:tav tm="100000">
                                          <p:val>
                                            <p:strVal val="#ppt_x"/>
                                          </p:val>
                                        </p:tav>
                                      </p:tavLst>
                                    </p:anim>
                                    <p:anim calcmode="lin" valueType="num">
                                      <p:cBhvr>
                                        <p:cTn id="45" dur="900" decel="100000" fill="hold"/>
                                        <p:tgtEl>
                                          <p:spTgt spid="121876"/>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121876"/>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0"/>
                                  </p:stCondLst>
                                  <p:childTnLst>
                                    <p:set>
                                      <p:cBhvr>
                                        <p:cTn id="48" dur="1" fill="hold">
                                          <p:stCondLst>
                                            <p:cond delay="0"/>
                                          </p:stCondLst>
                                        </p:cTn>
                                        <p:tgtEl>
                                          <p:spTgt spid="121877"/>
                                        </p:tgtEl>
                                        <p:attrNameLst>
                                          <p:attrName>style.visibility</p:attrName>
                                        </p:attrNameLst>
                                      </p:cBhvr>
                                      <p:to>
                                        <p:strVal val="visible"/>
                                      </p:to>
                                    </p:set>
                                    <p:animEffect transition="in" filter="fade">
                                      <p:cBhvr>
                                        <p:cTn id="49" dur="1000"/>
                                        <p:tgtEl>
                                          <p:spTgt spid="121877"/>
                                        </p:tgtEl>
                                      </p:cBhvr>
                                    </p:animEffect>
                                    <p:anim calcmode="lin" valueType="num">
                                      <p:cBhvr>
                                        <p:cTn id="50" dur="1000" fill="hold"/>
                                        <p:tgtEl>
                                          <p:spTgt spid="121877"/>
                                        </p:tgtEl>
                                        <p:attrNameLst>
                                          <p:attrName>ppt_x</p:attrName>
                                        </p:attrNameLst>
                                      </p:cBhvr>
                                      <p:tavLst>
                                        <p:tav tm="0">
                                          <p:val>
                                            <p:strVal val="#ppt_x"/>
                                          </p:val>
                                        </p:tav>
                                        <p:tav tm="100000">
                                          <p:val>
                                            <p:strVal val="#ppt_x"/>
                                          </p:val>
                                        </p:tav>
                                      </p:tavLst>
                                    </p:anim>
                                    <p:anim calcmode="lin" valueType="num">
                                      <p:cBhvr>
                                        <p:cTn id="51" dur="900" decel="100000" fill="hold"/>
                                        <p:tgtEl>
                                          <p:spTgt spid="121877"/>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121877"/>
                                        </p:tgtEl>
                                        <p:attrNameLst>
                                          <p:attrName>ppt_y</p:attrName>
                                        </p:attrNameLst>
                                      </p:cBhvr>
                                      <p:tavLst>
                                        <p:tav tm="0">
                                          <p:val>
                                            <p:strVal val="#ppt_y-.03"/>
                                          </p:val>
                                        </p:tav>
                                        <p:tav tm="100000">
                                          <p:val>
                                            <p:strVal val="#ppt_y"/>
                                          </p:val>
                                        </p:tav>
                                      </p:tavLst>
                                    </p:anim>
                                  </p:childTnLst>
                                </p:cTn>
                              </p:par>
                              <p:par>
                                <p:cTn id="53" presetID="37" presetClass="entr" presetSubtype="0" fill="hold" grpId="0" nodeType="withEffect">
                                  <p:stCondLst>
                                    <p:cond delay="0"/>
                                  </p:stCondLst>
                                  <p:childTnLst>
                                    <p:set>
                                      <p:cBhvr>
                                        <p:cTn id="54" dur="1" fill="hold">
                                          <p:stCondLst>
                                            <p:cond delay="0"/>
                                          </p:stCondLst>
                                        </p:cTn>
                                        <p:tgtEl>
                                          <p:spTgt spid="121878"/>
                                        </p:tgtEl>
                                        <p:attrNameLst>
                                          <p:attrName>style.visibility</p:attrName>
                                        </p:attrNameLst>
                                      </p:cBhvr>
                                      <p:to>
                                        <p:strVal val="visible"/>
                                      </p:to>
                                    </p:set>
                                    <p:animEffect transition="in" filter="fade">
                                      <p:cBhvr>
                                        <p:cTn id="55" dur="1000"/>
                                        <p:tgtEl>
                                          <p:spTgt spid="121878"/>
                                        </p:tgtEl>
                                      </p:cBhvr>
                                    </p:animEffect>
                                    <p:anim calcmode="lin" valueType="num">
                                      <p:cBhvr>
                                        <p:cTn id="56" dur="1000" fill="hold"/>
                                        <p:tgtEl>
                                          <p:spTgt spid="121878"/>
                                        </p:tgtEl>
                                        <p:attrNameLst>
                                          <p:attrName>ppt_x</p:attrName>
                                        </p:attrNameLst>
                                      </p:cBhvr>
                                      <p:tavLst>
                                        <p:tav tm="0">
                                          <p:val>
                                            <p:strVal val="#ppt_x"/>
                                          </p:val>
                                        </p:tav>
                                        <p:tav tm="100000">
                                          <p:val>
                                            <p:strVal val="#ppt_x"/>
                                          </p:val>
                                        </p:tav>
                                      </p:tavLst>
                                    </p:anim>
                                    <p:anim calcmode="lin" valueType="num">
                                      <p:cBhvr>
                                        <p:cTn id="57" dur="900" decel="100000" fill="hold"/>
                                        <p:tgtEl>
                                          <p:spTgt spid="121878"/>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121878"/>
                                        </p:tgtEl>
                                        <p:attrNameLst>
                                          <p:attrName>ppt_y</p:attrName>
                                        </p:attrNameLst>
                                      </p:cBhvr>
                                      <p:tavLst>
                                        <p:tav tm="0">
                                          <p:val>
                                            <p:strVal val="#ppt_y-.03"/>
                                          </p:val>
                                        </p:tav>
                                        <p:tav tm="100000">
                                          <p:val>
                                            <p:strVal val="#ppt_y"/>
                                          </p:val>
                                        </p:tav>
                                      </p:tavLst>
                                    </p:anim>
                                  </p:childTnLst>
                                </p:cTn>
                              </p:par>
                              <p:par>
                                <p:cTn id="59" presetID="37" presetClass="entr" presetSubtype="0" fill="hold" grpId="0" nodeType="withEffect">
                                  <p:stCondLst>
                                    <p:cond delay="0"/>
                                  </p:stCondLst>
                                  <p:childTnLst>
                                    <p:set>
                                      <p:cBhvr>
                                        <p:cTn id="60" dur="1" fill="hold">
                                          <p:stCondLst>
                                            <p:cond delay="0"/>
                                          </p:stCondLst>
                                        </p:cTn>
                                        <p:tgtEl>
                                          <p:spTgt spid="121879"/>
                                        </p:tgtEl>
                                        <p:attrNameLst>
                                          <p:attrName>style.visibility</p:attrName>
                                        </p:attrNameLst>
                                      </p:cBhvr>
                                      <p:to>
                                        <p:strVal val="visible"/>
                                      </p:to>
                                    </p:set>
                                    <p:animEffect transition="in" filter="fade">
                                      <p:cBhvr>
                                        <p:cTn id="61" dur="1000"/>
                                        <p:tgtEl>
                                          <p:spTgt spid="121879"/>
                                        </p:tgtEl>
                                      </p:cBhvr>
                                    </p:animEffect>
                                    <p:anim calcmode="lin" valueType="num">
                                      <p:cBhvr>
                                        <p:cTn id="62" dur="1000" fill="hold"/>
                                        <p:tgtEl>
                                          <p:spTgt spid="121879"/>
                                        </p:tgtEl>
                                        <p:attrNameLst>
                                          <p:attrName>ppt_x</p:attrName>
                                        </p:attrNameLst>
                                      </p:cBhvr>
                                      <p:tavLst>
                                        <p:tav tm="0">
                                          <p:val>
                                            <p:strVal val="#ppt_x"/>
                                          </p:val>
                                        </p:tav>
                                        <p:tav tm="100000">
                                          <p:val>
                                            <p:strVal val="#ppt_x"/>
                                          </p:val>
                                        </p:tav>
                                      </p:tavLst>
                                    </p:anim>
                                    <p:anim calcmode="lin" valueType="num">
                                      <p:cBhvr>
                                        <p:cTn id="63" dur="900" decel="100000" fill="hold"/>
                                        <p:tgtEl>
                                          <p:spTgt spid="121879"/>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12187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70" grpId="0" animBg="1"/>
      <p:bldP spid="121871" grpId="0" animBg="1"/>
      <p:bldP spid="121872" grpId="0" animBg="1"/>
      <p:bldP spid="121873" grpId="0" animBg="1"/>
      <p:bldP spid="121874" grpId="0" animBg="1"/>
      <p:bldP spid="121875" grpId="0"/>
      <p:bldP spid="121876" grpId="0" animBg="1"/>
      <p:bldP spid="121877" grpId="0"/>
      <p:bldP spid="121878" grpId="0" animBg="1"/>
      <p:bldP spid="12187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5EC798-E8EF-471E-84FE-ED6682DB9191}"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22882" name="Rectangle 2"/>
          <p:cNvSpPr>
            <a:spLocks noGrp="1" noChangeArrowheads="1"/>
          </p:cNvSpPr>
          <p:nvPr>
            <p:ph type="title"/>
          </p:nvPr>
        </p:nvSpPr>
        <p:spPr/>
        <p:txBody>
          <a:bodyPr/>
          <a:lstStyle/>
          <a:p>
            <a:r>
              <a:rPr lang="en-US" altLang="en-US"/>
              <a:t>Web Service Protocol Stack</a:t>
            </a:r>
          </a:p>
        </p:txBody>
      </p:sp>
      <p:sp>
        <p:nvSpPr>
          <p:cNvPr id="122883" name="Rectangle 3"/>
          <p:cNvSpPr>
            <a:spLocks noGrp="1" noChangeArrowheads="1"/>
          </p:cNvSpPr>
          <p:nvPr>
            <p:ph type="body" idx="1"/>
          </p:nvPr>
        </p:nvSpPr>
        <p:spPr/>
        <p:txBody>
          <a:bodyPr>
            <a:normAutofit lnSpcReduction="10000"/>
          </a:bodyPr>
          <a:lstStyle/>
          <a:p>
            <a:pPr>
              <a:lnSpc>
                <a:spcPct val="80000"/>
              </a:lnSpc>
            </a:pPr>
            <a:r>
              <a:rPr lang="en-US" altLang="en-US" sz="2400" u="sng" dirty="0"/>
              <a:t>Service transport:</a:t>
            </a:r>
            <a:r>
              <a:rPr lang="en-US" altLang="en-US" sz="2400" dirty="0"/>
              <a:t>  responsible for transporting messages.</a:t>
            </a:r>
          </a:p>
          <a:p>
            <a:pPr lvl="2">
              <a:lnSpc>
                <a:spcPct val="80000"/>
              </a:lnSpc>
              <a:buFontTx/>
              <a:buNone/>
            </a:pPr>
            <a:r>
              <a:rPr lang="en-US" altLang="en-US" dirty="0"/>
              <a:t>Examples:  HTTP, BEEP</a:t>
            </a:r>
          </a:p>
          <a:p>
            <a:pPr lvl="2">
              <a:lnSpc>
                <a:spcPct val="80000"/>
              </a:lnSpc>
            </a:pPr>
            <a:endParaRPr lang="en-US" altLang="en-US" dirty="0"/>
          </a:p>
          <a:p>
            <a:pPr>
              <a:lnSpc>
                <a:spcPct val="80000"/>
              </a:lnSpc>
            </a:pPr>
            <a:r>
              <a:rPr lang="en-US" altLang="en-US" sz="2400" u="sng" dirty="0"/>
              <a:t>XML messaging:</a:t>
            </a:r>
            <a:r>
              <a:rPr lang="en-US" altLang="en-US" sz="2400" dirty="0"/>
              <a:t>  responsible for encoding messages in common XML format.</a:t>
            </a:r>
          </a:p>
          <a:p>
            <a:pPr lvl="2">
              <a:lnSpc>
                <a:spcPct val="80000"/>
              </a:lnSpc>
              <a:buFontTx/>
              <a:buNone/>
            </a:pPr>
            <a:r>
              <a:rPr lang="en-US" altLang="en-US" dirty="0"/>
              <a:t>Examples:  XML-RPC, SOAP</a:t>
            </a:r>
          </a:p>
          <a:p>
            <a:pPr lvl="2">
              <a:lnSpc>
                <a:spcPct val="80000"/>
              </a:lnSpc>
            </a:pPr>
            <a:endParaRPr lang="en-US" altLang="en-US" dirty="0"/>
          </a:p>
          <a:p>
            <a:pPr>
              <a:lnSpc>
                <a:spcPct val="80000"/>
              </a:lnSpc>
            </a:pPr>
            <a:r>
              <a:rPr lang="en-US" altLang="en-US" sz="2400" u="sng" dirty="0"/>
              <a:t>Service Description:</a:t>
            </a:r>
            <a:r>
              <a:rPr lang="en-US" altLang="en-US" sz="2400" dirty="0"/>
              <a:t>  responsible for describing an interface to a specific web service.</a:t>
            </a:r>
          </a:p>
          <a:p>
            <a:pPr lvl="2">
              <a:lnSpc>
                <a:spcPct val="80000"/>
              </a:lnSpc>
              <a:buFontTx/>
              <a:buNone/>
            </a:pPr>
            <a:r>
              <a:rPr lang="en-US" altLang="en-US" dirty="0"/>
              <a:t>Example:  WSDL</a:t>
            </a:r>
          </a:p>
          <a:p>
            <a:pPr lvl="2">
              <a:lnSpc>
                <a:spcPct val="80000"/>
              </a:lnSpc>
            </a:pPr>
            <a:endParaRPr lang="en-US" altLang="en-US" dirty="0"/>
          </a:p>
          <a:p>
            <a:pPr>
              <a:lnSpc>
                <a:spcPct val="80000"/>
              </a:lnSpc>
            </a:pPr>
            <a:r>
              <a:rPr lang="en-US" altLang="en-US" sz="2400" u="sng" dirty="0"/>
              <a:t>Service Discovery:</a:t>
            </a:r>
            <a:r>
              <a:rPr lang="en-US" altLang="en-US" sz="2400" dirty="0"/>
              <a:t>  responsible for centralizing services into a common search registry.</a:t>
            </a:r>
          </a:p>
          <a:p>
            <a:pPr lvl="2">
              <a:lnSpc>
                <a:spcPct val="80000"/>
              </a:lnSpc>
              <a:buFontTx/>
              <a:buNone/>
            </a:pPr>
            <a:r>
              <a:rPr lang="en-US" altLang="en-US" dirty="0"/>
              <a:t>Example:  UDDI.</a:t>
            </a:r>
          </a:p>
        </p:txBody>
      </p:sp>
    </p:spTree>
    <p:extLst>
      <p:ext uri="{BB962C8B-B14F-4D97-AF65-F5344CB8AC3E}">
        <p14:creationId xmlns:p14="http://schemas.microsoft.com/office/powerpoint/2010/main" val="30527286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a:xfrm>
            <a:off x="8610600" y="632206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2CE16E-9BA0-4AE5-99C0-B27D3C53AEA9}"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23906" name="Rectangle 2"/>
          <p:cNvSpPr>
            <a:spLocks noGrp="1" noChangeArrowheads="1"/>
          </p:cNvSpPr>
          <p:nvPr>
            <p:ph type="title"/>
          </p:nvPr>
        </p:nvSpPr>
        <p:spPr/>
        <p:txBody>
          <a:bodyPr/>
          <a:lstStyle/>
          <a:p>
            <a:r>
              <a:rPr lang="en-US" altLang="en-US"/>
              <a:t>Web Service Protocol Stack</a:t>
            </a:r>
          </a:p>
        </p:txBody>
      </p:sp>
      <p:sp>
        <p:nvSpPr>
          <p:cNvPr id="123921" name="Rectangle 17"/>
          <p:cNvSpPr>
            <a:spLocks noChangeArrowheads="1"/>
          </p:cNvSpPr>
          <p:nvPr/>
        </p:nvSpPr>
        <p:spPr bwMode="auto">
          <a:xfrm>
            <a:off x="5105400" y="1905000"/>
            <a:ext cx="5334000" cy="609600"/>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a:ln>
                  <a:noFill/>
                </a:ln>
                <a:solidFill>
                  <a:srgbClr val="000000"/>
                </a:solidFill>
                <a:effectLst/>
                <a:uLnTx/>
                <a:uFillTx/>
                <a:latin typeface="Calibri" panose="020F0502020204030204"/>
                <a:ea typeface="+mn-ea"/>
                <a:cs typeface="+mn-cs"/>
              </a:rPr>
              <a:t>UDDI</a:t>
            </a:r>
          </a:p>
        </p:txBody>
      </p:sp>
      <p:sp>
        <p:nvSpPr>
          <p:cNvPr id="123922" name="Rectangle 18"/>
          <p:cNvSpPr>
            <a:spLocks noChangeArrowheads="1"/>
          </p:cNvSpPr>
          <p:nvPr/>
        </p:nvSpPr>
        <p:spPr bwMode="auto">
          <a:xfrm>
            <a:off x="5105400" y="2667000"/>
            <a:ext cx="5334000" cy="609600"/>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a:ln>
                  <a:noFill/>
                </a:ln>
                <a:solidFill>
                  <a:srgbClr val="000000"/>
                </a:solidFill>
                <a:effectLst/>
                <a:uLnTx/>
                <a:uFillTx/>
                <a:latin typeface="Calibri" panose="020F0502020204030204"/>
                <a:ea typeface="+mn-ea"/>
                <a:cs typeface="+mn-cs"/>
              </a:rPr>
              <a:t>WSDL</a:t>
            </a:r>
          </a:p>
        </p:txBody>
      </p:sp>
      <p:sp>
        <p:nvSpPr>
          <p:cNvPr id="123923" name="Rectangle 19"/>
          <p:cNvSpPr>
            <a:spLocks noChangeArrowheads="1"/>
          </p:cNvSpPr>
          <p:nvPr/>
        </p:nvSpPr>
        <p:spPr bwMode="auto">
          <a:xfrm>
            <a:off x="5105400" y="3429000"/>
            <a:ext cx="5334000" cy="609600"/>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a:ln>
                  <a:noFill/>
                </a:ln>
                <a:solidFill>
                  <a:srgbClr val="000000"/>
                </a:solidFill>
                <a:effectLst/>
                <a:uLnTx/>
                <a:uFillTx/>
                <a:latin typeface="Calibri" panose="020F0502020204030204"/>
                <a:ea typeface="+mn-ea"/>
                <a:cs typeface="+mn-cs"/>
              </a:rPr>
              <a:t>XML-RPC, SOAP, Custom XML</a:t>
            </a:r>
          </a:p>
        </p:txBody>
      </p:sp>
      <p:sp>
        <p:nvSpPr>
          <p:cNvPr id="123924" name="Rectangle 20"/>
          <p:cNvSpPr>
            <a:spLocks noChangeArrowheads="1"/>
          </p:cNvSpPr>
          <p:nvPr/>
        </p:nvSpPr>
        <p:spPr bwMode="auto">
          <a:xfrm>
            <a:off x="5105400" y="4191000"/>
            <a:ext cx="5334000" cy="609600"/>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a:ln>
                  <a:noFill/>
                </a:ln>
                <a:solidFill>
                  <a:srgbClr val="000000"/>
                </a:solidFill>
                <a:effectLst/>
                <a:uLnTx/>
                <a:uFillTx/>
                <a:latin typeface="Calibri" panose="020F0502020204030204"/>
                <a:ea typeface="+mn-ea"/>
                <a:cs typeface="+mn-cs"/>
              </a:rPr>
              <a:t>HTTP, SMTP, FTP, BEEP</a:t>
            </a:r>
          </a:p>
        </p:txBody>
      </p:sp>
      <p:sp>
        <p:nvSpPr>
          <p:cNvPr id="123925" name="Text Box 21"/>
          <p:cNvSpPr txBox="1">
            <a:spLocks noChangeArrowheads="1"/>
          </p:cNvSpPr>
          <p:nvPr/>
        </p:nvSpPr>
        <p:spPr bwMode="auto">
          <a:xfrm>
            <a:off x="2133600" y="1905000"/>
            <a:ext cx="1629292" cy="52322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dirty="0">
                <a:ln>
                  <a:noFill/>
                </a:ln>
                <a:solidFill>
                  <a:prstClr val="black"/>
                </a:solidFill>
                <a:effectLst/>
                <a:uLnTx/>
                <a:uFillTx/>
                <a:latin typeface="Calibri" panose="020F0502020204030204"/>
                <a:ea typeface="+mn-ea"/>
                <a:cs typeface="+mn-cs"/>
              </a:rPr>
              <a:t>Discovery</a:t>
            </a:r>
          </a:p>
        </p:txBody>
      </p:sp>
      <p:sp>
        <p:nvSpPr>
          <p:cNvPr id="123926" name="Line 22"/>
          <p:cNvSpPr>
            <a:spLocks noChangeShapeType="1"/>
          </p:cNvSpPr>
          <p:nvPr/>
        </p:nvSpPr>
        <p:spPr bwMode="auto">
          <a:xfrm flipH="1">
            <a:off x="2133600" y="2514600"/>
            <a:ext cx="2362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3927" name="Text Box 23"/>
          <p:cNvSpPr txBox="1">
            <a:spLocks noChangeArrowheads="1"/>
          </p:cNvSpPr>
          <p:nvPr/>
        </p:nvSpPr>
        <p:spPr bwMode="auto">
          <a:xfrm>
            <a:off x="2133600" y="2667000"/>
            <a:ext cx="1890454" cy="52322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dirty="0">
                <a:ln>
                  <a:noFill/>
                </a:ln>
                <a:solidFill>
                  <a:prstClr val="black"/>
                </a:solidFill>
                <a:effectLst/>
                <a:uLnTx/>
                <a:uFillTx/>
                <a:latin typeface="Calibri" panose="020F0502020204030204"/>
                <a:ea typeface="+mn-ea"/>
                <a:cs typeface="+mn-cs"/>
              </a:rPr>
              <a:t>Description</a:t>
            </a:r>
          </a:p>
        </p:txBody>
      </p:sp>
      <p:sp>
        <p:nvSpPr>
          <p:cNvPr id="123928" name="Text Box 24"/>
          <p:cNvSpPr txBox="1">
            <a:spLocks noChangeArrowheads="1"/>
          </p:cNvSpPr>
          <p:nvPr/>
        </p:nvSpPr>
        <p:spPr bwMode="auto">
          <a:xfrm>
            <a:off x="2133600" y="3429000"/>
            <a:ext cx="2509020" cy="52322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dirty="0">
                <a:ln>
                  <a:noFill/>
                </a:ln>
                <a:solidFill>
                  <a:prstClr val="black"/>
                </a:solidFill>
                <a:effectLst/>
                <a:uLnTx/>
                <a:uFillTx/>
                <a:latin typeface="Calibri" panose="020F0502020204030204"/>
                <a:ea typeface="+mn-ea"/>
                <a:cs typeface="+mn-cs"/>
              </a:rPr>
              <a:t>XML</a:t>
            </a:r>
            <a:r>
              <a:rPr kumimoji="0" lang="en-US" altLang="en-US" sz="2800" b="1"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altLang="en-US" sz="2800" b="1" i="0" u="none" strike="noStrike" kern="1200" cap="none" spc="0" normalizeH="0" baseline="0" noProof="0" dirty="0">
                <a:ln>
                  <a:noFill/>
                </a:ln>
                <a:solidFill>
                  <a:prstClr val="black"/>
                </a:solidFill>
                <a:effectLst/>
                <a:uLnTx/>
                <a:uFillTx/>
                <a:latin typeface="Calibri" panose="020F0502020204030204"/>
                <a:ea typeface="+mn-ea"/>
                <a:cs typeface="+mn-cs"/>
              </a:rPr>
              <a:t>Messaging</a:t>
            </a:r>
          </a:p>
        </p:txBody>
      </p:sp>
      <p:sp>
        <p:nvSpPr>
          <p:cNvPr id="123929" name="Text Box 25"/>
          <p:cNvSpPr txBox="1">
            <a:spLocks noChangeArrowheads="1"/>
          </p:cNvSpPr>
          <p:nvPr/>
        </p:nvSpPr>
        <p:spPr bwMode="auto">
          <a:xfrm>
            <a:off x="2133601" y="4191000"/>
            <a:ext cx="1615507" cy="52322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dirty="0">
                <a:ln>
                  <a:noFill/>
                </a:ln>
                <a:solidFill>
                  <a:prstClr val="black"/>
                </a:solidFill>
                <a:effectLst/>
                <a:uLnTx/>
                <a:uFillTx/>
                <a:latin typeface="Calibri" panose="020F0502020204030204"/>
                <a:ea typeface="+mn-ea"/>
                <a:cs typeface="+mn-cs"/>
              </a:rPr>
              <a:t>Transport</a:t>
            </a:r>
          </a:p>
        </p:txBody>
      </p:sp>
      <p:sp>
        <p:nvSpPr>
          <p:cNvPr id="123930" name="Rectangle 26"/>
          <p:cNvSpPr>
            <a:spLocks noChangeArrowheads="1"/>
          </p:cNvSpPr>
          <p:nvPr/>
        </p:nvSpPr>
        <p:spPr bwMode="auto">
          <a:xfrm>
            <a:off x="2057400" y="1905000"/>
            <a:ext cx="8382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3931" name="Rectangle 27"/>
          <p:cNvSpPr>
            <a:spLocks noChangeArrowheads="1"/>
          </p:cNvSpPr>
          <p:nvPr/>
        </p:nvSpPr>
        <p:spPr bwMode="auto">
          <a:xfrm>
            <a:off x="2057400" y="2667000"/>
            <a:ext cx="8382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3932" name="Rectangle 28"/>
          <p:cNvSpPr>
            <a:spLocks noChangeArrowheads="1"/>
          </p:cNvSpPr>
          <p:nvPr/>
        </p:nvSpPr>
        <p:spPr bwMode="auto">
          <a:xfrm>
            <a:off x="2057400" y="3429000"/>
            <a:ext cx="8382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3933" name="Rectangle 29"/>
          <p:cNvSpPr>
            <a:spLocks noChangeArrowheads="1"/>
          </p:cNvSpPr>
          <p:nvPr/>
        </p:nvSpPr>
        <p:spPr bwMode="auto">
          <a:xfrm>
            <a:off x="2057400" y="4191000"/>
            <a:ext cx="8382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Text Box 18">
            <a:extLst>
              <a:ext uri="{FF2B5EF4-FFF2-40B4-BE49-F238E27FC236}">
                <a16:creationId xmlns:a16="http://schemas.microsoft.com/office/drawing/2014/main" id="{2D35CE94-EC1D-4A53-9225-D778F22C5215}"/>
              </a:ext>
            </a:extLst>
          </p:cNvPr>
          <p:cNvSpPr txBox="1">
            <a:spLocks noChangeArrowheads="1"/>
          </p:cNvSpPr>
          <p:nvPr/>
        </p:nvSpPr>
        <p:spPr bwMode="auto">
          <a:xfrm>
            <a:off x="-45373" y="2012978"/>
            <a:ext cx="19208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1" u="none" strike="noStrike" kern="1200" cap="none" spc="0" normalizeH="0" baseline="0" noProof="0" dirty="0">
                <a:ln>
                  <a:noFill/>
                </a:ln>
                <a:solidFill>
                  <a:srgbClr val="000000"/>
                </a:solidFill>
                <a:effectLst/>
                <a:uLnTx/>
                <a:uFillTx/>
                <a:latin typeface="Times New Roman" panose="02020603050405020304" pitchFamily="18" charset="0"/>
                <a:ea typeface="新細明體" panose="02020500000000000000" pitchFamily="18" charset="-120"/>
                <a:cs typeface="+mn-cs"/>
              </a:rPr>
              <a:t>Searching / Publishing Web Services</a:t>
            </a:r>
          </a:p>
        </p:txBody>
      </p:sp>
      <p:sp>
        <p:nvSpPr>
          <p:cNvPr id="18" name="Line 19">
            <a:extLst>
              <a:ext uri="{FF2B5EF4-FFF2-40B4-BE49-F238E27FC236}">
                <a16:creationId xmlns:a16="http://schemas.microsoft.com/office/drawing/2014/main" id="{B9BCE458-E0A6-40DE-95C8-24832E6E01FF}"/>
              </a:ext>
            </a:extLst>
          </p:cNvPr>
          <p:cNvSpPr>
            <a:spLocks noChangeShapeType="1"/>
          </p:cNvSpPr>
          <p:nvPr/>
        </p:nvSpPr>
        <p:spPr bwMode="auto">
          <a:xfrm flipV="1">
            <a:off x="1631026" y="2317777"/>
            <a:ext cx="685800" cy="76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9" name="Text Box 16">
            <a:extLst>
              <a:ext uri="{FF2B5EF4-FFF2-40B4-BE49-F238E27FC236}">
                <a16:creationId xmlns:a16="http://schemas.microsoft.com/office/drawing/2014/main" id="{60FFB81B-0EF5-43D3-8400-D5DF709E784A}"/>
              </a:ext>
            </a:extLst>
          </p:cNvPr>
          <p:cNvSpPr txBox="1">
            <a:spLocks noChangeArrowheads="1"/>
          </p:cNvSpPr>
          <p:nvPr/>
        </p:nvSpPr>
        <p:spPr bwMode="auto">
          <a:xfrm>
            <a:off x="0" y="3342619"/>
            <a:ext cx="19970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1" u="none" strike="noStrike" kern="120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rPr>
              <a:t>Describing Web Services interface</a:t>
            </a:r>
          </a:p>
        </p:txBody>
      </p:sp>
      <p:sp>
        <p:nvSpPr>
          <p:cNvPr id="20" name="Line 17">
            <a:extLst>
              <a:ext uri="{FF2B5EF4-FFF2-40B4-BE49-F238E27FC236}">
                <a16:creationId xmlns:a16="http://schemas.microsoft.com/office/drawing/2014/main" id="{21A7E5C4-792C-4D71-84AB-F778F39BA7A8}"/>
              </a:ext>
            </a:extLst>
          </p:cNvPr>
          <p:cNvSpPr>
            <a:spLocks noChangeShapeType="1"/>
          </p:cNvSpPr>
          <p:nvPr/>
        </p:nvSpPr>
        <p:spPr bwMode="auto">
          <a:xfrm flipV="1">
            <a:off x="1676399" y="3114018"/>
            <a:ext cx="83820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1" name="Text Box 14">
            <a:extLst>
              <a:ext uri="{FF2B5EF4-FFF2-40B4-BE49-F238E27FC236}">
                <a16:creationId xmlns:a16="http://schemas.microsoft.com/office/drawing/2014/main" id="{54290913-0DA6-4765-9AF3-5B22A81369D0}"/>
              </a:ext>
            </a:extLst>
          </p:cNvPr>
          <p:cNvSpPr txBox="1">
            <a:spLocks noChangeArrowheads="1"/>
          </p:cNvSpPr>
          <p:nvPr/>
        </p:nvSpPr>
        <p:spPr bwMode="auto">
          <a:xfrm>
            <a:off x="-45373" y="4923948"/>
            <a:ext cx="4532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1" u="none" strike="noStrike" kern="1200" cap="none" spc="0" normalizeH="0" baseline="0" noProof="0" dirty="0">
                <a:ln>
                  <a:noFill/>
                </a:ln>
                <a:solidFill>
                  <a:srgbClr val="000000"/>
                </a:solidFill>
                <a:effectLst/>
                <a:uLnTx/>
                <a:uFillTx/>
                <a:latin typeface="Times New Roman" panose="02020603050405020304" pitchFamily="18" charset="0"/>
                <a:ea typeface="新細明體" panose="02020500000000000000" pitchFamily="18" charset="-120"/>
                <a:cs typeface="+mn-cs"/>
              </a:rPr>
              <a:t>Encoding messages in XML format</a:t>
            </a:r>
          </a:p>
        </p:txBody>
      </p:sp>
      <p:sp>
        <p:nvSpPr>
          <p:cNvPr id="22" name="Line 15">
            <a:extLst>
              <a:ext uri="{FF2B5EF4-FFF2-40B4-BE49-F238E27FC236}">
                <a16:creationId xmlns:a16="http://schemas.microsoft.com/office/drawing/2014/main" id="{2CF6FCBA-84DA-47D2-A5E7-1D00315CA963}"/>
              </a:ext>
            </a:extLst>
          </p:cNvPr>
          <p:cNvSpPr>
            <a:spLocks noChangeShapeType="1"/>
          </p:cNvSpPr>
          <p:nvPr/>
        </p:nvSpPr>
        <p:spPr bwMode="auto">
          <a:xfrm flipV="1">
            <a:off x="1097626" y="3857148"/>
            <a:ext cx="1219200" cy="1066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3" name="Text Box 12">
            <a:extLst>
              <a:ext uri="{FF2B5EF4-FFF2-40B4-BE49-F238E27FC236}">
                <a16:creationId xmlns:a16="http://schemas.microsoft.com/office/drawing/2014/main" id="{49BE9177-6A05-446E-BB28-ED3B29A14DE9}"/>
              </a:ext>
            </a:extLst>
          </p:cNvPr>
          <p:cNvSpPr txBox="1">
            <a:spLocks noChangeArrowheads="1"/>
          </p:cNvSpPr>
          <p:nvPr/>
        </p:nvSpPr>
        <p:spPr bwMode="auto">
          <a:xfrm>
            <a:off x="1875502" y="5744237"/>
            <a:ext cx="6916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1" u="none" strike="noStrike" kern="1200" cap="none" spc="0" normalizeH="0" baseline="0" noProof="0" dirty="0">
                <a:ln>
                  <a:noFill/>
                </a:ln>
                <a:solidFill>
                  <a:srgbClr val="000000"/>
                </a:solidFill>
                <a:effectLst/>
                <a:uLnTx/>
                <a:uFillTx/>
                <a:latin typeface="Times New Roman" panose="02020603050405020304" pitchFamily="18" charset="0"/>
                <a:ea typeface="新細明體" panose="02020500000000000000" pitchFamily="18" charset="-120"/>
                <a:cs typeface="+mn-cs"/>
              </a:rPr>
              <a:t>Transporting XML messages between client and server</a:t>
            </a:r>
          </a:p>
        </p:txBody>
      </p:sp>
      <p:sp>
        <p:nvSpPr>
          <p:cNvPr id="24" name="Line 13">
            <a:extLst>
              <a:ext uri="{FF2B5EF4-FFF2-40B4-BE49-F238E27FC236}">
                <a16:creationId xmlns:a16="http://schemas.microsoft.com/office/drawing/2014/main" id="{A9685B2F-7608-4727-9C29-3E6BD42B826E}"/>
              </a:ext>
            </a:extLst>
          </p:cNvPr>
          <p:cNvSpPr>
            <a:spLocks noChangeShapeType="1"/>
          </p:cNvSpPr>
          <p:nvPr/>
        </p:nvSpPr>
        <p:spPr bwMode="auto">
          <a:xfrm flipH="1" flipV="1">
            <a:off x="4923502" y="4677437"/>
            <a:ext cx="914400" cy="1066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Tree>
    <p:extLst>
      <p:ext uri="{BB962C8B-B14F-4D97-AF65-F5344CB8AC3E}">
        <p14:creationId xmlns:p14="http://schemas.microsoft.com/office/powerpoint/2010/main" val="7592900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23921"/>
                                        </p:tgtEl>
                                        <p:attrNameLst>
                                          <p:attrName>style.visibility</p:attrName>
                                        </p:attrNameLst>
                                      </p:cBhvr>
                                      <p:to>
                                        <p:strVal val="visible"/>
                                      </p:to>
                                    </p:set>
                                    <p:animEffect transition="in" filter="fade">
                                      <p:cBhvr>
                                        <p:cTn id="7" dur="1000"/>
                                        <p:tgtEl>
                                          <p:spTgt spid="123921"/>
                                        </p:tgtEl>
                                      </p:cBhvr>
                                    </p:animEffect>
                                    <p:anim calcmode="lin" valueType="num">
                                      <p:cBhvr>
                                        <p:cTn id="8" dur="1000" fill="hold"/>
                                        <p:tgtEl>
                                          <p:spTgt spid="123921"/>
                                        </p:tgtEl>
                                        <p:attrNameLst>
                                          <p:attrName>ppt_x</p:attrName>
                                        </p:attrNameLst>
                                      </p:cBhvr>
                                      <p:tavLst>
                                        <p:tav tm="0">
                                          <p:val>
                                            <p:strVal val="#ppt_x"/>
                                          </p:val>
                                        </p:tav>
                                        <p:tav tm="100000">
                                          <p:val>
                                            <p:strVal val="#ppt_x"/>
                                          </p:val>
                                        </p:tav>
                                      </p:tavLst>
                                    </p:anim>
                                    <p:anim calcmode="lin" valueType="num">
                                      <p:cBhvr>
                                        <p:cTn id="9" dur="900" decel="100000" fill="hold"/>
                                        <p:tgtEl>
                                          <p:spTgt spid="12392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3921"/>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123922"/>
                                        </p:tgtEl>
                                        <p:attrNameLst>
                                          <p:attrName>style.visibility</p:attrName>
                                        </p:attrNameLst>
                                      </p:cBhvr>
                                      <p:to>
                                        <p:strVal val="visible"/>
                                      </p:to>
                                    </p:set>
                                    <p:animEffect transition="in" filter="fade">
                                      <p:cBhvr>
                                        <p:cTn id="13" dur="1000"/>
                                        <p:tgtEl>
                                          <p:spTgt spid="123922"/>
                                        </p:tgtEl>
                                      </p:cBhvr>
                                    </p:animEffect>
                                    <p:anim calcmode="lin" valueType="num">
                                      <p:cBhvr>
                                        <p:cTn id="14" dur="1000" fill="hold"/>
                                        <p:tgtEl>
                                          <p:spTgt spid="123922"/>
                                        </p:tgtEl>
                                        <p:attrNameLst>
                                          <p:attrName>ppt_x</p:attrName>
                                        </p:attrNameLst>
                                      </p:cBhvr>
                                      <p:tavLst>
                                        <p:tav tm="0">
                                          <p:val>
                                            <p:strVal val="#ppt_x"/>
                                          </p:val>
                                        </p:tav>
                                        <p:tav tm="100000">
                                          <p:val>
                                            <p:strVal val="#ppt_x"/>
                                          </p:val>
                                        </p:tav>
                                      </p:tavLst>
                                    </p:anim>
                                    <p:anim calcmode="lin" valueType="num">
                                      <p:cBhvr>
                                        <p:cTn id="15" dur="900" decel="100000" fill="hold"/>
                                        <p:tgtEl>
                                          <p:spTgt spid="123922"/>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23922"/>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123923"/>
                                        </p:tgtEl>
                                        <p:attrNameLst>
                                          <p:attrName>style.visibility</p:attrName>
                                        </p:attrNameLst>
                                      </p:cBhvr>
                                      <p:to>
                                        <p:strVal val="visible"/>
                                      </p:to>
                                    </p:set>
                                    <p:animEffect transition="in" filter="fade">
                                      <p:cBhvr>
                                        <p:cTn id="19" dur="1000"/>
                                        <p:tgtEl>
                                          <p:spTgt spid="123923"/>
                                        </p:tgtEl>
                                      </p:cBhvr>
                                    </p:animEffect>
                                    <p:anim calcmode="lin" valueType="num">
                                      <p:cBhvr>
                                        <p:cTn id="20" dur="1000" fill="hold"/>
                                        <p:tgtEl>
                                          <p:spTgt spid="123923"/>
                                        </p:tgtEl>
                                        <p:attrNameLst>
                                          <p:attrName>ppt_x</p:attrName>
                                        </p:attrNameLst>
                                      </p:cBhvr>
                                      <p:tavLst>
                                        <p:tav tm="0">
                                          <p:val>
                                            <p:strVal val="#ppt_x"/>
                                          </p:val>
                                        </p:tav>
                                        <p:tav tm="100000">
                                          <p:val>
                                            <p:strVal val="#ppt_x"/>
                                          </p:val>
                                        </p:tav>
                                      </p:tavLst>
                                    </p:anim>
                                    <p:anim calcmode="lin" valueType="num">
                                      <p:cBhvr>
                                        <p:cTn id="21" dur="900" decel="100000" fill="hold"/>
                                        <p:tgtEl>
                                          <p:spTgt spid="123923"/>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23923"/>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123924"/>
                                        </p:tgtEl>
                                        <p:attrNameLst>
                                          <p:attrName>style.visibility</p:attrName>
                                        </p:attrNameLst>
                                      </p:cBhvr>
                                      <p:to>
                                        <p:strVal val="visible"/>
                                      </p:to>
                                    </p:set>
                                    <p:animEffect transition="in" filter="fade">
                                      <p:cBhvr>
                                        <p:cTn id="25" dur="1000"/>
                                        <p:tgtEl>
                                          <p:spTgt spid="123924"/>
                                        </p:tgtEl>
                                      </p:cBhvr>
                                    </p:animEffect>
                                    <p:anim calcmode="lin" valueType="num">
                                      <p:cBhvr>
                                        <p:cTn id="26" dur="1000" fill="hold"/>
                                        <p:tgtEl>
                                          <p:spTgt spid="123924"/>
                                        </p:tgtEl>
                                        <p:attrNameLst>
                                          <p:attrName>ppt_x</p:attrName>
                                        </p:attrNameLst>
                                      </p:cBhvr>
                                      <p:tavLst>
                                        <p:tav tm="0">
                                          <p:val>
                                            <p:strVal val="#ppt_x"/>
                                          </p:val>
                                        </p:tav>
                                        <p:tav tm="100000">
                                          <p:val>
                                            <p:strVal val="#ppt_x"/>
                                          </p:val>
                                        </p:tav>
                                      </p:tavLst>
                                    </p:anim>
                                    <p:anim calcmode="lin" valueType="num">
                                      <p:cBhvr>
                                        <p:cTn id="27" dur="900" decel="100000" fill="hold"/>
                                        <p:tgtEl>
                                          <p:spTgt spid="123924"/>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23924"/>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123925"/>
                                        </p:tgtEl>
                                        <p:attrNameLst>
                                          <p:attrName>style.visibility</p:attrName>
                                        </p:attrNameLst>
                                      </p:cBhvr>
                                      <p:to>
                                        <p:strVal val="visible"/>
                                      </p:to>
                                    </p:set>
                                    <p:animEffect transition="in" filter="fade">
                                      <p:cBhvr>
                                        <p:cTn id="31" dur="1000"/>
                                        <p:tgtEl>
                                          <p:spTgt spid="123925"/>
                                        </p:tgtEl>
                                      </p:cBhvr>
                                    </p:animEffect>
                                    <p:anim calcmode="lin" valueType="num">
                                      <p:cBhvr>
                                        <p:cTn id="32" dur="1000" fill="hold"/>
                                        <p:tgtEl>
                                          <p:spTgt spid="123925"/>
                                        </p:tgtEl>
                                        <p:attrNameLst>
                                          <p:attrName>ppt_x</p:attrName>
                                        </p:attrNameLst>
                                      </p:cBhvr>
                                      <p:tavLst>
                                        <p:tav tm="0">
                                          <p:val>
                                            <p:strVal val="#ppt_x"/>
                                          </p:val>
                                        </p:tav>
                                        <p:tav tm="100000">
                                          <p:val>
                                            <p:strVal val="#ppt_x"/>
                                          </p:val>
                                        </p:tav>
                                      </p:tavLst>
                                    </p:anim>
                                    <p:anim calcmode="lin" valueType="num">
                                      <p:cBhvr>
                                        <p:cTn id="33" dur="900" decel="100000" fill="hold"/>
                                        <p:tgtEl>
                                          <p:spTgt spid="123925"/>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23925"/>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123926"/>
                                        </p:tgtEl>
                                        <p:attrNameLst>
                                          <p:attrName>style.visibility</p:attrName>
                                        </p:attrNameLst>
                                      </p:cBhvr>
                                      <p:to>
                                        <p:strVal val="visible"/>
                                      </p:to>
                                    </p:set>
                                    <p:animEffect transition="in" filter="fade">
                                      <p:cBhvr>
                                        <p:cTn id="37" dur="1000"/>
                                        <p:tgtEl>
                                          <p:spTgt spid="123926"/>
                                        </p:tgtEl>
                                      </p:cBhvr>
                                    </p:animEffect>
                                    <p:anim calcmode="lin" valueType="num">
                                      <p:cBhvr>
                                        <p:cTn id="38" dur="1000" fill="hold"/>
                                        <p:tgtEl>
                                          <p:spTgt spid="123926"/>
                                        </p:tgtEl>
                                        <p:attrNameLst>
                                          <p:attrName>ppt_x</p:attrName>
                                        </p:attrNameLst>
                                      </p:cBhvr>
                                      <p:tavLst>
                                        <p:tav tm="0">
                                          <p:val>
                                            <p:strVal val="#ppt_x"/>
                                          </p:val>
                                        </p:tav>
                                        <p:tav tm="100000">
                                          <p:val>
                                            <p:strVal val="#ppt_x"/>
                                          </p:val>
                                        </p:tav>
                                      </p:tavLst>
                                    </p:anim>
                                    <p:anim calcmode="lin" valueType="num">
                                      <p:cBhvr>
                                        <p:cTn id="39" dur="900" decel="100000" fill="hold"/>
                                        <p:tgtEl>
                                          <p:spTgt spid="123926"/>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23926"/>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0"/>
                                  </p:stCondLst>
                                  <p:childTnLst>
                                    <p:set>
                                      <p:cBhvr>
                                        <p:cTn id="42" dur="1" fill="hold">
                                          <p:stCondLst>
                                            <p:cond delay="0"/>
                                          </p:stCondLst>
                                        </p:cTn>
                                        <p:tgtEl>
                                          <p:spTgt spid="123927"/>
                                        </p:tgtEl>
                                        <p:attrNameLst>
                                          <p:attrName>style.visibility</p:attrName>
                                        </p:attrNameLst>
                                      </p:cBhvr>
                                      <p:to>
                                        <p:strVal val="visible"/>
                                      </p:to>
                                    </p:set>
                                    <p:animEffect transition="in" filter="fade">
                                      <p:cBhvr>
                                        <p:cTn id="43" dur="1000"/>
                                        <p:tgtEl>
                                          <p:spTgt spid="123927"/>
                                        </p:tgtEl>
                                      </p:cBhvr>
                                    </p:animEffect>
                                    <p:anim calcmode="lin" valueType="num">
                                      <p:cBhvr>
                                        <p:cTn id="44" dur="1000" fill="hold"/>
                                        <p:tgtEl>
                                          <p:spTgt spid="123927"/>
                                        </p:tgtEl>
                                        <p:attrNameLst>
                                          <p:attrName>ppt_x</p:attrName>
                                        </p:attrNameLst>
                                      </p:cBhvr>
                                      <p:tavLst>
                                        <p:tav tm="0">
                                          <p:val>
                                            <p:strVal val="#ppt_x"/>
                                          </p:val>
                                        </p:tav>
                                        <p:tav tm="100000">
                                          <p:val>
                                            <p:strVal val="#ppt_x"/>
                                          </p:val>
                                        </p:tav>
                                      </p:tavLst>
                                    </p:anim>
                                    <p:anim calcmode="lin" valueType="num">
                                      <p:cBhvr>
                                        <p:cTn id="45" dur="900" decel="100000" fill="hold"/>
                                        <p:tgtEl>
                                          <p:spTgt spid="123927"/>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123927"/>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0"/>
                                  </p:stCondLst>
                                  <p:childTnLst>
                                    <p:set>
                                      <p:cBhvr>
                                        <p:cTn id="48" dur="1" fill="hold">
                                          <p:stCondLst>
                                            <p:cond delay="0"/>
                                          </p:stCondLst>
                                        </p:cTn>
                                        <p:tgtEl>
                                          <p:spTgt spid="123928"/>
                                        </p:tgtEl>
                                        <p:attrNameLst>
                                          <p:attrName>style.visibility</p:attrName>
                                        </p:attrNameLst>
                                      </p:cBhvr>
                                      <p:to>
                                        <p:strVal val="visible"/>
                                      </p:to>
                                    </p:set>
                                    <p:animEffect transition="in" filter="fade">
                                      <p:cBhvr>
                                        <p:cTn id="49" dur="1000"/>
                                        <p:tgtEl>
                                          <p:spTgt spid="123928"/>
                                        </p:tgtEl>
                                      </p:cBhvr>
                                    </p:animEffect>
                                    <p:anim calcmode="lin" valueType="num">
                                      <p:cBhvr>
                                        <p:cTn id="50" dur="1000" fill="hold"/>
                                        <p:tgtEl>
                                          <p:spTgt spid="123928"/>
                                        </p:tgtEl>
                                        <p:attrNameLst>
                                          <p:attrName>ppt_x</p:attrName>
                                        </p:attrNameLst>
                                      </p:cBhvr>
                                      <p:tavLst>
                                        <p:tav tm="0">
                                          <p:val>
                                            <p:strVal val="#ppt_x"/>
                                          </p:val>
                                        </p:tav>
                                        <p:tav tm="100000">
                                          <p:val>
                                            <p:strVal val="#ppt_x"/>
                                          </p:val>
                                        </p:tav>
                                      </p:tavLst>
                                    </p:anim>
                                    <p:anim calcmode="lin" valueType="num">
                                      <p:cBhvr>
                                        <p:cTn id="51" dur="900" decel="100000" fill="hold"/>
                                        <p:tgtEl>
                                          <p:spTgt spid="123928"/>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123928"/>
                                        </p:tgtEl>
                                        <p:attrNameLst>
                                          <p:attrName>ppt_y</p:attrName>
                                        </p:attrNameLst>
                                      </p:cBhvr>
                                      <p:tavLst>
                                        <p:tav tm="0">
                                          <p:val>
                                            <p:strVal val="#ppt_y-.03"/>
                                          </p:val>
                                        </p:tav>
                                        <p:tav tm="100000">
                                          <p:val>
                                            <p:strVal val="#ppt_y"/>
                                          </p:val>
                                        </p:tav>
                                      </p:tavLst>
                                    </p:anim>
                                  </p:childTnLst>
                                </p:cTn>
                              </p:par>
                              <p:par>
                                <p:cTn id="53" presetID="37" presetClass="entr" presetSubtype="0" fill="hold" grpId="0" nodeType="withEffect">
                                  <p:stCondLst>
                                    <p:cond delay="0"/>
                                  </p:stCondLst>
                                  <p:childTnLst>
                                    <p:set>
                                      <p:cBhvr>
                                        <p:cTn id="54" dur="1" fill="hold">
                                          <p:stCondLst>
                                            <p:cond delay="0"/>
                                          </p:stCondLst>
                                        </p:cTn>
                                        <p:tgtEl>
                                          <p:spTgt spid="123929"/>
                                        </p:tgtEl>
                                        <p:attrNameLst>
                                          <p:attrName>style.visibility</p:attrName>
                                        </p:attrNameLst>
                                      </p:cBhvr>
                                      <p:to>
                                        <p:strVal val="visible"/>
                                      </p:to>
                                    </p:set>
                                    <p:animEffect transition="in" filter="fade">
                                      <p:cBhvr>
                                        <p:cTn id="55" dur="1000"/>
                                        <p:tgtEl>
                                          <p:spTgt spid="123929"/>
                                        </p:tgtEl>
                                      </p:cBhvr>
                                    </p:animEffect>
                                    <p:anim calcmode="lin" valueType="num">
                                      <p:cBhvr>
                                        <p:cTn id="56" dur="1000" fill="hold"/>
                                        <p:tgtEl>
                                          <p:spTgt spid="123929"/>
                                        </p:tgtEl>
                                        <p:attrNameLst>
                                          <p:attrName>ppt_x</p:attrName>
                                        </p:attrNameLst>
                                      </p:cBhvr>
                                      <p:tavLst>
                                        <p:tav tm="0">
                                          <p:val>
                                            <p:strVal val="#ppt_x"/>
                                          </p:val>
                                        </p:tav>
                                        <p:tav tm="100000">
                                          <p:val>
                                            <p:strVal val="#ppt_x"/>
                                          </p:val>
                                        </p:tav>
                                      </p:tavLst>
                                    </p:anim>
                                    <p:anim calcmode="lin" valueType="num">
                                      <p:cBhvr>
                                        <p:cTn id="57" dur="900" decel="100000" fill="hold"/>
                                        <p:tgtEl>
                                          <p:spTgt spid="123929"/>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123929"/>
                                        </p:tgtEl>
                                        <p:attrNameLst>
                                          <p:attrName>ppt_y</p:attrName>
                                        </p:attrNameLst>
                                      </p:cBhvr>
                                      <p:tavLst>
                                        <p:tav tm="0">
                                          <p:val>
                                            <p:strVal val="#ppt_y-.03"/>
                                          </p:val>
                                        </p:tav>
                                        <p:tav tm="100000">
                                          <p:val>
                                            <p:strVal val="#ppt_y"/>
                                          </p:val>
                                        </p:tav>
                                      </p:tavLst>
                                    </p:anim>
                                  </p:childTnLst>
                                </p:cTn>
                              </p:par>
                              <p:par>
                                <p:cTn id="59" presetID="37" presetClass="entr" presetSubtype="0" fill="hold" grpId="0" nodeType="withEffect">
                                  <p:stCondLst>
                                    <p:cond delay="0"/>
                                  </p:stCondLst>
                                  <p:childTnLst>
                                    <p:set>
                                      <p:cBhvr>
                                        <p:cTn id="60" dur="1" fill="hold">
                                          <p:stCondLst>
                                            <p:cond delay="0"/>
                                          </p:stCondLst>
                                        </p:cTn>
                                        <p:tgtEl>
                                          <p:spTgt spid="123930"/>
                                        </p:tgtEl>
                                        <p:attrNameLst>
                                          <p:attrName>style.visibility</p:attrName>
                                        </p:attrNameLst>
                                      </p:cBhvr>
                                      <p:to>
                                        <p:strVal val="visible"/>
                                      </p:to>
                                    </p:set>
                                    <p:animEffect transition="in" filter="fade">
                                      <p:cBhvr>
                                        <p:cTn id="61" dur="1000"/>
                                        <p:tgtEl>
                                          <p:spTgt spid="123930"/>
                                        </p:tgtEl>
                                      </p:cBhvr>
                                    </p:animEffect>
                                    <p:anim calcmode="lin" valueType="num">
                                      <p:cBhvr>
                                        <p:cTn id="62" dur="1000" fill="hold"/>
                                        <p:tgtEl>
                                          <p:spTgt spid="123930"/>
                                        </p:tgtEl>
                                        <p:attrNameLst>
                                          <p:attrName>ppt_x</p:attrName>
                                        </p:attrNameLst>
                                      </p:cBhvr>
                                      <p:tavLst>
                                        <p:tav tm="0">
                                          <p:val>
                                            <p:strVal val="#ppt_x"/>
                                          </p:val>
                                        </p:tav>
                                        <p:tav tm="100000">
                                          <p:val>
                                            <p:strVal val="#ppt_x"/>
                                          </p:val>
                                        </p:tav>
                                      </p:tavLst>
                                    </p:anim>
                                    <p:anim calcmode="lin" valueType="num">
                                      <p:cBhvr>
                                        <p:cTn id="63" dur="900" decel="100000" fill="hold"/>
                                        <p:tgtEl>
                                          <p:spTgt spid="123930"/>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123930"/>
                                        </p:tgtEl>
                                        <p:attrNameLst>
                                          <p:attrName>ppt_y</p:attrName>
                                        </p:attrNameLst>
                                      </p:cBhvr>
                                      <p:tavLst>
                                        <p:tav tm="0">
                                          <p:val>
                                            <p:strVal val="#ppt_y-.03"/>
                                          </p:val>
                                        </p:tav>
                                        <p:tav tm="100000">
                                          <p:val>
                                            <p:strVal val="#ppt_y"/>
                                          </p:val>
                                        </p:tav>
                                      </p:tavLst>
                                    </p:anim>
                                  </p:childTnLst>
                                </p:cTn>
                              </p:par>
                              <p:par>
                                <p:cTn id="65" presetID="37" presetClass="entr" presetSubtype="0" fill="hold" grpId="0" nodeType="withEffect">
                                  <p:stCondLst>
                                    <p:cond delay="0"/>
                                  </p:stCondLst>
                                  <p:childTnLst>
                                    <p:set>
                                      <p:cBhvr>
                                        <p:cTn id="66" dur="1" fill="hold">
                                          <p:stCondLst>
                                            <p:cond delay="0"/>
                                          </p:stCondLst>
                                        </p:cTn>
                                        <p:tgtEl>
                                          <p:spTgt spid="123931"/>
                                        </p:tgtEl>
                                        <p:attrNameLst>
                                          <p:attrName>style.visibility</p:attrName>
                                        </p:attrNameLst>
                                      </p:cBhvr>
                                      <p:to>
                                        <p:strVal val="visible"/>
                                      </p:to>
                                    </p:set>
                                    <p:animEffect transition="in" filter="fade">
                                      <p:cBhvr>
                                        <p:cTn id="67" dur="1000"/>
                                        <p:tgtEl>
                                          <p:spTgt spid="123931"/>
                                        </p:tgtEl>
                                      </p:cBhvr>
                                    </p:animEffect>
                                    <p:anim calcmode="lin" valueType="num">
                                      <p:cBhvr>
                                        <p:cTn id="68" dur="1000" fill="hold"/>
                                        <p:tgtEl>
                                          <p:spTgt spid="123931"/>
                                        </p:tgtEl>
                                        <p:attrNameLst>
                                          <p:attrName>ppt_x</p:attrName>
                                        </p:attrNameLst>
                                      </p:cBhvr>
                                      <p:tavLst>
                                        <p:tav tm="0">
                                          <p:val>
                                            <p:strVal val="#ppt_x"/>
                                          </p:val>
                                        </p:tav>
                                        <p:tav tm="100000">
                                          <p:val>
                                            <p:strVal val="#ppt_x"/>
                                          </p:val>
                                        </p:tav>
                                      </p:tavLst>
                                    </p:anim>
                                    <p:anim calcmode="lin" valueType="num">
                                      <p:cBhvr>
                                        <p:cTn id="69" dur="900" decel="100000" fill="hold"/>
                                        <p:tgtEl>
                                          <p:spTgt spid="123931"/>
                                        </p:tgtEl>
                                        <p:attrNameLst>
                                          <p:attrName>ppt_y</p:attrName>
                                        </p:attrNameLst>
                                      </p:cBhvr>
                                      <p:tavLst>
                                        <p:tav tm="0">
                                          <p:val>
                                            <p:strVal val="#ppt_y+1"/>
                                          </p:val>
                                        </p:tav>
                                        <p:tav tm="100000">
                                          <p:val>
                                            <p:strVal val="#ppt_y-.03"/>
                                          </p:val>
                                        </p:tav>
                                      </p:tavLst>
                                    </p:anim>
                                    <p:anim calcmode="lin" valueType="num">
                                      <p:cBhvr>
                                        <p:cTn id="70" dur="100" accel="100000" fill="hold">
                                          <p:stCondLst>
                                            <p:cond delay="900"/>
                                          </p:stCondLst>
                                        </p:cTn>
                                        <p:tgtEl>
                                          <p:spTgt spid="123931"/>
                                        </p:tgtEl>
                                        <p:attrNameLst>
                                          <p:attrName>ppt_y</p:attrName>
                                        </p:attrNameLst>
                                      </p:cBhvr>
                                      <p:tavLst>
                                        <p:tav tm="0">
                                          <p:val>
                                            <p:strVal val="#ppt_y-.03"/>
                                          </p:val>
                                        </p:tav>
                                        <p:tav tm="100000">
                                          <p:val>
                                            <p:strVal val="#ppt_y"/>
                                          </p:val>
                                        </p:tav>
                                      </p:tavLst>
                                    </p:anim>
                                  </p:childTnLst>
                                </p:cTn>
                              </p:par>
                              <p:par>
                                <p:cTn id="71" presetID="37" presetClass="entr" presetSubtype="0" fill="hold" grpId="0" nodeType="withEffect">
                                  <p:stCondLst>
                                    <p:cond delay="0"/>
                                  </p:stCondLst>
                                  <p:childTnLst>
                                    <p:set>
                                      <p:cBhvr>
                                        <p:cTn id="72" dur="1" fill="hold">
                                          <p:stCondLst>
                                            <p:cond delay="0"/>
                                          </p:stCondLst>
                                        </p:cTn>
                                        <p:tgtEl>
                                          <p:spTgt spid="123932"/>
                                        </p:tgtEl>
                                        <p:attrNameLst>
                                          <p:attrName>style.visibility</p:attrName>
                                        </p:attrNameLst>
                                      </p:cBhvr>
                                      <p:to>
                                        <p:strVal val="visible"/>
                                      </p:to>
                                    </p:set>
                                    <p:animEffect transition="in" filter="fade">
                                      <p:cBhvr>
                                        <p:cTn id="73" dur="1000"/>
                                        <p:tgtEl>
                                          <p:spTgt spid="123932"/>
                                        </p:tgtEl>
                                      </p:cBhvr>
                                    </p:animEffect>
                                    <p:anim calcmode="lin" valueType="num">
                                      <p:cBhvr>
                                        <p:cTn id="74" dur="1000" fill="hold"/>
                                        <p:tgtEl>
                                          <p:spTgt spid="123932"/>
                                        </p:tgtEl>
                                        <p:attrNameLst>
                                          <p:attrName>ppt_x</p:attrName>
                                        </p:attrNameLst>
                                      </p:cBhvr>
                                      <p:tavLst>
                                        <p:tav tm="0">
                                          <p:val>
                                            <p:strVal val="#ppt_x"/>
                                          </p:val>
                                        </p:tav>
                                        <p:tav tm="100000">
                                          <p:val>
                                            <p:strVal val="#ppt_x"/>
                                          </p:val>
                                        </p:tav>
                                      </p:tavLst>
                                    </p:anim>
                                    <p:anim calcmode="lin" valueType="num">
                                      <p:cBhvr>
                                        <p:cTn id="75" dur="900" decel="100000" fill="hold"/>
                                        <p:tgtEl>
                                          <p:spTgt spid="123932"/>
                                        </p:tgtEl>
                                        <p:attrNameLst>
                                          <p:attrName>ppt_y</p:attrName>
                                        </p:attrNameLst>
                                      </p:cBhvr>
                                      <p:tavLst>
                                        <p:tav tm="0">
                                          <p:val>
                                            <p:strVal val="#ppt_y+1"/>
                                          </p:val>
                                        </p:tav>
                                        <p:tav tm="100000">
                                          <p:val>
                                            <p:strVal val="#ppt_y-.03"/>
                                          </p:val>
                                        </p:tav>
                                      </p:tavLst>
                                    </p:anim>
                                    <p:anim calcmode="lin" valueType="num">
                                      <p:cBhvr>
                                        <p:cTn id="76" dur="100" accel="100000" fill="hold">
                                          <p:stCondLst>
                                            <p:cond delay="900"/>
                                          </p:stCondLst>
                                        </p:cTn>
                                        <p:tgtEl>
                                          <p:spTgt spid="123932"/>
                                        </p:tgtEl>
                                        <p:attrNameLst>
                                          <p:attrName>ppt_y</p:attrName>
                                        </p:attrNameLst>
                                      </p:cBhvr>
                                      <p:tavLst>
                                        <p:tav tm="0">
                                          <p:val>
                                            <p:strVal val="#ppt_y-.03"/>
                                          </p:val>
                                        </p:tav>
                                        <p:tav tm="100000">
                                          <p:val>
                                            <p:strVal val="#ppt_y"/>
                                          </p:val>
                                        </p:tav>
                                      </p:tavLst>
                                    </p:anim>
                                  </p:childTnLst>
                                </p:cTn>
                              </p:par>
                              <p:par>
                                <p:cTn id="77" presetID="37" presetClass="entr" presetSubtype="0" fill="hold" grpId="0" nodeType="withEffect">
                                  <p:stCondLst>
                                    <p:cond delay="0"/>
                                  </p:stCondLst>
                                  <p:childTnLst>
                                    <p:set>
                                      <p:cBhvr>
                                        <p:cTn id="78" dur="1" fill="hold">
                                          <p:stCondLst>
                                            <p:cond delay="0"/>
                                          </p:stCondLst>
                                        </p:cTn>
                                        <p:tgtEl>
                                          <p:spTgt spid="123933"/>
                                        </p:tgtEl>
                                        <p:attrNameLst>
                                          <p:attrName>style.visibility</p:attrName>
                                        </p:attrNameLst>
                                      </p:cBhvr>
                                      <p:to>
                                        <p:strVal val="visible"/>
                                      </p:to>
                                    </p:set>
                                    <p:animEffect transition="in" filter="fade">
                                      <p:cBhvr>
                                        <p:cTn id="79" dur="1000"/>
                                        <p:tgtEl>
                                          <p:spTgt spid="123933"/>
                                        </p:tgtEl>
                                      </p:cBhvr>
                                    </p:animEffect>
                                    <p:anim calcmode="lin" valueType="num">
                                      <p:cBhvr>
                                        <p:cTn id="80" dur="1000" fill="hold"/>
                                        <p:tgtEl>
                                          <p:spTgt spid="123933"/>
                                        </p:tgtEl>
                                        <p:attrNameLst>
                                          <p:attrName>ppt_x</p:attrName>
                                        </p:attrNameLst>
                                      </p:cBhvr>
                                      <p:tavLst>
                                        <p:tav tm="0">
                                          <p:val>
                                            <p:strVal val="#ppt_x"/>
                                          </p:val>
                                        </p:tav>
                                        <p:tav tm="100000">
                                          <p:val>
                                            <p:strVal val="#ppt_x"/>
                                          </p:val>
                                        </p:tav>
                                      </p:tavLst>
                                    </p:anim>
                                    <p:anim calcmode="lin" valueType="num">
                                      <p:cBhvr>
                                        <p:cTn id="81" dur="900" decel="100000" fill="hold"/>
                                        <p:tgtEl>
                                          <p:spTgt spid="123933"/>
                                        </p:tgtEl>
                                        <p:attrNameLst>
                                          <p:attrName>ppt_y</p:attrName>
                                        </p:attrNameLst>
                                      </p:cBhvr>
                                      <p:tavLst>
                                        <p:tav tm="0">
                                          <p:val>
                                            <p:strVal val="#ppt_y+1"/>
                                          </p:val>
                                        </p:tav>
                                        <p:tav tm="100000">
                                          <p:val>
                                            <p:strVal val="#ppt_y-.03"/>
                                          </p:val>
                                        </p:tav>
                                      </p:tavLst>
                                    </p:anim>
                                    <p:anim calcmode="lin" valueType="num">
                                      <p:cBhvr>
                                        <p:cTn id="82" dur="100" accel="100000" fill="hold">
                                          <p:stCondLst>
                                            <p:cond delay="900"/>
                                          </p:stCondLst>
                                        </p:cTn>
                                        <p:tgtEl>
                                          <p:spTgt spid="12393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21" grpId="0" animBg="1"/>
      <p:bldP spid="123922" grpId="0" animBg="1"/>
      <p:bldP spid="123923" grpId="0" animBg="1"/>
      <p:bldP spid="123924" grpId="0" animBg="1"/>
      <p:bldP spid="123925" grpId="0"/>
      <p:bldP spid="123926" grpId="0" animBg="1"/>
      <p:bldP spid="123927" grpId="0"/>
      <p:bldP spid="123928" grpId="0"/>
      <p:bldP spid="123929" grpId="0"/>
      <p:bldP spid="123930" grpId="0" animBg="1"/>
      <p:bldP spid="123931" grpId="0" animBg="1"/>
      <p:bldP spid="123932" grpId="0" animBg="1"/>
      <p:bldP spid="12393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ctrTitle"/>
          </p:nvPr>
        </p:nvSpPr>
        <p:spPr>
          <a:xfrm>
            <a:off x="2209800" y="2133600"/>
            <a:ext cx="7772400" cy="2590800"/>
          </a:xfrm>
        </p:spPr>
        <p:txBody>
          <a:bodyPr>
            <a:normAutofit/>
          </a:bodyPr>
          <a:lstStyle/>
          <a:p>
            <a:r>
              <a:rPr lang="en-US" altLang="en-US" sz="7200" u="sng" dirty="0">
                <a:latin typeface="Swis721 Hv BT" pitchFamily="34" charset="0"/>
              </a:rPr>
              <a:t>Part II:</a:t>
            </a:r>
            <a:br>
              <a:rPr lang="en-US" altLang="en-US" sz="7200" u="sng" dirty="0">
                <a:latin typeface="Swis721 Hv BT" pitchFamily="34" charset="0"/>
              </a:rPr>
            </a:br>
            <a:r>
              <a:rPr lang="en-US" altLang="en-US" sz="6600" dirty="0">
                <a:latin typeface="Swis721 Hv BT" pitchFamily="34" charset="0"/>
              </a:rPr>
              <a:t>Web Service Protocols</a:t>
            </a:r>
          </a:p>
        </p:txBody>
      </p:sp>
    </p:spTree>
    <p:extLst>
      <p:ext uri="{BB962C8B-B14F-4D97-AF65-F5344CB8AC3E}">
        <p14:creationId xmlns:p14="http://schemas.microsoft.com/office/powerpoint/2010/main" val="36991252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ctrTitle"/>
          </p:nvPr>
        </p:nvSpPr>
        <p:spPr>
          <a:xfrm>
            <a:off x="2209800" y="2743200"/>
            <a:ext cx="7772400" cy="1371600"/>
          </a:xfrm>
          <a:noFill/>
          <a:ln/>
        </p:spPr>
        <p:txBody>
          <a:bodyPr anchor="b"/>
          <a:lstStyle/>
          <a:p>
            <a:r>
              <a:rPr lang="en-US" altLang="en-US" sz="7200" dirty="0">
                <a:latin typeface="Swis721 Hv BT" pitchFamily="34" charset="0"/>
              </a:rPr>
              <a:t>XML Messaging</a:t>
            </a:r>
            <a:endParaRPr lang="en-US" altLang="en-US" sz="6600" dirty="0">
              <a:latin typeface="Swis721 Hv BT" pitchFamily="34" charset="0"/>
            </a:endParaRPr>
          </a:p>
        </p:txBody>
      </p:sp>
    </p:spTree>
    <p:extLst>
      <p:ext uri="{BB962C8B-B14F-4D97-AF65-F5344CB8AC3E}">
        <p14:creationId xmlns:p14="http://schemas.microsoft.com/office/powerpoint/2010/main" val="32380713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a:xfrm>
            <a:off x="9448800" y="475057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2CE16E-9BA0-4AE5-99C0-B27D3C53AEA9}"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23921" name="Rectangle 17"/>
          <p:cNvSpPr>
            <a:spLocks noChangeArrowheads="1"/>
          </p:cNvSpPr>
          <p:nvPr/>
        </p:nvSpPr>
        <p:spPr bwMode="auto">
          <a:xfrm>
            <a:off x="5943600" y="333519"/>
            <a:ext cx="5334000" cy="609600"/>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a:ln>
                  <a:noFill/>
                </a:ln>
                <a:solidFill>
                  <a:srgbClr val="000000"/>
                </a:solidFill>
                <a:effectLst/>
                <a:uLnTx/>
                <a:uFillTx/>
                <a:latin typeface="Calibri" panose="020F0502020204030204"/>
                <a:ea typeface="+mn-ea"/>
                <a:cs typeface="+mn-cs"/>
              </a:rPr>
              <a:t>UDDI</a:t>
            </a:r>
          </a:p>
        </p:txBody>
      </p:sp>
      <p:sp>
        <p:nvSpPr>
          <p:cNvPr id="123922" name="Rectangle 18"/>
          <p:cNvSpPr>
            <a:spLocks noChangeArrowheads="1"/>
          </p:cNvSpPr>
          <p:nvPr/>
        </p:nvSpPr>
        <p:spPr bwMode="auto">
          <a:xfrm>
            <a:off x="5943600" y="1095519"/>
            <a:ext cx="5334000" cy="609600"/>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a:ln>
                  <a:noFill/>
                </a:ln>
                <a:solidFill>
                  <a:srgbClr val="000000"/>
                </a:solidFill>
                <a:effectLst/>
                <a:uLnTx/>
                <a:uFillTx/>
                <a:latin typeface="Calibri" panose="020F0502020204030204"/>
                <a:ea typeface="+mn-ea"/>
                <a:cs typeface="+mn-cs"/>
              </a:rPr>
              <a:t>WSDL</a:t>
            </a:r>
          </a:p>
        </p:txBody>
      </p:sp>
      <p:sp>
        <p:nvSpPr>
          <p:cNvPr id="123923" name="Rectangle 19"/>
          <p:cNvSpPr>
            <a:spLocks noChangeArrowheads="1"/>
          </p:cNvSpPr>
          <p:nvPr/>
        </p:nvSpPr>
        <p:spPr bwMode="auto">
          <a:xfrm>
            <a:off x="5943600" y="1857519"/>
            <a:ext cx="5334000" cy="609600"/>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a:ln>
                  <a:noFill/>
                </a:ln>
                <a:solidFill>
                  <a:srgbClr val="000000"/>
                </a:solidFill>
                <a:effectLst/>
                <a:uLnTx/>
                <a:uFillTx/>
                <a:latin typeface="Calibri" panose="020F0502020204030204"/>
                <a:ea typeface="+mn-ea"/>
                <a:cs typeface="+mn-cs"/>
              </a:rPr>
              <a:t>XML-RPC, SOAP, Custom XML</a:t>
            </a:r>
          </a:p>
        </p:txBody>
      </p:sp>
      <p:sp>
        <p:nvSpPr>
          <p:cNvPr id="123924" name="Rectangle 20"/>
          <p:cNvSpPr>
            <a:spLocks noChangeArrowheads="1"/>
          </p:cNvSpPr>
          <p:nvPr/>
        </p:nvSpPr>
        <p:spPr bwMode="auto">
          <a:xfrm>
            <a:off x="5943600" y="2619519"/>
            <a:ext cx="5334000" cy="609600"/>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a:ln>
                  <a:noFill/>
                </a:ln>
                <a:solidFill>
                  <a:srgbClr val="000000"/>
                </a:solidFill>
                <a:effectLst/>
                <a:uLnTx/>
                <a:uFillTx/>
                <a:latin typeface="Calibri" panose="020F0502020204030204"/>
                <a:ea typeface="+mn-ea"/>
                <a:cs typeface="+mn-cs"/>
              </a:rPr>
              <a:t>HTTP, SMTP, FTP, BEEP</a:t>
            </a:r>
          </a:p>
        </p:txBody>
      </p:sp>
      <p:sp>
        <p:nvSpPr>
          <p:cNvPr id="123925" name="Text Box 21"/>
          <p:cNvSpPr txBox="1">
            <a:spLocks noChangeArrowheads="1"/>
          </p:cNvSpPr>
          <p:nvPr/>
        </p:nvSpPr>
        <p:spPr bwMode="auto">
          <a:xfrm>
            <a:off x="2971800" y="333519"/>
            <a:ext cx="1629292" cy="52322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dirty="0">
                <a:ln>
                  <a:noFill/>
                </a:ln>
                <a:solidFill>
                  <a:prstClr val="black"/>
                </a:solidFill>
                <a:effectLst/>
                <a:uLnTx/>
                <a:uFillTx/>
                <a:latin typeface="Calibri" panose="020F0502020204030204"/>
                <a:ea typeface="+mn-ea"/>
                <a:cs typeface="+mn-cs"/>
              </a:rPr>
              <a:t>Discovery</a:t>
            </a:r>
          </a:p>
        </p:txBody>
      </p:sp>
      <p:sp>
        <p:nvSpPr>
          <p:cNvPr id="123926" name="Line 22"/>
          <p:cNvSpPr>
            <a:spLocks noChangeShapeType="1"/>
          </p:cNvSpPr>
          <p:nvPr/>
        </p:nvSpPr>
        <p:spPr bwMode="auto">
          <a:xfrm flipH="1">
            <a:off x="2971800" y="943119"/>
            <a:ext cx="2362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3927" name="Text Box 23"/>
          <p:cNvSpPr txBox="1">
            <a:spLocks noChangeArrowheads="1"/>
          </p:cNvSpPr>
          <p:nvPr/>
        </p:nvSpPr>
        <p:spPr bwMode="auto">
          <a:xfrm>
            <a:off x="2971800" y="1095519"/>
            <a:ext cx="1890454" cy="52322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dirty="0">
                <a:ln>
                  <a:noFill/>
                </a:ln>
                <a:solidFill>
                  <a:prstClr val="black"/>
                </a:solidFill>
                <a:effectLst/>
                <a:uLnTx/>
                <a:uFillTx/>
                <a:latin typeface="Calibri" panose="020F0502020204030204"/>
                <a:ea typeface="+mn-ea"/>
                <a:cs typeface="+mn-cs"/>
              </a:rPr>
              <a:t>Description</a:t>
            </a:r>
          </a:p>
        </p:txBody>
      </p:sp>
      <p:sp>
        <p:nvSpPr>
          <p:cNvPr id="123928" name="Text Box 24"/>
          <p:cNvSpPr txBox="1">
            <a:spLocks noChangeArrowheads="1"/>
          </p:cNvSpPr>
          <p:nvPr/>
        </p:nvSpPr>
        <p:spPr bwMode="auto">
          <a:xfrm>
            <a:off x="2971800" y="1857519"/>
            <a:ext cx="2509020" cy="52322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dirty="0">
                <a:ln>
                  <a:noFill/>
                </a:ln>
                <a:solidFill>
                  <a:prstClr val="black"/>
                </a:solidFill>
                <a:effectLst/>
                <a:uLnTx/>
                <a:uFillTx/>
                <a:latin typeface="Calibri" panose="020F0502020204030204"/>
                <a:ea typeface="+mn-ea"/>
                <a:cs typeface="+mn-cs"/>
              </a:rPr>
              <a:t>XML</a:t>
            </a:r>
            <a:r>
              <a:rPr kumimoji="0" lang="en-US" altLang="en-US" sz="2800" b="1"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altLang="en-US" sz="2800" b="1" i="0" u="none" strike="noStrike" kern="1200" cap="none" spc="0" normalizeH="0" baseline="0" noProof="0" dirty="0">
                <a:ln>
                  <a:noFill/>
                </a:ln>
                <a:solidFill>
                  <a:prstClr val="black"/>
                </a:solidFill>
                <a:effectLst/>
                <a:uLnTx/>
                <a:uFillTx/>
                <a:latin typeface="Calibri" panose="020F0502020204030204"/>
                <a:ea typeface="+mn-ea"/>
                <a:cs typeface="+mn-cs"/>
              </a:rPr>
              <a:t>Messaging</a:t>
            </a:r>
          </a:p>
        </p:txBody>
      </p:sp>
      <p:sp>
        <p:nvSpPr>
          <p:cNvPr id="123929" name="Text Box 25"/>
          <p:cNvSpPr txBox="1">
            <a:spLocks noChangeArrowheads="1"/>
          </p:cNvSpPr>
          <p:nvPr/>
        </p:nvSpPr>
        <p:spPr bwMode="auto">
          <a:xfrm>
            <a:off x="2971801" y="2619519"/>
            <a:ext cx="1615507" cy="52322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dirty="0">
                <a:ln>
                  <a:noFill/>
                </a:ln>
                <a:solidFill>
                  <a:prstClr val="black"/>
                </a:solidFill>
                <a:effectLst/>
                <a:uLnTx/>
                <a:uFillTx/>
                <a:latin typeface="Calibri" panose="020F0502020204030204"/>
                <a:ea typeface="+mn-ea"/>
                <a:cs typeface="+mn-cs"/>
              </a:rPr>
              <a:t>Transport</a:t>
            </a:r>
          </a:p>
        </p:txBody>
      </p:sp>
      <p:sp>
        <p:nvSpPr>
          <p:cNvPr id="123930" name="Rectangle 26"/>
          <p:cNvSpPr>
            <a:spLocks noChangeArrowheads="1"/>
          </p:cNvSpPr>
          <p:nvPr/>
        </p:nvSpPr>
        <p:spPr bwMode="auto">
          <a:xfrm>
            <a:off x="2895600" y="333519"/>
            <a:ext cx="8382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3931" name="Rectangle 27"/>
          <p:cNvSpPr>
            <a:spLocks noChangeArrowheads="1"/>
          </p:cNvSpPr>
          <p:nvPr/>
        </p:nvSpPr>
        <p:spPr bwMode="auto">
          <a:xfrm>
            <a:off x="2895600" y="1095519"/>
            <a:ext cx="8382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3932" name="Rectangle 28"/>
          <p:cNvSpPr>
            <a:spLocks noChangeArrowheads="1"/>
          </p:cNvSpPr>
          <p:nvPr/>
        </p:nvSpPr>
        <p:spPr bwMode="auto">
          <a:xfrm>
            <a:off x="2895600" y="1857519"/>
            <a:ext cx="8382000" cy="609600"/>
          </a:xfrm>
          <a:prstGeom prst="rect">
            <a:avLst/>
          </a:prstGeom>
          <a:solidFill>
            <a:srgbClr val="FFFF00">
              <a:alpha val="20000"/>
            </a:srgbClr>
          </a:solidFill>
          <a:ln w="9525">
            <a:solidFill>
              <a:schemeClr val="tx1"/>
            </a:solid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3933" name="Rectangle 29"/>
          <p:cNvSpPr>
            <a:spLocks noChangeArrowheads="1"/>
          </p:cNvSpPr>
          <p:nvPr/>
        </p:nvSpPr>
        <p:spPr bwMode="auto">
          <a:xfrm>
            <a:off x="2895600" y="2619519"/>
            <a:ext cx="8382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Text Box 14">
            <a:extLst>
              <a:ext uri="{FF2B5EF4-FFF2-40B4-BE49-F238E27FC236}">
                <a16:creationId xmlns:a16="http://schemas.microsoft.com/office/drawing/2014/main" id="{54290913-0DA6-4765-9AF3-5B22A81369D0}"/>
              </a:ext>
            </a:extLst>
          </p:cNvPr>
          <p:cNvSpPr txBox="1">
            <a:spLocks noChangeArrowheads="1"/>
          </p:cNvSpPr>
          <p:nvPr/>
        </p:nvSpPr>
        <p:spPr bwMode="auto">
          <a:xfrm>
            <a:off x="792827" y="3352467"/>
            <a:ext cx="4532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1" u="none" strike="noStrike" kern="1200" cap="none" spc="0" normalizeH="0" baseline="0" noProof="0" dirty="0">
                <a:ln>
                  <a:noFill/>
                </a:ln>
                <a:solidFill>
                  <a:srgbClr val="00B050"/>
                </a:solidFill>
                <a:effectLst/>
                <a:uLnTx/>
                <a:uFillTx/>
                <a:latin typeface="Times New Roman" panose="02020603050405020304" pitchFamily="18" charset="0"/>
                <a:ea typeface="新細明體" panose="02020500000000000000" pitchFamily="18" charset="-120"/>
                <a:cs typeface="+mn-cs"/>
              </a:rPr>
              <a:t>Encoding messages in XML format</a:t>
            </a:r>
          </a:p>
        </p:txBody>
      </p:sp>
      <p:sp>
        <p:nvSpPr>
          <p:cNvPr id="22" name="Line 15">
            <a:extLst>
              <a:ext uri="{FF2B5EF4-FFF2-40B4-BE49-F238E27FC236}">
                <a16:creationId xmlns:a16="http://schemas.microsoft.com/office/drawing/2014/main" id="{2CF6FCBA-84DA-47D2-A5E7-1D00315CA963}"/>
              </a:ext>
            </a:extLst>
          </p:cNvPr>
          <p:cNvSpPr>
            <a:spLocks noChangeShapeType="1"/>
          </p:cNvSpPr>
          <p:nvPr/>
        </p:nvSpPr>
        <p:spPr bwMode="auto">
          <a:xfrm flipV="1">
            <a:off x="1935826" y="2285667"/>
            <a:ext cx="1219200" cy="1066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nvGrpSpPr>
          <p:cNvPr id="3" name="组合 2"/>
          <p:cNvGrpSpPr/>
          <p:nvPr/>
        </p:nvGrpSpPr>
        <p:grpSpPr>
          <a:xfrm>
            <a:off x="6488103" y="3873979"/>
            <a:ext cx="5137729" cy="2701430"/>
            <a:chOff x="5480820" y="3428266"/>
            <a:chExt cx="5791200" cy="3155950"/>
          </a:xfrm>
        </p:grpSpPr>
        <p:sp>
          <p:nvSpPr>
            <p:cNvPr id="26" name="Rectangle 14"/>
            <p:cNvSpPr>
              <a:spLocks noChangeArrowheads="1"/>
            </p:cNvSpPr>
            <p:nvPr/>
          </p:nvSpPr>
          <p:spPr bwMode="auto">
            <a:xfrm>
              <a:off x="7538220" y="3460016"/>
              <a:ext cx="1600200" cy="1295400"/>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alibri" panose="020F0502020204030204"/>
                  <a:ea typeface="+mn-ea"/>
                  <a:cs typeface="+mn-cs"/>
                </a:rPr>
                <a:t>Service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alibri" panose="020F0502020204030204"/>
                  <a:ea typeface="+mn-ea"/>
                  <a:cs typeface="+mn-cs"/>
                </a:rPr>
                <a:t>Registry</a:t>
              </a:r>
            </a:p>
          </p:txBody>
        </p:sp>
        <p:sp>
          <p:nvSpPr>
            <p:cNvPr id="27" name="Rectangle 15"/>
            <p:cNvSpPr>
              <a:spLocks noChangeArrowheads="1"/>
            </p:cNvSpPr>
            <p:nvPr/>
          </p:nvSpPr>
          <p:spPr bwMode="auto">
            <a:xfrm>
              <a:off x="5480820" y="5288816"/>
              <a:ext cx="1600200" cy="1295400"/>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dirty="0">
                  <a:ln>
                    <a:noFill/>
                  </a:ln>
                  <a:solidFill>
                    <a:srgbClr val="000000"/>
                  </a:solidFill>
                  <a:effectLst/>
                  <a:uLnTx/>
                  <a:uFillTx/>
                  <a:latin typeface="Calibri" panose="020F0502020204030204"/>
                  <a:ea typeface="+mn-ea"/>
                  <a:cs typeface="+mn-cs"/>
                </a:rPr>
                <a:t>Service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dirty="0">
                  <a:ln>
                    <a:noFill/>
                  </a:ln>
                  <a:solidFill>
                    <a:srgbClr val="000000"/>
                  </a:solidFill>
                  <a:effectLst/>
                  <a:uLnTx/>
                  <a:uFillTx/>
                  <a:latin typeface="Calibri" panose="020F0502020204030204"/>
                  <a:ea typeface="+mn-ea"/>
                  <a:cs typeface="+mn-cs"/>
                </a:rPr>
                <a:t>Requestor</a:t>
              </a:r>
            </a:p>
          </p:txBody>
        </p:sp>
        <p:sp>
          <p:nvSpPr>
            <p:cNvPr id="28" name="Rectangle 16"/>
            <p:cNvSpPr>
              <a:spLocks noChangeArrowheads="1"/>
            </p:cNvSpPr>
            <p:nvPr/>
          </p:nvSpPr>
          <p:spPr bwMode="auto">
            <a:xfrm>
              <a:off x="9671820" y="5212616"/>
              <a:ext cx="1600200" cy="1295400"/>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alibri" panose="020F0502020204030204"/>
                  <a:ea typeface="+mn-ea"/>
                  <a:cs typeface="+mn-cs"/>
                </a:rPr>
                <a:t>Service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alibri" panose="020F0502020204030204"/>
                  <a:ea typeface="+mn-ea"/>
                  <a:cs typeface="+mn-cs"/>
                </a:rPr>
                <a:t>Provider</a:t>
              </a:r>
            </a:p>
          </p:txBody>
        </p:sp>
        <p:sp>
          <p:nvSpPr>
            <p:cNvPr id="29" name="Line 17"/>
            <p:cNvSpPr>
              <a:spLocks noChangeShapeType="1"/>
            </p:cNvSpPr>
            <p:nvPr/>
          </p:nvSpPr>
          <p:spPr bwMode="auto">
            <a:xfrm flipH="1" flipV="1">
              <a:off x="6319020" y="4145816"/>
              <a:ext cx="0" cy="1143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Line 18"/>
            <p:cNvSpPr>
              <a:spLocks noChangeShapeType="1"/>
            </p:cNvSpPr>
            <p:nvPr/>
          </p:nvSpPr>
          <p:spPr bwMode="auto">
            <a:xfrm>
              <a:off x="6319020" y="4145816"/>
              <a:ext cx="1219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Text Box 19"/>
            <p:cNvSpPr txBox="1">
              <a:spLocks noChangeArrowheads="1"/>
            </p:cNvSpPr>
            <p:nvPr/>
          </p:nvSpPr>
          <p:spPr bwMode="auto">
            <a:xfrm>
              <a:off x="6084070" y="3428266"/>
              <a:ext cx="960499" cy="557227"/>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400">
                  <a:solidFill>
                    <a:schemeClr val="tx1"/>
                  </a:solidFill>
                  <a:latin typeface="Times New Roman" panose="02020603050405020304" pitchFamily="18" charset="0"/>
                </a:defRPr>
              </a:lvl1pPr>
              <a:lvl2pPr marL="800100" indent="-342900" eaLnBrk="0" hangingPunct="0">
                <a:defRPr sz="2400">
                  <a:solidFill>
                    <a:schemeClr val="tx1"/>
                  </a:solidFill>
                  <a:latin typeface="Times New Roman" panose="02020603050405020304" pitchFamily="18" charset="0"/>
                </a:defRPr>
              </a:lvl2pPr>
              <a:lvl3pPr marL="1257300" indent="-342900" eaLnBrk="0" hangingPunct="0">
                <a:defRPr sz="2400">
                  <a:solidFill>
                    <a:schemeClr val="tx1"/>
                  </a:solidFill>
                  <a:latin typeface="Times New Roman" panose="02020603050405020304" pitchFamily="18" charset="0"/>
                </a:defRPr>
              </a:lvl3pPr>
              <a:lvl4pPr marL="1714500" indent="-342900" eaLnBrk="0" hangingPunct="0">
                <a:defRPr sz="2400">
                  <a:solidFill>
                    <a:schemeClr val="tx1"/>
                  </a:solidFill>
                  <a:latin typeface="Times New Roman" panose="02020603050405020304" pitchFamily="18" charset="0"/>
                </a:defRPr>
              </a:lvl4pPr>
              <a:lvl5pPr marL="2171700" indent="-342900" eaLnBrk="0" hangingPunct="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Discover</a:t>
              </a: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Services</a:t>
              </a:r>
            </a:p>
          </p:txBody>
        </p:sp>
        <p:sp>
          <p:nvSpPr>
            <p:cNvPr id="32" name="Oval 20"/>
            <p:cNvSpPr>
              <a:spLocks noChangeArrowheads="1"/>
            </p:cNvSpPr>
            <p:nvPr/>
          </p:nvSpPr>
          <p:spPr bwMode="auto">
            <a:xfrm>
              <a:off x="5626870" y="3504466"/>
              <a:ext cx="457200" cy="457200"/>
            </a:xfrm>
            <a:prstGeom prst="ellipse">
              <a:avLst/>
            </a:prstGeom>
            <a:solidFill>
              <a:srgbClr val="BBE0E3"/>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alibri" panose="020F0502020204030204"/>
                  <a:ea typeface="+mn-ea"/>
                  <a:cs typeface="+mn-cs"/>
                </a:rPr>
                <a:t>1</a:t>
              </a:r>
            </a:p>
          </p:txBody>
        </p:sp>
        <p:sp>
          <p:nvSpPr>
            <p:cNvPr id="33" name="Text Box 21"/>
            <p:cNvSpPr txBox="1">
              <a:spLocks noChangeArrowheads="1"/>
            </p:cNvSpPr>
            <p:nvPr/>
          </p:nvSpPr>
          <p:spPr bwMode="auto">
            <a:xfrm>
              <a:off x="7722370" y="5593617"/>
              <a:ext cx="1467575" cy="32778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400">
                  <a:solidFill>
                    <a:schemeClr val="tx1"/>
                  </a:solidFill>
                  <a:latin typeface="Times New Roman" panose="02020603050405020304" pitchFamily="18" charset="0"/>
                </a:defRPr>
              </a:lvl1pPr>
              <a:lvl2pPr marL="800100" indent="-342900" eaLnBrk="0" hangingPunct="0">
                <a:defRPr sz="2400">
                  <a:solidFill>
                    <a:schemeClr val="tx1"/>
                  </a:solidFill>
                  <a:latin typeface="Times New Roman" panose="02020603050405020304" pitchFamily="18" charset="0"/>
                </a:defRPr>
              </a:lvl2pPr>
              <a:lvl3pPr marL="1257300" indent="-342900" eaLnBrk="0" hangingPunct="0">
                <a:defRPr sz="2400">
                  <a:solidFill>
                    <a:schemeClr val="tx1"/>
                  </a:solidFill>
                  <a:latin typeface="Times New Roman" panose="02020603050405020304" pitchFamily="18" charset="0"/>
                </a:defRPr>
              </a:lvl3pPr>
              <a:lvl4pPr marL="1714500" indent="-342900" eaLnBrk="0" hangingPunct="0">
                <a:defRPr sz="2400">
                  <a:solidFill>
                    <a:schemeClr val="tx1"/>
                  </a:solidFill>
                  <a:latin typeface="Times New Roman" panose="02020603050405020304" pitchFamily="18" charset="0"/>
                </a:defRPr>
              </a:lvl4pPr>
              <a:lvl5pPr marL="2171700" indent="-342900" eaLnBrk="0" hangingPunct="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Invoke Service</a:t>
              </a:r>
            </a:p>
          </p:txBody>
        </p:sp>
        <p:sp>
          <p:nvSpPr>
            <p:cNvPr id="34" name="Oval 22"/>
            <p:cNvSpPr>
              <a:spLocks noChangeArrowheads="1"/>
            </p:cNvSpPr>
            <p:nvPr/>
          </p:nvSpPr>
          <p:spPr bwMode="auto">
            <a:xfrm>
              <a:off x="7265170" y="5517416"/>
              <a:ext cx="457200" cy="457200"/>
            </a:xfrm>
            <a:prstGeom prst="ellipse">
              <a:avLst/>
            </a:prstGeom>
            <a:solidFill>
              <a:srgbClr val="BBE0E3"/>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alibri" panose="020F0502020204030204"/>
                  <a:ea typeface="+mn-ea"/>
                  <a:cs typeface="+mn-cs"/>
                </a:rPr>
                <a:t>2</a:t>
              </a:r>
            </a:p>
          </p:txBody>
        </p:sp>
        <p:sp>
          <p:nvSpPr>
            <p:cNvPr id="35" name="Line 23"/>
            <p:cNvSpPr>
              <a:spLocks noChangeShapeType="1"/>
            </p:cNvSpPr>
            <p:nvPr/>
          </p:nvSpPr>
          <p:spPr bwMode="auto">
            <a:xfrm flipV="1">
              <a:off x="7081020" y="6050816"/>
              <a:ext cx="2590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1664218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23921"/>
                                        </p:tgtEl>
                                        <p:attrNameLst>
                                          <p:attrName>style.visibility</p:attrName>
                                        </p:attrNameLst>
                                      </p:cBhvr>
                                      <p:to>
                                        <p:strVal val="visible"/>
                                      </p:to>
                                    </p:set>
                                    <p:animEffect transition="in" filter="fade">
                                      <p:cBhvr>
                                        <p:cTn id="7" dur="1000"/>
                                        <p:tgtEl>
                                          <p:spTgt spid="123921"/>
                                        </p:tgtEl>
                                      </p:cBhvr>
                                    </p:animEffect>
                                    <p:anim calcmode="lin" valueType="num">
                                      <p:cBhvr>
                                        <p:cTn id="8" dur="1000" fill="hold"/>
                                        <p:tgtEl>
                                          <p:spTgt spid="123921"/>
                                        </p:tgtEl>
                                        <p:attrNameLst>
                                          <p:attrName>ppt_x</p:attrName>
                                        </p:attrNameLst>
                                      </p:cBhvr>
                                      <p:tavLst>
                                        <p:tav tm="0">
                                          <p:val>
                                            <p:strVal val="#ppt_x"/>
                                          </p:val>
                                        </p:tav>
                                        <p:tav tm="100000">
                                          <p:val>
                                            <p:strVal val="#ppt_x"/>
                                          </p:val>
                                        </p:tav>
                                      </p:tavLst>
                                    </p:anim>
                                    <p:anim calcmode="lin" valueType="num">
                                      <p:cBhvr>
                                        <p:cTn id="9" dur="900" decel="100000" fill="hold"/>
                                        <p:tgtEl>
                                          <p:spTgt spid="12392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3921"/>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123922"/>
                                        </p:tgtEl>
                                        <p:attrNameLst>
                                          <p:attrName>style.visibility</p:attrName>
                                        </p:attrNameLst>
                                      </p:cBhvr>
                                      <p:to>
                                        <p:strVal val="visible"/>
                                      </p:to>
                                    </p:set>
                                    <p:animEffect transition="in" filter="fade">
                                      <p:cBhvr>
                                        <p:cTn id="13" dur="1000"/>
                                        <p:tgtEl>
                                          <p:spTgt spid="123922"/>
                                        </p:tgtEl>
                                      </p:cBhvr>
                                    </p:animEffect>
                                    <p:anim calcmode="lin" valueType="num">
                                      <p:cBhvr>
                                        <p:cTn id="14" dur="1000" fill="hold"/>
                                        <p:tgtEl>
                                          <p:spTgt spid="123922"/>
                                        </p:tgtEl>
                                        <p:attrNameLst>
                                          <p:attrName>ppt_x</p:attrName>
                                        </p:attrNameLst>
                                      </p:cBhvr>
                                      <p:tavLst>
                                        <p:tav tm="0">
                                          <p:val>
                                            <p:strVal val="#ppt_x"/>
                                          </p:val>
                                        </p:tav>
                                        <p:tav tm="100000">
                                          <p:val>
                                            <p:strVal val="#ppt_x"/>
                                          </p:val>
                                        </p:tav>
                                      </p:tavLst>
                                    </p:anim>
                                    <p:anim calcmode="lin" valueType="num">
                                      <p:cBhvr>
                                        <p:cTn id="15" dur="900" decel="100000" fill="hold"/>
                                        <p:tgtEl>
                                          <p:spTgt spid="123922"/>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23922"/>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123923"/>
                                        </p:tgtEl>
                                        <p:attrNameLst>
                                          <p:attrName>style.visibility</p:attrName>
                                        </p:attrNameLst>
                                      </p:cBhvr>
                                      <p:to>
                                        <p:strVal val="visible"/>
                                      </p:to>
                                    </p:set>
                                    <p:animEffect transition="in" filter="fade">
                                      <p:cBhvr>
                                        <p:cTn id="19" dur="1000"/>
                                        <p:tgtEl>
                                          <p:spTgt spid="123923"/>
                                        </p:tgtEl>
                                      </p:cBhvr>
                                    </p:animEffect>
                                    <p:anim calcmode="lin" valueType="num">
                                      <p:cBhvr>
                                        <p:cTn id="20" dur="1000" fill="hold"/>
                                        <p:tgtEl>
                                          <p:spTgt spid="123923"/>
                                        </p:tgtEl>
                                        <p:attrNameLst>
                                          <p:attrName>ppt_x</p:attrName>
                                        </p:attrNameLst>
                                      </p:cBhvr>
                                      <p:tavLst>
                                        <p:tav tm="0">
                                          <p:val>
                                            <p:strVal val="#ppt_x"/>
                                          </p:val>
                                        </p:tav>
                                        <p:tav tm="100000">
                                          <p:val>
                                            <p:strVal val="#ppt_x"/>
                                          </p:val>
                                        </p:tav>
                                      </p:tavLst>
                                    </p:anim>
                                    <p:anim calcmode="lin" valueType="num">
                                      <p:cBhvr>
                                        <p:cTn id="21" dur="900" decel="100000" fill="hold"/>
                                        <p:tgtEl>
                                          <p:spTgt spid="123923"/>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23923"/>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123924"/>
                                        </p:tgtEl>
                                        <p:attrNameLst>
                                          <p:attrName>style.visibility</p:attrName>
                                        </p:attrNameLst>
                                      </p:cBhvr>
                                      <p:to>
                                        <p:strVal val="visible"/>
                                      </p:to>
                                    </p:set>
                                    <p:animEffect transition="in" filter="fade">
                                      <p:cBhvr>
                                        <p:cTn id="25" dur="1000"/>
                                        <p:tgtEl>
                                          <p:spTgt spid="123924"/>
                                        </p:tgtEl>
                                      </p:cBhvr>
                                    </p:animEffect>
                                    <p:anim calcmode="lin" valueType="num">
                                      <p:cBhvr>
                                        <p:cTn id="26" dur="1000" fill="hold"/>
                                        <p:tgtEl>
                                          <p:spTgt spid="123924"/>
                                        </p:tgtEl>
                                        <p:attrNameLst>
                                          <p:attrName>ppt_x</p:attrName>
                                        </p:attrNameLst>
                                      </p:cBhvr>
                                      <p:tavLst>
                                        <p:tav tm="0">
                                          <p:val>
                                            <p:strVal val="#ppt_x"/>
                                          </p:val>
                                        </p:tav>
                                        <p:tav tm="100000">
                                          <p:val>
                                            <p:strVal val="#ppt_x"/>
                                          </p:val>
                                        </p:tav>
                                      </p:tavLst>
                                    </p:anim>
                                    <p:anim calcmode="lin" valueType="num">
                                      <p:cBhvr>
                                        <p:cTn id="27" dur="900" decel="100000" fill="hold"/>
                                        <p:tgtEl>
                                          <p:spTgt spid="123924"/>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23924"/>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123925"/>
                                        </p:tgtEl>
                                        <p:attrNameLst>
                                          <p:attrName>style.visibility</p:attrName>
                                        </p:attrNameLst>
                                      </p:cBhvr>
                                      <p:to>
                                        <p:strVal val="visible"/>
                                      </p:to>
                                    </p:set>
                                    <p:animEffect transition="in" filter="fade">
                                      <p:cBhvr>
                                        <p:cTn id="31" dur="1000"/>
                                        <p:tgtEl>
                                          <p:spTgt spid="123925"/>
                                        </p:tgtEl>
                                      </p:cBhvr>
                                    </p:animEffect>
                                    <p:anim calcmode="lin" valueType="num">
                                      <p:cBhvr>
                                        <p:cTn id="32" dur="1000" fill="hold"/>
                                        <p:tgtEl>
                                          <p:spTgt spid="123925"/>
                                        </p:tgtEl>
                                        <p:attrNameLst>
                                          <p:attrName>ppt_x</p:attrName>
                                        </p:attrNameLst>
                                      </p:cBhvr>
                                      <p:tavLst>
                                        <p:tav tm="0">
                                          <p:val>
                                            <p:strVal val="#ppt_x"/>
                                          </p:val>
                                        </p:tav>
                                        <p:tav tm="100000">
                                          <p:val>
                                            <p:strVal val="#ppt_x"/>
                                          </p:val>
                                        </p:tav>
                                      </p:tavLst>
                                    </p:anim>
                                    <p:anim calcmode="lin" valueType="num">
                                      <p:cBhvr>
                                        <p:cTn id="33" dur="900" decel="100000" fill="hold"/>
                                        <p:tgtEl>
                                          <p:spTgt spid="123925"/>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23925"/>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123926"/>
                                        </p:tgtEl>
                                        <p:attrNameLst>
                                          <p:attrName>style.visibility</p:attrName>
                                        </p:attrNameLst>
                                      </p:cBhvr>
                                      <p:to>
                                        <p:strVal val="visible"/>
                                      </p:to>
                                    </p:set>
                                    <p:animEffect transition="in" filter="fade">
                                      <p:cBhvr>
                                        <p:cTn id="37" dur="1000"/>
                                        <p:tgtEl>
                                          <p:spTgt spid="123926"/>
                                        </p:tgtEl>
                                      </p:cBhvr>
                                    </p:animEffect>
                                    <p:anim calcmode="lin" valueType="num">
                                      <p:cBhvr>
                                        <p:cTn id="38" dur="1000" fill="hold"/>
                                        <p:tgtEl>
                                          <p:spTgt spid="123926"/>
                                        </p:tgtEl>
                                        <p:attrNameLst>
                                          <p:attrName>ppt_x</p:attrName>
                                        </p:attrNameLst>
                                      </p:cBhvr>
                                      <p:tavLst>
                                        <p:tav tm="0">
                                          <p:val>
                                            <p:strVal val="#ppt_x"/>
                                          </p:val>
                                        </p:tav>
                                        <p:tav tm="100000">
                                          <p:val>
                                            <p:strVal val="#ppt_x"/>
                                          </p:val>
                                        </p:tav>
                                      </p:tavLst>
                                    </p:anim>
                                    <p:anim calcmode="lin" valueType="num">
                                      <p:cBhvr>
                                        <p:cTn id="39" dur="900" decel="100000" fill="hold"/>
                                        <p:tgtEl>
                                          <p:spTgt spid="123926"/>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23926"/>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0"/>
                                  </p:stCondLst>
                                  <p:childTnLst>
                                    <p:set>
                                      <p:cBhvr>
                                        <p:cTn id="42" dur="1" fill="hold">
                                          <p:stCondLst>
                                            <p:cond delay="0"/>
                                          </p:stCondLst>
                                        </p:cTn>
                                        <p:tgtEl>
                                          <p:spTgt spid="123927"/>
                                        </p:tgtEl>
                                        <p:attrNameLst>
                                          <p:attrName>style.visibility</p:attrName>
                                        </p:attrNameLst>
                                      </p:cBhvr>
                                      <p:to>
                                        <p:strVal val="visible"/>
                                      </p:to>
                                    </p:set>
                                    <p:animEffect transition="in" filter="fade">
                                      <p:cBhvr>
                                        <p:cTn id="43" dur="1000"/>
                                        <p:tgtEl>
                                          <p:spTgt spid="123927"/>
                                        </p:tgtEl>
                                      </p:cBhvr>
                                    </p:animEffect>
                                    <p:anim calcmode="lin" valueType="num">
                                      <p:cBhvr>
                                        <p:cTn id="44" dur="1000" fill="hold"/>
                                        <p:tgtEl>
                                          <p:spTgt spid="123927"/>
                                        </p:tgtEl>
                                        <p:attrNameLst>
                                          <p:attrName>ppt_x</p:attrName>
                                        </p:attrNameLst>
                                      </p:cBhvr>
                                      <p:tavLst>
                                        <p:tav tm="0">
                                          <p:val>
                                            <p:strVal val="#ppt_x"/>
                                          </p:val>
                                        </p:tav>
                                        <p:tav tm="100000">
                                          <p:val>
                                            <p:strVal val="#ppt_x"/>
                                          </p:val>
                                        </p:tav>
                                      </p:tavLst>
                                    </p:anim>
                                    <p:anim calcmode="lin" valueType="num">
                                      <p:cBhvr>
                                        <p:cTn id="45" dur="900" decel="100000" fill="hold"/>
                                        <p:tgtEl>
                                          <p:spTgt spid="123927"/>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123927"/>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0"/>
                                  </p:stCondLst>
                                  <p:childTnLst>
                                    <p:set>
                                      <p:cBhvr>
                                        <p:cTn id="48" dur="1" fill="hold">
                                          <p:stCondLst>
                                            <p:cond delay="0"/>
                                          </p:stCondLst>
                                        </p:cTn>
                                        <p:tgtEl>
                                          <p:spTgt spid="123928"/>
                                        </p:tgtEl>
                                        <p:attrNameLst>
                                          <p:attrName>style.visibility</p:attrName>
                                        </p:attrNameLst>
                                      </p:cBhvr>
                                      <p:to>
                                        <p:strVal val="visible"/>
                                      </p:to>
                                    </p:set>
                                    <p:animEffect transition="in" filter="fade">
                                      <p:cBhvr>
                                        <p:cTn id="49" dur="1000"/>
                                        <p:tgtEl>
                                          <p:spTgt spid="123928"/>
                                        </p:tgtEl>
                                      </p:cBhvr>
                                    </p:animEffect>
                                    <p:anim calcmode="lin" valueType="num">
                                      <p:cBhvr>
                                        <p:cTn id="50" dur="1000" fill="hold"/>
                                        <p:tgtEl>
                                          <p:spTgt spid="123928"/>
                                        </p:tgtEl>
                                        <p:attrNameLst>
                                          <p:attrName>ppt_x</p:attrName>
                                        </p:attrNameLst>
                                      </p:cBhvr>
                                      <p:tavLst>
                                        <p:tav tm="0">
                                          <p:val>
                                            <p:strVal val="#ppt_x"/>
                                          </p:val>
                                        </p:tav>
                                        <p:tav tm="100000">
                                          <p:val>
                                            <p:strVal val="#ppt_x"/>
                                          </p:val>
                                        </p:tav>
                                      </p:tavLst>
                                    </p:anim>
                                    <p:anim calcmode="lin" valueType="num">
                                      <p:cBhvr>
                                        <p:cTn id="51" dur="900" decel="100000" fill="hold"/>
                                        <p:tgtEl>
                                          <p:spTgt spid="123928"/>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123928"/>
                                        </p:tgtEl>
                                        <p:attrNameLst>
                                          <p:attrName>ppt_y</p:attrName>
                                        </p:attrNameLst>
                                      </p:cBhvr>
                                      <p:tavLst>
                                        <p:tav tm="0">
                                          <p:val>
                                            <p:strVal val="#ppt_y-.03"/>
                                          </p:val>
                                        </p:tav>
                                        <p:tav tm="100000">
                                          <p:val>
                                            <p:strVal val="#ppt_y"/>
                                          </p:val>
                                        </p:tav>
                                      </p:tavLst>
                                    </p:anim>
                                  </p:childTnLst>
                                </p:cTn>
                              </p:par>
                              <p:par>
                                <p:cTn id="53" presetID="37" presetClass="entr" presetSubtype="0" fill="hold" grpId="0" nodeType="withEffect">
                                  <p:stCondLst>
                                    <p:cond delay="0"/>
                                  </p:stCondLst>
                                  <p:childTnLst>
                                    <p:set>
                                      <p:cBhvr>
                                        <p:cTn id="54" dur="1" fill="hold">
                                          <p:stCondLst>
                                            <p:cond delay="0"/>
                                          </p:stCondLst>
                                        </p:cTn>
                                        <p:tgtEl>
                                          <p:spTgt spid="123929"/>
                                        </p:tgtEl>
                                        <p:attrNameLst>
                                          <p:attrName>style.visibility</p:attrName>
                                        </p:attrNameLst>
                                      </p:cBhvr>
                                      <p:to>
                                        <p:strVal val="visible"/>
                                      </p:to>
                                    </p:set>
                                    <p:animEffect transition="in" filter="fade">
                                      <p:cBhvr>
                                        <p:cTn id="55" dur="1000"/>
                                        <p:tgtEl>
                                          <p:spTgt spid="123929"/>
                                        </p:tgtEl>
                                      </p:cBhvr>
                                    </p:animEffect>
                                    <p:anim calcmode="lin" valueType="num">
                                      <p:cBhvr>
                                        <p:cTn id="56" dur="1000" fill="hold"/>
                                        <p:tgtEl>
                                          <p:spTgt spid="123929"/>
                                        </p:tgtEl>
                                        <p:attrNameLst>
                                          <p:attrName>ppt_x</p:attrName>
                                        </p:attrNameLst>
                                      </p:cBhvr>
                                      <p:tavLst>
                                        <p:tav tm="0">
                                          <p:val>
                                            <p:strVal val="#ppt_x"/>
                                          </p:val>
                                        </p:tav>
                                        <p:tav tm="100000">
                                          <p:val>
                                            <p:strVal val="#ppt_x"/>
                                          </p:val>
                                        </p:tav>
                                      </p:tavLst>
                                    </p:anim>
                                    <p:anim calcmode="lin" valueType="num">
                                      <p:cBhvr>
                                        <p:cTn id="57" dur="900" decel="100000" fill="hold"/>
                                        <p:tgtEl>
                                          <p:spTgt spid="123929"/>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123929"/>
                                        </p:tgtEl>
                                        <p:attrNameLst>
                                          <p:attrName>ppt_y</p:attrName>
                                        </p:attrNameLst>
                                      </p:cBhvr>
                                      <p:tavLst>
                                        <p:tav tm="0">
                                          <p:val>
                                            <p:strVal val="#ppt_y-.03"/>
                                          </p:val>
                                        </p:tav>
                                        <p:tav tm="100000">
                                          <p:val>
                                            <p:strVal val="#ppt_y"/>
                                          </p:val>
                                        </p:tav>
                                      </p:tavLst>
                                    </p:anim>
                                  </p:childTnLst>
                                </p:cTn>
                              </p:par>
                              <p:par>
                                <p:cTn id="59" presetID="37" presetClass="entr" presetSubtype="0" fill="hold" grpId="0" nodeType="withEffect">
                                  <p:stCondLst>
                                    <p:cond delay="0"/>
                                  </p:stCondLst>
                                  <p:childTnLst>
                                    <p:set>
                                      <p:cBhvr>
                                        <p:cTn id="60" dur="1" fill="hold">
                                          <p:stCondLst>
                                            <p:cond delay="0"/>
                                          </p:stCondLst>
                                        </p:cTn>
                                        <p:tgtEl>
                                          <p:spTgt spid="123930"/>
                                        </p:tgtEl>
                                        <p:attrNameLst>
                                          <p:attrName>style.visibility</p:attrName>
                                        </p:attrNameLst>
                                      </p:cBhvr>
                                      <p:to>
                                        <p:strVal val="visible"/>
                                      </p:to>
                                    </p:set>
                                    <p:animEffect transition="in" filter="fade">
                                      <p:cBhvr>
                                        <p:cTn id="61" dur="1000"/>
                                        <p:tgtEl>
                                          <p:spTgt spid="123930"/>
                                        </p:tgtEl>
                                      </p:cBhvr>
                                    </p:animEffect>
                                    <p:anim calcmode="lin" valueType="num">
                                      <p:cBhvr>
                                        <p:cTn id="62" dur="1000" fill="hold"/>
                                        <p:tgtEl>
                                          <p:spTgt spid="123930"/>
                                        </p:tgtEl>
                                        <p:attrNameLst>
                                          <p:attrName>ppt_x</p:attrName>
                                        </p:attrNameLst>
                                      </p:cBhvr>
                                      <p:tavLst>
                                        <p:tav tm="0">
                                          <p:val>
                                            <p:strVal val="#ppt_x"/>
                                          </p:val>
                                        </p:tav>
                                        <p:tav tm="100000">
                                          <p:val>
                                            <p:strVal val="#ppt_x"/>
                                          </p:val>
                                        </p:tav>
                                      </p:tavLst>
                                    </p:anim>
                                    <p:anim calcmode="lin" valueType="num">
                                      <p:cBhvr>
                                        <p:cTn id="63" dur="900" decel="100000" fill="hold"/>
                                        <p:tgtEl>
                                          <p:spTgt spid="123930"/>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123930"/>
                                        </p:tgtEl>
                                        <p:attrNameLst>
                                          <p:attrName>ppt_y</p:attrName>
                                        </p:attrNameLst>
                                      </p:cBhvr>
                                      <p:tavLst>
                                        <p:tav tm="0">
                                          <p:val>
                                            <p:strVal val="#ppt_y-.03"/>
                                          </p:val>
                                        </p:tav>
                                        <p:tav tm="100000">
                                          <p:val>
                                            <p:strVal val="#ppt_y"/>
                                          </p:val>
                                        </p:tav>
                                      </p:tavLst>
                                    </p:anim>
                                  </p:childTnLst>
                                </p:cTn>
                              </p:par>
                              <p:par>
                                <p:cTn id="65" presetID="37" presetClass="entr" presetSubtype="0" fill="hold" grpId="0" nodeType="withEffect">
                                  <p:stCondLst>
                                    <p:cond delay="0"/>
                                  </p:stCondLst>
                                  <p:childTnLst>
                                    <p:set>
                                      <p:cBhvr>
                                        <p:cTn id="66" dur="1" fill="hold">
                                          <p:stCondLst>
                                            <p:cond delay="0"/>
                                          </p:stCondLst>
                                        </p:cTn>
                                        <p:tgtEl>
                                          <p:spTgt spid="123931"/>
                                        </p:tgtEl>
                                        <p:attrNameLst>
                                          <p:attrName>style.visibility</p:attrName>
                                        </p:attrNameLst>
                                      </p:cBhvr>
                                      <p:to>
                                        <p:strVal val="visible"/>
                                      </p:to>
                                    </p:set>
                                    <p:animEffect transition="in" filter="fade">
                                      <p:cBhvr>
                                        <p:cTn id="67" dur="1000"/>
                                        <p:tgtEl>
                                          <p:spTgt spid="123931"/>
                                        </p:tgtEl>
                                      </p:cBhvr>
                                    </p:animEffect>
                                    <p:anim calcmode="lin" valueType="num">
                                      <p:cBhvr>
                                        <p:cTn id="68" dur="1000" fill="hold"/>
                                        <p:tgtEl>
                                          <p:spTgt spid="123931"/>
                                        </p:tgtEl>
                                        <p:attrNameLst>
                                          <p:attrName>ppt_x</p:attrName>
                                        </p:attrNameLst>
                                      </p:cBhvr>
                                      <p:tavLst>
                                        <p:tav tm="0">
                                          <p:val>
                                            <p:strVal val="#ppt_x"/>
                                          </p:val>
                                        </p:tav>
                                        <p:tav tm="100000">
                                          <p:val>
                                            <p:strVal val="#ppt_x"/>
                                          </p:val>
                                        </p:tav>
                                      </p:tavLst>
                                    </p:anim>
                                    <p:anim calcmode="lin" valueType="num">
                                      <p:cBhvr>
                                        <p:cTn id="69" dur="900" decel="100000" fill="hold"/>
                                        <p:tgtEl>
                                          <p:spTgt spid="123931"/>
                                        </p:tgtEl>
                                        <p:attrNameLst>
                                          <p:attrName>ppt_y</p:attrName>
                                        </p:attrNameLst>
                                      </p:cBhvr>
                                      <p:tavLst>
                                        <p:tav tm="0">
                                          <p:val>
                                            <p:strVal val="#ppt_y+1"/>
                                          </p:val>
                                        </p:tav>
                                        <p:tav tm="100000">
                                          <p:val>
                                            <p:strVal val="#ppt_y-.03"/>
                                          </p:val>
                                        </p:tav>
                                      </p:tavLst>
                                    </p:anim>
                                    <p:anim calcmode="lin" valueType="num">
                                      <p:cBhvr>
                                        <p:cTn id="70" dur="100" accel="100000" fill="hold">
                                          <p:stCondLst>
                                            <p:cond delay="900"/>
                                          </p:stCondLst>
                                        </p:cTn>
                                        <p:tgtEl>
                                          <p:spTgt spid="123931"/>
                                        </p:tgtEl>
                                        <p:attrNameLst>
                                          <p:attrName>ppt_y</p:attrName>
                                        </p:attrNameLst>
                                      </p:cBhvr>
                                      <p:tavLst>
                                        <p:tav tm="0">
                                          <p:val>
                                            <p:strVal val="#ppt_y-.03"/>
                                          </p:val>
                                        </p:tav>
                                        <p:tav tm="100000">
                                          <p:val>
                                            <p:strVal val="#ppt_y"/>
                                          </p:val>
                                        </p:tav>
                                      </p:tavLst>
                                    </p:anim>
                                  </p:childTnLst>
                                </p:cTn>
                              </p:par>
                              <p:par>
                                <p:cTn id="71" presetID="37" presetClass="entr" presetSubtype="0" fill="hold" grpId="0" nodeType="withEffect">
                                  <p:stCondLst>
                                    <p:cond delay="0"/>
                                  </p:stCondLst>
                                  <p:childTnLst>
                                    <p:set>
                                      <p:cBhvr>
                                        <p:cTn id="72" dur="1" fill="hold">
                                          <p:stCondLst>
                                            <p:cond delay="0"/>
                                          </p:stCondLst>
                                        </p:cTn>
                                        <p:tgtEl>
                                          <p:spTgt spid="123932"/>
                                        </p:tgtEl>
                                        <p:attrNameLst>
                                          <p:attrName>style.visibility</p:attrName>
                                        </p:attrNameLst>
                                      </p:cBhvr>
                                      <p:to>
                                        <p:strVal val="visible"/>
                                      </p:to>
                                    </p:set>
                                    <p:animEffect transition="in" filter="fade">
                                      <p:cBhvr>
                                        <p:cTn id="73" dur="1000"/>
                                        <p:tgtEl>
                                          <p:spTgt spid="123932"/>
                                        </p:tgtEl>
                                      </p:cBhvr>
                                    </p:animEffect>
                                    <p:anim calcmode="lin" valueType="num">
                                      <p:cBhvr>
                                        <p:cTn id="74" dur="1000" fill="hold"/>
                                        <p:tgtEl>
                                          <p:spTgt spid="123932"/>
                                        </p:tgtEl>
                                        <p:attrNameLst>
                                          <p:attrName>ppt_x</p:attrName>
                                        </p:attrNameLst>
                                      </p:cBhvr>
                                      <p:tavLst>
                                        <p:tav tm="0">
                                          <p:val>
                                            <p:strVal val="#ppt_x"/>
                                          </p:val>
                                        </p:tav>
                                        <p:tav tm="100000">
                                          <p:val>
                                            <p:strVal val="#ppt_x"/>
                                          </p:val>
                                        </p:tav>
                                      </p:tavLst>
                                    </p:anim>
                                    <p:anim calcmode="lin" valueType="num">
                                      <p:cBhvr>
                                        <p:cTn id="75" dur="900" decel="100000" fill="hold"/>
                                        <p:tgtEl>
                                          <p:spTgt spid="123932"/>
                                        </p:tgtEl>
                                        <p:attrNameLst>
                                          <p:attrName>ppt_y</p:attrName>
                                        </p:attrNameLst>
                                      </p:cBhvr>
                                      <p:tavLst>
                                        <p:tav tm="0">
                                          <p:val>
                                            <p:strVal val="#ppt_y+1"/>
                                          </p:val>
                                        </p:tav>
                                        <p:tav tm="100000">
                                          <p:val>
                                            <p:strVal val="#ppt_y-.03"/>
                                          </p:val>
                                        </p:tav>
                                      </p:tavLst>
                                    </p:anim>
                                    <p:anim calcmode="lin" valueType="num">
                                      <p:cBhvr>
                                        <p:cTn id="76" dur="100" accel="100000" fill="hold">
                                          <p:stCondLst>
                                            <p:cond delay="900"/>
                                          </p:stCondLst>
                                        </p:cTn>
                                        <p:tgtEl>
                                          <p:spTgt spid="123932"/>
                                        </p:tgtEl>
                                        <p:attrNameLst>
                                          <p:attrName>ppt_y</p:attrName>
                                        </p:attrNameLst>
                                      </p:cBhvr>
                                      <p:tavLst>
                                        <p:tav tm="0">
                                          <p:val>
                                            <p:strVal val="#ppt_y-.03"/>
                                          </p:val>
                                        </p:tav>
                                        <p:tav tm="100000">
                                          <p:val>
                                            <p:strVal val="#ppt_y"/>
                                          </p:val>
                                        </p:tav>
                                      </p:tavLst>
                                    </p:anim>
                                  </p:childTnLst>
                                </p:cTn>
                              </p:par>
                              <p:par>
                                <p:cTn id="77" presetID="37" presetClass="entr" presetSubtype="0" fill="hold" grpId="0" nodeType="withEffect">
                                  <p:stCondLst>
                                    <p:cond delay="0"/>
                                  </p:stCondLst>
                                  <p:childTnLst>
                                    <p:set>
                                      <p:cBhvr>
                                        <p:cTn id="78" dur="1" fill="hold">
                                          <p:stCondLst>
                                            <p:cond delay="0"/>
                                          </p:stCondLst>
                                        </p:cTn>
                                        <p:tgtEl>
                                          <p:spTgt spid="123933"/>
                                        </p:tgtEl>
                                        <p:attrNameLst>
                                          <p:attrName>style.visibility</p:attrName>
                                        </p:attrNameLst>
                                      </p:cBhvr>
                                      <p:to>
                                        <p:strVal val="visible"/>
                                      </p:to>
                                    </p:set>
                                    <p:animEffect transition="in" filter="fade">
                                      <p:cBhvr>
                                        <p:cTn id="79" dur="1000"/>
                                        <p:tgtEl>
                                          <p:spTgt spid="123933"/>
                                        </p:tgtEl>
                                      </p:cBhvr>
                                    </p:animEffect>
                                    <p:anim calcmode="lin" valueType="num">
                                      <p:cBhvr>
                                        <p:cTn id="80" dur="1000" fill="hold"/>
                                        <p:tgtEl>
                                          <p:spTgt spid="123933"/>
                                        </p:tgtEl>
                                        <p:attrNameLst>
                                          <p:attrName>ppt_x</p:attrName>
                                        </p:attrNameLst>
                                      </p:cBhvr>
                                      <p:tavLst>
                                        <p:tav tm="0">
                                          <p:val>
                                            <p:strVal val="#ppt_x"/>
                                          </p:val>
                                        </p:tav>
                                        <p:tav tm="100000">
                                          <p:val>
                                            <p:strVal val="#ppt_x"/>
                                          </p:val>
                                        </p:tav>
                                      </p:tavLst>
                                    </p:anim>
                                    <p:anim calcmode="lin" valueType="num">
                                      <p:cBhvr>
                                        <p:cTn id="81" dur="900" decel="100000" fill="hold"/>
                                        <p:tgtEl>
                                          <p:spTgt spid="123933"/>
                                        </p:tgtEl>
                                        <p:attrNameLst>
                                          <p:attrName>ppt_y</p:attrName>
                                        </p:attrNameLst>
                                      </p:cBhvr>
                                      <p:tavLst>
                                        <p:tav tm="0">
                                          <p:val>
                                            <p:strVal val="#ppt_y+1"/>
                                          </p:val>
                                        </p:tav>
                                        <p:tav tm="100000">
                                          <p:val>
                                            <p:strVal val="#ppt_y-.03"/>
                                          </p:val>
                                        </p:tav>
                                      </p:tavLst>
                                    </p:anim>
                                    <p:anim calcmode="lin" valueType="num">
                                      <p:cBhvr>
                                        <p:cTn id="82" dur="100" accel="100000" fill="hold">
                                          <p:stCondLst>
                                            <p:cond delay="900"/>
                                          </p:stCondLst>
                                        </p:cTn>
                                        <p:tgtEl>
                                          <p:spTgt spid="12393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21" grpId="0" animBg="1"/>
      <p:bldP spid="123922" grpId="0" animBg="1"/>
      <p:bldP spid="123923" grpId="0" animBg="1"/>
      <p:bldP spid="123924" grpId="0" animBg="1"/>
      <p:bldP spid="123925" grpId="0"/>
      <p:bldP spid="123926" grpId="0" animBg="1"/>
      <p:bldP spid="123927" grpId="0"/>
      <p:bldP spid="123928" grpId="0"/>
      <p:bldP spid="123929" grpId="0"/>
      <p:bldP spid="123930" grpId="0" animBg="1"/>
      <p:bldP spid="123931" grpId="0" animBg="1"/>
      <p:bldP spid="123932" grpId="0" animBg="1"/>
      <p:bldP spid="12393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51FD21-CEB4-4C5C-8DB1-7AE5F964D4A5}"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25954" name="Rectangle 2"/>
          <p:cNvSpPr>
            <a:spLocks noGrp="1" noChangeArrowheads="1"/>
          </p:cNvSpPr>
          <p:nvPr>
            <p:ph type="title"/>
          </p:nvPr>
        </p:nvSpPr>
        <p:spPr/>
        <p:txBody>
          <a:bodyPr/>
          <a:lstStyle/>
          <a:p>
            <a:r>
              <a:rPr lang="en-US" altLang="en-US"/>
              <a:t>Option 1:  XML-RPC</a:t>
            </a:r>
          </a:p>
        </p:txBody>
      </p:sp>
      <p:sp>
        <p:nvSpPr>
          <p:cNvPr id="125955" name="Rectangle 3"/>
          <p:cNvSpPr>
            <a:spLocks noGrp="1" noChangeArrowheads="1"/>
          </p:cNvSpPr>
          <p:nvPr>
            <p:ph type="body" idx="1"/>
          </p:nvPr>
        </p:nvSpPr>
        <p:spPr/>
        <p:txBody>
          <a:bodyPr>
            <a:normAutofit/>
          </a:bodyPr>
          <a:lstStyle/>
          <a:p>
            <a:pPr>
              <a:lnSpc>
                <a:spcPct val="80000"/>
              </a:lnSpc>
            </a:pPr>
            <a:r>
              <a:rPr lang="en-US" altLang="en-US" sz="3600" dirty="0"/>
              <a:t>XML-RPC:  protocol that uses XML messages to perform Remote Procedure Calls (RPC.)</a:t>
            </a:r>
          </a:p>
          <a:p>
            <a:pPr>
              <a:lnSpc>
                <a:spcPct val="80000"/>
              </a:lnSpc>
            </a:pPr>
            <a:r>
              <a:rPr lang="en-US" altLang="en-US" sz="3600" dirty="0"/>
              <a:t>Platform independent;  diverse applications can talk to each other.</a:t>
            </a:r>
          </a:p>
          <a:p>
            <a:pPr>
              <a:lnSpc>
                <a:spcPct val="80000"/>
              </a:lnSpc>
            </a:pPr>
            <a:r>
              <a:rPr lang="en-US" altLang="en-US" sz="3600" dirty="0"/>
              <a:t>XML-RPC is the </a:t>
            </a:r>
            <a:r>
              <a:rPr lang="en-US" altLang="en-US" sz="3600" b="1" dirty="0">
                <a:solidFill>
                  <a:srgbClr val="FF0000"/>
                </a:solidFill>
              </a:rPr>
              <a:t>easiest</a:t>
            </a:r>
            <a:r>
              <a:rPr lang="en-US" altLang="en-US" sz="3600" dirty="0"/>
              <a:t> way to get started with web services.</a:t>
            </a:r>
          </a:p>
          <a:p>
            <a:pPr lvl="1">
              <a:lnSpc>
                <a:spcPct val="80000"/>
              </a:lnSpc>
            </a:pPr>
            <a:r>
              <a:rPr lang="en-US" altLang="en-US" sz="3200" dirty="0"/>
              <a:t>Simpler than SOAP</a:t>
            </a:r>
          </a:p>
          <a:p>
            <a:pPr lvl="1">
              <a:lnSpc>
                <a:spcPct val="80000"/>
              </a:lnSpc>
            </a:pPr>
            <a:r>
              <a:rPr lang="en-US" altLang="en-US" sz="3200" dirty="0"/>
              <a:t>Simpler data structures for transmitting data.</a:t>
            </a:r>
          </a:p>
        </p:txBody>
      </p:sp>
    </p:spTree>
    <p:extLst>
      <p:ext uri="{BB962C8B-B14F-4D97-AF65-F5344CB8AC3E}">
        <p14:creationId xmlns:p14="http://schemas.microsoft.com/office/powerpoint/2010/main" val="34276784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813592-10B4-4E41-AEF4-410EE7B4CBBC}"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26978" name="Rectangle 2"/>
          <p:cNvSpPr>
            <a:spLocks noGrp="1" noChangeArrowheads="1"/>
          </p:cNvSpPr>
          <p:nvPr>
            <p:ph type="title"/>
          </p:nvPr>
        </p:nvSpPr>
        <p:spPr/>
        <p:txBody>
          <a:bodyPr/>
          <a:lstStyle/>
          <a:p>
            <a:r>
              <a:rPr lang="en-US" altLang="en-US"/>
              <a:t>XML-RPC Example</a:t>
            </a:r>
          </a:p>
        </p:txBody>
      </p:sp>
      <p:sp>
        <p:nvSpPr>
          <p:cNvPr id="126979" name="Rectangle 3"/>
          <p:cNvSpPr>
            <a:spLocks noGrp="1" noChangeArrowheads="1"/>
          </p:cNvSpPr>
          <p:nvPr>
            <p:ph type="body" idx="1"/>
          </p:nvPr>
        </p:nvSpPr>
        <p:spPr/>
        <p:txBody>
          <a:bodyPr/>
          <a:lstStyle/>
          <a:p>
            <a:r>
              <a:rPr lang="en-US" altLang="en-US" dirty="0"/>
              <a:t>Here is a sample XML-RPC </a:t>
            </a:r>
            <a:r>
              <a:rPr lang="en-US" altLang="en-US" dirty="0">
                <a:highlight>
                  <a:srgbClr val="00FF00"/>
                </a:highlight>
              </a:rPr>
              <a:t>request</a:t>
            </a:r>
            <a:r>
              <a:rPr lang="en-US" altLang="en-US" dirty="0"/>
              <a:t> to a weather service:</a:t>
            </a:r>
          </a:p>
        </p:txBody>
      </p:sp>
      <p:sp>
        <p:nvSpPr>
          <p:cNvPr id="126980" name="Text Box 4"/>
          <p:cNvSpPr txBox="1">
            <a:spLocks noChangeArrowheads="1"/>
          </p:cNvSpPr>
          <p:nvPr/>
        </p:nvSpPr>
        <p:spPr bwMode="auto">
          <a:xfrm>
            <a:off x="2133601" y="2819401"/>
            <a:ext cx="5427127" cy="203132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&lt;?xml version="1.0" encoding="ISO-8859-1"?&gt;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methodCall</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methodName</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r>
              <a:rPr kumimoji="0" lang="en-US" altLang="en-US" sz="1800" b="0" i="0" u="none" strike="noStrike" kern="1200" cap="none" spc="0" normalizeH="0" baseline="0" noProof="0" dirty="0" err="1">
                <a:ln>
                  <a:noFill/>
                </a:ln>
                <a:solidFill>
                  <a:prstClr val="black"/>
                </a:solidFill>
                <a:effectLst/>
                <a:highlight>
                  <a:srgbClr val="FFFF00"/>
                </a:highlight>
                <a:uLnTx/>
                <a:uFillTx/>
                <a:latin typeface="Calibri" panose="020F0502020204030204"/>
                <a:ea typeface="+mn-ea"/>
                <a:cs typeface="+mn-cs"/>
              </a:rPr>
              <a:t>weather.getWeather</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methodName</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params</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param</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&gt;&lt;value&gt;10016&lt;/value&gt;&lt;/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param</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params</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methodCall</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p:txBody>
      </p:sp>
      <p:sp>
        <p:nvSpPr>
          <p:cNvPr id="126981" name="Text Box 5"/>
          <p:cNvSpPr txBox="1">
            <a:spLocks noChangeArrowheads="1"/>
          </p:cNvSpPr>
          <p:nvPr/>
        </p:nvSpPr>
        <p:spPr bwMode="auto">
          <a:xfrm>
            <a:off x="4207845" y="5461694"/>
            <a:ext cx="6993453"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altLang="en-US" sz="32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Give me the current weather conditions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mn-ea"/>
                <a:cs typeface="+mn-cs"/>
              </a:rPr>
              <a:t>in zip code:  10016.”</a:t>
            </a:r>
          </a:p>
        </p:txBody>
      </p:sp>
    </p:spTree>
    <p:extLst>
      <p:ext uri="{BB962C8B-B14F-4D97-AF65-F5344CB8AC3E}">
        <p14:creationId xmlns:p14="http://schemas.microsoft.com/office/powerpoint/2010/main" val="34600518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813592-10B4-4E41-AEF4-410EE7B4CBBC}"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26978" name="Rectangle 2"/>
          <p:cNvSpPr>
            <a:spLocks noGrp="1" noChangeArrowheads="1"/>
          </p:cNvSpPr>
          <p:nvPr>
            <p:ph type="title"/>
          </p:nvPr>
        </p:nvSpPr>
        <p:spPr/>
        <p:txBody>
          <a:bodyPr/>
          <a:lstStyle/>
          <a:p>
            <a:r>
              <a:rPr lang="en-US" altLang="en-US"/>
              <a:t>XML-RPC Example</a:t>
            </a:r>
          </a:p>
        </p:txBody>
      </p:sp>
      <p:sp>
        <p:nvSpPr>
          <p:cNvPr id="126979" name="Rectangle 3"/>
          <p:cNvSpPr>
            <a:spLocks noGrp="1" noChangeArrowheads="1"/>
          </p:cNvSpPr>
          <p:nvPr>
            <p:ph type="body" idx="1"/>
          </p:nvPr>
        </p:nvSpPr>
        <p:spPr/>
        <p:txBody>
          <a:bodyPr/>
          <a:lstStyle/>
          <a:p>
            <a:r>
              <a:rPr lang="en-US" altLang="en-US" dirty="0"/>
              <a:t>Here is a sample XML-RPC </a:t>
            </a:r>
            <a:r>
              <a:rPr lang="en-US" altLang="en-US" dirty="0">
                <a:highlight>
                  <a:srgbClr val="00FF00"/>
                </a:highlight>
              </a:rPr>
              <a:t>request</a:t>
            </a:r>
            <a:r>
              <a:rPr lang="en-US" altLang="en-US" dirty="0"/>
              <a:t> to a weather service:</a:t>
            </a:r>
          </a:p>
        </p:txBody>
      </p:sp>
      <p:sp>
        <p:nvSpPr>
          <p:cNvPr id="126980" name="Text Box 4"/>
          <p:cNvSpPr txBox="1">
            <a:spLocks noChangeArrowheads="1"/>
          </p:cNvSpPr>
          <p:nvPr/>
        </p:nvSpPr>
        <p:spPr bwMode="auto">
          <a:xfrm>
            <a:off x="2133601" y="2819401"/>
            <a:ext cx="5427127" cy="203132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&lt;?xml version="1.0" encoding="ISO-8859-1"?&gt;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methodCall</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methodName</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weather.getWeather</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methodName</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params</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param</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&gt;&lt;value&gt;</a:t>
            </a:r>
            <a:r>
              <a:rPr kumimoji="0" lang="en-US" altLang="en-US" sz="18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10016</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&lt;/value&gt;&lt;/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param</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params</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methodCall</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p:txBody>
      </p:sp>
      <p:sp>
        <p:nvSpPr>
          <p:cNvPr id="126981" name="Text Box 5"/>
          <p:cNvSpPr txBox="1">
            <a:spLocks noChangeArrowheads="1"/>
          </p:cNvSpPr>
          <p:nvPr/>
        </p:nvSpPr>
        <p:spPr bwMode="auto">
          <a:xfrm>
            <a:off x="4207845" y="5415657"/>
            <a:ext cx="6993453"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mn-ea"/>
                <a:cs typeface="+mn-cs"/>
              </a:rPr>
              <a:t>“Give me the current weather conditions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in zip code:  10016</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21297210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30519-9E44-4CD4-9077-24094C266793}"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28002" name="Rectangle 2"/>
          <p:cNvSpPr>
            <a:spLocks noGrp="1" noChangeArrowheads="1"/>
          </p:cNvSpPr>
          <p:nvPr>
            <p:ph type="title"/>
          </p:nvPr>
        </p:nvSpPr>
        <p:spPr/>
        <p:txBody>
          <a:bodyPr/>
          <a:lstStyle/>
          <a:p>
            <a:r>
              <a:rPr lang="en-US" altLang="en-US"/>
              <a:t>XML-RPC Example</a:t>
            </a:r>
          </a:p>
        </p:txBody>
      </p:sp>
      <p:sp>
        <p:nvSpPr>
          <p:cNvPr id="128003" name="Rectangle 3"/>
          <p:cNvSpPr>
            <a:spLocks noGrp="1" noChangeArrowheads="1"/>
          </p:cNvSpPr>
          <p:nvPr>
            <p:ph type="body" idx="1"/>
          </p:nvPr>
        </p:nvSpPr>
        <p:spPr/>
        <p:txBody>
          <a:bodyPr/>
          <a:lstStyle/>
          <a:p>
            <a:r>
              <a:rPr lang="en-US" altLang="en-US" dirty="0"/>
              <a:t>Here is a sample Weather </a:t>
            </a:r>
            <a:r>
              <a:rPr lang="en-US" altLang="en-US" dirty="0">
                <a:highlight>
                  <a:srgbClr val="FF00FF"/>
                </a:highlight>
              </a:rPr>
              <a:t>response</a:t>
            </a:r>
            <a:r>
              <a:rPr lang="en-US" altLang="en-US" dirty="0"/>
              <a:t>:</a:t>
            </a:r>
          </a:p>
        </p:txBody>
      </p:sp>
      <p:sp>
        <p:nvSpPr>
          <p:cNvPr id="128005" name="Text Box 5"/>
          <p:cNvSpPr txBox="1">
            <a:spLocks noChangeArrowheads="1"/>
          </p:cNvSpPr>
          <p:nvPr/>
        </p:nvSpPr>
        <p:spPr bwMode="auto">
          <a:xfrm>
            <a:off x="2193926" y="2554288"/>
            <a:ext cx="7254875" cy="2308324"/>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&lt;?xml version="1.0" encoding="ISO-8859-1"?&gt;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methodResponse</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params</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param</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&lt;value&gt;&lt;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int</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r>
              <a:rPr kumimoji="0" lang="en-US" altLang="en-US" sz="18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65</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int</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&gt;&lt;/value&gt;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param</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params</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methodResponse</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p:txBody>
      </p:sp>
      <p:sp>
        <p:nvSpPr>
          <p:cNvPr id="128006" name="Text Box 6"/>
          <p:cNvSpPr txBox="1">
            <a:spLocks noChangeArrowheads="1"/>
          </p:cNvSpPr>
          <p:nvPr/>
        </p:nvSpPr>
        <p:spPr bwMode="auto">
          <a:xfrm>
            <a:off x="4669055" y="5771575"/>
            <a:ext cx="626838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altLang="en-US" sz="32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Current temperature is 65 degrees</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1148660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D8CC3E-5D24-4558-BE79-60CD7E21A4A8}"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8546" name="Rectangle 2"/>
          <p:cNvSpPr>
            <a:spLocks noGrp="1" noChangeArrowheads="1"/>
          </p:cNvSpPr>
          <p:nvPr>
            <p:ph type="title"/>
          </p:nvPr>
        </p:nvSpPr>
        <p:spPr/>
        <p:txBody>
          <a:bodyPr>
            <a:normAutofit/>
          </a:bodyPr>
          <a:lstStyle/>
          <a:p>
            <a:r>
              <a:rPr lang="en-US" altLang="en-US" sz="4000" dirty="0"/>
              <a:t>Application-Centric Web – service oriented approach   </a:t>
            </a:r>
          </a:p>
        </p:txBody>
      </p:sp>
      <p:sp>
        <p:nvSpPr>
          <p:cNvPr id="108547" name="Rectangle 3"/>
          <p:cNvSpPr>
            <a:spLocks noGrp="1" noChangeArrowheads="1"/>
          </p:cNvSpPr>
          <p:nvPr>
            <p:ph type="body" idx="1"/>
          </p:nvPr>
        </p:nvSpPr>
        <p:spPr/>
        <p:txBody>
          <a:bodyPr>
            <a:normAutofit/>
          </a:bodyPr>
          <a:lstStyle/>
          <a:p>
            <a:r>
              <a:rPr lang="en-US" altLang="en-US" sz="4000" dirty="0"/>
              <a:t>With services, we move from a human-centric web to an </a:t>
            </a:r>
            <a:r>
              <a:rPr lang="en-US" altLang="en-US" sz="4000" i="1" dirty="0"/>
              <a:t>application-centric</a:t>
            </a:r>
            <a:r>
              <a:rPr lang="en-US" altLang="en-US" sz="4000" dirty="0"/>
              <a:t> web.</a:t>
            </a:r>
          </a:p>
          <a:p>
            <a:r>
              <a:rPr lang="en-US" altLang="en-US" sz="4000" dirty="0"/>
              <a:t>In other words, conversations between applications occur as easily as conversations between web browsers and servers.</a:t>
            </a:r>
          </a:p>
        </p:txBody>
      </p:sp>
    </p:spTree>
    <p:extLst>
      <p:ext uri="{BB962C8B-B14F-4D97-AF65-F5344CB8AC3E}">
        <p14:creationId xmlns:p14="http://schemas.microsoft.com/office/powerpoint/2010/main" val="32609658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AC1786-2504-46C4-9504-6937CE695000}"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29026" name="Rectangle 2"/>
          <p:cNvSpPr>
            <a:spLocks noGrp="1" noChangeArrowheads="1"/>
          </p:cNvSpPr>
          <p:nvPr>
            <p:ph type="title"/>
          </p:nvPr>
        </p:nvSpPr>
        <p:spPr/>
        <p:txBody>
          <a:bodyPr/>
          <a:lstStyle/>
          <a:p>
            <a:r>
              <a:rPr lang="en-US" altLang="en-US"/>
              <a:t>Option 2:  SOAP</a:t>
            </a:r>
          </a:p>
        </p:txBody>
      </p:sp>
      <p:sp>
        <p:nvSpPr>
          <p:cNvPr id="129027" name="Rectangle 3"/>
          <p:cNvSpPr>
            <a:spLocks noGrp="1" noChangeArrowheads="1"/>
          </p:cNvSpPr>
          <p:nvPr>
            <p:ph type="body" idx="1"/>
          </p:nvPr>
        </p:nvSpPr>
        <p:spPr/>
        <p:txBody>
          <a:bodyPr>
            <a:normAutofit/>
          </a:bodyPr>
          <a:lstStyle/>
          <a:p>
            <a:pPr>
              <a:lnSpc>
                <a:spcPct val="90000"/>
              </a:lnSpc>
            </a:pPr>
            <a:r>
              <a:rPr lang="en-US" altLang="en-US" sz="3600" dirty="0"/>
              <a:t>SOAP:  used to stand for “Simple Object Access Protocol”</a:t>
            </a:r>
          </a:p>
          <a:p>
            <a:pPr>
              <a:lnSpc>
                <a:spcPct val="90000"/>
              </a:lnSpc>
            </a:pPr>
            <a:r>
              <a:rPr lang="en-US" altLang="en-US" sz="3600" dirty="0"/>
              <a:t>XML-Based protocol for exchanging information between computers.</a:t>
            </a:r>
          </a:p>
        </p:txBody>
      </p:sp>
    </p:spTree>
    <p:extLst>
      <p:ext uri="{BB962C8B-B14F-4D97-AF65-F5344CB8AC3E}">
        <p14:creationId xmlns:p14="http://schemas.microsoft.com/office/powerpoint/2010/main" val="12206420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23EEB5-F9C9-44A2-A6EC-F73F67E06B29}"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36194" name="Rectangle 2"/>
          <p:cNvSpPr>
            <a:spLocks noGrp="1" noChangeArrowheads="1"/>
          </p:cNvSpPr>
          <p:nvPr>
            <p:ph type="title"/>
          </p:nvPr>
        </p:nvSpPr>
        <p:spPr>
          <a:xfrm>
            <a:off x="1905000" y="152400"/>
            <a:ext cx="8382000" cy="1143000"/>
          </a:xfrm>
        </p:spPr>
        <p:txBody>
          <a:bodyPr/>
          <a:lstStyle/>
          <a:p>
            <a:r>
              <a:rPr lang="en-US" altLang="en-US"/>
              <a:t>SOAP Message Format</a:t>
            </a:r>
          </a:p>
        </p:txBody>
      </p:sp>
      <p:sp>
        <p:nvSpPr>
          <p:cNvPr id="136196" name="Rectangle 4"/>
          <p:cNvSpPr>
            <a:spLocks noChangeArrowheads="1"/>
          </p:cNvSpPr>
          <p:nvPr/>
        </p:nvSpPr>
        <p:spPr bwMode="auto">
          <a:xfrm>
            <a:off x="3505200" y="1066800"/>
            <a:ext cx="5715000" cy="54864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Calibri" panose="020F0502020204030204"/>
                <a:ea typeface="+mn-ea"/>
                <a:cs typeface="+mn-cs"/>
              </a:rPr>
              <a:t>SOAP Message</a:t>
            </a:r>
          </a:p>
        </p:txBody>
      </p:sp>
      <p:sp>
        <p:nvSpPr>
          <p:cNvPr id="136197" name="Rectangle 5"/>
          <p:cNvSpPr>
            <a:spLocks noChangeArrowheads="1"/>
          </p:cNvSpPr>
          <p:nvPr/>
        </p:nvSpPr>
        <p:spPr bwMode="auto">
          <a:xfrm>
            <a:off x="4191000" y="1524000"/>
            <a:ext cx="4724400" cy="48768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Calibri" panose="020F0502020204030204"/>
                <a:ea typeface="+mn-ea"/>
                <a:cs typeface="+mn-cs"/>
              </a:rPr>
              <a:t>Envelope (Required)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1"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6198" name="Rectangle 6"/>
          <p:cNvSpPr>
            <a:spLocks noChangeArrowheads="1"/>
          </p:cNvSpPr>
          <p:nvPr/>
        </p:nvSpPr>
        <p:spPr bwMode="auto">
          <a:xfrm>
            <a:off x="4572000" y="1981200"/>
            <a:ext cx="3962400" cy="17526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Calibri" panose="020F0502020204030204"/>
                <a:ea typeface="+mn-ea"/>
                <a:cs typeface="+mn-cs"/>
              </a:rPr>
              <a:t>Header (Optional)</a:t>
            </a:r>
          </a:p>
        </p:txBody>
      </p:sp>
      <p:sp>
        <p:nvSpPr>
          <p:cNvPr id="136199" name="Rectangle 7"/>
          <p:cNvSpPr>
            <a:spLocks noChangeArrowheads="1"/>
          </p:cNvSpPr>
          <p:nvPr/>
        </p:nvSpPr>
        <p:spPr bwMode="auto">
          <a:xfrm>
            <a:off x="4572000" y="3886200"/>
            <a:ext cx="4038600" cy="2362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Calibri" panose="020F0502020204030204"/>
                <a:ea typeface="+mn-ea"/>
                <a:cs typeface="+mn-cs"/>
              </a:rPr>
              <a:t>Body (Required)</a:t>
            </a:r>
          </a:p>
        </p:txBody>
      </p:sp>
      <p:sp>
        <p:nvSpPr>
          <p:cNvPr id="136200" name="Rectangle 8"/>
          <p:cNvSpPr>
            <a:spLocks noChangeArrowheads="1"/>
          </p:cNvSpPr>
          <p:nvPr/>
        </p:nvSpPr>
        <p:spPr bwMode="auto">
          <a:xfrm>
            <a:off x="4800600" y="5181600"/>
            <a:ext cx="3505200" cy="838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libri" panose="020F0502020204030204"/>
                <a:ea typeface="+mn-ea"/>
                <a:cs typeface="+mn-cs"/>
              </a:rPr>
              <a:t>Fault (Optional:  Response only)</a:t>
            </a:r>
          </a:p>
        </p:txBody>
      </p:sp>
    </p:spTree>
    <p:extLst>
      <p:ext uri="{BB962C8B-B14F-4D97-AF65-F5344CB8AC3E}">
        <p14:creationId xmlns:p14="http://schemas.microsoft.com/office/powerpoint/2010/main" val="10183014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36196"/>
                                        </p:tgtEl>
                                        <p:attrNameLst>
                                          <p:attrName>style.visibility</p:attrName>
                                        </p:attrNameLst>
                                      </p:cBhvr>
                                      <p:to>
                                        <p:strVal val="visible"/>
                                      </p:to>
                                    </p:set>
                                    <p:animEffect transition="in" filter="fade">
                                      <p:cBhvr>
                                        <p:cTn id="7" dur="1000"/>
                                        <p:tgtEl>
                                          <p:spTgt spid="136196"/>
                                        </p:tgtEl>
                                      </p:cBhvr>
                                    </p:animEffect>
                                    <p:anim calcmode="lin" valueType="num">
                                      <p:cBhvr>
                                        <p:cTn id="8" dur="1000" fill="hold"/>
                                        <p:tgtEl>
                                          <p:spTgt spid="136196"/>
                                        </p:tgtEl>
                                        <p:attrNameLst>
                                          <p:attrName>ppt_x</p:attrName>
                                        </p:attrNameLst>
                                      </p:cBhvr>
                                      <p:tavLst>
                                        <p:tav tm="0">
                                          <p:val>
                                            <p:strVal val="#ppt_x"/>
                                          </p:val>
                                        </p:tav>
                                        <p:tav tm="100000">
                                          <p:val>
                                            <p:strVal val="#ppt_x"/>
                                          </p:val>
                                        </p:tav>
                                      </p:tavLst>
                                    </p:anim>
                                    <p:anim calcmode="lin" valueType="num">
                                      <p:cBhvr>
                                        <p:cTn id="9" dur="900" decel="100000" fill="hold"/>
                                        <p:tgtEl>
                                          <p:spTgt spid="13619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36196"/>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136197"/>
                                        </p:tgtEl>
                                        <p:attrNameLst>
                                          <p:attrName>style.visibility</p:attrName>
                                        </p:attrNameLst>
                                      </p:cBhvr>
                                      <p:to>
                                        <p:strVal val="visible"/>
                                      </p:to>
                                    </p:set>
                                    <p:animEffect transition="in" filter="fade">
                                      <p:cBhvr>
                                        <p:cTn id="13" dur="1000"/>
                                        <p:tgtEl>
                                          <p:spTgt spid="136197"/>
                                        </p:tgtEl>
                                      </p:cBhvr>
                                    </p:animEffect>
                                    <p:anim calcmode="lin" valueType="num">
                                      <p:cBhvr>
                                        <p:cTn id="14" dur="1000" fill="hold"/>
                                        <p:tgtEl>
                                          <p:spTgt spid="136197"/>
                                        </p:tgtEl>
                                        <p:attrNameLst>
                                          <p:attrName>ppt_x</p:attrName>
                                        </p:attrNameLst>
                                      </p:cBhvr>
                                      <p:tavLst>
                                        <p:tav tm="0">
                                          <p:val>
                                            <p:strVal val="#ppt_x"/>
                                          </p:val>
                                        </p:tav>
                                        <p:tav tm="100000">
                                          <p:val>
                                            <p:strVal val="#ppt_x"/>
                                          </p:val>
                                        </p:tav>
                                      </p:tavLst>
                                    </p:anim>
                                    <p:anim calcmode="lin" valueType="num">
                                      <p:cBhvr>
                                        <p:cTn id="15" dur="900" decel="100000" fill="hold"/>
                                        <p:tgtEl>
                                          <p:spTgt spid="136197"/>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36197"/>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136198"/>
                                        </p:tgtEl>
                                        <p:attrNameLst>
                                          <p:attrName>style.visibility</p:attrName>
                                        </p:attrNameLst>
                                      </p:cBhvr>
                                      <p:to>
                                        <p:strVal val="visible"/>
                                      </p:to>
                                    </p:set>
                                    <p:animEffect transition="in" filter="fade">
                                      <p:cBhvr>
                                        <p:cTn id="19" dur="1000"/>
                                        <p:tgtEl>
                                          <p:spTgt spid="136198"/>
                                        </p:tgtEl>
                                      </p:cBhvr>
                                    </p:animEffect>
                                    <p:anim calcmode="lin" valueType="num">
                                      <p:cBhvr>
                                        <p:cTn id="20" dur="1000" fill="hold"/>
                                        <p:tgtEl>
                                          <p:spTgt spid="136198"/>
                                        </p:tgtEl>
                                        <p:attrNameLst>
                                          <p:attrName>ppt_x</p:attrName>
                                        </p:attrNameLst>
                                      </p:cBhvr>
                                      <p:tavLst>
                                        <p:tav tm="0">
                                          <p:val>
                                            <p:strVal val="#ppt_x"/>
                                          </p:val>
                                        </p:tav>
                                        <p:tav tm="100000">
                                          <p:val>
                                            <p:strVal val="#ppt_x"/>
                                          </p:val>
                                        </p:tav>
                                      </p:tavLst>
                                    </p:anim>
                                    <p:anim calcmode="lin" valueType="num">
                                      <p:cBhvr>
                                        <p:cTn id="21" dur="900" decel="100000" fill="hold"/>
                                        <p:tgtEl>
                                          <p:spTgt spid="136198"/>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36198"/>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136199"/>
                                        </p:tgtEl>
                                        <p:attrNameLst>
                                          <p:attrName>style.visibility</p:attrName>
                                        </p:attrNameLst>
                                      </p:cBhvr>
                                      <p:to>
                                        <p:strVal val="visible"/>
                                      </p:to>
                                    </p:set>
                                    <p:animEffect transition="in" filter="fade">
                                      <p:cBhvr>
                                        <p:cTn id="25" dur="1000"/>
                                        <p:tgtEl>
                                          <p:spTgt spid="136199"/>
                                        </p:tgtEl>
                                      </p:cBhvr>
                                    </p:animEffect>
                                    <p:anim calcmode="lin" valueType="num">
                                      <p:cBhvr>
                                        <p:cTn id="26" dur="1000" fill="hold"/>
                                        <p:tgtEl>
                                          <p:spTgt spid="136199"/>
                                        </p:tgtEl>
                                        <p:attrNameLst>
                                          <p:attrName>ppt_x</p:attrName>
                                        </p:attrNameLst>
                                      </p:cBhvr>
                                      <p:tavLst>
                                        <p:tav tm="0">
                                          <p:val>
                                            <p:strVal val="#ppt_x"/>
                                          </p:val>
                                        </p:tav>
                                        <p:tav tm="100000">
                                          <p:val>
                                            <p:strVal val="#ppt_x"/>
                                          </p:val>
                                        </p:tav>
                                      </p:tavLst>
                                    </p:anim>
                                    <p:anim calcmode="lin" valueType="num">
                                      <p:cBhvr>
                                        <p:cTn id="27" dur="900" decel="100000" fill="hold"/>
                                        <p:tgtEl>
                                          <p:spTgt spid="136199"/>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36199"/>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136200"/>
                                        </p:tgtEl>
                                        <p:attrNameLst>
                                          <p:attrName>style.visibility</p:attrName>
                                        </p:attrNameLst>
                                      </p:cBhvr>
                                      <p:to>
                                        <p:strVal val="visible"/>
                                      </p:to>
                                    </p:set>
                                    <p:animEffect transition="in" filter="fade">
                                      <p:cBhvr>
                                        <p:cTn id="31" dur="1000"/>
                                        <p:tgtEl>
                                          <p:spTgt spid="136200"/>
                                        </p:tgtEl>
                                      </p:cBhvr>
                                    </p:animEffect>
                                    <p:anim calcmode="lin" valueType="num">
                                      <p:cBhvr>
                                        <p:cTn id="32" dur="1000" fill="hold"/>
                                        <p:tgtEl>
                                          <p:spTgt spid="136200"/>
                                        </p:tgtEl>
                                        <p:attrNameLst>
                                          <p:attrName>ppt_x</p:attrName>
                                        </p:attrNameLst>
                                      </p:cBhvr>
                                      <p:tavLst>
                                        <p:tav tm="0">
                                          <p:val>
                                            <p:strVal val="#ppt_x"/>
                                          </p:val>
                                        </p:tav>
                                        <p:tav tm="100000">
                                          <p:val>
                                            <p:strVal val="#ppt_x"/>
                                          </p:val>
                                        </p:tav>
                                      </p:tavLst>
                                    </p:anim>
                                    <p:anim calcmode="lin" valueType="num">
                                      <p:cBhvr>
                                        <p:cTn id="33" dur="900" decel="100000" fill="hold"/>
                                        <p:tgtEl>
                                          <p:spTgt spid="136200"/>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3620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6" grpId="0" animBg="1"/>
      <p:bldP spid="136197" grpId="0" animBg="1"/>
      <p:bldP spid="136198" grpId="0" animBg="1"/>
      <p:bldP spid="136199" grpId="0" animBg="1"/>
      <p:bldP spid="13620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8B8FD7-860F-4209-8429-CC3F1A755D69}"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30050" name="Rectangle 2"/>
          <p:cNvSpPr>
            <a:spLocks noGrp="1" noChangeArrowheads="1"/>
          </p:cNvSpPr>
          <p:nvPr>
            <p:ph type="title"/>
          </p:nvPr>
        </p:nvSpPr>
        <p:spPr/>
        <p:txBody>
          <a:bodyPr/>
          <a:lstStyle/>
          <a:p>
            <a:r>
              <a:rPr lang="en-US" altLang="en-US"/>
              <a:t>SOAP 1.1 Example</a:t>
            </a:r>
          </a:p>
        </p:txBody>
      </p:sp>
      <p:sp>
        <p:nvSpPr>
          <p:cNvPr id="130051" name="Rectangle 3"/>
          <p:cNvSpPr>
            <a:spLocks noGrp="1" noChangeArrowheads="1"/>
          </p:cNvSpPr>
          <p:nvPr>
            <p:ph type="body" idx="1"/>
          </p:nvPr>
        </p:nvSpPr>
        <p:spPr/>
        <p:txBody>
          <a:bodyPr/>
          <a:lstStyle/>
          <a:p>
            <a:r>
              <a:rPr lang="en-US" altLang="en-US" dirty="0"/>
              <a:t>Here is a sample SOAP </a:t>
            </a:r>
            <a:r>
              <a:rPr lang="en-US" altLang="en-US" dirty="0">
                <a:highlight>
                  <a:srgbClr val="00FF00"/>
                </a:highlight>
              </a:rPr>
              <a:t>request</a:t>
            </a:r>
            <a:r>
              <a:rPr lang="en-US" altLang="en-US" dirty="0"/>
              <a:t> to a weather service:</a:t>
            </a:r>
          </a:p>
          <a:p>
            <a:endParaRPr lang="en-US" altLang="en-US" dirty="0"/>
          </a:p>
        </p:txBody>
      </p:sp>
      <p:sp>
        <p:nvSpPr>
          <p:cNvPr id="130052" name="Text Box 4"/>
          <p:cNvSpPr txBox="1">
            <a:spLocks noChangeArrowheads="1"/>
          </p:cNvSpPr>
          <p:nvPr/>
        </p:nvSpPr>
        <p:spPr bwMode="auto">
          <a:xfrm>
            <a:off x="1587501" y="2641600"/>
            <a:ext cx="8496237" cy="409342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&lt;?xml version='1.0' encoding='UTF-8'?&gt;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SOAP-ENV:Envelope</a:t>
            </a: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xmlns:SOAP-ENV</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="http://www.w3.org/2001/09/soap-envelope/"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xmlns:xsi</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="http://www.w3.org/2001/XMLSchema-instance"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xmlns:xsd</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="http://www.w3.org/2001/XMLSchema"&gt;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   &lt;</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SOAP-ENV:Body</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      &lt;ns1:</a:t>
            </a:r>
            <a:r>
              <a:rPr kumimoji="0" lang="en-US" altLang="en-US" sz="20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getWeather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         xmlns:ns1="</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urn:examples:weatherservice</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SOAP-ENV:encodingStyle</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="http://www.w3.org/2001/09/soap-encoding/"&gt;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         &lt;</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zipcode</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xsi:type</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xsd:string</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"&gt;</a:t>
            </a:r>
            <a:r>
              <a:rPr kumimoji="0" lang="en-US" altLang="en-US" sz="20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10016</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zipcode</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      &lt;/ns1:getWeather&gt;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   &lt;/</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SOAP-ENV:Body</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SOAP-ENV:Envelope</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&gt;</a:t>
            </a:r>
          </a:p>
        </p:txBody>
      </p:sp>
      <p:sp>
        <p:nvSpPr>
          <p:cNvPr id="6" name="Text Box 5">
            <a:extLst>
              <a:ext uri="{FF2B5EF4-FFF2-40B4-BE49-F238E27FC236}">
                <a16:creationId xmlns:a16="http://schemas.microsoft.com/office/drawing/2014/main" id="{D3795D43-F72D-4637-B9B1-4D6264E562FA}"/>
              </a:ext>
            </a:extLst>
          </p:cNvPr>
          <p:cNvSpPr txBox="1">
            <a:spLocks noChangeArrowheads="1"/>
          </p:cNvSpPr>
          <p:nvPr/>
        </p:nvSpPr>
        <p:spPr bwMode="auto">
          <a:xfrm>
            <a:off x="8077201" y="210361"/>
            <a:ext cx="422388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altLang="en-US" sz="3200" b="0" i="1"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Give me the current weather conditions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1"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in zip code:  10016</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36686402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4578DA-7584-49AD-B400-8925C087F8F3}"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31074" name="Rectangle 2"/>
          <p:cNvSpPr>
            <a:spLocks noGrp="1" noChangeArrowheads="1"/>
          </p:cNvSpPr>
          <p:nvPr>
            <p:ph type="title"/>
          </p:nvPr>
        </p:nvSpPr>
        <p:spPr>
          <a:xfrm>
            <a:off x="838200" y="316998"/>
            <a:ext cx="10515600" cy="1325563"/>
          </a:xfrm>
        </p:spPr>
        <p:txBody>
          <a:bodyPr/>
          <a:lstStyle/>
          <a:p>
            <a:r>
              <a:rPr lang="en-US" altLang="en-US"/>
              <a:t>SOAP 1.1 Example:</a:t>
            </a:r>
          </a:p>
        </p:txBody>
      </p:sp>
      <p:sp>
        <p:nvSpPr>
          <p:cNvPr id="131075" name="Rectangle 3"/>
          <p:cNvSpPr>
            <a:spLocks noGrp="1" noChangeArrowheads="1"/>
          </p:cNvSpPr>
          <p:nvPr>
            <p:ph type="body" idx="1"/>
          </p:nvPr>
        </p:nvSpPr>
        <p:spPr/>
        <p:txBody>
          <a:bodyPr/>
          <a:lstStyle/>
          <a:p>
            <a:r>
              <a:rPr lang="en-US" altLang="en-US" dirty="0"/>
              <a:t>Here is a sample SOAP </a:t>
            </a:r>
            <a:r>
              <a:rPr lang="en-US" altLang="en-US" dirty="0">
                <a:highlight>
                  <a:srgbClr val="FF00FF"/>
                </a:highlight>
              </a:rPr>
              <a:t>response:</a:t>
            </a:r>
          </a:p>
          <a:p>
            <a:endParaRPr lang="en-US" altLang="en-US" dirty="0"/>
          </a:p>
        </p:txBody>
      </p:sp>
      <p:sp>
        <p:nvSpPr>
          <p:cNvPr id="131076" name="Text Box 4"/>
          <p:cNvSpPr txBox="1">
            <a:spLocks noChangeArrowheads="1"/>
          </p:cNvSpPr>
          <p:nvPr/>
        </p:nvSpPr>
        <p:spPr bwMode="auto">
          <a:xfrm>
            <a:off x="1587501" y="2209800"/>
            <a:ext cx="8496237" cy="409342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&lt;?xml version='1.0' encoding='UTF-8'?&gt;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SOAP-ENV:Envelope</a:t>
            </a: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xmlns:SOAP-ENV</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="http://www.w3.org/2001/09/soap-envelope/"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xmlns:xsi</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="http://www.w3.org/2001/XMLSchema-instance"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xmlns:xsd</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="http://www.w3.org/2001/XMLSchema"&gt;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   &lt;</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SOAP-ENV:Body</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      &lt;ns1:</a:t>
            </a:r>
            <a:r>
              <a:rPr kumimoji="0" lang="en-US" altLang="en-US" sz="20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getWeatherResponse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         xmlns:ns1="</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urn:examples:weatherservice</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SOAP-ENV:encodingStyle</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="http://www.w3.org/2001/09/soap-encoding/"&gt;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         &lt;return </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xsi:type</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xsd:int</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"&gt;</a:t>
            </a:r>
            <a:r>
              <a:rPr kumimoji="0" lang="en-US" altLang="en-US" sz="20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65</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&lt;/return&gt;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      &lt;/ns1:getWeatherResponse&gt;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   &lt;/</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SOAP-ENV:Body</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SOAP-ENV:Envelope</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&gt;</a:t>
            </a:r>
          </a:p>
        </p:txBody>
      </p:sp>
      <p:sp>
        <p:nvSpPr>
          <p:cNvPr id="6" name="Text Box 6">
            <a:extLst>
              <a:ext uri="{FF2B5EF4-FFF2-40B4-BE49-F238E27FC236}">
                <a16:creationId xmlns:a16="http://schemas.microsoft.com/office/drawing/2014/main" id="{28722ED0-C39B-4A16-9DA2-97BE32CC4AAA}"/>
              </a:ext>
            </a:extLst>
          </p:cNvPr>
          <p:cNvSpPr txBox="1">
            <a:spLocks noChangeArrowheads="1"/>
          </p:cNvSpPr>
          <p:nvPr/>
        </p:nvSpPr>
        <p:spPr bwMode="auto">
          <a:xfrm>
            <a:off x="7729086" y="190733"/>
            <a:ext cx="446291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altLang="en-US" sz="3200" b="0" i="1"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Current temperature is 65 degrees</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28435905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AE48E88-AC5C-4D38-A404-FA044AD5CC96}"/>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What is the </a:t>
            </a:r>
            <a:r>
              <a:rPr kumimoji="0" lang="en-AU" sz="2600" b="0" i="0" u="none" strike="noStrike" kern="1200" cap="none" spc="0" normalizeH="0" baseline="0" noProof="0" dirty="0">
                <a:ln>
                  <a:noFill/>
                </a:ln>
                <a:solidFill>
                  <a:srgbClr val="FF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main difference </a:t>
            </a:r>
            <a:r>
              <a:rPr kumimoji="0" lang="en-AU"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between XML-RPC and SOAP?</a:t>
            </a:r>
            <a:endParaRPr kumimoji="0" lang="x-none"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7" name="矩形: 圆角 6">
            <a:extLst>
              <a:ext uri="{FF2B5EF4-FFF2-40B4-BE49-F238E27FC236}">
                <a16:creationId xmlns:a16="http://schemas.microsoft.com/office/drawing/2014/main" id="{A541FDF4-31BD-4362-900A-FF98115650C1}"/>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Answer</a:t>
            </a:r>
            <a:endParaRPr kumimoji="0" lang="x-none"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3" name="矩形 12">
            <a:extLst>
              <a:ext uri="{FF2B5EF4-FFF2-40B4-BE49-F238E27FC236}">
                <a16:creationId xmlns:a16="http://schemas.microsoft.com/office/drawing/2014/main" id="{A4F03861-9006-44A9-A29C-E621B2612BDA}"/>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Open Question is only supported on Version 2.0 or newer.</a:t>
            </a:r>
            <a:endParaRPr kumimoji="0" lang="x-none"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nvGrpSpPr>
          <p:cNvPr id="12" name="组合 11">
            <a:extLst>
              <a:ext uri="{FF2B5EF4-FFF2-40B4-BE49-F238E27FC236}">
                <a16:creationId xmlns:a16="http://schemas.microsoft.com/office/drawing/2014/main" id="{8CD5990C-9F69-46A8-8C3A-0EFF1BA1DB95}"/>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2548FEF0-A409-46A6-9CEB-8F911F4F84D3}"/>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9" name="ColorBlock">
              <a:extLst>
                <a:ext uri="{FF2B5EF4-FFF2-40B4-BE49-F238E27FC236}">
                  <a16:creationId xmlns:a16="http://schemas.microsoft.com/office/drawing/2014/main" id="{469D66A2-DE3F-4EA1-BB0F-1D5E817D04BB}"/>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10" name="TypeText">
              <a:extLst>
                <a:ext uri="{FF2B5EF4-FFF2-40B4-BE49-F238E27FC236}">
                  <a16:creationId xmlns:a16="http://schemas.microsoft.com/office/drawing/2014/main" id="{2EDDFBF4-0B4D-4FE0-89C6-F93E03435C65}"/>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Open Question</a:t>
              </a:r>
              <a:endParaRPr kumimoji="0" lang="x-none"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1" name="TipText">
              <a:extLst>
                <a:ext uri="{FF2B5EF4-FFF2-40B4-BE49-F238E27FC236}">
                  <a16:creationId xmlns:a16="http://schemas.microsoft.com/office/drawing/2014/main" id="{84128E43-0E2F-4B05-8EC3-8A7A8C3E75B8}"/>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Points: 10</a:t>
              </a:r>
              <a:endParaRPr kumimoji="0" lang="x-none" sz="14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pic>
        <p:nvPicPr>
          <p:cNvPr id="5" name="图片 4">
            <a:extLst>
              <a:ext uri="{FF2B5EF4-FFF2-40B4-BE49-F238E27FC236}">
                <a16:creationId xmlns:a16="http://schemas.microsoft.com/office/drawing/2014/main" id="{9C042863-A114-4735-B3B1-B02DCE5AFD11}"/>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2211413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8B8FD7-860F-4209-8429-CC3F1A755D69}"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30052" name="Text Box 4"/>
          <p:cNvSpPr txBox="1">
            <a:spLocks noChangeArrowheads="1"/>
          </p:cNvSpPr>
          <p:nvPr/>
        </p:nvSpPr>
        <p:spPr bwMode="auto">
          <a:xfrm>
            <a:off x="3737118" y="2764572"/>
            <a:ext cx="8496237" cy="409342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&lt;?xml version='1.0' encoding='UTF-8'?&gt;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SOAP-ENV:Envelope</a:t>
            </a: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xmlns:SOAP-ENV</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="http://www.w3.org/2001/09/soap-envelope/"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xmlns:xsi</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="http://www.w3.org/2001/XMLSchema-instance"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xmlns:xsd</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="http://www.w3.org/2001/XMLSchema"&gt;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   &lt;</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SOAP-ENV:Body</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      &lt;ns1:getWeather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         xmlns:ns1="</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urn:examples:weatherservice</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SOAP-ENV:encodingStyle</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="http://www.w3.org/2001/09/soap-encoding/"&gt;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         &lt;</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zipcode</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xsi:type</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xsd:string</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"&gt;10016&lt;/</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zipcode</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      &lt;/ns1:getWeather&gt;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   &lt;/</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SOAP-ENV:Body</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SOAP-ENV:Envelope</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&gt;</a:t>
            </a:r>
          </a:p>
        </p:txBody>
      </p:sp>
      <p:sp>
        <p:nvSpPr>
          <p:cNvPr id="8" name="Text Box 4"/>
          <p:cNvSpPr txBox="1">
            <a:spLocks noChangeArrowheads="1"/>
          </p:cNvSpPr>
          <p:nvPr/>
        </p:nvSpPr>
        <p:spPr bwMode="auto">
          <a:xfrm>
            <a:off x="4973296" y="386109"/>
            <a:ext cx="5427127" cy="203132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&lt;?xml version="1.0" encoding="ISO-8859-1"?&gt;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methodCall</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methodName</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weather.getWeather</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methodName</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params</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param</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&gt;&lt;value&gt;10016&lt;/value&gt;&lt;/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param</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params</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methodCall</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p:txBody>
      </p:sp>
      <p:sp>
        <p:nvSpPr>
          <p:cNvPr id="9" name="文本框 8"/>
          <p:cNvSpPr txBox="1"/>
          <p:nvPr/>
        </p:nvSpPr>
        <p:spPr>
          <a:xfrm>
            <a:off x="96494" y="78114"/>
            <a:ext cx="313377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prstClr val="black"/>
                </a:solidFill>
                <a:effectLst/>
                <a:uLnTx/>
                <a:uFillTx/>
                <a:latin typeface="Calibri" panose="020F0502020204030204"/>
                <a:ea typeface="+mn-ea"/>
                <a:cs typeface="+mn-cs"/>
              </a:rPr>
              <a:t>Weather request</a:t>
            </a:r>
          </a:p>
        </p:txBody>
      </p:sp>
      <p:sp>
        <p:nvSpPr>
          <p:cNvPr id="10" name="文本框 9"/>
          <p:cNvSpPr txBox="1"/>
          <p:nvPr/>
        </p:nvSpPr>
        <p:spPr>
          <a:xfrm>
            <a:off x="2983295" y="1109385"/>
            <a:ext cx="1701107" cy="584775"/>
          </a:xfrm>
          <a:prstGeom prst="rect">
            <a:avLst/>
          </a:prstGeom>
          <a:noFill/>
        </p:spPr>
        <p:txBody>
          <a:bodyPr wrap="none" rtlCol="0">
            <a:spAutoFit/>
          </a:bodyPr>
          <a:lstStyle>
            <a:defPPr>
              <a:defRPr lang="en-US"/>
            </a:defPPr>
            <a:lvl1pPr>
              <a:defRPr sz="3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prstClr val="black"/>
                </a:solidFill>
                <a:effectLst/>
                <a:uLnTx/>
                <a:uFillTx/>
                <a:latin typeface="Calibri" panose="020F0502020204030204"/>
                <a:ea typeface="+mn-ea"/>
                <a:cs typeface="+mn-cs"/>
              </a:rPr>
              <a:t>XML-RPC</a:t>
            </a:r>
          </a:p>
        </p:txBody>
      </p:sp>
      <p:sp>
        <p:nvSpPr>
          <p:cNvPr id="11" name="文本框 10"/>
          <p:cNvSpPr txBox="1"/>
          <p:nvPr/>
        </p:nvSpPr>
        <p:spPr>
          <a:xfrm>
            <a:off x="2417722" y="4518898"/>
            <a:ext cx="1090555"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prstClr val="black"/>
                </a:solidFill>
                <a:effectLst/>
                <a:uLnTx/>
                <a:uFillTx/>
                <a:latin typeface="Calibri" panose="020F0502020204030204"/>
                <a:ea typeface="+mn-ea"/>
                <a:cs typeface="+mn-cs"/>
              </a:rPr>
              <a:t>SOAP</a:t>
            </a:r>
          </a:p>
        </p:txBody>
      </p:sp>
    </p:spTree>
    <p:extLst>
      <p:ext uri="{BB962C8B-B14F-4D97-AF65-F5344CB8AC3E}">
        <p14:creationId xmlns:p14="http://schemas.microsoft.com/office/powerpoint/2010/main" val="14316265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4578DA-7584-49AD-B400-8925C087F8F3}"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31076" name="Text Box 4"/>
          <p:cNvSpPr txBox="1">
            <a:spLocks noChangeArrowheads="1"/>
          </p:cNvSpPr>
          <p:nvPr/>
        </p:nvSpPr>
        <p:spPr bwMode="auto">
          <a:xfrm>
            <a:off x="3695763" y="2764572"/>
            <a:ext cx="8496237" cy="409342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&lt;?xml version='1.0' encoding='UTF-8'?&gt;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SOAP-ENV:Envelope</a:t>
            </a: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xmlns:SOAP-ENV</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="http://www.w3.org/2001/09/soap-envelope/"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xmlns:xsi</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="http://www.w3.org/2001/XMLSchema-instance"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xmlns:xsd</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="http://www.w3.org/2001/XMLSchema"&gt;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   &lt;</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SOAP-ENV:Body</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      &lt;ns1:getWeatherResponse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         xmlns:ns1="</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urn:examples:weatherservice</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SOAP-ENV:encodingStyle</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="http://www.w3.org/2001/09/soap-encoding/"&gt;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         &lt;return </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xsi:type</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xsd:int</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"&gt;65&lt;/return&gt;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      &lt;/ns1:getWeatherResponse&gt;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   &lt;/</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SOAP-ENV:Body</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en-US" alt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SOAP-ENV:Envelope</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&gt;</a:t>
            </a:r>
          </a:p>
        </p:txBody>
      </p:sp>
      <p:sp>
        <p:nvSpPr>
          <p:cNvPr id="8" name="Text Box 5"/>
          <p:cNvSpPr txBox="1">
            <a:spLocks noChangeArrowheads="1"/>
          </p:cNvSpPr>
          <p:nvPr/>
        </p:nvSpPr>
        <p:spPr bwMode="auto">
          <a:xfrm>
            <a:off x="4684402" y="247611"/>
            <a:ext cx="7254875" cy="2308324"/>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&lt;?xml version="1.0" encoding="ISO-8859-1"?&gt;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methodResponse</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params</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param</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&lt;value&gt;&lt;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int</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&gt;65&lt;/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int</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&gt;&lt;/value&gt;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param</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params</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methodResponse</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p:txBody>
      </p:sp>
      <p:sp>
        <p:nvSpPr>
          <p:cNvPr id="4" name="文本框 3"/>
          <p:cNvSpPr txBox="1"/>
          <p:nvPr/>
        </p:nvSpPr>
        <p:spPr>
          <a:xfrm>
            <a:off x="96494" y="78114"/>
            <a:ext cx="351056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prstClr val="black"/>
                </a:solidFill>
                <a:effectLst/>
                <a:uLnTx/>
                <a:uFillTx/>
                <a:latin typeface="Calibri" panose="020F0502020204030204"/>
                <a:ea typeface="+mn-ea"/>
                <a:cs typeface="+mn-cs"/>
              </a:rPr>
              <a:t>Weather response</a:t>
            </a:r>
          </a:p>
        </p:txBody>
      </p:sp>
      <p:sp>
        <p:nvSpPr>
          <p:cNvPr id="6" name="文本框 5"/>
          <p:cNvSpPr txBox="1"/>
          <p:nvPr/>
        </p:nvSpPr>
        <p:spPr>
          <a:xfrm>
            <a:off x="2983295" y="1109385"/>
            <a:ext cx="1701107" cy="584775"/>
          </a:xfrm>
          <a:prstGeom prst="rect">
            <a:avLst/>
          </a:prstGeom>
          <a:noFill/>
        </p:spPr>
        <p:txBody>
          <a:bodyPr wrap="none" rtlCol="0">
            <a:spAutoFit/>
          </a:bodyPr>
          <a:lstStyle>
            <a:defPPr>
              <a:defRPr lang="en-US"/>
            </a:defPPr>
            <a:lvl1pPr>
              <a:defRPr sz="3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prstClr val="black"/>
                </a:solidFill>
                <a:effectLst/>
                <a:uLnTx/>
                <a:uFillTx/>
                <a:latin typeface="Calibri" panose="020F0502020204030204"/>
                <a:ea typeface="+mn-ea"/>
                <a:cs typeface="+mn-cs"/>
              </a:rPr>
              <a:t>XML-RPC</a:t>
            </a:r>
          </a:p>
        </p:txBody>
      </p:sp>
      <p:sp>
        <p:nvSpPr>
          <p:cNvPr id="11" name="文本框 10"/>
          <p:cNvSpPr txBox="1"/>
          <p:nvPr/>
        </p:nvSpPr>
        <p:spPr>
          <a:xfrm>
            <a:off x="2417722" y="4518898"/>
            <a:ext cx="1090555"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prstClr val="black"/>
                </a:solidFill>
                <a:effectLst/>
                <a:uLnTx/>
                <a:uFillTx/>
                <a:latin typeface="Calibri" panose="020F0502020204030204"/>
                <a:ea typeface="+mn-ea"/>
                <a:cs typeface="+mn-cs"/>
              </a:rPr>
              <a:t>SOAP</a:t>
            </a:r>
          </a:p>
        </p:txBody>
      </p:sp>
    </p:spTree>
    <p:extLst>
      <p:ext uri="{BB962C8B-B14F-4D97-AF65-F5344CB8AC3E}">
        <p14:creationId xmlns:p14="http://schemas.microsoft.com/office/powerpoint/2010/main" val="12174262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734481-0D4F-4C51-8461-27F67FAB8504}"/>
              </a:ext>
            </a:extLst>
          </p:cNvPr>
          <p:cNvSpPr>
            <a:spLocks noGrp="1"/>
          </p:cNvSpPr>
          <p:nvPr>
            <p:ph type="title"/>
          </p:nvPr>
        </p:nvSpPr>
        <p:spPr/>
        <p:txBody>
          <a:bodyPr/>
          <a:lstStyle/>
          <a:p>
            <a:r>
              <a:rPr lang="en-AU" dirty="0"/>
              <a:t>XML-RPC vs SOAP</a:t>
            </a:r>
            <a:endParaRPr lang="x-none" dirty="0"/>
          </a:p>
        </p:txBody>
      </p:sp>
      <p:sp>
        <p:nvSpPr>
          <p:cNvPr id="4" name="内容占位符 3">
            <a:extLst>
              <a:ext uri="{FF2B5EF4-FFF2-40B4-BE49-F238E27FC236}">
                <a16:creationId xmlns:a16="http://schemas.microsoft.com/office/drawing/2014/main" id="{BE776D87-D669-4EA8-A703-8B9402812B5B}"/>
              </a:ext>
            </a:extLst>
          </p:cNvPr>
          <p:cNvSpPr txBox="1">
            <a:spLocks noGrp="1"/>
          </p:cNvSpPr>
          <p:nvPr>
            <p:ph idx="1"/>
          </p:nvPr>
        </p:nvSpPr>
        <p:spPr>
          <a:xfrm>
            <a:off x="838200" y="1825625"/>
            <a:ext cx="10515600" cy="2102948"/>
          </a:xfrm>
          <a:prstGeom prst="rect">
            <a:avLst/>
          </a:prstGeom>
          <a:noFill/>
        </p:spPr>
        <p:txBody>
          <a:bodyPr wrap="square">
            <a:spAutoFit/>
          </a:bodyPr>
          <a:lstStyle/>
          <a:p>
            <a:pPr>
              <a:lnSpc>
                <a:spcPct val="80000"/>
              </a:lnSpc>
            </a:pPr>
            <a:r>
              <a:rPr lang="en-US" altLang="en-US" sz="4000" dirty="0"/>
              <a:t>XML-RPC is the easiest way to get started with web services.</a:t>
            </a:r>
          </a:p>
          <a:p>
            <a:pPr lvl="1">
              <a:lnSpc>
                <a:spcPct val="80000"/>
              </a:lnSpc>
            </a:pPr>
            <a:r>
              <a:rPr lang="en-US" altLang="en-US" sz="3600" dirty="0"/>
              <a:t>Simpler than SOAP</a:t>
            </a:r>
          </a:p>
          <a:p>
            <a:pPr lvl="1">
              <a:lnSpc>
                <a:spcPct val="80000"/>
              </a:lnSpc>
            </a:pPr>
            <a:r>
              <a:rPr lang="en-US" altLang="en-US" sz="3600" dirty="0"/>
              <a:t>Simpler data structures for transmitting data.</a:t>
            </a:r>
          </a:p>
        </p:txBody>
      </p:sp>
    </p:spTree>
    <p:extLst>
      <p:ext uri="{BB962C8B-B14F-4D97-AF65-F5344CB8AC3E}">
        <p14:creationId xmlns:p14="http://schemas.microsoft.com/office/powerpoint/2010/main" val="40323552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a:xfrm>
            <a:off x="8610600" y="632206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2CE16E-9BA0-4AE5-99C0-B27D3C53AEA9}"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23921" name="Rectangle 17"/>
          <p:cNvSpPr>
            <a:spLocks noChangeArrowheads="1"/>
          </p:cNvSpPr>
          <p:nvPr/>
        </p:nvSpPr>
        <p:spPr bwMode="auto">
          <a:xfrm>
            <a:off x="6543627" y="347304"/>
            <a:ext cx="5334000" cy="609600"/>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a:ln>
                  <a:noFill/>
                </a:ln>
                <a:solidFill>
                  <a:srgbClr val="000000"/>
                </a:solidFill>
                <a:effectLst/>
                <a:uLnTx/>
                <a:uFillTx/>
                <a:latin typeface="Calibri" panose="020F0502020204030204"/>
                <a:ea typeface="+mn-ea"/>
                <a:cs typeface="+mn-cs"/>
              </a:rPr>
              <a:t>UDDI</a:t>
            </a:r>
          </a:p>
        </p:txBody>
      </p:sp>
      <p:sp>
        <p:nvSpPr>
          <p:cNvPr id="123922" name="Rectangle 18"/>
          <p:cNvSpPr>
            <a:spLocks noChangeArrowheads="1"/>
          </p:cNvSpPr>
          <p:nvPr/>
        </p:nvSpPr>
        <p:spPr bwMode="auto">
          <a:xfrm>
            <a:off x="6543627" y="1109304"/>
            <a:ext cx="5334000" cy="609600"/>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a:ln>
                  <a:noFill/>
                </a:ln>
                <a:solidFill>
                  <a:srgbClr val="000000"/>
                </a:solidFill>
                <a:effectLst/>
                <a:uLnTx/>
                <a:uFillTx/>
                <a:latin typeface="Calibri" panose="020F0502020204030204"/>
                <a:ea typeface="+mn-ea"/>
                <a:cs typeface="+mn-cs"/>
              </a:rPr>
              <a:t>WSDL</a:t>
            </a:r>
          </a:p>
        </p:txBody>
      </p:sp>
      <p:sp>
        <p:nvSpPr>
          <p:cNvPr id="123923" name="Rectangle 19"/>
          <p:cNvSpPr>
            <a:spLocks noChangeArrowheads="1"/>
          </p:cNvSpPr>
          <p:nvPr/>
        </p:nvSpPr>
        <p:spPr bwMode="auto">
          <a:xfrm>
            <a:off x="6543627" y="1871304"/>
            <a:ext cx="5334000" cy="609600"/>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a:ln>
                  <a:noFill/>
                </a:ln>
                <a:solidFill>
                  <a:srgbClr val="000000"/>
                </a:solidFill>
                <a:effectLst/>
                <a:uLnTx/>
                <a:uFillTx/>
                <a:latin typeface="Calibri" panose="020F0502020204030204"/>
                <a:ea typeface="+mn-ea"/>
                <a:cs typeface="+mn-cs"/>
              </a:rPr>
              <a:t>XML-RPC, SOAP, Custom XML</a:t>
            </a:r>
          </a:p>
        </p:txBody>
      </p:sp>
      <p:sp>
        <p:nvSpPr>
          <p:cNvPr id="123924" name="Rectangle 20"/>
          <p:cNvSpPr>
            <a:spLocks noChangeArrowheads="1"/>
          </p:cNvSpPr>
          <p:nvPr/>
        </p:nvSpPr>
        <p:spPr bwMode="auto">
          <a:xfrm>
            <a:off x="6543627" y="2633304"/>
            <a:ext cx="5334000" cy="609600"/>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a:ln>
                  <a:noFill/>
                </a:ln>
                <a:solidFill>
                  <a:srgbClr val="000000"/>
                </a:solidFill>
                <a:effectLst/>
                <a:uLnTx/>
                <a:uFillTx/>
                <a:latin typeface="Calibri" panose="020F0502020204030204"/>
                <a:ea typeface="+mn-ea"/>
                <a:cs typeface="+mn-cs"/>
              </a:rPr>
              <a:t>HTTP, SMTP, FTP, BEEP</a:t>
            </a:r>
          </a:p>
        </p:txBody>
      </p:sp>
      <p:sp>
        <p:nvSpPr>
          <p:cNvPr id="123925" name="Text Box 21"/>
          <p:cNvSpPr txBox="1">
            <a:spLocks noChangeArrowheads="1"/>
          </p:cNvSpPr>
          <p:nvPr/>
        </p:nvSpPr>
        <p:spPr bwMode="auto">
          <a:xfrm>
            <a:off x="3571827" y="347304"/>
            <a:ext cx="1629292" cy="52322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dirty="0">
                <a:ln>
                  <a:noFill/>
                </a:ln>
                <a:solidFill>
                  <a:prstClr val="black"/>
                </a:solidFill>
                <a:effectLst/>
                <a:uLnTx/>
                <a:uFillTx/>
                <a:latin typeface="Calibri" panose="020F0502020204030204"/>
                <a:ea typeface="+mn-ea"/>
                <a:cs typeface="+mn-cs"/>
              </a:rPr>
              <a:t>Discovery</a:t>
            </a:r>
          </a:p>
        </p:txBody>
      </p:sp>
      <p:sp>
        <p:nvSpPr>
          <p:cNvPr id="123926" name="Line 22"/>
          <p:cNvSpPr>
            <a:spLocks noChangeShapeType="1"/>
          </p:cNvSpPr>
          <p:nvPr/>
        </p:nvSpPr>
        <p:spPr bwMode="auto">
          <a:xfrm flipH="1">
            <a:off x="3571827" y="956904"/>
            <a:ext cx="2362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3927" name="Text Box 23"/>
          <p:cNvSpPr txBox="1">
            <a:spLocks noChangeArrowheads="1"/>
          </p:cNvSpPr>
          <p:nvPr/>
        </p:nvSpPr>
        <p:spPr bwMode="auto">
          <a:xfrm>
            <a:off x="3571827" y="1109304"/>
            <a:ext cx="1890454" cy="52322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dirty="0">
                <a:ln>
                  <a:noFill/>
                </a:ln>
                <a:solidFill>
                  <a:prstClr val="black"/>
                </a:solidFill>
                <a:effectLst/>
                <a:uLnTx/>
                <a:uFillTx/>
                <a:latin typeface="Calibri" panose="020F0502020204030204"/>
                <a:ea typeface="+mn-ea"/>
                <a:cs typeface="+mn-cs"/>
              </a:rPr>
              <a:t>Description</a:t>
            </a:r>
          </a:p>
        </p:txBody>
      </p:sp>
      <p:sp>
        <p:nvSpPr>
          <p:cNvPr id="123928" name="Text Box 24"/>
          <p:cNvSpPr txBox="1">
            <a:spLocks noChangeArrowheads="1"/>
          </p:cNvSpPr>
          <p:nvPr/>
        </p:nvSpPr>
        <p:spPr bwMode="auto">
          <a:xfrm>
            <a:off x="3571827" y="1871304"/>
            <a:ext cx="2509020" cy="52322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dirty="0">
                <a:ln>
                  <a:noFill/>
                </a:ln>
                <a:solidFill>
                  <a:prstClr val="black"/>
                </a:solidFill>
                <a:effectLst/>
                <a:uLnTx/>
                <a:uFillTx/>
                <a:latin typeface="Calibri" panose="020F0502020204030204"/>
                <a:ea typeface="+mn-ea"/>
                <a:cs typeface="+mn-cs"/>
              </a:rPr>
              <a:t>XML</a:t>
            </a:r>
            <a:r>
              <a:rPr kumimoji="0" lang="en-US" altLang="en-US" sz="2800" b="1"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altLang="en-US" sz="2800" b="1" i="0" u="none" strike="noStrike" kern="1200" cap="none" spc="0" normalizeH="0" baseline="0" noProof="0" dirty="0">
                <a:ln>
                  <a:noFill/>
                </a:ln>
                <a:solidFill>
                  <a:prstClr val="black"/>
                </a:solidFill>
                <a:effectLst/>
                <a:uLnTx/>
                <a:uFillTx/>
                <a:latin typeface="Calibri" panose="020F0502020204030204"/>
                <a:ea typeface="+mn-ea"/>
                <a:cs typeface="+mn-cs"/>
              </a:rPr>
              <a:t>Messaging</a:t>
            </a:r>
          </a:p>
        </p:txBody>
      </p:sp>
      <p:sp>
        <p:nvSpPr>
          <p:cNvPr id="123929" name="Text Box 25"/>
          <p:cNvSpPr txBox="1">
            <a:spLocks noChangeArrowheads="1"/>
          </p:cNvSpPr>
          <p:nvPr/>
        </p:nvSpPr>
        <p:spPr bwMode="auto">
          <a:xfrm>
            <a:off x="3571828" y="2633304"/>
            <a:ext cx="1615507" cy="52322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dirty="0">
                <a:ln>
                  <a:noFill/>
                </a:ln>
                <a:solidFill>
                  <a:prstClr val="black"/>
                </a:solidFill>
                <a:effectLst/>
                <a:uLnTx/>
                <a:uFillTx/>
                <a:latin typeface="Calibri" panose="020F0502020204030204"/>
                <a:ea typeface="+mn-ea"/>
                <a:cs typeface="+mn-cs"/>
              </a:rPr>
              <a:t>Transport</a:t>
            </a:r>
          </a:p>
        </p:txBody>
      </p:sp>
      <p:sp>
        <p:nvSpPr>
          <p:cNvPr id="123930" name="Rectangle 26"/>
          <p:cNvSpPr>
            <a:spLocks noChangeArrowheads="1"/>
          </p:cNvSpPr>
          <p:nvPr/>
        </p:nvSpPr>
        <p:spPr bwMode="auto">
          <a:xfrm>
            <a:off x="3495627" y="347304"/>
            <a:ext cx="8382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3931" name="Rectangle 27"/>
          <p:cNvSpPr>
            <a:spLocks noChangeArrowheads="1"/>
          </p:cNvSpPr>
          <p:nvPr/>
        </p:nvSpPr>
        <p:spPr bwMode="auto">
          <a:xfrm>
            <a:off x="3495627" y="1109304"/>
            <a:ext cx="8382000" cy="609600"/>
          </a:xfrm>
          <a:prstGeom prst="rect">
            <a:avLst/>
          </a:prstGeom>
          <a:solidFill>
            <a:srgbClr val="FFFF00">
              <a:alpha val="20000"/>
            </a:srgbClr>
          </a:solidFill>
          <a:ln w="9525">
            <a:solidFill>
              <a:schemeClr val="tx1"/>
            </a:solid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3932" name="Rectangle 28"/>
          <p:cNvSpPr>
            <a:spLocks noChangeArrowheads="1"/>
          </p:cNvSpPr>
          <p:nvPr/>
        </p:nvSpPr>
        <p:spPr bwMode="auto">
          <a:xfrm>
            <a:off x="3495627" y="1871304"/>
            <a:ext cx="8382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3933" name="Rectangle 29"/>
          <p:cNvSpPr>
            <a:spLocks noChangeArrowheads="1"/>
          </p:cNvSpPr>
          <p:nvPr/>
        </p:nvSpPr>
        <p:spPr bwMode="auto">
          <a:xfrm>
            <a:off x="3495627" y="2633304"/>
            <a:ext cx="8382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Text Box 16">
            <a:extLst>
              <a:ext uri="{FF2B5EF4-FFF2-40B4-BE49-F238E27FC236}">
                <a16:creationId xmlns:a16="http://schemas.microsoft.com/office/drawing/2014/main" id="{60FFB81B-0EF5-43D3-8400-D5DF709E784A}"/>
              </a:ext>
            </a:extLst>
          </p:cNvPr>
          <p:cNvSpPr txBox="1">
            <a:spLocks noChangeArrowheads="1"/>
          </p:cNvSpPr>
          <p:nvPr/>
        </p:nvSpPr>
        <p:spPr bwMode="auto">
          <a:xfrm>
            <a:off x="1438227" y="1784923"/>
            <a:ext cx="19970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1" u="none" strike="noStrike" kern="1200" cap="none" spc="0" normalizeH="0" baseline="0" noProof="0" dirty="0">
                <a:ln>
                  <a:noFill/>
                </a:ln>
                <a:solidFill>
                  <a:srgbClr val="00B050"/>
                </a:solidFill>
                <a:effectLst/>
                <a:uLnTx/>
                <a:uFillTx/>
                <a:latin typeface="Times New Roman" panose="02020603050405020304" pitchFamily="18" charset="0"/>
                <a:ea typeface="新細明體" panose="02020500000000000000" pitchFamily="18" charset="-120"/>
                <a:cs typeface="+mn-cs"/>
              </a:rPr>
              <a:t>Describing Web Services interface</a:t>
            </a:r>
          </a:p>
        </p:txBody>
      </p:sp>
      <p:sp>
        <p:nvSpPr>
          <p:cNvPr id="20" name="Line 17">
            <a:extLst>
              <a:ext uri="{FF2B5EF4-FFF2-40B4-BE49-F238E27FC236}">
                <a16:creationId xmlns:a16="http://schemas.microsoft.com/office/drawing/2014/main" id="{21A7E5C4-792C-4D71-84AB-F778F39BA7A8}"/>
              </a:ext>
            </a:extLst>
          </p:cNvPr>
          <p:cNvSpPr>
            <a:spLocks noChangeShapeType="1"/>
          </p:cNvSpPr>
          <p:nvPr/>
        </p:nvSpPr>
        <p:spPr bwMode="auto">
          <a:xfrm flipV="1">
            <a:off x="3114626" y="1556322"/>
            <a:ext cx="83820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nvGrpSpPr>
          <p:cNvPr id="26" name="组合 25"/>
          <p:cNvGrpSpPr/>
          <p:nvPr/>
        </p:nvGrpSpPr>
        <p:grpSpPr>
          <a:xfrm>
            <a:off x="6488103" y="3873979"/>
            <a:ext cx="5137729" cy="2701430"/>
            <a:chOff x="5480820" y="3428266"/>
            <a:chExt cx="5791200" cy="3155950"/>
          </a:xfrm>
        </p:grpSpPr>
        <p:sp>
          <p:nvSpPr>
            <p:cNvPr id="27" name="Rectangle 14"/>
            <p:cNvSpPr>
              <a:spLocks noChangeArrowheads="1"/>
            </p:cNvSpPr>
            <p:nvPr/>
          </p:nvSpPr>
          <p:spPr bwMode="auto">
            <a:xfrm>
              <a:off x="7538220" y="3460016"/>
              <a:ext cx="1600200" cy="1295400"/>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alibri" panose="020F0502020204030204"/>
                  <a:ea typeface="+mn-ea"/>
                  <a:cs typeface="+mn-cs"/>
                </a:rPr>
                <a:t>Service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alibri" panose="020F0502020204030204"/>
                  <a:ea typeface="+mn-ea"/>
                  <a:cs typeface="+mn-cs"/>
                </a:rPr>
                <a:t>Registry</a:t>
              </a:r>
            </a:p>
          </p:txBody>
        </p:sp>
        <p:sp>
          <p:nvSpPr>
            <p:cNvPr id="28" name="Rectangle 15"/>
            <p:cNvSpPr>
              <a:spLocks noChangeArrowheads="1"/>
            </p:cNvSpPr>
            <p:nvPr/>
          </p:nvSpPr>
          <p:spPr bwMode="auto">
            <a:xfrm>
              <a:off x="5480820" y="5288816"/>
              <a:ext cx="1600200" cy="1295400"/>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dirty="0">
                  <a:ln>
                    <a:noFill/>
                  </a:ln>
                  <a:solidFill>
                    <a:srgbClr val="000000"/>
                  </a:solidFill>
                  <a:effectLst/>
                  <a:uLnTx/>
                  <a:uFillTx/>
                  <a:latin typeface="Calibri" panose="020F0502020204030204"/>
                  <a:ea typeface="+mn-ea"/>
                  <a:cs typeface="+mn-cs"/>
                </a:rPr>
                <a:t>Service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dirty="0">
                  <a:ln>
                    <a:noFill/>
                  </a:ln>
                  <a:solidFill>
                    <a:srgbClr val="000000"/>
                  </a:solidFill>
                  <a:effectLst/>
                  <a:uLnTx/>
                  <a:uFillTx/>
                  <a:latin typeface="Calibri" panose="020F0502020204030204"/>
                  <a:ea typeface="+mn-ea"/>
                  <a:cs typeface="+mn-cs"/>
                </a:rPr>
                <a:t>Requestor</a:t>
              </a:r>
            </a:p>
          </p:txBody>
        </p:sp>
        <p:sp>
          <p:nvSpPr>
            <p:cNvPr id="29" name="Rectangle 16"/>
            <p:cNvSpPr>
              <a:spLocks noChangeArrowheads="1"/>
            </p:cNvSpPr>
            <p:nvPr/>
          </p:nvSpPr>
          <p:spPr bwMode="auto">
            <a:xfrm>
              <a:off x="9671820" y="5212616"/>
              <a:ext cx="1600200" cy="1295400"/>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alibri" panose="020F0502020204030204"/>
                  <a:ea typeface="+mn-ea"/>
                  <a:cs typeface="+mn-cs"/>
                </a:rPr>
                <a:t>Service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alibri" panose="020F0502020204030204"/>
                  <a:ea typeface="+mn-ea"/>
                  <a:cs typeface="+mn-cs"/>
                </a:rPr>
                <a:t>Provider</a:t>
              </a:r>
            </a:p>
          </p:txBody>
        </p:sp>
        <p:sp>
          <p:nvSpPr>
            <p:cNvPr id="30" name="Line 17"/>
            <p:cNvSpPr>
              <a:spLocks noChangeShapeType="1"/>
            </p:cNvSpPr>
            <p:nvPr/>
          </p:nvSpPr>
          <p:spPr bwMode="auto">
            <a:xfrm flipH="1" flipV="1">
              <a:off x="6319020" y="4145816"/>
              <a:ext cx="0" cy="1143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Line 18"/>
            <p:cNvSpPr>
              <a:spLocks noChangeShapeType="1"/>
            </p:cNvSpPr>
            <p:nvPr/>
          </p:nvSpPr>
          <p:spPr bwMode="auto">
            <a:xfrm>
              <a:off x="6319020" y="4145816"/>
              <a:ext cx="1219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Text Box 19"/>
            <p:cNvSpPr txBox="1">
              <a:spLocks noChangeArrowheads="1"/>
            </p:cNvSpPr>
            <p:nvPr/>
          </p:nvSpPr>
          <p:spPr bwMode="auto">
            <a:xfrm>
              <a:off x="6084070" y="3428266"/>
              <a:ext cx="960499" cy="557227"/>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400">
                  <a:solidFill>
                    <a:schemeClr val="tx1"/>
                  </a:solidFill>
                  <a:latin typeface="Times New Roman" panose="02020603050405020304" pitchFamily="18" charset="0"/>
                </a:defRPr>
              </a:lvl1pPr>
              <a:lvl2pPr marL="800100" indent="-342900" eaLnBrk="0" hangingPunct="0">
                <a:defRPr sz="2400">
                  <a:solidFill>
                    <a:schemeClr val="tx1"/>
                  </a:solidFill>
                  <a:latin typeface="Times New Roman" panose="02020603050405020304" pitchFamily="18" charset="0"/>
                </a:defRPr>
              </a:lvl2pPr>
              <a:lvl3pPr marL="1257300" indent="-342900" eaLnBrk="0" hangingPunct="0">
                <a:defRPr sz="2400">
                  <a:solidFill>
                    <a:schemeClr val="tx1"/>
                  </a:solidFill>
                  <a:latin typeface="Times New Roman" panose="02020603050405020304" pitchFamily="18" charset="0"/>
                </a:defRPr>
              </a:lvl3pPr>
              <a:lvl4pPr marL="1714500" indent="-342900" eaLnBrk="0" hangingPunct="0">
                <a:defRPr sz="2400">
                  <a:solidFill>
                    <a:schemeClr val="tx1"/>
                  </a:solidFill>
                  <a:latin typeface="Times New Roman" panose="02020603050405020304" pitchFamily="18" charset="0"/>
                </a:defRPr>
              </a:lvl4pPr>
              <a:lvl5pPr marL="2171700" indent="-342900" eaLnBrk="0" hangingPunct="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Discover</a:t>
              </a: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Services</a:t>
              </a:r>
            </a:p>
          </p:txBody>
        </p:sp>
        <p:sp>
          <p:nvSpPr>
            <p:cNvPr id="33" name="Oval 20"/>
            <p:cNvSpPr>
              <a:spLocks noChangeArrowheads="1"/>
            </p:cNvSpPr>
            <p:nvPr/>
          </p:nvSpPr>
          <p:spPr bwMode="auto">
            <a:xfrm>
              <a:off x="5626870" y="3504466"/>
              <a:ext cx="457200" cy="457200"/>
            </a:xfrm>
            <a:prstGeom prst="ellipse">
              <a:avLst/>
            </a:prstGeom>
            <a:solidFill>
              <a:srgbClr val="BBE0E3"/>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alibri" panose="020F0502020204030204"/>
                  <a:ea typeface="+mn-ea"/>
                  <a:cs typeface="+mn-cs"/>
                </a:rPr>
                <a:t>1</a:t>
              </a:r>
            </a:p>
          </p:txBody>
        </p:sp>
        <p:sp>
          <p:nvSpPr>
            <p:cNvPr id="34" name="Text Box 21"/>
            <p:cNvSpPr txBox="1">
              <a:spLocks noChangeArrowheads="1"/>
            </p:cNvSpPr>
            <p:nvPr/>
          </p:nvSpPr>
          <p:spPr bwMode="auto">
            <a:xfrm>
              <a:off x="7722370" y="5593617"/>
              <a:ext cx="1467575" cy="32778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400">
                  <a:solidFill>
                    <a:schemeClr val="tx1"/>
                  </a:solidFill>
                  <a:latin typeface="Times New Roman" panose="02020603050405020304" pitchFamily="18" charset="0"/>
                </a:defRPr>
              </a:lvl1pPr>
              <a:lvl2pPr marL="800100" indent="-342900" eaLnBrk="0" hangingPunct="0">
                <a:defRPr sz="2400">
                  <a:solidFill>
                    <a:schemeClr val="tx1"/>
                  </a:solidFill>
                  <a:latin typeface="Times New Roman" panose="02020603050405020304" pitchFamily="18" charset="0"/>
                </a:defRPr>
              </a:lvl2pPr>
              <a:lvl3pPr marL="1257300" indent="-342900" eaLnBrk="0" hangingPunct="0">
                <a:defRPr sz="2400">
                  <a:solidFill>
                    <a:schemeClr val="tx1"/>
                  </a:solidFill>
                  <a:latin typeface="Times New Roman" panose="02020603050405020304" pitchFamily="18" charset="0"/>
                </a:defRPr>
              </a:lvl3pPr>
              <a:lvl4pPr marL="1714500" indent="-342900" eaLnBrk="0" hangingPunct="0">
                <a:defRPr sz="2400">
                  <a:solidFill>
                    <a:schemeClr val="tx1"/>
                  </a:solidFill>
                  <a:latin typeface="Times New Roman" panose="02020603050405020304" pitchFamily="18" charset="0"/>
                </a:defRPr>
              </a:lvl4pPr>
              <a:lvl5pPr marL="2171700" indent="-342900" eaLnBrk="0" hangingPunct="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Invoke Service</a:t>
              </a:r>
            </a:p>
          </p:txBody>
        </p:sp>
        <p:sp>
          <p:nvSpPr>
            <p:cNvPr id="35" name="Oval 22"/>
            <p:cNvSpPr>
              <a:spLocks noChangeArrowheads="1"/>
            </p:cNvSpPr>
            <p:nvPr/>
          </p:nvSpPr>
          <p:spPr bwMode="auto">
            <a:xfrm>
              <a:off x="7265170" y="5517416"/>
              <a:ext cx="457200" cy="457200"/>
            </a:xfrm>
            <a:prstGeom prst="ellipse">
              <a:avLst/>
            </a:prstGeom>
            <a:solidFill>
              <a:srgbClr val="BBE0E3"/>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alibri" panose="020F0502020204030204"/>
                  <a:ea typeface="+mn-ea"/>
                  <a:cs typeface="+mn-cs"/>
                </a:rPr>
                <a:t>2</a:t>
              </a:r>
            </a:p>
          </p:txBody>
        </p:sp>
        <p:sp>
          <p:nvSpPr>
            <p:cNvPr id="36" name="Line 23"/>
            <p:cNvSpPr>
              <a:spLocks noChangeShapeType="1"/>
            </p:cNvSpPr>
            <p:nvPr/>
          </p:nvSpPr>
          <p:spPr bwMode="auto">
            <a:xfrm flipV="1">
              <a:off x="7081020" y="6050816"/>
              <a:ext cx="2590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9934680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23921"/>
                                        </p:tgtEl>
                                        <p:attrNameLst>
                                          <p:attrName>style.visibility</p:attrName>
                                        </p:attrNameLst>
                                      </p:cBhvr>
                                      <p:to>
                                        <p:strVal val="visible"/>
                                      </p:to>
                                    </p:set>
                                    <p:animEffect transition="in" filter="fade">
                                      <p:cBhvr>
                                        <p:cTn id="7" dur="1000"/>
                                        <p:tgtEl>
                                          <p:spTgt spid="123921"/>
                                        </p:tgtEl>
                                      </p:cBhvr>
                                    </p:animEffect>
                                    <p:anim calcmode="lin" valueType="num">
                                      <p:cBhvr>
                                        <p:cTn id="8" dur="1000" fill="hold"/>
                                        <p:tgtEl>
                                          <p:spTgt spid="123921"/>
                                        </p:tgtEl>
                                        <p:attrNameLst>
                                          <p:attrName>ppt_x</p:attrName>
                                        </p:attrNameLst>
                                      </p:cBhvr>
                                      <p:tavLst>
                                        <p:tav tm="0">
                                          <p:val>
                                            <p:strVal val="#ppt_x"/>
                                          </p:val>
                                        </p:tav>
                                        <p:tav tm="100000">
                                          <p:val>
                                            <p:strVal val="#ppt_x"/>
                                          </p:val>
                                        </p:tav>
                                      </p:tavLst>
                                    </p:anim>
                                    <p:anim calcmode="lin" valueType="num">
                                      <p:cBhvr>
                                        <p:cTn id="9" dur="900" decel="100000" fill="hold"/>
                                        <p:tgtEl>
                                          <p:spTgt spid="12392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3921"/>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123922"/>
                                        </p:tgtEl>
                                        <p:attrNameLst>
                                          <p:attrName>style.visibility</p:attrName>
                                        </p:attrNameLst>
                                      </p:cBhvr>
                                      <p:to>
                                        <p:strVal val="visible"/>
                                      </p:to>
                                    </p:set>
                                    <p:animEffect transition="in" filter="fade">
                                      <p:cBhvr>
                                        <p:cTn id="13" dur="1000"/>
                                        <p:tgtEl>
                                          <p:spTgt spid="123922"/>
                                        </p:tgtEl>
                                      </p:cBhvr>
                                    </p:animEffect>
                                    <p:anim calcmode="lin" valueType="num">
                                      <p:cBhvr>
                                        <p:cTn id="14" dur="1000" fill="hold"/>
                                        <p:tgtEl>
                                          <p:spTgt spid="123922"/>
                                        </p:tgtEl>
                                        <p:attrNameLst>
                                          <p:attrName>ppt_x</p:attrName>
                                        </p:attrNameLst>
                                      </p:cBhvr>
                                      <p:tavLst>
                                        <p:tav tm="0">
                                          <p:val>
                                            <p:strVal val="#ppt_x"/>
                                          </p:val>
                                        </p:tav>
                                        <p:tav tm="100000">
                                          <p:val>
                                            <p:strVal val="#ppt_x"/>
                                          </p:val>
                                        </p:tav>
                                      </p:tavLst>
                                    </p:anim>
                                    <p:anim calcmode="lin" valueType="num">
                                      <p:cBhvr>
                                        <p:cTn id="15" dur="900" decel="100000" fill="hold"/>
                                        <p:tgtEl>
                                          <p:spTgt spid="123922"/>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23922"/>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123923"/>
                                        </p:tgtEl>
                                        <p:attrNameLst>
                                          <p:attrName>style.visibility</p:attrName>
                                        </p:attrNameLst>
                                      </p:cBhvr>
                                      <p:to>
                                        <p:strVal val="visible"/>
                                      </p:to>
                                    </p:set>
                                    <p:animEffect transition="in" filter="fade">
                                      <p:cBhvr>
                                        <p:cTn id="19" dur="1000"/>
                                        <p:tgtEl>
                                          <p:spTgt spid="123923"/>
                                        </p:tgtEl>
                                      </p:cBhvr>
                                    </p:animEffect>
                                    <p:anim calcmode="lin" valueType="num">
                                      <p:cBhvr>
                                        <p:cTn id="20" dur="1000" fill="hold"/>
                                        <p:tgtEl>
                                          <p:spTgt spid="123923"/>
                                        </p:tgtEl>
                                        <p:attrNameLst>
                                          <p:attrName>ppt_x</p:attrName>
                                        </p:attrNameLst>
                                      </p:cBhvr>
                                      <p:tavLst>
                                        <p:tav tm="0">
                                          <p:val>
                                            <p:strVal val="#ppt_x"/>
                                          </p:val>
                                        </p:tav>
                                        <p:tav tm="100000">
                                          <p:val>
                                            <p:strVal val="#ppt_x"/>
                                          </p:val>
                                        </p:tav>
                                      </p:tavLst>
                                    </p:anim>
                                    <p:anim calcmode="lin" valueType="num">
                                      <p:cBhvr>
                                        <p:cTn id="21" dur="900" decel="100000" fill="hold"/>
                                        <p:tgtEl>
                                          <p:spTgt spid="123923"/>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23923"/>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123924"/>
                                        </p:tgtEl>
                                        <p:attrNameLst>
                                          <p:attrName>style.visibility</p:attrName>
                                        </p:attrNameLst>
                                      </p:cBhvr>
                                      <p:to>
                                        <p:strVal val="visible"/>
                                      </p:to>
                                    </p:set>
                                    <p:animEffect transition="in" filter="fade">
                                      <p:cBhvr>
                                        <p:cTn id="25" dur="1000"/>
                                        <p:tgtEl>
                                          <p:spTgt spid="123924"/>
                                        </p:tgtEl>
                                      </p:cBhvr>
                                    </p:animEffect>
                                    <p:anim calcmode="lin" valueType="num">
                                      <p:cBhvr>
                                        <p:cTn id="26" dur="1000" fill="hold"/>
                                        <p:tgtEl>
                                          <p:spTgt spid="123924"/>
                                        </p:tgtEl>
                                        <p:attrNameLst>
                                          <p:attrName>ppt_x</p:attrName>
                                        </p:attrNameLst>
                                      </p:cBhvr>
                                      <p:tavLst>
                                        <p:tav tm="0">
                                          <p:val>
                                            <p:strVal val="#ppt_x"/>
                                          </p:val>
                                        </p:tav>
                                        <p:tav tm="100000">
                                          <p:val>
                                            <p:strVal val="#ppt_x"/>
                                          </p:val>
                                        </p:tav>
                                      </p:tavLst>
                                    </p:anim>
                                    <p:anim calcmode="lin" valueType="num">
                                      <p:cBhvr>
                                        <p:cTn id="27" dur="900" decel="100000" fill="hold"/>
                                        <p:tgtEl>
                                          <p:spTgt spid="123924"/>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23924"/>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123925"/>
                                        </p:tgtEl>
                                        <p:attrNameLst>
                                          <p:attrName>style.visibility</p:attrName>
                                        </p:attrNameLst>
                                      </p:cBhvr>
                                      <p:to>
                                        <p:strVal val="visible"/>
                                      </p:to>
                                    </p:set>
                                    <p:animEffect transition="in" filter="fade">
                                      <p:cBhvr>
                                        <p:cTn id="31" dur="1000"/>
                                        <p:tgtEl>
                                          <p:spTgt spid="123925"/>
                                        </p:tgtEl>
                                      </p:cBhvr>
                                    </p:animEffect>
                                    <p:anim calcmode="lin" valueType="num">
                                      <p:cBhvr>
                                        <p:cTn id="32" dur="1000" fill="hold"/>
                                        <p:tgtEl>
                                          <p:spTgt spid="123925"/>
                                        </p:tgtEl>
                                        <p:attrNameLst>
                                          <p:attrName>ppt_x</p:attrName>
                                        </p:attrNameLst>
                                      </p:cBhvr>
                                      <p:tavLst>
                                        <p:tav tm="0">
                                          <p:val>
                                            <p:strVal val="#ppt_x"/>
                                          </p:val>
                                        </p:tav>
                                        <p:tav tm="100000">
                                          <p:val>
                                            <p:strVal val="#ppt_x"/>
                                          </p:val>
                                        </p:tav>
                                      </p:tavLst>
                                    </p:anim>
                                    <p:anim calcmode="lin" valueType="num">
                                      <p:cBhvr>
                                        <p:cTn id="33" dur="900" decel="100000" fill="hold"/>
                                        <p:tgtEl>
                                          <p:spTgt spid="123925"/>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23925"/>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123926"/>
                                        </p:tgtEl>
                                        <p:attrNameLst>
                                          <p:attrName>style.visibility</p:attrName>
                                        </p:attrNameLst>
                                      </p:cBhvr>
                                      <p:to>
                                        <p:strVal val="visible"/>
                                      </p:to>
                                    </p:set>
                                    <p:animEffect transition="in" filter="fade">
                                      <p:cBhvr>
                                        <p:cTn id="37" dur="1000"/>
                                        <p:tgtEl>
                                          <p:spTgt spid="123926"/>
                                        </p:tgtEl>
                                      </p:cBhvr>
                                    </p:animEffect>
                                    <p:anim calcmode="lin" valueType="num">
                                      <p:cBhvr>
                                        <p:cTn id="38" dur="1000" fill="hold"/>
                                        <p:tgtEl>
                                          <p:spTgt spid="123926"/>
                                        </p:tgtEl>
                                        <p:attrNameLst>
                                          <p:attrName>ppt_x</p:attrName>
                                        </p:attrNameLst>
                                      </p:cBhvr>
                                      <p:tavLst>
                                        <p:tav tm="0">
                                          <p:val>
                                            <p:strVal val="#ppt_x"/>
                                          </p:val>
                                        </p:tav>
                                        <p:tav tm="100000">
                                          <p:val>
                                            <p:strVal val="#ppt_x"/>
                                          </p:val>
                                        </p:tav>
                                      </p:tavLst>
                                    </p:anim>
                                    <p:anim calcmode="lin" valueType="num">
                                      <p:cBhvr>
                                        <p:cTn id="39" dur="900" decel="100000" fill="hold"/>
                                        <p:tgtEl>
                                          <p:spTgt spid="123926"/>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23926"/>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0"/>
                                  </p:stCondLst>
                                  <p:childTnLst>
                                    <p:set>
                                      <p:cBhvr>
                                        <p:cTn id="42" dur="1" fill="hold">
                                          <p:stCondLst>
                                            <p:cond delay="0"/>
                                          </p:stCondLst>
                                        </p:cTn>
                                        <p:tgtEl>
                                          <p:spTgt spid="123927"/>
                                        </p:tgtEl>
                                        <p:attrNameLst>
                                          <p:attrName>style.visibility</p:attrName>
                                        </p:attrNameLst>
                                      </p:cBhvr>
                                      <p:to>
                                        <p:strVal val="visible"/>
                                      </p:to>
                                    </p:set>
                                    <p:animEffect transition="in" filter="fade">
                                      <p:cBhvr>
                                        <p:cTn id="43" dur="1000"/>
                                        <p:tgtEl>
                                          <p:spTgt spid="123927"/>
                                        </p:tgtEl>
                                      </p:cBhvr>
                                    </p:animEffect>
                                    <p:anim calcmode="lin" valueType="num">
                                      <p:cBhvr>
                                        <p:cTn id="44" dur="1000" fill="hold"/>
                                        <p:tgtEl>
                                          <p:spTgt spid="123927"/>
                                        </p:tgtEl>
                                        <p:attrNameLst>
                                          <p:attrName>ppt_x</p:attrName>
                                        </p:attrNameLst>
                                      </p:cBhvr>
                                      <p:tavLst>
                                        <p:tav tm="0">
                                          <p:val>
                                            <p:strVal val="#ppt_x"/>
                                          </p:val>
                                        </p:tav>
                                        <p:tav tm="100000">
                                          <p:val>
                                            <p:strVal val="#ppt_x"/>
                                          </p:val>
                                        </p:tav>
                                      </p:tavLst>
                                    </p:anim>
                                    <p:anim calcmode="lin" valueType="num">
                                      <p:cBhvr>
                                        <p:cTn id="45" dur="900" decel="100000" fill="hold"/>
                                        <p:tgtEl>
                                          <p:spTgt spid="123927"/>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123927"/>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0"/>
                                  </p:stCondLst>
                                  <p:childTnLst>
                                    <p:set>
                                      <p:cBhvr>
                                        <p:cTn id="48" dur="1" fill="hold">
                                          <p:stCondLst>
                                            <p:cond delay="0"/>
                                          </p:stCondLst>
                                        </p:cTn>
                                        <p:tgtEl>
                                          <p:spTgt spid="123928"/>
                                        </p:tgtEl>
                                        <p:attrNameLst>
                                          <p:attrName>style.visibility</p:attrName>
                                        </p:attrNameLst>
                                      </p:cBhvr>
                                      <p:to>
                                        <p:strVal val="visible"/>
                                      </p:to>
                                    </p:set>
                                    <p:animEffect transition="in" filter="fade">
                                      <p:cBhvr>
                                        <p:cTn id="49" dur="1000"/>
                                        <p:tgtEl>
                                          <p:spTgt spid="123928"/>
                                        </p:tgtEl>
                                      </p:cBhvr>
                                    </p:animEffect>
                                    <p:anim calcmode="lin" valueType="num">
                                      <p:cBhvr>
                                        <p:cTn id="50" dur="1000" fill="hold"/>
                                        <p:tgtEl>
                                          <p:spTgt spid="123928"/>
                                        </p:tgtEl>
                                        <p:attrNameLst>
                                          <p:attrName>ppt_x</p:attrName>
                                        </p:attrNameLst>
                                      </p:cBhvr>
                                      <p:tavLst>
                                        <p:tav tm="0">
                                          <p:val>
                                            <p:strVal val="#ppt_x"/>
                                          </p:val>
                                        </p:tav>
                                        <p:tav tm="100000">
                                          <p:val>
                                            <p:strVal val="#ppt_x"/>
                                          </p:val>
                                        </p:tav>
                                      </p:tavLst>
                                    </p:anim>
                                    <p:anim calcmode="lin" valueType="num">
                                      <p:cBhvr>
                                        <p:cTn id="51" dur="900" decel="100000" fill="hold"/>
                                        <p:tgtEl>
                                          <p:spTgt spid="123928"/>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123928"/>
                                        </p:tgtEl>
                                        <p:attrNameLst>
                                          <p:attrName>ppt_y</p:attrName>
                                        </p:attrNameLst>
                                      </p:cBhvr>
                                      <p:tavLst>
                                        <p:tav tm="0">
                                          <p:val>
                                            <p:strVal val="#ppt_y-.03"/>
                                          </p:val>
                                        </p:tav>
                                        <p:tav tm="100000">
                                          <p:val>
                                            <p:strVal val="#ppt_y"/>
                                          </p:val>
                                        </p:tav>
                                      </p:tavLst>
                                    </p:anim>
                                  </p:childTnLst>
                                </p:cTn>
                              </p:par>
                              <p:par>
                                <p:cTn id="53" presetID="37" presetClass="entr" presetSubtype="0" fill="hold" grpId="0" nodeType="withEffect">
                                  <p:stCondLst>
                                    <p:cond delay="0"/>
                                  </p:stCondLst>
                                  <p:childTnLst>
                                    <p:set>
                                      <p:cBhvr>
                                        <p:cTn id="54" dur="1" fill="hold">
                                          <p:stCondLst>
                                            <p:cond delay="0"/>
                                          </p:stCondLst>
                                        </p:cTn>
                                        <p:tgtEl>
                                          <p:spTgt spid="123929"/>
                                        </p:tgtEl>
                                        <p:attrNameLst>
                                          <p:attrName>style.visibility</p:attrName>
                                        </p:attrNameLst>
                                      </p:cBhvr>
                                      <p:to>
                                        <p:strVal val="visible"/>
                                      </p:to>
                                    </p:set>
                                    <p:animEffect transition="in" filter="fade">
                                      <p:cBhvr>
                                        <p:cTn id="55" dur="1000"/>
                                        <p:tgtEl>
                                          <p:spTgt spid="123929"/>
                                        </p:tgtEl>
                                      </p:cBhvr>
                                    </p:animEffect>
                                    <p:anim calcmode="lin" valueType="num">
                                      <p:cBhvr>
                                        <p:cTn id="56" dur="1000" fill="hold"/>
                                        <p:tgtEl>
                                          <p:spTgt spid="123929"/>
                                        </p:tgtEl>
                                        <p:attrNameLst>
                                          <p:attrName>ppt_x</p:attrName>
                                        </p:attrNameLst>
                                      </p:cBhvr>
                                      <p:tavLst>
                                        <p:tav tm="0">
                                          <p:val>
                                            <p:strVal val="#ppt_x"/>
                                          </p:val>
                                        </p:tav>
                                        <p:tav tm="100000">
                                          <p:val>
                                            <p:strVal val="#ppt_x"/>
                                          </p:val>
                                        </p:tav>
                                      </p:tavLst>
                                    </p:anim>
                                    <p:anim calcmode="lin" valueType="num">
                                      <p:cBhvr>
                                        <p:cTn id="57" dur="900" decel="100000" fill="hold"/>
                                        <p:tgtEl>
                                          <p:spTgt spid="123929"/>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123929"/>
                                        </p:tgtEl>
                                        <p:attrNameLst>
                                          <p:attrName>ppt_y</p:attrName>
                                        </p:attrNameLst>
                                      </p:cBhvr>
                                      <p:tavLst>
                                        <p:tav tm="0">
                                          <p:val>
                                            <p:strVal val="#ppt_y-.03"/>
                                          </p:val>
                                        </p:tav>
                                        <p:tav tm="100000">
                                          <p:val>
                                            <p:strVal val="#ppt_y"/>
                                          </p:val>
                                        </p:tav>
                                      </p:tavLst>
                                    </p:anim>
                                  </p:childTnLst>
                                </p:cTn>
                              </p:par>
                              <p:par>
                                <p:cTn id="59" presetID="37" presetClass="entr" presetSubtype="0" fill="hold" grpId="0" nodeType="withEffect">
                                  <p:stCondLst>
                                    <p:cond delay="0"/>
                                  </p:stCondLst>
                                  <p:childTnLst>
                                    <p:set>
                                      <p:cBhvr>
                                        <p:cTn id="60" dur="1" fill="hold">
                                          <p:stCondLst>
                                            <p:cond delay="0"/>
                                          </p:stCondLst>
                                        </p:cTn>
                                        <p:tgtEl>
                                          <p:spTgt spid="123930"/>
                                        </p:tgtEl>
                                        <p:attrNameLst>
                                          <p:attrName>style.visibility</p:attrName>
                                        </p:attrNameLst>
                                      </p:cBhvr>
                                      <p:to>
                                        <p:strVal val="visible"/>
                                      </p:to>
                                    </p:set>
                                    <p:animEffect transition="in" filter="fade">
                                      <p:cBhvr>
                                        <p:cTn id="61" dur="1000"/>
                                        <p:tgtEl>
                                          <p:spTgt spid="123930"/>
                                        </p:tgtEl>
                                      </p:cBhvr>
                                    </p:animEffect>
                                    <p:anim calcmode="lin" valueType="num">
                                      <p:cBhvr>
                                        <p:cTn id="62" dur="1000" fill="hold"/>
                                        <p:tgtEl>
                                          <p:spTgt spid="123930"/>
                                        </p:tgtEl>
                                        <p:attrNameLst>
                                          <p:attrName>ppt_x</p:attrName>
                                        </p:attrNameLst>
                                      </p:cBhvr>
                                      <p:tavLst>
                                        <p:tav tm="0">
                                          <p:val>
                                            <p:strVal val="#ppt_x"/>
                                          </p:val>
                                        </p:tav>
                                        <p:tav tm="100000">
                                          <p:val>
                                            <p:strVal val="#ppt_x"/>
                                          </p:val>
                                        </p:tav>
                                      </p:tavLst>
                                    </p:anim>
                                    <p:anim calcmode="lin" valueType="num">
                                      <p:cBhvr>
                                        <p:cTn id="63" dur="900" decel="100000" fill="hold"/>
                                        <p:tgtEl>
                                          <p:spTgt spid="123930"/>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123930"/>
                                        </p:tgtEl>
                                        <p:attrNameLst>
                                          <p:attrName>ppt_y</p:attrName>
                                        </p:attrNameLst>
                                      </p:cBhvr>
                                      <p:tavLst>
                                        <p:tav tm="0">
                                          <p:val>
                                            <p:strVal val="#ppt_y-.03"/>
                                          </p:val>
                                        </p:tav>
                                        <p:tav tm="100000">
                                          <p:val>
                                            <p:strVal val="#ppt_y"/>
                                          </p:val>
                                        </p:tav>
                                      </p:tavLst>
                                    </p:anim>
                                  </p:childTnLst>
                                </p:cTn>
                              </p:par>
                              <p:par>
                                <p:cTn id="65" presetID="37" presetClass="entr" presetSubtype="0" fill="hold" grpId="0" nodeType="withEffect">
                                  <p:stCondLst>
                                    <p:cond delay="0"/>
                                  </p:stCondLst>
                                  <p:childTnLst>
                                    <p:set>
                                      <p:cBhvr>
                                        <p:cTn id="66" dur="1" fill="hold">
                                          <p:stCondLst>
                                            <p:cond delay="0"/>
                                          </p:stCondLst>
                                        </p:cTn>
                                        <p:tgtEl>
                                          <p:spTgt spid="123931"/>
                                        </p:tgtEl>
                                        <p:attrNameLst>
                                          <p:attrName>style.visibility</p:attrName>
                                        </p:attrNameLst>
                                      </p:cBhvr>
                                      <p:to>
                                        <p:strVal val="visible"/>
                                      </p:to>
                                    </p:set>
                                    <p:animEffect transition="in" filter="fade">
                                      <p:cBhvr>
                                        <p:cTn id="67" dur="1000"/>
                                        <p:tgtEl>
                                          <p:spTgt spid="123931"/>
                                        </p:tgtEl>
                                      </p:cBhvr>
                                    </p:animEffect>
                                    <p:anim calcmode="lin" valueType="num">
                                      <p:cBhvr>
                                        <p:cTn id="68" dur="1000" fill="hold"/>
                                        <p:tgtEl>
                                          <p:spTgt spid="123931"/>
                                        </p:tgtEl>
                                        <p:attrNameLst>
                                          <p:attrName>ppt_x</p:attrName>
                                        </p:attrNameLst>
                                      </p:cBhvr>
                                      <p:tavLst>
                                        <p:tav tm="0">
                                          <p:val>
                                            <p:strVal val="#ppt_x"/>
                                          </p:val>
                                        </p:tav>
                                        <p:tav tm="100000">
                                          <p:val>
                                            <p:strVal val="#ppt_x"/>
                                          </p:val>
                                        </p:tav>
                                      </p:tavLst>
                                    </p:anim>
                                    <p:anim calcmode="lin" valueType="num">
                                      <p:cBhvr>
                                        <p:cTn id="69" dur="900" decel="100000" fill="hold"/>
                                        <p:tgtEl>
                                          <p:spTgt spid="123931"/>
                                        </p:tgtEl>
                                        <p:attrNameLst>
                                          <p:attrName>ppt_y</p:attrName>
                                        </p:attrNameLst>
                                      </p:cBhvr>
                                      <p:tavLst>
                                        <p:tav tm="0">
                                          <p:val>
                                            <p:strVal val="#ppt_y+1"/>
                                          </p:val>
                                        </p:tav>
                                        <p:tav tm="100000">
                                          <p:val>
                                            <p:strVal val="#ppt_y-.03"/>
                                          </p:val>
                                        </p:tav>
                                      </p:tavLst>
                                    </p:anim>
                                    <p:anim calcmode="lin" valueType="num">
                                      <p:cBhvr>
                                        <p:cTn id="70" dur="100" accel="100000" fill="hold">
                                          <p:stCondLst>
                                            <p:cond delay="900"/>
                                          </p:stCondLst>
                                        </p:cTn>
                                        <p:tgtEl>
                                          <p:spTgt spid="123931"/>
                                        </p:tgtEl>
                                        <p:attrNameLst>
                                          <p:attrName>ppt_y</p:attrName>
                                        </p:attrNameLst>
                                      </p:cBhvr>
                                      <p:tavLst>
                                        <p:tav tm="0">
                                          <p:val>
                                            <p:strVal val="#ppt_y-.03"/>
                                          </p:val>
                                        </p:tav>
                                        <p:tav tm="100000">
                                          <p:val>
                                            <p:strVal val="#ppt_y"/>
                                          </p:val>
                                        </p:tav>
                                      </p:tavLst>
                                    </p:anim>
                                  </p:childTnLst>
                                </p:cTn>
                              </p:par>
                              <p:par>
                                <p:cTn id="71" presetID="37" presetClass="entr" presetSubtype="0" fill="hold" grpId="0" nodeType="withEffect">
                                  <p:stCondLst>
                                    <p:cond delay="0"/>
                                  </p:stCondLst>
                                  <p:childTnLst>
                                    <p:set>
                                      <p:cBhvr>
                                        <p:cTn id="72" dur="1" fill="hold">
                                          <p:stCondLst>
                                            <p:cond delay="0"/>
                                          </p:stCondLst>
                                        </p:cTn>
                                        <p:tgtEl>
                                          <p:spTgt spid="123932"/>
                                        </p:tgtEl>
                                        <p:attrNameLst>
                                          <p:attrName>style.visibility</p:attrName>
                                        </p:attrNameLst>
                                      </p:cBhvr>
                                      <p:to>
                                        <p:strVal val="visible"/>
                                      </p:to>
                                    </p:set>
                                    <p:animEffect transition="in" filter="fade">
                                      <p:cBhvr>
                                        <p:cTn id="73" dur="1000"/>
                                        <p:tgtEl>
                                          <p:spTgt spid="123932"/>
                                        </p:tgtEl>
                                      </p:cBhvr>
                                    </p:animEffect>
                                    <p:anim calcmode="lin" valueType="num">
                                      <p:cBhvr>
                                        <p:cTn id="74" dur="1000" fill="hold"/>
                                        <p:tgtEl>
                                          <p:spTgt spid="123932"/>
                                        </p:tgtEl>
                                        <p:attrNameLst>
                                          <p:attrName>ppt_x</p:attrName>
                                        </p:attrNameLst>
                                      </p:cBhvr>
                                      <p:tavLst>
                                        <p:tav tm="0">
                                          <p:val>
                                            <p:strVal val="#ppt_x"/>
                                          </p:val>
                                        </p:tav>
                                        <p:tav tm="100000">
                                          <p:val>
                                            <p:strVal val="#ppt_x"/>
                                          </p:val>
                                        </p:tav>
                                      </p:tavLst>
                                    </p:anim>
                                    <p:anim calcmode="lin" valueType="num">
                                      <p:cBhvr>
                                        <p:cTn id="75" dur="900" decel="100000" fill="hold"/>
                                        <p:tgtEl>
                                          <p:spTgt spid="123932"/>
                                        </p:tgtEl>
                                        <p:attrNameLst>
                                          <p:attrName>ppt_y</p:attrName>
                                        </p:attrNameLst>
                                      </p:cBhvr>
                                      <p:tavLst>
                                        <p:tav tm="0">
                                          <p:val>
                                            <p:strVal val="#ppt_y+1"/>
                                          </p:val>
                                        </p:tav>
                                        <p:tav tm="100000">
                                          <p:val>
                                            <p:strVal val="#ppt_y-.03"/>
                                          </p:val>
                                        </p:tav>
                                      </p:tavLst>
                                    </p:anim>
                                    <p:anim calcmode="lin" valueType="num">
                                      <p:cBhvr>
                                        <p:cTn id="76" dur="100" accel="100000" fill="hold">
                                          <p:stCondLst>
                                            <p:cond delay="900"/>
                                          </p:stCondLst>
                                        </p:cTn>
                                        <p:tgtEl>
                                          <p:spTgt spid="123932"/>
                                        </p:tgtEl>
                                        <p:attrNameLst>
                                          <p:attrName>ppt_y</p:attrName>
                                        </p:attrNameLst>
                                      </p:cBhvr>
                                      <p:tavLst>
                                        <p:tav tm="0">
                                          <p:val>
                                            <p:strVal val="#ppt_y-.03"/>
                                          </p:val>
                                        </p:tav>
                                        <p:tav tm="100000">
                                          <p:val>
                                            <p:strVal val="#ppt_y"/>
                                          </p:val>
                                        </p:tav>
                                      </p:tavLst>
                                    </p:anim>
                                  </p:childTnLst>
                                </p:cTn>
                              </p:par>
                              <p:par>
                                <p:cTn id="77" presetID="37" presetClass="entr" presetSubtype="0" fill="hold" grpId="0" nodeType="withEffect">
                                  <p:stCondLst>
                                    <p:cond delay="0"/>
                                  </p:stCondLst>
                                  <p:childTnLst>
                                    <p:set>
                                      <p:cBhvr>
                                        <p:cTn id="78" dur="1" fill="hold">
                                          <p:stCondLst>
                                            <p:cond delay="0"/>
                                          </p:stCondLst>
                                        </p:cTn>
                                        <p:tgtEl>
                                          <p:spTgt spid="123933"/>
                                        </p:tgtEl>
                                        <p:attrNameLst>
                                          <p:attrName>style.visibility</p:attrName>
                                        </p:attrNameLst>
                                      </p:cBhvr>
                                      <p:to>
                                        <p:strVal val="visible"/>
                                      </p:to>
                                    </p:set>
                                    <p:animEffect transition="in" filter="fade">
                                      <p:cBhvr>
                                        <p:cTn id="79" dur="1000"/>
                                        <p:tgtEl>
                                          <p:spTgt spid="123933"/>
                                        </p:tgtEl>
                                      </p:cBhvr>
                                    </p:animEffect>
                                    <p:anim calcmode="lin" valueType="num">
                                      <p:cBhvr>
                                        <p:cTn id="80" dur="1000" fill="hold"/>
                                        <p:tgtEl>
                                          <p:spTgt spid="123933"/>
                                        </p:tgtEl>
                                        <p:attrNameLst>
                                          <p:attrName>ppt_x</p:attrName>
                                        </p:attrNameLst>
                                      </p:cBhvr>
                                      <p:tavLst>
                                        <p:tav tm="0">
                                          <p:val>
                                            <p:strVal val="#ppt_x"/>
                                          </p:val>
                                        </p:tav>
                                        <p:tav tm="100000">
                                          <p:val>
                                            <p:strVal val="#ppt_x"/>
                                          </p:val>
                                        </p:tav>
                                      </p:tavLst>
                                    </p:anim>
                                    <p:anim calcmode="lin" valueType="num">
                                      <p:cBhvr>
                                        <p:cTn id="81" dur="900" decel="100000" fill="hold"/>
                                        <p:tgtEl>
                                          <p:spTgt spid="123933"/>
                                        </p:tgtEl>
                                        <p:attrNameLst>
                                          <p:attrName>ppt_y</p:attrName>
                                        </p:attrNameLst>
                                      </p:cBhvr>
                                      <p:tavLst>
                                        <p:tav tm="0">
                                          <p:val>
                                            <p:strVal val="#ppt_y+1"/>
                                          </p:val>
                                        </p:tav>
                                        <p:tav tm="100000">
                                          <p:val>
                                            <p:strVal val="#ppt_y-.03"/>
                                          </p:val>
                                        </p:tav>
                                      </p:tavLst>
                                    </p:anim>
                                    <p:anim calcmode="lin" valueType="num">
                                      <p:cBhvr>
                                        <p:cTn id="82" dur="100" accel="100000" fill="hold">
                                          <p:stCondLst>
                                            <p:cond delay="900"/>
                                          </p:stCondLst>
                                        </p:cTn>
                                        <p:tgtEl>
                                          <p:spTgt spid="12393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21" grpId="0" animBg="1"/>
      <p:bldP spid="123922" grpId="0" animBg="1"/>
      <p:bldP spid="123923" grpId="0" animBg="1"/>
      <p:bldP spid="123924" grpId="0" animBg="1"/>
      <p:bldP spid="123925" grpId="0"/>
      <p:bldP spid="123926" grpId="0" animBg="1"/>
      <p:bldP spid="123927" grpId="0"/>
      <p:bldP spid="123928" grpId="0"/>
      <p:bldP spid="123929" grpId="0"/>
      <p:bldP spid="123930" grpId="0" animBg="1"/>
      <p:bldP spid="123931" grpId="0" animBg="1"/>
      <p:bldP spid="123932" grpId="0" animBg="1"/>
      <p:bldP spid="12393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6FEE9C-C926-4736-81B7-243706D75D1C}"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34146" name="Rectangle 2"/>
          <p:cNvSpPr>
            <a:spLocks noGrp="1" noChangeArrowheads="1"/>
          </p:cNvSpPr>
          <p:nvPr>
            <p:ph type="title"/>
          </p:nvPr>
        </p:nvSpPr>
        <p:spPr/>
        <p:txBody>
          <a:bodyPr/>
          <a:lstStyle/>
          <a:p>
            <a:r>
              <a:rPr lang="en-US" altLang="en-US"/>
              <a:t>WSDL</a:t>
            </a:r>
          </a:p>
        </p:txBody>
      </p:sp>
      <p:sp>
        <p:nvSpPr>
          <p:cNvPr id="134147" name="Rectangle 3"/>
          <p:cNvSpPr>
            <a:spLocks noGrp="1" noChangeArrowheads="1"/>
          </p:cNvSpPr>
          <p:nvPr>
            <p:ph type="body" idx="1"/>
          </p:nvPr>
        </p:nvSpPr>
        <p:spPr/>
        <p:txBody>
          <a:bodyPr>
            <a:normAutofit/>
          </a:bodyPr>
          <a:lstStyle/>
          <a:p>
            <a:pPr>
              <a:lnSpc>
                <a:spcPct val="90000"/>
              </a:lnSpc>
            </a:pPr>
            <a:r>
              <a:rPr lang="en-US" altLang="en-US" sz="3200" dirty="0"/>
              <a:t>WSDL:  Web Service Description </a:t>
            </a:r>
            <a:r>
              <a:rPr lang="en-US" altLang="en-US" sz="3200" dirty="0">
                <a:highlight>
                  <a:srgbClr val="FFFF00"/>
                </a:highlight>
              </a:rPr>
              <a:t>Language</a:t>
            </a:r>
            <a:r>
              <a:rPr lang="en-US" altLang="en-US" sz="3200" dirty="0"/>
              <a:t>.</a:t>
            </a:r>
          </a:p>
          <a:p>
            <a:pPr>
              <a:lnSpc>
                <a:spcPct val="90000"/>
              </a:lnSpc>
            </a:pPr>
            <a:r>
              <a:rPr lang="en-US" altLang="en-US" sz="3200" dirty="0"/>
              <a:t>WSDL is an XML grammar for </a:t>
            </a:r>
            <a:r>
              <a:rPr lang="en-US" altLang="en-US" sz="3200" dirty="0">
                <a:highlight>
                  <a:srgbClr val="FFFF00"/>
                </a:highlight>
              </a:rPr>
              <a:t>specifying an interface </a:t>
            </a:r>
            <a:r>
              <a:rPr lang="en-US" altLang="en-US" sz="3200" dirty="0"/>
              <a:t>for a web service.</a:t>
            </a:r>
          </a:p>
          <a:p>
            <a:pPr>
              <a:lnSpc>
                <a:spcPct val="90000"/>
              </a:lnSpc>
            </a:pPr>
            <a:r>
              <a:rPr lang="en-US" altLang="en-US" sz="3200" dirty="0"/>
              <a:t>Specifies </a:t>
            </a:r>
          </a:p>
          <a:p>
            <a:pPr lvl="1">
              <a:lnSpc>
                <a:spcPct val="90000"/>
              </a:lnSpc>
            </a:pPr>
            <a:r>
              <a:rPr lang="en-US" altLang="en-US" sz="2800" dirty="0">
                <a:highlight>
                  <a:srgbClr val="FFFF00"/>
                </a:highlight>
              </a:rPr>
              <a:t>location</a:t>
            </a:r>
            <a:r>
              <a:rPr lang="en-US" altLang="en-US" sz="2800" dirty="0"/>
              <a:t> of web service</a:t>
            </a:r>
          </a:p>
          <a:p>
            <a:pPr lvl="1">
              <a:lnSpc>
                <a:spcPct val="90000"/>
              </a:lnSpc>
            </a:pPr>
            <a:r>
              <a:rPr lang="en-US" altLang="en-US" sz="2800" dirty="0">
                <a:highlight>
                  <a:srgbClr val="FFFF00"/>
                </a:highlight>
              </a:rPr>
              <a:t>methods</a:t>
            </a:r>
            <a:r>
              <a:rPr lang="en-US" altLang="en-US" sz="2800" dirty="0"/>
              <a:t> that are available by the web service</a:t>
            </a:r>
          </a:p>
          <a:p>
            <a:pPr lvl="1">
              <a:lnSpc>
                <a:spcPct val="90000"/>
              </a:lnSpc>
            </a:pPr>
            <a:r>
              <a:rPr lang="en-US" altLang="en-US" sz="2800" dirty="0">
                <a:highlight>
                  <a:srgbClr val="FFFF00"/>
                </a:highlight>
              </a:rPr>
              <a:t>data type </a:t>
            </a:r>
            <a:r>
              <a:rPr lang="en-US" altLang="en-US" sz="2800" dirty="0"/>
              <a:t>information for all XML messages</a:t>
            </a:r>
          </a:p>
          <a:p>
            <a:pPr>
              <a:lnSpc>
                <a:spcPct val="90000"/>
              </a:lnSpc>
            </a:pPr>
            <a:r>
              <a:rPr lang="en-US" altLang="en-US" sz="3200" dirty="0"/>
              <a:t>WSDL is commonly used to </a:t>
            </a:r>
            <a:r>
              <a:rPr lang="en-US" altLang="en-US" sz="3200" dirty="0">
                <a:highlight>
                  <a:srgbClr val="FFFF00"/>
                </a:highlight>
              </a:rPr>
              <a:t>describe SOAP services</a:t>
            </a:r>
            <a:r>
              <a:rPr lang="en-US" altLang="en-US" sz="3200" dirty="0"/>
              <a:t>.</a:t>
            </a:r>
          </a:p>
          <a:p>
            <a:pPr lvl="1">
              <a:lnSpc>
                <a:spcPct val="90000"/>
              </a:lnSpc>
            </a:pPr>
            <a:endParaRPr lang="en-US" altLang="en-US" sz="2800" dirty="0"/>
          </a:p>
          <a:p>
            <a:pPr>
              <a:lnSpc>
                <a:spcPct val="90000"/>
              </a:lnSpc>
              <a:buFont typeface="Wingdings" panose="05000000000000000000" pitchFamily="2" charset="2"/>
              <a:buNone/>
            </a:pPr>
            <a:endParaRPr lang="en-US" altLang="en-US" sz="3200" dirty="0"/>
          </a:p>
        </p:txBody>
      </p:sp>
    </p:spTree>
    <p:extLst>
      <p:ext uri="{BB962C8B-B14F-4D97-AF65-F5344CB8AC3E}">
        <p14:creationId xmlns:p14="http://schemas.microsoft.com/office/powerpoint/2010/main" val="86426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B365D6-0F10-4BD7-A951-8ACABEE82536}"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9570" name="Rectangle 2"/>
          <p:cNvSpPr>
            <a:spLocks noGrp="1" noChangeArrowheads="1"/>
          </p:cNvSpPr>
          <p:nvPr>
            <p:ph type="title"/>
          </p:nvPr>
        </p:nvSpPr>
        <p:spPr/>
        <p:txBody>
          <a:bodyPr/>
          <a:lstStyle/>
          <a:p>
            <a:r>
              <a:rPr lang="en-US" altLang="en-US"/>
              <a:t>The Application-Centric Web</a:t>
            </a:r>
          </a:p>
        </p:txBody>
      </p:sp>
      <p:sp>
        <p:nvSpPr>
          <p:cNvPr id="109571" name="Rectangle 3"/>
          <p:cNvSpPr>
            <a:spLocks noGrp="1" noChangeArrowheads="1"/>
          </p:cNvSpPr>
          <p:nvPr>
            <p:ph type="body" idx="1"/>
          </p:nvPr>
        </p:nvSpPr>
        <p:spPr>
          <a:xfrm>
            <a:off x="1981200" y="5486400"/>
            <a:ext cx="8382000" cy="1219200"/>
          </a:xfrm>
        </p:spPr>
        <p:txBody>
          <a:bodyPr>
            <a:normAutofit lnSpcReduction="10000"/>
          </a:bodyPr>
          <a:lstStyle/>
          <a:p>
            <a:pPr>
              <a:lnSpc>
                <a:spcPct val="80000"/>
              </a:lnSpc>
            </a:pPr>
            <a:r>
              <a:rPr lang="en-US" altLang="en-US" dirty="0"/>
              <a:t>The order status is now a service.</a:t>
            </a:r>
          </a:p>
          <a:p>
            <a:pPr>
              <a:lnSpc>
                <a:spcPct val="80000"/>
              </a:lnSpc>
            </a:pPr>
            <a:r>
              <a:rPr lang="en-US" altLang="en-US" dirty="0"/>
              <a:t>Applications can therefore connect to the order status service directly.</a:t>
            </a:r>
          </a:p>
        </p:txBody>
      </p:sp>
      <p:sp>
        <p:nvSpPr>
          <p:cNvPr id="109581" name="Rectangle 13"/>
          <p:cNvSpPr>
            <a:spLocks noChangeArrowheads="1"/>
          </p:cNvSpPr>
          <p:nvPr/>
        </p:nvSpPr>
        <p:spPr bwMode="auto">
          <a:xfrm>
            <a:off x="3200400" y="2362200"/>
            <a:ext cx="1600200" cy="1295400"/>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libri" panose="020F0502020204030204"/>
                <a:ea typeface="+mn-ea"/>
                <a:cs typeface="+mn-cs"/>
              </a:rPr>
              <a:t>Inventory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libri" panose="020F0502020204030204"/>
                <a:ea typeface="+mn-ea"/>
                <a:cs typeface="+mn-cs"/>
              </a:rPr>
              <a:t>Application</a:t>
            </a:r>
          </a:p>
        </p:txBody>
      </p:sp>
      <p:sp>
        <p:nvSpPr>
          <p:cNvPr id="109582" name="Rectangle 14"/>
          <p:cNvSpPr>
            <a:spLocks noChangeArrowheads="1"/>
          </p:cNvSpPr>
          <p:nvPr/>
        </p:nvSpPr>
        <p:spPr bwMode="auto">
          <a:xfrm>
            <a:off x="7848600" y="2286000"/>
            <a:ext cx="1600200" cy="1295400"/>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libri" panose="020F0502020204030204"/>
                <a:ea typeface="+mn-ea"/>
                <a:cs typeface="+mn-cs"/>
              </a:rPr>
              <a:t>Web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libri" panose="020F0502020204030204"/>
                <a:ea typeface="+mn-ea"/>
                <a:cs typeface="+mn-cs"/>
              </a:rPr>
              <a:t>Server</a:t>
            </a:r>
          </a:p>
        </p:txBody>
      </p:sp>
      <p:sp>
        <p:nvSpPr>
          <p:cNvPr id="109583" name="Line 15"/>
          <p:cNvSpPr>
            <a:spLocks noChangeShapeType="1"/>
          </p:cNvSpPr>
          <p:nvPr/>
        </p:nvSpPr>
        <p:spPr bwMode="auto">
          <a:xfrm>
            <a:off x="4876800" y="2590800"/>
            <a:ext cx="2971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584" name="Text Box 16"/>
          <p:cNvSpPr txBox="1">
            <a:spLocks noChangeArrowheads="1"/>
          </p:cNvSpPr>
          <p:nvPr/>
        </p:nvSpPr>
        <p:spPr bwMode="auto">
          <a:xfrm>
            <a:off x="5029201" y="1447800"/>
            <a:ext cx="2190471" cy="92333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libri" panose="020F0502020204030204"/>
                <a:ea typeface="+mn-ea"/>
                <a:cs typeface="+mn-cs"/>
              </a:rPr>
              <a:t>XML Request:  “What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libri" panose="020F0502020204030204"/>
                <a:ea typeface="+mn-ea"/>
                <a:cs typeface="+mn-cs"/>
              </a:rPr>
              <a:t>is the status of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libri" panose="020F0502020204030204"/>
                <a:ea typeface="+mn-ea"/>
                <a:cs typeface="+mn-cs"/>
              </a:rPr>
              <a:t>my order?”</a:t>
            </a:r>
          </a:p>
        </p:txBody>
      </p:sp>
      <p:sp>
        <p:nvSpPr>
          <p:cNvPr id="109585" name="Line 17"/>
          <p:cNvSpPr>
            <a:spLocks noChangeShapeType="1"/>
          </p:cNvSpPr>
          <p:nvPr/>
        </p:nvSpPr>
        <p:spPr bwMode="auto">
          <a:xfrm flipH="1" flipV="1">
            <a:off x="4800600" y="3200400"/>
            <a:ext cx="3048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586" name="Text Box 18"/>
          <p:cNvSpPr txBox="1">
            <a:spLocks noChangeArrowheads="1"/>
          </p:cNvSpPr>
          <p:nvPr/>
        </p:nvSpPr>
        <p:spPr bwMode="auto">
          <a:xfrm>
            <a:off x="4953000" y="3463926"/>
            <a:ext cx="2667000" cy="925513"/>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libri" panose="020F0502020204030204"/>
                <a:ea typeface="+mn-ea"/>
                <a:cs typeface="+mn-cs"/>
              </a:rPr>
              <a:t>XML Response: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libri" panose="020F0502020204030204"/>
                <a:ea typeface="+mn-ea"/>
                <a:cs typeface="+mn-cs"/>
              </a:rPr>
              <a:t>“Leaving the warehouse at 3 pm today.”</a:t>
            </a:r>
          </a:p>
        </p:txBody>
      </p:sp>
      <p:sp>
        <p:nvSpPr>
          <p:cNvPr id="109587" name="Line 19"/>
          <p:cNvSpPr>
            <a:spLocks noChangeShapeType="1"/>
          </p:cNvSpPr>
          <p:nvPr/>
        </p:nvSpPr>
        <p:spPr bwMode="auto">
          <a:xfrm flipH="1">
            <a:off x="2667000" y="3352800"/>
            <a:ext cx="53340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588" name="Line 20"/>
          <p:cNvSpPr>
            <a:spLocks noChangeShapeType="1"/>
          </p:cNvSpPr>
          <p:nvPr/>
        </p:nvSpPr>
        <p:spPr bwMode="auto">
          <a:xfrm flipH="1">
            <a:off x="3048000" y="3657600"/>
            <a:ext cx="685800" cy="914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589" name="Text Box 21"/>
          <p:cNvSpPr txBox="1">
            <a:spLocks noChangeArrowheads="1"/>
          </p:cNvSpPr>
          <p:nvPr/>
        </p:nvSpPr>
        <p:spPr bwMode="auto">
          <a:xfrm>
            <a:off x="2574925" y="4635501"/>
            <a:ext cx="2250744"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2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a:ln>
                  <a:noFill/>
                </a:ln>
                <a:solidFill>
                  <a:prstClr val="black"/>
                </a:solidFill>
                <a:effectLst/>
                <a:uLnTx/>
                <a:uFillTx/>
                <a:latin typeface="Calibri" panose="020F0502020204030204"/>
                <a:ea typeface="+mn-ea"/>
                <a:cs typeface="+mn-cs"/>
              </a:rPr>
              <a:t>On to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a:ln>
                  <a:noFill/>
                </a:ln>
                <a:solidFill>
                  <a:prstClr val="black"/>
                </a:solidFill>
                <a:effectLst/>
                <a:uLnTx/>
                <a:uFillTx/>
                <a:latin typeface="Calibri" panose="020F0502020204030204"/>
                <a:ea typeface="+mn-ea"/>
                <a:cs typeface="+mn-cs"/>
              </a:rPr>
              <a:t>other applications</a:t>
            </a:r>
          </a:p>
        </p:txBody>
      </p:sp>
      <p:sp>
        <p:nvSpPr>
          <p:cNvPr id="109599" name="Text Box 31"/>
          <p:cNvSpPr txBox="1">
            <a:spLocks noChangeArrowheads="1"/>
          </p:cNvSpPr>
          <p:nvPr/>
        </p:nvSpPr>
        <p:spPr bwMode="auto">
          <a:xfrm>
            <a:off x="1889126" y="3340100"/>
            <a:ext cx="98777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dirty="0">
                <a:ln>
                  <a:noFill/>
                </a:ln>
                <a:solidFill>
                  <a:prstClr val="black"/>
                </a:solidFill>
                <a:effectLst/>
                <a:uLnTx/>
                <a:uFillTx/>
                <a:latin typeface="Calibri" panose="020F0502020204030204"/>
                <a:ea typeface="+mn-ea"/>
                <a:cs typeface="+mn-cs"/>
              </a:rPr>
              <a:t>On to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dirty="0">
                <a:ln>
                  <a:noFill/>
                </a:ln>
                <a:solidFill>
                  <a:prstClr val="black"/>
                </a:solidFill>
                <a:effectLst/>
                <a:uLnTx/>
                <a:uFillTx/>
                <a:latin typeface="Calibri" panose="020F0502020204030204"/>
                <a:ea typeface="+mn-ea"/>
                <a:cs typeface="+mn-cs"/>
              </a:rPr>
              <a:t>human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dirty="0">
                <a:ln>
                  <a:noFill/>
                </a:ln>
                <a:solidFill>
                  <a:prstClr val="black"/>
                </a:solidFill>
                <a:effectLst/>
                <a:uLnTx/>
                <a:uFillTx/>
                <a:latin typeface="Calibri" panose="020F0502020204030204"/>
                <a:ea typeface="+mn-ea"/>
                <a:cs typeface="+mn-cs"/>
              </a:rPr>
              <a:t>users</a:t>
            </a:r>
          </a:p>
        </p:txBody>
      </p:sp>
    </p:spTree>
    <p:extLst>
      <p:ext uri="{BB962C8B-B14F-4D97-AF65-F5344CB8AC3E}">
        <p14:creationId xmlns:p14="http://schemas.microsoft.com/office/powerpoint/2010/main" val="2958046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09581"/>
                                        </p:tgtEl>
                                        <p:attrNameLst>
                                          <p:attrName>style.visibility</p:attrName>
                                        </p:attrNameLst>
                                      </p:cBhvr>
                                      <p:to>
                                        <p:strVal val="visible"/>
                                      </p:to>
                                    </p:set>
                                    <p:animEffect transition="in" filter="fade">
                                      <p:cBhvr>
                                        <p:cTn id="7" dur="1000"/>
                                        <p:tgtEl>
                                          <p:spTgt spid="109581"/>
                                        </p:tgtEl>
                                      </p:cBhvr>
                                    </p:animEffect>
                                    <p:anim calcmode="lin" valueType="num">
                                      <p:cBhvr>
                                        <p:cTn id="8" dur="1000" fill="hold"/>
                                        <p:tgtEl>
                                          <p:spTgt spid="109581"/>
                                        </p:tgtEl>
                                        <p:attrNameLst>
                                          <p:attrName>ppt_x</p:attrName>
                                        </p:attrNameLst>
                                      </p:cBhvr>
                                      <p:tavLst>
                                        <p:tav tm="0">
                                          <p:val>
                                            <p:strVal val="#ppt_x"/>
                                          </p:val>
                                        </p:tav>
                                        <p:tav tm="100000">
                                          <p:val>
                                            <p:strVal val="#ppt_x"/>
                                          </p:val>
                                        </p:tav>
                                      </p:tavLst>
                                    </p:anim>
                                    <p:anim calcmode="lin" valueType="num">
                                      <p:cBhvr>
                                        <p:cTn id="9" dur="900" decel="100000" fill="hold"/>
                                        <p:tgtEl>
                                          <p:spTgt spid="10958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9581"/>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109582"/>
                                        </p:tgtEl>
                                        <p:attrNameLst>
                                          <p:attrName>style.visibility</p:attrName>
                                        </p:attrNameLst>
                                      </p:cBhvr>
                                      <p:to>
                                        <p:strVal val="visible"/>
                                      </p:to>
                                    </p:set>
                                    <p:animEffect transition="in" filter="fade">
                                      <p:cBhvr>
                                        <p:cTn id="13" dur="1000"/>
                                        <p:tgtEl>
                                          <p:spTgt spid="109582"/>
                                        </p:tgtEl>
                                      </p:cBhvr>
                                    </p:animEffect>
                                    <p:anim calcmode="lin" valueType="num">
                                      <p:cBhvr>
                                        <p:cTn id="14" dur="1000" fill="hold"/>
                                        <p:tgtEl>
                                          <p:spTgt spid="109582"/>
                                        </p:tgtEl>
                                        <p:attrNameLst>
                                          <p:attrName>ppt_x</p:attrName>
                                        </p:attrNameLst>
                                      </p:cBhvr>
                                      <p:tavLst>
                                        <p:tav tm="0">
                                          <p:val>
                                            <p:strVal val="#ppt_x"/>
                                          </p:val>
                                        </p:tav>
                                        <p:tav tm="100000">
                                          <p:val>
                                            <p:strVal val="#ppt_x"/>
                                          </p:val>
                                        </p:tav>
                                      </p:tavLst>
                                    </p:anim>
                                    <p:anim calcmode="lin" valueType="num">
                                      <p:cBhvr>
                                        <p:cTn id="15" dur="900" decel="100000" fill="hold"/>
                                        <p:tgtEl>
                                          <p:spTgt spid="109582"/>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09582"/>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109583"/>
                                        </p:tgtEl>
                                        <p:attrNameLst>
                                          <p:attrName>style.visibility</p:attrName>
                                        </p:attrNameLst>
                                      </p:cBhvr>
                                      <p:to>
                                        <p:strVal val="visible"/>
                                      </p:to>
                                    </p:set>
                                    <p:animEffect transition="in" filter="fade">
                                      <p:cBhvr>
                                        <p:cTn id="19" dur="1000"/>
                                        <p:tgtEl>
                                          <p:spTgt spid="109583"/>
                                        </p:tgtEl>
                                      </p:cBhvr>
                                    </p:animEffect>
                                    <p:anim calcmode="lin" valueType="num">
                                      <p:cBhvr>
                                        <p:cTn id="20" dur="1000" fill="hold"/>
                                        <p:tgtEl>
                                          <p:spTgt spid="109583"/>
                                        </p:tgtEl>
                                        <p:attrNameLst>
                                          <p:attrName>ppt_x</p:attrName>
                                        </p:attrNameLst>
                                      </p:cBhvr>
                                      <p:tavLst>
                                        <p:tav tm="0">
                                          <p:val>
                                            <p:strVal val="#ppt_x"/>
                                          </p:val>
                                        </p:tav>
                                        <p:tav tm="100000">
                                          <p:val>
                                            <p:strVal val="#ppt_x"/>
                                          </p:val>
                                        </p:tav>
                                      </p:tavLst>
                                    </p:anim>
                                    <p:anim calcmode="lin" valueType="num">
                                      <p:cBhvr>
                                        <p:cTn id="21" dur="900" decel="100000" fill="hold"/>
                                        <p:tgtEl>
                                          <p:spTgt spid="109583"/>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09583"/>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109584"/>
                                        </p:tgtEl>
                                        <p:attrNameLst>
                                          <p:attrName>style.visibility</p:attrName>
                                        </p:attrNameLst>
                                      </p:cBhvr>
                                      <p:to>
                                        <p:strVal val="visible"/>
                                      </p:to>
                                    </p:set>
                                    <p:animEffect transition="in" filter="fade">
                                      <p:cBhvr>
                                        <p:cTn id="25" dur="1000"/>
                                        <p:tgtEl>
                                          <p:spTgt spid="109584"/>
                                        </p:tgtEl>
                                      </p:cBhvr>
                                    </p:animEffect>
                                    <p:anim calcmode="lin" valueType="num">
                                      <p:cBhvr>
                                        <p:cTn id="26" dur="1000" fill="hold"/>
                                        <p:tgtEl>
                                          <p:spTgt spid="109584"/>
                                        </p:tgtEl>
                                        <p:attrNameLst>
                                          <p:attrName>ppt_x</p:attrName>
                                        </p:attrNameLst>
                                      </p:cBhvr>
                                      <p:tavLst>
                                        <p:tav tm="0">
                                          <p:val>
                                            <p:strVal val="#ppt_x"/>
                                          </p:val>
                                        </p:tav>
                                        <p:tav tm="100000">
                                          <p:val>
                                            <p:strVal val="#ppt_x"/>
                                          </p:val>
                                        </p:tav>
                                      </p:tavLst>
                                    </p:anim>
                                    <p:anim calcmode="lin" valueType="num">
                                      <p:cBhvr>
                                        <p:cTn id="27" dur="900" decel="100000" fill="hold"/>
                                        <p:tgtEl>
                                          <p:spTgt spid="109584"/>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09584"/>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109585"/>
                                        </p:tgtEl>
                                        <p:attrNameLst>
                                          <p:attrName>style.visibility</p:attrName>
                                        </p:attrNameLst>
                                      </p:cBhvr>
                                      <p:to>
                                        <p:strVal val="visible"/>
                                      </p:to>
                                    </p:set>
                                    <p:animEffect transition="in" filter="fade">
                                      <p:cBhvr>
                                        <p:cTn id="31" dur="1000"/>
                                        <p:tgtEl>
                                          <p:spTgt spid="109585"/>
                                        </p:tgtEl>
                                      </p:cBhvr>
                                    </p:animEffect>
                                    <p:anim calcmode="lin" valueType="num">
                                      <p:cBhvr>
                                        <p:cTn id="32" dur="1000" fill="hold"/>
                                        <p:tgtEl>
                                          <p:spTgt spid="109585"/>
                                        </p:tgtEl>
                                        <p:attrNameLst>
                                          <p:attrName>ppt_x</p:attrName>
                                        </p:attrNameLst>
                                      </p:cBhvr>
                                      <p:tavLst>
                                        <p:tav tm="0">
                                          <p:val>
                                            <p:strVal val="#ppt_x"/>
                                          </p:val>
                                        </p:tav>
                                        <p:tav tm="100000">
                                          <p:val>
                                            <p:strVal val="#ppt_x"/>
                                          </p:val>
                                        </p:tav>
                                      </p:tavLst>
                                    </p:anim>
                                    <p:anim calcmode="lin" valueType="num">
                                      <p:cBhvr>
                                        <p:cTn id="33" dur="900" decel="100000" fill="hold"/>
                                        <p:tgtEl>
                                          <p:spTgt spid="109585"/>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09585"/>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109586"/>
                                        </p:tgtEl>
                                        <p:attrNameLst>
                                          <p:attrName>style.visibility</p:attrName>
                                        </p:attrNameLst>
                                      </p:cBhvr>
                                      <p:to>
                                        <p:strVal val="visible"/>
                                      </p:to>
                                    </p:set>
                                    <p:animEffect transition="in" filter="fade">
                                      <p:cBhvr>
                                        <p:cTn id="37" dur="1000"/>
                                        <p:tgtEl>
                                          <p:spTgt spid="109586"/>
                                        </p:tgtEl>
                                      </p:cBhvr>
                                    </p:animEffect>
                                    <p:anim calcmode="lin" valueType="num">
                                      <p:cBhvr>
                                        <p:cTn id="38" dur="1000" fill="hold"/>
                                        <p:tgtEl>
                                          <p:spTgt spid="109586"/>
                                        </p:tgtEl>
                                        <p:attrNameLst>
                                          <p:attrName>ppt_x</p:attrName>
                                        </p:attrNameLst>
                                      </p:cBhvr>
                                      <p:tavLst>
                                        <p:tav tm="0">
                                          <p:val>
                                            <p:strVal val="#ppt_x"/>
                                          </p:val>
                                        </p:tav>
                                        <p:tav tm="100000">
                                          <p:val>
                                            <p:strVal val="#ppt_x"/>
                                          </p:val>
                                        </p:tav>
                                      </p:tavLst>
                                    </p:anim>
                                    <p:anim calcmode="lin" valueType="num">
                                      <p:cBhvr>
                                        <p:cTn id="39" dur="900" decel="100000" fill="hold"/>
                                        <p:tgtEl>
                                          <p:spTgt spid="109586"/>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09586"/>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0"/>
                                  </p:stCondLst>
                                  <p:childTnLst>
                                    <p:set>
                                      <p:cBhvr>
                                        <p:cTn id="42" dur="1" fill="hold">
                                          <p:stCondLst>
                                            <p:cond delay="0"/>
                                          </p:stCondLst>
                                        </p:cTn>
                                        <p:tgtEl>
                                          <p:spTgt spid="109587"/>
                                        </p:tgtEl>
                                        <p:attrNameLst>
                                          <p:attrName>style.visibility</p:attrName>
                                        </p:attrNameLst>
                                      </p:cBhvr>
                                      <p:to>
                                        <p:strVal val="visible"/>
                                      </p:to>
                                    </p:set>
                                    <p:animEffect transition="in" filter="fade">
                                      <p:cBhvr>
                                        <p:cTn id="43" dur="1000"/>
                                        <p:tgtEl>
                                          <p:spTgt spid="109587"/>
                                        </p:tgtEl>
                                      </p:cBhvr>
                                    </p:animEffect>
                                    <p:anim calcmode="lin" valueType="num">
                                      <p:cBhvr>
                                        <p:cTn id="44" dur="1000" fill="hold"/>
                                        <p:tgtEl>
                                          <p:spTgt spid="109587"/>
                                        </p:tgtEl>
                                        <p:attrNameLst>
                                          <p:attrName>ppt_x</p:attrName>
                                        </p:attrNameLst>
                                      </p:cBhvr>
                                      <p:tavLst>
                                        <p:tav tm="0">
                                          <p:val>
                                            <p:strVal val="#ppt_x"/>
                                          </p:val>
                                        </p:tav>
                                        <p:tav tm="100000">
                                          <p:val>
                                            <p:strVal val="#ppt_x"/>
                                          </p:val>
                                        </p:tav>
                                      </p:tavLst>
                                    </p:anim>
                                    <p:anim calcmode="lin" valueType="num">
                                      <p:cBhvr>
                                        <p:cTn id="45" dur="900" decel="100000" fill="hold"/>
                                        <p:tgtEl>
                                          <p:spTgt spid="109587"/>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109587"/>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0"/>
                                  </p:stCondLst>
                                  <p:childTnLst>
                                    <p:set>
                                      <p:cBhvr>
                                        <p:cTn id="48" dur="1" fill="hold">
                                          <p:stCondLst>
                                            <p:cond delay="0"/>
                                          </p:stCondLst>
                                        </p:cTn>
                                        <p:tgtEl>
                                          <p:spTgt spid="109588"/>
                                        </p:tgtEl>
                                        <p:attrNameLst>
                                          <p:attrName>style.visibility</p:attrName>
                                        </p:attrNameLst>
                                      </p:cBhvr>
                                      <p:to>
                                        <p:strVal val="visible"/>
                                      </p:to>
                                    </p:set>
                                    <p:animEffect transition="in" filter="fade">
                                      <p:cBhvr>
                                        <p:cTn id="49" dur="1000"/>
                                        <p:tgtEl>
                                          <p:spTgt spid="109588"/>
                                        </p:tgtEl>
                                      </p:cBhvr>
                                    </p:animEffect>
                                    <p:anim calcmode="lin" valueType="num">
                                      <p:cBhvr>
                                        <p:cTn id="50" dur="1000" fill="hold"/>
                                        <p:tgtEl>
                                          <p:spTgt spid="109588"/>
                                        </p:tgtEl>
                                        <p:attrNameLst>
                                          <p:attrName>ppt_x</p:attrName>
                                        </p:attrNameLst>
                                      </p:cBhvr>
                                      <p:tavLst>
                                        <p:tav tm="0">
                                          <p:val>
                                            <p:strVal val="#ppt_x"/>
                                          </p:val>
                                        </p:tav>
                                        <p:tav tm="100000">
                                          <p:val>
                                            <p:strVal val="#ppt_x"/>
                                          </p:val>
                                        </p:tav>
                                      </p:tavLst>
                                    </p:anim>
                                    <p:anim calcmode="lin" valueType="num">
                                      <p:cBhvr>
                                        <p:cTn id="51" dur="900" decel="100000" fill="hold"/>
                                        <p:tgtEl>
                                          <p:spTgt spid="109588"/>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109588"/>
                                        </p:tgtEl>
                                        <p:attrNameLst>
                                          <p:attrName>ppt_y</p:attrName>
                                        </p:attrNameLst>
                                      </p:cBhvr>
                                      <p:tavLst>
                                        <p:tav tm="0">
                                          <p:val>
                                            <p:strVal val="#ppt_y-.03"/>
                                          </p:val>
                                        </p:tav>
                                        <p:tav tm="100000">
                                          <p:val>
                                            <p:strVal val="#ppt_y"/>
                                          </p:val>
                                        </p:tav>
                                      </p:tavLst>
                                    </p:anim>
                                  </p:childTnLst>
                                </p:cTn>
                              </p:par>
                              <p:par>
                                <p:cTn id="53" presetID="37" presetClass="entr" presetSubtype="0" fill="hold" grpId="0" nodeType="withEffect">
                                  <p:stCondLst>
                                    <p:cond delay="0"/>
                                  </p:stCondLst>
                                  <p:childTnLst>
                                    <p:set>
                                      <p:cBhvr>
                                        <p:cTn id="54" dur="1" fill="hold">
                                          <p:stCondLst>
                                            <p:cond delay="0"/>
                                          </p:stCondLst>
                                        </p:cTn>
                                        <p:tgtEl>
                                          <p:spTgt spid="109589"/>
                                        </p:tgtEl>
                                        <p:attrNameLst>
                                          <p:attrName>style.visibility</p:attrName>
                                        </p:attrNameLst>
                                      </p:cBhvr>
                                      <p:to>
                                        <p:strVal val="visible"/>
                                      </p:to>
                                    </p:set>
                                    <p:animEffect transition="in" filter="fade">
                                      <p:cBhvr>
                                        <p:cTn id="55" dur="1000"/>
                                        <p:tgtEl>
                                          <p:spTgt spid="109589"/>
                                        </p:tgtEl>
                                      </p:cBhvr>
                                    </p:animEffect>
                                    <p:anim calcmode="lin" valueType="num">
                                      <p:cBhvr>
                                        <p:cTn id="56" dur="1000" fill="hold"/>
                                        <p:tgtEl>
                                          <p:spTgt spid="109589"/>
                                        </p:tgtEl>
                                        <p:attrNameLst>
                                          <p:attrName>ppt_x</p:attrName>
                                        </p:attrNameLst>
                                      </p:cBhvr>
                                      <p:tavLst>
                                        <p:tav tm="0">
                                          <p:val>
                                            <p:strVal val="#ppt_x"/>
                                          </p:val>
                                        </p:tav>
                                        <p:tav tm="100000">
                                          <p:val>
                                            <p:strVal val="#ppt_x"/>
                                          </p:val>
                                        </p:tav>
                                      </p:tavLst>
                                    </p:anim>
                                    <p:anim calcmode="lin" valueType="num">
                                      <p:cBhvr>
                                        <p:cTn id="57" dur="900" decel="100000" fill="hold"/>
                                        <p:tgtEl>
                                          <p:spTgt spid="109589"/>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109589"/>
                                        </p:tgtEl>
                                        <p:attrNameLst>
                                          <p:attrName>ppt_y</p:attrName>
                                        </p:attrNameLst>
                                      </p:cBhvr>
                                      <p:tavLst>
                                        <p:tav tm="0">
                                          <p:val>
                                            <p:strVal val="#ppt_y-.03"/>
                                          </p:val>
                                        </p:tav>
                                        <p:tav tm="100000">
                                          <p:val>
                                            <p:strVal val="#ppt_y"/>
                                          </p:val>
                                        </p:tav>
                                      </p:tavLst>
                                    </p:anim>
                                  </p:childTnLst>
                                </p:cTn>
                              </p:par>
                              <p:par>
                                <p:cTn id="59" presetID="37" presetClass="entr" presetSubtype="0" fill="hold" grpId="0" nodeType="withEffect">
                                  <p:stCondLst>
                                    <p:cond delay="0"/>
                                  </p:stCondLst>
                                  <p:childTnLst>
                                    <p:set>
                                      <p:cBhvr>
                                        <p:cTn id="60" dur="1" fill="hold">
                                          <p:stCondLst>
                                            <p:cond delay="0"/>
                                          </p:stCondLst>
                                        </p:cTn>
                                        <p:tgtEl>
                                          <p:spTgt spid="109599"/>
                                        </p:tgtEl>
                                        <p:attrNameLst>
                                          <p:attrName>style.visibility</p:attrName>
                                        </p:attrNameLst>
                                      </p:cBhvr>
                                      <p:to>
                                        <p:strVal val="visible"/>
                                      </p:to>
                                    </p:set>
                                    <p:animEffect transition="in" filter="fade">
                                      <p:cBhvr>
                                        <p:cTn id="61" dur="1000"/>
                                        <p:tgtEl>
                                          <p:spTgt spid="109599"/>
                                        </p:tgtEl>
                                      </p:cBhvr>
                                    </p:animEffect>
                                    <p:anim calcmode="lin" valueType="num">
                                      <p:cBhvr>
                                        <p:cTn id="62" dur="1000" fill="hold"/>
                                        <p:tgtEl>
                                          <p:spTgt spid="109599"/>
                                        </p:tgtEl>
                                        <p:attrNameLst>
                                          <p:attrName>ppt_x</p:attrName>
                                        </p:attrNameLst>
                                      </p:cBhvr>
                                      <p:tavLst>
                                        <p:tav tm="0">
                                          <p:val>
                                            <p:strVal val="#ppt_x"/>
                                          </p:val>
                                        </p:tav>
                                        <p:tav tm="100000">
                                          <p:val>
                                            <p:strVal val="#ppt_x"/>
                                          </p:val>
                                        </p:tav>
                                      </p:tavLst>
                                    </p:anim>
                                    <p:anim calcmode="lin" valueType="num">
                                      <p:cBhvr>
                                        <p:cTn id="63" dur="900" decel="100000" fill="hold"/>
                                        <p:tgtEl>
                                          <p:spTgt spid="109599"/>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10959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81" grpId="0" animBg="1"/>
      <p:bldP spid="109582" grpId="0" animBg="1"/>
      <p:bldP spid="109583" grpId="0" animBg="1"/>
      <p:bldP spid="109584" grpId="0" animBg="1"/>
      <p:bldP spid="109585" grpId="0" animBg="1"/>
      <p:bldP spid="109586" grpId="0" animBg="1"/>
      <p:bldP spid="109587" grpId="0" animBg="1"/>
      <p:bldP spid="109588" grpId="0" animBg="1"/>
      <p:bldP spid="109589" grpId="0"/>
      <p:bldP spid="10959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C42A03-F477-407A-A241-5ECFCD9B0DEA}"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37218" name="Rectangle 2"/>
          <p:cNvSpPr>
            <a:spLocks noGrp="1" noChangeArrowheads="1"/>
          </p:cNvSpPr>
          <p:nvPr>
            <p:ph type="title"/>
          </p:nvPr>
        </p:nvSpPr>
        <p:spPr/>
        <p:txBody>
          <a:bodyPr/>
          <a:lstStyle/>
          <a:p>
            <a:r>
              <a:rPr lang="en-US" altLang="en-US"/>
              <a:t>WSDL In a Nutshell</a:t>
            </a:r>
          </a:p>
        </p:txBody>
      </p:sp>
      <p:sp>
        <p:nvSpPr>
          <p:cNvPr id="137226" name="Rectangle 10"/>
          <p:cNvSpPr>
            <a:spLocks noChangeArrowheads="1"/>
          </p:cNvSpPr>
          <p:nvPr/>
        </p:nvSpPr>
        <p:spPr bwMode="auto">
          <a:xfrm>
            <a:off x="1905000" y="1447800"/>
            <a:ext cx="8077200" cy="46482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900" b="1" i="0" u="none" strike="noStrike" kern="1200" cap="none" spc="0" normalizeH="0" baseline="0" noProof="0">
                <a:ln>
                  <a:noFill/>
                </a:ln>
                <a:solidFill>
                  <a:prstClr val="black"/>
                </a:solidFill>
                <a:effectLst/>
                <a:uLnTx/>
                <a:uFillTx/>
                <a:latin typeface="Calibri" panose="020F0502020204030204"/>
                <a:ea typeface="+mn-ea"/>
                <a:cs typeface="+mn-cs"/>
              </a:rPr>
              <a:t>&lt;definitions&gt;:  Root WSDL Element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900" b="1"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7227" name="Rectangle 11"/>
          <p:cNvSpPr>
            <a:spLocks noChangeArrowheads="1"/>
          </p:cNvSpPr>
          <p:nvPr/>
        </p:nvSpPr>
        <p:spPr bwMode="auto">
          <a:xfrm>
            <a:off x="2438400" y="2743200"/>
            <a:ext cx="7086600" cy="685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900" b="1" i="0" u="none" strike="noStrike" kern="1200" cap="none" spc="0" normalizeH="0" baseline="0" noProof="0" dirty="0">
                <a:ln>
                  <a:noFill/>
                </a:ln>
                <a:solidFill>
                  <a:prstClr val="black"/>
                </a:solidFill>
                <a:effectLst/>
                <a:uLnTx/>
                <a:uFillTx/>
                <a:latin typeface="Calibri" panose="020F0502020204030204"/>
                <a:ea typeface="+mn-ea"/>
                <a:cs typeface="+mn-cs"/>
              </a:rPr>
              <a:t>&lt;message&gt;:  What messages will be transmitted?</a:t>
            </a:r>
          </a:p>
        </p:txBody>
      </p:sp>
      <p:sp>
        <p:nvSpPr>
          <p:cNvPr id="137228" name="Rectangle 12"/>
          <p:cNvSpPr>
            <a:spLocks noChangeArrowheads="1"/>
          </p:cNvSpPr>
          <p:nvPr/>
        </p:nvSpPr>
        <p:spPr bwMode="auto">
          <a:xfrm>
            <a:off x="2438400" y="3505200"/>
            <a:ext cx="7086600" cy="685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900" b="1"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en-US" altLang="en-US" sz="1900" b="1" i="0" u="none" strike="noStrike" kern="1200" cap="none" spc="0" normalizeH="0" baseline="0" noProof="0" dirty="0" err="1">
                <a:ln>
                  <a:noFill/>
                </a:ln>
                <a:solidFill>
                  <a:prstClr val="black"/>
                </a:solidFill>
                <a:effectLst/>
                <a:uLnTx/>
                <a:uFillTx/>
                <a:latin typeface="Calibri" panose="020F0502020204030204"/>
                <a:ea typeface="+mn-ea"/>
                <a:cs typeface="+mn-cs"/>
              </a:rPr>
              <a:t>portType</a:t>
            </a:r>
            <a:r>
              <a:rPr kumimoji="0" lang="en-US" altLang="en-US" sz="1900" b="1" i="0" u="none" strike="noStrike" kern="1200" cap="none" spc="0" normalizeH="0" baseline="0" noProof="0" dirty="0">
                <a:ln>
                  <a:noFill/>
                </a:ln>
                <a:solidFill>
                  <a:prstClr val="black"/>
                </a:solidFill>
                <a:effectLst/>
                <a:uLnTx/>
                <a:uFillTx/>
                <a:latin typeface="Calibri" panose="020F0502020204030204"/>
                <a:ea typeface="+mn-ea"/>
                <a:cs typeface="+mn-cs"/>
              </a:rPr>
              <a:t>&gt;:  What operations (functions) will be supported?</a:t>
            </a:r>
          </a:p>
        </p:txBody>
      </p:sp>
      <p:sp>
        <p:nvSpPr>
          <p:cNvPr id="137229" name="Rectangle 13"/>
          <p:cNvSpPr>
            <a:spLocks noChangeArrowheads="1"/>
          </p:cNvSpPr>
          <p:nvPr/>
        </p:nvSpPr>
        <p:spPr bwMode="auto">
          <a:xfrm>
            <a:off x="2438400" y="4267200"/>
            <a:ext cx="7086600" cy="685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900" b="1" i="0" u="none" strike="noStrike" kern="1200" cap="none" spc="0" normalizeH="0" baseline="0" noProof="0" dirty="0">
                <a:ln>
                  <a:noFill/>
                </a:ln>
                <a:solidFill>
                  <a:prstClr val="black"/>
                </a:solidFill>
                <a:effectLst/>
                <a:uLnTx/>
                <a:uFillTx/>
                <a:latin typeface="Calibri" panose="020F0502020204030204"/>
                <a:ea typeface="+mn-ea"/>
                <a:cs typeface="+mn-cs"/>
              </a:rPr>
              <a:t>&lt;binding&gt;:  What SOAP specific details are there?</a:t>
            </a:r>
          </a:p>
        </p:txBody>
      </p:sp>
      <p:sp>
        <p:nvSpPr>
          <p:cNvPr id="137230" name="Rectangle 14"/>
          <p:cNvSpPr>
            <a:spLocks noChangeArrowheads="1"/>
          </p:cNvSpPr>
          <p:nvPr/>
        </p:nvSpPr>
        <p:spPr bwMode="auto">
          <a:xfrm>
            <a:off x="2438400" y="5029200"/>
            <a:ext cx="7086600" cy="685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900" b="1" i="0" u="none" strike="noStrike" kern="1200" cap="none" spc="0" normalizeH="0" baseline="0" noProof="0" dirty="0">
                <a:ln>
                  <a:noFill/>
                </a:ln>
                <a:solidFill>
                  <a:prstClr val="black"/>
                </a:solidFill>
                <a:effectLst/>
                <a:uLnTx/>
                <a:uFillTx/>
                <a:latin typeface="Calibri" panose="020F0502020204030204"/>
                <a:ea typeface="+mn-ea"/>
                <a:cs typeface="+mn-cs"/>
              </a:rPr>
              <a:t>&lt;service&gt;:  Where is the service located?</a:t>
            </a:r>
          </a:p>
        </p:txBody>
      </p:sp>
      <p:sp>
        <p:nvSpPr>
          <p:cNvPr id="137231" name="Rectangle 15"/>
          <p:cNvSpPr>
            <a:spLocks noChangeArrowheads="1"/>
          </p:cNvSpPr>
          <p:nvPr/>
        </p:nvSpPr>
        <p:spPr bwMode="auto">
          <a:xfrm>
            <a:off x="2438400" y="1981200"/>
            <a:ext cx="7086600" cy="685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900" b="1" i="0" u="none" strike="noStrike" kern="1200" cap="none" spc="0" normalizeH="0" baseline="0" noProof="0" dirty="0">
                <a:ln>
                  <a:noFill/>
                </a:ln>
                <a:solidFill>
                  <a:prstClr val="black"/>
                </a:solidFill>
                <a:effectLst/>
                <a:uLnTx/>
                <a:uFillTx/>
                <a:latin typeface="Calibri" panose="020F0502020204030204"/>
                <a:ea typeface="+mn-ea"/>
                <a:cs typeface="+mn-cs"/>
              </a:rPr>
              <a:t>&lt;types&gt;:  What data types will be transmitted?</a:t>
            </a:r>
          </a:p>
        </p:txBody>
      </p:sp>
    </p:spTree>
    <p:extLst>
      <p:ext uri="{BB962C8B-B14F-4D97-AF65-F5344CB8AC3E}">
        <p14:creationId xmlns:p14="http://schemas.microsoft.com/office/powerpoint/2010/main" val="34135171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37226"/>
                                        </p:tgtEl>
                                        <p:attrNameLst>
                                          <p:attrName>style.visibility</p:attrName>
                                        </p:attrNameLst>
                                      </p:cBhvr>
                                      <p:to>
                                        <p:strVal val="visible"/>
                                      </p:to>
                                    </p:set>
                                    <p:animEffect transition="in" filter="fade">
                                      <p:cBhvr>
                                        <p:cTn id="7" dur="1000"/>
                                        <p:tgtEl>
                                          <p:spTgt spid="137226"/>
                                        </p:tgtEl>
                                      </p:cBhvr>
                                    </p:animEffect>
                                    <p:anim calcmode="lin" valueType="num">
                                      <p:cBhvr>
                                        <p:cTn id="8" dur="1000" fill="hold"/>
                                        <p:tgtEl>
                                          <p:spTgt spid="137226"/>
                                        </p:tgtEl>
                                        <p:attrNameLst>
                                          <p:attrName>ppt_x</p:attrName>
                                        </p:attrNameLst>
                                      </p:cBhvr>
                                      <p:tavLst>
                                        <p:tav tm="0">
                                          <p:val>
                                            <p:strVal val="#ppt_x"/>
                                          </p:val>
                                        </p:tav>
                                        <p:tav tm="100000">
                                          <p:val>
                                            <p:strVal val="#ppt_x"/>
                                          </p:val>
                                        </p:tav>
                                      </p:tavLst>
                                    </p:anim>
                                    <p:anim calcmode="lin" valueType="num">
                                      <p:cBhvr>
                                        <p:cTn id="9" dur="900" decel="100000" fill="hold"/>
                                        <p:tgtEl>
                                          <p:spTgt spid="13722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37226"/>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137227"/>
                                        </p:tgtEl>
                                        <p:attrNameLst>
                                          <p:attrName>style.visibility</p:attrName>
                                        </p:attrNameLst>
                                      </p:cBhvr>
                                      <p:to>
                                        <p:strVal val="visible"/>
                                      </p:to>
                                    </p:set>
                                    <p:animEffect transition="in" filter="fade">
                                      <p:cBhvr>
                                        <p:cTn id="13" dur="1000"/>
                                        <p:tgtEl>
                                          <p:spTgt spid="137227"/>
                                        </p:tgtEl>
                                      </p:cBhvr>
                                    </p:animEffect>
                                    <p:anim calcmode="lin" valueType="num">
                                      <p:cBhvr>
                                        <p:cTn id="14" dur="1000" fill="hold"/>
                                        <p:tgtEl>
                                          <p:spTgt spid="137227"/>
                                        </p:tgtEl>
                                        <p:attrNameLst>
                                          <p:attrName>ppt_x</p:attrName>
                                        </p:attrNameLst>
                                      </p:cBhvr>
                                      <p:tavLst>
                                        <p:tav tm="0">
                                          <p:val>
                                            <p:strVal val="#ppt_x"/>
                                          </p:val>
                                        </p:tav>
                                        <p:tav tm="100000">
                                          <p:val>
                                            <p:strVal val="#ppt_x"/>
                                          </p:val>
                                        </p:tav>
                                      </p:tavLst>
                                    </p:anim>
                                    <p:anim calcmode="lin" valueType="num">
                                      <p:cBhvr>
                                        <p:cTn id="15" dur="900" decel="100000" fill="hold"/>
                                        <p:tgtEl>
                                          <p:spTgt spid="137227"/>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37227"/>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137228"/>
                                        </p:tgtEl>
                                        <p:attrNameLst>
                                          <p:attrName>style.visibility</p:attrName>
                                        </p:attrNameLst>
                                      </p:cBhvr>
                                      <p:to>
                                        <p:strVal val="visible"/>
                                      </p:to>
                                    </p:set>
                                    <p:animEffect transition="in" filter="fade">
                                      <p:cBhvr>
                                        <p:cTn id="19" dur="1000"/>
                                        <p:tgtEl>
                                          <p:spTgt spid="137228"/>
                                        </p:tgtEl>
                                      </p:cBhvr>
                                    </p:animEffect>
                                    <p:anim calcmode="lin" valueType="num">
                                      <p:cBhvr>
                                        <p:cTn id="20" dur="1000" fill="hold"/>
                                        <p:tgtEl>
                                          <p:spTgt spid="137228"/>
                                        </p:tgtEl>
                                        <p:attrNameLst>
                                          <p:attrName>ppt_x</p:attrName>
                                        </p:attrNameLst>
                                      </p:cBhvr>
                                      <p:tavLst>
                                        <p:tav tm="0">
                                          <p:val>
                                            <p:strVal val="#ppt_x"/>
                                          </p:val>
                                        </p:tav>
                                        <p:tav tm="100000">
                                          <p:val>
                                            <p:strVal val="#ppt_x"/>
                                          </p:val>
                                        </p:tav>
                                      </p:tavLst>
                                    </p:anim>
                                    <p:anim calcmode="lin" valueType="num">
                                      <p:cBhvr>
                                        <p:cTn id="21" dur="900" decel="100000" fill="hold"/>
                                        <p:tgtEl>
                                          <p:spTgt spid="137228"/>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37228"/>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137229"/>
                                        </p:tgtEl>
                                        <p:attrNameLst>
                                          <p:attrName>style.visibility</p:attrName>
                                        </p:attrNameLst>
                                      </p:cBhvr>
                                      <p:to>
                                        <p:strVal val="visible"/>
                                      </p:to>
                                    </p:set>
                                    <p:animEffect transition="in" filter="fade">
                                      <p:cBhvr>
                                        <p:cTn id="25" dur="1000"/>
                                        <p:tgtEl>
                                          <p:spTgt spid="137229"/>
                                        </p:tgtEl>
                                      </p:cBhvr>
                                    </p:animEffect>
                                    <p:anim calcmode="lin" valueType="num">
                                      <p:cBhvr>
                                        <p:cTn id="26" dur="1000" fill="hold"/>
                                        <p:tgtEl>
                                          <p:spTgt spid="137229"/>
                                        </p:tgtEl>
                                        <p:attrNameLst>
                                          <p:attrName>ppt_x</p:attrName>
                                        </p:attrNameLst>
                                      </p:cBhvr>
                                      <p:tavLst>
                                        <p:tav tm="0">
                                          <p:val>
                                            <p:strVal val="#ppt_x"/>
                                          </p:val>
                                        </p:tav>
                                        <p:tav tm="100000">
                                          <p:val>
                                            <p:strVal val="#ppt_x"/>
                                          </p:val>
                                        </p:tav>
                                      </p:tavLst>
                                    </p:anim>
                                    <p:anim calcmode="lin" valueType="num">
                                      <p:cBhvr>
                                        <p:cTn id="27" dur="900" decel="100000" fill="hold"/>
                                        <p:tgtEl>
                                          <p:spTgt spid="137229"/>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37229"/>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137230"/>
                                        </p:tgtEl>
                                        <p:attrNameLst>
                                          <p:attrName>style.visibility</p:attrName>
                                        </p:attrNameLst>
                                      </p:cBhvr>
                                      <p:to>
                                        <p:strVal val="visible"/>
                                      </p:to>
                                    </p:set>
                                    <p:animEffect transition="in" filter="fade">
                                      <p:cBhvr>
                                        <p:cTn id="31" dur="1000"/>
                                        <p:tgtEl>
                                          <p:spTgt spid="137230"/>
                                        </p:tgtEl>
                                      </p:cBhvr>
                                    </p:animEffect>
                                    <p:anim calcmode="lin" valueType="num">
                                      <p:cBhvr>
                                        <p:cTn id="32" dur="1000" fill="hold"/>
                                        <p:tgtEl>
                                          <p:spTgt spid="137230"/>
                                        </p:tgtEl>
                                        <p:attrNameLst>
                                          <p:attrName>ppt_x</p:attrName>
                                        </p:attrNameLst>
                                      </p:cBhvr>
                                      <p:tavLst>
                                        <p:tav tm="0">
                                          <p:val>
                                            <p:strVal val="#ppt_x"/>
                                          </p:val>
                                        </p:tav>
                                        <p:tav tm="100000">
                                          <p:val>
                                            <p:strVal val="#ppt_x"/>
                                          </p:val>
                                        </p:tav>
                                      </p:tavLst>
                                    </p:anim>
                                    <p:anim calcmode="lin" valueType="num">
                                      <p:cBhvr>
                                        <p:cTn id="33" dur="900" decel="100000" fill="hold"/>
                                        <p:tgtEl>
                                          <p:spTgt spid="137230"/>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37230"/>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137231"/>
                                        </p:tgtEl>
                                        <p:attrNameLst>
                                          <p:attrName>style.visibility</p:attrName>
                                        </p:attrNameLst>
                                      </p:cBhvr>
                                      <p:to>
                                        <p:strVal val="visible"/>
                                      </p:to>
                                    </p:set>
                                    <p:animEffect transition="in" filter="fade">
                                      <p:cBhvr>
                                        <p:cTn id="37" dur="1000"/>
                                        <p:tgtEl>
                                          <p:spTgt spid="137231"/>
                                        </p:tgtEl>
                                      </p:cBhvr>
                                    </p:animEffect>
                                    <p:anim calcmode="lin" valueType="num">
                                      <p:cBhvr>
                                        <p:cTn id="38" dur="1000" fill="hold"/>
                                        <p:tgtEl>
                                          <p:spTgt spid="137231"/>
                                        </p:tgtEl>
                                        <p:attrNameLst>
                                          <p:attrName>ppt_x</p:attrName>
                                        </p:attrNameLst>
                                      </p:cBhvr>
                                      <p:tavLst>
                                        <p:tav tm="0">
                                          <p:val>
                                            <p:strVal val="#ppt_x"/>
                                          </p:val>
                                        </p:tav>
                                        <p:tav tm="100000">
                                          <p:val>
                                            <p:strVal val="#ppt_x"/>
                                          </p:val>
                                        </p:tav>
                                      </p:tavLst>
                                    </p:anim>
                                    <p:anim calcmode="lin" valueType="num">
                                      <p:cBhvr>
                                        <p:cTn id="39" dur="900" decel="100000" fill="hold"/>
                                        <p:tgtEl>
                                          <p:spTgt spid="137231"/>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3723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6" grpId="0" animBg="1"/>
      <p:bldP spid="137227" grpId="0" animBg="1"/>
      <p:bldP spid="137228" grpId="0" animBg="1"/>
      <p:bldP spid="137229" grpId="0" animBg="1"/>
      <p:bldP spid="137230" grpId="0" animBg="1"/>
      <p:bldP spid="13723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19DEC2-56F7-4E9F-B364-30881283EBF5}"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33122" name="Rectangle 2"/>
          <p:cNvSpPr>
            <a:spLocks noGrp="1" noChangeArrowheads="1"/>
          </p:cNvSpPr>
          <p:nvPr>
            <p:ph type="title"/>
          </p:nvPr>
        </p:nvSpPr>
        <p:spPr/>
        <p:txBody>
          <a:bodyPr/>
          <a:lstStyle/>
          <a:p>
            <a:r>
              <a:rPr lang="en-US" altLang="en-US" sz="4000" dirty="0"/>
              <a:t>WSDL Excerpt:  Weather Service</a:t>
            </a:r>
          </a:p>
        </p:txBody>
      </p:sp>
      <p:sp>
        <p:nvSpPr>
          <p:cNvPr id="133126" name="Text Box 6"/>
          <p:cNvSpPr txBox="1">
            <a:spLocks noChangeArrowheads="1"/>
          </p:cNvSpPr>
          <p:nvPr/>
        </p:nvSpPr>
        <p:spPr bwMode="auto">
          <a:xfrm>
            <a:off x="284699" y="1382678"/>
            <a:ext cx="5291537" cy="369331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&lt;message name="</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getWeatherRequest</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&lt;part name="</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zipcode</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type="</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xsd:string</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&lt;/message&gt;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&lt;message name="</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getWeatherResponse</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&lt;part name="temperature" type="</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xsd:int</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&lt;/message&gt;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portType</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name="</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Weather_PortType</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&lt;operation name="</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getWeather</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&lt;input message="</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tns:getWeatherRequest</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&lt;output message="</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tns:getWeatherResponse</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&lt;/operation&gt;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portType</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p:txBody>
      </p:sp>
      <p:sp>
        <p:nvSpPr>
          <p:cNvPr id="9" name="Text Box 3">
            <a:extLst>
              <a:ext uri="{FF2B5EF4-FFF2-40B4-BE49-F238E27FC236}">
                <a16:creationId xmlns:a16="http://schemas.microsoft.com/office/drawing/2014/main" id="{65DB91A0-7187-42E5-9DB3-FCE0623E394A}"/>
              </a:ext>
            </a:extLst>
          </p:cNvPr>
          <p:cNvSpPr txBox="1">
            <a:spLocks noChangeArrowheads="1"/>
          </p:cNvSpPr>
          <p:nvPr/>
        </p:nvSpPr>
        <p:spPr bwMode="auto">
          <a:xfrm>
            <a:off x="6041727" y="3506337"/>
            <a:ext cx="6150273" cy="3139321"/>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&lt;service name="</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Weather_Service</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&lt;documentation&gt;WSDL File for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Weather Service&lt;/documentation&gt;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&lt;port binding="</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tns:Weather_Binding</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name="</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Weather_Port</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soap:address</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location="http://ecerami.com/soap/servlet/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rpcrouter</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&lt;/port&gt;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&lt;/service&gt;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&lt;/definitions&gt;</a:t>
            </a:r>
          </a:p>
        </p:txBody>
      </p:sp>
    </p:spTree>
    <p:extLst>
      <p:ext uri="{BB962C8B-B14F-4D97-AF65-F5344CB8AC3E}">
        <p14:creationId xmlns:p14="http://schemas.microsoft.com/office/powerpoint/2010/main" val="35577745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19DEC2-56F7-4E9F-B364-30881283EBF5}"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33122" name="Rectangle 2"/>
          <p:cNvSpPr>
            <a:spLocks noGrp="1" noChangeArrowheads="1"/>
          </p:cNvSpPr>
          <p:nvPr>
            <p:ph type="title"/>
          </p:nvPr>
        </p:nvSpPr>
        <p:spPr/>
        <p:txBody>
          <a:bodyPr/>
          <a:lstStyle/>
          <a:p>
            <a:r>
              <a:rPr lang="en-US" altLang="en-US" sz="4000"/>
              <a:t>WSDL Excerpt:  Weather Service</a:t>
            </a:r>
          </a:p>
        </p:txBody>
      </p:sp>
      <p:sp>
        <p:nvSpPr>
          <p:cNvPr id="133126" name="Text Box 6"/>
          <p:cNvSpPr txBox="1">
            <a:spLocks noChangeArrowheads="1"/>
          </p:cNvSpPr>
          <p:nvPr/>
        </p:nvSpPr>
        <p:spPr bwMode="auto">
          <a:xfrm>
            <a:off x="907132" y="1382679"/>
            <a:ext cx="5291537" cy="369331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&lt;message name="</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getWeatherRequest</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&lt;part name="</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zipcode</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type="</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xsd:</a:t>
            </a:r>
            <a:r>
              <a:rPr kumimoji="0" lang="en-US" altLang="en-US" sz="1800" b="0" i="0" u="none" strike="noStrike" kern="1200" cap="none" spc="0" normalizeH="0" baseline="0" noProof="0" dirty="0" err="1">
                <a:ln>
                  <a:noFill/>
                </a:ln>
                <a:solidFill>
                  <a:prstClr val="black"/>
                </a:solidFill>
                <a:effectLst/>
                <a:highlight>
                  <a:srgbClr val="FFFF00"/>
                </a:highlight>
                <a:uLnTx/>
                <a:uFillTx/>
                <a:latin typeface="Calibri" panose="020F0502020204030204"/>
                <a:ea typeface="+mn-ea"/>
                <a:cs typeface="+mn-cs"/>
              </a:rPr>
              <a:t>string</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&lt;/message&gt;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&lt;message name="</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getWeatherResponse</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&lt;part name="temperature" type="</a:t>
            </a:r>
            <a:r>
              <a:rPr kumimoji="0" lang="en-US" altLang="en-US" sz="1800" b="0" i="0" u="none" strike="noStrike" kern="1200" cap="none" spc="0" normalizeH="0" baseline="0" noProof="0" dirty="0" err="1">
                <a:ln>
                  <a:noFill/>
                </a:ln>
                <a:solidFill>
                  <a:prstClr val="black"/>
                </a:solidFill>
                <a:effectLst/>
                <a:highlight>
                  <a:srgbClr val="FFFF00"/>
                </a:highlight>
                <a:uLnTx/>
                <a:uFillTx/>
                <a:latin typeface="Calibri" panose="020F0502020204030204"/>
                <a:ea typeface="+mn-ea"/>
                <a:cs typeface="+mn-cs"/>
              </a:rPr>
              <a:t>xsd:int</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&lt;/message&gt;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portType</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name="</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Weather_PortType</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&lt;operation name="</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getWeather</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&lt;input message="</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tns:getWeatherRequest</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&lt;output message="</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tns:getWeatherResponse</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&lt;/operation&gt;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portType</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p:txBody>
      </p:sp>
      <p:sp>
        <p:nvSpPr>
          <p:cNvPr id="8" name="Rectangle 15">
            <a:extLst>
              <a:ext uri="{FF2B5EF4-FFF2-40B4-BE49-F238E27FC236}">
                <a16:creationId xmlns:a16="http://schemas.microsoft.com/office/drawing/2014/main" id="{3CEA7421-D971-4CDC-8A1E-2BBE4A7B9013}"/>
              </a:ext>
            </a:extLst>
          </p:cNvPr>
          <p:cNvSpPr>
            <a:spLocks noChangeArrowheads="1"/>
          </p:cNvSpPr>
          <p:nvPr/>
        </p:nvSpPr>
        <p:spPr bwMode="auto">
          <a:xfrm>
            <a:off x="907132" y="5333211"/>
            <a:ext cx="7086600" cy="685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900" b="1" i="0" u="none" strike="noStrike" kern="1200" cap="none" spc="0" normalizeH="0" baseline="0" noProof="0" dirty="0">
                <a:ln>
                  <a:noFill/>
                </a:ln>
                <a:solidFill>
                  <a:prstClr val="black"/>
                </a:solidFill>
                <a:effectLst/>
                <a:uLnTx/>
                <a:uFillTx/>
                <a:latin typeface="Calibri" panose="020F0502020204030204"/>
                <a:ea typeface="+mn-ea"/>
                <a:cs typeface="+mn-cs"/>
              </a:rPr>
              <a:t>&lt;types&gt;:  What data types will be transmitted?</a:t>
            </a:r>
          </a:p>
        </p:txBody>
      </p:sp>
    </p:spTree>
    <p:extLst>
      <p:ext uri="{BB962C8B-B14F-4D97-AF65-F5344CB8AC3E}">
        <p14:creationId xmlns:p14="http://schemas.microsoft.com/office/powerpoint/2010/main" val="3407173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900" decel="100000" fill="hold"/>
                                        <p:tgtEl>
                                          <p:spTgt spid="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19DEC2-56F7-4E9F-B364-30881283EBF5}"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33122" name="Rectangle 2"/>
          <p:cNvSpPr>
            <a:spLocks noGrp="1" noChangeArrowheads="1"/>
          </p:cNvSpPr>
          <p:nvPr>
            <p:ph type="title"/>
          </p:nvPr>
        </p:nvSpPr>
        <p:spPr/>
        <p:txBody>
          <a:bodyPr/>
          <a:lstStyle/>
          <a:p>
            <a:r>
              <a:rPr lang="en-US" altLang="en-US" sz="4000"/>
              <a:t>WSDL Excerpt:  Weather Service</a:t>
            </a:r>
          </a:p>
        </p:txBody>
      </p:sp>
      <p:sp>
        <p:nvSpPr>
          <p:cNvPr id="133126" name="Text Box 6"/>
          <p:cNvSpPr txBox="1">
            <a:spLocks noChangeArrowheads="1"/>
          </p:cNvSpPr>
          <p:nvPr/>
        </p:nvSpPr>
        <p:spPr bwMode="auto">
          <a:xfrm>
            <a:off x="907132" y="1382679"/>
            <a:ext cx="5291537" cy="369331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&lt;message name="</a:t>
            </a:r>
            <a:r>
              <a:rPr kumimoji="0" lang="en-US" altLang="en-US" sz="1800" b="0" i="0" u="none" strike="noStrike" kern="1200" cap="none" spc="0" normalizeH="0" baseline="0" noProof="0" dirty="0" err="1">
                <a:ln>
                  <a:noFill/>
                </a:ln>
                <a:solidFill>
                  <a:prstClr val="black"/>
                </a:solidFill>
                <a:effectLst/>
                <a:highlight>
                  <a:srgbClr val="FFFF00"/>
                </a:highlight>
                <a:uLnTx/>
                <a:uFillTx/>
                <a:latin typeface="Calibri" panose="020F0502020204030204"/>
                <a:ea typeface="+mn-ea"/>
                <a:cs typeface="+mn-cs"/>
              </a:rPr>
              <a:t>getWeatherRequest</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&lt;part name="</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zipcode</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type="</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xsd:string</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&lt;/message&gt;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&lt;message name="</a:t>
            </a:r>
            <a:r>
              <a:rPr kumimoji="0" lang="en-US" altLang="en-US" sz="1800" b="0" i="0" u="none" strike="noStrike" kern="1200" cap="none" spc="0" normalizeH="0" baseline="0" noProof="0" dirty="0" err="1">
                <a:ln>
                  <a:noFill/>
                </a:ln>
                <a:solidFill>
                  <a:prstClr val="black"/>
                </a:solidFill>
                <a:effectLst/>
                <a:highlight>
                  <a:srgbClr val="FFFF00"/>
                </a:highlight>
                <a:uLnTx/>
                <a:uFillTx/>
                <a:latin typeface="Calibri" panose="020F0502020204030204"/>
                <a:ea typeface="+mn-ea"/>
                <a:cs typeface="+mn-cs"/>
              </a:rPr>
              <a:t>getWeatherResponse</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&lt;part name="temperature" type="</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xsd:int</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&lt;/message&gt;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portType</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name="</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Weather_PortType</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&lt;operation name="</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getWeather</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&lt;input message="</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tns:getWeatherRequest</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&lt;output message="</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tns:getWeatherResponse</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&lt;/operation&gt;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portType</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p:txBody>
      </p:sp>
      <p:sp>
        <p:nvSpPr>
          <p:cNvPr id="6" name="Rectangle 11">
            <a:extLst>
              <a:ext uri="{FF2B5EF4-FFF2-40B4-BE49-F238E27FC236}">
                <a16:creationId xmlns:a16="http://schemas.microsoft.com/office/drawing/2014/main" id="{1964200B-2F55-41A0-89CA-7216D7B39ED9}"/>
              </a:ext>
            </a:extLst>
          </p:cNvPr>
          <p:cNvSpPr>
            <a:spLocks noChangeArrowheads="1"/>
          </p:cNvSpPr>
          <p:nvPr/>
        </p:nvSpPr>
        <p:spPr bwMode="auto">
          <a:xfrm>
            <a:off x="907132" y="5294408"/>
            <a:ext cx="7086600" cy="685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900" b="1" i="0" u="none" strike="noStrike" kern="1200" cap="none" spc="0" normalizeH="0" baseline="0" noProof="0">
                <a:ln>
                  <a:noFill/>
                </a:ln>
                <a:solidFill>
                  <a:prstClr val="black"/>
                </a:solidFill>
                <a:effectLst/>
                <a:uLnTx/>
                <a:uFillTx/>
                <a:latin typeface="Calibri" panose="020F0502020204030204"/>
                <a:ea typeface="+mn-ea"/>
                <a:cs typeface="+mn-cs"/>
              </a:rPr>
              <a:t>&lt;message&gt;:  What messages will be transmitted?</a:t>
            </a:r>
          </a:p>
        </p:txBody>
      </p:sp>
    </p:spTree>
    <p:extLst>
      <p:ext uri="{BB962C8B-B14F-4D97-AF65-F5344CB8AC3E}">
        <p14:creationId xmlns:p14="http://schemas.microsoft.com/office/powerpoint/2010/main" val="2217356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900" decel="100000" fill="hold"/>
                                        <p:tgtEl>
                                          <p:spTgt spid="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19DEC2-56F7-4E9F-B364-30881283EBF5}"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33122" name="Rectangle 2"/>
          <p:cNvSpPr>
            <a:spLocks noGrp="1" noChangeArrowheads="1"/>
          </p:cNvSpPr>
          <p:nvPr>
            <p:ph type="title"/>
          </p:nvPr>
        </p:nvSpPr>
        <p:spPr/>
        <p:txBody>
          <a:bodyPr/>
          <a:lstStyle/>
          <a:p>
            <a:r>
              <a:rPr lang="en-US" altLang="en-US" sz="4000"/>
              <a:t>WSDL Excerpt:  Weather Service</a:t>
            </a:r>
          </a:p>
        </p:txBody>
      </p:sp>
      <p:sp>
        <p:nvSpPr>
          <p:cNvPr id="133126" name="Text Box 6"/>
          <p:cNvSpPr txBox="1">
            <a:spLocks noChangeArrowheads="1"/>
          </p:cNvSpPr>
          <p:nvPr/>
        </p:nvSpPr>
        <p:spPr bwMode="auto">
          <a:xfrm>
            <a:off x="907132" y="1382679"/>
            <a:ext cx="5291537" cy="369331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&lt;message name="</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getWeatherRequest</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&lt;part name="</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zipcode</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type="</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xsd:string</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&lt;/message&gt;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&lt;message name="</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getWeatherResponse</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&lt;part name="temperature" type="</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xsd:int</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&lt;/message&gt;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portType</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name="</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Weather_PortType</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&lt;operation name="</a:t>
            </a:r>
            <a:r>
              <a:rPr kumimoji="0" lang="en-US" altLang="en-US" sz="1800" b="0" i="0" u="none" strike="noStrike" kern="1200" cap="none" spc="0" normalizeH="0" baseline="0" noProof="0" dirty="0" err="1">
                <a:ln>
                  <a:noFill/>
                </a:ln>
                <a:solidFill>
                  <a:prstClr val="black"/>
                </a:solidFill>
                <a:effectLst/>
                <a:highlight>
                  <a:srgbClr val="FFFF00"/>
                </a:highlight>
                <a:uLnTx/>
                <a:uFillTx/>
                <a:latin typeface="Calibri" panose="020F0502020204030204"/>
                <a:ea typeface="+mn-ea"/>
                <a:cs typeface="+mn-cs"/>
              </a:rPr>
              <a:t>getWeather</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&lt;input message="</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tns:getWeatherRequest</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&lt;output message="</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tns:getWeatherResponse</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&lt;/operation&gt;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portType</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p:txBody>
      </p:sp>
      <p:sp>
        <p:nvSpPr>
          <p:cNvPr id="7" name="Rectangle 12">
            <a:extLst>
              <a:ext uri="{FF2B5EF4-FFF2-40B4-BE49-F238E27FC236}">
                <a16:creationId xmlns:a16="http://schemas.microsoft.com/office/drawing/2014/main" id="{030540A7-1A20-40B9-B00B-9C8C48247B5B}"/>
              </a:ext>
            </a:extLst>
          </p:cNvPr>
          <p:cNvSpPr>
            <a:spLocks noChangeArrowheads="1"/>
          </p:cNvSpPr>
          <p:nvPr/>
        </p:nvSpPr>
        <p:spPr bwMode="auto">
          <a:xfrm>
            <a:off x="907132" y="5315869"/>
            <a:ext cx="7086600" cy="685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900" b="1" i="0" u="none" strike="noStrike" kern="1200" cap="none" spc="0" normalizeH="0" baseline="0" noProof="0">
                <a:ln>
                  <a:noFill/>
                </a:ln>
                <a:solidFill>
                  <a:prstClr val="black"/>
                </a:solidFill>
                <a:effectLst/>
                <a:uLnTx/>
                <a:uFillTx/>
                <a:latin typeface="Calibri" panose="020F0502020204030204"/>
                <a:ea typeface="+mn-ea"/>
                <a:cs typeface="+mn-cs"/>
              </a:rPr>
              <a:t>&lt;portType&gt;:  What operations (functions) will be supported?</a:t>
            </a:r>
          </a:p>
        </p:txBody>
      </p:sp>
    </p:spTree>
    <p:extLst>
      <p:ext uri="{BB962C8B-B14F-4D97-AF65-F5344CB8AC3E}">
        <p14:creationId xmlns:p14="http://schemas.microsoft.com/office/powerpoint/2010/main" val="23317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900" decel="100000" fill="hold"/>
                                        <p:tgtEl>
                                          <p:spTgt spid="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E03A7A-EE5D-4449-A48D-8021D4281F8C}"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40290" name="Rectangle 2"/>
          <p:cNvSpPr>
            <a:spLocks noGrp="1" noChangeArrowheads="1"/>
          </p:cNvSpPr>
          <p:nvPr>
            <p:ph type="title"/>
          </p:nvPr>
        </p:nvSpPr>
        <p:spPr/>
        <p:txBody>
          <a:bodyPr/>
          <a:lstStyle/>
          <a:p>
            <a:r>
              <a:rPr lang="en-US" altLang="en-US" sz="4000"/>
              <a:t>WSDL Excerpt:  Weather Service</a:t>
            </a:r>
          </a:p>
        </p:txBody>
      </p:sp>
      <p:sp>
        <p:nvSpPr>
          <p:cNvPr id="140291" name="Text Box 3"/>
          <p:cNvSpPr txBox="1">
            <a:spLocks noChangeArrowheads="1"/>
          </p:cNvSpPr>
          <p:nvPr/>
        </p:nvSpPr>
        <p:spPr bwMode="auto">
          <a:xfrm>
            <a:off x="732324" y="2075909"/>
            <a:ext cx="6150273" cy="3139321"/>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&lt;service name="</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Weather_Service</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&lt;documentation&gt;WSDL File for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Weather Service&lt;/documentation&gt;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&lt;port binding="</a:t>
            </a:r>
            <a:r>
              <a:rPr kumimoji="0" lang="en-US" altLang="en-US" sz="1800" b="0" i="0" u="none" strike="noStrike" kern="1200" cap="none" spc="0" normalizeH="0" baseline="0" noProof="0" dirty="0" err="1">
                <a:ln>
                  <a:noFill/>
                </a:ln>
                <a:solidFill>
                  <a:prstClr val="black"/>
                </a:solidFill>
                <a:effectLst/>
                <a:highlight>
                  <a:srgbClr val="FFFF00"/>
                </a:highlight>
                <a:uLnTx/>
                <a:uFillTx/>
                <a:latin typeface="Calibri" panose="020F0502020204030204"/>
                <a:ea typeface="+mn-ea"/>
                <a:cs typeface="+mn-cs"/>
              </a:rPr>
              <a:t>tns:Weather_Binding</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name="</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Weather_Port</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soap:address</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location="http://ecerami.com/soap/servlet/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rpcrouter</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&lt;/port&gt;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&lt;/service&gt;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&lt;/definitions&gt;</a:t>
            </a:r>
          </a:p>
        </p:txBody>
      </p:sp>
      <p:sp>
        <p:nvSpPr>
          <p:cNvPr id="5" name="Rectangle 13">
            <a:extLst>
              <a:ext uri="{FF2B5EF4-FFF2-40B4-BE49-F238E27FC236}">
                <a16:creationId xmlns:a16="http://schemas.microsoft.com/office/drawing/2014/main" id="{8EA6ED1A-93FC-4A8D-AF68-409A1F473212}"/>
              </a:ext>
            </a:extLst>
          </p:cNvPr>
          <p:cNvSpPr>
            <a:spLocks noChangeArrowheads="1"/>
          </p:cNvSpPr>
          <p:nvPr/>
        </p:nvSpPr>
        <p:spPr bwMode="auto">
          <a:xfrm>
            <a:off x="732324" y="5466374"/>
            <a:ext cx="7086600" cy="685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900" b="1" i="0" u="none" strike="noStrike" kern="1200" cap="none" spc="0" normalizeH="0" baseline="0" noProof="0">
                <a:ln>
                  <a:noFill/>
                </a:ln>
                <a:solidFill>
                  <a:prstClr val="black"/>
                </a:solidFill>
                <a:effectLst/>
                <a:uLnTx/>
                <a:uFillTx/>
                <a:latin typeface="Calibri" panose="020F0502020204030204"/>
                <a:ea typeface="+mn-ea"/>
                <a:cs typeface="+mn-cs"/>
              </a:rPr>
              <a:t>&lt;binding&gt;:  What SOAP specific details are there?</a:t>
            </a:r>
          </a:p>
        </p:txBody>
      </p:sp>
    </p:spTree>
    <p:extLst>
      <p:ext uri="{BB962C8B-B14F-4D97-AF65-F5344CB8AC3E}">
        <p14:creationId xmlns:p14="http://schemas.microsoft.com/office/powerpoint/2010/main" val="316963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E03A7A-EE5D-4449-A48D-8021D4281F8C}"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40290" name="Rectangle 2"/>
          <p:cNvSpPr>
            <a:spLocks noGrp="1" noChangeArrowheads="1"/>
          </p:cNvSpPr>
          <p:nvPr>
            <p:ph type="title"/>
          </p:nvPr>
        </p:nvSpPr>
        <p:spPr/>
        <p:txBody>
          <a:bodyPr/>
          <a:lstStyle/>
          <a:p>
            <a:r>
              <a:rPr lang="en-US" altLang="en-US" sz="4000"/>
              <a:t>WSDL Excerpt:  Weather Service</a:t>
            </a:r>
          </a:p>
        </p:txBody>
      </p:sp>
      <p:sp>
        <p:nvSpPr>
          <p:cNvPr id="140291" name="Text Box 3"/>
          <p:cNvSpPr txBox="1">
            <a:spLocks noChangeArrowheads="1"/>
          </p:cNvSpPr>
          <p:nvPr/>
        </p:nvSpPr>
        <p:spPr bwMode="auto">
          <a:xfrm>
            <a:off x="732324" y="2095099"/>
            <a:ext cx="6150273" cy="3139321"/>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&lt;service name="</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Weather_Service</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&lt;documentation&gt;WSDL File for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Weather Service&lt;/documentation&gt;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&lt;port binding="</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tns:Weather_Binding</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name="</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Weather_Port</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soap:address</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location="</a:t>
            </a:r>
            <a:r>
              <a:rPr kumimoji="0" lang="en-US" altLang="en-US" sz="18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http://ecerami.com/soap/servlet/</a:t>
            </a:r>
            <a:r>
              <a:rPr kumimoji="0" lang="en-US" altLang="en-US" sz="1800" b="0" i="0" u="none" strike="noStrike" kern="1200" cap="none" spc="0" normalizeH="0" baseline="0" noProof="0" dirty="0" err="1">
                <a:ln>
                  <a:noFill/>
                </a:ln>
                <a:solidFill>
                  <a:prstClr val="black"/>
                </a:solidFill>
                <a:effectLst/>
                <a:highlight>
                  <a:srgbClr val="FFFF00"/>
                </a:highlight>
                <a:uLnTx/>
                <a:uFillTx/>
                <a:latin typeface="Calibri" panose="020F0502020204030204"/>
                <a:ea typeface="+mn-ea"/>
                <a:cs typeface="+mn-cs"/>
              </a:rPr>
              <a:t>rpcrouter</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&lt;/port&gt;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&lt;/service&gt;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&lt;/definitions&gt;</a:t>
            </a:r>
          </a:p>
        </p:txBody>
      </p:sp>
      <p:sp>
        <p:nvSpPr>
          <p:cNvPr id="6" name="Rectangle 14">
            <a:extLst>
              <a:ext uri="{FF2B5EF4-FFF2-40B4-BE49-F238E27FC236}">
                <a16:creationId xmlns:a16="http://schemas.microsoft.com/office/drawing/2014/main" id="{F79608D6-B045-4A13-9CEE-835ABBE24C70}"/>
              </a:ext>
            </a:extLst>
          </p:cNvPr>
          <p:cNvSpPr>
            <a:spLocks noChangeArrowheads="1"/>
          </p:cNvSpPr>
          <p:nvPr/>
        </p:nvSpPr>
        <p:spPr bwMode="auto">
          <a:xfrm>
            <a:off x="732324" y="5503161"/>
            <a:ext cx="7086600" cy="685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900" b="1" i="0" u="none" strike="noStrike" kern="1200" cap="none" spc="0" normalizeH="0" baseline="0" noProof="0">
                <a:ln>
                  <a:noFill/>
                </a:ln>
                <a:solidFill>
                  <a:prstClr val="black"/>
                </a:solidFill>
                <a:effectLst/>
                <a:uLnTx/>
                <a:uFillTx/>
                <a:latin typeface="Calibri" panose="020F0502020204030204"/>
                <a:ea typeface="+mn-ea"/>
                <a:cs typeface="+mn-cs"/>
              </a:rPr>
              <a:t>&lt;service&gt;:  Where is the service located?</a:t>
            </a:r>
          </a:p>
        </p:txBody>
      </p:sp>
    </p:spTree>
    <p:extLst>
      <p:ext uri="{BB962C8B-B14F-4D97-AF65-F5344CB8AC3E}">
        <p14:creationId xmlns:p14="http://schemas.microsoft.com/office/powerpoint/2010/main" val="345810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900" decel="100000" fill="hold"/>
                                        <p:tgtEl>
                                          <p:spTgt spid="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BE20608-4367-49C0-8C14-748929B05895}"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41314" name="Rectangle 2"/>
          <p:cNvSpPr>
            <a:spLocks noGrp="1" noChangeArrowheads="1"/>
          </p:cNvSpPr>
          <p:nvPr>
            <p:ph type="title"/>
          </p:nvPr>
        </p:nvSpPr>
        <p:spPr/>
        <p:txBody>
          <a:bodyPr/>
          <a:lstStyle/>
          <a:p>
            <a:r>
              <a:rPr lang="en-US" altLang="en-US"/>
              <a:t>So What?</a:t>
            </a:r>
          </a:p>
        </p:txBody>
      </p:sp>
      <p:sp>
        <p:nvSpPr>
          <p:cNvPr id="141315" name="Rectangle 3"/>
          <p:cNvSpPr>
            <a:spLocks noGrp="1" noChangeArrowheads="1"/>
          </p:cNvSpPr>
          <p:nvPr>
            <p:ph type="body" idx="1"/>
          </p:nvPr>
        </p:nvSpPr>
        <p:spPr/>
        <p:txBody>
          <a:bodyPr>
            <a:normAutofit/>
          </a:bodyPr>
          <a:lstStyle/>
          <a:p>
            <a:r>
              <a:rPr lang="en-US" altLang="en-US" sz="3600" dirty="0"/>
              <a:t>Given a WSDL file, a developer can immediately figure out </a:t>
            </a:r>
            <a:r>
              <a:rPr lang="en-US" altLang="en-US" sz="3600" dirty="0">
                <a:highlight>
                  <a:srgbClr val="FFFF00"/>
                </a:highlight>
              </a:rPr>
              <a:t>how to connect to the web service</a:t>
            </a:r>
            <a:r>
              <a:rPr lang="en-US" altLang="en-US" sz="3600" dirty="0"/>
              <a:t>.</a:t>
            </a:r>
          </a:p>
          <a:p>
            <a:r>
              <a:rPr lang="en-US" altLang="en-US" sz="3600" dirty="0"/>
              <a:t>Eases overall integration process.</a:t>
            </a:r>
          </a:p>
          <a:p>
            <a:r>
              <a:rPr lang="en-US" altLang="en-US" sz="3600" dirty="0"/>
              <a:t>Better yet, with WSDL tools, you can </a:t>
            </a:r>
            <a:r>
              <a:rPr lang="en-US" altLang="en-US" sz="3600" i="1" dirty="0"/>
              <a:t>automate</a:t>
            </a:r>
            <a:r>
              <a:rPr lang="en-US" altLang="en-US" sz="3600" dirty="0"/>
              <a:t> the integration…</a:t>
            </a:r>
          </a:p>
        </p:txBody>
      </p:sp>
    </p:spTree>
    <p:extLst>
      <p:ext uri="{BB962C8B-B14F-4D97-AF65-F5344CB8AC3E}">
        <p14:creationId xmlns:p14="http://schemas.microsoft.com/office/powerpoint/2010/main" val="11673023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a:xfrm>
            <a:off x="8610600" y="632206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2CE16E-9BA0-4AE5-99C0-B27D3C53AEA9}"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23921" name="Rectangle 17"/>
          <p:cNvSpPr>
            <a:spLocks noChangeArrowheads="1"/>
          </p:cNvSpPr>
          <p:nvPr/>
        </p:nvSpPr>
        <p:spPr bwMode="auto">
          <a:xfrm>
            <a:off x="6584982" y="416229"/>
            <a:ext cx="5334000" cy="609600"/>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a:ln>
                  <a:noFill/>
                </a:ln>
                <a:solidFill>
                  <a:srgbClr val="000000"/>
                </a:solidFill>
                <a:effectLst/>
                <a:uLnTx/>
                <a:uFillTx/>
                <a:latin typeface="Calibri" panose="020F0502020204030204"/>
                <a:ea typeface="+mn-ea"/>
                <a:cs typeface="+mn-cs"/>
              </a:rPr>
              <a:t>UDDI</a:t>
            </a:r>
          </a:p>
        </p:txBody>
      </p:sp>
      <p:sp>
        <p:nvSpPr>
          <p:cNvPr id="123922" name="Rectangle 18"/>
          <p:cNvSpPr>
            <a:spLocks noChangeArrowheads="1"/>
          </p:cNvSpPr>
          <p:nvPr/>
        </p:nvSpPr>
        <p:spPr bwMode="auto">
          <a:xfrm>
            <a:off x="6584982" y="1178229"/>
            <a:ext cx="5334000" cy="609600"/>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a:ln>
                  <a:noFill/>
                </a:ln>
                <a:solidFill>
                  <a:srgbClr val="000000"/>
                </a:solidFill>
                <a:effectLst/>
                <a:uLnTx/>
                <a:uFillTx/>
                <a:latin typeface="Calibri" panose="020F0502020204030204"/>
                <a:ea typeface="+mn-ea"/>
                <a:cs typeface="+mn-cs"/>
              </a:rPr>
              <a:t>WSDL</a:t>
            </a:r>
          </a:p>
        </p:txBody>
      </p:sp>
      <p:sp>
        <p:nvSpPr>
          <p:cNvPr id="123923" name="Rectangle 19"/>
          <p:cNvSpPr>
            <a:spLocks noChangeArrowheads="1"/>
          </p:cNvSpPr>
          <p:nvPr/>
        </p:nvSpPr>
        <p:spPr bwMode="auto">
          <a:xfrm>
            <a:off x="6584982" y="1940229"/>
            <a:ext cx="5334000" cy="609600"/>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a:ln>
                  <a:noFill/>
                </a:ln>
                <a:solidFill>
                  <a:srgbClr val="000000"/>
                </a:solidFill>
                <a:effectLst/>
                <a:uLnTx/>
                <a:uFillTx/>
                <a:latin typeface="Calibri" panose="020F0502020204030204"/>
                <a:ea typeface="+mn-ea"/>
                <a:cs typeface="+mn-cs"/>
              </a:rPr>
              <a:t>XML-RPC, SOAP, Custom XML</a:t>
            </a:r>
          </a:p>
        </p:txBody>
      </p:sp>
      <p:sp>
        <p:nvSpPr>
          <p:cNvPr id="123924" name="Rectangle 20"/>
          <p:cNvSpPr>
            <a:spLocks noChangeArrowheads="1"/>
          </p:cNvSpPr>
          <p:nvPr/>
        </p:nvSpPr>
        <p:spPr bwMode="auto">
          <a:xfrm>
            <a:off x="6584982" y="2702229"/>
            <a:ext cx="5334000" cy="609600"/>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a:ln>
                  <a:noFill/>
                </a:ln>
                <a:solidFill>
                  <a:srgbClr val="000000"/>
                </a:solidFill>
                <a:effectLst/>
                <a:uLnTx/>
                <a:uFillTx/>
                <a:latin typeface="Calibri" panose="020F0502020204030204"/>
                <a:ea typeface="+mn-ea"/>
                <a:cs typeface="+mn-cs"/>
              </a:rPr>
              <a:t>HTTP, SMTP, FTP, BEEP</a:t>
            </a:r>
          </a:p>
        </p:txBody>
      </p:sp>
      <p:sp>
        <p:nvSpPr>
          <p:cNvPr id="123925" name="Text Box 21"/>
          <p:cNvSpPr txBox="1">
            <a:spLocks noChangeArrowheads="1"/>
          </p:cNvSpPr>
          <p:nvPr/>
        </p:nvSpPr>
        <p:spPr bwMode="auto">
          <a:xfrm>
            <a:off x="3613182" y="416229"/>
            <a:ext cx="1629292" cy="52322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dirty="0">
                <a:ln>
                  <a:noFill/>
                </a:ln>
                <a:solidFill>
                  <a:prstClr val="black"/>
                </a:solidFill>
                <a:effectLst/>
                <a:uLnTx/>
                <a:uFillTx/>
                <a:latin typeface="Calibri" panose="020F0502020204030204"/>
                <a:ea typeface="+mn-ea"/>
                <a:cs typeface="+mn-cs"/>
              </a:rPr>
              <a:t>Discovery</a:t>
            </a:r>
          </a:p>
        </p:txBody>
      </p:sp>
      <p:sp>
        <p:nvSpPr>
          <p:cNvPr id="123926" name="Line 22"/>
          <p:cNvSpPr>
            <a:spLocks noChangeShapeType="1"/>
          </p:cNvSpPr>
          <p:nvPr/>
        </p:nvSpPr>
        <p:spPr bwMode="auto">
          <a:xfrm flipH="1">
            <a:off x="3613182" y="1025829"/>
            <a:ext cx="2362200" cy="0"/>
          </a:xfrm>
          <a:prstGeom prst="line">
            <a:avLst/>
          </a:prstGeom>
          <a:solidFill>
            <a:srgbClr val="FFFF00">
              <a:alpha val="20000"/>
            </a:srgbClr>
          </a:solidFill>
          <a:ln w="9525">
            <a:solidFill>
              <a:schemeClr val="tx1"/>
            </a:solid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3927" name="Text Box 23"/>
          <p:cNvSpPr txBox="1">
            <a:spLocks noChangeArrowheads="1"/>
          </p:cNvSpPr>
          <p:nvPr/>
        </p:nvSpPr>
        <p:spPr bwMode="auto">
          <a:xfrm>
            <a:off x="3613182" y="1178229"/>
            <a:ext cx="1890454" cy="52322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dirty="0">
                <a:ln>
                  <a:noFill/>
                </a:ln>
                <a:solidFill>
                  <a:prstClr val="black"/>
                </a:solidFill>
                <a:effectLst/>
                <a:uLnTx/>
                <a:uFillTx/>
                <a:latin typeface="Calibri" panose="020F0502020204030204"/>
                <a:ea typeface="+mn-ea"/>
                <a:cs typeface="+mn-cs"/>
              </a:rPr>
              <a:t>Description</a:t>
            </a:r>
          </a:p>
        </p:txBody>
      </p:sp>
      <p:sp>
        <p:nvSpPr>
          <p:cNvPr id="123928" name="Text Box 24"/>
          <p:cNvSpPr txBox="1">
            <a:spLocks noChangeArrowheads="1"/>
          </p:cNvSpPr>
          <p:nvPr/>
        </p:nvSpPr>
        <p:spPr bwMode="auto">
          <a:xfrm>
            <a:off x="3613182" y="1940229"/>
            <a:ext cx="2509020" cy="52322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dirty="0">
                <a:ln>
                  <a:noFill/>
                </a:ln>
                <a:solidFill>
                  <a:prstClr val="black"/>
                </a:solidFill>
                <a:effectLst/>
                <a:uLnTx/>
                <a:uFillTx/>
                <a:latin typeface="Calibri" panose="020F0502020204030204"/>
                <a:ea typeface="+mn-ea"/>
                <a:cs typeface="+mn-cs"/>
              </a:rPr>
              <a:t>XML</a:t>
            </a:r>
            <a:r>
              <a:rPr kumimoji="0" lang="en-US" altLang="en-US" sz="2800" b="1"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altLang="en-US" sz="2800" b="1" i="0" u="none" strike="noStrike" kern="1200" cap="none" spc="0" normalizeH="0" baseline="0" noProof="0" dirty="0">
                <a:ln>
                  <a:noFill/>
                </a:ln>
                <a:solidFill>
                  <a:prstClr val="black"/>
                </a:solidFill>
                <a:effectLst/>
                <a:uLnTx/>
                <a:uFillTx/>
                <a:latin typeface="Calibri" panose="020F0502020204030204"/>
                <a:ea typeface="+mn-ea"/>
                <a:cs typeface="+mn-cs"/>
              </a:rPr>
              <a:t>Messaging</a:t>
            </a:r>
          </a:p>
        </p:txBody>
      </p:sp>
      <p:sp>
        <p:nvSpPr>
          <p:cNvPr id="123929" name="Text Box 25"/>
          <p:cNvSpPr txBox="1">
            <a:spLocks noChangeArrowheads="1"/>
          </p:cNvSpPr>
          <p:nvPr/>
        </p:nvSpPr>
        <p:spPr bwMode="auto">
          <a:xfrm>
            <a:off x="3613183" y="2702229"/>
            <a:ext cx="1615507" cy="52322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dirty="0">
                <a:ln>
                  <a:noFill/>
                </a:ln>
                <a:solidFill>
                  <a:prstClr val="black"/>
                </a:solidFill>
                <a:effectLst/>
                <a:uLnTx/>
                <a:uFillTx/>
                <a:latin typeface="Calibri" panose="020F0502020204030204"/>
                <a:ea typeface="+mn-ea"/>
                <a:cs typeface="+mn-cs"/>
              </a:rPr>
              <a:t>Transport</a:t>
            </a:r>
          </a:p>
        </p:txBody>
      </p:sp>
      <p:sp>
        <p:nvSpPr>
          <p:cNvPr id="123930" name="Rectangle 26"/>
          <p:cNvSpPr>
            <a:spLocks noChangeArrowheads="1"/>
          </p:cNvSpPr>
          <p:nvPr/>
        </p:nvSpPr>
        <p:spPr bwMode="auto">
          <a:xfrm>
            <a:off x="3536982" y="416229"/>
            <a:ext cx="8382000" cy="609600"/>
          </a:xfrm>
          <a:prstGeom prst="rect">
            <a:avLst/>
          </a:prstGeom>
          <a:solidFill>
            <a:srgbClr val="FFFF00">
              <a:alpha val="20000"/>
            </a:srgbClr>
          </a:solidFill>
          <a:ln w="9525">
            <a:solidFill>
              <a:schemeClr val="tx1"/>
            </a:solid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3931" name="Rectangle 27"/>
          <p:cNvSpPr>
            <a:spLocks noChangeArrowheads="1"/>
          </p:cNvSpPr>
          <p:nvPr/>
        </p:nvSpPr>
        <p:spPr bwMode="auto">
          <a:xfrm>
            <a:off x="3536982" y="1178229"/>
            <a:ext cx="8382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3932" name="Rectangle 28"/>
          <p:cNvSpPr>
            <a:spLocks noChangeArrowheads="1"/>
          </p:cNvSpPr>
          <p:nvPr/>
        </p:nvSpPr>
        <p:spPr bwMode="auto">
          <a:xfrm>
            <a:off x="3536982" y="1940229"/>
            <a:ext cx="8382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3933" name="Rectangle 29"/>
          <p:cNvSpPr>
            <a:spLocks noChangeArrowheads="1"/>
          </p:cNvSpPr>
          <p:nvPr/>
        </p:nvSpPr>
        <p:spPr bwMode="auto">
          <a:xfrm>
            <a:off x="3536982" y="2702229"/>
            <a:ext cx="8382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Text Box 18">
            <a:extLst>
              <a:ext uri="{FF2B5EF4-FFF2-40B4-BE49-F238E27FC236}">
                <a16:creationId xmlns:a16="http://schemas.microsoft.com/office/drawing/2014/main" id="{2D35CE94-EC1D-4A53-9225-D778F22C5215}"/>
              </a:ext>
            </a:extLst>
          </p:cNvPr>
          <p:cNvSpPr txBox="1">
            <a:spLocks noChangeArrowheads="1"/>
          </p:cNvSpPr>
          <p:nvPr/>
        </p:nvSpPr>
        <p:spPr bwMode="auto">
          <a:xfrm>
            <a:off x="1434209" y="524207"/>
            <a:ext cx="19208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1" u="none" strike="noStrike" kern="1200" cap="none" spc="0" normalizeH="0" baseline="0" noProof="0" dirty="0">
                <a:ln>
                  <a:noFill/>
                </a:ln>
                <a:solidFill>
                  <a:srgbClr val="00B050"/>
                </a:solidFill>
                <a:effectLst/>
                <a:uLnTx/>
                <a:uFillTx/>
                <a:latin typeface="Times New Roman" panose="02020603050405020304" pitchFamily="18" charset="0"/>
                <a:ea typeface="新細明體" panose="02020500000000000000" pitchFamily="18" charset="-120"/>
                <a:cs typeface="+mn-cs"/>
              </a:rPr>
              <a:t>Searching / Publishing Web Services</a:t>
            </a:r>
          </a:p>
        </p:txBody>
      </p:sp>
      <p:sp>
        <p:nvSpPr>
          <p:cNvPr id="18" name="Line 19">
            <a:extLst>
              <a:ext uri="{FF2B5EF4-FFF2-40B4-BE49-F238E27FC236}">
                <a16:creationId xmlns:a16="http://schemas.microsoft.com/office/drawing/2014/main" id="{B9BCE458-E0A6-40DE-95C8-24832E6E01FF}"/>
              </a:ext>
            </a:extLst>
          </p:cNvPr>
          <p:cNvSpPr>
            <a:spLocks noChangeShapeType="1"/>
          </p:cNvSpPr>
          <p:nvPr/>
        </p:nvSpPr>
        <p:spPr bwMode="auto">
          <a:xfrm flipV="1">
            <a:off x="3110608" y="829006"/>
            <a:ext cx="685800" cy="76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nvGrpSpPr>
          <p:cNvPr id="26" name="组合 25"/>
          <p:cNvGrpSpPr/>
          <p:nvPr/>
        </p:nvGrpSpPr>
        <p:grpSpPr>
          <a:xfrm>
            <a:off x="6488103" y="3873979"/>
            <a:ext cx="5137729" cy="2701430"/>
            <a:chOff x="5480820" y="3428266"/>
            <a:chExt cx="5791200" cy="3155950"/>
          </a:xfrm>
        </p:grpSpPr>
        <p:sp>
          <p:nvSpPr>
            <p:cNvPr id="27" name="Rectangle 14"/>
            <p:cNvSpPr>
              <a:spLocks noChangeArrowheads="1"/>
            </p:cNvSpPr>
            <p:nvPr/>
          </p:nvSpPr>
          <p:spPr bwMode="auto">
            <a:xfrm>
              <a:off x="7538220" y="3460016"/>
              <a:ext cx="1600200" cy="1295400"/>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alibri" panose="020F0502020204030204"/>
                  <a:ea typeface="+mn-ea"/>
                  <a:cs typeface="+mn-cs"/>
                </a:rPr>
                <a:t>Service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alibri" panose="020F0502020204030204"/>
                  <a:ea typeface="+mn-ea"/>
                  <a:cs typeface="+mn-cs"/>
                </a:rPr>
                <a:t>Registry</a:t>
              </a:r>
            </a:p>
          </p:txBody>
        </p:sp>
        <p:sp>
          <p:nvSpPr>
            <p:cNvPr id="28" name="Rectangle 15"/>
            <p:cNvSpPr>
              <a:spLocks noChangeArrowheads="1"/>
            </p:cNvSpPr>
            <p:nvPr/>
          </p:nvSpPr>
          <p:spPr bwMode="auto">
            <a:xfrm>
              <a:off x="5480820" y="5288816"/>
              <a:ext cx="1600200" cy="1295400"/>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dirty="0">
                  <a:ln>
                    <a:noFill/>
                  </a:ln>
                  <a:solidFill>
                    <a:srgbClr val="000000"/>
                  </a:solidFill>
                  <a:effectLst/>
                  <a:uLnTx/>
                  <a:uFillTx/>
                  <a:latin typeface="Calibri" panose="020F0502020204030204"/>
                  <a:ea typeface="+mn-ea"/>
                  <a:cs typeface="+mn-cs"/>
                </a:rPr>
                <a:t>Service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dirty="0">
                  <a:ln>
                    <a:noFill/>
                  </a:ln>
                  <a:solidFill>
                    <a:srgbClr val="000000"/>
                  </a:solidFill>
                  <a:effectLst/>
                  <a:uLnTx/>
                  <a:uFillTx/>
                  <a:latin typeface="Calibri" panose="020F0502020204030204"/>
                  <a:ea typeface="+mn-ea"/>
                  <a:cs typeface="+mn-cs"/>
                </a:rPr>
                <a:t>Requestor</a:t>
              </a:r>
            </a:p>
          </p:txBody>
        </p:sp>
        <p:sp>
          <p:nvSpPr>
            <p:cNvPr id="29" name="Rectangle 16"/>
            <p:cNvSpPr>
              <a:spLocks noChangeArrowheads="1"/>
            </p:cNvSpPr>
            <p:nvPr/>
          </p:nvSpPr>
          <p:spPr bwMode="auto">
            <a:xfrm>
              <a:off x="9671820" y="5212616"/>
              <a:ext cx="1600200" cy="1295400"/>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alibri" panose="020F0502020204030204"/>
                  <a:ea typeface="+mn-ea"/>
                  <a:cs typeface="+mn-cs"/>
                </a:rPr>
                <a:t>Service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alibri" panose="020F0502020204030204"/>
                  <a:ea typeface="+mn-ea"/>
                  <a:cs typeface="+mn-cs"/>
                </a:rPr>
                <a:t>Provider</a:t>
              </a:r>
            </a:p>
          </p:txBody>
        </p:sp>
        <p:sp>
          <p:nvSpPr>
            <p:cNvPr id="30" name="Line 17"/>
            <p:cNvSpPr>
              <a:spLocks noChangeShapeType="1"/>
            </p:cNvSpPr>
            <p:nvPr/>
          </p:nvSpPr>
          <p:spPr bwMode="auto">
            <a:xfrm flipH="1" flipV="1">
              <a:off x="6319020" y="4145816"/>
              <a:ext cx="0" cy="1143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Line 18"/>
            <p:cNvSpPr>
              <a:spLocks noChangeShapeType="1"/>
            </p:cNvSpPr>
            <p:nvPr/>
          </p:nvSpPr>
          <p:spPr bwMode="auto">
            <a:xfrm>
              <a:off x="6319020" y="4145816"/>
              <a:ext cx="1219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Text Box 19"/>
            <p:cNvSpPr txBox="1">
              <a:spLocks noChangeArrowheads="1"/>
            </p:cNvSpPr>
            <p:nvPr/>
          </p:nvSpPr>
          <p:spPr bwMode="auto">
            <a:xfrm>
              <a:off x="6084070" y="3428266"/>
              <a:ext cx="960499" cy="557227"/>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400">
                  <a:solidFill>
                    <a:schemeClr val="tx1"/>
                  </a:solidFill>
                  <a:latin typeface="Times New Roman" panose="02020603050405020304" pitchFamily="18" charset="0"/>
                </a:defRPr>
              </a:lvl1pPr>
              <a:lvl2pPr marL="800100" indent="-342900" eaLnBrk="0" hangingPunct="0">
                <a:defRPr sz="2400">
                  <a:solidFill>
                    <a:schemeClr val="tx1"/>
                  </a:solidFill>
                  <a:latin typeface="Times New Roman" panose="02020603050405020304" pitchFamily="18" charset="0"/>
                </a:defRPr>
              </a:lvl2pPr>
              <a:lvl3pPr marL="1257300" indent="-342900" eaLnBrk="0" hangingPunct="0">
                <a:defRPr sz="2400">
                  <a:solidFill>
                    <a:schemeClr val="tx1"/>
                  </a:solidFill>
                  <a:latin typeface="Times New Roman" panose="02020603050405020304" pitchFamily="18" charset="0"/>
                </a:defRPr>
              </a:lvl3pPr>
              <a:lvl4pPr marL="1714500" indent="-342900" eaLnBrk="0" hangingPunct="0">
                <a:defRPr sz="2400">
                  <a:solidFill>
                    <a:schemeClr val="tx1"/>
                  </a:solidFill>
                  <a:latin typeface="Times New Roman" panose="02020603050405020304" pitchFamily="18" charset="0"/>
                </a:defRPr>
              </a:lvl4pPr>
              <a:lvl5pPr marL="2171700" indent="-342900" eaLnBrk="0" hangingPunct="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Discover</a:t>
              </a: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Services</a:t>
              </a:r>
            </a:p>
          </p:txBody>
        </p:sp>
        <p:sp>
          <p:nvSpPr>
            <p:cNvPr id="33" name="Oval 20"/>
            <p:cNvSpPr>
              <a:spLocks noChangeArrowheads="1"/>
            </p:cNvSpPr>
            <p:nvPr/>
          </p:nvSpPr>
          <p:spPr bwMode="auto">
            <a:xfrm>
              <a:off x="5626870" y="3504466"/>
              <a:ext cx="457200" cy="457200"/>
            </a:xfrm>
            <a:prstGeom prst="ellipse">
              <a:avLst/>
            </a:prstGeom>
            <a:solidFill>
              <a:srgbClr val="BBE0E3"/>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alibri" panose="020F0502020204030204"/>
                  <a:ea typeface="+mn-ea"/>
                  <a:cs typeface="+mn-cs"/>
                </a:rPr>
                <a:t>1</a:t>
              </a:r>
            </a:p>
          </p:txBody>
        </p:sp>
        <p:sp>
          <p:nvSpPr>
            <p:cNvPr id="34" name="Text Box 21"/>
            <p:cNvSpPr txBox="1">
              <a:spLocks noChangeArrowheads="1"/>
            </p:cNvSpPr>
            <p:nvPr/>
          </p:nvSpPr>
          <p:spPr bwMode="auto">
            <a:xfrm>
              <a:off x="7722370" y="5593617"/>
              <a:ext cx="1467575" cy="32778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400">
                  <a:solidFill>
                    <a:schemeClr val="tx1"/>
                  </a:solidFill>
                  <a:latin typeface="Times New Roman" panose="02020603050405020304" pitchFamily="18" charset="0"/>
                </a:defRPr>
              </a:lvl1pPr>
              <a:lvl2pPr marL="800100" indent="-342900" eaLnBrk="0" hangingPunct="0">
                <a:defRPr sz="2400">
                  <a:solidFill>
                    <a:schemeClr val="tx1"/>
                  </a:solidFill>
                  <a:latin typeface="Times New Roman" panose="02020603050405020304" pitchFamily="18" charset="0"/>
                </a:defRPr>
              </a:lvl2pPr>
              <a:lvl3pPr marL="1257300" indent="-342900" eaLnBrk="0" hangingPunct="0">
                <a:defRPr sz="2400">
                  <a:solidFill>
                    <a:schemeClr val="tx1"/>
                  </a:solidFill>
                  <a:latin typeface="Times New Roman" panose="02020603050405020304" pitchFamily="18" charset="0"/>
                </a:defRPr>
              </a:lvl3pPr>
              <a:lvl4pPr marL="1714500" indent="-342900" eaLnBrk="0" hangingPunct="0">
                <a:defRPr sz="2400">
                  <a:solidFill>
                    <a:schemeClr val="tx1"/>
                  </a:solidFill>
                  <a:latin typeface="Times New Roman" panose="02020603050405020304" pitchFamily="18" charset="0"/>
                </a:defRPr>
              </a:lvl4pPr>
              <a:lvl5pPr marL="2171700" indent="-342900" eaLnBrk="0" hangingPunct="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Invoke Service</a:t>
              </a:r>
            </a:p>
          </p:txBody>
        </p:sp>
        <p:sp>
          <p:nvSpPr>
            <p:cNvPr id="35" name="Oval 22"/>
            <p:cNvSpPr>
              <a:spLocks noChangeArrowheads="1"/>
            </p:cNvSpPr>
            <p:nvPr/>
          </p:nvSpPr>
          <p:spPr bwMode="auto">
            <a:xfrm>
              <a:off x="7265170" y="5517416"/>
              <a:ext cx="457200" cy="457200"/>
            </a:xfrm>
            <a:prstGeom prst="ellipse">
              <a:avLst/>
            </a:prstGeom>
            <a:solidFill>
              <a:srgbClr val="BBE0E3"/>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alibri" panose="020F0502020204030204"/>
                  <a:ea typeface="+mn-ea"/>
                  <a:cs typeface="+mn-cs"/>
                </a:rPr>
                <a:t>2</a:t>
              </a:r>
            </a:p>
          </p:txBody>
        </p:sp>
        <p:sp>
          <p:nvSpPr>
            <p:cNvPr id="36" name="Line 23"/>
            <p:cNvSpPr>
              <a:spLocks noChangeShapeType="1"/>
            </p:cNvSpPr>
            <p:nvPr/>
          </p:nvSpPr>
          <p:spPr bwMode="auto">
            <a:xfrm flipV="1">
              <a:off x="7081020" y="6050816"/>
              <a:ext cx="2590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7477117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23921"/>
                                        </p:tgtEl>
                                        <p:attrNameLst>
                                          <p:attrName>style.visibility</p:attrName>
                                        </p:attrNameLst>
                                      </p:cBhvr>
                                      <p:to>
                                        <p:strVal val="visible"/>
                                      </p:to>
                                    </p:set>
                                    <p:animEffect transition="in" filter="fade">
                                      <p:cBhvr>
                                        <p:cTn id="7" dur="1000"/>
                                        <p:tgtEl>
                                          <p:spTgt spid="123921"/>
                                        </p:tgtEl>
                                      </p:cBhvr>
                                    </p:animEffect>
                                    <p:anim calcmode="lin" valueType="num">
                                      <p:cBhvr>
                                        <p:cTn id="8" dur="1000" fill="hold"/>
                                        <p:tgtEl>
                                          <p:spTgt spid="123921"/>
                                        </p:tgtEl>
                                        <p:attrNameLst>
                                          <p:attrName>ppt_x</p:attrName>
                                        </p:attrNameLst>
                                      </p:cBhvr>
                                      <p:tavLst>
                                        <p:tav tm="0">
                                          <p:val>
                                            <p:strVal val="#ppt_x"/>
                                          </p:val>
                                        </p:tav>
                                        <p:tav tm="100000">
                                          <p:val>
                                            <p:strVal val="#ppt_x"/>
                                          </p:val>
                                        </p:tav>
                                      </p:tavLst>
                                    </p:anim>
                                    <p:anim calcmode="lin" valueType="num">
                                      <p:cBhvr>
                                        <p:cTn id="9" dur="900" decel="100000" fill="hold"/>
                                        <p:tgtEl>
                                          <p:spTgt spid="12392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3921"/>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123922"/>
                                        </p:tgtEl>
                                        <p:attrNameLst>
                                          <p:attrName>style.visibility</p:attrName>
                                        </p:attrNameLst>
                                      </p:cBhvr>
                                      <p:to>
                                        <p:strVal val="visible"/>
                                      </p:to>
                                    </p:set>
                                    <p:animEffect transition="in" filter="fade">
                                      <p:cBhvr>
                                        <p:cTn id="13" dur="1000"/>
                                        <p:tgtEl>
                                          <p:spTgt spid="123922"/>
                                        </p:tgtEl>
                                      </p:cBhvr>
                                    </p:animEffect>
                                    <p:anim calcmode="lin" valueType="num">
                                      <p:cBhvr>
                                        <p:cTn id="14" dur="1000" fill="hold"/>
                                        <p:tgtEl>
                                          <p:spTgt spid="123922"/>
                                        </p:tgtEl>
                                        <p:attrNameLst>
                                          <p:attrName>ppt_x</p:attrName>
                                        </p:attrNameLst>
                                      </p:cBhvr>
                                      <p:tavLst>
                                        <p:tav tm="0">
                                          <p:val>
                                            <p:strVal val="#ppt_x"/>
                                          </p:val>
                                        </p:tav>
                                        <p:tav tm="100000">
                                          <p:val>
                                            <p:strVal val="#ppt_x"/>
                                          </p:val>
                                        </p:tav>
                                      </p:tavLst>
                                    </p:anim>
                                    <p:anim calcmode="lin" valueType="num">
                                      <p:cBhvr>
                                        <p:cTn id="15" dur="900" decel="100000" fill="hold"/>
                                        <p:tgtEl>
                                          <p:spTgt spid="123922"/>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23922"/>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123923"/>
                                        </p:tgtEl>
                                        <p:attrNameLst>
                                          <p:attrName>style.visibility</p:attrName>
                                        </p:attrNameLst>
                                      </p:cBhvr>
                                      <p:to>
                                        <p:strVal val="visible"/>
                                      </p:to>
                                    </p:set>
                                    <p:animEffect transition="in" filter="fade">
                                      <p:cBhvr>
                                        <p:cTn id="19" dur="1000"/>
                                        <p:tgtEl>
                                          <p:spTgt spid="123923"/>
                                        </p:tgtEl>
                                      </p:cBhvr>
                                    </p:animEffect>
                                    <p:anim calcmode="lin" valueType="num">
                                      <p:cBhvr>
                                        <p:cTn id="20" dur="1000" fill="hold"/>
                                        <p:tgtEl>
                                          <p:spTgt spid="123923"/>
                                        </p:tgtEl>
                                        <p:attrNameLst>
                                          <p:attrName>ppt_x</p:attrName>
                                        </p:attrNameLst>
                                      </p:cBhvr>
                                      <p:tavLst>
                                        <p:tav tm="0">
                                          <p:val>
                                            <p:strVal val="#ppt_x"/>
                                          </p:val>
                                        </p:tav>
                                        <p:tav tm="100000">
                                          <p:val>
                                            <p:strVal val="#ppt_x"/>
                                          </p:val>
                                        </p:tav>
                                      </p:tavLst>
                                    </p:anim>
                                    <p:anim calcmode="lin" valueType="num">
                                      <p:cBhvr>
                                        <p:cTn id="21" dur="900" decel="100000" fill="hold"/>
                                        <p:tgtEl>
                                          <p:spTgt spid="123923"/>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23923"/>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123924"/>
                                        </p:tgtEl>
                                        <p:attrNameLst>
                                          <p:attrName>style.visibility</p:attrName>
                                        </p:attrNameLst>
                                      </p:cBhvr>
                                      <p:to>
                                        <p:strVal val="visible"/>
                                      </p:to>
                                    </p:set>
                                    <p:animEffect transition="in" filter="fade">
                                      <p:cBhvr>
                                        <p:cTn id="25" dur="1000"/>
                                        <p:tgtEl>
                                          <p:spTgt spid="123924"/>
                                        </p:tgtEl>
                                      </p:cBhvr>
                                    </p:animEffect>
                                    <p:anim calcmode="lin" valueType="num">
                                      <p:cBhvr>
                                        <p:cTn id="26" dur="1000" fill="hold"/>
                                        <p:tgtEl>
                                          <p:spTgt spid="123924"/>
                                        </p:tgtEl>
                                        <p:attrNameLst>
                                          <p:attrName>ppt_x</p:attrName>
                                        </p:attrNameLst>
                                      </p:cBhvr>
                                      <p:tavLst>
                                        <p:tav tm="0">
                                          <p:val>
                                            <p:strVal val="#ppt_x"/>
                                          </p:val>
                                        </p:tav>
                                        <p:tav tm="100000">
                                          <p:val>
                                            <p:strVal val="#ppt_x"/>
                                          </p:val>
                                        </p:tav>
                                      </p:tavLst>
                                    </p:anim>
                                    <p:anim calcmode="lin" valueType="num">
                                      <p:cBhvr>
                                        <p:cTn id="27" dur="900" decel="100000" fill="hold"/>
                                        <p:tgtEl>
                                          <p:spTgt spid="123924"/>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23924"/>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123925"/>
                                        </p:tgtEl>
                                        <p:attrNameLst>
                                          <p:attrName>style.visibility</p:attrName>
                                        </p:attrNameLst>
                                      </p:cBhvr>
                                      <p:to>
                                        <p:strVal val="visible"/>
                                      </p:to>
                                    </p:set>
                                    <p:animEffect transition="in" filter="fade">
                                      <p:cBhvr>
                                        <p:cTn id="31" dur="1000"/>
                                        <p:tgtEl>
                                          <p:spTgt spid="123925"/>
                                        </p:tgtEl>
                                      </p:cBhvr>
                                    </p:animEffect>
                                    <p:anim calcmode="lin" valueType="num">
                                      <p:cBhvr>
                                        <p:cTn id="32" dur="1000" fill="hold"/>
                                        <p:tgtEl>
                                          <p:spTgt spid="123925"/>
                                        </p:tgtEl>
                                        <p:attrNameLst>
                                          <p:attrName>ppt_x</p:attrName>
                                        </p:attrNameLst>
                                      </p:cBhvr>
                                      <p:tavLst>
                                        <p:tav tm="0">
                                          <p:val>
                                            <p:strVal val="#ppt_x"/>
                                          </p:val>
                                        </p:tav>
                                        <p:tav tm="100000">
                                          <p:val>
                                            <p:strVal val="#ppt_x"/>
                                          </p:val>
                                        </p:tav>
                                      </p:tavLst>
                                    </p:anim>
                                    <p:anim calcmode="lin" valueType="num">
                                      <p:cBhvr>
                                        <p:cTn id="33" dur="900" decel="100000" fill="hold"/>
                                        <p:tgtEl>
                                          <p:spTgt spid="123925"/>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23925"/>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123926"/>
                                        </p:tgtEl>
                                        <p:attrNameLst>
                                          <p:attrName>style.visibility</p:attrName>
                                        </p:attrNameLst>
                                      </p:cBhvr>
                                      <p:to>
                                        <p:strVal val="visible"/>
                                      </p:to>
                                    </p:set>
                                    <p:animEffect transition="in" filter="fade">
                                      <p:cBhvr>
                                        <p:cTn id="37" dur="1000"/>
                                        <p:tgtEl>
                                          <p:spTgt spid="123926"/>
                                        </p:tgtEl>
                                      </p:cBhvr>
                                    </p:animEffect>
                                    <p:anim calcmode="lin" valueType="num">
                                      <p:cBhvr>
                                        <p:cTn id="38" dur="1000" fill="hold"/>
                                        <p:tgtEl>
                                          <p:spTgt spid="123926"/>
                                        </p:tgtEl>
                                        <p:attrNameLst>
                                          <p:attrName>ppt_x</p:attrName>
                                        </p:attrNameLst>
                                      </p:cBhvr>
                                      <p:tavLst>
                                        <p:tav tm="0">
                                          <p:val>
                                            <p:strVal val="#ppt_x"/>
                                          </p:val>
                                        </p:tav>
                                        <p:tav tm="100000">
                                          <p:val>
                                            <p:strVal val="#ppt_x"/>
                                          </p:val>
                                        </p:tav>
                                      </p:tavLst>
                                    </p:anim>
                                    <p:anim calcmode="lin" valueType="num">
                                      <p:cBhvr>
                                        <p:cTn id="39" dur="900" decel="100000" fill="hold"/>
                                        <p:tgtEl>
                                          <p:spTgt spid="123926"/>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23926"/>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0"/>
                                  </p:stCondLst>
                                  <p:childTnLst>
                                    <p:set>
                                      <p:cBhvr>
                                        <p:cTn id="42" dur="1" fill="hold">
                                          <p:stCondLst>
                                            <p:cond delay="0"/>
                                          </p:stCondLst>
                                        </p:cTn>
                                        <p:tgtEl>
                                          <p:spTgt spid="123927"/>
                                        </p:tgtEl>
                                        <p:attrNameLst>
                                          <p:attrName>style.visibility</p:attrName>
                                        </p:attrNameLst>
                                      </p:cBhvr>
                                      <p:to>
                                        <p:strVal val="visible"/>
                                      </p:to>
                                    </p:set>
                                    <p:animEffect transition="in" filter="fade">
                                      <p:cBhvr>
                                        <p:cTn id="43" dur="1000"/>
                                        <p:tgtEl>
                                          <p:spTgt spid="123927"/>
                                        </p:tgtEl>
                                      </p:cBhvr>
                                    </p:animEffect>
                                    <p:anim calcmode="lin" valueType="num">
                                      <p:cBhvr>
                                        <p:cTn id="44" dur="1000" fill="hold"/>
                                        <p:tgtEl>
                                          <p:spTgt spid="123927"/>
                                        </p:tgtEl>
                                        <p:attrNameLst>
                                          <p:attrName>ppt_x</p:attrName>
                                        </p:attrNameLst>
                                      </p:cBhvr>
                                      <p:tavLst>
                                        <p:tav tm="0">
                                          <p:val>
                                            <p:strVal val="#ppt_x"/>
                                          </p:val>
                                        </p:tav>
                                        <p:tav tm="100000">
                                          <p:val>
                                            <p:strVal val="#ppt_x"/>
                                          </p:val>
                                        </p:tav>
                                      </p:tavLst>
                                    </p:anim>
                                    <p:anim calcmode="lin" valueType="num">
                                      <p:cBhvr>
                                        <p:cTn id="45" dur="900" decel="100000" fill="hold"/>
                                        <p:tgtEl>
                                          <p:spTgt spid="123927"/>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123927"/>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0"/>
                                  </p:stCondLst>
                                  <p:childTnLst>
                                    <p:set>
                                      <p:cBhvr>
                                        <p:cTn id="48" dur="1" fill="hold">
                                          <p:stCondLst>
                                            <p:cond delay="0"/>
                                          </p:stCondLst>
                                        </p:cTn>
                                        <p:tgtEl>
                                          <p:spTgt spid="123928"/>
                                        </p:tgtEl>
                                        <p:attrNameLst>
                                          <p:attrName>style.visibility</p:attrName>
                                        </p:attrNameLst>
                                      </p:cBhvr>
                                      <p:to>
                                        <p:strVal val="visible"/>
                                      </p:to>
                                    </p:set>
                                    <p:animEffect transition="in" filter="fade">
                                      <p:cBhvr>
                                        <p:cTn id="49" dur="1000"/>
                                        <p:tgtEl>
                                          <p:spTgt spid="123928"/>
                                        </p:tgtEl>
                                      </p:cBhvr>
                                    </p:animEffect>
                                    <p:anim calcmode="lin" valueType="num">
                                      <p:cBhvr>
                                        <p:cTn id="50" dur="1000" fill="hold"/>
                                        <p:tgtEl>
                                          <p:spTgt spid="123928"/>
                                        </p:tgtEl>
                                        <p:attrNameLst>
                                          <p:attrName>ppt_x</p:attrName>
                                        </p:attrNameLst>
                                      </p:cBhvr>
                                      <p:tavLst>
                                        <p:tav tm="0">
                                          <p:val>
                                            <p:strVal val="#ppt_x"/>
                                          </p:val>
                                        </p:tav>
                                        <p:tav tm="100000">
                                          <p:val>
                                            <p:strVal val="#ppt_x"/>
                                          </p:val>
                                        </p:tav>
                                      </p:tavLst>
                                    </p:anim>
                                    <p:anim calcmode="lin" valueType="num">
                                      <p:cBhvr>
                                        <p:cTn id="51" dur="900" decel="100000" fill="hold"/>
                                        <p:tgtEl>
                                          <p:spTgt spid="123928"/>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123928"/>
                                        </p:tgtEl>
                                        <p:attrNameLst>
                                          <p:attrName>ppt_y</p:attrName>
                                        </p:attrNameLst>
                                      </p:cBhvr>
                                      <p:tavLst>
                                        <p:tav tm="0">
                                          <p:val>
                                            <p:strVal val="#ppt_y-.03"/>
                                          </p:val>
                                        </p:tav>
                                        <p:tav tm="100000">
                                          <p:val>
                                            <p:strVal val="#ppt_y"/>
                                          </p:val>
                                        </p:tav>
                                      </p:tavLst>
                                    </p:anim>
                                  </p:childTnLst>
                                </p:cTn>
                              </p:par>
                              <p:par>
                                <p:cTn id="53" presetID="37" presetClass="entr" presetSubtype="0" fill="hold" grpId="0" nodeType="withEffect">
                                  <p:stCondLst>
                                    <p:cond delay="0"/>
                                  </p:stCondLst>
                                  <p:childTnLst>
                                    <p:set>
                                      <p:cBhvr>
                                        <p:cTn id="54" dur="1" fill="hold">
                                          <p:stCondLst>
                                            <p:cond delay="0"/>
                                          </p:stCondLst>
                                        </p:cTn>
                                        <p:tgtEl>
                                          <p:spTgt spid="123929"/>
                                        </p:tgtEl>
                                        <p:attrNameLst>
                                          <p:attrName>style.visibility</p:attrName>
                                        </p:attrNameLst>
                                      </p:cBhvr>
                                      <p:to>
                                        <p:strVal val="visible"/>
                                      </p:to>
                                    </p:set>
                                    <p:animEffect transition="in" filter="fade">
                                      <p:cBhvr>
                                        <p:cTn id="55" dur="1000"/>
                                        <p:tgtEl>
                                          <p:spTgt spid="123929"/>
                                        </p:tgtEl>
                                      </p:cBhvr>
                                    </p:animEffect>
                                    <p:anim calcmode="lin" valueType="num">
                                      <p:cBhvr>
                                        <p:cTn id="56" dur="1000" fill="hold"/>
                                        <p:tgtEl>
                                          <p:spTgt spid="123929"/>
                                        </p:tgtEl>
                                        <p:attrNameLst>
                                          <p:attrName>ppt_x</p:attrName>
                                        </p:attrNameLst>
                                      </p:cBhvr>
                                      <p:tavLst>
                                        <p:tav tm="0">
                                          <p:val>
                                            <p:strVal val="#ppt_x"/>
                                          </p:val>
                                        </p:tav>
                                        <p:tav tm="100000">
                                          <p:val>
                                            <p:strVal val="#ppt_x"/>
                                          </p:val>
                                        </p:tav>
                                      </p:tavLst>
                                    </p:anim>
                                    <p:anim calcmode="lin" valueType="num">
                                      <p:cBhvr>
                                        <p:cTn id="57" dur="900" decel="100000" fill="hold"/>
                                        <p:tgtEl>
                                          <p:spTgt spid="123929"/>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123929"/>
                                        </p:tgtEl>
                                        <p:attrNameLst>
                                          <p:attrName>ppt_y</p:attrName>
                                        </p:attrNameLst>
                                      </p:cBhvr>
                                      <p:tavLst>
                                        <p:tav tm="0">
                                          <p:val>
                                            <p:strVal val="#ppt_y-.03"/>
                                          </p:val>
                                        </p:tav>
                                        <p:tav tm="100000">
                                          <p:val>
                                            <p:strVal val="#ppt_y"/>
                                          </p:val>
                                        </p:tav>
                                      </p:tavLst>
                                    </p:anim>
                                  </p:childTnLst>
                                </p:cTn>
                              </p:par>
                              <p:par>
                                <p:cTn id="59" presetID="37" presetClass="entr" presetSubtype="0" fill="hold" grpId="0" nodeType="withEffect">
                                  <p:stCondLst>
                                    <p:cond delay="0"/>
                                  </p:stCondLst>
                                  <p:childTnLst>
                                    <p:set>
                                      <p:cBhvr>
                                        <p:cTn id="60" dur="1" fill="hold">
                                          <p:stCondLst>
                                            <p:cond delay="0"/>
                                          </p:stCondLst>
                                        </p:cTn>
                                        <p:tgtEl>
                                          <p:spTgt spid="123930"/>
                                        </p:tgtEl>
                                        <p:attrNameLst>
                                          <p:attrName>style.visibility</p:attrName>
                                        </p:attrNameLst>
                                      </p:cBhvr>
                                      <p:to>
                                        <p:strVal val="visible"/>
                                      </p:to>
                                    </p:set>
                                    <p:animEffect transition="in" filter="fade">
                                      <p:cBhvr>
                                        <p:cTn id="61" dur="1000"/>
                                        <p:tgtEl>
                                          <p:spTgt spid="123930"/>
                                        </p:tgtEl>
                                      </p:cBhvr>
                                    </p:animEffect>
                                    <p:anim calcmode="lin" valueType="num">
                                      <p:cBhvr>
                                        <p:cTn id="62" dur="1000" fill="hold"/>
                                        <p:tgtEl>
                                          <p:spTgt spid="123930"/>
                                        </p:tgtEl>
                                        <p:attrNameLst>
                                          <p:attrName>ppt_x</p:attrName>
                                        </p:attrNameLst>
                                      </p:cBhvr>
                                      <p:tavLst>
                                        <p:tav tm="0">
                                          <p:val>
                                            <p:strVal val="#ppt_x"/>
                                          </p:val>
                                        </p:tav>
                                        <p:tav tm="100000">
                                          <p:val>
                                            <p:strVal val="#ppt_x"/>
                                          </p:val>
                                        </p:tav>
                                      </p:tavLst>
                                    </p:anim>
                                    <p:anim calcmode="lin" valueType="num">
                                      <p:cBhvr>
                                        <p:cTn id="63" dur="900" decel="100000" fill="hold"/>
                                        <p:tgtEl>
                                          <p:spTgt spid="123930"/>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123930"/>
                                        </p:tgtEl>
                                        <p:attrNameLst>
                                          <p:attrName>ppt_y</p:attrName>
                                        </p:attrNameLst>
                                      </p:cBhvr>
                                      <p:tavLst>
                                        <p:tav tm="0">
                                          <p:val>
                                            <p:strVal val="#ppt_y-.03"/>
                                          </p:val>
                                        </p:tav>
                                        <p:tav tm="100000">
                                          <p:val>
                                            <p:strVal val="#ppt_y"/>
                                          </p:val>
                                        </p:tav>
                                      </p:tavLst>
                                    </p:anim>
                                  </p:childTnLst>
                                </p:cTn>
                              </p:par>
                              <p:par>
                                <p:cTn id="65" presetID="37" presetClass="entr" presetSubtype="0" fill="hold" grpId="0" nodeType="withEffect">
                                  <p:stCondLst>
                                    <p:cond delay="0"/>
                                  </p:stCondLst>
                                  <p:childTnLst>
                                    <p:set>
                                      <p:cBhvr>
                                        <p:cTn id="66" dur="1" fill="hold">
                                          <p:stCondLst>
                                            <p:cond delay="0"/>
                                          </p:stCondLst>
                                        </p:cTn>
                                        <p:tgtEl>
                                          <p:spTgt spid="123931"/>
                                        </p:tgtEl>
                                        <p:attrNameLst>
                                          <p:attrName>style.visibility</p:attrName>
                                        </p:attrNameLst>
                                      </p:cBhvr>
                                      <p:to>
                                        <p:strVal val="visible"/>
                                      </p:to>
                                    </p:set>
                                    <p:animEffect transition="in" filter="fade">
                                      <p:cBhvr>
                                        <p:cTn id="67" dur="1000"/>
                                        <p:tgtEl>
                                          <p:spTgt spid="123931"/>
                                        </p:tgtEl>
                                      </p:cBhvr>
                                    </p:animEffect>
                                    <p:anim calcmode="lin" valueType="num">
                                      <p:cBhvr>
                                        <p:cTn id="68" dur="1000" fill="hold"/>
                                        <p:tgtEl>
                                          <p:spTgt spid="123931"/>
                                        </p:tgtEl>
                                        <p:attrNameLst>
                                          <p:attrName>ppt_x</p:attrName>
                                        </p:attrNameLst>
                                      </p:cBhvr>
                                      <p:tavLst>
                                        <p:tav tm="0">
                                          <p:val>
                                            <p:strVal val="#ppt_x"/>
                                          </p:val>
                                        </p:tav>
                                        <p:tav tm="100000">
                                          <p:val>
                                            <p:strVal val="#ppt_x"/>
                                          </p:val>
                                        </p:tav>
                                      </p:tavLst>
                                    </p:anim>
                                    <p:anim calcmode="lin" valueType="num">
                                      <p:cBhvr>
                                        <p:cTn id="69" dur="900" decel="100000" fill="hold"/>
                                        <p:tgtEl>
                                          <p:spTgt spid="123931"/>
                                        </p:tgtEl>
                                        <p:attrNameLst>
                                          <p:attrName>ppt_y</p:attrName>
                                        </p:attrNameLst>
                                      </p:cBhvr>
                                      <p:tavLst>
                                        <p:tav tm="0">
                                          <p:val>
                                            <p:strVal val="#ppt_y+1"/>
                                          </p:val>
                                        </p:tav>
                                        <p:tav tm="100000">
                                          <p:val>
                                            <p:strVal val="#ppt_y-.03"/>
                                          </p:val>
                                        </p:tav>
                                      </p:tavLst>
                                    </p:anim>
                                    <p:anim calcmode="lin" valueType="num">
                                      <p:cBhvr>
                                        <p:cTn id="70" dur="100" accel="100000" fill="hold">
                                          <p:stCondLst>
                                            <p:cond delay="900"/>
                                          </p:stCondLst>
                                        </p:cTn>
                                        <p:tgtEl>
                                          <p:spTgt spid="123931"/>
                                        </p:tgtEl>
                                        <p:attrNameLst>
                                          <p:attrName>ppt_y</p:attrName>
                                        </p:attrNameLst>
                                      </p:cBhvr>
                                      <p:tavLst>
                                        <p:tav tm="0">
                                          <p:val>
                                            <p:strVal val="#ppt_y-.03"/>
                                          </p:val>
                                        </p:tav>
                                        <p:tav tm="100000">
                                          <p:val>
                                            <p:strVal val="#ppt_y"/>
                                          </p:val>
                                        </p:tav>
                                      </p:tavLst>
                                    </p:anim>
                                  </p:childTnLst>
                                </p:cTn>
                              </p:par>
                              <p:par>
                                <p:cTn id="71" presetID="37" presetClass="entr" presetSubtype="0" fill="hold" grpId="0" nodeType="withEffect">
                                  <p:stCondLst>
                                    <p:cond delay="0"/>
                                  </p:stCondLst>
                                  <p:childTnLst>
                                    <p:set>
                                      <p:cBhvr>
                                        <p:cTn id="72" dur="1" fill="hold">
                                          <p:stCondLst>
                                            <p:cond delay="0"/>
                                          </p:stCondLst>
                                        </p:cTn>
                                        <p:tgtEl>
                                          <p:spTgt spid="123932"/>
                                        </p:tgtEl>
                                        <p:attrNameLst>
                                          <p:attrName>style.visibility</p:attrName>
                                        </p:attrNameLst>
                                      </p:cBhvr>
                                      <p:to>
                                        <p:strVal val="visible"/>
                                      </p:to>
                                    </p:set>
                                    <p:animEffect transition="in" filter="fade">
                                      <p:cBhvr>
                                        <p:cTn id="73" dur="1000"/>
                                        <p:tgtEl>
                                          <p:spTgt spid="123932"/>
                                        </p:tgtEl>
                                      </p:cBhvr>
                                    </p:animEffect>
                                    <p:anim calcmode="lin" valueType="num">
                                      <p:cBhvr>
                                        <p:cTn id="74" dur="1000" fill="hold"/>
                                        <p:tgtEl>
                                          <p:spTgt spid="123932"/>
                                        </p:tgtEl>
                                        <p:attrNameLst>
                                          <p:attrName>ppt_x</p:attrName>
                                        </p:attrNameLst>
                                      </p:cBhvr>
                                      <p:tavLst>
                                        <p:tav tm="0">
                                          <p:val>
                                            <p:strVal val="#ppt_x"/>
                                          </p:val>
                                        </p:tav>
                                        <p:tav tm="100000">
                                          <p:val>
                                            <p:strVal val="#ppt_x"/>
                                          </p:val>
                                        </p:tav>
                                      </p:tavLst>
                                    </p:anim>
                                    <p:anim calcmode="lin" valueType="num">
                                      <p:cBhvr>
                                        <p:cTn id="75" dur="900" decel="100000" fill="hold"/>
                                        <p:tgtEl>
                                          <p:spTgt spid="123932"/>
                                        </p:tgtEl>
                                        <p:attrNameLst>
                                          <p:attrName>ppt_y</p:attrName>
                                        </p:attrNameLst>
                                      </p:cBhvr>
                                      <p:tavLst>
                                        <p:tav tm="0">
                                          <p:val>
                                            <p:strVal val="#ppt_y+1"/>
                                          </p:val>
                                        </p:tav>
                                        <p:tav tm="100000">
                                          <p:val>
                                            <p:strVal val="#ppt_y-.03"/>
                                          </p:val>
                                        </p:tav>
                                      </p:tavLst>
                                    </p:anim>
                                    <p:anim calcmode="lin" valueType="num">
                                      <p:cBhvr>
                                        <p:cTn id="76" dur="100" accel="100000" fill="hold">
                                          <p:stCondLst>
                                            <p:cond delay="900"/>
                                          </p:stCondLst>
                                        </p:cTn>
                                        <p:tgtEl>
                                          <p:spTgt spid="123932"/>
                                        </p:tgtEl>
                                        <p:attrNameLst>
                                          <p:attrName>ppt_y</p:attrName>
                                        </p:attrNameLst>
                                      </p:cBhvr>
                                      <p:tavLst>
                                        <p:tav tm="0">
                                          <p:val>
                                            <p:strVal val="#ppt_y-.03"/>
                                          </p:val>
                                        </p:tav>
                                        <p:tav tm="100000">
                                          <p:val>
                                            <p:strVal val="#ppt_y"/>
                                          </p:val>
                                        </p:tav>
                                      </p:tavLst>
                                    </p:anim>
                                  </p:childTnLst>
                                </p:cTn>
                              </p:par>
                              <p:par>
                                <p:cTn id="77" presetID="37" presetClass="entr" presetSubtype="0" fill="hold" grpId="0" nodeType="withEffect">
                                  <p:stCondLst>
                                    <p:cond delay="0"/>
                                  </p:stCondLst>
                                  <p:childTnLst>
                                    <p:set>
                                      <p:cBhvr>
                                        <p:cTn id="78" dur="1" fill="hold">
                                          <p:stCondLst>
                                            <p:cond delay="0"/>
                                          </p:stCondLst>
                                        </p:cTn>
                                        <p:tgtEl>
                                          <p:spTgt spid="123933"/>
                                        </p:tgtEl>
                                        <p:attrNameLst>
                                          <p:attrName>style.visibility</p:attrName>
                                        </p:attrNameLst>
                                      </p:cBhvr>
                                      <p:to>
                                        <p:strVal val="visible"/>
                                      </p:to>
                                    </p:set>
                                    <p:animEffect transition="in" filter="fade">
                                      <p:cBhvr>
                                        <p:cTn id="79" dur="1000"/>
                                        <p:tgtEl>
                                          <p:spTgt spid="123933"/>
                                        </p:tgtEl>
                                      </p:cBhvr>
                                    </p:animEffect>
                                    <p:anim calcmode="lin" valueType="num">
                                      <p:cBhvr>
                                        <p:cTn id="80" dur="1000" fill="hold"/>
                                        <p:tgtEl>
                                          <p:spTgt spid="123933"/>
                                        </p:tgtEl>
                                        <p:attrNameLst>
                                          <p:attrName>ppt_x</p:attrName>
                                        </p:attrNameLst>
                                      </p:cBhvr>
                                      <p:tavLst>
                                        <p:tav tm="0">
                                          <p:val>
                                            <p:strVal val="#ppt_x"/>
                                          </p:val>
                                        </p:tav>
                                        <p:tav tm="100000">
                                          <p:val>
                                            <p:strVal val="#ppt_x"/>
                                          </p:val>
                                        </p:tav>
                                      </p:tavLst>
                                    </p:anim>
                                    <p:anim calcmode="lin" valueType="num">
                                      <p:cBhvr>
                                        <p:cTn id="81" dur="900" decel="100000" fill="hold"/>
                                        <p:tgtEl>
                                          <p:spTgt spid="123933"/>
                                        </p:tgtEl>
                                        <p:attrNameLst>
                                          <p:attrName>ppt_y</p:attrName>
                                        </p:attrNameLst>
                                      </p:cBhvr>
                                      <p:tavLst>
                                        <p:tav tm="0">
                                          <p:val>
                                            <p:strVal val="#ppt_y+1"/>
                                          </p:val>
                                        </p:tav>
                                        <p:tav tm="100000">
                                          <p:val>
                                            <p:strVal val="#ppt_y-.03"/>
                                          </p:val>
                                        </p:tav>
                                      </p:tavLst>
                                    </p:anim>
                                    <p:anim calcmode="lin" valueType="num">
                                      <p:cBhvr>
                                        <p:cTn id="82" dur="100" accel="100000" fill="hold">
                                          <p:stCondLst>
                                            <p:cond delay="900"/>
                                          </p:stCondLst>
                                        </p:cTn>
                                        <p:tgtEl>
                                          <p:spTgt spid="12393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21" grpId="0" animBg="1"/>
      <p:bldP spid="123922" grpId="0" animBg="1"/>
      <p:bldP spid="123923" grpId="0" animBg="1"/>
      <p:bldP spid="123924" grpId="0" animBg="1"/>
      <p:bldP spid="123925" grpId="0"/>
      <p:bldP spid="123926" grpId="0" animBg="1"/>
      <p:bldP spid="123927" grpId="0"/>
      <p:bldP spid="123928" grpId="0"/>
      <p:bldP spid="123929" grpId="0"/>
      <p:bldP spid="123930" grpId="0" animBg="1"/>
      <p:bldP spid="123931" grpId="0" animBg="1"/>
      <p:bldP spid="123932" grpId="0" animBg="1"/>
      <p:bldP spid="12393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EA7D7E-F556-4F57-B755-D851CC52AD02}"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45410" name="Rectangle 2"/>
          <p:cNvSpPr>
            <a:spLocks noGrp="1" noChangeArrowheads="1"/>
          </p:cNvSpPr>
          <p:nvPr>
            <p:ph type="title"/>
          </p:nvPr>
        </p:nvSpPr>
        <p:spPr/>
        <p:txBody>
          <a:bodyPr/>
          <a:lstStyle/>
          <a:p>
            <a:r>
              <a:rPr lang="en-US" altLang="en-US"/>
              <a:t>UDDI</a:t>
            </a:r>
          </a:p>
        </p:txBody>
      </p:sp>
      <p:sp>
        <p:nvSpPr>
          <p:cNvPr id="145411" name="Rectangle 3"/>
          <p:cNvSpPr>
            <a:spLocks noGrp="1" noChangeArrowheads="1"/>
          </p:cNvSpPr>
          <p:nvPr>
            <p:ph type="body" idx="1"/>
          </p:nvPr>
        </p:nvSpPr>
        <p:spPr/>
        <p:txBody>
          <a:bodyPr/>
          <a:lstStyle/>
          <a:p>
            <a:pPr>
              <a:lnSpc>
                <a:spcPct val="90000"/>
              </a:lnSpc>
            </a:pPr>
            <a:r>
              <a:rPr lang="en-US" altLang="en-US" sz="3200" dirty="0"/>
              <a:t>UDDI:  Universal Description, Discovery and Integration.</a:t>
            </a:r>
          </a:p>
          <a:p>
            <a:pPr>
              <a:lnSpc>
                <a:spcPct val="90000"/>
              </a:lnSpc>
            </a:pPr>
            <a:r>
              <a:rPr lang="en-US" altLang="en-US" sz="3200" dirty="0"/>
              <a:t>Currently represents the </a:t>
            </a:r>
            <a:r>
              <a:rPr lang="en-US" altLang="en-US" sz="3200" i="1" dirty="0">
                <a:highlight>
                  <a:srgbClr val="FFFF00"/>
                </a:highlight>
              </a:rPr>
              <a:t>discovery</a:t>
            </a:r>
            <a:r>
              <a:rPr lang="en-US" altLang="en-US" sz="3200" dirty="0"/>
              <a:t> layer in the protocol stack.</a:t>
            </a:r>
          </a:p>
          <a:p>
            <a:pPr>
              <a:lnSpc>
                <a:spcPct val="90000"/>
              </a:lnSpc>
            </a:pPr>
            <a:r>
              <a:rPr lang="en-US" altLang="en-US" sz="3200" dirty="0"/>
              <a:t>Originally created by Microsoft, IBM and Ariba.</a:t>
            </a:r>
          </a:p>
          <a:p>
            <a:pPr>
              <a:lnSpc>
                <a:spcPct val="90000"/>
              </a:lnSpc>
            </a:pPr>
            <a:r>
              <a:rPr lang="en-US" altLang="en-US" sz="3200" dirty="0"/>
              <a:t>Technical specification for publishing and finding businesses and web services.</a:t>
            </a:r>
          </a:p>
        </p:txBody>
      </p:sp>
    </p:spTree>
    <p:extLst>
      <p:ext uri="{BB962C8B-B14F-4D97-AF65-F5344CB8AC3E}">
        <p14:creationId xmlns:p14="http://schemas.microsoft.com/office/powerpoint/2010/main" val="2192029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F6A625-2CEB-4F71-A484-FBF86AAC23B6}"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10594" name="Rectangle 2"/>
          <p:cNvSpPr>
            <a:spLocks noGrp="1" noChangeArrowheads="1"/>
          </p:cNvSpPr>
          <p:nvPr>
            <p:ph type="title"/>
          </p:nvPr>
        </p:nvSpPr>
        <p:spPr/>
        <p:txBody>
          <a:bodyPr/>
          <a:lstStyle/>
          <a:p>
            <a:r>
              <a:rPr lang="en-US" altLang="en-US"/>
              <a:t>Application-Centric Web</a:t>
            </a:r>
          </a:p>
        </p:txBody>
      </p:sp>
      <p:sp>
        <p:nvSpPr>
          <p:cNvPr id="110595" name="Rectangle 3"/>
          <p:cNvSpPr>
            <a:spLocks noGrp="1" noChangeArrowheads="1"/>
          </p:cNvSpPr>
          <p:nvPr>
            <p:ph type="body" idx="1"/>
          </p:nvPr>
        </p:nvSpPr>
        <p:spPr/>
        <p:txBody>
          <a:bodyPr>
            <a:normAutofit/>
          </a:bodyPr>
          <a:lstStyle/>
          <a:p>
            <a:pPr>
              <a:lnSpc>
                <a:spcPct val="90000"/>
              </a:lnSpc>
            </a:pPr>
            <a:r>
              <a:rPr lang="en-US" altLang="en-US" sz="4000" dirty="0"/>
              <a:t>There are numerous areas where an application-centric web would be extremely helpful:</a:t>
            </a:r>
          </a:p>
          <a:p>
            <a:pPr lvl="1">
              <a:lnSpc>
                <a:spcPct val="90000"/>
              </a:lnSpc>
            </a:pPr>
            <a:r>
              <a:rPr lang="en-US" altLang="en-US" sz="3600" dirty="0"/>
              <a:t>credit card verification</a:t>
            </a:r>
          </a:p>
          <a:p>
            <a:pPr lvl="1">
              <a:lnSpc>
                <a:spcPct val="90000"/>
              </a:lnSpc>
            </a:pPr>
            <a:r>
              <a:rPr lang="en-US" altLang="en-US" sz="3600" dirty="0"/>
              <a:t>package tracking</a:t>
            </a:r>
          </a:p>
          <a:p>
            <a:pPr lvl="1">
              <a:lnSpc>
                <a:spcPct val="90000"/>
              </a:lnSpc>
            </a:pPr>
            <a:r>
              <a:rPr lang="en-US" altLang="en-US" sz="3600" dirty="0"/>
              <a:t>shopping bots</a:t>
            </a:r>
          </a:p>
          <a:p>
            <a:pPr lvl="1">
              <a:lnSpc>
                <a:spcPct val="90000"/>
              </a:lnSpc>
            </a:pPr>
            <a:r>
              <a:rPr lang="en-US" altLang="en-US" sz="3600" dirty="0"/>
              <a:t>single sign-on registration</a:t>
            </a:r>
          </a:p>
          <a:p>
            <a:pPr lvl="1">
              <a:lnSpc>
                <a:spcPct val="90000"/>
              </a:lnSpc>
            </a:pPr>
            <a:r>
              <a:rPr lang="en-US" altLang="en-US" sz="3600" dirty="0"/>
              <a:t>calendar, email, etc.</a:t>
            </a:r>
          </a:p>
        </p:txBody>
      </p:sp>
    </p:spTree>
    <p:extLst>
      <p:ext uri="{BB962C8B-B14F-4D97-AF65-F5344CB8AC3E}">
        <p14:creationId xmlns:p14="http://schemas.microsoft.com/office/powerpoint/2010/main" val="3937702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94EE3-981F-4243-BF1B-834E296B8087}"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46434" name="Rectangle 2"/>
          <p:cNvSpPr>
            <a:spLocks noGrp="1" noChangeArrowheads="1"/>
          </p:cNvSpPr>
          <p:nvPr>
            <p:ph type="title"/>
          </p:nvPr>
        </p:nvSpPr>
        <p:spPr/>
        <p:txBody>
          <a:bodyPr/>
          <a:lstStyle/>
          <a:p>
            <a:r>
              <a:rPr lang="en-US" altLang="en-US" dirty="0"/>
              <a:t>UDDI:  Two Parts</a:t>
            </a:r>
          </a:p>
        </p:txBody>
      </p:sp>
      <p:sp>
        <p:nvSpPr>
          <p:cNvPr id="146435" name="Rectangle 3"/>
          <p:cNvSpPr>
            <a:spLocks noGrp="1" noChangeArrowheads="1"/>
          </p:cNvSpPr>
          <p:nvPr>
            <p:ph type="body" idx="1"/>
          </p:nvPr>
        </p:nvSpPr>
        <p:spPr/>
        <p:txBody>
          <a:bodyPr>
            <a:normAutofit lnSpcReduction="10000"/>
          </a:bodyPr>
          <a:lstStyle/>
          <a:p>
            <a:pPr>
              <a:lnSpc>
                <a:spcPct val="80000"/>
              </a:lnSpc>
            </a:pPr>
            <a:r>
              <a:rPr lang="en-US" altLang="en-US" u="sng" dirty="0"/>
              <a:t>Part I:</a:t>
            </a:r>
            <a:r>
              <a:rPr lang="en-US" altLang="en-US" dirty="0"/>
              <a:t>  Technical specification </a:t>
            </a:r>
          </a:p>
          <a:p>
            <a:pPr lvl="1">
              <a:lnSpc>
                <a:spcPct val="80000"/>
              </a:lnSpc>
            </a:pPr>
            <a:r>
              <a:rPr lang="en-US" altLang="en-US" sz="2800" dirty="0"/>
              <a:t>specification for building a distributed directory of businesses and services.</a:t>
            </a:r>
          </a:p>
          <a:p>
            <a:pPr lvl="1">
              <a:lnSpc>
                <a:spcPct val="80000"/>
              </a:lnSpc>
            </a:pPr>
            <a:r>
              <a:rPr lang="en-US" altLang="en-US" sz="2800" dirty="0"/>
              <a:t>XML format for specifying businesses and services.</a:t>
            </a:r>
          </a:p>
          <a:p>
            <a:pPr lvl="1">
              <a:lnSpc>
                <a:spcPct val="80000"/>
              </a:lnSpc>
            </a:pPr>
            <a:r>
              <a:rPr lang="en-US" altLang="en-US" sz="2800" dirty="0"/>
              <a:t>API for querying/publishing to the registry.</a:t>
            </a:r>
          </a:p>
          <a:p>
            <a:pPr>
              <a:lnSpc>
                <a:spcPct val="80000"/>
              </a:lnSpc>
            </a:pPr>
            <a:r>
              <a:rPr lang="en-US" altLang="en-US" u="sng" dirty="0"/>
              <a:t>Part II:</a:t>
            </a:r>
            <a:r>
              <a:rPr lang="en-US" altLang="en-US" dirty="0"/>
              <a:t>  Implementation</a:t>
            </a:r>
          </a:p>
          <a:p>
            <a:pPr lvl="1">
              <a:lnSpc>
                <a:spcPct val="80000"/>
              </a:lnSpc>
            </a:pPr>
            <a:r>
              <a:rPr lang="en-US" altLang="en-US" sz="2800" dirty="0"/>
              <a:t>UDDI Business Registry, fully operational implementation of the specification.</a:t>
            </a:r>
          </a:p>
          <a:p>
            <a:pPr lvl="1">
              <a:lnSpc>
                <a:spcPct val="80000"/>
              </a:lnSpc>
            </a:pPr>
            <a:r>
              <a:rPr lang="en-US" altLang="en-US" sz="2800" dirty="0"/>
              <a:t>Businesses can publish services here.</a:t>
            </a:r>
          </a:p>
          <a:p>
            <a:pPr lvl="1">
              <a:lnSpc>
                <a:spcPct val="80000"/>
              </a:lnSpc>
            </a:pPr>
            <a:r>
              <a:rPr lang="en-US" altLang="en-US" sz="2800" dirty="0"/>
              <a:t>Businesses can discover services here.</a:t>
            </a:r>
          </a:p>
          <a:p>
            <a:pPr lvl="1">
              <a:lnSpc>
                <a:spcPct val="80000"/>
              </a:lnSpc>
            </a:pPr>
            <a:r>
              <a:rPr lang="en-US" altLang="en-US" sz="2800" dirty="0"/>
              <a:t>Currently maintained by IBM, Microsoft, etc.</a:t>
            </a:r>
          </a:p>
          <a:p>
            <a:pPr>
              <a:lnSpc>
                <a:spcPct val="80000"/>
              </a:lnSpc>
            </a:pPr>
            <a:endParaRPr lang="en-US" altLang="en-US" dirty="0"/>
          </a:p>
        </p:txBody>
      </p:sp>
    </p:spTree>
    <p:extLst>
      <p:ext uri="{BB962C8B-B14F-4D97-AF65-F5344CB8AC3E}">
        <p14:creationId xmlns:p14="http://schemas.microsoft.com/office/powerpoint/2010/main" val="26939357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C4D37D-3B00-4C9D-93BD-CF3F65FB81C9}"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47458" name="Rectangle 2"/>
          <p:cNvSpPr>
            <a:spLocks noGrp="1" noChangeArrowheads="1"/>
          </p:cNvSpPr>
          <p:nvPr>
            <p:ph type="title"/>
          </p:nvPr>
        </p:nvSpPr>
        <p:spPr/>
        <p:txBody>
          <a:bodyPr/>
          <a:lstStyle/>
          <a:p>
            <a:r>
              <a:rPr lang="en-US" altLang="en-US"/>
              <a:t>UDDI Data</a:t>
            </a:r>
          </a:p>
        </p:txBody>
      </p:sp>
      <p:sp>
        <p:nvSpPr>
          <p:cNvPr id="147459" name="Rectangle 3"/>
          <p:cNvSpPr>
            <a:spLocks noGrp="1" noChangeArrowheads="1"/>
          </p:cNvSpPr>
          <p:nvPr>
            <p:ph type="body" idx="1"/>
          </p:nvPr>
        </p:nvSpPr>
        <p:spPr/>
        <p:txBody>
          <a:bodyPr>
            <a:normAutofit/>
          </a:bodyPr>
          <a:lstStyle/>
          <a:p>
            <a:pPr>
              <a:lnSpc>
                <a:spcPct val="90000"/>
              </a:lnSpc>
            </a:pPr>
            <a:r>
              <a:rPr lang="en-US" altLang="en-US" sz="3200" i="1" dirty="0"/>
              <a:t>White Pages</a:t>
            </a:r>
          </a:p>
          <a:p>
            <a:pPr lvl="1">
              <a:lnSpc>
                <a:spcPct val="90000"/>
              </a:lnSpc>
            </a:pPr>
            <a:r>
              <a:rPr lang="en-US" altLang="en-US" sz="2800" dirty="0"/>
              <a:t>Information about a specific company; name description, address, etc.</a:t>
            </a:r>
          </a:p>
          <a:p>
            <a:pPr>
              <a:lnSpc>
                <a:spcPct val="90000"/>
              </a:lnSpc>
            </a:pPr>
            <a:r>
              <a:rPr lang="en-US" altLang="en-US" sz="3200" i="1" dirty="0"/>
              <a:t>Yellow Pages</a:t>
            </a:r>
          </a:p>
          <a:p>
            <a:pPr lvl="1">
              <a:lnSpc>
                <a:spcPct val="90000"/>
              </a:lnSpc>
            </a:pPr>
            <a:r>
              <a:rPr lang="en-US" altLang="en-US" sz="2800" dirty="0"/>
              <a:t>Classification data for company or service.</a:t>
            </a:r>
          </a:p>
          <a:p>
            <a:pPr lvl="1">
              <a:lnSpc>
                <a:spcPct val="90000"/>
              </a:lnSpc>
            </a:pPr>
            <a:r>
              <a:rPr lang="en-US" altLang="en-US" sz="2800" dirty="0"/>
              <a:t>For example:  industry, product or geographic codes.</a:t>
            </a:r>
          </a:p>
          <a:p>
            <a:pPr>
              <a:lnSpc>
                <a:spcPct val="90000"/>
              </a:lnSpc>
            </a:pPr>
            <a:r>
              <a:rPr lang="en-US" altLang="en-US" sz="3200" i="1" dirty="0"/>
              <a:t>Green Pages</a:t>
            </a:r>
          </a:p>
          <a:p>
            <a:pPr lvl="1">
              <a:lnSpc>
                <a:spcPct val="90000"/>
              </a:lnSpc>
            </a:pPr>
            <a:r>
              <a:rPr lang="en-US" altLang="en-US" sz="2800" dirty="0"/>
              <a:t>Technical information about specific services.</a:t>
            </a:r>
          </a:p>
          <a:p>
            <a:pPr lvl="1">
              <a:lnSpc>
                <a:spcPct val="90000"/>
              </a:lnSpc>
            </a:pPr>
            <a:r>
              <a:rPr lang="en-US" altLang="en-US" sz="2800" dirty="0"/>
              <a:t>Pointers to WSDL Files.</a:t>
            </a:r>
          </a:p>
        </p:txBody>
      </p:sp>
    </p:spTree>
    <p:extLst>
      <p:ext uri="{BB962C8B-B14F-4D97-AF65-F5344CB8AC3E}">
        <p14:creationId xmlns:p14="http://schemas.microsoft.com/office/powerpoint/2010/main" val="16431717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a:xfrm>
            <a:off x="8610600" y="632206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2CE16E-9BA0-4AE5-99C0-B27D3C53AEA9}"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23921" name="Rectangle 17"/>
          <p:cNvSpPr>
            <a:spLocks noChangeArrowheads="1"/>
          </p:cNvSpPr>
          <p:nvPr/>
        </p:nvSpPr>
        <p:spPr bwMode="auto">
          <a:xfrm>
            <a:off x="3276600" y="3679809"/>
            <a:ext cx="5334000" cy="609600"/>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a:ln>
                  <a:noFill/>
                </a:ln>
                <a:solidFill>
                  <a:srgbClr val="000000"/>
                </a:solidFill>
                <a:effectLst/>
                <a:uLnTx/>
                <a:uFillTx/>
                <a:latin typeface="Calibri" panose="020F0502020204030204"/>
                <a:ea typeface="+mn-ea"/>
                <a:cs typeface="+mn-cs"/>
              </a:rPr>
              <a:t>UDDI</a:t>
            </a:r>
          </a:p>
        </p:txBody>
      </p:sp>
      <p:sp>
        <p:nvSpPr>
          <p:cNvPr id="123922" name="Rectangle 18"/>
          <p:cNvSpPr>
            <a:spLocks noChangeArrowheads="1"/>
          </p:cNvSpPr>
          <p:nvPr/>
        </p:nvSpPr>
        <p:spPr bwMode="auto">
          <a:xfrm>
            <a:off x="3276600" y="4441809"/>
            <a:ext cx="5334000" cy="609600"/>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a:ln>
                  <a:noFill/>
                </a:ln>
                <a:solidFill>
                  <a:srgbClr val="000000"/>
                </a:solidFill>
                <a:effectLst/>
                <a:uLnTx/>
                <a:uFillTx/>
                <a:latin typeface="Calibri" panose="020F0502020204030204"/>
                <a:ea typeface="+mn-ea"/>
                <a:cs typeface="+mn-cs"/>
              </a:rPr>
              <a:t>WSDL</a:t>
            </a:r>
          </a:p>
        </p:txBody>
      </p:sp>
      <p:sp>
        <p:nvSpPr>
          <p:cNvPr id="123923" name="Rectangle 19"/>
          <p:cNvSpPr>
            <a:spLocks noChangeArrowheads="1"/>
          </p:cNvSpPr>
          <p:nvPr/>
        </p:nvSpPr>
        <p:spPr bwMode="auto">
          <a:xfrm>
            <a:off x="3276600" y="5203809"/>
            <a:ext cx="5334000" cy="609600"/>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a:ln>
                  <a:noFill/>
                </a:ln>
                <a:solidFill>
                  <a:srgbClr val="000000"/>
                </a:solidFill>
                <a:effectLst/>
                <a:uLnTx/>
                <a:uFillTx/>
                <a:latin typeface="Calibri" panose="020F0502020204030204"/>
                <a:ea typeface="+mn-ea"/>
                <a:cs typeface="+mn-cs"/>
              </a:rPr>
              <a:t>XML-RPC, SOAP, Custom XML</a:t>
            </a:r>
          </a:p>
        </p:txBody>
      </p:sp>
      <p:sp>
        <p:nvSpPr>
          <p:cNvPr id="123924" name="Rectangle 20"/>
          <p:cNvSpPr>
            <a:spLocks noChangeArrowheads="1"/>
          </p:cNvSpPr>
          <p:nvPr/>
        </p:nvSpPr>
        <p:spPr bwMode="auto">
          <a:xfrm>
            <a:off x="3276600" y="5965809"/>
            <a:ext cx="5334000" cy="609600"/>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a:ln>
                  <a:noFill/>
                </a:ln>
                <a:solidFill>
                  <a:srgbClr val="000000"/>
                </a:solidFill>
                <a:effectLst/>
                <a:uLnTx/>
                <a:uFillTx/>
                <a:latin typeface="Calibri" panose="020F0502020204030204"/>
                <a:ea typeface="+mn-ea"/>
                <a:cs typeface="+mn-cs"/>
              </a:rPr>
              <a:t>HTTP, SMTP, FTP, BEEP</a:t>
            </a:r>
          </a:p>
        </p:txBody>
      </p:sp>
      <p:sp>
        <p:nvSpPr>
          <p:cNvPr id="123925" name="Text Box 21"/>
          <p:cNvSpPr txBox="1">
            <a:spLocks noChangeArrowheads="1"/>
          </p:cNvSpPr>
          <p:nvPr/>
        </p:nvSpPr>
        <p:spPr bwMode="auto">
          <a:xfrm>
            <a:off x="304800" y="3679809"/>
            <a:ext cx="1629292" cy="52322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dirty="0">
                <a:ln>
                  <a:noFill/>
                </a:ln>
                <a:solidFill>
                  <a:prstClr val="black"/>
                </a:solidFill>
                <a:effectLst/>
                <a:uLnTx/>
                <a:uFillTx/>
                <a:latin typeface="Calibri" panose="020F0502020204030204"/>
                <a:ea typeface="+mn-ea"/>
                <a:cs typeface="+mn-cs"/>
              </a:rPr>
              <a:t>Discovery</a:t>
            </a:r>
          </a:p>
        </p:txBody>
      </p:sp>
      <p:sp>
        <p:nvSpPr>
          <p:cNvPr id="123926" name="Line 22"/>
          <p:cNvSpPr>
            <a:spLocks noChangeShapeType="1"/>
          </p:cNvSpPr>
          <p:nvPr/>
        </p:nvSpPr>
        <p:spPr bwMode="auto">
          <a:xfrm flipH="1">
            <a:off x="304800" y="4289409"/>
            <a:ext cx="2362200" cy="0"/>
          </a:xfrm>
          <a:prstGeom prst="line">
            <a:avLst/>
          </a:prstGeom>
          <a:solidFill>
            <a:srgbClr val="FFFF00">
              <a:alpha val="20000"/>
            </a:srgbClr>
          </a:solidFill>
          <a:ln w="9525">
            <a:solidFill>
              <a:schemeClr val="tx1"/>
            </a:solid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3927" name="Text Box 23"/>
          <p:cNvSpPr txBox="1">
            <a:spLocks noChangeArrowheads="1"/>
          </p:cNvSpPr>
          <p:nvPr/>
        </p:nvSpPr>
        <p:spPr bwMode="auto">
          <a:xfrm>
            <a:off x="304800" y="4441809"/>
            <a:ext cx="1890454" cy="52322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dirty="0">
                <a:ln>
                  <a:noFill/>
                </a:ln>
                <a:solidFill>
                  <a:prstClr val="black"/>
                </a:solidFill>
                <a:effectLst/>
                <a:uLnTx/>
                <a:uFillTx/>
                <a:latin typeface="Calibri" panose="020F0502020204030204"/>
                <a:ea typeface="+mn-ea"/>
                <a:cs typeface="+mn-cs"/>
              </a:rPr>
              <a:t>Description</a:t>
            </a:r>
          </a:p>
        </p:txBody>
      </p:sp>
      <p:sp>
        <p:nvSpPr>
          <p:cNvPr id="123928" name="Text Box 24"/>
          <p:cNvSpPr txBox="1">
            <a:spLocks noChangeArrowheads="1"/>
          </p:cNvSpPr>
          <p:nvPr/>
        </p:nvSpPr>
        <p:spPr bwMode="auto">
          <a:xfrm>
            <a:off x="304800" y="5203809"/>
            <a:ext cx="2509020" cy="52322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dirty="0">
                <a:ln>
                  <a:noFill/>
                </a:ln>
                <a:solidFill>
                  <a:prstClr val="black"/>
                </a:solidFill>
                <a:effectLst/>
                <a:uLnTx/>
                <a:uFillTx/>
                <a:latin typeface="Calibri" panose="020F0502020204030204"/>
                <a:ea typeface="+mn-ea"/>
                <a:cs typeface="+mn-cs"/>
              </a:rPr>
              <a:t>XML</a:t>
            </a:r>
            <a:r>
              <a:rPr kumimoji="0" lang="en-US" altLang="en-US" sz="2800" b="1"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altLang="en-US" sz="2800" b="1" i="0" u="none" strike="noStrike" kern="1200" cap="none" spc="0" normalizeH="0" baseline="0" noProof="0" dirty="0">
                <a:ln>
                  <a:noFill/>
                </a:ln>
                <a:solidFill>
                  <a:prstClr val="black"/>
                </a:solidFill>
                <a:effectLst/>
                <a:uLnTx/>
                <a:uFillTx/>
                <a:latin typeface="Calibri" panose="020F0502020204030204"/>
                <a:ea typeface="+mn-ea"/>
                <a:cs typeface="+mn-cs"/>
              </a:rPr>
              <a:t>Messaging</a:t>
            </a:r>
          </a:p>
        </p:txBody>
      </p:sp>
      <p:sp>
        <p:nvSpPr>
          <p:cNvPr id="123929" name="Text Box 25"/>
          <p:cNvSpPr txBox="1">
            <a:spLocks noChangeArrowheads="1"/>
          </p:cNvSpPr>
          <p:nvPr/>
        </p:nvSpPr>
        <p:spPr bwMode="auto">
          <a:xfrm>
            <a:off x="304801" y="5965809"/>
            <a:ext cx="1615507" cy="52322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dirty="0">
                <a:ln>
                  <a:noFill/>
                </a:ln>
                <a:solidFill>
                  <a:prstClr val="black"/>
                </a:solidFill>
                <a:effectLst/>
                <a:uLnTx/>
                <a:uFillTx/>
                <a:latin typeface="Calibri" panose="020F0502020204030204"/>
                <a:ea typeface="+mn-ea"/>
                <a:cs typeface="+mn-cs"/>
              </a:rPr>
              <a:t>Transport</a:t>
            </a:r>
          </a:p>
        </p:txBody>
      </p:sp>
      <p:sp>
        <p:nvSpPr>
          <p:cNvPr id="123930" name="Rectangle 26"/>
          <p:cNvSpPr>
            <a:spLocks noChangeArrowheads="1"/>
          </p:cNvSpPr>
          <p:nvPr/>
        </p:nvSpPr>
        <p:spPr bwMode="auto">
          <a:xfrm>
            <a:off x="228600" y="3679809"/>
            <a:ext cx="8382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3931" name="Rectangle 27"/>
          <p:cNvSpPr>
            <a:spLocks noChangeArrowheads="1"/>
          </p:cNvSpPr>
          <p:nvPr/>
        </p:nvSpPr>
        <p:spPr bwMode="auto">
          <a:xfrm>
            <a:off x="228600" y="4441809"/>
            <a:ext cx="8382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3932" name="Rectangle 28"/>
          <p:cNvSpPr>
            <a:spLocks noChangeArrowheads="1"/>
          </p:cNvSpPr>
          <p:nvPr/>
        </p:nvSpPr>
        <p:spPr bwMode="auto">
          <a:xfrm>
            <a:off x="228600" y="5203809"/>
            <a:ext cx="8382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3933" name="Rectangle 29"/>
          <p:cNvSpPr>
            <a:spLocks noChangeArrowheads="1"/>
          </p:cNvSpPr>
          <p:nvPr/>
        </p:nvSpPr>
        <p:spPr bwMode="auto">
          <a:xfrm>
            <a:off x="228600" y="5965809"/>
            <a:ext cx="8382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Rectangle 14"/>
          <p:cNvSpPr>
            <a:spLocks noChangeArrowheads="1"/>
          </p:cNvSpPr>
          <p:nvPr/>
        </p:nvSpPr>
        <p:spPr bwMode="auto">
          <a:xfrm>
            <a:off x="8570668" y="422760"/>
            <a:ext cx="1419636" cy="1108836"/>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alibri" panose="020F0502020204030204"/>
                <a:ea typeface="+mn-ea"/>
                <a:cs typeface="+mn-cs"/>
              </a:rPr>
              <a:t>Service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alibri" panose="020F0502020204030204"/>
                <a:ea typeface="+mn-ea"/>
                <a:cs typeface="+mn-cs"/>
              </a:rPr>
              <a:t>Registry</a:t>
            </a:r>
          </a:p>
        </p:txBody>
      </p:sp>
      <p:sp>
        <p:nvSpPr>
          <p:cNvPr id="28" name="Rectangle 15"/>
          <p:cNvSpPr>
            <a:spLocks noChangeArrowheads="1"/>
          </p:cNvSpPr>
          <p:nvPr/>
        </p:nvSpPr>
        <p:spPr bwMode="auto">
          <a:xfrm>
            <a:off x="6745422" y="1988177"/>
            <a:ext cx="1419636" cy="1108836"/>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dirty="0">
                <a:ln>
                  <a:noFill/>
                </a:ln>
                <a:solidFill>
                  <a:srgbClr val="000000"/>
                </a:solidFill>
                <a:effectLst/>
                <a:uLnTx/>
                <a:uFillTx/>
                <a:latin typeface="Calibri" panose="020F0502020204030204"/>
                <a:ea typeface="+mn-ea"/>
                <a:cs typeface="+mn-cs"/>
              </a:rPr>
              <a:t>Service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dirty="0">
                <a:ln>
                  <a:noFill/>
                </a:ln>
                <a:solidFill>
                  <a:srgbClr val="000000"/>
                </a:solidFill>
                <a:effectLst/>
                <a:uLnTx/>
                <a:uFillTx/>
                <a:latin typeface="Calibri" panose="020F0502020204030204"/>
                <a:ea typeface="+mn-ea"/>
                <a:cs typeface="+mn-cs"/>
              </a:rPr>
              <a:t>Requestor</a:t>
            </a:r>
          </a:p>
        </p:txBody>
      </p:sp>
      <p:sp>
        <p:nvSpPr>
          <p:cNvPr id="29" name="Rectangle 16"/>
          <p:cNvSpPr>
            <a:spLocks noChangeArrowheads="1"/>
          </p:cNvSpPr>
          <p:nvPr/>
        </p:nvSpPr>
        <p:spPr bwMode="auto">
          <a:xfrm>
            <a:off x="10463515" y="1922951"/>
            <a:ext cx="1419636" cy="1108836"/>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alibri" panose="020F0502020204030204"/>
                <a:ea typeface="+mn-ea"/>
                <a:cs typeface="+mn-cs"/>
              </a:rPr>
              <a:t>Service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alibri" panose="020F0502020204030204"/>
                <a:ea typeface="+mn-ea"/>
                <a:cs typeface="+mn-cs"/>
              </a:rPr>
              <a:t>Provider</a:t>
            </a:r>
          </a:p>
        </p:txBody>
      </p:sp>
      <p:sp>
        <p:nvSpPr>
          <p:cNvPr id="30" name="Line 17"/>
          <p:cNvSpPr>
            <a:spLocks noChangeShapeType="1"/>
          </p:cNvSpPr>
          <p:nvPr/>
        </p:nvSpPr>
        <p:spPr bwMode="auto">
          <a:xfrm flipH="1" flipV="1">
            <a:off x="7489041" y="1009791"/>
            <a:ext cx="0" cy="97838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Line 18"/>
          <p:cNvSpPr>
            <a:spLocks noChangeShapeType="1"/>
          </p:cNvSpPr>
          <p:nvPr/>
        </p:nvSpPr>
        <p:spPr bwMode="auto">
          <a:xfrm>
            <a:off x="7489041" y="1009791"/>
            <a:ext cx="108162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Text Box 19"/>
          <p:cNvSpPr txBox="1">
            <a:spLocks noChangeArrowheads="1"/>
          </p:cNvSpPr>
          <p:nvPr/>
        </p:nvSpPr>
        <p:spPr bwMode="auto">
          <a:xfrm>
            <a:off x="7280602" y="395583"/>
            <a:ext cx="852118" cy="47697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400">
                <a:solidFill>
                  <a:schemeClr val="tx1"/>
                </a:solidFill>
                <a:latin typeface="Times New Roman" panose="02020603050405020304" pitchFamily="18" charset="0"/>
              </a:defRPr>
            </a:lvl1pPr>
            <a:lvl2pPr marL="800100" indent="-342900" eaLnBrk="0" hangingPunct="0">
              <a:defRPr sz="2400">
                <a:solidFill>
                  <a:schemeClr val="tx1"/>
                </a:solidFill>
                <a:latin typeface="Times New Roman" panose="02020603050405020304" pitchFamily="18" charset="0"/>
              </a:defRPr>
            </a:lvl2pPr>
            <a:lvl3pPr marL="1257300" indent="-342900" eaLnBrk="0" hangingPunct="0">
              <a:defRPr sz="2400">
                <a:solidFill>
                  <a:schemeClr val="tx1"/>
                </a:solidFill>
                <a:latin typeface="Times New Roman" panose="02020603050405020304" pitchFamily="18" charset="0"/>
              </a:defRPr>
            </a:lvl3pPr>
            <a:lvl4pPr marL="1714500" indent="-342900" eaLnBrk="0" hangingPunct="0">
              <a:defRPr sz="2400">
                <a:solidFill>
                  <a:schemeClr val="tx1"/>
                </a:solidFill>
                <a:latin typeface="Times New Roman" panose="02020603050405020304" pitchFamily="18" charset="0"/>
              </a:defRPr>
            </a:lvl4pPr>
            <a:lvl5pPr marL="2171700" indent="-342900" eaLnBrk="0" hangingPunct="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Discover</a:t>
            </a: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Services</a:t>
            </a:r>
          </a:p>
        </p:txBody>
      </p:sp>
      <p:sp>
        <p:nvSpPr>
          <p:cNvPr id="34" name="Text Box 21"/>
          <p:cNvSpPr txBox="1">
            <a:spLocks noChangeArrowheads="1"/>
          </p:cNvSpPr>
          <p:nvPr/>
        </p:nvSpPr>
        <p:spPr bwMode="auto">
          <a:xfrm>
            <a:off x="8734039" y="2249080"/>
            <a:ext cx="1301976" cy="280574"/>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400">
                <a:solidFill>
                  <a:schemeClr val="tx1"/>
                </a:solidFill>
                <a:latin typeface="Times New Roman" panose="02020603050405020304" pitchFamily="18" charset="0"/>
              </a:defRPr>
            </a:lvl1pPr>
            <a:lvl2pPr marL="800100" indent="-342900" eaLnBrk="0" hangingPunct="0">
              <a:defRPr sz="2400">
                <a:solidFill>
                  <a:schemeClr val="tx1"/>
                </a:solidFill>
                <a:latin typeface="Times New Roman" panose="02020603050405020304" pitchFamily="18" charset="0"/>
              </a:defRPr>
            </a:lvl2pPr>
            <a:lvl3pPr marL="1257300" indent="-342900" eaLnBrk="0" hangingPunct="0">
              <a:defRPr sz="2400">
                <a:solidFill>
                  <a:schemeClr val="tx1"/>
                </a:solidFill>
                <a:latin typeface="Times New Roman" panose="02020603050405020304" pitchFamily="18" charset="0"/>
              </a:defRPr>
            </a:lvl3pPr>
            <a:lvl4pPr marL="1714500" indent="-342900" eaLnBrk="0" hangingPunct="0">
              <a:defRPr sz="2400">
                <a:solidFill>
                  <a:schemeClr val="tx1"/>
                </a:solidFill>
                <a:latin typeface="Times New Roman" panose="02020603050405020304" pitchFamily="18" charset="0"/>
              </a:defRPr>
            </a:lvl4pPr>
            <a:lvl5pPr marL="2171700" indent="-342900" eaLnBrk="0" hangingPunct="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Invoke Service</a:t>
            </a:r>
          </a:p>
        </p:txBody>
      </p:sp>
      <p:sp>
        <p:nvSpPr>
          <p:cNvPr id="36" name="Line 23"/>
          <p:cNvSpPr>
            <a:spLocks noChangeShapeType="1"/>
          </p:cNvSpPr>
          <p:nvPr/>
        </p:nvSpPr>
        <p:spPr bwMode="auto">
          <a:xfrm flipV="1">
            <a:off x="8165058" y="2640433"/>
            <a:ext cx="229845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Rectangle 2"/>
          <p:cNvSpPr txBox="1">
            <a:spLocks noChangeArrowheads="1"/>
          </p:cNvSpPr>
          <p:nvPr/>
        </p:nvSpPr>
        <p:spPr>
          <a:xfrm>
            <a:off x="513778" y="872558"/>
            <a:ext cx="7772400" cy="1371600"/>
          </a:xfrm>
          <a:prstGeom prst="rect">
            <a:avLst/>
          </a:prstGeom>
          <a:noFill/>
          <a:ln/>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a:latin typeface="Swis721 Hv BT" pitchFamily="34" charset="0"/>
              </a:rPr>
              <a:t>All Together Now!</a:t>
            </a:r>
            <a:endParaRPr lang="en-US" altLang="en-US" dirty="0">
              <a:latin typeface="Swis721 Hv BT" pitchFamily="34" charset="0"/>
            </a:endParaRPr>
          </a:p>
        </p:txBody>
      </p:sp>
    </p:spTree>
    <p:extLst>
      <p:ext uri="{BB962C8B-B14F-4D97-AF65-F5344CB8AC3E}">
        <p14:creationId xmlns:p14="http://schemas.microsoft.com/office/powerpoint/2010/main" val="22127836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23921"/>
                                        </p:tgtEl>
                                        <p:attrNameLst>
                                          <p:attrName>style.visibility</p:attrName>
                                        </p:attrNameLst>
                                      </p:cBhvr>
                                      <p:to>
                                        <p:strVal val="visible"/>
                                      </p:to>
                                    </p:set>
                                    <p:animEffect transition="in" filter="fade">
                                      <p:cBhvr>
                                        <p:cTn id="7" dur="1000"/>
                                        <p:tgtEl>
                                          <p:spTgt spid="123921"/>
                                        </p:tgtEl>
                                      </p:cBhvr>
                                    </p:animEffect>
                                    <p:anim calcmode="lin" valueType="num">
                                      <p:cBhvr>
                                        <p:cTn id="8" dur="1000" fill="hold"/>
                                        <p:tgtEl>
                                          <p:spTgt spid="123921"/>
                                        </p:tgtEl>
                                        <p:attrNameLst>
                                          <p:attrName>ppt_x</p:attrName>
                                        </p:attrNameLst>
                                      </p:cBhvr>
                                      <p:tavLst>
                                        <p:tav tm="0">
                                          <p:val>
                                            <p:strVal val="#ppt_x"/>
                                          </p:val>
                                        </p:tav>
                                        <p:tav tm="100000">
                                          <p:val>
                                            <p:strVal val="#ppt_x"/>
                                          </p:val>
                                        </p:tav>
                                      </p:tavLst>
                                    </p:anim>
                                    <p:anim calcmode="lin" valueType="num">
                                      <p:cBhvr>
                                        <p:cTn id="9" dur="900" decel="100000" fill="hold"/>
                                        <p:tgtEl>
                                          <p:spTgt spid="12392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3921"/>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123922"/>
                                        </p:tgtEl>
                                        <p:attrNameLst>
                                          <p:attrName>style.visibility</p:attrName>
                                        </p:attrNameLst>
                                      </p:cBhvr>
                                      <p:to>
                                        <p:strVal val="visible"/>
                                      </p:to>
                                    </p:set>
                                    <p:animEffect transition="in" filter="fade">
                                      <p:cBhvr>
                                        <p:cTn id="13" dur="1000"/>
                                        <p:tgtEl>
                                          <p:spTgt spid="123922"/>
                                        </p:tgtEl>
                                      </p:cBhvr>
                                    </p:animEffect>
                                    <p:anim calcmode="lin" valueType="num">
                                      <p:cBhvr>
                                        <p:cTn id="14" dur="1000" fill="hold"/>
                                        <p:tgtEl>
                                          <p:spTgt spid="123922"/>
                                        </p:tgtEl>
                                        <p:attrNameLst>
                                          <p:attrName>ppt_x</p:attrName>
                                        </p:attrNameLst>
                                      </p:cBhvr>
                                      <p:tavLst>
                                        <p:tav tm="0">
                                          <p:val>
                                            <p:strVal val="#ppt_x"/>
                                          </p:val>
                                        </p:tav>
                                        <p:tav tm="100000">
                                          <p:val>
                                            <p:strVal val="#ppt_x"/>
                                          </p:val>
                                        </p:tav>
                                      </p:tavLst>
                                    </p:anim>
                                    <p:anim calcmode="lin" valueType="num">
                                      <p:cBhvr>
                                        <p:cTn id="15" dur="900" decel="100000" fill="hold"/>
                                        <p:tgtEl>
                                          <p:spTgt spid="123922"/>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23922"/>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123923"/>
                                        </p:tgtEl>
                                        <p:attrNameLst>
                                          <p:attrName>style.visibility</p:attrName>
                                        </p:attrNameLst>
                                      </p:cBhvr>
                                      <p:to>
                                        <p:strVal val="visible"/>
                                      </p:to>
                                    </p:set>
                                    <p:animEffect transition="in" filter="fade">
                                      <p:cBhvr>
                                        <p:cTn id="19" dur="1000"/>
                                        <p:tgtEl>
                                          <p:spTgt spid="123923"/>
                                        </p:tgtEl>
                                      </p:cBhvr>
                                    </p:animEffect>
                                    <p:anim calcmode="lin" valueType="num">
                                      <p:cBhvr>
                                        <p:cTn id="20" dur="1000" fill="hold"/>
                                        <p:tgtEl>
                                          <p:spTgt spid="123923"/>
                                        </p:tgtEl>
                                        <p:attrNameLst>
                                          <p:attrName>ppt_x</p:attrName>
                                        </p:attrNameLst>
                                      </p:cBhvr>
                                      <p:tavLst>
                                        <p:tav tm="0">
                                          <p:val>
                                            <p:strVal val="#ppt_x"/>
                                          </p:val>
                                        </p:tav>
                                        <p:tav tm="100000">
                                          <p:val>
                                            <p:strVal val="#ppt_x"/>
                                          </p:val>
                                        </p:tav>
                                      </p:tavLst>
                                    </p:anim>
                                    <p:anim calcmode="lin" valueType="num">
                                      <p:cBhvr>
                                        <p:cTn id="21" dur="900" decel="100000" fill="hold"/>
                                        <p:tgtEl>
                                          <p:spTgt spid="123923"/>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23923"/>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123924"/>
                                        </p:tgtEl>
                                        <p:attrNameLst>
                                          <p:attrName>style.visibility</p:attrName>
                                        </p:attrNameLst>
                                      </p:cBhvr>
                                      <p:to>
                                        <p:strVal val="visible"/>
                                      </p:to>
                                    </p:set>
                                    <p:animEffect transition="in" filter="fade">
                                      <p:cBhvr>
                                        <p:cTn id="25" dur="1000"/>
                                        <p:tgtEl>
                                          <p:spTgt spid="123924"/>
                                        </p:tgtEl>
                                      </p:cBhvr>
                                    </p:animEffect>
                                    <p:anim calcmode="lin" valueType="num">
                                      <p:cBhvr>
                                        <p:cTn id="26" dur="1000" fill="hold"/>
                                        <p:tgtEl>
                                          <p:spTgt spid="123924"/>
                                        </p:tgtEl>
                                        <p:attrNameLst>
                                          <p:attrName>ppt_x</p:attrName>
                                        </p:attrNameLst>
                                      </p:cBhvr>
                                      <p:tavLst>
                                        <p:tav tm="0">
                                          <p:val>
                                            <p:strVal val="#ppt_x"/>
                                          </p:val>
                                        </p:tav>
                                        <p:tav tm="100000">
                                          <p:val>
                                            <p:strVal val="#ppt_x"/>
                                          </p:val>
                                        </p:tav>
                                      </p:tavLst>
                                    </p:anim>
                                    <p:anim calcmode="lin" valueType="num">
                                      <p:cBhvr>
                                        <p:cTn id="27" dur="900" decel="100000" fill="hold"/>
                                        <p:tgtEl>
                                          <p:spTgt spid="123924"/>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23924"/>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123925"/>
                                        </p:tgtEl>
                                        <p:attrNameLst>
                                          <p:attrName>style.visibility</p:attrName>
                                        </p:attrNameLst>
                                      </p:cBhvr>
                                      <p:to>
                                        <p:strVal val="visible"/>
                                      </p:to>
                                    </p:set>
                                    <p:animEffect transition="in" filter="fade">
                                      <p:cBhvr>
                                        <p:cTn id="31" dur="1000"/>
                                        <p:tgtEl>
                                          <p:spTgt spid="123925"/>
                                        </p:tgtEl>
                                      </p:cBhvr>
                                    </p:animEffect>
                                    <p:anim calcmode="lin" valueType="num">
                                      <p:cBhvr>
                                        <p:cTn id="32" dur="1000" fill="hold"/>
                                        <p:tgtEl>
                                          <p:spTgt spid="123925"/>
                                        </p:tgtEl>
                                        <p:attrNameLst>
                                          <p:attrName>ppt_x</p:attrName>
                                        </p:attrNameLst>
                                      </p:cBhvr>
                                      <p:tavLst>
                                        <p:tav tm="0">
                                          <p:val>
                                            <p:strVal val="#ppt_x"/>
                                          </p:val>
                                        </p:tav>
                                        <p:tav tm="100000">
                                          <p:val>
                                            <p:strVal val="#ppt_x"/>
                                          </p:val>
                                        </p:tav>
                                      </p:tavLst>
                                    </p:anim>
                                    <p:anim calcmode="lin" valueType="num">
                                      <p:cBhvr>
                                        <p:cTn id="33" dur="900" decel="100000" fill="hold"/>
                                        <p:tgtEl>
                                          <p:spTgt spid="123925"/>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23925"/>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123926"/>
                                        </p:tgtEl>
                                        <p:attrNameLst>
                                          <p:attrName>style.visibility</p:attrName>
                                        </p:attrNameLst>
                                      </p:cBhvr>
                                      <p:to>
                                        <p:strVal val="visible"/>
                                      </p:to>
                                    </p:set>
                                    <p:animEffect transition="in" filter="fade">
                                      <p:cBhvr>
                                        <p:cTn id="37" dur="1000"/>
                                        <p:tgtEl>
                                          <p:spTgt spid="123926"/>
                                        </p:tgtEl>
                                      </p:cBhvr>
                                    </p:animEffect>
                                    <p:anim calcmode="lin" valueType="num">
                                      <p:cBhvr>
                                        <p:cTn id="38" dur="1000" fill="hold"/>
                                        <p:tgtEl>
                                          <p:spTgt spid="123926"/>
                                        </p:tgtEl>
                                        <p:attrNameLst>
                                          <p:attrName>ppt_x</p:attrName>
                                        </p:attrNameLst>
                                      </p:cBhvr>
                                      <p:tavLst>
                                        <p:tav tm="0">
                                          <p:val>
                                            <p:strVal val="#ppt_x"/>
                                          </p:val>
                                        </p:tav>
                                        <p:tav tm="100000">
                                          <p:val>
                                            <p:strVal val="#ppt_x"/>
                                          </p:val>
                                        </p:tav>
                                      </p:tavLst>
                                    </p:anim>
                                    <p:anim calcmode="lin" valueType="num">
                                      <p:cBhvr>
                                        <p:cTn id="39" dur="900" decel="100000" fill="hold"/>
                                        <p:tgtEl>
                                          <p:spTgt spid="123926"/>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23926"/>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0"/>
                                  </p:stCondLst>
                                  <p:childTnLst>
                                    <p:set>
                                      <p:cBhvr>
                                        <p:cTn id="42" dur="1" fill="hold">
                                          <p:stCondLst>
                                            <p:cond delay="0"/>
                                          </p:stCondLst>
                                        </p:cTn>
                                        <p:tgtEl>
                                          <p:spTgt spid="123927"/>
                                        </p:tgtEl>
                                        <p:attrNameLst>
                                          <p:attrName>style.visibility</p:attrName>
                                        </p:attrNameLst>
                                      </p:cBhvr>
                                      <p:to>
                                        <p:strVal val="visible"/>
                                      </p:to>
                                    </p:set>
                                    <p:animEffect transition="in" filter="fade">
                                      <p:cBhvr>
                                        <p:cTn id="43" dur="1000"/>
                                        <p:tgtEl>
                                          <p:spTgt spid="123927"/>
                                        </p:tgtEl>
                                      </p:cBhvr>
                                    </p:animEffect>
                                    <p:anim calcmode="lin" valueType="num">
                                      <p:cBhvr>
                                        <p:cTn id="44" dur="1000" fill="hold"/>
                                        <p:tgtEl>
                                          <p:spTgt spid="123927"/>
                                        </p:tgtEl>
                                        <p:attrNameLst>
                                          <p:attrName>ppt_x</p:attrName>
                                        </p:attrNameLst>
                                      </p:cBhvr>
                                      <p:tavLst>
                                        <p:tav tm="0">
                                          <p:val>
                                            <p:strVal val="#ppt_x"/>
                                          </p:val>
                                        </p:tav>
                                        <p:tav tm="100000">
                                          <p:val>
                                            <p:strVal val="#ppt_x"/>
                                          </p:val>
                                        </p:tav>
                                      </p:tavLst>
                                    </p:anim>
                                    <p:anim calcmode="lin" valueType="num">
                                      <p:cBhvr>
                                        <p:cTn id="45" dur="900" decel="100000" fill="hold"/>
                                        <p:tgtEl>
                                          <p:spTgt spid="123927"/>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123927"/>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0"/>
                                  </p:stCondLst>
                                  <p:childTnLst>
                                    <p:set>
                                      <p:cBhvr>
                                        <p:cTn id="48" dur="1" fill="hold">
                                          <p:stCondLst>
                                            <p:cond delay="0"/>
                                          </p:stCondLst>
                                        </p:cTn>
                                        <p:tgtEl>
                                          <p:spTgt spid="123928"/>
                                        </p:tgtEl>
                                        <p:attrNameLst>
                                          <p:attrName>style.visibility</p:attrName>
                                        </p:attrNameLst>
                                      </p:cBhvr>
                                      <p:to>
                                        <p:strVal val="visible"/>
                                      </p:to>
                                    </p:set>
                                    <p:animEffect transition="in" filter="fade">
                                      <p:cBhvr>
                                        <p:cTn id="49" dur="1000"/>
                                        <p:tgtEl>
                                          <p:spTgt spid="123928"/>
                                        </p:tgtEl>
                                      </p:cBhvr>
                                    </p:animEffect>
                                    <p:anim calcmode="lin" valueType="num">
                                      <p:cBhvr>
                                        <p:cTn id="50" dur="1000" fill="hold"/>
                                        <p:tgtEl>
                                          <p:spTgt spid="123928"/>
                                        </p:tgtEl>
                                        <p:attrNameLst>
                                          <p:attrName>ppt_x</p:attrName>
                                        </p:attrNameLst>
                                      </p:cBhvr>
                                      <p:tavLst>
                                        <p:tav tm="0">
                                          <p:val>
                                            <p:strVal val="#ppt_x"/>
                                          </p:val>
                                        </p:tav>
                                        <p:tav tm="100000">
                                          <p:val>
                                            <p:strVal val="#ppt_x"/>
                                          </p:val>
                                        </p:tav>
                                      </p:tavLst>
                                    </p:anim>
                                    <p:anim calcmode="lin" valueType="num">
                                      <p:cBhvr>
                                        <p:cTn id="51" dur="900" decel="100000" fill="hold"/>
                                        <p:tgtEl>
                                          <p:spTgt spid="123928"/>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123928"/>
                                        </p:tgtEl>
                                        <p:attrNameLst>
                                          <p:attrName>ppt_y</p:attrName>
                                        </p:attrNameLst>
                                      </p:cBhvr>
                                      <p:tavLst>
                                        <p:tav tm="0">
                                          <p:val>
                                            <p:strVal val="#ppt_y-.03"/>
                                          </p:val>
                                        </p:tav>
                                        <p:tav tm="100000">
                                          <p:val>
                                            <p:strVal val="#ppt_y"/>
                                          </p:val>
                                        </p:tav>
                                      </p:tavLst>
                                    </p:anim>
                                  </p:childTnLst>
                                </p:cTn>
                              </p:par>
                              <p:par>
                                <p:cTn id="53" presetID="37" presetClass="entr" presetSubtype="0" fill="hold" grpId="0" nodeType="withEffect">
                                  <p:stCondLst>
                                    <p:cond delay="0"/>
                                  </p:stCondLst>
                                  <p:childTnLst>
                                    <p:set>
                                      <p:cBhvr>
                                        <p:cTn id="54" dur="1" fill="hold">
                                          <p:stCondLst>
                                            <p:cond delay="0"/>
                                          </p:stCondLst>
                                        </p:cTn>
                                        <p:tgtEl>
                                          <p:spTgt spid="123929"/>
                                        </p:tgtEl>
                                        <p:attrNameLst>
                                          <p:attrName>style.visibility</p:attrName>
                                        </p:attrNameLst>
                                      </p:cBhvr>
                                      <p:to>
                                        <p:strVal val="visible"/>
                                      </p:to>
                                    </p:set>
                                    <p:animEffect transition="in" filter="fade">
                                      <p:cBhvr>
                                        <p:cTn id="55" dur="1000"/>
                                        <p:tgtEl>
                                          <p:spTgt spid="123929"/>
                                        </p:tgtEl>
                                      </p:cBhvr>
                                    </p:animEffect>
                                    <p:anim calcmode="lin" valueType="num">
                                      <p:cBhvr>
                                        <p:cTn id="56" dur="1000" fill="hold"/>
                                        <p:tgtEl>
                                          <p:spTgt spid="123929"/>
                                        </p:tgtEl>
                                        <p:attrNameLst>
                                          <p:attrName>ppt_x</p:attrName>
                                        </p:attrNameLst>
                                      </p:cBhvr>
                                      <p:tavLst>
                                        <p:tav tm="0">
                                          <p:val>
                                            <p:strVal val="#ppt_x"/>
                                          </p:val>
                                        </p:tav>
                                        <p:tav tm="100000">
                                          <p:val>
                                            <p:strVal val="#ppt_x"/>
                                          </p:val>
                                        </p:tav>
                                      </p:tavLst>
                                    </p:anim>
                                    <p:anim calcmode="lin" valueType="num">
                                      <p:cBhvr>
                                        <p:cTn id="57" dur="900" decel="100000" fill="hold"/>
                                        <p:tgtEl>
                                          <p:spTgt spid="123929"/>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123929"/>
                                        </p:tgtEl>
                                        <p:attrNameLst>
                                          <p:attrName>ppt_y</p:attrName>
                                        </p:attrNameLst>
                                      </p:cBhvr>
                                      <p:tavLst>
                                        <p:tav tm="0">
                                          <p:val>
                                            <p:strVal val="#ppt_y-.03"/>
                                          </p:val>
                                        </p:tav>
                                        <p:tav tm="100000">
                                          <p:val>
                                            <p:strVal val="#ppt_y"/>
                                          </p:val>
                                        </p:tav>
                                      </p:tavLst>
                                    </p:anim>
                                  </p:childTnLst>
                                </p:cTn>
                              </p:par>
                              <p:par>
                                <p:cTn id="59" presetID="37" presetClass="entr" presetSubtype="0" fill="hold" grpId="0" nodeType="withEffect">
                                  <p:stCondLst>
                                    <p:cond delay="0"/>
                                  </p:stCondLst>
                                  <p:childTnLst>
                                    <p:set>
                                      <p:cBhvr>
                                        <p:cTn id="60" dur="1" fill="hold">
                                          <p:stCondLst>
                                            <p:cond delay="0"/>
                                          </p:stCondLst>
                                        </p:cTn>
                                        <p:tgtEl>
                                          <p:spTgt spid="123930"/>
                                        </p:tgtEl>
                                        <p:attrNameLst>
                                          <p:attrName>style.visibility</p:attrName>
                                        </p:attrNameLst>
                                      </p:cBhvr>
                                      <p:to>
                                        <p:strVal val="visible"/>
                                      </p:to>
                                    </p:set>
                                    <p:animEffect transition="in" filter="fade">
                                      <p:cBhvr>
                                        <p:cTn id="61" dur="1000"/>
                                        <p:tgtEl>
                                          <p:spTgt spid="123930"/>
                                        </p:tgtEl>
                                      </p:cBhvr>
                                    </p:animEffect>
                                    <p:anim calcmode="lin" valueType="num">
                                      <p:cBhvr>
                                        <p:cTn id="62" dur="1000" fill="hold"/>
                                        <p:tgtEl>
                                          <p:spTgt spid="123930"/>
                                        </p:tgtEl>
                                        <p:attrNameLst>
                                          <p:attrName>ppt_x</p:attrName>
                                        </p:attrNameLst>
                                      </p:cBhvr>
                                      <p:tavLst>
                                        <p:tav tm="0">
                                          <p:val>
                                            <p:strVal val="#ppt_x"/>
                                          </p:val>
                                        </p:tav>
                                        <p:tav tm="100000">
                                          <p:val>
                                            <p:strVal val="#ppt_x"/>
                                          </p:val>
                                        </p:tav>
                                      </p:tavLst>
                                    </p:anim>
                                    <p:anim calcmode="lin" valueType="num">
                                      <p:cBhvr>
                                        <p:cTn id="63" dur="900" decel="100000" fill="hold"/>
                                        <p:tgtEl>
                                          <p:spTgt spid="123930"/>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123930"/>
                                        </p:tgtEl>
                                        <p:attrNameLst>
                                          <p:attrName>ppt_y</p:attrName>
                                        </p:attrNameLst>
                                      </p:cBhvr>
                                      <p:tavLst>
                                        <p:tav tm="0">
                                          <p:val>
                                            <p:strVal val="#ppt_y-.03"/>
                                          </p:val>
                                        </p:tav>
                                        <p:tav tm="100000">
                                          <p:val>
                                            <p:strVal val="#ppt_y"/>
                                          </p:val>
                                        </p:tav>
                                      </p:tavLst>
                                    </p:anim>
                                  </p:childTnLst>
                                </p:cTn>
                              </p:par>
                              <p:par>
                                <p:cTn id="65" presetID="37" presetClass="entr" presetSubtype="0" fill="hold" grpId="0" nodeType="withEffect">
                                  <p:stCondLst>
                                    <p:cond delay="0"/>
                                  </p:stCondLst>
                                  <p:childTnLst>
                                    <p:set>
                                      <p:cBhvr>
                                        <p:cTn id="66" dur="1" fill="hold">
                                          <p:stCondLst>
                                            <p:cond delay="0"/>
                                          </p:stCondLst>
                                        </p:cTn>
                                        <p:tgtEl>
                                          <p:spTgt spid="123931"/>
                                        </p:tgtEl>
                                        <p:attrNameLst>
                                          <p:attrName>style.visibility</p:attrName>
                                        </p:attrNameLst>
                                      </p:cBhvr>
                                      <p:to>
                                        <p:strVal val="visible"/>
                                      </p:to>
                                    </p:set>
                                    <p:animEffect transition="in" filter="fade">
                                      <p:cBhvr>
                                        <p:cTn id="67" dur="1000"/>
                                        <p:tgtEl>
                                          <p:spTgt spid="123931"/>
                                        </p:tgtEl>
                                      </p:cBhvr>
                                    </p:animEffect>
                                    <p:anim calcmode="lin" valueType="num">
                                      <p:cBhvr>
                                        <p:cTn id="68" dur="1000" fill="hold"/>
                                        <p:tgtEl>
                                          <p:spTgt spid="123931"/>
                                        </p:tgtEl>
                                        <p:attrNameLst>
                                          <p:attrName>ppt_x</p:attrName>
                                        </p:attrNameLst>
                                      </p:cBhvr>
                                      <p:tavLst>
                                        <p:tav tm="0">
                                          <p:val>
                                            <p:strVal val="#ppt_x"/>
                                          </p:val>
                                        </p:tav>
                                        <p:tav tm="100000">
                                          <p:val>
                                            <p:strVal val="#ppt_x"/>
                                          </p:val>
                                        </p:tav>
                                      </p:tavLst>
                                    </p:anim>
                                    <p:anim calcmode="lin" valueType="num">
                                      <p:cBhvr>
                                        <p:cTn id="69" dur="900" decel="100000" fill="hold"/>
                                        <p:tgtEl>
                                          <p:spTgt spid="123931"/>
                                        </p:tgtEl>
                                        <p:attrNameLst>
                                          <p:attrName>ppt_y</p:attrName>
                                        </p:attrNameLst>
                                      </p:cBhvr>
                                      <p:tavLst>
                                        <p:tav tm="0">
                                          <p:val>
                                            <p:strVal val="#ppt_y+1"/>
                                          </p:val>
                                        </p:tav>
                                        <p:tav tm="100000">
                                          <p:val>
                                            <p:strVal val="#ppt_y-.03"/>
                                          </p:val>
                                        </p:tav>
                                      </p:tavLst>
                                    </p:anim>
                                    <p:anim calcmode="lin" valueType="num">
                                      <p:cBhvr>
                                        <p:cTn id="70" dur="100" accel="100000" fill="hold">
                                          <p:stCondLst>
                                            <p:cond delay="900"/>
                                          </p:stCondLst>
                                        </p:cTn>
                                        <p:tgtEl>
                                          <p:spTgt spid="123931"/>
                                        </p:tgtEl>
                                        <p:attrNameLst>
                                          <p:attrName>ppt_y</p:attrName>
                                        </p:attrNameLst>
                                      </p:cBhvr>
                                      <p:tavLst>
                                        <p:tav tm="0">
                                          <p:val>
                                            <p:strVal val="#ppt_y-.03"/>
                                          </p:val>
                                        </p:tav>
                                        <p:tav tm="100000">
                                          <p:val>
                                            <p:strVal val="#ppt_y"/>
                                          </p:val>
                                        </p:tav>
                                      </p:tavLst>
                                    </p:anim>
                                  </p:childTnLst>
                                </p:cTn>
                              </p:par>
                              <p:par>
                                <p:cTn id="71" presetID="37" presetClass="entr" presetSubtype="0" fill="hold" grpId="0" nodeType="withEffect">
                                  <p:stCondLst>
                                    <p:cond delay="0"/>
                                  </p:stCondLst>
                                  <p:childTnLst>
                                    <p:set>
                                      <p:cBhvr>
                                        <p:cTn id="72" dur="1" fill="hold">
                                          <p:stCondLst>
                                            <p:cond delay="0"/>
                                          </p:stCondLst>
                                        </p:cTn>
                                        <p:tgtEl>
                                          <p:spTgt spid="123932"/>
                                        </p:tgtEl>
                                        <p:attrNameLst>
                                          <p:attrName>style.visibility</p:attrName>
                                        </p:attrNameLst>
                                      </p:cBhvr>
                                      <p:to>
                                        <p:strVal val="visible"/>
                                      </p:to>
                                    </p:set>
                                    <p:animEffect transition="in" filter="fade">
                                      <p:cBhvr>
                                        <p:cTn id="73" dur="1000"/>
                                        <p:tgtEl>
                                          <p:spTgt spid="123932"/>
                                        </p:tgtEl>
                                      </p:cBhvr>
                                    </p:animEffect>
                                    <p:anim calcmode="lin" valueType="num">
                                      <p:cBhvr>
                                        <p:cTn id="74" dur="1000" fill="hold"/>
                                        <p:tgtEl>
                                          <p:spTgt spid="123932"/>
                                        </p:tgtEl>
                                        <p:attrNameLst>
                                          <p:attrName>ppt_x</p:attrName>
                                        </p:attrNameLst>
                                      </p:cBhvr>
                                      <p:tavLst>
                                        <p:tav tm="0">
                                          <p:val>
                                            <p:strVal val="#ppt_x"/>
                                          </p:val>
                                        </p:tav>
                                        <p:tav tm="100000">
                                          <p:val>
                                            <p:strVal val="#ppt_x"/>
                                          </p:val>
                                        </p:tav>
                                      </p:tavLst>
                                    </p:anim>
                                    <p:anim calcmode="lin" valueType="num">
                                      <p:cBhvr>
                                        <p:cTn id="75" dur="900" decel="100000" fill="hold"/>
                                        <p:tgtEl>
                                          <p:spTgt spid="123932"/>
                                        </p:tgtEl>
                                        <p:attrNameLst>
                                          <p:attrName>ppt_y</p:attrName>
                                        </p:attrNameLst>
                                      </p:cBhvr>
                                      <p:tavLst>
                                        <p:tav tm="0">
                                          <p:val>
                                            <p:strVal val="#ppt_y+1"/>
                                          </p:val>
                                        </p:tav>
                                        <p:tav tm="100000">
                                          <p:val>
                                            <p:strVal val="#ppt_y-.03"/>
                                          </p:val>
                                        </p:tav>
                                      </p:tavLst>
                                    </p:anim>
                                    <p:anim calcmode="lin" valueType="num">
                                      <p:cBhvr>
                                        <p:cTn id="76" dur="100" accel="100000" fill="hold">
                                          <p:stCondLst>
                                            <p:cond delay="900"/>
                                          </p:stCondLst>
                                        </p:cTn>
                                        <p:tgtEl>
                                          <p:spTgt spid="123932"/>
                                        </p:tgtEl>
                                        <p:attrNameLst>
                                          <p:attrName>ppt_y</p:attrName>
                                        </p:attrNameLst>
                                      </p:cBhvr>
                                      <p:tavLst>
                                        <p:tav tm="0">
                                          <p:val>
                                            <p:strVal val="#ppt_y-.03"/>
                                          </p:val>
                                        </p:tav>
                                        <p:tav tm="100000">
                                          <p:val>
                                            <p:strVal val="#ppt_y"/>
                                          </p:val>
                                        </p:tav>
                                      </p:tavLst>
                                    </p:anim>
                                  </p:childTnLst>
                                </p:cTn>
                              </p:par>
                              <p:par>
                                <p:cTn id="77" presetID="37" presetClass="entr" presetSubtype="0" fill="hold" grpId="0" nodeType="withEffect">
                                  <p:stCondLst>
                                    <p:cond delay="0"/>
                                  </p:stCondLst>
                                  <p:childTnLst>
                                    <p:set>
                                      <p:cBhvr>
                                        <p:cTn id="78" dur="1" fill="hold">
                                          <p:stCondLst>
                                            <p:cond delay="0"/>
                                          </p:stCondLst>
                                        </p:cTn>
                                        <p:tgtEl>
                                          <p:spTgt spid="123933"/>
                                        </p:tgtEl>
                                        <p:attrNameLst>
                                          <p:attrName>style.visibility</p:attrName>
                                        </p:attrNameLst>
                                      </p:cBhvr>
                                      <p:to>
                                        <p:strVal val="visible"/>
                                      </p:to>
                                    </p:set>
                                    <p:animEffect transition="in" filter="fade">
                                      <p:cBhvr>
                                        <p:cTn id="79" dur="1000"/>
                                        <p:tgtEl>
                                          <p:spTgt spid="123933"/>
                                        </p:tgtEl>
                                      </p:cBhvr>
                                    </p:animEffect>
                                    <p:anim calcmode="lin" valueType="num">
                                      <p:cBhvr>
                                        <p:cTn id="80" dur="1000" fill="hold"/>
                                        <p:tgtEl>
                                          <p:spTgt spid="123933"/>
                                        </p:tgtEl>
                                        <p:attrNameLst>
                                          <p:attrName>ppt_x</p:attrName>
                                        </p:attrNameLst>
                                      </p:cBhvr>
                                      <p:tavLst>
                                        <p:tav tm="0">
                                          <p:val>
                                            <p:strVal val="#ppt_x"/>
                                          </p:val>
                                        </p:tav>
                                        <p:tav tm="100000">
                                          <p:val>
                                            <p:strVal val="#ppt_x"/>
                                          </p:val>
                                        </p:tav>
                                      </p:tavLst>
                                    </p:anim>
                                    <p:anim calcmode="lin" valueType="num">
                                      <p:cBhvr>
                                        <p:cTn id="81" dur="900" decel="100000" fill="hold"/>
                                        <p:tgtEl>
                                          <p:spTgt spid="123933"/>
                                        </p:tgtEl>
                                        <p:attrNameLst>
                                          <p:attrName>ppt_y</p:attrName>
                                        </p:attrNameLst>
                                      </p:cBhvr>
                                      <p:tavLst>
                                        <p:tav tm="0">
                                          <p:val>
                                            <p:strVal val="#ppt_y+1"/>
                                          </p:val>
                                        </p:tav>
                                        <p:tav tm="100000">
                                          <p:val>
                                            <p:strVal val="#ppt_y-.03"/>
                                          </p:val>
                                        </p:tav>
                                      </p:tavLst>
                                    </p:anim>
                                    <p:anim calcmode="lin" valueType="num">
                                      <p:cBhvr>
                                        <p:cTn id="82" dur="100" accel="100000" fill="hold">
                                          <p:stCondLst>
                                            <p:cond delay="900"/>
                                          </p:stCondLst>
                                        </p:cTn>
                                        <p:tgtEl>
                                          <p:spTgt spid="12393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21" grpId="0" animBg="1"/>
      <p:bldP spid="123922" grpId="0" animBg="1"/>
      <p:bldP spid="123923" grpId="0" animBg="1"/>
      <p:bldP spid="123924" grpId="0" animBg="1"/>
      <p:bldP spid="123925" grpId="0"/>
      <p:bldP spid="123926" grpId="0" animBg="1"/>
      <p:bldP spid="123927" grpId="0"/>
      <p:bldP spid="123928" grpId="0"/>
      <p:bldP spid="123929" grpId="0"/>
      <p:bldP spid="123930" grpId="0" animBg="1"/>
      <p:bldP spid="123931" grpId="0" animBg="1"/>
      <p:bldP spid="123932" grpId="0" animBg="1"/>
      <p:bldP spid="123933"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F038A7-FBCE-404B-88B7-94BF46117CE8}"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54626" name="Rectangle 2"/>
          <p:cNvSpPr>
            <a:spLocks noGrp="1" noChangeArrowheads="1"/>
          </p:cNvSpPr>
          <p:nvPr>
            <p:ph type="title"/>
          </p:nvPr>
        </p:nvSpPr>
        <p:spPr/>
        <p:txBody>
          <a:bodyPr/>
          <a:lstStyle/>
          <a:p>
            <a:r>
              <a:rPr lang="en-US" altLang="en-US" dirty="0"/>
              <a:t>Using the Protocols Together</a:t>
            </a:r>
            <a:br>
              <a:rPr lang="en-US" altLang="en-US" dirty="0"/>
            </a:br>
            <a:r>
              <a:rPr lang="en-US" altLang="en-US" dirty="0"/>
              <a:t>– service request perspective</a:t>
            </a:r>
          </a:p>
        </p:txBody>
      </p:sp>
      <p:sp>
        <p:nvSpPr>
          <p:cNvPr id="154650" name="Rectangle 26"/>
          <p:cNvSpPr>
            <a:spLocks noChangeArrowheads="1"/>
          </p:cNvSpPr>
          <p:nvPr/>
        </p:nvSpPr>
        <p:spPr bwMode="auto">
          <a:xfrm>
            <a:off x="3733800" y="18288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alibri" panose="020F0502020204030204"/>
                <a:ea typeface="+mn-ea"/>
                <a:cs typeface="+mn-cs"/>
              </a:rPr>
              <a:t>Find Services via UDDI</a:t>
            </a:r>
          </a:p>
        </p:txBody>
      </p:sp>
      <p:sp>
        <p:nvSpPr>
          <p:cNvPr id="154651" name="Text Box 27"/>
          <p:cNvSpPr txBox="1">
            <a:spLocks noChangeArrowheads="1"/>
          </p:cNvSpPr>
          <p:nvPr/>
        </p:nvSpPr>
        <p:spPr bwMode="auto">
          <a:xfrm>
            <a:off x="2209800" y="19272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1" i="0" u="none" strike="noStrike" kern="1200" cap="none" spc="0" normalizeH="0" baseline="0" noProof="0">
                <a:ln>
                  <a:noFill/>
                </a:ln>
                <a:solidFill>
                  <a:prstClr val="black"/>
                </a:solidFill>
                <a:effectLst/>
                <a:uLnTx/>
                <a:uFillTx/>
                <a:latin typeface="Calibri" panose="020F0502020204030204"/>
                <a:ea typeface="+mn-ea"/>
                <a:cs typeface="+mn-cs"/>
              </a:rPr>
              <a:t>Step 1:</a:t>
            </a:r>
          </a:p>
        </p:txBody>
      </p:sp>
      <p:sp>
        <p:nvSpPr>
          <p:cNvPr id="154652" name="Line 28"/>
          <p:cNvSpPr>
            <a:spLocks noChangeShapeType="1"/>
          </p:cNvSpPr>
          <p:nvPr/>
        </p:nvSpPr>
        <p:spPr bwMode="auto">
          <a:xfrm flipH="1">
            <a:off x="2209800" y="24384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653" name="Rectangle 29"/>
          <p:cNvSpPr>
            <a:spLocks noChangeArrowheads="1"/>
          </p:cNvSpPr>
          <p:nvPr/>
        </p:nvSpPr>
        <p:spPr bwMode="auto">
          <a:xfrm>
            <a:off x="2133600" y="18288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654" name="Rectangle 30"/>
          <p:cNvSpPr>
            <a:spLocks noChangeArrowheads="1"/>
          </p:cNvSpPr>
          <p:nvPr/>
        </p:nvSpPr>
        <p:spPr bwMode="auto">
          <a:xfrm>
            <a:off x="4419600" y="26670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alibri" panose="020F0502020204030204"/>
                <a:ea typeface="+mn-ea"/>
                <a:cs typeface="+mn-cs"/>
              </a:rPr>
              <a:t>Retrieve Service Description File: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alibri" panose="020F0502020204030204"/>
                <a:ea typeface="+mn-ea"/>
                <a:cs typeface="+mn-cs"/>
              </a:rPr>
              <a:t>WSDL or XML-RPC Instructions</a:t>
            </a:r>
          </a:p>
        </p:txBody>
      </p:sp>
      <p:sp>
        <p:nvSpPr>
          <p:cNvPr id="154655" name="Text Box 31"/>
          <p:cNvSpPr txBox="1">
            <a:spLocks noChangeArrowheads="1"/>
          </p:cNvSpPr>
          <p:nvPr/>
        </p:nvSpPr>
        <p:spPr bwMode="auto">
          <a:xfrm>
            <a:off x="2895600" y="27654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1" i="0" u="none" strike="noStrike" kern="1200" cap="none" spc="0" normalizeH="0" baseline="0" noProof="0">
                <a:ln>
                  <a:noFill/>
                </a:ln>
                <a:solidFill>
                  <a:prstClr val="black"/>
                </a:solidFill>
                <a:effectLst/>
                <a:uLnTx/>
                <a:uFillTx/>
                <a:latin typeface="Calibri" panose="020F0502020204030204"/>
                <a:ea typeface="+mn-ea"/>
                <a:cs typeface="+mn-cs"/>
              </a:rPr>
              <a:t>Step 2:</a:t>
            </a:r>
          </a:p>
        </p:txBody>
      </p:sp>
      <p:sp>
        <p:nvSpPr>
          <p:cNvPr id="154656" name="Line 32"/>
          <p:cNvSpPr>
            <a:spLocks noChangeShapeType="1"/>
          </p:cNvSpPr>
          <p:nvPr/>
        </p:nvSpPr>
        <p:spPr bwMode="auto">
          <a:xfrm flipH="1">
            <a:off x="2895600" y="32766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657" name="Rectangle 33"/>
          <p:cNvSpPr>
            <a:spLocks noChangeArrowheads="1"/>
          </p:cNvSpPr>
          <p:nvPr/>
        </p:nvSpPr>
        <p:spPr bwMode="auto">
          <a:xfrm>
            <a:off x="2819400" y="26670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658" name="Rectangle 34"/>
          <p:cNvSpPr>
            <a:spLocks noChangeArrowheads="1"/>
          </p:cNvSpPr>
          <p:nvPr/>
        </p:nvSpPr>
        <p:spPr bwMode="auto">
          <a:xfrm>
            <a:off x="5029200" y="35052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alibri" panose="020F0502020204030204"/>
                <a:ea typeface="+mn-ea"/>
                <a:cs typeface="+mn-cs"/>
              </a:rPr>
              <a:t>Create XML-RPC or SOAP Client</a:t>
            </a:r>
          </a:p>
        </p:txBody>
      </p:sp>
      <p:sp>
        <p:nvSpPr>
          <p:cNvPr id="154659" name="Text Box 35"/>
          <p:cNvSpPr txBox="1">
            <a:spLocks noChangeArrowheads="1"/>
          </p:cNvSpPr>
          <p:nvPr/>
        </p:nvSpPr>
        <p:spPr bwMode="auto">
          <a:xfrm>
            <a:off x="3505200" y="36036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1" i="0" u="none" strike="noStrike" kern="1200" cap="none" spc="0" normalizeH="0" baseline="0" noProof="0" dirty="0">
                <a:ln>
                  <a:noFill/>
                </a:ln>
                <a:solidFill>
                  <a:prstClr val="black"/>
                </a:solidFill>
                <a:effectLst/>
                <a:uLnTx/>
                <a:uFillTx/>
                <a:latin typeface="Calibri" panose="020F0502020204030204"/>
                <a:ea typeface="+mn-ea"/>
                <a:cs typeface="+mn-cs"/>
              </a:rPr>
              <a:t>Step 3:</a:t>
            </a:r>
          </a:p>
        </p:txBody>
      </p:sp>
      <p:sp>
        <p:nvSpPr>
          <p:cNvPr id="154660" name="Line 36"/>
          <p:cNvSpPr>
            <a:spLocks noChangeShapeType="1"/>
          </p:cNvSpPr>
          <p:nvPr/>
        </p:nvSpPr>
        <p:spPr bwMode="auto">
          <a:xfrm flipH="1">
            <a:off x="3505200" y="41148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661" name="Rectangle 37"/>
          <p:cNvSpPr>
            <a:spLocks noChangeArrowheads="1"/>
          </p:cNvSpPr>
          <p:nvPr/>
        </p:nvSpPr>
        <p:spPr bwMode="auto">
          <a:xfrm>
            <a:off x="3429000" y="35052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662" name="Rectangle 38"/>
          <p:cNvSpPr>
            <a:spLocks noChangeArrowheads="1"/>
          </p:cNvSpPr>
          <p:nvPr/>
        </p:nvSpPr>
        <p:spPr bwMode="auto">
          <a:xfrm>
            <a:off x="5715000" y="43434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alibri" panose="020F0502020204030204"/>
                <a:ea typeface="+mn-ea"/>
                <a:cs typeface="+mn-cs"/>
              </a:rPr>
              <a:t>Invoke Remote Service</a:t>
            </a:r>
          </a:p>
        </p:txBody>
      </p:sp>
      <p:sp>
        <p:nvSpPr>
          <p:cNvPr id="154663" name="Text Box 39"/>
          <p:cNvSpPr txBox="1">
            <a:spLocks noChangeArrowheads="1"/>
          </p:cNvSpPr>
          <p:nvPr/>
        </p:nvSpPr>
        <p:spPr bwMode="auto">
          <a:xfrm>
            <a:off x="4191000" y="44418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1" i="0" u="none" strike="noStrike" kern="1200" cap="none" spc="0" normalizeH="0" baseline="0" noProof="0" dirty="0">
                <a:ln>
                  <a:noFill/>
                </a:ln>
                <a:solidFill>
                  <a:prstClr val="black"/>
                </a:solidFill>
                <a:effectLst/>
                <a:uLnTx/>
                <a:uFillTx/>
                <a:latin typeface="Calibri" panose="020F0502020204030204"/>
                <a:ea typeface="+mn-ea"/>
                <a:cs typeface="+mn-cs"/>
              </a:rPr>
              <a:t>Step 4:</a:t>
            </a:r>
          </a:p>
        </p:txBody>
      </p:sp>
      <p:sp>
        <p:nvSpPr>
          <p:cNvPr id="154664" name="Line 40"/>
          <p:cNvSpPr>
            <a:spLocks noChangeShapeType="1"/>
          </p:cNvSpPr>
          <p:nvPr/>
        </p:nvSpPr>
        <p:spPr bwMode="auto">
          <a:xfrm flipH="1">
            <a:off x="4191000" y="49530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665" name="Rectangle 41"/>
          <p:cNvSpPr>
            <a:spLocks noChangeArrowheads="1"/>
          </p:cNvSpPr>
          <p:nvPr/>
        </p:nvSpPr>
        <p:spPr bwMode="auto">
          <a:xfrm>
            <a:off x="4114800" y="43434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666" name="Line 42"/>
          <p:cNvSpPr>
            <a:spLocks noChangeShapeType="1"/>
          </p:cNvSpPr>
          <p:nvPr/>
        </p:nvSpPr>
        <p:spPr bwMode="auto">
          <a:xfrm>
            <a:off x="2362200" y="28194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667" name="Line 43"/>
          <p:cNvSpPr>
            <a:spLocks noChangeShapeType="1"/>
          </p:cNvSpPr>
          <p:nvPr/>
        </p:nvSpPr>
        <p:spPr bwMode="auto">
          <a:xfrm>
            <a:off x="2362200" y="24384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668" name="Line 44"/>
          <p:cNvSpPr>
            <a:spLocks noChangeShapeType="1"/>
          </p:cNvSpPr>
          <p:nvPr/>
        </p:nvSpPr>
        <p:spPr bwMode="auto">
          <a:xfrm>
            <a:off x="2971800" y="36576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669" name="Line 45"/>
          <p:cNvSpPr>
            <a:spLocks noChangeShapeType="1"/>
          </p:cNvSpPr>
          <p:nvPr/>
        </p:nvSpPr>
        <p:spPr bwMode="auto">
          <a:xfrm>
            <a:off x="2971800" y="32766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670" name="Line 46"/>
          <p:cNvSpPr>
            <a:spLocks noChangeShapeType="1"/>
          </p:cNvSpPr>
          <p:nvPr/>
        </p:nvSpPr>
        <p:spPr bwMode="auto">
          <a:xfrm>
            <a:off x="3657600" y="44958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671" name="Line 47"/>
          <p:cNvSpPr>
            <a:spLocks noChangeShapeType="1"/>
          </p:cNvSpPr>
          <p:nvPr/>
        </p:nvSpPr>
        <p:spPr bwMode="auto">
          <a:xfrm>
            <a:off x="3657600" y="41148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30144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54650"/>
                                        </p:tgtEl>
                                        <p:attrNameLst>
                                          <p:attrName>style.visibility</p:attrName>
                                        </p:attrNameLst>
                                      </p:cBhvr>
                                      <p:to>
                                        <p:strVal val="visible"/>
                                      </p:to>
                                    </p:set>
                                    <p:anim calcmode="lin" valueType="num">
                                      <p:cBhvr>
                                        <p:cTn id="7" dur="500" fill="hold"/>
                                        <p:tgtEl>
                                          <p:spTgt spid="154650"/>
                                        </p:tgtEl>
                                        <p:attrNameLst>
                                          <p:attrName>ppt_w</p:attrName>
                                        </p:attrNameLst>
                                      </p:cBhvr>
                                      <p:tavLst>
                                        <p:tav tm="0">
                                          <p:val>
                                            <p:strVal val="#ppt_w*0.05"/>
                                          </p:val>
                                        </p:tav>
                                        <p:tav tm="100000">
                                          <p:val>
                                            <p:strVal val="#ppt_w"/>
                                          </p:val>
                                        </p:tav>
                                      </p:tavLst>
                                    </p:anim>
                                    <p:anim calcmode="lin" valueType="num">
                                      <p:cBhvr>
                                        <p:cTn id="8" dur="500" fill="hold"/>
                                        <p:tgtEl>
                                          <p:spTgt spid="154650"/>
                                        </p:tgtEl>
                                        <p:attrNameLst>
                                          <p:attrName>ppt_h</p:attrName>
                                        </p:attrNameLst>
                                      </p:cBhvr>
                                      <p:tavLst>
                                        <p:tav tm="0">
                                          <p:val>
                                            <p:strVal val="#ppt_h"/>
                                          </p:val>
                                        </p:tav>
                                        <p:tav tm="100000">
                                          <p:val>
                                            <p:strVal val="#ppt_h"/>
                                          </p:val>
                                        </p:tav>
                                      </p:tavLst>
                                    </p:anim>
                                    <p:anim calcmode="lin" valueType="num">
                                      <p:cBhvr>
                                        <p:cTn id="9" dur="500" fill="hold"/>
                                        <p:tgtEl>
                                          <p:spTgt spid="154650"/>
                                        </p:tgtEl>
                                        <p:attrNameLst>
                                          <p:attrName>ppt_x</p:attrName>
                                        </p:attrNameLst>
                                      </p:cBhvr>
                                      <p:tavLst>
                                        <p:tav tm="0">
                                          <p:val>
                                            <p:strVal val="#ppt_x-.2"/>
                                          </p:val>
                                        </p:tav>
                                        <p:tav tm="100000">
                                          <p:val>
                                            <p:strVal val="#ppt_x"/>
                                          </p:val>
                                        </p:tav>
                                      </p:tavLst>
                                    </p:anim>
                                    <p:anim calcmode="lin" valueType="num">
                                      <p:cBhvr>
                                        <p:cTn id="10" dur="500" fill="hold"/>
                                        <p:tgtEl>
                                          <p:spTgt spid="154650"/>
                                        </p:tgtEl>
                                        <p:attrNameLst>
                                          <p:attrName>ppt_y</p:attrName>
                                        </p:attrNameLst>
                                      </p:cBhvr>
                                      <p:tavLst>
                                        <p:tav tm="0">
                                          <p:val>
                                            <p:strVal val="#ppt_y"/>
                                          </p:val>
                                        </p:tav>
                                        <p:tav tm="100000">
                                          <p:val>
                                            <p:strVal val="#ppt_y"/>
                                          </p:val>
                                        </p:tav>
                                      </p:tavLst>
                                    </p:anim>
                                    <p:animEffect transition="in" filter="fade">
                                      <p:cBhvr>
                                        <p:cTn id="11" dur="500"/>
                                        <p:tgtEl>
                                          <p:spTgt spid="154650"/>
                                        </p:tgtEl>
                                      </p:cBhvr>
                                    </p:animEffect>
                                  </p:childTnLst>
                                  <p:subTnLst>
                                    <p:audio>
                                      <p:cMediaNode>
                                        <p:cTn display="0" masterRel="sameClick">
                                          <p:stCondLst>
                                            <p:cond evt="begin" delay="0">
                                              <p:tn val="5"/>
                                            </p:cond>
                                          </p:stCondLst>
                                          <p:endCondLst>
                                            <p:cond evt="onStopAudio" delay="0">
                                              <p:tgtEl>
                                                <p:sldTgt/>
                                              </p:tgtEl>
                                            </p:cond>
                                          </p:endCondLst>
                                        </p:cTn>
                                        <p:tgtEl>
                                          <p:sndTgt r:embed="rId2" name="coin.wav"/>
                                        </p:tgtEl>
                                      </p:cMediaNode>
                                    </p:audio>
                                  </p:subTnLst>
                                </p:cTn>
                              </p:par>
                              <p:par>
                                <p:cTn id="12" presetID="54" presetClass="entr" presetSubtype="0" accel="100000" fill="hold" grpId="0" nodeType="withEffect">
                                  <p:stCondLst>
                                    <p:cond delay="0"/>
                                  </p:stCondLst>
                                  <p:childTnLst>
                                    <p:set>
                                      <p:cBhvr>
                                        <p:cTn id="13" dur="1" fill="hold">
                                          <p:stCondLst>
                                            <p:cond delay="0"/>
                                          </p:stCondLst>
                                        </p:cTn>
                                        <p:tgtEl>
                                          <p:spTgt spid="154651"/>
                                        </p:tgtEl>
                                        <p:attrNameLst>
                                          <p:attrName>style.visibility</p:attrName>
                                        </p:attrNameLst>
                                      </p:cBhvr>
                                      <p:to>
                                        <p:strVal val="visible"/>
                                      </p:to>
                                    </p:set>
                                    <p:anim calcmode="lin" valueType="num">
                                      <p:cBhvr>
                                        <p:cTn id="14" dur="500" fill="hold"/>
                                        <p:tgtEl>
                                          <p:spTgt spid="154651"/>
                                        </p:tgtEl>
                                        <p:attrNameLst>
                                          <p:attrName>ppt_w</p:attrName>
                                        </p:attrNameLst>
                                      </p:cBhvr>
                                      <p:tavLst>
                                        <p:tav tm="0">
                                          <p:val>
                                            <p:strVal val="#ppt_w*0.05"/>
                                          </p:val>
                                        </p:tav>
                                        <p:tav tm="100000">
                                          <p:val>
                                            <p:strVal val="#ppt_w"/>
                                          </p:val>
                                        </p:tav>
                                      </p:tavLst>
                                    </p:anim>
                                    <p:anim calcmode="lin" valueType="num">
                                      <p:cBhvr>
                                        <p:cTn id="15" dur="500" fill="hold"/>
                                        <p:tgtEl>
                                          <p:spTgt spid="154651"/>
                                        </p:tgtEl>
                                        <p:attrNameLst>
                                          <p:attrName>ppt_h</p:attrName>
                                        </p:attrNameLst>
                                      </p:cBhvr>
                                      <p:tavLst>
                                        <p:tav tm="0">
                                          <p:val>
                                            <p:strVal val="#ppt_h"/>
                                          </p:val>
                                        </p:tav>
                                        <p:tav tm="100000">
                                          <p:val>
                                            <p:strVal val="#ppt_h"/>
                                          </p:val>
                                        </p:tav>
                                      </p:tavLst>
                                    </p:anim>
                                    <p:anim calcmode="lin" valueType="num">
                                      <p:cBhvr>
                                        <p:cTn id="16" dur="500" fill="hold"/>
                                        <p:tgtEl>
                                          <p:spTgt spid="154651"/>
                                        </p:tgtEl>
                                        <p:attrNameLst>
                                          <p:attrName>ppt_x</p:attrName>
                                        </p:attrNameLst>
                                      </p:cBhvr>
                                      <p:tavLst>
                                        <p:tav tm="0">
                                          <p:val>
                                            <p:strVal val="#ppt_x-.2"/>
                                          </p:val>
                                        </p:tav>
                                        <p:tav tm="100000">
                                          <p:val>
                                            <p:strVal val="#ppt_x"/>
                                          </p:val>
                                        </p:tav>
                                      </p:tavLst>
                                    </p:anim>
                                    <p:anim calcmode="lin" valueType="num">
                                      <p:cBhvr>
                                        <p:cTn id="17" dur="500" fill="hold"/>
                                        <p:tgtEl>
                                          <p:spTgt spid="154651"/>
                                        </p:tgtEl>
                                        <p:attrNameLst>
                                          <p:attrName>ppt_y</p:attrName>
                                        </p:attrNameLst>
                                      </p:cBhvr>
                                      <p:tavLst>
                                        <p:tav tm="0">
                                          <p:val>
                                            <p:strVal val="#ppt_y"/>
                                          </p:val>
                                        </p:tav>
                                        <p:tav tm="100000">
                                          <p:val>
                                            <p:strVal val="#ppt_y"/>
                                          </p:val>
                                        </p:tav>
                                      </p:tavLst>
                                    </p:anim>
                                    <p:animEffect transition="in" filter="fade">
                                      <p:cBhvr>
                                        <p:cTn id="18" dur="500"/>
                                        <p:tgtEl>
                                          <p:spTgt spid="15465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54652"/>
                                        </p:tgtEl>
                                        <p:attrNameLst>
                                          <p:attrName>style.visibility</p:attrName>
                                        </p:attrNameLst>
                                      </p:cBhvr>
                                      <p:to>
                                        <p:strVal val="visible"/>
                                      </p:to>
                                    </p:set>
                                    <p:anim calcmode="lin" valueType="num">
                                      <p:cBhvr>
                                        <p:cTn id="21" dur="500" fill="hold"/>
                                        <p:tgtEl>
                                          <p:spTgt spid="154652"/>
                                        </p:tgtEl>
                                        <p:attrNameLst>
                                          <p:attrName>ppt_w</p:attrName>
                                        </p:attrNameLst>
                                      </p:cBhvr>
                                      <p:tavLst>
                                        <p:tav tm="0">
                                          <p:val>
                                            <p:strVal val="#ppt_w*0.05"/>
                                          </p:val>
                                        </p:tav>
                                        <p:tav tm="100000">
                                          <p:val>
                                            <p:strVal val="#ppt_w"/>
                                          </p:val>
                                        </p:tav>
                                      </p:tavLst>
                                    </p:anim>
                                    <p:anim calcmode="lin" valueType="num">
                                      <p:cBhvr>
                                        <p:cTn id="22" dur="500" fill="hold"/>
                                        <p:tgtEl>
                                          <p:spTgt spid="154652"/>
                                        </p:tgtEl>
                                        <p:attrNameLst>
                                          <p:attrName>ppt_h</p:attrName>
                                        </p:attrNameLst>
                                      </p:cBhvr>
                                      <p:tavLst>
                                        <p:tav tm="0">
                                          <p:val>
                                            <p:strVal val="#ppt_h"/>
                                          </p:val>
                                        </p:tav>
                                        <p:tav tm="100000">
                                          <p:val>
                                            <p:strVal val="#ppt_h"/>
                                          </p:val>
                                        </p:tav>
                                      </p:tavLst>
                                    </p:anim>
                                    <p:anim calcmode="lin" valueType="num">
                                      <p:cBhvr>
                                        <p:cTn id="23" dur="500" fill="hold"/>
                                        <p:tgtEl>
                                          <p:spTgt spid="154652"/>
                                        </p:tgtEl>
                                        <p:attrNameLst>
                                          <p:attrName>ppt_x</p:attrName>
                                        </p:attrNameLst>
                                      </p:cBhvr>
                                      <p:tavLst>
                                        <p:tav tm="0">
                                          <p:val>
                                            <p:strVal val="#ppt_x-.2"/>
                                          </p:val>
                                        </p:tav>
                                        <p:tav tm="100000">
                                          <p:val>
                                            <p:strVal val="#ppt_x"/>
                                          </p:val>
                                        </p:tav>
                                      </p:tavLst>
                                    </p:anim>
                                    <p:anim calcmode="lin" valueType="num">
                                      <p:cBhvr>
                                        <p:cTn id="24" dur="500" fill="hold"/>
                                        <p:tgtEl>
                                          <p:spTgt spid="154652"/>
                                        </p:tgtEl>
                                        <p:attrNameLst>
                                          <p:attrName>ppt_y</p:attrName>
                                        </p:attrNameLst>
                                      </p:cBhvr>
                                      <p:tavLst>
                                        <p:tav tm="0">
                                          <p:val>
                                            <p:strVal val="#ppt_y"/>
                                          </p:val>
                                        </p:tav>
                                        <p:tav tm="100000">
                                          <p:val>
                                            <p:strVal val="#ppt_y"/>
                                          </p:val>
                                        </p:tav>
                                      </p:tavLst>
                                    </p:anim>
                                    <p:animEffect transition="in" filter="fade">
                                      <p:cBhvr>
                                        <p:cTn id="25" dur="500"/>
                                        <p:tgtEl>
                                          <p:spTgt spid="154652"/>
                                        </p:tgtEl>
                                      </p:cBhvr>
                                    </p:animEffect>
                                  </p:childTnLst>
                                </p:cTn>
                              </p:par>
                              <p:par>
                                <p:cTn id="26" presetID="54" presetClass="entr" presetSubtype="0" accel="100000" fill="hold" grpId="0" nodeType="withEffect">
                                  <p:stCondLst>
                                    <p:cond delay="0"/>
                                  </p:stCondLst>
                                  <p:childTnLst>
                                    <p:set>
                                      <p:cBhvr>
                                        <p:cTn id="27" dur="1" fill="hold">
                                          <p:stCondLst>
                                            <p:cond delay="0"/>
                                          </p:stCondLst>
                                        </p:cTn>
                                        <p:tgtEl>
                                          <p:spTgt spid="154653"/>
                                        </p:tgtEl>
                                        <p:attrNameLst>
                                          <p:attrName>style.visibility</p:attrName>
                                        </p:attrNameLst>
                                      </p:cBhvr>
                                      <p:to>
                                        <p:strVal val="visible"/>
                                      </p:to>
                                    </p:set>
                                    <p:anim calcmode="lin" valueType="num">
                                      <p:cBhvr>
                                        <p:cTn id="28" dur="500" fill="hold"/>
                                        <p:tgtEl>
                                          <p:spTgt spid="154653"/>
                                        </p:tgtEl>
                                        <p:attrNameLst>
                                          <p:attrName>ppt_w</p:attrName>
                                        </p:attrNameLst>
                                      </p:cBhvr>
                                      <p:tavLst>
                                        <p:tav tm="0">
                                          <p:val>
                                            <p:strVal val="#ppt_w*0.05"/>
                                          </p:val>
                                        </p:tav>
                                        <p:tav tm="100000">
                                          <p:val>
                                            <p:strVal val="#ppt_w"/>
                                          </p:val>
                                        </p:tav>
                                      </p:tavLst>
                                    </p:anim>
                                    <p:anim calcmode="lin" valueType="num">
                                      <p:cBhvr>
                                        <p:cTn id="29" dur="500" fill="hold"/>
                                        <p:tgtEl>
                                          <p:spTgt spid="154653"/>
                                        </p:tgtEl>
                                        <p:attrNameLst>
                                          <p:attrName>ppt_h</p:attrName>
                                        </p:attrNameLst>
                                      </p:cBhvr>
                                      <p:tavLst>
                                        <p:tav tm="0">
                                          <p:val>
                                            <p:strVal val="#ppt_h"/>
                                          </p:val>
                                        </p:tav>
                                        <p:tav tm="100000">
                                          <p:val>
                                            <p:strVal val="#ppt_h"/>
                                          </p:val>
                                        </p:tav>
                                      </p:tavLst>
                                    </p:anim>
                                    <p:anim calcmode="lin" valueType="num">
                                      <p:cBhvr>
                                        <p:cTn id="30" dur="500" fill="hold"/>
                                        <p:tgtEl>
                                          <p:spTgt spid="154653"/>
                                        </p:tgtEl>
                                        <p:attrNameLst>
                                          <p:attrName>ppt_x</p:attrName>
                                        </p:attrNameLst>
                                      </p:cBhvr>
                                      <p:tavLst>
                                        <p:tav tm="0">
                                          <p:val>
                                            <p:strVal val="#ppt_x-.2"/>
                                          </p:val>
                                        </p:tav>
                                        <p:tav tm="100000">
                                          <p:val>
                                            <p:strVal val="#ppt_x"/>
                                          </p:val>
                                        </p:tav>
                                      </p:tavLst>
                                    </p:anim>
                                    <p:anim calcmode="lin" valueType="num">
                                      <p:cBhvr>
                                        <p:cTn id="31" dur="500" fill="hold"/>
                                        <p:tgtEl>
                                          <p:spTgt spid="154653"/>
                                        </p:tgtEl>
                                        <p:attrNameLst>
                                          <p:attrName>ppt_y</p:attrName>
                                        </p:attrNameLst>
                                      </p:cBhvr>
                                      <p:tavLst>
                                        <p:tav tm="0">
                                          <p:val>
                                            <p:strVal val="#ppt_y"/>
                                          </p:val>
                                        </p:tav>
                                        <p:tav tm="100000">
                                          <p:val>
                                            <p:strVal val="#ppt_y"/>
                                          </p:val>
                                        </p:tav>
                                      </p:tavLst>
                                    </p:anim>
                                    <p:animEffect transition="in" filter="fade">
                                      <p:cBhvr>
                                        <p:cTn id="32" dur="500"/>
                                        <p:tgtEl>
                                          <p:spTgt spid="15465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4" presetClass="entr" presetSubtype="0" accel="100000" fill="hold" grpId="1" nodeType="clickEffect">
                                  <p:stCondLst>
                                    <p:cond delay="0"/>
                                  </p:stCondLst>
                                  <p:childTnLst>
                                    <p:set>
                                      <p:cBhvr>
                                        <p:cTn id="36" dur="1" fill="hold">
                                          <p:stCondLst>
                                            <p:cond delay="0"/>
                                          </p:stCondLst>
                                        </p:cTn>
                                        <p:tgtEl>
                                          <p:spTgt spid="154652"/>
                                        </p:tgtEl>
                                        <p:attrNameLst>
                                          <p:attrName>style.visibility</p:attrName>
                                        </p:attrNameLst>
                                      </p:cBhvr>
                                      <p:to>
                                        <p:strVal val="visible"/>
                                      </p:to>
                                    </p:set>
                                    <p:anim calcmode="lin" valueType="num">
                                      <p:cBhvr>
                                        <p:cTn id="37" dur="500" fill="hold"/>
                                        <p:tgtEl>
                                          <p:spTgt spid="154652"/>
                                        </p:tgtEl>
                                        <p:attrNameLst>
                                          <p:attrName>ppt_w</p:attrName>
                                        </p:attrNameLst>
                                      </p:cBhvr>
                                      <p:tavLst>
                                        <p:tav tm="0">
                                          <p:val>
                                            <p:strVal val="#ppt_w*0.05"/>
                                          </p:val>
                                        </p:tav>
                                        <p:tav tm="100000">
                                          <p:val>
                                            <p:strVal val="#ppt_w"/>
                                          </p:val>
                                        </p:tav>
                                      </p:tavLst>
                                    </p:anim>
                                    <p:anim calcmode="lin" valueType="num">
                                      <p:cBhvr>
                                        <p:cTn id="38" dur="500" fill="hold"/>
                                        <p:tgtEl>
                                          <p:spTgt spid="154652"/>
                                        </p:tgtEl>
                                        <p:attrNameLst>
                                          <p:attrName>ppt_h</p:attrName>
                                        </p:attrNameLst>
                                      </p:cBhvr>
                                      <p:tavLst>
                                        <p:tav tm="0">
                                          <p:val>
                                            <p:strVal val="#ppt_h"/>
                                          </p:val>
                                        </p:tav>
                                        <p:tav tm="100000">
                                          <p:val>
                                            <p:strVal val="#ppt_h"/>
                                          </p:val>
                                        </p:tav>
                                      </p:tavLst>
                                    </p:anim>
                                    <p:anim calcmode="lin" valueType="num">
                                      <p:cBhvr>
                                        <p:cTn id="39" dur="500" fill="hold"/>
                                        <p:tgtEl>
                                          <p:spTgt spid="154652"/>
                                        </p:tgtEl>
                                        <p:attrNameLst>
                                          <p:attrName>ppt_x</p:attrName>
                                        </p:attrNameLst>
                                      </p:cBhvr>
                                      <p:tavLst>
                                        <p:tav tm="0">
                                          <p:val>
                                            <p:strVal val="#ppt_x-.2"/>
                                          </p:val>
                                        </p:tav>
                                        <p:tav tm="100000">
                                          <p:val>
                                            <p:strVal val="#ppt_x"/>
                                          </p:val>
                                        </p:tav>
                                      </p:tavLst>
                                    </p:anim>
                                    <p:anim calcmode="lin" valueType="num">
                                      <p:cBhvr>
                                        <p:cTn id="40" dur="500" fill="hold"/>
                                        <p:tgtEl>
                                          <p:spTgt spid="154652"/>
                                        </p:tgtEl>
                                        <p:attrNameLst>
                                          <p:attrName>ppt_y</p:attrName>
                                        </p:attrNameLst>
                                      </p:cBhvr>
                                      <p:tavLst>
                                        <p:tav tm="0">
                                          <p:val>
                                            <p:strVal val="#ppt_y"/>
                                          </p:val>
                                        </p:tav>
                                        <p:tav tm="100000">
                                          <p:val>
                                            <p:strVal val="#ppt_y"/>
                                          </p:val>
                                        </p:tav>
                                      </p:tavLst>
                                    </p:anim>
                                    <p:animEffect transition="in" filter="fade">
                                      <p:cBhvr>
                                        <p:cTn id="41" dur="500"/>
                                        <p:tgtEl>
                                          <p:spTgt spid="154652"/>
                                        </p:tgtEl>
                                      </p:cBhvr>
                                    </p:animEffect>
                                  </p:childTnLst>
                                  <p:subTnLst>
                                    <p:audio>
                                      <p:cMediaNode>
                                        <p:cTn display="0" masterRel="sameClick">
                                          <p:stCondLst>
                                            <p:cond evt="begin" delay="0">
                                              <p:tn val="35"/>
                                            </p:cond>
                                          </p:stCondLst>
                                          <p:endCondLst>
                                            <p:cond evt="onStopAudio" delay="0">
                                              <p:tgtEl>
                                                <p:sldTgt/>
                                              </p:tgtEl>
                                            </p:cond>
                                          </p:endCondLst>
                                        </p:cTn>
                                        <p:tgtEl>
                                          <p:sndTgt r:embed="rId2" name="coin.wav"/>
                                        </p:tgtEl>
                                      </p:cMediaNode>
                                    </p:audio>
                                  </p:subTnLst>
                                </p:cTn>
                              </p:par>
                              <p:par>
                                <p:cTn id="42" presetID="54" presetClass="entr" presetSubtype="0" accel="100000" fill="hold" grpId="0" nodeType="withEffect">
                                  <p:stCondLst>
                                    <p:cond delay="0"/>
                                  </p:stCondLst>
                                  <p:childTnLst>
                                    <p:set>
                                      <p:cBhvr>
                                        <p:cTn id="43" dur="1" fill="hold">
                                          <p:stCondLst>
                                            <p:cond delay="0"/>
                                          </p:stCondLst>
                                        </p:cTn>
                                        <p:tgtEl>
                                          <p:spTgt spid="154654"/>
                                        </p:tgtEl>
                                        <p:attrNameLst>
                                          <p:attrName>style.visibility</p:attrName>
                                        </p:attrNameLst>
                                      </p:cBhvr>
                                      <p:to>
                                        <p:strVal val="visible"/>
                                      </p:to>
                                    </p:set>
                                    <p:anim calcmode="lin" valueType="num">
                                      <p:cBhvr>
                                        <p:cTn id="44" dur="500" fill="hold"/>
                                        <p:tgtEl>
                                          <p:spTgt spid="154654"/>
                                        </p:tgtEl>
                                        <p:attrNameLst>
                                          <p:attrName>ppt_w</p:attrName>
                                        </p:attrNameLst>
                                      </p:cBhvr>
                                      <p:tavLst>
                                        <p:tav tm="0">
                                          <p:val>
                                            <p:strVal val="#ppt_w*0.05"/>
                                          </p:val>
                                        </p:tav>
                                        <p:tav tm="100000">
                                          <p:val>
                                            <p:strVal val="#ppt_w"/>
                                          </p:val>
                                        </p:tav>
                                      </p:tavLst>
                                    </p:anim>
                                    <p:anim calcmode="lin" valueType="num">
                                      <p:cBhvr>
                                        <p:cTn id="45" dur="500" fill="hold"/>
                                        <p:tgtEl>
                                          <p:spTgt spid="154654"/>
                                        </p:tgtEl>
                                        <p:attrNameLst>
                                          <p:attrName>ppt_h</p:attrName>
                                        </p:attrNameLst>
                                      </p:cBhvr>
                                      <p:tavLst>
                                        <p:tav tm="0">
                                          <p:val>
                                            <p:strVal val="#ppt_h"/>
                                          </p:val>
                                        </p:tav>
                                        <p:tav tm="100000">
                                          <p:val>
                                            <p:strVal val="#ppt_h"/>
                                          </p:val>
                                        </p:tav>
                                      </p:tavLst>
                                    </p:anim>
                                    <p:anim calcmode="lin" valueType="num">
                                      <p:cBhvr>
                                        <p:cTn id="46" dur="500" fill="hold"/>
                                        <p:tgtEl>
                                          <p:spTgt spid="154654"/>
                                        </p:tgtEl>
                                        <p:attrNameLst>
                                          <p:attrName>ppt_x</p:attrName>
                                        </p:attrNameLst>
                                      </p:cBhvr>
                                      <p:tavLst>
                                        <p:tav tm="0">
                                          <p:val>
                                            <p:strVal val="#ppt_x-.2"/>
                                          </p:val>
                                        </p:tav>
                                        <p:tav tm="100000">
                                          <p:val>
                                            <p:strVal val="#ppt_x"/>
                                          </p:val>
                                        </p:tav>
                                      </p:tavLst>
                                    </p:anim>
                                    <p:anim calcmode="lin" valueType="num">
                                      <p:cBhvr>
                                        <p:cTn id="47" dur="500" fill="hold"/>
                                        <p:tgtEl>
                                          <p:spTgt spid="154654"/>
                                        </p:tgtEl>
                                        <p:attrNameLst>
                                          <p:attrName>ppt_y</p:attrName>
                                        </p:attrNameLst>
                                      </p:cBhvr>
                                      <p:tavLst>
                                        <p:tav tm="0">
                                          <p:val>
                                            <p:strVal val="#ppt_y"/>
                                          </p:val>
                                        </p:tav>
                                        <p:tav tm="100000">
                                          <p:val>
                                            <p:strVal val="#ppt_y"/>
                                          </p:val>
                                        </p:tav>
                                      </p:tavLst>
                                    </p:anim>
                                    <p:animEffect transition="in" filter="fade">
                                      <p:cBhvr>
                                        <p:cTn id="48" dur="500"/>
                                        <p:tgtEl>
                                          <p:spTgt spid="154654"/>
                                        </p:tgtEl>
                                      </p:cBhvr>
                                    </p:animEffect>
                                  </p:childTnLst>
                                </p:cTn>
                              </p:par>
                              <p:par>
                                <p:cTn id="49" presetID="54" presetClass="entr" presetSubtype="0" accel="100000" fill="hold" grpId="0" nodeType="withEffect">
                                  <p:stCondLst>
                                    <p:cond delay="0"/>
                                  </p:stCondLst>
                                  <p:childTnLst>
                                    <p:set>
                                      <p:cBhvr>
                                        <p:cTn id="50" dur="1" fill="hold">
                                          <p:stCondLst>
                                            <p:cond delay="0"/>
                                          </p:stCondLst>
                                        </p:cTn>
                                        <p:tgtEl>
                                          <p:spTgt spid="154655"/>
                                        </p:tgtEl>
                                        <p:attrNameLst>
                                          <p:attrName>style.visibility</p:attrName>
                                        </p:attrNameLst>
                                      </p:cBhvr>
                                      <p:to>
                                        <p:strVal val="visible"/>
                                      </p:to>
                                    </p:set>
                                    <p:anim calcmode="lin" valueType="num">
                                      <p:cBhvr>
                                        <p:cTn id="51" dur="500" fill="hold"/>
                                        <p:tgtEl>
                                          <p:spTgt spid="154655"/>
                                        </p:tgtEl>
                                        <p:attrNameLst>
                                          <p:attrName>ppt_w</p:attrName>
                                        </p:attrNameLst>
                                      </p:cBhvr>
                                      <p:tavLst>
                                        <p:tav tm="0">
                                          <p:val>
                                            <p:strVal val="#ppt_w*0.05"/>
                                          </p:val>
                                        </p:tav>
                                        <p:tav tm="100000">
                                          <p:val>
                                            <p:strVal val="#ppt_w"/>
                                          </p:val>
                                        </p:tav>
                                      </p:tavLst>
                                    </p:anim>
                                    <p:anim calcmode="lin" valueType="num">
                                      <p:cBhvr>
                                        <p:cTn id="52" dur="500" fill="hold"/>
                                        <p:tgtEl>
                                          <p:spTgt spid="154655"/>
                                        </p:tgtEl>
                                        <p:attrNameLst>
                                          <p:attrName>ppt_h</p:attrName>
                                        </p:attrNameLst>
                                      </p:cBhvr>
                                      <p:tavLst>
                                        <p:tav tm="0">
                                          <p:val>
                                            <p:strVal val="#ppt_h"/>
                                          </p:val>
                                        </p:tav>
                                        <p:tav tm="100000">
                                          <p:val>
                                            <p:strVal val="#ppt_h"/>
                                          </p:val>
                                        </p:tav>
                                      </p:tavLst>
                                    </p:anim>
                                    <p:anim calcmode="lin" valueType="num">
                                      <p:cBhvr>
                                        <p:cTn id="53" dur="500" fill="hold"/>
                                        <p:tgtEl>
                                          <p:spTgt spid="154655"/>
                                        </p:tgtEl>
                                        <p:attrNameLst>
                                          <p:attrName>ppt_x</p:attrName>
                                        </p:attrNameLst>
                                      </p:cBhvr>
                                      <p:tavLst>
                                        <p:tav tm="0">
                                          <p:val>
                                            <p:strVal val="#ppt_x-.2"/>
                                          </p:val>
                                        </p:tav>
                                        <p:tav tm="100000">
                                          <p:val>
                                            <p:strVal val="#ppt_x"/>
                                          </p:val>
                                        </p:tav>
                                      </p:tavLst>
                                    </p:anim>
                                    <p:anim calcmode="lin" valueType="num">
                                      <p:cBhvr>
                                        <p:cTn id="54" dur="500" fill="hold"/>
                                        <p:tgtEl>
                                          <p:spTgt spid="154655"/>
                                        </p:tgtEl>
                                        <p:attrNameLst>
                                          <p:attrName>ppt_y</p:attrName>
                                        </p:attrNameLst>
                                      </p:cBhvr>
                                      <p:tavLst>
                                        <p:tav tm="0">
                                          <p:val>
                                            <p:strVal val="#ppt_y"/>
                                          </p:val>
                                        </p:tav>
                                        <p:tav tm="100000">
                                          <p:val>
                                            <p:strVal val="#ppt_y"/>
                                          </p:val>
                                        </p:tav>
                                      </p:tavLst>
                                    </p:anim>
                                    <p:animEffect transition="in" filter="fade">
                                      <p:cBhvr>
                                        <p:cTn id="55" dur="500"/>
                                        <p:tgtEl>
                                          <p:spTgt spid="154655"/>
                                        </p:tgtEl>
                                      </p:cBhvr>
                                    </p:animEffect>
                                  </p:childTnLst>
                                </p:cTn>
                              </p:par>
                              <p:par>
                                <p:cTn id="56" presetID="54" presetClass="entr" presetSubtype="0" accel="100000" fill="hold" grpId="0" nodeType="withEffect">
                                  <p:stCondLst>
                                    <p:cond delay="0"/>
                                  </p:stCondLst>
                                  <p:childTnLst>
                                    <p:set>
                                      <p:cBhvr>
                                        <p:cTn id="57" dur="1" fill="hold">
                                          <p:stCondLst>
                                            <p:cond delay="0"/>
                                          </p:stCondLst>
                                        </p:cTn>
                                        <p:tgtEl>
                                          <p:spTgt spid="154656"/>
                                        </p:tgtEl>
                                        <p:attrNameLst>
                                          <p:attrName>style.visibility</p:attrName>
                                        </p:attrNameLst>
                                      </p:cBhvr>
                                      <p:to>
                                        <p:strVal val="visible"/>
                                      </p:to>
                                    </p:set>
                                    <p:anim calcmode="lin" valueType="num">
                                      <p:cBhvr>
                                        <p:cTn id="58" dur="500" fill="hold"/>
                                        <p:tgtEl>
                                          <p:spTgt spid="154656"/>
                                        </p:tgtEl>
                                        <p:attrNameLst>
                                          <p:attrName>ppt_w</p:attrName>
                                        </p:attrNameLst>
                                      </p:cBhvr>
                                      <p:tavLst>
                                        <p:tav tm="0">
                                          <p:val>
                                            <p:strVal val="#ppt_w*0.05"/>
                                          </p:val>
                                        </p:tav>
                                        <p:tav tm="100000">
                                          <p:val>
                                            <p:strVal val="#ppt_w"/>
                                          </p:val>
                                        </p:tav>
                                      </p:tavLst>
                                    </p:anim>
                                    <p:anim calcmode="lin" valueType="num">
                                      <p:cBhvr>
                                        <p:cTn id="59" dur="500" fill="hold"/>
                                        <p:tgtEl>
                                          <p:spTgt spid="154656"/>
                                        </p:tgtEl>
                                        <p:attrNameLst>
                                          <p:attrName>ppt_h</p:attrName>
                                        </p:attrNameLst>
                                      </p:cBhvr>
                                      <p:tavLst>
                                        <p:tav tm="0">
                                          <p:val>
                                            <p:strVal val="#ppt_h"/>
                                          </p:val>
                                        </p:tav>
                                        <p:tav tm="100000">
                                          <p:val>
                                            <p:strVal val="#ppt_h"/>
                                          </p:val>
                                        </p:tav>
                                      </p:tavLst>
                                    </p:anim>
                                    <p:anim calcmode="lin" valueType="num">
                                      <p:cBhvr>
                                        <p:cTn id="60" dur="500" fill="hold"/>
                                        <p:tgtEl>
                                          <p:spTgt spid="154656"/>
                                        </p:tgtEl>
                                        <p:attrNameLst>
                                          <p:attrName>ppt_x</p:attrName>
                                        </p:attrNameLst>
                                      </p:cBhvr>
                                      <p:tavLst>
                                        <p:tav tm="0">
                                          <p:val>
                                            <p:strVal val="#ppt_x-.2"/>
                                          </p:val>
                                        </p:tav>
                                        <p:tav tm="100000">
                                          <p:val>
                                            <p:strVal val="#ppt_x"/>
                                          </p:val>
                                        </p:tav>
                                      </p:tavLst>
                                    </p:anim>
                                    <p:anim calcmode="lin" valueType="num">
                                      <p:cBhvr>
                                        <p:cTn id="61" dur="500" fill="hold"/>
                                        <p:tgtEl>
                                          <p:spTgt spid="154656"/>
                                        </p:tgtEl>
                                        <p:attrNameLst>
                                          <p:attrName>ppt_y</p:attrName>
                                        </p:attrNameLst>
                                      </p:cBhvr>
                                      <p:tavLst>
                                        <p:tav tm="0">
                                          <p:val>
                                            <p:strVal val="#ppt_y"/>
                                          </p:val>
                                        </p:tav>
                                        <p:tav tm="100000">
                                          <p:val>
                                            <p:strVal val="#ppt_y"/>
                                          </p:val>
                                        </p:tav>
                                      </p:tavLst>
                                    </p:anim>
                                    <p:animEffect transition="in" filter="fade">
                                      <p:cBhvr>
                                        <p:cTn id="62" dur="500"/>
                                        <p:tgtEl>
                                          <p:spTgt spid="154656"/>
                                        </p:tgtEl>
                                      </p:cBhvr>
                                    </p:animEffect>
                                  </p:childTnLst>
                                </p:cTn>
                              </p:par>
                              <p:par>
                                <p:cTn id="63" presetID="54" presetClass="entr" presetSubtype="0" accel="100000" fill="hold" grpId="0" nodeType="withEffect">
                                  <p:stCondLst>
                                    <p:cond delay="0"/>
                                  </p:stCondLst>
                                  <p:childTnLst>
                                    <p:set>
                                      <p:cBhvr>
                                        <p:cTn id="64" dur="1" fill="hold">
                                          <p:stCondLst>
                                            <p:cond delay="0"/>
                                          </p:stCondLst>
                                        </p:cTn>
                                        <p:tgtEl>
                                          <p:spTgt spid="154657"/>
                                        </p:tgtEl>
                                        <p:attrNameLst>
                                          <p:attrName>style.visibility</p:attrName>
                                        </p:attrNameLst>
                                      </p:cBhvr>
                                      <p:to>
                                        <p:strVal val="visible"/>
                                      </p:to>
                                    </p:set>
                                    <p:anim calcmode="lin" valueType="num">
                                      <p:cBhvr>
                                        <p:cTn id="65" dur="500" fill="hold"/>
                                        <p:tgtEl>
                                          <p:spTgt spid="154657"/>
                                        </p:tgtEl>
                                        <p:attrNameLst>
                                          <p:attrName>ppt_w</p:attrName>
                                        </p:attrNameLst>
                                      </p:cBhvr>
                                      <p:tavLst>
                                        <p:tav tm="0">
                                          <p:val>
                                            <p:strVal val="#ppt_w*0.05"/>
                                          </p:val>
                                        </p:tav>
                                        <p:tav tm="100000">
                                          <p:val>
                                            <p:strVal val="#ppt_w"/>
                                          </p:val>
                                        </p:tav>
                                      </p:tavLst>
                                    </p:anim>
                                    <p:anim calcmode="lin" valueType="num">
                                      <p:cBhvr>
                                        <p:cTn id="66" dur="500" fill="hold"/>
                                        <p:tgtEl>
                                          <p:spTgt spid="154657"/>
                                        </p:tgtEl>
                                        <p:attrNameLst>
                                          <p:attrName>ppt_h</p:attrName>
                                        </p:attrNameLst>
                                      </p:cBhvr>
                                      <p:tavLst>
                                        <p:tav tm="0">
                                          <p:val>
                                            <p:strVal val="#ppt_h"/>
                                          </p:val>
                                        </p:tav>
                                        <p:tav tm="100000">
                                          <p:val>
                                            <p:strVal val="#ppt_h"/>
                                          </p:val>
                                        </p:tav>
                                      </p:tavLst>
                                    </p:anim>
                                    <p:anim calcmode="lin" valueType="num">
                                      <p:cBhvr>
                                        <p:cTn id="67" dur="500" fill="hold"/>
                                        <p:tgtEl>
                                          <p:spTgt spid="154657"/>
                                        </p:tgtEl>
                                        <p:attrNameLst>
                                          <p:attrName>ppt_x</p:attrName>
                                        </p:attrNameLst>
                                      </p:cBhvr>
                                      <p:tavLst>
                                        <p:tav tm="0">
                                          <p:val>
                                            <p:strVal val="#ppt_x-.2"/>
                                          </p:val>
                                        </p:tav>
                                        <p:tav tm="100000">
                                          <p:val>
                                            <p:strVal val="#ppt_x"/>
                                          </p:val>
                                        </p:tav>
                                      </p:tavLst>
                                    </p:anim>
                                    <p:anim calcmode="lin" valueType="num">
                                      <p:cBhvr>
                                        <p:cTn id="68" dur="500" fill="hold"/>
                                        <p:tgtEl>
                                          <p:spTgt spid="154657"/>
                                        </p:tgtEl>
                                        <p:attrNameLst>
                                          <p:attrName>ppt_y</p:attrName>
                                        </p:attrNameLst>
                                      </p:cBhvr>
                                      <p:tavLst>
                                        <p:tav tm="0">
                                          <p:val>
                                            <p:strVal val="#ppt_y"/>
                                          </p:val>
                                        </p:tav>
                                        <p:tav tm="100000">
                                          <p:val>
                                            <p:strVal val="#ppt_y"/>
                                          </p:val>
                                        </p:tav>
                                      </p:tavLst>
                                    </p:anim>
                                    <p:animEffect transition="in" filter="fade">
                                      <p:cBhvr>
                                        <p:cTn id="69" dur="500"/>
                                        <p:tgtEl>
                                          <p:spTgt spid="154657"/>
                                        </p:tgtEl>
                                      </p:cBhvr>
                                    </p:animEffect>
                                  </p:childTnLst>
                                </p:cTn>
                              </p:par>
                              <p:par>
                                <p:cTn id="70" presetID="54" presetClass="entr" presetSubtype="0" accel="100000" fill="hold" grpId="0" nodeType="withEffect">
                                  <p:stCondLst>
                                    <p:cond delay="0"/>
                                  </p:stCondLst>
                                  <p:childTnLst>
                                    <p:set>
                                      <p:cBhvr>
                                        <p:cTn id="71" dur="1" fill="hold">
                                          <p:stCondLst>
                                            <p:cond delay="0"/>
                                          </p:stCondLst>
                                        </p:cTn>
                                        <p:tgtEl>
                                          <p:spTgt spid="154666"/>
                                        </p:tgtEl>
                                        <p:attrNameLst>
                                          <p:attrName>style.visibility</p:attrName>
                                        </p:attrNameLst>
                                      </p:cBhvr>
                                      <p:to>
                                        <p:strVal val="visible"/>
                                      </p:to>
                                    </p:set>
                                    <p:anim calcmode="lin" valueType="num">
                                      <p:cBhvr>
                                        <p:cTn id="72" dur="500" fill="hold"/>
                                        <p:tgtEl>
                                          <p:spTgt spid="154666"/>
                                        </p:tgtEl>
                                        <p:attrNameLst>
                                          <p:attrName>ppt_w</p:attrName>
                                        </p:attrNameLst>
                                      </p:cBhvr>
                                      <p:tavLst>
                                        <p:tav tm="0">
                                          <p:val>
                                            <p:strVal val="#ppt_w*0.05"/>
                                          </p:val>
                                        </p:tav>
                                        <p:tav tm="100000">
                                          <p:val>
                                            <p:strVal val="#ppt_w"/>
                                          </p:val>
                                        </p:tav>
                                      </p:tavLst>
                                    </p:anim>
                                    <p:anim calcmode="lin" valueType="num">
                                      <p:cBhvr>
                                        <p:cTn id="73" dur="500" fill="hold"/>
                                        <p:tgtEl>
                                          <p:spTgt spid="154666"/>
                                        </p:tgtEl>
                                        <p:attrNameLst>
                                          <p:attrName>ppt_h</p:attrName>
                                        </p:attrNameLst>
                                      </p:cBhvr>
                                      <p:tavLst>
                                        <p:tav tm="0">
                                          <p:val>
                                            <p:strVal val="#ppt_h"/>
                                          </p:val>
                                        </p:tav>
                                        <p:tav tm="100000">
                                          <p:val>
                                            <p:strVal val="#ppt_h"/>
                                          </p:val>
                                        </p:tav>
                                      </p:tavLst>
                                    </p:anim>
                                    <p:anim calcmode="lin" valueType="num">
                                      <p:cBhvr>
                                        <p:cTn id="74" dur="500" fill="hold"/>
                                        <p:tgtEl>
                                          <p:spTgt spid="154666"/>
                                        </p:tgtEl>
                                        <p:attrNameLst>
                                          <p:attrName>ppt_x</p:attrName>
                                        </p:attrNameLst>
                                      </p:cBhvr>
                                      <p:tavLst>
                                        <p:tav tm="0">
                                          <p:val>
                                            <p:strVal val="#ppt_x-.2"/>
                                          </p:val>
                                        </p:tav>
                                        <p:tav tm="100000">
                                          <p:val>
                                            <p:strVal val="#ppt_x"/>
                                          </p:val>
                                        </p:tav>
                                      </p:tavLst>
                                    </p:anim>
                                    <p:anim calcmode="lin" valueType="num">
                                      <p:cBhvr>
                                        <p:cTn id="75" dur="500" fill="hold"/>
                                        <p:tgtEl>
                                          <p:spTgt spid="154666"/>
                                        </p:tgtEl>
                                        <p:attrNameLst>
                                          <p:attrName>ppt_y</p:attrName>
                                        </p:attrNameLst>
                                      </p:cBhvr>
                                      <p:tavLst>
                                        <p:tav tm="0">
                                          <p:val>
                                            <p:strVal val="#ppt_y"/>
                                          </p:val>
                                        </p:tav>
                                        <p:tav tm="100000">
                                          <p:val>
                                            <p:strVal val="#ppt_y"/>
                                          </p:val>
                                        </p:tav>
                                      </p:tavLst>
                                    </p:anim>
                                    <p:animEffect transition="in" filter="fade">
                                      <p:cBhvr>
                                        <p:cTn id="76" dur="500"/>
                                        <p:tgtEl>
                                          <p:spTgt spid="154666"/>
                                        </p:tgtEl>
                                      </p:cBhvr>
                                    </p:animEffect>
                                  </p:childTnLst>
                                </p:cTn>
                              </p:par>
                              <p:par>
                                <p:cTn id="77" presetID="54" presetClass="entr" presetSubtype="0" accel="100000" fill="hold" grpId="0" nodeType="withEffect">
                                  <p:stCondLst>
                                    <p:cond delay="0"/>
                                  </p:stCondLst>
                                  <p:childTnLst>
                                    <p:set>
                                      <p:cBhvr>
                                        <p:cTn id="78" dur="1" fill="hold">
                                          <p:stCondLst>
                                            <p:cond delay="0"/>
                                          </p:stCondLst>
                                        </p:cTn>
                                        <p:tgtEl>
                                          <p:spTgt spid="154667"/>
                                        </p:tgtEl>
                                        <p:attrNameLst>
                                          <p:attrName>style.visibility</p:attrName>
                                        </p:attrNameLst>
                                      </p:cBhvr>
                                      <p:to>
                                        <p:strVal val="visible"/>
                                      </p:to>
                                    </p:set>
                                    <p:anim calcmode="lin" valueType="num">
                                      <p:cBhvr>
                                        <p:cTn id="79" dur="500" fill="hold"/>
                                        <p:tgtEl>
                                          <p:spTgt spid="154667"/>
                                        </p:tgtEl>
                                        <p:attrNameLst>
                                          <p:attrName>ppt_w</p:attrName>
                                        </p:attrNameLst>
                                      </p:cBhvr>
                                      <p:tavLst>
                                        <p:tav tm="0">
                                          <p:val>
                                            <p:strVal val="#ppt_w*0.05"/>
                                          </p:val>
                                        </p:tav>
                                        <p:tav tm="100000">
                                          <p:val>
                                            <p:strVal val="#ppt_w"/>
                                          </p:val>
                                        </p:tav>
                                      </p:tavLst>
                                    </p:anim>
                                    <p:anim calcmode="lin" valueType="num">
                                      <p:cBhvr>
                                        <p:cTn id="80" dur="500" fill="hold"/>
                                        <p:tgtEl>
                                          <p:spTgt spid="154667"/>
                                        </p:tgtEl>
                                        <p:attrNameLst>
                                          <p:attrName>ppt_h</p:attrName>
                                        </p:attrNameLst>
                                      </p:cBhvr>
                                      <p:tavLst>
                                        <p:tav tm="0">
                                          <p:val>
                                            <p:strVal val="#ppt_h"/>
                                          </p:val>
                                        </p:tav>
                                        <p:tav tm="100000">
                                          <p:val>
                                            <p:strVal val="#ppt_h"/>
                                          </p:val>
                                        </p:tav>
                                      </p:tavLst>
                                    </p:anim>
                                    <p:anim calcmode="lin" valueType="num">
                                      <p:cBhvr>
                                        <p:cTn id="81" dur="500" fill="hold"/>
                                        <p:tgtEl>
                                          <p:spTgt spid="154667"/>
                                        </p:tgtEl>
                                        <p:attrNameLst>
                                          <p:attrName>ppt_x</p:attrName>
                                        </p:attrNameLst>
                                      </p:cBhvr>
                                      <p:tavLst>
                                        <p:tav tm="0">
                                          <p:val>
                                            <p:strVal val="#ppt_x-.2"/>
                                          </p:val>
                                        </p:tav>
                                        <p:tav tm="100000">
                                          <p:val>
                                            <p:strVal val="#ppt_x"/>
                                          </p:val>
                                        </p:tav>
                                      </p:tavLst>
                                    </p:anim>
                                    <p:anim calcmode="lin" valueType="num">
                                      <p:cBhvr>
                                        <p:cTn id="82" dur="500" fill="hold"/>
                                        <p:tgtEl>
                                          <p:spTgt spid="154667"/>
                                        </p:tgtEl>
                                        <p:attrNameLst>
                                          <p:attrName>ppt_y</p:attrName>
                                        </p:attrNameLst>
                                      </p:cBhvr>
                                      <p:tavLst>
                                        <p:tav tm="0">
                                          <p:val>
                                            <p:strVal val="#ppt_y"/>
                                          </p:val>
                                        </p:tav>
                                        <p:tav tm="100000">
                                          <p:val>
                                            <p:strVal val="#ppt_y"/>
                                          </p:val>
                                        </p:tav>
                                      </p:tavLst>
                                    </p:anim>
                                    <p:animEffect transition="in" filter="fade">
                                      <p:cBhvr>
                                        <p:cTn id="83" dur="500"/>
                                        <p:tgtEl>
                                          <p:spTgt spid="154667"/>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54" presetClass="entr" presetSubtype="0" accel="100000" fill="hold" grpId="1" nodeType="clickEffect">
                                  <p:stCondLst>
                                    <p:cond delay="0"/>
                                  </p:stCondLst>
                                  <p:childTnLst>
                                    <p:set>
                                      <p:cBhvr>
                                        <p:cTn id="87" dur="1" fill="hold">
                                          <p:stCondLst>
                                            <p:cond delay="0"/>
                                          </p:stCondLst>
                                        </p:cTn>
                                        <p:tgtEl>
                                          <p:spTgt spid="154656"/>
                                        </p:tgtEl>
                                        <p:attrNameLst>
                                          <p:attrName>style.visibility</p:attrName>
                                        </p:attrNameLst>
                                      </p:cBhvr>
                                      <p:to>
                                        <p:strVal val="visible"/>
                                      </p:to>
                                    </p:set>
                                    <p:anim calcmode="lin" valueType="num">
                                      <p:cBhvr>
                                        <p:cTn id="88" dur="500" fill="hold"/>
                                        <p:tgtEl>
                                          <p:spTgt spid="154656"/>
                                        </p:tgtEl>
                                        <p:attrNameLst>
                                          <p:attrName>ppt_w</p:attrName>
                                        </p:attrNameLst>
                                      </p:cBhvr>
                                      <p:tavLst>
                                        <p:tav tm="0">
                                          <p:val>
                                            <p:strVal val="#ppt_w*0.05"/>
                                          </p:val>
                                        </p:tav>
                                        <p:tav tm="100000">
                                          <p:val>
                                            <p:strVal val="#ppt_w"/>
                                          </p:val>
                                        </p:tav>
                                      </p:tavLst>
                                    </p:anim>
                                    <p:anim calcmode="lin" valueType="num">
                                      <p:cBhvr>
                                        <p:cTn id="89" dur="500" fill="hold"/>
                                        <p:tgtEl>
                                          <p:spTgt spid="154656"/>
                                        </p:tgtEl>
                                        <p:attrNameLst>
                                          <p:attrName>ppt_h</p:attrName>
                                        </p:attrNameLst>
                                      </p:cBhvr>
                                      <p:tavLst>
                                        <p:tav tm="0">
                                          <p:val>
                                            <p:strVal val="#ppt_h"/>
                                          </p:val>
                                        </p:tav>
                                        <p:tav tm="100000">
                                          <p:val>
                                            <p:strVal val="#ppt_h"/>
                                          </p:val>
                                        </p:tav>
                                      </p:tavLst>
                                    </p:anim>
                                    <p:anim calcmode="lin" valueType="num">
                                      <p:cBhvr>
                                        <p:cTn id="90" dur="500" fill="hold"/>
                                        <p:tgtEl>
                                          <p:spTgt spid="154656"/>
                                        </p:tgtEl>
                                        <p:attrNameLst>
                                          <p:attrName>ppt_x</p:attrName>
                                        </p:attrNameLst>
                                      </p:cBhvr>
                                      <p:tavLst>
                                        <p:tav tm="0">
                                          <p:val>
                                            <p:strVal val="#ppt_x-.2"/>
                                          </p:val>
                                        </p:tav>
                                        <p:tav tm="100000">
                                          <p:val>
                                            <p:strVal val="#ppt_x"/>
                                          </p:val>
                                        </p:tav>
                                      </p:tavLst>
                                    </p:anim>
                                    <p:anim calcmode="lin" valueType="num">
                                      <p:cBhvr>
                                        <p:cTn id="91" dur="500" fill="hold"/>
                                        <p:tgtEl>
                                          <p:spTgt spid="154656"/>
                                        </p:tgtEl>
                                        <p:attrNameLst>
                                          <p:attrName>ppt_y</p:attrName>
                                        </p:attrNameLst>
                                      </p:cBhvr>
                                      <p:tavLst>
                                        <p:tav tm="0">
                                          <p:val>
                                            <p:strVal val="#ppt_y"/>
                                          </p:val>
                                        </p:tav>
                                        <p:tav tm="100000">
                                          <p:val>
                                            <p:strVal val="#ppt_y"/>
                                          </p:val>
                                        </p:tav>
                                      </p:tavLst>
                                    </p:anim>
                                    <p:animEffect transition="in" filter="fade">
                                      <p:cBhvr>
                                        <p:cTn id="92" dur="500"/>
                                        <p:tgtEl>
                                          <p:spTgt spid="154656"/>
                                        </p:tgtEl>
                                      </p:cBhvr>
                                    </p:animEffect>
                                  </p:childTnLst>
                                  <p:subTnLst>
                                    <p:audio>
                                      <p:cMediaNode>
                                        <p:cTn display="0" masterRel="sameClick">
                                          <p:stCondLst>
                                            <p:cond evt="begin" delay="0">
                                              <p:tn val="86"/>
                                            </p:cond>
                                          </p:stCondLst>
                                          <p:endCondLst>
                                            <p:cond evt="onStopAudio" delay="0">
                                              <p:tgtEl>
                                                <p:sldTgt/>
                                              </p:tgtEl>
                                            </p:cond>
                                          </p:endCondLst>
                                        </p:cTn>
                                        <p:tgtEl>
                                          <p:sndTgt r:embed="rId2" name="coin.wav"/>
                                        </p:tgtEl>
                                      </p:cMediaNode>
                                    </p:audio>
                                  </p:subTnLst>
                                </p:cTn>
                              </p:par>
                              <p:par>
                                <p:cTn id="93" presetID="54" presetClass="entr" presetSubtype="0" accel="100000" fill="hold" grpId="0" nodeType="withEffect">
                                  <p:stCondLst>
                                    <p:cond delay="0"/>
                                  </p:stCondLst>
                                  <p:childTnLst>
                                    <p:set>
                                      <p:cBhvr>
                                        <p:cTn id="94" dur="1" fill="hold">
                                          <p:stCondLst>
                                            <p:cond delay="0"/>
                                          </p:stCondLst>
                                        </p:cTn>
                                        <p:tgtEl>
                                          <p:spTgt spid="154658"/>
                                        </p:tgtEl>
                                        <p:attrNameLst>
                                          <p:attrName>style.visibility</p:attrName>
                                        </p:attrNameLst>
                                      </p:cBhvr>
                                      <p:to>
                                        <p:strVal val="visible"/>
                                      </p:to>
                                    </p:set>
                                    <p:anim calcmode="lin" valueType="num">
                                      <p:cBhvr>
                                        <p:cTn id="95" dur="500" fill="hold"/>
                                        <p:tgtEl>
                                          <p:spTgt spid="154658"/>
                                        </p:tgtEl>
                                        <p:attrNameLst>
                                          <p:attrName>ppt_w</p:attrName>
                                        </p:attrNameLst>
                                      </p:cBhvr>
                                      <p:tavLst>
                                        <p:tav tm="0">
                                          <p:val>
                                            <p:strVal val="#ppt_w*0.05"/>
                                          </p:val>
                                        </p:tav>
                                        <p:tav tm="100000">
                                          <p:val>
                                            <p:strVal val="#ppt_w"/>
                                          </p:val>
                                        </p:tav>
                                      </p:tavLst>
                                    </p:anim>
                                    <p:anim calcmode="lin" valueType="num">
                                      <p:cBhvr>
                                        <p:cTn id="96" dur="500" fill="hold"/>
                                        <p:tgtEl>
                                          <p:spTgt spid="154658"/>
                                        </p:tgtEl>
                                        <p:attrNameLst>
                                          <p:attrName>ppt_h</p:attrName>
                                        </p:attrNameLst>
                                      </p:cBhvr>
                                      <p:tavLst>
                                        <p:tav tm="0">
                                          <p:val>
                                            <p:strVal val="#ppt_h"/>
                                          </p:val>
                                        </p:tav>
                                        <p:tav tm="100000">
                                          <p:val>
                                            <p:strVal val="#ppt_h"/>
                                          </p:val>
                                        </p:tav>
                                      </p:tavLst>
                                    </p:anim>
                                    <p:anim calcmode="lin" valueType="num">
                                      <p:cBhvr>
                                        <p:cTn id="97" dur="500" fill="hold"/>
                                        <p:tgtEl>
                                          <p:spTgt spid="154658"/>
                                        </p:tgtEl>
                                        <p:attrNameLst>
                                          <p:attrName>ppt_x</p:attrName>
                                        </p:attrNameLst>
                                      </p:cBhvr>
                                      <p:tavLst>
                                        <p:tav tm="0">
                                          <p:val>
                                            <p:strVal val="#ppt_x-.2"/>
                                          </p:val>
                                        </p:tav>
                                        <p:tav tm="100000">
                                          <p:val>
                                            <p:strVal val="#ppt_x"/>
                                          </p:val>
                                        </p:tav>
                                      </p:tavLst>
                                    </p:anim>
                                    <p:anim calcmode="lin" valueType="num">
                                      <p:cBhvr>
                                        <p:cTn id="98" dur="500" fill="hold"/>
                                        <p:tgtEl>
                                          <p:spTgt spid="154658"/>
                                        </p:tgtEl>
                                        <p:attrNameLst>
                                          <p:attrName>ppt_y</p:attrName>
                                        </p:attrNameLst>
                                      </p:cBhvr>
                                      <p:tavLst>
                                        <p:tav tm="0">
                                          <p:val>
                                            <p:strVal val="#ppt_y"/>
                                          </p:val>
                                        </p:tav>
                                        <p:tav tm="100000">
                                          <p:val>
                                            <p:strVal val="#ppt_y"/>
                                          </p:val>
                                        </p:tav>
                                      </p:tavLst>
                                    </p:anim>
                                    <p:animEffect transition="in" filter="fade">
                                      <p:cBhvr>
                                        <p:cTn id="99" dur="500"/>
                                        <p:tgtEl>
                                          <p:spTgt spid="154658"/>
                                        </p:tgtEl>
                                      </p:cBhvr>
                                    </p:animEffect>
                                  </p:childTnLst>
                                </p:cTn>
                              </p:par>
                              <p:par>
                                <p:cTn id="100" presetID="54" presetClass="entr" presetSubtype="0" accel="100000" fill="hold" grpId="0" nodeType="withEffect">
                                  <p:stCondLst>
                                    <p:cond delay="0"/>
                                  </p:stCondLst>
                                  <p:childTnLst>
                                    <p:set>
                                      <p:cBhvr>
                                        <p:cTn id="101" dur="1" fill="hold">
                                          <p:stCondLst>
                                            <p:cond delay="0"/>
                                          </p:stCondLst>
                                        </p:cTn>
                                        <p:tgtEl>
                                          <p:spTgt spid="154659"/>
                                        </p:tgtEl>
                                        <p:attrNameLst>
                                          <p:attrName>style.visibility</p:attrName>
                                        </p:attrNameLst>
                                      </p:cBhvr>
                                      <p:to>
                                        <p:strVal val="visible"/>
                                      </p:to>
                                    </p:set>
                                    <p:anim calcmode="lin" valueType="num">
                                      <p:cBhvr>
                                        <p:cTn id="102" dur="500" fill="hold"/>
                                        <p:tgtEl>
                                          <p:spTgt spid="154659"/>
                                        </p:tgtEl>
                                        <p:attrNameLst>
                                          <p:attrName>ppt_w</p:attrName>
                                        </p:attrNameLst>
                                      </p:cBhvr>
                                      <p:tavLst>
                                        <p:tav tm="0">
                                          <p:val>
                                            <p:strVal val="#ppt_w*0.05"/>
                                          </p:val>
                                        </p:tav>
                                        <p:tav tm="100000">
                                          <p:val>
                                            <p:strVal val="#ppt_w"/>
                                          </p:val>
                                        </p:tav>
                                      </p:tavLst>
                                    </p:anim>
                                    <p:anim calcmode="lin" valueType="num">
                                      <p:cBhvr>
                                        <p:cTn id="103" dur="500" fill="hold"/>
                                        <p:tgtEl>
                                          <p:spTgt spid="154659"/>
                                        </p:tgtEl>
                                        <p:attrNameLst>
                                          <p:attrName>ppt_h</p:attrName>
                                        </p:attrNameLst>
                                      </p:cBhvr>
                                      <p:tavLst>
                                        <p:tav tm="0">
                                          <p:val>
                                            <p:strVal val="#ppt_h"/>
                                          </p:val>
                                        </p:tav>
                                        <p:tav tm="100000">
                                          <p:val>
                                            <p:strVal val="#ppt_h"/>
                                          </p:val>
                                        </p:tav>
                                      </p:tavLst>
                                    </p:anim>
                                    <p:anim calcmode="lin" valueType="num">
                                      <p:cBhvr>
                                        <p:cTn id="104" dur="500" fill="hold"/>
                                        <p:tgtEl>
                                          <p:spTgt spid="154659"/>
                                        </p:tgtEl>
                                        <p:attrNameLst>
                                          <p:attrName>ppt_x</p:attrName>
                                        </p:attrNameLst>
                                      </p:cBhvr>
                                      <p:tavLst>
                                        <p:tav tm="0">
                                          <p:val>
                                            <p:strVal val="#ppt_x-.2"/>
                                          </p:val>
                                        </p:tav>
                                        <p:tav tm="100000">
                                          <p:val>
                                            <p:strVal val="#ppt_x"/>
                                          </p:val>
                                        </p:tav>
                                      </p:tavLst>
                                    </p:anim>
                                    <p:anim calcmode="lin" valueType="num">
                                      <p:cBhvr>
                                        <p:cTn id="105" dur="500" fill="hold"/>
                                        <p:tgtEl>
                                          <p:spTgt spid="154659"/>
                                        </p:tgtEl>
                                        <p:attrNameLst>
                                          <p:attrName>ppt_y</p:attrName>
                                        </p:attrNameLst>
                                      </p:cBhvr>
                                      <p:tavLst>
                                        <p:tav tm="0">
                                          <p:val>
                                            <p:strVal val="#ppt_y"/>
                                          </p:val>
                                        </p:tav>
                                        <p:tav tm="100000">
                                          <p:val>
                                            <p:strVal val="#ppt_y"/>
                                          </p:val>
                                        </p:tav>
                                      </p:tavLst>
                                    </p:anim>
                                    <p:animEffect transition="in" filter="fade">
                                      <p:cBhvr>
                                        <p:cTn id="106" dur="500"/>
                                        <p:tgtEl>
                                          <p:spTgt spid="154659"/>
                                        </p:tgtEl>
                                      </p:cBhvr>
                                    </p:animEffect>
                                  </p:childTnLst>
                                </p:cTn>
                              </p:par>
                              <p:par>
                                <p:cTn id="107" presetID="54" presetClass="entr" presetSubtype="0" accel="100000" fill="hold" grpId="0" nodeType="withEffect">
                                  <p:stCondLst>
                                    <p:cond delay="0"/>
                                  </p:stCondLst>
                                  <p:childTnLst>
                                    <p:set>
                                      <p:cBhvr>
                                        <p:cTn id="108" dur="1" fill="hold">
                                          <p:stCondLst>
                                            <p:cond delay="0"/>
                                          </p:stCondLst>
                                        </p:cTn>
                                        <p:tgtEl>
                                          <p:spTgt spid="154660"/>
                                        </p:tgtEl>
                                        <p:attrNameLst>
                                          <p:attrName>style.visibility</p:attrName>
                                        </p:attrNameLst>
                                      </p:cBhvr>
                                      <p:to>
                                        <p:strVal val="visible"/>
                                      </p:to>
                                    </p:set>
                                    <p:anim calcmode="lin" valueType="num">
                                      <p:cBhvr>
                                        <p:cTn id="109" dur="500" fill="hold"/>
                                        <p:tgtEl>
                                          <p:spTgt spid="154660"/>
                                        </p:tgtEl>
                                        <p:attrNameLst>
                                          <p:attrName>ppt_w</p:attrName>
                                        </p:attrNameLst>
                                      </p:cBhvr>
                                      <p:tavLst>
                                        <p:tav tm="0">
                                          <p:val>
                                            <p:strVal val="#ppt_w*0.05"/>
                                          </p:val>
                                        </p:tav>
                                        <p:tav tm="100000">
                                          <p:val>
                                            <p:strVal val="#ppt_w"/>
                                          </p:val>
                                        </p:tav>
                                      </p:tavLst>
                                    </p:anim>
                                    <p:anim calcmode="lin" valueType="num">
                                      <p:cBhvr>
                                        <p:cTn id="110" dur="500" fill="hold"/>
                                        <p:tgtEl>
                                          <p:spTgt spid="154660"/>
                                        </p:tgtEl>
                                        <p:attrNameLst>
                                          <p:attrName>ppt_h</p:attrName>
                                        </p:attrNameLst>
                                      </p:cBhvr>
                                      <p:tavLst>
                                        <p:tav tm="0">
                                          <p:val>
                                            <p:strVal val="#ppt_h"/>
                                          </p:val>
                                        </p:tav>
                                        <p:tav tm="100000">
                                          <p:val>
                                            <p:strVal val="#ppt_h"/>
                                          </p:val>
                                        </p:tav>
                                      </p:tavLst>
                                    </p:anim>
                                    <p:anim calcmode="lin" valueType="num">
                                      <p:cBhvr>
                                        <p:cTn id="111" dur="500" fill="hold"/>
                                        <p:tgtEl>
                                          <p:spTgt spid="154660"/>
                                        </p:tgtEl>
                                        <p:attrNameLst>
                                          <p:attrName>ppt_x</p:attrName>
                                        </p:attrNameLst>
                                      </p:cBhvr>
                                      <p:tavLst>
                                        <p:tav tm="0">
                                          <p:val>
                                            <p:strVal val="#ppt_x-.2"/>
                                          </p:val>
                                        </p:tav>
                                        <p:tav tm="100000">
                                          <p:val>
                                            <p:strVal val="#ppt_x"/>
                                          </p:val>
                                        </p:tav>
                                      </p:tavLst>
                                    </p:anim>
                                    <p:anim calcmode="lin" valueType="num">
                                      <p:cBhvr>
                                        <p:cTn id="112" dur="500" fill="hold"/>
                                        <p:tgtEl>
                                          <p:spTgt spid="154660"/>
                                        </p:tgtEl>
                                        <p:attrNameLst>
                                          <p:attrName>ppt_y</p:attrName>
                                        </p:attrNameLst>
                                      </p:cBhvr>
                                      <p:tavLst>
                                        <p:tav tm="0">
                                          <p:val>
                                            <p:strVal val="#ppt_y"/>
                                          </p:val>
                                        </p:tav>
                                        <p:tav tm="100000">
                                          <p:val>
                                            <p:strVal val="#ppt_y"/>
                                          </p:val>
                                        </p:tav>
                                      </p:tavLst>
                                    </p:anim>
                                    <p:animEffect transition="in" filter="fade">
                                      <p:cBhvr>
                                        <p:cTn id="113" dur="500"/>
                                        <p:tgtEl>
                                          <p:spTgt spid="154660"/>
                                        </p:tgtEl>
                                      </p:cBhvr>
                                    </p:animEffect>
                                  </p:childTnLst>
                                </p:cTn>
                              </p:par>
                              <p:par>
                                <p:cTn id="114" presetID="54" presetClass="entr" presetSubtype="0" accel="100000" fill="hold" grpId="0" nodeType="withEffect">
                                  <p:stCondLst>
                                    <p:cond delay="0"/>
                                  </p:stCondLst>
                                  <p:childTnLst>
                                    <p:set>
                                      <p:cBhvr>
                                        <p:cTn id="115" dur="1" fill="hold">
                                          <p:stCondLst>
                                            <p:cond delay="0"/>
                                          </p:stCondLst>
                                        </p:cTn>
                                        <p:tgtEl>
                                          <p:spTgt spid="154661"/>
                                        </p:tgtEl>
                                        <p:attrNameLst>
                                          <p:attrName>style.visibility</p:attrName>
                                        </p:attrNameLst>
                                      </p:cBhvr>
                                      <p:to>
                                        <p:strVal val="visible"/>
                                      </p:to>
                                    </p:set>
                                    <p:anim calcmode="lin" valueType="num">
                                      <p:cBhvr>
                                        <p:cTn id="116" dur="500" fill="hold"/>
                                        <p:tgtEl>
                                          <p:spTgt spid="154661"/>
                                        </p:tgtEl>
                                        <p:attrNameLst>
                                          <p:attrName>ppt_w</p:attrName>
                                        </p:attrNameLst>
                                      </p:cBhvr>
                                      <p:tavLst>
                                        <p:tav tm="0">
                                          <p:val>
                                            <p:strVal val="#ppt_w*0.05"/>
                                          </p:val>
                                        </p:tav>
                                        <p:tav tm="100000">
                                          <p:val>
                                            <p:strVal val="#ppt_w"/>
                                          </p:val>
                                        </p:tav>
                                      </p:tavLst>
                                    </p:anim>
                                    <p:anim calcmode="lin" valueType="num">
                                      <p:cBhvr>
                                        <p:cTn id="117" dur="500" fill="hold"/>
                                        <p:tgtEl>
                                          <p:spTgt spid="154661"/>
                                        </p:tgtEl>
                                        <p:attrNameLst>
                                          <p:attrName>ppt_h</p:attrName>
                                        </p:attrNameLst>
                                      </p:cBhvr>
                                      <p:tavLst>
                                        <p:tav tm="0">
                                          <p:val>
                                            <p:strVal val="#ppt_h"/>
                                          </p:val>
                                        </p:tav>
                                        <p:tav tm="100000">
                                          <p:val>
                                            <p:strVal val="#ppt_h"/>
                                          </p:val>
                                        </p:tav>
                                      </p:tavLst>
                                    </p:anim>
                                    <p:anim calcmode="lin" valueType="num">
                                      <p:cBhvr>
                                        <p:cTn id="118" dur="500" fill="hold"/>
                                        <p:tgtEl>
                                          <p:spTgt spid="154661"/>
                                        </p:tgtEl>
                                        <p:attrNameLst>
                                          <p:attrName>ppt_x</p:attrName>
                                        </p:attrNameLst>
                                      </p:cBhvr>
                                      <p:tavLst>
                                        <p:tav tm="0">
                                          <p:val>
                                            <p:strVal val="#ppt_x-.2"/>
                                          </p:val>
                                        </p:tav>
                                        <p:tav tm="100000">
                                          <p:val>
                                            <p:strVal val="#ppt_x"/>
                                          </p:val>
                                        </p:tav>
                                      </p:tavLst>
                                    </p:anim>
                                    <p:anim calcmode="lin" valueType="num">
                                      <p:cBhvr>
                                        <p:cTn id="119" dur="500" fill="hold"/>
                                        <p:tgtEl>
                                          <p:spTgt spid="154661"/>
                                        </p:tgtEl>
                                        <p:attrNameLst>
                                          <p:attrName>ppt_y</p:attrName>
                                        </p:attrNameLst>
                                      </p:cBhvr>
                                      <p:tavLst>
                                        <p:tav tm="0">
                                          <p:val>
                                            <p:strVal val="#ppt_y"/>
                                          </p:val>
                                        </p:tav>
                                        <p:tav tm="100000">
                                          <p:val>
                                            <p:strVal val="#ppt_y"/>
                                          </p:val>
                                        </p:tav>
                                      </p:tavLst>
                                    </p:anim>
                                    <p:animEffect transition="in" filter="fade">
                                      <p:cBhvr>
                                        <p:cTn id="120" dur="500"/>
                                        <p:tgtEl>
                                          <p:spTgt spid="154661"/>
                                        </p:tgtEl>
                                      </p:cBhvr>
                                    </p:animEffect>
                                  </p:childTnLst>
                                </p:cTn>
                              </p:par>
                              <p:par>
                                <p:cTn id="121" presetID="54" presetClass="entr" presetSubtype="0" accel="100000" fill="hold" grpId="0" nodeType="withEffect">
                                  <p:stCondLst>
                                    <p:cond delay="0"/>
                                  </p:stCondLst>
                                  <p:childTnLst>
                                    <p:set>
                                      <p:cBhvr>
                                        <p:cTn id="122" dur="1" fill="hold">
                                          <p:stCondLst>
                                            <p:cond delay="0"/>
                                          </p:stCondLst>
                                        </p:cTn>
                                        <p:tgtEl>
                                          <p:spTgt spid="154668"/>
                                        </p:tgtEl>
                                        <p:attrNameLst>
                                          <p:attrName>style.visibility</p:attrName>
                                        </p:attrNameLst>
                                      </p:cBhvr>
                                      <p:to>
                                        <p:strVal val="visible"/>
                                      </p:to>
                                    </p:set>
                                    <p:anim calcmode="lin" valueType="num">
                                      <p:cBhvr>
                                        <p:cTn id="123" dur="500" fill="hold"/>
                                        <p:tgtEl>
                                          <p:spTgt spid="154668"/>
                                        </p:tgtEl>
                                        <p:attrNameLst>
                                          <p:attrName>ppt_w</p:attrName>
                                        </p:attrNameLst>
                                      </p:cBhvr>
                                      <p:tavLst>
                                        <p:tav tm="0">
                                          <p:val>
                                            <p:strVal val="#ppt_w*0.05"/>
                                          </p:val>
                                        </p:tav>
                                        <p:tav tm="100000">
                                          <p:val>
                                            <p:strVal val="#ppt_w"/>
                                          </p:val>
                                        </p:tav>
                                      </p:tavLst>
                                    </p:anim>
                                    <p:anim calcmode="lin" valueType="num">
                                      <p:cBhvr>
                                        <p:cTn id="124" dur="500" fill="hold"/>
                                        <p:tgtEl>
                                          <p:spTgt spid="154668"/>
                                        </p:tgtEl>
                                        <p:attrNameLst>
                                          <p:attrName>ppt_h</p:attrName>
                                        </p:attrNameLst>
                                      </p:cBhvr>
                                      <p:tavLst>
                                        <p:tav tm="0">
                                          <p:val>
                                            <p:strVal val="#ppt_h"/>
                                          </p:val>
                                        </p:tav>
                                        <p:tav tm="100000">
                                          <p:val>
                                            <p:strVal val="#ppt_h"/>
                                          </p:val>
                                        </p:tav>
                                      </p:tavLst>
                                    </p:anim>
                                    <p:anim calcmode="lin" valueType="num">
                                      <p:cBhvr>
                                        <p:cTn id="125" dur="500" fill="hold"/>
                                        <p:tgtEl>
                                          <p:spTgt spid="154668"/>
                                        </p:tgtEl>
                                        <p:attrNameLst>
                                          <p:attrName>ppt_x</p:attrName>
                                        </p:attrNameLst>
                                      </p:cBhvr>
                                      <p:tavLst>
                                        <p:tav tm="0">
                                          <p:val>
                                            <p:strVal val="#ppt_x-.2"/>
                                          </p:val>
                                        </p:tav>
                                        <p:tav tm="100000">
                                          <p:val>
                                            <p:strVal val="#ppt_x"/>
                                          </p:val>
                                        </p:tav>
                                      </p:tavLst>
                                    </p:anim>
                                    <p:anim calcmode="lin" valueType="num">
                                      <p:cBhvr>
                                        <p:cTn id="126" dur="500" fill="hold"/>
                                        <p:tgtEl>
                                          <p:spTgt spid="154668"/>
                                        </p:tgtEl>
                                        <p:attrNameLst>
                                          <p:attrName>ppt_y</p:attrName>
                                        </p:attrNameLst>
                                      </p:cBhvr>
                                      <p:tavLst>
                                        <p:tav tm="0">
                                          <p:val>
                                            <p:strVal val="#ppt_y"/>
                                          </p:val>
                                        </p:tav>
                                        <p:tav tm="100000">
                                          <p:val>
                                            <p:strVal val="#ppt_y"/>
                                          </p:val>
                                        </p:tav>
                                      </p:tavLst>
                                    </p:anim>
                                    <p:animEffect transition="in" filter="fade">
                                      <p:cBhvr>
                                        <p:cTn id="127" dur="500"/>
                                        <p:tgtEl>
                                          <p:spTgt spid="154668"/>
                                        </p:tgtEl>
                                      </p:cBhvr>
                                    </p:animEffect>
                                  </p:childTnLst>
                                </p:cTn>
                              </p:par>
                              <p:par>
                                <p:cTn id="128" presetID="54" presetClass="entr" presetSubtype="0" accel="100000" fill="hold" grpId="0" nodeType="withEffect">
                                  <p:stCondLst>
                                    <p:cond delay="0"/>
                                  </p:stCondLst>
                                  <p:childTnLst>
                                    <p:set>
                                      <p:cBhvr>
                                        <p:cTn id="129" dur="1" fill="hold">
                                          <p:stCondLst>
                                            <p:cond delay="0"/>
                                          </p:stCondLst>
                                        </p:cTn>
                                        <p:tgtEl>
                                          <p:spTgt spid="154669"/>
                                        </p:tgtEl>
                                        <p:attrNameLst>
                                          <p:attrName>style.visibility</p:attrName>
                                        </p:attrNameLst>
                                      </p:cBhvr>
                                      <p:to>
                                        <p:strVal val="visible"/>
                                      </p:to>
                                    </p:set>
                                    <p:anim calcmode="lin" valueType="num">
                                      <p:cBhvr>
                                        <p:cTn id="130" dur="500" fill="hold"/>
                                        <p:tgtEl>
                                          <p:spTgt spid="154669"/>
                                        </p:tgtEl>
                                        <p:attrNameLst>
                                          <p:attrName>ppt_w</p:attrName>
                                        </p:attrNameLst>
                                      </p:cBhvr>
                                      <p:tavLst>
                                        <p:tav tm="0">
                                          <p:val>
                                            <p:strVal val="#ppt_w*0.05"/>
                                          </p:val>
                                        </p:tav>
                                        <p:tav tm="100000">
                                          <p:val>
                                            <p:strVal val="#ppt_w"/>
                                          </p:val>
                                        </p:tav>
                                      </p:tavLst>
                                    </p:anim>
                                    <p:anim calcmode="lin" valueType="num">
                                      <p:cBhvr>
                                        <p:cTn id="131" dur="500" fill="hold"/>
                                        <p:tgtEl>
                                          <p:spTgt spid="154669"/>
                                        </p:tgtEl>
                                        <p:attrNameLst>
                                          <p:attrName>ppt_h</p:attrName>
                                        </p:attrNameLst>
                                      </p:cBhvr>
                                      <p:tavLst>
                                        <p:tav tm="0">
                                          <p:val>
                                            <p:strVal val="#ppt_h"/>
                                          </p:val>
                                        </p:tav>
                                        <p:tav tm="100000">
                                          <p:val>
                                            <p:strVal val="#ppt_h"/>
                                          </p:val>
                                        </p:tav>
                                      </p:tavLst>
                                    </p:anim>
                                    <p:anim calcmode="lin" valueType="num">
                                      <p:cBhvr>
                                        <p:cTn id="132" dur="500" fill="hold"/>
                                        <p:tgtEl>
                                          <p:spTgt spid="154669"/>
                                        </p:tgtEl>
                                        <p:attrNameLst>
                                          <p:attrName>ppt_x</p:attrName>
                                        </p:attrNameLst>
                                      </p:cBhvr>
                                      <p:tavLst>
                                        <p:tav tm="0">
                                          <p:val>
                                            <p:strVal val="#ppt_x-.2"/>
                                          </p:val>
                                        </p:tav>
                                        <p:tav tm="100000">
                                          <p:val>
                                            <p:strVal val="#ppt_x"/>
                                          </p:val>
                                        </p:tav>
                                      </p:tavLst>
                                    </p:anim>
                                    <p:anim calcmode="lin" valueType="num">
                                      <p:cBhvr>
                                        <p:cTn id="133" dur="500" fill="hold"/>
                                        <p:tgtEl>
                                          <p:spTgt spid="154669"/>
                                        </p:tgtEl>
                                        <p:attrNameLst>
                                          <p:attrName>ppt_y</p:attrName>
                                        </p:attrNameLst>
                                      </p:cBhvr>
                                      <p:tavLst>
                                        <p:tav tm="0">
                                          <p:val>
                                            <p:strVal val="#ppt_y"/>
                                          </p:val>
                                        </p:tav>
                                        <p:tav tm="100000">
                                          <p:val>
                                            <p:strVal val="#ppt_y"/>
                                          </p:val>
                                        </p:tav>
                                      </p:tavLst>
                                    </p:anim>
                                    <p:animEffect transition="in" filter="fade">
                                      <p:cBhvr>
                                        <p:cTn id="134" dur="500"/>
                                        <p:tgtEl>
                                          <p:spTgt spid="154669"/>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54" presetClass="entr" presetSubtype="0" accel="100000" fill="hold" grpId="1" nodeType="clickEffect">
                                  <p:stCondLst>
                                    <p:cond delay="0"/>
                                  </p:stCondLst>
                                  <p:childTnLst>
                                    <p:set>
                                      <p:cBhvr>
                                        <p:cTn id="138" dur="1" fill="hold">
                                          <p:stCondLst>
                                            <p:cond delay="0"/>
                                          </p:stCondLst>
                                        </p:cTn>
                                        <p:tgtEl>
                                          <p:spTgt spid="154660"/>
                                        </p:tgtEl>
                                        <p:attrNameLst>
                                          <p:attrName>style.visibility</p:attrName>
                                        </p:attrNameLst>
                                      </p:cBhvr>
                                      <p:to>
                                        <p:strVal val="visible"/>
                                      </p:to>
                                    </p:set>
                                    <p:anim calcmode="lin" valueType="num">
                                      <p:cBhvr>
                                        <p:cTn id="139" dur="500" fill="hold"/>
                                        <p:tgtEl>
                                          <p:spTgt spid="154660"/>
                                        </p:tgtEl>
                                        <p:attrNameLst>
                                          <p:attrName>ppt_w</p:attrName>
                                        </p:attrNameLst>
                                      </p:cBhvr>
                                      <p:tavLst>
                                        <p:tav tm="0">
                                          <p:val>
                                            <p:strVal val="#ppt_w*0.05"/>
                                          </p:val>
                                        </p:tav>
                                        <p:tav tm="100000">
                                          <p:val>
                                            <p:strVal val="#ppt_w"/>
                                          </p:val>
                                        </p:tav>
                                      </p:tavLst>
                                    </p:anim>
                                    <p:anim calcmode="lin" valueType="num">
                                      <p:cBhvr>
                                        <p:cTn id="140" dur="500" fill="hold"/>
                                        <p:tgtEl>
                                          <p:spTgt spid="154660"/>
                                        </p:tgtEl>
                                        <p:attrNameLst>
                                          <p:attrName>ppt_h</p:attrName>
                                        </p:attrNameLst>
                                      </p:cBhvr>
                                      <p:tavLst>
                                        <p:tav tm="0">
                                          <p:val>
                                            <p:strVal val="#ppt_h"/>
                                          </p:val>
                                        </p:tav>
                                        <p:tav tm="100000">
                                          <p:val>
                                            <p:strVal val="#ppt_h"/>
                                          </p:val>
                                        </p:tav>
                                      </p:tavLst>
                                    </p:anim>
                                    <p:anim calcmode="lin" valueType="num">
                                      <p:cBhvr>
                                        <p:cTn id="141" dur="500" fill="hold"/>
                                        <p:tgtEl>
                                          <p:spTgt spid="154660"/>
                                        </p:tgtEl>
                                        <p:attrNameLst>
                                          <p:attrName>ppt_x</p:attrName>
                                        </p:attrNameLst>
                                      </p:cBhvr>
                                      <p:tavLst>
                                        <p:tav tm="0">
                                          <p:val>
                                            <p:strVal val="#ppt_x-.2"/>
                                          </p:val>
                                        </p:tav>
                                        <p:tav tm="100000">
                                          <p:val>
                                            <p:strVal val="#ppt_x"/>
                                          </p:val>
                                        </p:tav>
                                      </p:tavLst>
                                    </p:anim>
                                    <p:anim calcmode="lin" valueType="num">
                                      <p:cBhvr>
                                        <p:cTn id="142" dur="500" fill="hold"/>
                                        <p:tgtEl>
                                          <p:spTgt spid="154660"/>
                                        </p:tgtEl>
                                        <p:attrNameLst>
                                          <p:attrName>ppt_y</p:attrName>
                                        </p:attrNameLst>
                                      </p:cBhvr>
                                      <p:tavLst>
                                        <p:tav tm="0">
                                          <p:val>
                                            <p:strVal val="#ppt_y"/>
                                          </p:val>
                                        </p:tav>
                                        <p:tav tm="100000">
                                          <p:val>
                                            <p:strVal val="#ppt_y"/>
                                          </p:val>
                                        </p:tav>
                                      </p:tavLst>
                                    </p:anim>
                                    <p:animEffect transition="in" filter="fade">
                                      <p:cBhvr>
                                        <p:cTn id="143" dur="500"/>
                                        <p:tgtEl>
                                          <p:spTgt spid="154660"/>
                                        </p:tgtEl>
                                      </p:cBhvr>
                                    </p:animEffect>
                                  </p:childTnLst>
                                  <p:subTnLst>
                                    <p:audio>
                                      <p:cMediaNode>
                                        <p:cTn display="0" masterRel="sameClick">
                                          <p:stCondLst>
                                            <p:cond evt="begin" delay="0">
                                              <p:tn val="137"/>
                                            </p:cond>
                                          </p:stCondLst>
                                          <p:endCondLst>
                                            <p:cond evt="onStopAudio" delay="0">
                                              <p:tgtEl>
                                                <p:sldTgt/>
                                              </p:tgtEl>
                                            </p:cond>
                                          </p:endCondLst>
                                        </p:cTn>
                                        <p:tgtEl>
                                          <p:sndTgt r:embed="rId2" name="coin.wav"/>
                                        </p:tgtEl>
                                      </p:cMediaNode>
                                    </p:audio>
                                  </p:subTnLst>
                                </p:cTn>
                              </p:par>
                              <p:par>
                                <p:cTn id="144" presetID="54" presetClass="entr" presetSubtype="0" accel="100000" fill="hold" grpId="0" nodeType="withEffect">
                                  <p:stCondLst>
                                    <p:cond delay="0"/>
                                  </p:stCondLst>
                                  <p:childTnLst>
                                    <p:set>
                                      <p:cBhvr>
                                        <p:cTn id="145" dur="1" fill="hold">
                                          <p:stCondLst>
                                            <p:cond delay="0"/>
                                          </p:stCondLst>
                                        </p:cTn>
                                        <p:tgtEl>
                                          <p:spTgt spid="154662"/>
                                        </p:tgtEl>
                                        <p:attrNameLst>
                                          <p:attrName>style.visibility</p:attrName>
                                        </p:attrNameLst>
                                      </p:cBhvr>
                                      <p:to>
                                        <p:strVal val="visible"/>
                                      </p:to>
                                    </p:set>
                                    <p:anim calcmode="lin" valueType="num">
                                      <p:cBhvr>
                                        <p:cTn id="146" dur="500" fill="hold"/>
                                        <p:tgtEl>
                                          <p:spTgt spid="154662"/>
                                        </p:tgtEl>
                                        <p:attrNameLst>
                                          <p:attrName>ppt_w</p:attrName>
                                        </p:attrNameLst>
                                      </p:cBhvr>
                                      <p:tavLst>
                                        <p:tav tm="0">
                                          <p:val>
                                            <p:strVal val="#ppt_w*0.05"/>
                                          </p:val>
                                        </p:tav>
                                        <p:tav tm="100000">
                                          <p:val>
                                            <p:strVal val="#ppt_w"/>
                                          </p:val>
                                        </p:tav>
                                      </p:tavLst>
                                    </p:anim>
                                    <p:anim calcmode="lin" valueType="num">
                                      <p:cBhvr>
                                        <p:cTn id="147" dur="500" fill="hold"/>
                                        <p:tgtEl>
                                          <p:spTgt spid="154662"/>
                                        </p:tgtEl>
                                        <p:attrNameLst>
                                          <p:attrName>ppt_h</p:attrName>
                                        </p:attrNameLst>
                                      </p:cBhvr>
                                      <p:tavLst>
                                        <p:tav tm="0">
                                          <p:val>
                                            <p:strVal val="#ppt_h"/>
                                          </p:val>
                                        </p:tav>
                                        <p:tav tm="100000">
                                          <p:val>
                                            <p:strVal val="#ppt_h"/>
                                          </p:val>
                                        </p:tav>
                                      </p:tavLst>
                                    </p:anim>
                                    <p:anim calcmode="lin" valueType="num">
                                      <p:cBhvr>
                                        <p:cTn id="148" dur="500" fill="hold"/>
                                        <p:tgtEl>
                                          <p:spTgt spid="154662"/>
                                        </p:tgtEl>
                                        <p:attrNameLst>
                                          <p:attrName>ppt_x</p:attrName>
                                        </p:attrNameLst>
                                      </p:cBhvr>
                                      <p:tavLst>
                                        <p:tav tm="0">
                                          <p:val>
                                            <p:strVal val="#ppt_x-.2"/>
                                          </p:val>
                                        </p:tav>
                                        <p:tav tm="100000">
                                          <p:val>
                                            <p:strVal val="#ppt_x"/>
                                          </p:val>
                                        </p:tav>
                                      </p:tavLst>
                                    </p:anim>
                                    <p:anim calcmode="lin" valueType="num">
                                      <p:cBhvr>
                                        <p:cTn id="149" dur="500" fill="hold"/>
                                        <p:tgtEl>
                                          <p:spTgt spid="154662"/>
                                        </p:tgtEl>
                                        <p:attrNameLst>
                                          <p:attrName>ppt_y</p:attrName>
                                        </p:attrNameLst>
                                      </p:cBhvr>
                                      <p:tavLst>
                                        <p:tav tm="0">
                                          <p:val>
                                            <p:strVal val="#ppt_y"/>
                                          </p:val>
                                        </p:tav>
                                        <p:tav tm="100000">
                                          <p:val>
                                            <p:strVal val="#ppt_y"/>
                                          </p:val>
                                        </p:tav>
                                      </p:tavLst>
                                    </p:anim>
                                    <p:animEffect transition="in" filter="fade">
                                      <p:cBhvr>
                                        <p:cTn id="150" dur="500"/>
                                        <p:tgtEl>
                                          <p:spTgt spid="154662"/>
                                        </p:tgtEl>
                                      </p:cBhvr>
                                    </p:animEffect>
                                  </p:childTnLst>
                                </p:cTn>
                              </p:par>
                              <p:par>
                                <p:cTn id="151" presetID="54" presetClass="entr" presetSubtype="0" accel="100000" fill="hold" grpId="0" nodeType="withEffect">
                                  <p:stCondLst>
                                    <p:cond delay="0"/>
                                  </p:stCondLst>
                                  <p:childTnLst>
                                    <p:set>
                                      <p:cBhvr>
                                        <p:cTn id="152" dur="1" fill="hold">
                                          <p:stCondLst>
                                            <p:cond delay="0"/>
                                          </p:stCondLst>
                                        </p:cTn>
                                        <p:tgtEl>
                                          <p:spTgt spid="154663"/>
                                        </p:tgtEl>
                                        <p:attrNameLst>
                                          <p:attrName>style.visibility</p:attrName>
                                        </p:attrNameLst>
                                      </p:cBhvr>
                                      <p:to>
                                        <p:strVal val="visible"/>
                                      </p:to>
                                    </p:set>
                                    <p:anim calcmode="lin" valueType="num">
                                      <p:cBhvr>
                                        <p:cTn id="153" dur="500" fill="hold"/>
                                        <p:tgtEl>
                                          <p:spTgt spid="154663"/>
                                        </p:tgtEl>
                                        <p:attrNameLst>
                                          <p:attrName>ppt_w</p:attrName>
                                        </p:attrNameLst>
                                      </p:cBhvr>
                                      <p:tavLst>
                                        <p:tav tm="0">
                                          <p:val>
                                            <p:strVal val="#ppt_w*0.05"/>
                                          </p:val>
                                        </p:tav>
                                        <p:tav tm="100000">
                                          <p:val>
                                            <p:strVal val="#ppt_w"/>
                                          </p:val>
                                        </p:tav>
                                      </p:tavLst>
                                    </p:anim>
                                    <p:anim calcmode="lin" valueType="num">
                                      <p:cBhvr>
                                        <p:cTn id="154" dur="500" fill="hold"/>
                                        <p:tgtEl>
                                          <p:spTgt spid="154663"/>
                                        </p:tgtEl>
                                        <p:attrNameLst>
                                          <p:attrName>ppt_h</p:attrName>
                                        </p:attrNameLst>
                                      </p:cBhvr>
                                      <p:tavLst>
                                        <p:tav tm="0">
                                          <p:val>
                                            <p:strVal val="#ppt_h"/>
                                          </p:val>
                                        </p:tav>
                                        <p:tav tm="100000">
                                          <p:val>
                                            <p:strVal val="#ppt_h"/>
                                          </p:val>
                                        </p:tav>
                                      </p:tavLst>
                                    </p:anim>
                                    <p:anim calcmode="lin" valueType="num">
                                      <p:cBhvr>
                                        <p:cTn id="155" dur="500" fill="hold"/>
                                        <p:tgtEl>
                                          <p:spTgt spid="154663"/>
                                        </p:tgtEl>
                                        <p:attrNameLst>
                                          <p:attrName>ppt_x</p:attrName>
                                        </p:attrNameLst>
                                      </p:cBhvr>
                                      <p:tavLst>
                                        <p:tav tm="0">
                                          <p:val>
                                            <p:strVal val="#ppt_x-.2"/>
                                          </p:val>
                                        </p:tav>
                                        <p:tav tm="100000">
                                          <p:val>
                                            <p:strVal val="#ppt_x"/>
                                          </p:val>
                                        </p:tav>
                                      </p:tavLst>
                                    </p:anim>
                                    <p:anim calcmode="lin" valueType="num">
                                      <p:cBhvr>
                                        <p:cTn id="156" dur="500" fill="hold"/>
                                        <p:tgtEl>
                                          <p:spTgt spid="154663"/>
                                        </p:tgtEl>
                                        <p:attrNameLst>
                                          <p:attrName>ppt_y</p:attrName>
                                        </p:attrNameLst>
                                      </p:cBhvr>
                                      <p:tavLst>
                                        <p:tav tm="0">
                                          <p:val>
                                            <p:strVal val="#ppt_y"/>
                                          </p:val>
                                        </p:tav>
                                        <p:tav tm="100000">
                                          <p:val>
                                            <p:strVal val="#ppt_y"/>
                                          </p:val>
                                        </p:tav>
                                      </p:tavLst>
                                    </p:anim>
                                    <p:animEffect transition="in" filter="fade">
                                      <p:cBhvr>
                                        <p:cTn id="157" dur="500"/>
                                        <p:tgtEl>
                                          <p:spTgt spid="154663"/>
                                        </p:tgtEl>
                                      </p:cBhvr>
                                    </p:animEffect>
                                  </p:childTnLst>
                                </p:cTn>
                              </p:par>
                              <p:par>
                                <p:cTn id="158" presetID="54" presetClass="entr" presetSubtype="0" accel="100000" fill="hold" grpId="0" nodeType="withEffect">
                                  <p:stCondLst>
                                    <p:cond delay="0"/>
                                  </p:stCondLst>
                                  <p:childTnLst>
                                    <p:set>
                                      <p:cBhvr>
                                        <p:cTn id="159" dur="1" fill="hold">
                                          <p:stCondLst>
                                            <p:cond delay="0"/>
                                          </p:stCondLst>
                                        </p:cTn>
                                        <p:tgtEl>
                                          <p:spTgt spid="154664"/>
                                        </p:tgtEl>
                                        <p:attrNameLst>
                                          <p:attrName>style.visibility</p:attrName>
                                        </p:attrNameLst>
                                      </p:cBhvr>
                                      <p:to>
                                        <p:strVal val="visible"/>
                                      </p:to>
                                    </p:set>
                                    <p:anim calcmode="lin" valueType="num">
                                      <p:cBhvr>
                                        <p:cTn id="160" dur="500" fill="hold"/>
                                        <p:tgtEl>
                                          <p:spTgt spid="154664"/>
                                        </p:tgtEl>
                                        <p:attrNameLst>
                                          <p:attrName>ppt_w</p:attrName>
                                        </p:attrNameLst>
                                      </p:cBhvr>
                                      <p:tavLst>
                                        <p:tav tm="0">
                                          <p:val>
                                            <p:strVal val="#ppt_w*0.05"/>
                                          </p:val>
                                        </p:tav>
                                        <p:tav tm="100000">
                                          <p:val>
                                            <p:strVal val="#ppt_w"/>
                                          </p:val>
                                        </p:tav>
                                      </p:tavLst>
                                    </p:anim>
                                    <p:anim calcmode="lin" valueType="num">
                                      <p:cBhvr>
                                        <p:cTn id="161" dur="500" fill="hold"/>
                                        <p:tgtEl>
                                          <p:spTgt spid="154664"/>
                                        </p:tgtEl>
                                        <p:attrNameLst>
                                          <p:attrName>ppt_h</p:attrName>
                                        </p:attrNameLst>
                                      </p:cBhvr>
                                      <p:tavLst>
                                        <p:tav tm="0">
                                          <p:val>
                                            <p:strVal val="#ppt_h"/>
                                          </p:val>
                                        </p:tav>
                                        <p:tav tm="100000">
                                          <p:val>
                                            <p:strVal val="#ppt_h"/>
                                          </p:val>
                                        </p:tav>
                                      </p:tavLst>
                                    </p:anim>
                                    <p:anim calcmode="lin" valueType="num">
                                      <p:cBhvr>
                                        <p:cTn id="162" dur="500" fill="hold"/>
                                        <p:tgtEl>
                                          <p:spTgt spid="154664"/>
                                        </p:tgtEl>
                                        <p:attrNameLst>
                                          <p:attrName>ppt_x</p:attrName>
                                        </p:attrNameLst>
                                      </p:cBhvr>
                                      <p:tavLst>
                                        <p:tav tm="0">
                                          <p:val>
                                            <p:strVal val="#ppt_x-.2"/>
                                          </p:val>
                                        </p:tav>
                                        <p:tav tm="100000">
                                          <p:val>
                                            <p:strVal val="#ppt_x"/>
                                          </p:val>
                                        </p:tav>
                                      </p:tavLst>
                                    </p:anim>
                                    <p:anim calcmode="lin" valueType="num">
                                      <p:cBhvr>
                                        <p:cTn id="163" dur="500" fill="hold"/>
                                        <p:tgtEl>
                                          <p:spTgt spid="154664"/>
                                        </p:tgtEl>
                                        <p:attrNameLst>
                                          <p:attrName>ppt_y</p:attrName>
                                        </p:attrNameLst>
                                      </p:cBhvr>
                                      <p:tavLst>
                                        <p:tav tm="0">
                                          <p:val>
                                            <p:strVal val="#ppt_y"/>
                                          </p:val>
                                        </p:tav>
                                        <p:tav tm="100000">
                                          <p:val>
                                            <p:strVal val="#ppt_y"/>
                                          </p:val>
                                        </p:tav>
                                      </p:tavLst>
                                    </p:anim>
                                    <p:animEffect transition="in" filter="fade">
                                      <p:cBhvr>
                                        <p:cTn id="164" dur="500"/>
                                        <p:tgtEl>
                                          <p:spTgt spid="154664"/>
                                        </p:tgtEl>
                                      </p:cBhvr>
                                    </p:animEffect>
                                  </p:childTnLst>
                                </p:cTn>
                              </p:par>
                              <p:par>
                                <p:cTn id="165" presetID="54" presetClass="entr" presetSubtype="0" accel="100000" fill="hold" grpId="0" nodeType="withEffect">
                                  <p:stCondLst>
                                    <p:cond delay="0"/>
                                  </p:stCondLst>
                                  <p:childTnLst>
                                    <p:set>
                                      <p:cBhvr>
                                        <p:cTn id="166" dur="1" fill="hold">
                                          <p:stCondLst>
                                            <p:cond delay="0"/>
                                          </p:stCondLst>
                                        </p:cTn>
                                        <p:tgtEl>
                                          <p:spTgt spid="154665"/>
                                        </p:tgtEl>
                                        <p:attrNameLst>
                                          <p:attrName>style.visibility</p:attrName>
                                        </p:attrNameLst>
                                      </p:cBhvr>
                                      <p:to>
                                        <p:strVal val="visible"/>
                                      </p:to>
                                    </p:set>
                                    <p:anim calcmode="lin" valueType="num">
                                      <p:cBhvr>
                                        <p:cTn id="167" dur="500" fill="hold"/>
                                        <p:tgtEl>
                                          <p:spTgt spid="154665"/>
                                        </p:tgtEl>
                                        <p:attrNameLst>
                                          <p:attrName>ppt_w</p:attrName>
                                        </p:attrNameLst>
                                      </p:cBhvr>
                                      <p:tavLst>
                                        <p:tav tm="0">
                                          <p:val>
                                            <p:strVal val="#ppt_w*0.05"/>
                                          </p:val>
                                        </p:tav>
                                        <p:tav tm="100000">
                                          <p:val>
                                            <p:strVal val="#ppt_w"/>
                                          </p:val>
                                        </p:tav>
                                      </p:tavLst>
                                    </p:anim>
                                    <p:anim calcmode="lin" valueType="num">
                                      <p:cBhvr>
                                        <p:cTn id="168" dur="500" fill="hold"/>
                                        <p:tgtEl>
                                          <p:spTgt spid="154665"/>
                                        </p:tgtEl>
                                        <p:attrNameLst>
                                          <p:attrName>ppt_h</p:attrName>
                                        </p:attrNameLst>
                                      </p:cBhvr>
                                      <p:tavLst>
                                        <p:tav tm="0">
                                          <p:val>
                                            <p:strVal val="#ppt_h"/>
                                          </p:val>
                                        </p:tav>
                                        <p:tav tm="100000">
                                          <p:val>
                                            <p:strVal val="#ppt_h"/>
                                          </p:val>
                                        </p:tav>
                                      </p:tavLst>
                                    </p:anim>
                                    <p:anim calcmode="lin" valueType="num">
                                      <p:cBhvr>
                                        <p:cTn id="169" dur="500" fill="hold"/>
                                        <p:tgtEl>
                                          <p:spTgt spid="154665"/>
                                        </p:tgtEl>
                                        <p:attrNameLst>
                                          <p:attrName>ppt_x</p:attrName>
                                        </p:attrNameLst>
                                      </p:cBhvr>
                                      <p:tavLst>
                                        <p:tav tm="0">
                                          <p:val>
                                            <p:strVal val="#ppt_x-.2"/>
                                          </p:val>
                                        </p:tav>
                                        <p:tav tm="100000">
                                          <p:val>
                                            <p:strVal val="#ppt_x"/>
                                          </p:val>
                                        </p:tav>
                                      </p:tavLst>
                                    </p:anim>
                                    <p:anim calcmode="lin" valueType="num">
                                      <p:cBhvr>
                                        <p:cTn id="170" dur="500" fill="hold"/>
                                        <p:tgtEl>
                                          <p:spTgt spid="154665"/>
                                        </p:tgtEl>
                                        <p:attrNameLst>
                                          <p:attrName>ppt_y</p:attrName>
                                        </p:attrNameLst>
                                      </p:cBhvr>
                                      <p:tavLst>
                                        <p:tav tm="0">
                                          <p:val>
                                            <p:strVal val="#ppt_y"/>
                                          </p:val>
                                        </p:tav>
                                        <p:tav tm="100000">
                                          <p:val>
                                            <p:strVal val="#ppt_y"/>
                                          </p:val>
                                        </p:tav>
                                      </p:tavLst>
                                    </p:anim>
                                    <p:animEffect transition="in" filter="fade">
                                      <p:cBhvr>
                                        <p:cTn id="171" dur="500"/>
                                        <p:tgtEl>
                                          <p:spTgt spid="154665"/>
                                        </p:tgtEl>
                                      </p:cBhvr>
                                    </p:animEffect>
                                  </p:childTnLst>
                                </p:cTn>
                              </p:par>
                              <p:par>
                                <p:cTn id="172" presetID="54" presetClass="entr" presetSubtype="0" accel="100000" fill="hold" grpId="0" nodeType="withEffect">
                                  <p:stCondLst>
                                    <p:cond delay="0"/>
                                  </p:stCondLst>
                                  <p:childTnLst>
                                    <p:set>
                                      <p:cBhvr>
                                        <p:cTn id="173" dur="1" fill="hold">
                                          <p:stCondLst>
                                            <p:cond delay="0"/>
                                          </p:stCondLst>
                                        </p:cTn>
                                        <p:tgtEl>
                                          <p:spTgt spid="154670"/>
                                        </p:tgtEl>
                                        <p:attrNameLst>
                                          <p:attrName>style.visibility</p:attrName>
                                        </p:attrNameLst>
                                      </p:cBhvr>
                                      <p:to>
                                        <p:strVal val="visible"/>
                                      </p:to>
                                    </p:set>
                                    <p:anim calcmode="lin" valueType="num">
                                      <p:cBhvr>
                                        <p:cTn id="174" dur="500" fill="hold"/>
                                        <p:tgtEl>
                                          <p:spTgt spid="154670"/>
                                        </p:tgtEl>
                                        <p:attrNameLst>
                                          <p:attrName>ppt_w</p:attrName>
                                        </p:attrNameLst>
                                      </p:cBhvr>
                                      <p:tavLst>
                                        <p:tav tm="0">
                                          <p:val>
                                            <p:strVal val="#ppt_w*0.05"/>
                                          </p:val>
                                        </p:tav>
                                        <p:tav tm="100000">
                                          <p:val>
                                            <p:strVal val="#ppt_w"/>
                                          </p:val>
                                        </p:tav>
                                      </p:tavLst>
                                    </p:anim>
                                    <p:anim calcmode="lin" valueType="num">
                                      <p:cBhvr>
                                        <p:cTn id="175" dur="500" fill="hold"/>
                                        <p:tgtEl>
                                          <p:spTgt spid="154670"/>
                                        </p:tgtEl>
                                        <p:attrNameLst>
                                          <p:attrName>ppt_h</p:attrName>
                                        </p:attrNameLst>
                                      </p:cBhvr>
                                      <p:tavLst>
                                        <p:tav tm="0">
                                          <p:val>
                                            <p:strVal val="#ppt_h"/>
                                          </p:val>
                                        </p:tav>
                                        <p:tav tm="100000">
                                          <p:val>
                                            <p:strVal val="#ppt_h"/>
                                          </p:val>
                                        </p:tav>
                                      </p:tavLst>
                                    </p:anim>
                                    <p:anim calcmode="lin" valueType="num">
                                      <p:cBhvr>
                                        <p:cTn id="176" dur="500" fill="hold"/>
                                        <p:tgtEl>
                                          <p:spTgt spid="154670"/>
                                        </p:tgtEl>
                                        <p:attrNameLst>
                                          <p:attrName>ppt_x</p:attrName>
                                        </p:attrNameLst>
                                      </p:cBhvr>
                                      <p:tavLst>
                                        <p:tav tm="0">
                                          <p:val>
                                            <p:strVal val="#ppt_x-.2"/>
                                          </p:val>
                                        </p:tav>
                                        <p:tav tm="100000">
                                          <p:val>
                                            <p:strVal val="#ppt_x"/>
                                          </p:val>
                                        </p:tav>
                                      </p:tavLst>
                                    </p:anim>
                                    <p:anim calcmode="lin" valueType="num">
                                      <p:cBhvr>
                                        <p:cTn id="177" dur="500" fill="hold"/>
                                        <p:tgtEl>
                                          <p:spTgt spid="154670"/>
                                        </p:tgtEl>
                                        <p:attrNameLst>
                                          <p:attrName>ppt_y</p:attrName>
                                        </p:attrNameLst>
                                      </p:cBhvr>
                                      <p:tavLst>
                                        <p:tav tm="0">
                                          <p:val>
                                            <p:strVal val="#ppt_y"/>
                                          </p:val>
                                        </p:tav>
                                        <p:tav tm="100000">
                                          <p:val>
                                            <p:strVal val="#ppt_y"/>
                                          </p:val>
                                        </p:tav>
                                      </p:tavLst>
                                    </p:anim>
                                    <p:animEffect transition="in" filter="fade">
                                      <p:cBhvr>
                                        <p:cTn id="178" dur="500"/>
                                        <p:tgtEl>
                                          <p:spTgt spid="154670"/>
                                        </p:tgtEl>
                                      </p:cBhvr>
                                    </p:animEffect>
                                  </p:childTnLst>
                                </p:cTn>
                              </p:par>
                              <p:par>
                                <p:cTn id="179" presetID="54" presetClass="entr" presetSubtype="0" accel="100000" fill="hold" grpId="0" nodeType="withEffect">
                                  <p:stCondLst>
                                    <p:cond delay="0"/>
                                  </p:stCondLst>
                                  <p:childTnLst>
                                    <p:set>
                                      <p:cBhvr>
                                        <p:cTn id="180" dur="1" fill="hold">
                                          <p:stCondLst>
                                            <p:cond delay="0"/>
                                          </p:stCondLst>
                                        </p:cTn>
                                        <p:tgtEl>
                                          <p:spTgt spid="154671"/>
                                        </p:tgtEl>
                                        <p:attrNameLst>
                                          <p:attrName>style.visibility</p:attrName>
                                        </p:attrNameLst>
                                      </p:cBhvr>
                                      <p:to>
                                        <p:strVal val="visible"/>
                                      </p:to>
                                    </p:set>
                                    <p:anim calcmode="lin" valueType="num">
                                      <p:cBhvr>
                                        <p:cTn id="181" dur="500" fill="hold"/>
                                        <p:tgtEl>
                                          <p:spTgt spid="154671"/>
                                        </p:tgtEl>
                                        <p:attrNameLst>
                                          <p:attrName>ppt_w</p:attrName>
                                        </p:attrNameLst>
                                      </p:cBhvr>
                                      <p:tavLst>
                                        <p:tav tm="0">
                                          <p:val>
                                            <p:strVal val="#ppt_w*0.05"/>
                                          </p:val>
                                        </p:tav>
                                        <p:tav tm="100000">
                                          <p:val>
                                            <p:strVal val="#ppt_w"/>
                                          </p:val>
                                        </p:tav>
                                      </p:tavLst>
                                    </p:anim>
                                    <p:anim calcmode="lin" valueType="num">
                                      <p:cBhvr>
                                        <p:cTn id="182" dur="500" fill="hold"/>
                                        <p:tgtEl>
                                          <p:spTgt spid="154671"/>
                                        </p:tgtEl>
                                        <p:attrNameLst>
                                          <p:attrName>ppt_h</p:attrName>
                                        </p:attrNameLst>
                                      </p:cBhvr>
                                      <p:tavLst>
                                        <p:tav tm="0">
                                          <p:val>
                                            <p:strVal val="#ppt_h"/>
                                          </p:val>
                                        </p:tav>
                                        <p:tav tm="100000">
                                          <p:val>
                                            <p:strVal val="#ppt_h"/>
                                          </p:val>
                                        </p:tav>
                                      </p:tavLst>
                                    </p:anim>
                                    <p:anim calcmode="lin" valueType="num">
                                      <p:cBhvr>
                                        <p:cTn id="183" dur="500" fill="hold"/>
                                        <p:tgtEl>
                                          <p:spTgt spid="154671"/>
                                        </p:tgtEl>
                                        <p:attrNameLst>
                                          <p:attrName>ppt_x</p:attrName>
                                        </p:attrNameLst>
                                      </p:cBhvr>
                                      <p:tavLst>
                                        <p:tav tm="0">
                                          <p:val>
                                            <p:strVal val="#ppt_x-.2"/>
                                          </p:val>
                                        </p:tav>
                                        <p:tav tm="100000">
                                          <p:val>
                                            <p:strVal val="#ppt_x"/>
                                          </p:val>
                                        </p:tav>
                                      </p:tavLst>
                                    </p:anim>
                                    <p:anim calcmode="lin" valueType="num">
                                      <p:cBhvr>
                                        <p:cTn id="184" dur="500" fill="hold"/>
                                        <p:tgtEl>
                                          <p:spTgt spid="154671"/>
                                        </p:tgtEl>
                                        <p:attrNameLst>
                                          <p:attrName>ppt_y</p:attrName>
                                        </p:attrNameLst>
                                      </p:cBhvr>
                                      <p:tavLst>
                                        <p:tav tm="0">
                                          <p:val>
                                            <p:strVal val="#ppt_y"/>
                                          </p:val>
                                        </p:tav>
                                        <p:tav tm="100000">
                                          <p:val>
                                            <p:strVal val="#ppt_y"/>
                                          </p:val>
                                        </p:tav>
                                      </p:tavLst>
                                    </p:anim>
                                    <p:animEffect transition="in" filter="fade">
                                      <p:cBhvr>
                                        <p:cTn id="185" dur="500"/>
                                        <p:tgtEl>
                                          <p:spTgt spid="154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50" grpId="0" animBg="1"/>
      <p:bldP spid="154651" grpId="0"/>
      <p:bldP spid="154652" grpId="0" animBg="1"/>
      <p:bldP spid="154652" grpId="1" animBg="1"/>
      <p:bldP spid="154653" grpId="0" animBg="1"/>
      <p:bldP spid="154654" grpId="0" animBg="1"/>
      <p:bldP spid="154655" grpId="0"/>
      <p:bldP spid="154656" grpId="0" animBg="1"/>
      <p:bldP spid="154656" grpId="1" animBg="1"/>
      <p:bldP spid="154657" grpId="0" animBg="1"/>
      <p:bldP spid="154658" grpId="0" animBg="1"/>
      <p:bldP spid="154659" grpId="0"/>
      <p:bldP spid="154660" grpId="0" animBg="1"/>
      <p:bldP spid="154660" grpId="1" animBg="1"/>
      <p:bldP spid="154661" grpId="0" animBg="1"/>
      <p:bldP spid="154662" grpId="0" animBg="1"/>
      <p:bldP spid="154663" grpId="0"/>
      <p:bldP spid="154664" grpId="0" animBg="1"/>
      <p:bldP spid="154665" grpId="0" animBg="1"/>
      <p:bldP spid="154666" grpId="0" animBg="1"/>
      <p:bldP spid="154667" grpId="0" animBg="1"/>
      <p:bldP spid="154668" grpId="0" animBg="1"/>
      <p:bldP spid="154669" grpId="0" animBg="1"/>
      <p:bldP spid="154670" grpId="0" animBg="1"/>
      <p:bldP spid="154671"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F038A7-FBCE-404B-88B7-94BF46117CE8}"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54626" name="Rectangle 2"/>
          <p:cNvSpPr>
            <a:spLocks noGrp="1" noChangeArrowheads="1"/>
          </p:cNvSpPr>
          <p:nvPr>
            <p:ph type="title"/>
          </p:nvPr>
        </p:nvSpPr>
        <p:spPr/>
        <p:txBody>
          <a:bodyPr/>
          <a:lstStyle/>
          <a:p>
            <a:r>
              <a:rPr lang="en-US" altLang="en-US" dirty="0"/>
              <a:t>Using the </a:t>
            </a:r>
            <a:r>
              <a:rPr lang="en-US" altLang="en-US"/>
              <a:t>Protocols Together</a:t>
            </a:r>
            <a:br>
              <a:rPr lang="en-US" altLang="en-US"/>
            </a:br>
            <a:r>
              <a:rPr lang="en-US" altLang="en-US"/>
              <a:t>– </a:t>
            </a:r>
            <a:r>
              <a:rPr lang="en-US" altLang="en-US" dirty="0"/>
              <a:t>service provider perspective</a:t>
            </a:r>
          </a:p>
        </p:txBody>
      </p:sp>
      <p:sp>
        <p:nvSpPr>
          <p:cNvPr id="154650" name="Rectangle 26"/>
          <p:cNvSpPr>
            <a:spLocks noChangeArrowheads="1"/>
          </p:cNvSpPr>
          <p:nvPr/>
        </p:nvSpPr>
        <p:spPr bwMode="auto">
          <a:xfrm>
            <a:off x="3733800" y="18288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srgbClr val="000000"/>
                </a:solidFill>
                <a:effectLst/>
                <a:uLnTx/>
                <a:uFillTx/>
                <a:latin typeface="Calibri" panose="020F0502020204030204"/>
                <a:ea typeface="+mn-ea"/>
                <a:cs typeface="+mn-cs"/>
              </a:rPr>
              <a:t>Create core functionality</a:t>
            </a:r>
          </a:p>
        </p:txBody>
      </p:sp>
      <p:sp>
        <p:nvSpPr>
          <p:cNvPr id="154651" name="Text Box 27"/>
          <p:cNvSpPr txBox="1">
            <a:spLocks noChangeArrowheads="1"/>
          </p:cNvSpPr>
          <p:nvPr/>
        </p:nvSpPr>
        <p:spPr bwMode="auto">
          <a:xfrm>
            <a:off x="2209800" y="19272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1" i="0" u="none" strike="noStrike" kern="1200" cap="none" spc="0" normalizeH="0" baseline="0" noProof="0">
                <a:ln>
                  <a:noFill/>
                </a:ln>
                <a:solidFill>
                  <a:prstClr val="black"/>
                </a:solidFill>
                <a:effectLst/>
                <a:uLnTx/>
                <a:uFillTx/>
                <a:latin typeface="Calibri" panose="020F0502020204030204"/>
                <a:ea typeface="+mn-ea"/>
                <a:cs typeface="+mn-cs"/>
              </a:rPr>
              <a:t>Step 1:</a:t>
            </a:r>
          </a:p>
        </p:txBody>
      </p:sp>
      <p:sp>
        <p:nvSpPr>
          <p:cNvPr id="154652" name="Line 28"/>
          <p:cNvSpPr>
            <a:spLocks noChangeShapeType="1"/>
          </p:cNvSpPr>
          <p:nvPr/>
        </p:nvSpPr>
        <p:spPr bwMode="auto">
          <a:xfrm flipH="1">
            <a:off x="2209800" y="24384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653" name="Rectangle 29"/>
          <p:cNvSpPr>
            <a:spLocks noChangeArrowheads="1"/>
          </p:cNvSpPr>
          <p:nvPr/>
        </p:nvSpPr>
        <p:spPr bwMode="auto">
          <a:xfrm>
            <a:off x="2133600" y="18288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654" name="Rectangle 30"/>
          <p:cNvSpPr>
            <a:spLocks noChangeArrowheads="1"/>
          </p:cNvSpPr>
          <p:nvPr/>
        </p:nvSpPr>
        <p:spPr bwMode="auto">
          <a:xfrm>
            <a:off x="4419600" y="2667000"/>
            <a:ext cx="44196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srgbClr val="000000"/>
                </a:solidFill>
                <a:effectLst/>
                <a:uLnTx/>
                <a:uFillTx/>
                <a:latin typeface="Calibri" panose="020F0502020204030204"/>
                <a:ea typeface="+mn-ea"/>
                <a:cs typeface="+mn-cs"/>
              </a:rPr>
              <a:t>Create an XML-RPC or SOAP service wrapper</a:t>
            </a:r>
          </a:p>
        </p:txBody>
      </p:sp>
      <p:sp>
        <p:nvSpPr>
          <p:cNvPr id="154655" name="Text Box 31"/>
          <p:cNvSpPr txBox="1">
            <a:spLocks noChangeArrowheads="1"/>
          </p:cNvSpPr>
          <p:nvPr/>
        </p:nvSpPr>
        <p:spPr bwMode="auto">
          <a:xfrm>
            <a:off x="2895600" y="27654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1" i="0" u="none" strike="noStrike" kern="1200" cap="none" spc="0" normalizeH="0" baseline="0" noProof="0">
                <a:ln>
                  <a:noFill/>
                </a:ln>
                <a:solidFill>
                  <a:prstClr val="black"/>
                </a:solidFill>
                <a:effectLst/>
                <a:uLnTx/>
                <a:uFillTx/>
                <a:latin typeface="Calibri" panose="020F0502020204030204"/>
                <a:ea typeface="+mn-ea"/>
                <a:cs typeface="+mn-cs"/>
              </a:rPr>
              <a:t>Step 2:</a:t>
            </a:r>
          </a:p>
        </p:txBody>
      </p:sp>
      <p:sp>
        <p:nvSpPr>
          <p:cNvPr id="154656" name="Line 32"/>
          <p:cNvSpPr>
            <a:spLocks noChangeShapeType="1"/>
          </p:cNvSpPr>
          <p:nvPr/>
        </p:nvSpPr>
        <p:spPr bwMode="auto">
          <a:xfrm flipH="1">
            <a:off x="2895600" y="32766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657" name="Rectangle 33"/>
          <p:cNvSpPr>
            <a:spLocks noChangeArrowheads="1"/>
          </p:cNvSpPr>
          <p:nvPr/>
        </p:nvSpPr>
        <p:spPr bwMode="auto">
          <a:xfrm>
            <a:off x="2819400" y="2667000"/>
            <a:ext cx="601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658" name="Rectangle 34"/>
          <p:cNvSpPr>
            <a:spLocks noChangeArrowheads="1"/>
          </p:cNvSpPr>
          <p:nvPr/>
        </p:nvSpPr>
        <p:spPr bwMode="auto">
          <a:xfrm>
            <a:off x="5029200" y="35052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srgbClr val="000000"/>
                </a:solidFill>
                <a:effectLst/>
                <a:uLnTx/>
                <a:uFillTx/>
                <a:latin typeface="Calibri" panose="020F0502020204030204"/>
                <a:ea typeface="+mn-ea"/>
                <a:cs typeface="+mn-cs"/>
              </a:rPr>
              <a:t>Create WSDL service description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srgbClr val="000000"/>
                </a:solidFill>
                <a:effectLst/>
                <a:uLnTx/>
                <a:uFillTx/>
                <a:latin typeface="Calibri" panose="020F0502020204030204"/>
                <a:ea typeface="+mn-ea"/>
                <a:cs typeface="+mn-cs"/>
              </a:rPr>
              <a:t>or XML-RPC integration instructions</a:t>
            </a:r>
          </a:p>
        </p:txBody>
      </p:sp>
      <p:sp>
        <p:nvSpPr>
          <p:cNvPr id="154659" name="Text Box 35"/>
          <p:cNvSpPr txBox="1">
            <a:spLocks noChangeArrowheads="1"/>
          </p:cNvSpPr>
          <p:nvPr/>
        </p:nvSpPr>
        <p:spPr bwMode="auto">
          <a:xfrm>
            <a:off x="3505200" y="36036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1" i="0" u="none" strike="noStrike" kern="1200" cap="none" spc="0" normalizeH="0" baseline="0" noProof="0" dirty="0">
                <a:ln>
                  <a:noFill/>
                </a:ln>
                <a:solidFill>
                  <a:prstClr val="black"/>
                </a:solidFill>
                <a:effectLst/>
                <a:uLnTx/>
                <a:uFillTx/>
                <a:latin typeface="Calibri" panose="020F0502020204030204"/>
                <a:ea typeface="+mn-ea"/>
                <a:cs typeface="+mn-cs"/>
              </a:rPr>
              <a:t>Step 3:</a:t>
            </a:r>
          </a:p>
        </p:txBody>
      </p:sp>
      <p:sp>
        <p:nvSpPr>
          <p:cNvPr id="154660" name="Line 36"/>
          <p:cNvSpPr>
            <a:spLocks noChangeShapeType="1"/>
          </p:cNvSpPr>
          <p:nvPr/>
        </p:nvSpPr>
        <p:spPr bwMode="auto">
          <a:xfrm flipH="1">
            <a:off x="3505200" y="41148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661" name="Rectangle 37"/>
          <p:cNvSpPr>
            <a:spLocks noChangeArrowheads="1"/>
          </p:cNvSpPr>
          <p:nvPr/>
        </p:nvSpPr>
        <p:spPr bwMode="auto">
          <a:xfrm>
            <a:off x="3429000" y="35052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662" name="Rectangle 38"/>
          <p:cNvSpPr>
            <a:spLocks noChangeArrowheads="1"/>
          </p:cNvSpPr>
          <p:nvPr/>
        </p:nvSpPr>
        <p:spPr bwMode="auto">
          <a:xfrm>
            <a:off x="5715000" y="43434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srgbClr val="000000"/>
                </a:solidFill>
                <a:effectLst/>
                <a:uLnTx/>
                <a:uFillTx/>
                <a:latin typeface="Calibri" panose="020F0502020204030204"/>
                <a:ea typeface="+mn-ea"/>
                <a:cs typeface="+mn-cs"/>
              </a:rPr>
              <a:t>Deploy service</a:t>
            </a:r>
          </a:p>
        </p:txBody>
      </p:sp>
      <p:sp>
        <p:nvSpPr>
          <p:cNvPr id="154663" name="Text Box 39"/>
          <p:cNvSpPr txBox="1">
            <a:spLocks noChangeArrowheads="1"/>
          </p:cNvSpPr>
          <p:nvPr/>
        </p:nvSpPr>
        <p:spPr bwMode="auto">
          <a:xfrm>
            <a:off x="4191000" y="44418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1" i="0" u="none" strike="noStrike" kern="1200" cap="none" spc="0" normalizeH="0" baseline="0" noProof="0" dirty="0">
                <a:ln>
                  <a:noFill/>
                </a:ln>
                <a:solidFill>
                  <a:prstClr val="black"/>
                </a:solidFill>
                <a:effectLst/>
                <a:uLnTx/>
                <a:uFillTx/>
                <a:latin typeface="Calibri" panose="020F0502020204030204"/>
                <a:ea typeface="+mn-ea"/>
                <a:cs typeface="+mn-cs"/>
              </a:rPr>
              <a:t>Step 4:</a:t>
            </a:r>
          </a:p>
        </p:txBody>
      </p:sp>
      <p:sp>
        <p:nvSpPr>
          <p:cNvPr id="154664" name="Line 40"/>
          <p:cNvSpPr>
            <a:spLocks noChangeShapeType="1"/>
          </p:cNvSpPr>
          <p:nvPr/>
        </p:nvSpPr>
        <p:spPr bwMode="auto">
          <a:xfrm flipH="1">
            <a:off x="4191000" y="49530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665" name="Rectangle 41"/>
          <p:cNvSpPr>
            <a:spLocks noChangeArrowheads="1"/>
          </p:cNvSpPr>
          <p:nvPr/>
        </p:nvSpPr>
        <p:spPr bwMode="auto">
          <a:xfrm>
            <a:off x="4114800" y="43434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666" name="Line 42"/>
          <p:cNvSpPr>
            <a:spLocks noChangeShapeType="1"/>
          </p:cNvSpPr>
          <p:nvPr/>
        </p:nvSpPr>
        <p:spPr bwMode="auto">
          <a:xfrm>
            <a:off x="2362200" y="28194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667" name="Line 43"/>
          <p:cNvSpPr>
            <a:spLocks noChangeShapeType="1"/>
          </p:cNvSpPr>
          <p:nvPr/>
        </p:nvSpPr>
        <p:spPr bwMode="auto">
          <a:xfrm>
            <a:off x="2362200" y="24384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668" name="Line 44"/>
          <p:cNvSpPr>
            <a:spLocks noChangeShapeType="1"/>
          </p:cNvSpPr>
          <p:nvPr/>
        </p:nvSpPr>
        <p:spPr bwMode="auto">
          <a:xfrm>
            <a:off x="2971800" y="36576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669" name="Line 45"/>
          <p:cNvSpPr>
            <a:spLocks noChangeShapeType="1"/>
          </p:cNvSpPr>
          <p:nvPr/>
        </p:nvSpPr>
        <p:spPr bwMode="auto">
          <a:xfrm>
            <a:off x="2971800" y="32766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670" name="Line 46"/>
          <p:cNvSpPr>
            <a:spLocks noChangeShapeType="1"/>
          </p:cNvSpPr>
          <p:nvPr/>
        </p:nvSpPr>
        <p:spPr bwMode="auto">
          <a:xfrm>
            <a:off x="3657600" y="44958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671" name="Line 47"/>
          <p:cNvSpPr>
            <a:spLocks noChangeShapeType="1"/>
          </p:cNvSpPr>
          <p:nvPr/>
        </p:nvSpPr>
        <p:spPr bwMode="auto">
          <a:xfrm>
            <a:off x="3657600" y="41148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Rectangle 38"/>
          <p:cNvSpPr>
            <a:spLocks noChangeArrowheads="1"/>
          </p:cNvSpPr>
          <p:nvPr/>
        </p:nvSpPr>
        <p:spPr bwMode="auto">
          <a:xfrm>
            <a:off x="6382040" y="5189645"/>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srgbClr val="000000"/>
                </a:solidFill>
                <a:effectLst/>
                <a:uLnTx/>
                <a:uFillTx/>
                <a:latin typeface="Calibri" panose="020F0502020204030204"/>
                <a:ea typeface="+mn-ea"/>
                <a:cs typeface="+mn-cs"/>
              </a:rPr>
              <a:t>Register new service via UDDI</a:t>
            </a:r>
          </a:p>
        </p:txBody>
      </p:sp>
      <p:sp>
        <p:nvSpPr>
          <p:cNvPr id="27" name="Text Box 39"/>
          <p:cNvSpPr txBox="1">
            <a:spLocks noChangeArrowheads="1"/>
          </p:cNvSpPr>
          <p:nvPr/>
        </p:nvSpPr>
        <p:spPr bwMode="auto">
          <a:xfrm>
            <a:off x="4858040" y="5288070"/>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1" i="0" u="none" strike="noStrike" kern="1200" cap="none" spc="0" normalizeH="0" baseline="0" noProof="0" dirty="0">
                <a:ln>
                  <a:noFill/>
                </a:ln>
                <a:solidFill>
                  <a:prstClr val="black"/>
                </a:solidFill>
                <a:effectLst/>
                <a:uLnTx/>
                <a:uFillTx/>
                <a:latin typeface="Calibri" panose="020F0502020204030204"/>
                <a:ea typeface="+mn-ea"/>
                <a:cs typeface="+mn-cs"/>
              </a:rPr>
              <a:t>Step 5:</a:t>
            </a:r>
          </a:p>
        </p:txBody>
      </p:sp>
      <p:sp>
        <p:nvSpPr>
          <p:cNvPr id="28" name="Rectangle 41"/>
          <p:cNvSpPr>
            <a:spLocks noChangeArrowheads="1"/>
          </p:cNvSpPr>
          <p:nvPr/>
        </p:nvSpPr>
        <p:spPr bwMode="auto">
          <a:xfrm>
            <a:off x="4781840" y="5189645"/>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Line 46"/>
          <p:cNvSpPr>
            <a:spLocks noChangeShapeType="1"/>
          </p:cNvSpPr>
          <p:nvPr/>
        </p:nvSpPr>
        <p:spPr bwMode="auto">
          <a:xfrm>
            <a:off x="4324640" y="5342045"/>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Line 47"/>
          <p:cNvSpPr>
            <a:spLocks noChangeShapeType="1"/>
          </p:cNvSpPr>
          <p:nvPr/>
        </p:nvSpPr>
        <p:spPr bwMode="auto">
          <a:xfrm>
            <a:off x="4324640" y="4961045"/>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6025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54650"/>
                                        </p:tgtEl>
                                        <p:attrNameLst>
                                          <p:attrName>style.visibility</p:attrName>
                                        </p:attrNameLst>
                                      </p:cBhvr>
                                      <p:to>
                                        <p:strVal val="visible"/>
                                      </p:to>
                                    </p:set>
                                    <p:anim calcmode="lin" valueType="num">
                                      <p:cBhvr>
                                        <p:cTn id="7" dur="500" fill="hold"/>
                                        <p:tgtEl>
                                          <p:spTgt spid="154650"/>
                                        </p:tgtEl>
                                        <p:attrNameLst>
                                          <p:attrName>ppt_w</p:attrName>
                                        </p:attrNameLst>
                                      </p:cBhvr>
                                      <p:tavLst>
                                        <p:tav tm="0">
                                          <p:val>
                                            <p:strVal val="#ppt_w*0.05"/>
                                          </p:val>
                                        </p:tav>
                                        <p:tav tm="100000">
                                          <p:val>
                                            <p:strVal val="#ppt_w"/>
                                          </p:val>
                                        </p:tav>
                                      </p:tavLst>
                                    </p:anim>
                                    <p:anim calcmode="lin" valueType="num">
                                      <p:cBhvr>
                                        <p:cTn id="8" dur="500" fill="hold"/>
                                        <p:tgtEl>
                                          <p:spTgt spid="154650"/>
                                        </p:tgtEl>
                                        <p:attrNameLst>
                                          <p:attrName>ppt_h</p:attrName>
                                        </p:attrNameLst>
                                      </p:cBhvr>
                                      <p:tavLst>
                                        <p:tav tm="0">
                                          <p:val>
                                            <p:strVal val="#ppt_h"/>
                                          </p:val>
                                        </p:tav>
                                        <p:tav tm="100000">
                                          <p:val>
                                            <p:strVal val="#ppt_h"/>
                                          </p:val>
                                        </p:tav>
                                      </p:tavLst>
                                    </p:anim>
                                    <p:anim calcmode="lin" valueType="num">
                                      <p:cBhvr>
                                        <p:cTn id="9" dur="500" fill="hold"/>
                                        <p:tgtEl>
                                          <p:spTgt spid="154650"/>
                                        </p:tgtEl>
                                        <p:attrNameLst>
                                          <p:attrName>ppt_x</p:attrName>
                                        </p:attrNameLst>
                                      </p:cBhvr>
                                      <p:tavLst>
                                        <p:tav tm="0">
                                          <p:val>
                                            <p:strVal val="#ppt_x-.2"/>
                                          </p:val>
                                        </p:tav>
                                        <p:tav tm="100000">
                                          <p:val>
                                            <p:strVal val="#ppt_x"/>
                                          </p:val>
                                        </p:tav>
                                      </p:tavLst>
                                    </p:anim>
                                    <p:anim calcmode="lin" valueType="num">
                                      <p:cBhvr>
                                        <p:cTn id="10" dur="500" fill="hold"/>
                                        <p:tgtEl>
                                          <p:spTgt spid="154650"/>
                                        </p:tgtEl>
                                        <p:attrNameLst>
                                          <p:attrName>ppt_y</p:attrName>
                                        </p:attrNameLst>
                                      </p:cBhvr>
                                      <p:tavLst>
                                        <p:tav tm="0">
                                          <p:val>
                                            <p:strVal val="#ppt_y"/>
                                          </p:val>
                                        </p:tav>
                                        <p:tav tm="100000">
                                          <p:val>
                                            <p:strVal val="#ppt_y"/>
                                          </p:val>
                                        </p:tav>
                                      </p:tavLst>
                                    </p:anim>
                                    <p:animEffect transition="in" filter="fade">
                                      <p:cBhvr>
                                        <p:cTn id="11" dur="500"/>
                                        <p:tgtEl>
                                          <p:spTgt spid="154650"/>
                                        </p:tgtEl>
                                      </p:cBhvr>
                                    </p:animEffect>
                                  </p:childTnLst>
                                  <p:subTnLst>
                                    <p:audio>
                                      <p:cMediaNode>
                                        <p:cTn display="0" masterRel="sameClick">
                                          <p:stCondLst>
                                            <p:cond evt="begin" delay="0">
                                              <p:tn val="5"/>
                                            </p:cond>
                                          </p:stCondLst>
                                          <p:endCondLst>
                                            <p:cond evt="onStopAudio" delay="0">
                                              <p:tgtEl>
                                                <p:sldTgt/>
                                              </p:tgtEl>
                                            </p:cond>
                                          </p:endCondLst>
                                        </p:cTn>
                                        <p:tgtEl>
                                          <p:sndTgt r:embed="rId2" name="coin.wav"/>
                                        </p:tgtEl>
                                      </p:cMediaNode>
                                    </p:audio>
                                  </p:subTnLst>
                                </p:cTn>
                              </p:par>
                              <p:par>
                                <p:cTn id="12" presetID="54" presetClass="entr" presetSubtype="0" accel="100000" fill="hold" grpId="0" nodeType="withEffect">
                                  <p:stCondLst>
                                    <p:cond delay="0"/>
                                  </p:stCondLst>
                                  <p:childTnLst>
                                    <p:set>
                                      <p:cBhvr>
                                        <p:cTn id="13" dur="1" fill="hold">
                                          <p:stCondLst>
                                            <p:cond delay="0"/>
                                          </p:stCondLst>
                                        </p:cTn>
                                        <p:tgtEl>
                                          <p:spTgt spid="154651"/>
                                        </p:tgtEl>
                                        <p:attrNameLst>
                                          <p:attrName>style.visibility</p:attrName>
                                        </p:attrNameLst>
                                      </p:cBhvr>
                                      <p:to>
                                        <p:strVal val="visible"/>
                                      </p:to>
                                    </p:set>
                                    <p:anim calcmode="lin" valueType="num">
                                      <p:cBhvr>
                                        <p:cTn id="14" dur="500" fill="hold"/>
                                        <p:tgtEl>
                                          <p:spTgt spid="154651"/>
                                        </p:tgtEl>
                                        <p:attrNameLst>
                                          <p:attrName>ppt_w</p:attrName>
                                        </p:attrNameLst>
                                      </p:cBhvr>
                                      <p:tavLst>
                                        <p:tav tm="0">
                                          <p:val>
                                            <p:strVal val="#ppt_w*0.05"/>
                                          </p:val>
                                        </p:tav>
                                        <p:tav tm="100000">
                                          <p:val>
                                            <p:strVal val="#ppt_w"/>
                                          </p:val>
                                        </p:tav>
                                      </p:tavLst>
                                    </p:anim>
                                    <p:anim calcmode="lin" valueType="num">
                                      <p:cBhvr>
                                        <p:cTn id="15" dur="500" fill="hold"/>
                                        <p:tgtEl>
                                          <p:spTgt spid="154651"/>
                                        </p:tgtEl>
                                        <p:attrNameLst>
                                          <p:attrName>ppt_h</p:attrName>
                                        </p:attrNameLst>
                                      </p:cBhvr>
                                      <p:tavLst>
                                        <p:tav tm="0">
                                          <p:val>
                                            <p:strVal val="#ppt_h"/>
                                          </p:val>
                                        </p:tav>
                                        <p:tav tm="100000">
                                          <p:val>
                                            <p:strVal val="#ppt_h"/>
                                          </p:val>
                                        </p:tav>
                                      </p:tavLst>
                                    </p:anim>
                                    <p:anim calcmode="lin" valueType="num">
                                      <p:cBhvr>
                                        <p:cTn id="16" dur="500" fill="hold"/>
                                        <p:tgtEl>
                                          <p:spTgt spid="154651"/>
                                        </p:tgtEl>
                                        <p:attrNameLst>
                                          <p:attrName>ppt_x</p:attrName>
                                        </p:attrNameLst>
                                      </p:cBhvr>
                                      <p:tavLst>
                                        <p:tav tm="0">
                                          <p:val>
                                            <p:strVal val="#ppt_x-.2"/>
                                          </p:val>
                                        </p:tav>
                                        <p:tav tm="100000">
                                          <p:val>
                                            <p:strVal val="#ppt_x"/>
                                          </p:val>
                                        </p:tav>
                                      </p:tavLst>
                                    </p:anim>
                                    <p:anim calcmode="lin" valueType="num">
                                      <p:cBhvr>
                                        <p:cTn id="17" dur="500" fill="hold"/>
                                        <p:tgtEl>
                                          <p:spTgt spid="154651"/>
                                        </p:tgtEl>
                                        <p:attrNameLst>
                                          <p:attrName>ppt_y</p:attrName>
                                        </p:attrNameLst>
                                      </p:cBhvr>
                                      <p:tavLst>
                                        <p:tav tm="0">
                                          <p:val>
                                            <p:strVal val="#ppt_y"/>
                                          </p:val>
                                        </p:tav>
                                        <p:tav tm="100000">
                                          <p:val>
                                            <p:strVal val="#ppt_y"/>
                                          </p:val>
                                        </p:tav>
                                      </p:tavLst>
                                    </p:anim>
                                    <p:animEffect transition="in" filter="fade">
                                      <p:cBhvr>
                                        <p:cTn id="18" dur="500"/>
                                        <p:tgtEl>
                                          <p:spTgt spid="15465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54652"/>
                                        </p:tgtEl>
                                        <p:attrNameLst>
                                          <p:attrName>style.visibility</p:attrName>
                                        </p:attrNameLst>
                                      </p:cBhvr>
                                      <p:to>
                                        <p:strVal val="visible"/>
                                      </p:to>
                                    </p:set>
                                    <p:anim calcmode="lin" valueType="num">
                                      <p:cBhvr>
                                        <p:cTn id="21" dur="500" fill="hold"/>
                                        <p:tgtEl>
                                          <p:spTgt spid="154652"/>
                                        </p:tgtEl>
                                        <p:attrNameLst>
                                          <p:attrName>ppt_w</p:attrName>
                                        </p:attrNameLst>
                                      </p:cBhvr>
                                      <p:tavLst>
                                        <p:tav tm="0">
                                          <p:val>
                                            <p:strVal val="#ppt_w*0.05"/>
                                          </p:val>
                                        </p:tav>
                                        <p:tav tm="100000">
                                          <p:val>
                                            <p:strVal val="#ppt_w"/>
                                          </p:val>
                                        </p:tav>
                                      </p:tavLst>
                                    </p:anim>
                                    <p:anim calcmode="lin" valueType="num">
                                      <p:cBhvr>
                                        <p:cTn id="22" dur="500" fill="hold"/>
                                        <p:tgtEl>
                                          <p:spTgt spid="154652"/>
                                        </p:tgtEl>
                                        <p:attrNameLst>
                                          <p:attrName>ppt_h</p:attrName>
                                        </p:attrNameLst>
                                      </p:cBhvr>
                                      <p:tavLst>
                                        <p:tav tm="0">
                                          <p:val>
                                            <p:strVal val="#ppt_h"/>
                                          </p:val>
                                        </p:tav>
                                        <p:tav tm="100000">
                                          <p:val>
                                            <p:strVal val="#ppt_h"/>
                                          </p:val>
                                        </p:tav>
                                      </p:tavLst>
                                    </p:anim>
                                    <p:anim calcmode="lin" valueType="num">
                                      <p:cBhvr>
                                        <p:cTn id="23" dur="500" fill="hold"/>
                                        <p:tgtEl>
                                          <p:spTgt spid="154652"/>
                                        </p:tgtEl>
                                        <p:attrNameLst>
                                          <p:attrName>ppt_x</p:attrName>
                                        </p:attrNameLst>
                                      </p:cBhvr>
                                      <p:tavLst>
                                        <p:tav tm="0">
                                          <p:val>
                                            <p:strVal val="#ppt_x-.2"/>
                                          </p:val>
                                        </p:tav>
                                        <p:tav tm="100000">
                                          <p:val>
                                            <p:strVal val="#ppt_x"/>
                                          </p:val>
                                        </p:tav>
                                      </p:tavLst>
                                    </p:anim>
                                    <p:anim calcmode="lin" valueType="num">
                                      <p:cBhvr>
                                        <p:cTn id="24" dur="500" fill="hold"/>
                                        <p:tgtEl>
                                          <p:spTgt spid="154652"/>
                                        </p:tgtEl>
                                        <p:attrNameLst>
                                          <p:attrName>ppt_y</p:attrName>
                                        </p:attrNameLst>
                                      </p:cBhvr>
                                      <p:tavLst>
                                        <p:tav tm="0">
                                          <p:val>
                                            <p:strVal val="#ppt_y"/>
                                          </p:val>
                                        </p:tav>
                                        <p:tav tm="100000">
                                          <p:val>
                                            <p:strVal val="#ppt_y"/>
                                          </p:val>
                                        </p:tav>
                                      </p:tavLst>
                                    </p:anim>
                                    <p:animEffect transition="in" filter="fade">
                                      <p:cBhvr>
                                        <p:cTn id="25" dur="500"/>
                                        <p:tgtEl>
                                          <p:spTgt spid="154652"/>
                                        </p:tgtEl>
                                      </p:cBhvr>
                                    </p:animEffect>
                                  </p:childTnLst>
                                </p:cTn>
                              </p:par>
                              <p:par>
                                <p:cTn id="26" presetID="54" presetClass="entr" presetSubtype="0" accel="100000" fill="hold" grpId="0" nodeType="withEffect">
                                  <p:stCondLst>
                                    <p:cond delay="0"/>
                                  </p:stCondLst>
                                  <p:childTnLst>
                                    <p:set>
                                      <p:cBhvr>
                                        <p:cTn id="27" dur="1" fill="hold">
                                          <p:stCondLst>
                                            <p:cond delay="0"/>
                                          </p:stCondLst>
                                        </p:cTn>
                                        <p:tgtEl>
                                          <p:spTgt spid="154653"/>
                                        </p:tgtEl>
                                        <p:attrNameLst>
                                          <p:attrName>style.visibility</p:attrName>
                                        </p:attrNameLst>
                                      </p:cBhvr>
                                      <p:to>
                                        <p:strVal val="visible"/>
                                      </p:to>
                                    </p:set>
                                    <p:anim calcmode="lin" valueType="num">
                                      <p:cBhvr>
                                        <p:cTn id="28" dur="500" fill="hold"/>
                                        <p:tgtEl>
                                          <p:spTgt spid="154653"/>
                                        </p:tgtEl>
                                        <p:attrNameLst>
                                          <p:attrName>ppt_w</p:attrName>
                                        </p:attrNameLst>
                                      </p:cBhvr>
                                      <p:tavLst>
                                        <p:tav tm="0">
                                          <p:val>
                                            <p:strVal val="#ppt_w*0.05"/>
                                          </p:val>
                                        </p:tav>
                                        <p:tav tm="100000">
                                          <p:val>
                                            <p:strVal val="#ppt_w"/>
                                          </p:val>
                                        </p:tav>
                                      </p:tavLst>
                                    </p:anim>
                                    <p:anim calcmode="lin" valueType="num">
                                      <p:cBhvr>
                                        <p:cTn id="29" dur="500" fill="hold"/>
                                        <p:tgtEl>
                                          <p:spTgt spid="154653"/>
                                        </p:tgtEl>
                                        <p:attrNameLst>
                                          <p:attrName>ppt_h</p:attrName>
                                        </p:attrNameLst>
                                      </p:cBhvr>
                                      <p:tavLst>
                                        <p:tav tm="0">
                                          <p:val>
                                            <p:strVal val="#ppt_h"/>
                                          </p:val>
                                        </p:tav>
                                        <p:tav tm="100000">
                                          <p:val>
                                            <p:strVal val="#ppt_h"/>
                                          </p:val>
                                        </p:tav>
                                      </p:tavLst>
                                    </p:anim>
                                    <p:anim calcmode="lin" valueType="num">
                                      <p:cBhvr>
                                        <p:cTn id="30" dur="500" fill="hold"/>
                                        <p:tgtEl>
                                          <p:spTgt spid="154653"/>
                                        </p:tgtEl>
                                        <p:attrNameLst>
                                          <p:attrName>ppt_x</p:attrName>
                                        </p:attrNameLst>
                                      </p:cBhvr>
                                      <p:tavLst>
                                        <p:tav tm="0">
                                          <p:val>
                                            <p:strVal val="#ppt_x-.2"/>
                                          </p:val>
                                        </p:tav>
                                        <p:tav tm="100000">
                                          <p:val>
                                            <p:strVal val="#ppt_x"/>
                                          </p:val>
                                        </p:tav>
                                      </p:tavLst>
                                    </p:anim>
                                    <p:anim calcmode="lin" valueType="num">
                                      <p:cBhvr>
                                        <p:cTn id="31" dur="500" fill="hold"/>
                                        <p:tgtEl>
                                          <p:spTgt spid="154653"/>
                                        </p:tgtEl>
                                        <p:attrNameLst>
                                          <p:attrName>ppt_y</p:attrName>
                                        </p:attrNameLst>
                                      </p:cBhvr>
                                      <p:tavLst>
                                        <p:tav tm="0">
                                          <p:val>
                                            <p:strVal val="#ppt_y"/>
                                          </p:val>
                                        </p:tav>
                                        <p:tav tm="100000">
                                          <p:val>
                                            <p:strVal val="#ppt_y"/>
                                          </p:val>
                                        </p:tav>
                                      </p:tavLst>
                                    </p:anim>
                                    <p:animEffect transition="in" filter="fade">
                                      <p:cBhvr>
                                        <p:cTn id="32" dur="500"/>
                                        <p:tgtEl>
                                          <p:spTgt spid="15465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4" presetClass="entr" presetSubtype="0" accel="100000" fill="hold" grpId="1" nodeType="clickEffect">
                                  <p:stCondLst>
                                    <p:cond delay="0"/>
                                  </p:stCondLst>
                                  <p:childTnLst>
                                    <p:set>
                                      <p:cBhvr>
                                        <p:cTn id="36" dur="1" fill="hold">
                                          <p:stCondLst>
                                            <p:cond delay="0"/>
                                          </p:stCondLst>
                                        </p:cTn>
                                        <p:tgtEl>
                                          <p:spTgt spid="154652"/>
                                        </p:tgtEl>
                                        <p:attrNameLst>
                                          <p:attrName>style.visibility</p:attrName>
                                        </p:attrNameLst>
                                      </p:cBhvr>
                                      <p:to>
                                        <p:strVal val="visible"/>
                                      </p:to>
                                    </p:set>
                                    <p:anim calcmode="lin" valueType="num">
                                      <p:cBhvr>
                                        <p:cTn id="37" dur="500" fill="hold"/>
                                        <p:tgtEl>
                                          <p:spTgt spid="154652"/>
                                        </p:tgtEl>
                                        <p:attrNameLst>
                                          <p:attrName>ppt_w</p:attrName>
                                        </p:attrNameLst>
                                      </p:cBhvr>
                                      <p:tavLst>
                                        <p:tav tm="0">
                                          <p:val>
                                            <p:strVal val="#ppt_w*0.05"/>
                                          </p:val>
                                        </p:tav>
                                        <p:tav tm="100000">
                                          <p:val>
                                            <p:strVal val="#ppt_w"/>
                                          </p:val>
                                        </p:tav>
                                      </p:tavLst>
                                    </p:anim>
                                    <p:anim calcmode="lin" valueType="num">
                                      <p:cBhvr>
                                        <p:cTn id="38" dur="500" fill="hold"/>
                                        <p:tgtEl>
                                          <p:spTgt spid="154652"/>
                                        </p:tgtEl>
                                        <p:attrNameLst>
                                          <p:attrName>ppt_h</p:attrName>
                                        </p:attrNameLst>
                                      </p:cBhvr>
                                      <p:tavLst>
                                        <p:tav tm="0">
                                          <p:val>
                                            <p:strVal val="#ppt_h"/>
                                          </p:val>
                                        </p:tav>
                                        <p:tav tm="100000">
                                          <p:val>
                                            <p:strVal val="#ppt_h"/>
                                          </p:val>
                                        </p:tav>
                                      </p:tavLst>
                                    </p:anim>
                                    <p:anim calcmode="lin" valueType="num">
                                      <p:cBhvr>
                                        <p:cTn id="39" dur="500" fill="hold"/>
                                        <p:tgtEl>
                                          <p:spTgt spid="154652"/>
                                        </p:tgtEl>
                                        <p:attrNameLst>
                                          <p:attrName>ppt_x</p:attrName>
                                        </p:attrNameLst>
                                      </p:cBhvr>
                                      <p:tavLst>
                                        <p:tav tm="0">
                                          <p:val>
                                            <p:strVal val="#ppt_x-.2"/>
                                          </p:val>
                                        </p:tav>
                                        <p:tav tm="100000">
                                          <p:val>
                                            <p:strVal val="#ppt_x"/>
                                          </p:val>
                                        </p:tav>
                                      </p:tavLst>
                                    </p:anim>
                                    <p:anim calcmode="lin" valueType="num">
                                      <p:cBhvr>
                                        <p:cTn id="40" dur="500" fill="hold"/>
                                        <p:tgtEl>
                                          <p:spTgt spid="154652"/>
                                        </p:tgtEl>
                                        <p:attrNameLst>
                                          <p:attrName>ppt_y</p:attrName>
                                        </p:attrNameLst>
                                      </p:cBhvr>
                                      <p:tavLst>
                                        <p:tav tm="0">
                                          <p:val>
                                            <p:strVal val="#ppt_y"/>
                                          </p:val>
                                        </p:tav>
                                        <p:tav tm="100000">
                                          <p:val>
                                            <p:strVal val="#ppt_y"/>
                                          </p:val>
                                        </p:tav>
                                      </p:tavLst>
                                    </p:anim>
                                    <p:animEffect transition="in" filter="fade">
                                      <p:cBhvr>
                                        <p:cTn id="41" dur="500"/>
                                        <p:tgtEl>
                                          <p:spTgt spid="154652"/>
                                        </p:tgtEl>
                                      </p:cBhvr>
                                    </p:animEffect>
                                  </p:childTnLst>
                                  <p:subTnLst>
                                    <p:audio>
                                      <p:cMediaNode>
                                        <p:cTn display="0" masterRel="sameClick">
                                          <p:stCondLst>
                                            <p:cond evt="begin" delay="0">
                                              <p:tn val="35"/>
                                            </p:cond>
                                          </p:stCondLst>
                                          <p:endCondLst>
                                            <p:cond evt="onStopAudio" delay="0">
                                              <p:tgtEl>
                                                <p:sldTgt/>
                                              </p:tgtEl>
                                            </p:cond>
                                          </p:endCondLst>
                                        </p:cTn>
                                        <p:tgtEl>
                                          <p:sndTgt r:embed="rId2" name="coin.wav"/>
                                        </p:tgtEl>
                                      </p:cMediaNode>
                                    </p:audio>
                                  </p:subTnLst>
                                </p:cTn>
                              </p:par>
                              <p:par>
                                <p:cTn id="42" presetID="54" presetClass="entr" presetSubtype="0" accel="100000" fill="hold" grpId="0" nodeType="withEffect">
                                  <p:stCondLst>
                                    <p:cond delay="0"/>
                                  </p:stCondLst>
                                  <p:childTnLst>
                                    <p:set>
                                      <p:cBhvr>
                                        <p:cTn id="43" dur="1" fill="hold">
                                          <p:stCondLst>
                                            <p:cond delay="0"/>
                                          </p:stCondLst>
                                        </p:cTn>
                                        <p:tgtEl>
                                          <p:spTgt spid="154654"/>
                                        </p:tgtEl>
                                        <p:attrNameLst>
                                          <p:attrName>style.visibility</p:attrName>
                                        </p:attrNameLst>
                                      </p:cBhvr>
                                      <p:to>
                                        <p:strVal val="visible"/>
                                      </p:to>
                                    </p:set>
                                    <p:anim calcmode="lin" valueType="num">
                                      <p:cBhvr>
                                        <p:cTn id="44" dur="500" fill="hold"/>
                                        <p:tgtEl>
                                          <p:spTgt spid="154654"/>
                                        </p:tgtEl>
                                        <p:attrNameLst>
                                          <p:attrName>ppt_w</p:attrName>
                                        </p:attrNameLst>
                                      </p:cBhvr>
                                      <p:tavLst>
                                        <p:tav tm="0">
                                          <p:val>
                                            <p:strVal val="#ppt_w*0.05"/>
                                          </p:val>
                                        </p:tav>
                                        <p:tav tm="100000">
                                          <p:val>
                                            <p:strVal val="#ppt_w"/>
                                          </p:val>
                                        </p:tav>
                                      </p:tavLst>
                                    </p:anim>
                                    <p:anim calcmode="lin" valueType="num">
                                      <p:cBhvr>
                                        <p:cTn id="45" dur="500" fill="hold"/>
                                        <p:tgtEl>
                                          <p:spTgt spid="154654"/>
                                        </p:tgtEl>
                                        <p:attrNameLst>
                                          <p:attrName>ppt_h</p:attrName>
                                        </p:attrNameLst>
                                      </p:cBhvr>
                                      <p:tavLst>
                                        <p:tav tm="0">
                                          <p:val>
                                            <p:strVal val="#ppt_h"/>
                                          </p:val>
                                        </p:tav>
                                        <p:tav tm="100000">
                                          <p:val>
                                            <p:strVal val="#ppt_h"/>
                                          </p:val>
                                        </p:tav>
                                      </p:tavLst>
                                    </p:anim>
                                    <p:anim calcmode="lin" valueType="num">
                                      <p:cBhvr>
                                        <p:cTn id="46" dur="500" fill="hold"/>
                                        <p:tgtEl>
                                          <p:spTgt spid="154654"/>
                                        </p:tgtEl>
                                        <p:attrNameLst>
                                          <p:attrName>ppt_x</p:attrName>
                                        </p:attrNameLst>
                                      </p:cBhvr>
                                      <p:tavLst>
                                        <p:tav tm="0">
                                          <p:val>
                                            <p:strVal val="#ppt_x-.2"/>
                                          </p:val>
                                        </p:tav>
                                        <p:tav tm="100000">
                                          <p:val>
                                            <p:strVal val="#ppt_x"/>
                                          </p:val>
                                        </p:tav>
                                      </p:tavLst>
                                    </p:anim>
                                    <p:anim calcmode="lin" valueType="num">
                                      <p:cBhvr>
                                        <p:cTn id="47" dur="500" fill="hold"/>
                                        <p:tgtEl>
                                          <p:spTgt spid="154654"/>
                                        </p:tgtEl>
                                        <p:attrNameLst>
                                          <p:attrName>ppt_y</p:attrName>
                                        </p:attrNameLst>
                                      </p:cBhvr>
                                      <p:tavLst>
                                        <p:tav tm="0">
                                          <p:val>
                                            <p:strVal val="#ppt_y"/>
                                          </p:val>
                                        </p:tav>
                                        <p:tav tm="100000">
                                          <p:val>
                                            <p:strVal val="#ppt_y"/>
                                          </p:val>
                                        </p:tav>
                                      </p:tavLst>
                                    </p:anim>
                                    <p:animEffect transition="in" filter="fade">
                                      <p:cBhvr>
                                        <p:cTn id="48" dur="500"/>
                                        <p:tgtEl>
                                          <p:spTgt spid="154654"/>
                                        </p:tgtEl>
                                      </p:cBhvr>
                                    </p:animEffect>
                                  </p:childTnLst>
                                </p:cTn>
                              </p:par>
                              <p:par>
                                <p:cTn id="49" presetID="54" presetClass="entr" presetSubtype="0" accel="100000" fill="hold" grpId="0" nodeType="withEffect">
                                  <p:stCondLst>
                                    <p:cond delay="0"/>
                                  </p:stCondLst>
                                  <p:childTnLst>
                                    <p:set>
                                      <p:cBhvr>
                                        <p:cTn id="50" dur="1" fill="hold">
                                          <p:stCondLst>
                                            <p:cond delay="0"/>
                                          </p:stCondLst>
                                        </p:cTn>
                                        <p:tgtEl>
                                          <p:spTgt spid="154655"/>
                                        </p:tgtEl>
                                        <p:attrNameLst>
                                          <p:attrName>style.visibility</p:attrName>
                                        </p:attrNameLst>
                                      </p:cBhvr>
                                      <p:to>
                                        <p:strVal val="visible"/>
                                      </p:to>
                                    </p:set>
                                    <p:anim calcmode="lin" valueType="num">
                                      <p:cBhvr>
                                        <p:cTn id="51" dur="500" fill="hold"/>
                                        <p:tgtEl>
                                          <p:spTgt spid="154655"/>
                                        </p:tgtEl>
                                        <p:attrNameLst>
                                          <p:attrName>ppt_w</p:attrName>
                                        </p:attrNameLst>
                                      </p:cBhvr>
                                      <p:tavLst>
                                        <p:tav tm="0">
                                          <p:val>
                                            <p:strVal val="#ppt_w*0.05"/>
                                          </p:val>
                                        </p:tav>
                                        <p:tav tm="100000">
                                          <p:val>
                                            <p:strVal val="#ppt_w"/>
                                          </p:val>
                                        </p:tav>
                                      </p:tavLst>
                                    </p:anim>
                                    <p:anim calcmode="lin" valueType="num">
                                      <p:cBhvr>
                                        <p:cTn id="52" dur="500" fill="hold"/>
                                        <p:tgtEl>
                                          <p:spTgt spid="154655"/>
                                        </p:tgtEl>
                                        <p:attrNameLst>
                                          <p:attrName>ppt_h</p:attrName>
                                        </p:attrNameLst>
                                      </p:cBhvr>
                                      <p:tavLst>
                                        <p:tav tm="0">
                                          <p:val>
                                            <p:strVal val="#ppt_h"/>
                                          </p:val>
                                        </p:tav>
                                        <p:tav tm="100000">
                                          <p:val>
                                            <p:strVal val="#ppt_h"/>
                                          </p:val>
                                        </p:tav>
                                      </p:tavLst>
                                    </p:anim>
                                    <p:anim calcmode="lin" valueType="num">
                                      <p:cBhvr>
                                        <p:cTn id="53" dur="500" fill="hold"/>
                                        <p:tgtEl>
                                          <p:spTgt spid="154655"/>
                                        </p:tgtEl>
                                        <p:attrNameLst>
                                          <p:attrName>ppt_x</p:attrName>
                                        </p:attrNameLst>
                                      </p:cBhvr>
                                      <p:tavLst>
                                        <p:tav tm="0">
                                          <p:val>
                                            <p:strVal val="#ppt_x-.2"/>
                                          </p:val>
                                        </p:tav>
                                        <p:tav tm="100000">
                                          <p:val>
                                            <p:strVal val="#ppt_x"/>
                                          </p:val>
                                        </p:tav>
                                      </p:tavLst>
                                    </p:anim>
                                    <p:anim calcmode="lin" valueType="num">
                                      <p:cBhvr>
                                        <p:cTn id="54" dur="500" fill="hold"/>
                                        <p:tgtEl>
                                          <p:spTgt spid="154655"/>
                                        </p:tgtEl>
                                        <p:attrNameLst>
                                          <p:attrName>ppt_y</p:attrName>
                                        </p:attrNameLst>
                                      </p:cBhvr>
                                      <p:tavLst>
                                        <p:tav tm="0">
                                          <p:val>
                                            <p:strVal val="#ppt_y"/>
                                          </p:val>
                                        </p:tav>
                                        <p:tav tm="100000">
                                          <p:val>
                                            <p:strVal val="#ppt_y"/>
                                          </p:val>
                                        </p:tav>
                                      </p:tavLst>
                                    </p:anim>
                                    <p:animEffect transition="in" filter="fade">
                                      <p:cBhvr>
                                        <p:cTn id="55" dur="500"/>
                                        <p:tgtEl>
                                          <p:spTgt spid="154655"/>
                                        </p:tgtEl>
                                      </p:cBhvr>
                                    </p:animEffect>
                                  </p:childTnLst>
                                </p:cTn>
                              </p:par>
                              <p:par>
                                <p:cTn id="56" presetID="54" presetClass="entr" presetSubtype="0" accel="100000" fill="hold" grpId="0" nodeType="withEffect">
                                  <p:stCondLst>
                                    <p:cond delay="0"/>
                                  </p:stCondLst>
                                  <p:childTnLst>
                                    <p:set>
                                      <p:cBhvr>
                                        <p:cTn id="57" dur="1" fill="hold">
                                          <p:stCondLst>
                                            <p:cond delay="0"/>
                                          </p:stCondLst>
                                        </p:cTn>
                                        <p:tgtEl>
                                          <p:spTgt spid="154656"/>
                                        </p:tgtEl>
                                        <p:attrNameLst>
                                          <p:attrName>style.visibility</p:attrName>
                                        </p:attrNameLst>
                                      </p:cBhvr>
                                      <p:to>
                                        <p:strVal val="visible"/>
                                      </p:to>
                                    </p:set>
                                    <p:anim calcmode="lin" valueType="num">
                                      <p:cBhvr>
                                        <p:cTn id="58" dur="500" fill="hold"/>
                                        <p:tgtEl>
                                          <p:spTgt spid="154656"/>
                                        </p:tgtEl>
                                        <p:attrNameLst>
                                          <p:attrName>ppt_w</p:attrName>
                                        </p:attrNameLst>
                                      </p:cBhvr>
                                      <p:tavLst>
                                        <p:tav tm="0">
                                          <p:val>
                                            <p:strVal val="#ppt_w*0.05"/>
                                          </p:val>
                                        </p:tav>
                                        <p:tav tm="100000">
                                          <p:val>
                                            <p:strVal val="#ppt_w"/>
                                          </p:val>
                                        </p:tav>
                                      </p:tavLst>
                                    </p:anim>
                                    <p:anim calcmode="lin" valueType="num">
                                      <p:cBhvr>
                                        <p:cTn id="59" dur="500" fill="hold"/>
                                        <p:tgtEl>
                                          <p:spTgt spid="154656"/>
                                        </p:tgtEl>
                                        <p:attrNameLst>
                                          <p:attrName>ppt_h</p:attrName>
                                        </p:attrNameLst>
                                      </p:cBhvr>
                                      <p:tavLst>
                                        <p:tav tm="0">
                                          <p:val>
                                            <p:strVal val="#ppt_h"/>
                                          </p:val>
                                        </p:tav>
                                        <p:tav tm="100000">
                                          <p:val>
                                            <p:strVal val="#ppt_h"/>
                                          </p:val>
                                        </p:tav>
                                      </p:tavLst>
                                    </p:anim>
                                    <p:anim calcmode="lin" valueType="num">
                                      <p:cBhvr>
                                        <p:cTn id="60" dur="500" fill="hold"/>
                                        <p:tgtEl>
                                          <p:spTgt spid="154656"/>
                                        </p:tgtEl>
                                        <p:attrNameLst>
                                          <p:attrName>ppt_x</p:attrName>
                                        </p:attrNameLst>
                                      </p:cBhvr>
                                      <p:tavLst>
                                        <p:tav tm="0">
                                          <p:val>
                                            <p:strVal val="#ppt_x-.2"/>
                                          </p:val>
                                        </p:tav>
                                        <p:tav tm="100000">
                                          <p:val>
                                            <p:strVal val="#ppt_x"/>
                                          </p:val>
                                        </p:tav>
                                      </p:tavLst>
                                    </p:anim>
                                    <p:anim calcmode="lin" valueType="num">
                                      <p:cBhvr>
                                        <p:cTn id="61" dur="500" fill="hold"/>
                                        <p:tgtEl>
                                          <p:spTgt spid="154656"/>
                                        </p:tgtEl>
                                        <p:attrNameLst>
                                          <p:attrName>ppt_y</p:attrName>
                                        </p:attrNameLst>
                                      </p:cBhvr>
                                      <p:tavLst>
                                        <p:tav tm="0">
                                          <p:val>
                                            <p:strVal val="#ppt_y"/>
                                          </p:val>
                                        </p:tav>
                                        <p:tav tm="100000">
                                          <p:val>
                                            <p:strVal val="#ppt_y"/>
                                          </p:val>
                                        </p:tav>
                                      </p:tavLst>
                                    </p:anim>
                                    <p:animEffect transition="in" filter="fade">
                                      <p:cBhvr>
                                        <p:cTn id="62" dur="500"/>
                                        <p:tgtEl>
                                          <p:spTgt spid="154656"/>
                                        </p:tgtEl>
                                      </p:cBhvr>
                                    </p:animEffect>
                                  </p:childTnLst>
                                </p:cTn>
                              </p:par>
                              <p:par>
                                <p:cTn id="63" presetID="54" presetClass="entr" presetSubtype="0" accel="100000" fill="hold" grpId="0" nodeType="withEffect">
                                  <p:stCondLst>
                                    <p:cond delay="0"/>
                                  </p:stCondLst>
                                  <p:childTnLst>
                                    <p:set>
                                      <p:cBhvr>
                                        <p:cTn id="64" dur="1" fill="hold">
                                          <p:stCondLst>
                                            <p:cond delay="0"/>
                                          </p:stCondLst>
                                        </p:cTn>
                                        <p:tgtEl>
                                          <p:spTgt spid="154657"/>
                                        </p:tgtEl>
                                        <p:attrNameLst>
                                          <p:attrName>style.visibility</p:attrName>
                                        </p:attrNameLst>
                                      </p:cBhvr>
                                      <p:to>
                                        <p:strVal val="visible"/>
                                      </p:to>
                                    </p:set>
                                    <p:anim calcmode="lin" valueType="num">
                                      <p:cBhvr>
                                        <p:cTn id="65" dur="500" fill="hold"/>
                                        <p:tgtEl>
                                          <p:spTgt spid="154657"/>
                                        </p:tgtEl>
                                        <p:attrNameLst>
                                          <p:attrName>ppt_w</p:attrName>
                                        </p:attrNameLst>
                                      </p:cBhvr>
                                      <p:tavLst>
                                        <p:tav tm="0">
                                          <p:val>
                                            <p:strVal val="#ppt_w*0.05"/>
                                          </p:val>
                                        </p:tav>
                                        <p:tav tm="100000">
                                          <p:val>
                                            <p:strVal val="#ppt_w"/>
                                          </p:val>
                                        </p:tav>
                                      </p:tavLst>
                                    </p:anim>
                                    <p:anim calcmode="lin" valueType="num">
                                      <p:cBhvr>
                                        <p:cTn id="66" dur="500" fill="hold"/>
                                        <p:tgtEl>
                                          <p:spTgt spid="154657"/>
                                        </p:tgtEl>
                                        <p:attrNameLst>
                                          <p:attrName>ppt_h</p:attrName>
                                        </p:attrNameLst>
                                      </p:cBhvr>
                                      <p:tavLst>
                                        <p:tav tm="0">
                                          <p:val>
                                            <p:strVal val="#ppt_h"/>
                                          </p:val>
                                        </p:tav>
                                        <p:tav tm="100000">
                                          <p:val>
                                            <p:strVal val="#ppt_h"/>
                                          </p:val>
                                        </p:tav>
                                      </p:tavLst>
                                    </p:anim>
                                    <p:anim calcmode="lin" valueType="num">
                                      <p:cBhvr>
                                        <p:cTn id="67" dur="500" fill="hold"/>
                                        <p:tgtEl>
                                          <p:spTgt spid="154657"/>
                                        </p:tgtEl>
                                        <p:attrNameLst>
                                          <p:attrName>ppt_x</p:attrName>
                                        </p:attrNameLst>
                                      </p:cBhvr>
                                      <p:tavLst>
                                        <p:tav tm="0">
                                          <p:val>
                                            <p:strVal val="#ppt_x-.2"/>
                                          </p:val>
                                        </p:tav>
                                        <p:tav tm="100000">
                                          <p:val>
                                            <p:strVal val="#ppt_x"/>
                                          </p:val>
                                        </p:tav>
                                      </p:tavLst>
                                    </p:anim>
                                    <p:anim calcmode="lin" valueType="num">
                                      <p:cBhvr>
                                        <p:cTn id="68" dur="500" fill="hold"/>
                                        <p:tgtEl>
                                          <p:spTgt spid="154657"/>
                                        </p:tgtEl>
                                        <p:attrNameLst>
                                          <p:attrName>ppt_y</p:attrName>
                                        </p:attrNameLst>
                                      </p:cBhvr>
                                      <p:tavLst>
                                        <p:tav tm="0">
                                          <p:val>
                                            <p:strVal val="#ppt_y"/>
                                          </p:val>
                                        </p:tav>
                                        <p:tav tm="100000">
                                          <p:val>
                                            <p:strVal val="#ppt_y"/>
                                          </p:val>
                                        </p:tav>
                                      </p:tavLst>
                                    </p:anim>
                                    <p:animEffect transition="in" filter="fade">
                                      <p:cBhvr>
                                        <p:cTn id="69" dur="500"/>
                                        <p:tgtEl>
                                          <p:spTgt spid="154657"/>
                                        </p:tgtEl>
                                      </p:cBhvr>
                                    </p:animEffect>
                                  </p:childTnLst>
                                </p:cTn>
                              </p:par>
                              <p:par>
                                <p:cTn id="70" presetID="54" presetClass="entr" presetSubtype="0" accel="100000" fill="hold" grpId="0" nodeType="withEffect">
                                  <p:stCondLst>
                                    <p:cond delay="0"/>
                                  </p:stCondLst>
                                  <p:childTnLst>
                                    <p:set>
                                      <p:cBhvr>
                                        <p:cTn id="71" dur="1" fill="hold">
                                          <p:stCondLst>
                                            <p:cond delay="0"/>
                                          </p:stCondLst>
                                        </p:cTn>
                                        <p:tgtEl>
                                          <p:spTgt spid="154666"/>
                                        </p:tgtEl>
                                        <p:attrNameLst>
                                          <p:attrName>style.visibility</p:attrName>
                                        </p:attrNameLst>
                                      </p:cBhvr>
                                      <p:to>
                                        <p:strVal val="visible"/>
                                      </p:to>
                                    </p:set>
                                    <p:anim calcmode="lin" valueType="num">
                                      <p:cBhvr>
                                        <p:cTn id="72" dur="500" fill="hold"/>
                                        <p:tgtEl>
                                          <p:spTgt spid="154666"/>
                                        </p:tgtEl>
                                        <p:attrNameLst>
                                          <p:attrName>ppt_w</p:attrName>
                                        </p:attrNameLst>
                                      </p:cBhvr>
                                      <p:tavLst>
                                        <p:tav tm="0">
                                          <p:val>
                                            <p:strVal val="#ppt_w*0.05"/>
                                          </p:val>
                                        </p:tav>
                                        <p:tav tm="100000">
                                          <p:val>
                                            <p:strVal val="#ppt_w"/>
                                          </p:val>
                                        </p:tav>
                                      </p:tavLst>
                                    </p:anim>
                                    <p:anim calcmode="lin" valueType="num">
                                      <p:cBhvr>
                                        <p:cTn id="73" dur="500" fill="hold"/>
                                        <p:tgtEl>
                                          <p:spTgt spid="154666"/>
                                        </p:tgtEl>
                                        <p:attrNameLst>
                                          <p:attrName>ppt_h</p:attrName>
                                        </p:attrNameLst>
                                      </p:cBhvr>
                                      <p:tavLst>
                                        <p:tav tm="0">
                                          <p:val>
                                            <p:strVal val="#ppt_h"/>
                                          </p:val>
                                        </p:tav>
                                        <p:tav tm="100000">
                                          <p:val>
                                            <p:strVal val="#ppt_h"/>
                                          </p:val>
                                        </p:tav>
                                      </p:tavLst>
                                    </p:anim>
                                    <p:anim calcmode="lin" valueType="num">
                                      <p:cBhvr>
                                        <p:cTn id="74" dur="500" fill="hold"/>
                                        <p:tgtEl>
                                          <p:spTgt spid="154666"/>
                                        </p:tgtEl>
                                        <p:attrNameLst>
                                          <p:attrName>ppt_x</p:attrName>
                                        </p:attrNameLst>
                                      </p:cBhvr>
                                      <p:tavLst>
                                        <p:tav tm="0">
                                          <p:val>
                                            <p:strVal val="#ppt_x-.2"/>
                                          </p:val>
                                        </p:tav>
                                        <p:tav tm="100000">
                                          <p:val>
                                            <p:strVal val="#ppt_x"/>
                                          </p:val>
                                        </p:tav>
                                      </p:tavLst>
                                    </p:anim>
                                    <p:anim calcmode="lin" valueType="num">
                                      <p:cBhvr>
                                        <p:cTn id="75" dur="500" fill="hold"/>
                                        <p:tgtEl>
                                          <p:spTgt spid="154666"/>
                                        </p:tgtEl>
                                        <p:attrNameLst>
                                          <p:attrName>ppt_y</p:attrName>
                                        </p:attrNameLst>
                                      </p:cBhvr>
                                      <p:tavLst>
                                        <p:tav tm="0">
                                          <p:val>
                                            <p:strVal val="#ppt_y"/>
                                          </p:val>
                                        </p:tav>
                                        <p:tav tm="100000">
                                          <p:val>
                                            <p:strVal val="#ppt_y"/>
                                          </p:val>
                                        </p:tav>
                                      </p:tavLst>
                                    </p:anim>
                                    <p:animEffect transition="in" filter="fade">
                                      <p:cBhvr>
                                        <p:cTn id="76" dur="500"/>
                                        <p:tgtEl>
                                          <p:spTgt spid="154666"/>
                                        </p:tgtEl>
                                      </p:cBhvr>
                                    </p:animEffect>
                                  </p:childTnLst>
                                </p:cTn>
                              </p:par>
                              <p:par>
                                <p:cTn id="77" presetID="54" presetClass="entr" presetSubtype="0" accel="100000" fill="hold" grpId="0" nodeType="withEffect">
                                  <p:stCondLst>
                                    <p:cond delay="0"/>
                                  </p:stCondLst>
                                  <p:childTnLst>
                                    <p:set>
                                      <p:cBhvr>
                                        <p:cTn id="78" dur="1" fill="hold">
                                          <p:stCondLst>
                                            <p:cond delay="0"/>
                                          </p:stCondLst>
                                        </p:cTn>
                                        <p:tgtEl>
                                          <p:spTgt spid="154667"/>
                                        </p:tgtEl>
                                        <p:attrNameLst>
                                          <p:attrName>style.visibility</p:attrName>
                                        </p:attrNameLst>
                                      </p:cBhvr>
                                      <p:to>
                                        <p:strVal val="visible"/>
                                      </p:to>
                                    </p:set>
                                    <p:anim calcmode="lin" valueType="num">
                                      <p:cBhvr>
                                        <p:cTn id="79" dur="500" fill="hold"/>
                                        <p:tgtEl>
                                          <p:spTgt spid="154667"/>
                                        </p:tgtEl>
                                        <p:attrNameLst>
                                          <p:attrName>ppt_w</p:attrName>
                                        </p:attrNameLst>
                                      </p:cBhvr>
                                      <p:tavLst>
                                        <p:tav tm="0">
                                          <p:val>
                                            <p:strVal val="#ppt_w*0.05"/>
                                          </p:val>
                                        </p:tav>
                                        <p:tav tm="100000">
                                          <p:val>
                                            <p:strVal val="#ppt_w"/>
                                          </p:val>
                                        </p:tav>
                                      </p:tavLst>
                                    </p:anim>
                                    <p:anim calcmode="lin" valueType="num">
                                      <p:cBhvr>
                                        <p:cTn id="80" dur="500" fill="hold"/>
                                        <p:tgtEl>
                                          <p:spTgt spid="154667"/>
                                        </p:tgtEl>
                                        <p:attrNameLst>
                                          <p:attrName>ppt_h</p:attrName>
                                        </p:attrNameLst>
                                      </p:cBhvr>
                                      <p:tavLst>
                                        <p:tav tm="0">
                                          <p:val>
                                            <p:strVal val="#ppt_h"/>
                                          </p:val>
                                        </p:tav>
                                        <p:tav tm="100000">
                                          <p:val>
                                            <p:strVal val="#ppt_h"/>
                                          </p:val>
                                        </p:tav>
                                      </p:tavLst>
                                    </p:anim>
                                    <p:anim calcmode="lin" valueType="num">
                                      <p:cBhvr>
                                        <p:cTn id="81" dur="500" fill="hold"/>
                                        <p:tgtEl>
                                          <p:spTgt spid="154667"/>
                                        </p:tgtEl>
                                        <p:attrNameLst>
                                          <p:attrName>ppt_x</p:attrName>
                                        </p:attrNameLst>
                                      </p:cBhvr>
                                      <p:tavLst>
                                        <p:tav tm="0">
                                          <p:val>
                                            <p:strVal val="#ppt_x-.2"/>
                                          </p:val>
                                        </p:tav>
                                        <p:tav tm="100000">
                                          <p:val>
                                            <p:strVal val="#ppt_x"/>
                                          </p:val>
                                        </p:tav>
                                      </p:tavLst>
                                    </p:anim>
                                    <p:anim calcmode="lin" valueType="num">
                                      <p:cBhvr>
                                        <p:cTn id="82" dur="500" fill="hold"/>
                                        <p:tgtEl>
                                          <p:spTgt spid="154667"/>
                                        </p:tgtEl>
                                        <p:attrNameLst>
                                          <p:attrName>ppt_y</p:attrName>
                                        </p:attrNameLst>
                                      </p:cBhvr>
                                      <p:tavLst>
                                        <p:tav tm="0">
                                          <p:val>
                                            <p:strVal val="#ppt_y"/>
                                          </p:val>
                                        </p:tav>
                                        <p:tav tm="100000">
                                          <p:val>
                                            <p:strVal val="#ppt_y"/>
                                          </p:val>
                                        </p:tav>
                                      </p:tavLst>
                                    </p:anim>
                                    <p:animEffect transition="in" filter="fade">
                                      <p:cBhvr>
                                        <p:cTn id="83" dur="500"/>
                                        <p:tgtEl>
                                          <p:spTgt spid="154667"/>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54" presetClass="entr" presetSubtype="0" accel="100000" fill="hold" grpId="1" nodeType="clickEffect">
                                  <p:stCondLst>
                                    <p:cond delay="0"/>
                                  </p:stCondLst>
                                  <p:childTnLst>
                                    <p:set>
                                      <p:cBhvr>
                                        <p:cTn id="87" dur="1" fill="hold">
                                          <p:stCondLst>
                                            <p:cond delay="0"/>
                                          </p:stCondLst>
                                        </p:cTn>
                                        <p:tgtEl>
                                          <p:spTgt spid="154656"/>
                                        </p:tgtEl>
                                        <p:attrNameLst>
                                          <p:attrName>style.visibility</p:attrName>
                                        </p:attrNameLst>
                                      </p:cBhvr>
                                      <p:to>
                                        <p:strVal val="visible"/>
                                      </p:to>
                                    </p:set>
                                    <p:anim calcmode="lin" valueType="num">
                                      <p:cBhvr>
                                        <p:cTn id="88" dur="500" fill="hold"/>
                                        <p:tgtEl>
                                          <p:spTgt spid="154656"/>
                                        </p:tgtEl>
                                        <p:attrNameLst>
                                          <p:attrName>ppt_w</p:attrName>
                                        </p:attrNameLst>
                                      </p:cBhvr>
                                      <p:tavLst>
                                        <p:tav tm="0">
                                          <p:val>
                                            <p:strVal val="#ppt_w*0.05"/>
                                          </p:val>
                                        </p:tav>
                                        <p:tav tm="100000">
                                          <p:val>
                                            <p:strVal val="#ppt_w"/>
                                          </p:val>
                                        </p:tav>
                                      </p:tavLst>
                                    </p:anim>
                                    <p:anim calcmode="lin" valueType="num">
                                      <p:cBhvr>
                                        <p:cTn id="89" dur="500" fill="hold"/>
                                        <p:tgtEl>
                                          <p:spTgt spid="154656"/>
                                        </p:tgtEl>
                                        <p:attrNameLst>
                                          <p:attrName>ppt_h</p:attrName>
                                        </p:attrNameLst>
                                      </p:cBhvr>
                                      <p:tavLst>
                                        <p:tav tm="0">
                                          <p:val>
                                            <p:strVal val="#ppt_h"/>
                                          </p:val>
                                        </p:tav>
                                        <p:tav tm="100000">
                                          <p:val>
                                            <p:strVal val="#ppt_h"/>
                                          </p:val>
                                        </p:tav>
                                      </p:tavLst>
                                    </p:anim>
                                    <p:anim calcmode="lin" valueType="num">
                                      <p:cBhvr>
                                        <p:cTn id="90" dur="500" fill="hold"/>
                                        <p:tgtEl>
                                          <p:spTgt spid="154656"/>
                                        </p:tgtEl>
                                        <p:attrNameLst>
                                          <p:attrName>ppt_x</p:attrName>
                                        </p:attrNameLst>
                                      </p:cBhvr>
                                      <p:tavLst>
                                        <p:tav tm="0">
                                          <p:val>
                                            <p:strVal val="#ppt_x-.2"/>
                                          </p:val>
                                        </p:tav>
                                        <p:tav tm="100000">
                                          <p:val>
                                            <p:strVal val="#ppt_x"/>
                                          </p:val>
                                        </p:tav>
                                      </p:tavLst>
                                    </p:anim>
                                    <p:anim calcmode="lin" valueType="num">
                                      <p:cBhvr>
                                        <p:cTn id="91" dur="500" fill="hold"/>
                                        <p:tgtEl>
                                          <p:spTgt spid="154656"/>
                                        </p:tgtEl>
                                        <p:attrNameLst>
                                          <p:attrName>ppt_y</p:attrName>
                                        </p:attrNameLst>
                                      </p:cBhvr>
                                      <p:tavLst>
                                        <p:tav tm="0">
                                          <p:val>
                                            <p:strVal val="#ppt_y"/>
                                          </p:val>
                                        </p:tav>
                                        <p:tav tm="100000">
                                          <p:val>
                                            <p:strVal val="#ppt_y"/>
                                          </p:val>
                                        </p:tav>
                                      </p:tavLst>
                                    </p:anim>
                                    <p:animEffect transition="in" filter="fade">
                                      <p:cBhvr>
                                        <p:cTn id="92" dur="500"/>
                                        <p:tgtEl>
                                          <p:spTgt spid="154656"/>
                                        </p:tgtEl>
                                      </p:cBhvr>
                                    </p:animEffect>
                                  </p:childTnLst>
                                  <p:subTnLst>
                                    <p:audio>
                                      <p:cMediaNode>
                                        <p:cTn display="0" masterRel="sameClick">
                                          <p:stCondLst>
                                            <p:cond evt="begin" delay="0">
                                              <p:tn val="86"/>
                                            </p:cond>
                                          </p:stCondLst>
                                          <p:endCondLst>
                                            <p:cond evt="onStopAudio" delay="0">
                                              <p:tgtEl>
                                                <p:sldTgt/>
                                              </p:tgtEl>
                                            </p:cond>
                                          </p:endCondLst>
                                        </p:cTn>
                                        <p:tgtEl>
                                          <p:sndTgt r:embed="rId2" name="coin.wav"/>
                                        </p:tgtEl>
                                      </p:cMediaNode>
                                    </p:audio>
                                  </p:subTnLst>
                                </p:cTn>
                              </p:par>
                              <p:par>
                                <p:cTn id="93" presetID="54" presetClass="entr" presetSubtype="0" accel="100000" fill="hold" grpId="0" nodeType="withEffect">
                                  <p:stCondLst>
                                    <p:cond delay="0"/>
                                  </p:stCondLst>
                                  <p:childTnLst>
                                    <p:set>
                                      <p:cBhvr>
                                        <p:cTn id="94" dur="1" fill="hold">
                                          <p:stCondLst>
                                            <p:cond delay="0"/>
                                          </p:stCondLst>
                                        </p:cTn>
                                        <p:tgtEl>
                                          <p:spTgt spid="154658"/>
                                        </p:tgtEl>
                                        <p:attrNameLst>
                                          <p:attrName>style.visibility</p:attrName>
                                        </p:attrNameLst>
                                      </p:cBhvr>
                                      <p:to>
                                        <p:strVal val="visible"/>
                                      </p:to>
                                    </p:set>
                                    <p:anim calcmode="lin" valueType="num">
                                      <p:cBhvr>
                                        <p:cTn id="95" dur="500" fill="hold"/>
                                        <p:tgtEl>
                                          <p:spTgt spid="154658"/>
                                        </p:tgtEl>
                                        <p:attrNameLst>
                                          <p:attrName>ppt_w</p:attrName>
                                        </p:attrNameLst>
                                      </p:cBhvr>
                                      <p:tavLst>
                                        <p:tav tm="0">
                                          <p:val>
                                            <p:strVal val="#ppt_w*0.05"/>
                                          </p:val>
                                        </p:tav>
                                        <p:tav tm="100000">
                                          <p:val>
                                            <p:strVal val="#ppt_w"/>
                                          </p:val>
                                        </p:tav>
                                      </p:tavLst>
                                    </p:anim>
                                    <p:anim calcmode="lin" valueType="num">
                                      <p:cBhvr>
                                        <p:cTn id="96" dur="500" fill="hold"/>
                                        <p:tgtEl>
                                          <p:spTgt spid="154658"/>
                                        </p:tgtEl>
                                        <p:attrNameLst>
                                          <p:attrName>ppt_h</p:attrName>
                                        </p:attrNameLst>
                                      </p:cBhvr>
                                      <p:tavLst>
                                        <p:tav tm="0">
                                          <p:val>
                                            <p:strVal val="#ppt_h"/>
                                          </p:val>
                                        </p:tav>
                                        <p:tav tm="100000">
                                          <p:val>
                                            <p:strVal val="#ppt_h"/>
                                          </p:val>
                                        </p:tav>
                                      </p:tavLst>
                                    </p:anim>
                                    <p:anim calcmode="lin" valueType="num">
                                      <p:cBhvr>
                                        <p:cTn id="97" dur="500" fill="hold"/>
                                        <p:tgtEl>
                                          <p:spTgt spid="154658"/>
                                        </p:tgtEl>
                                        <p:attrNameLst>
                                          <p:attrName>ppt_x</p:attrName>
                                        </p:attrNameLst>
                                      </p:cBhvr>
                                      <p:tavLst>
                                        <p:tav tm="0">
                                          <p:val>
                                            <p:strVal val="#ppt_x-.2"/>
                                          </p:val>
                                        </p:tav>
                                        <p:tav tm="100000">
                                          <p:val>
                                            <p:strVal val="#ppt_x"/>
                                          </p:val>
                                        </p:tav>
                                      </p:tavLst>
                                    </p:anim>
                                    <p:anim calcmode="lin" valueType="num">
                                      <p:cBhvr>
                                        <p:cTn id="98" dur="500" fill="hold"/>
                                        <p:tgtEl>
                                          <p:spTgt spid="154658"/>
                                        </p:tgtEl>
                                        <p:attrNameLst>
                                          <p:attrName>ppt_y</p:attrName>
                                        </p:attrNameLst>
                                      </p:cBhvr>
                                      <p:tavLst>
                                        <p:tav tm="0">
                                          <p:val>
                                            <p:strVal val="#ppt_y"/>
                                          </p:val>
                                        </p:tav>
                                        <p:tav tm="100000">
                                          <p:val>
                                            <p:strVal val="#ppt_y"/>
                                          </p:val>
                                        </p:tav>
                                      </p:tavLst>
                                    </p:anim>
                                    <p:animEffect transition="in" filter="fade">
                                      <p:cBhvr>
                                        <p:cTn id="99" dur="500"/>
                                        <p:tgtEl>
                                          <p:spTgt spid="154658"/>
                                        </p:tgtEl>
                                      </p:cBhvr>
                                    </p:animEffect>
                                  </p:childTnLst>
                                </p:cTn>
                              </p:par>
                              <p:par>
                                <p:cTn id="100" presetID="54" presetClass="entr" presetSubtype="0" accel="100000" fill="hold" grpId="0" nodeType="withEffect">
                                  <p:stCondLst>
                                    <p:cond delay="0"/>
                                  </p:stCondLst>
                                  <p:childTnLst>
                                    <p:set>
                                      <p:cBhvr>
                                        <p:cTn id="101" dur="1" fill="hold">
                                          <p:stCondLst>
                                            <p:cond delay="0"/>
                                          </p:stCondLst>
                                        </p:cTn>
                                        <p:tgtEl>
                                          <p:spTgt spid="154659"/>
                                        </p:tgtEl>
                                        <p:attrNameLst>
                                          <p:attrName>style.visibility</p:attrName>
                                        </p:attrNameLst>
                                      </p:cBhvr>
                                      <p:to>
                                        <p:strVal val="visible"/>
                                      </p:to>
                                    </p:set>
                                    <p:anim calcmode="lin" valueType="num">
                                      <p:cBhvr>
                                        <p:cTn id="102" dur="500" fill="hold"/>
                                        <p:tgtEl>
                                          <p:spTgt spid="154659"/>
                                        </p:tgtEl>
                                        <p:attrNameLst>
                                          <p:attrName>ppt_w</p:attrName>
                                        </p:attrNameLst>
                                      </p:cBhvr>
                                      <p:tavLst>
                                        <p:tav tm="0">
                                          <p:val>
                                            <p:strVal val="#ppt_w*0.05"/>
                                          </p:val>
                                        </p:tav>
                                        <p:tav tm="100000">
                                          <p:val>
                                            <p:strVal val="#ppt_w"/>
                                          </p:val>
                                        </p:tav>
                                      </p:tavLst>
                                    </p:anim>
                                    <p:anim calcmode="lin" valueType="num">
                                      <p:cBhvr>
                                        <p:cTn id="103" dur="500" fill="hold"/>
                                        <p:tgtEl>
                                          <p:spTgt spid="154659"/>
                                        </p:tgtEl>
                                        <p:attrNameLst>
                                          <p:attrName>ppt_h</p:attrName>
                                        </p:attrNameLst>
                                      </p:cBhvr>
                                      <p:tavLst>
                                        <p:tav tm="0">
                                          <p:val>
                                            <p:strVal val="#ppt_h"/>
                                          </p:val>
                                        </p:tav>
                                        <p:tav tm="100000">
                                          <p:val>
                                            <p:strVal val="#ppt_h"/>
                                          </p:val>
                                        </p:tav>
                                      </p:tavLst>
                                    </p:anim>
                                    <p:anim calcmode="lin" valueType="num">
                                      <p:cBhvr>
                                        <p:cTn id="104" dur="500" fill="hold"/>
                                        <p:tgtEl>
                                          <p:spTgt spid="154659"/>
                                        </p:tgtEl>
                                        <p:attrNameLst>
                                          <p:attrName>ppt_x</p:attrName>
                                        </p:attrNameLst>
                                      </p:cBhvr>
                                      <p:tavLst>
                                        <p:tav tm="0">
                                          <p:val>
                                            <p:strVal val="#ppt_x-.2"/>
                                          </p:val>
                                        </p:tav>
                                        <p:tav tm="100000">
                                          <p:val>
                                            <p:strVal val="#ppt_x"/>
                                          </p:val>
                                        </p:tav>
                                      </p:tavLst>
                                    </p:anim>
                                    <p:anim calcmode="lin" valueType="num">
                                      <p:cBhvr>
                                        <p:cTn id="105" dur="500" fill="hold"/>
                                        <p:tgtEl>
                                          <p:spTgt spid="154659"/>
                                        </p:tgtEl>
                                        <p:attrNameLst>
                                          <p:attrName>ppt_y</p:attrName>
                                        </p:attrNameLst>
                                      </p:cBhvr>
                                      <p:tavLst>
                                        <p:tav tm="0">
                                          <p:val>
                                            <p:strVal val="#ppt_y"/>
                                          </p:val>
                                        </p:tav>
                                        <p:tav tm="100000">
                                          <p:val>
                                            <p:strVal val="#ppt_y"/>
                                          </p:val>
                                        </p:tav>
                                      </p:tavLst>
                                    </p:anim>
                                    <p:animEffect transition="in" filter="fade">
                                      <p:cBhvr>
                                        <p:cTn id="106" dur="500"/>
                                        <p:tgtEl>
                                          <p:spTgt spid="154659"/>
                                        </p:tgtEl>
                                      </p:cBhvr>
                                    </p:animEffect>
                                  </p:childTnLst>
                                </p:cTn>
                              </p:par>
                              <p:par>
                                <p:cTn id="107" presetID="54" presetClass="entr" presetSubtype="0" accel="100000" fill="hold" grpId="0" nodeType="withEffect">
                                  <p:stCondLst>
                                    <p:cond delay="0"/>
                                  </p:stCondLst>
                                  <p:childTnLst>
                                    <p:set>
                                      <p:cBhvr>
                                        <p:cTn id="108" dur="1" fill="hold">
                                          <p:stCondLst>
                                            <p:cond delay="0"/>
                                          </p:stCondLst>
                                        </p:cTn>
                                        <p:tgtEl>
                                          <p:spTgt spid="154660"/>
                                        </p:tgtEl>
                                        <p:attrNameLst>
                                          <p:attrName>style.visibility</p:attrName>
                                        </p:attrNameLst>
                                      </p:cBhvr>
                                      <p:to>
                                        <p:strVal val="visible"/>
                                      </p:to>
                                    </p:set>
                                    <p:anim calcmode="lin" valueType="num">
                                      <p:cBhvr>
                                        <p:cTn id="109" dur="500" fill="hold"/>
                                        <p:tgtEl>
                                          <p:spTgt spid="154660"/>
                                        </p:tgtEl>
                                        <p:attrNameLst>
                                          <p:attrName>ppt_w</p:attrName>
                                        </p:attrNameLst>
                                      </p:cBhvr>
                                      <p:tavLst>
                                        <p:tav tm="0">
                                          <p:val>
                                            <p:strVal val="#ppt_w*0.05"/>
                                          </p:val>
                                        </p:tav>
                                        <p:tav tm="100000">
                                          <p:val>
                                            <p:strVal val="#ppt_w"/>
                                          </p:val>
                                        </p:tav>
                                      </p:tavLst>
                                    </p:anim>
                                    <p:anim calcmode="lin" valueType="num">
                                      <p:cBhvr>
                                        <p:cTn id="110" dur="500" fill="hold"/>
                                        <p:tgtEl>
                                          <p:spTgt spid="154660"/>
                                        </p:tgtEl>
                                        <p:attrNameLst>
                                          <p:attrName>ppt_h</p:attrName>
                                        </p:attrNameLst>
                                      </p:cBhvr>
                                      <p:tavLst>
                                        <p:tav tm="0">
                                          <p:val>
                                            <p:strVal val="#ppt_h"/>
                                          </p:val>
                                        </p:tav>
                                        <p:tav tm="100000">
                                          <p:val>
                                            <p:strVal val="#ppt_h"/>
                                          </p:val>
                                        </p:tav>
                                      </p:tavLst>
                                    </p:anim>
                                    <p:anim calcmode="lin" valueType="num">
                                      <p:cBhvr>
                                        <p:cTn id="111" dur="500" fill="hold"/>
                                        <p:tgtEl>
                                          <p:spTgt spid="154660"/>
                                        </p:tgtEl>
                                        <p:attrNameLst>
                                          <p:attrName>ppt_x</p:attrName>
                                        </p:attrNameLst>
                                      </p:cBhvr>
                                      <p:tavLst>
                                        <p:tav tm="0">
                                          <p:val>
                                            <p:strVal val="#ppt_x-.2"/>
                                          </p:val>
                                        </p:tav>
                                        <p:tav tm="100000">
                                          <p:val>
                                            <p:strVal val="#ppt_x"/>
                                          </p:val>
                                        </p:tav>
                                      </p:tavLst>
                                    </p:anim>
                                    <p:anim calcmode="lin" valueType="num">
                                      <p:cBhvr>
                                        <p:cTn id="112" dur="500" fill="hold"/>
                                        <p:tgtEl>
                                          <p:spTgt spid="154660"/>
                                        </p:tgtEl>
                                        <p:attrNameLst>
                                          <p:attrName>ppt_y</p:attrName>
                                        </p:attrNameLst>
                                      </p:cBhvr>
                                      <p:tavLst>
                                        <p:tav tm="0">
                                          <p:val>
                                            <p:strVal val="#ppt_y"/>
                                          </p:val>
                                        </p:tav>
                                        <p:tav tm="100000">
                                          <p:val>
                                            <p:strVal val="#ppt_y"/>
                                          </p:val>
                                        </p:tav>
                                      </p:tavLst>
                                    </p:anim>
                                    <p:animEffect transition="in" filter="fade">
                                      <p:cBhvr>
                                        <p:cTn id="113" dur="500"/>
                                        <p:tgtEl>
                                          <p:spTgt spid="154660"/>
                                        </p:tgtEl>
                                      </p:cBhvr>
                                    </p:animEffect>
                                  </p:childTnLst>
                                </p:cTn>
                              </p:par>
                              <p:par>
                                <p:cTn id="114" presetID="54" presetClass="entr" presetSubtype="0" accel="100000" fill="hold" grpId="0" nodeType="withEffect">
                                  <p:stCondLst>
                                    <p:cond delay="0"/>
                                  </p:stCondLst>
                                  <p:childTnLst>
                                    <p:set>
                                      <p:cBhvr>
                                        <p:cTn id="115" dur="1" fill="hold">
                                          <p:stCondLst>
                                            <p:cond delay="0"/>
                                          </p:stCondLst>
                                        </p:cTn>
                                        <p:tgtEl>
                                          <p:spTgt spid="154661"/>
                                        </p:tgtEl>
                                        <p:attrNameLst>
                                          <p:attrName>style.visibility</p:attrName>
                                        </p:attrNameLst>
                                      </p:cBhvr>
                                      <p:to>
                                        <p:strVal val="visible"/>
                                      </p:to>
                                    </p:set>
                                    <p:anim calcmode="lin" valueType="num">
                                      <p:cBhvr>
                                        <p:cTn id="116" dur="500" fill="hold"/>
                                        <p:tgtEl>
                                          <p:spTgt spid="154661"/>
                                        </p:tgtEl>
                                        <p:attrNameLst>
                                          <p:attrName>ppt_w</p:attrName>
                                        </p:attrNameLst>
                                      </p:cBhvr>
                                      <p:tavLst>
                                        <p:tav tm="0">
                                          <p:val>
                                            <p:strVal val="#ppt_w*0.05"/>
                                          </p:val>
                                        </p:tav>
                                        <p:tav tm="100000">
                                          <p:val>
                                            <p:strVal val="#ppt_w"/>
                                          </p:val>
                                        </p:tav>
                                      </p:tavLst>
                                    </p:anim>
                                    <p:anim calcmode="lin" valueType="num">
                                      <p:cBhvr>
                                        <p:cTn id="117" dur="500" fill="hold"/>
                                        <p:tgtEl>
                                          <p:spTgt spid="154661"/>
                                        </p:tgtEl>
                                        <p:attrNameLst>
                                          <p:attrName>ppt_h</p:attrName>
                                        </p:attrNameLst>
                                      </p:cBhvr>
                                      <p:tavLst>
                                        <p:tav tm="0">
                                          <p:val>
                                            <p:strVal val="#ppt_h"/>
                                          </p:val>
                                        </p:tav>
                                        <p:tav tm="100000">
                                          <p:val>
                                            <p:strVal val="#ppt_h"/>
                                          </p:val>
                                        </p:tav>
                                      </p:tavLst>
                                    </p:anim>
                                    <p:anim calcmode="lin" valueType="num">
                                      <p:cBhvr>
                                        <p:cTn id="118" dur="500" fill="hold"/>
                                        <p:tgtEl>
                                          <p:spTgt spid="154661"/>
                                        </p:tgtEl>
                                        <p:attrNameLst>
                                          <p:attrName>ppt_x</p:attrName>
                                        </p:attrNameLst>
                                      </p:cBhvr>
                                      <p:tavLst>
                                        <p:tav tm="0">
                                          <p:val>
                                            <p:strVal val="#ppt_x-.2"/>
                                          </p:val>
                                        </p:tav>
                                        <p:tav tm="100000">
                                          <p:val>
                                            <p:strVal val="#ppt_x"/>
                                          </p:val>
                                        </p:tav>
                                      </p:tavLst>
                                    </p:anim>
                                    <p:anim calcmode="lin" valueType="num">
                                      <p:cBhvr>
                                        <p:cTn id="119" dur="500" fill="hold"/>
                                        <p:tgtEl>
                                          <p:spTgt spid="154661"/>
                                        </p:tgtEl>
                                        <p:attrNameLst>
                                          <p:attrName>ppt_y</p:attrName>
                                        </p:attrNameLst>
                                      </p:cBhvr>
                                      <p:tavLst>
                                        <p:tav tm="0">
                                          <p:val>
                                            <p:strVal val="#ppt_y"/>
                                          </p:val>
                                        </p:tav>
                                        <p:tav tm="100000">
                                          <p:val>
                                            <p:strVal val="#ppt_y"/>
                                          </p:val>
                                        </p:tav>
                                      </p:tavLst>
                                    </p:anim>
                                    <p:animEffect transition="in" filter="fade">
                                      <p:cBhvr>
                                        <p:cTn id="120" dur="500"/>
                                        <p:tgtEl>
                                          <p:spTgt spid="154661"/>
                                        </p:tgtEl>
                                      </p:cBhvr>
                                    </p:animEffect>
                                  </p:childTnLst>
                                </p:cTn>
                              </p:par>
                              <p:par>
                                <p:cTn id="121" presetID="54" presetClass="entr" presetSubtype="0" accel="100000" fill="hold" grpId="0" nodeType="withEffect">
                                  <p:stCondLst>
                                    <p:cond delay="0"/>
                                  </p:stCondLst>
                                  <p:childTnLst>
                                    <p:set>
                                      <p:cBhvr>
                                        <p:cTn id="122" dur="1" fill="hold">
                                          <p:stCondLst>
                                            <p:cond delay="0"/>
                                          </p:stCondLst>
                                        </p:cTn>
                                        <p:tgtEl>
                                          <p:spTgt spid="154668"/>
                                        </p:tgtEl>
                                        <p:attrNameLst>
                                          <p:attrName>style.visibility</p:attrName>
                                        </p:attrNameLst>
                                      </p:cBhvr>
                                      <p:to>
                                        <p:strVal val="visible"/>
                                      </p:to>
                                    </p:set>
                                    <p:anim calcmode="lin" valueType="num">
                                      <p:cBhvr>
                                        <p:cTn id="123" dur="500" fill="hold"/>
                                        <p:tgtEl>
                                          <p:spTgt spid="154668"/>
                                        </p:tgtEl>
                                        <p:attrNameLst>
                                          <p:attrName>ppt_w</p:attrName>
                                        </p:attrNameLst>
                                      </p:cBhvr>
                                      <p:tavLst>
                                        <p:tav tm="0">
                                          <p:val>
                                            <p:strVal val="#ppt_w*0.05"/>
                                          </p:val>
                                        </p:tav>
                                        <p:tav tm="100000">
                                          <p:val>
                                            <p:strVal val="#ppt_w"/>
                                          </p:val>
                                        </p:tav>
                                      </p:tavLst>
                                    </p:anim>
                                    <p:anim calcmode="lin" valueType="num">
                                      <p:cBhvr>
                                        <p:cTn id="124" dur="500" fill="hold"/>
                                        <p:tgtEl>
                                          <p:spTgt spid="154668"/>
                                        </p:tgtEl>
                                        <p:attrNameLst>
                                          <p:attrName>ppt_h</p:attrName>
                                        </p:attrNameLst>
                                      </p:cBhvr>
                                      <p:tavLst>
                                        <p:tav tm="0">
                                          <p:val>
                                            <p:strVal val="#ppt_h"/>
                                          </p:val>
                                        </p:tav>
                                        <p:tav tm="100000">
                                          <p:val>
                                            <p:strVal val="#ppt_h"/>
                                          </p:val>
                                        </p:tav>
                                      </p:tavLst>
                                    </p:anim>
                                    <p:anim calcmode="lin" valueType="num">
                                      <p:cBhvr>
                                        <p:cTn id="125" dur="500" fill="hold"/>
                                        <p:tgtEl>
                                          <p:spTgt spid="154668"/>
                                        </p:tgtEl>
                                        <p:attrNameLst>
                                          <p:attrName>ppt_x</p:attrName>
                                        </p:attrNameLst>
                                      </p:cBhvr>
                                      <p:tavLst>
                                        <p:tav tm="0">
                                          <p:val>
                                            <p:strVal val="#ppt_x-.2"/>
                                          </p:val>
                                        </p:tav>
                                        <p:tav tm="100000">
                                          <p:val>
                                            <p:strVal val="#ppt_x"/>
                                          </p:val>
                                        </p:tav>
                                      </p:tavLst>
                                    </p:anim>
                                    <p:anim calcmode="lin" valueType="num">
                                      <p:cBhvr>
                                        <p:cTn id="126" dur="500" fill="hold"/>
                                        <p:tgtEl>
                                          <p:spTgt spid="154668"/>
                                        </p:tgtEl>
                                        <p:attrNameLst>
                                          <p:attrName>ppt_y</p:attrName>
                                        </p:attrNameLst>
                                      </p:cBhvr>
                                      <p:tavLst>
                                        <p:tav tm="0">
                                          <p:val>
                                            <p:strVal val="#ppt_y"/>
                                          </p:val>
                                        </p:tav>
                                        <p:tav tm="100000">
                                          <p:val>
                                            <p:strVal val="#ppt_y"/>
                                          </p:val>
                                        </p:tav>
                                      </p:tavLst>
                                    </p:anim>
                                    <p:animEffect transition="in" filter="fade">
                                      <p:cBhvr>
                                        <p:cTn id="127" dur="500"/>
                                        <p:tgtEl>
                                          <p:spTgt spid="154668"/>
                                        </p:tgtEl>
                                      </p:cBhvr>
                                    </p:animEffect>
                                  </p:childTnLst>
                                </p:cTn>
                              </p:par>
                              <p:par>
                                <p:cTn id="128" presetID="54" presetClass="entr" presetSubtype="0" accel="100000" fill="hold" grpId="0" nodeType="withEffect">
                                  <p:stCondLst>
                                    <p:cond delay="0"/>
                                  </p:stCondLst>
                                  <p:childTnLst>
                                    <p:set>
                                      <p:cBhvr>
                                        <p:cTn id="129" dur="1" fill="hold">
                                          <p:stCondLst>
                                            <p:cond delay="0"/>
                                          </p:stCondLst>
                                        </p:cTn>
                                        <p:tgtEl>
                                          <p:spTgt spid="154669"/>
                                        </p:tgtEl>
                                        <p:attrNameLst>
                                          <p:attrName>style.visibility</p:attrName>
                                        </p:attrNameLst>
                                      </p:cBhvr>
                                      <p:to>
                                        <p:strVal val="visible"/>
                                      </p:to>
                                    </p:set>
                                    <p:anim calcmode="lin" valueType="num">
                                      <p:cBhvr>
                                        <p:cTn id="130" dur="500" fill="hold"/>
                                        <p:tgtEl>
                                          <p:spTgt spid="154669"/>
                                        </p:tgtEl>
                                        <p:attrNameLst>
                                          <p:attrName>ppt_w</p:attrName>
                                        </p:attrNameLst>
                                      </p:cBhvr>
                                      <p:tavLst>
                                        <p:tav tm="0">
                                          <p:val>
                                            <p:strVal val="#ppt_w*0.05"/>
                                          </p:val>
                                        </p:tav>
                                        <p:tav tm="100000">
                                          <p:val>
                                            <p:strVal val="#ppt_w"/>
                                          </p:val>
                                        </p:tav>
                                      </p:tavLst>
                                    </p:anim>
                                    <p:anim calcmode="lin" valueType="num">
                                      <p:cBhvr>
                                        <p:cTn id="131" dur="500" fill="hold"/>
                                        <p:tgtEl>
                                          <p:spTgt spid="154669"/>
                                        </p:tgtEl>
                                        <p:attrNameLst>
                                          <p:attrName>ppt_h</p:attrName>
                                        </p:attrNameLst>
                                      </p:cBhvr>
                                      <p:tavLst>
                                        <p:tav tm="0">
                                          <p:val>
                                            <p:strVal val="#ppt_h"/>
                                          </p:val>
                                        </p:tav>
                                        <p:tav tm="100000">
                                          <p:val>
                                            <p:strVal val="#ppt_h"/>
                                          </p:val>
                                        </p:tav>
                                      </p:tavLst>
                                    </p:anim>
                                    <p:anim calcmode="lin" valueType="num">
                                      <p:cBhvr>
                                        <p:cTn id="132" dur="500" fill="hold"/>
                                        <p:tgtEl>
                                          <p:spTgt spid="154669"/>
                                        </p:tgtEl>
                                        <p:attrNameLst>
                                          <p:attrName>ppt_x</p:attrName>
                                        </p:attrNameLst>
                                      </p:cBhvr>
                                      <p:tavLst>
                                        <p:tav tm="0">
                                          <p:val>
                                            <p:strVal val="#ppt_x-.2"/>
                                          </p:val>
                                        </p:tav>
                                        <p:tav tm="100000">
                                          <p:val>
                                            <p:strVal val="#ppt_x"/>
                                          </p:val>
                                        </p:tav>
                                      </p:tavLst>
                                    </p:anim>
                                    <p:anim calcmode="lin" valueType="num">
                                      <p:cBhvr>
                                        <p:cTn id="133" dur="500" fill="hold"/>
                                        <p:tgtEl>
                                          <p:spTgt spid="154669"/>
                                        </p:tgtEl>
                                        <p:attrNameLst>
                                          <p:attrName>ppt_y</p:attrName>
                                        </p:attrNameLst>
                                      </p:cBhvr>
                                      <p:tavLst>
                                        <p:tav tm="0">
                                          <p:val>
                                            <p:strVal val="#ppt_y"/>
                                          </p:val>
                                        </p:tav>
                                        <p:tav tm="100000">
                                          <p:val>
                                            <p:strVal val="#ppt_y"/>
                                          </p:val>
                                        </p:tav>
                                      </p:tavLst>
                                    </p:anim>
                                    <p:animEffect transition="in" filter="fade">
                                      <p:cBhvr>
                                        <p:cTn id="134" dur="500"/>
                                        <p:tgtEl>
                                          <p:spTgt spid="154669"/>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54" presetClass="entr" presetSubtype="0" accel="100000" fill="hold" grpId="1" nodeType="clickEffect">
                                  <p:stCondLst>
                                    <p:cond delay="0"/>
                                  </p:stCondLst>
                                  <p:childTnLst>
                                    <p:set>
                                      <p:cBhvr>
                                        <p:cTn id="138" dur="1" fill="hold">
                                          <p:stCondLst>
                                            <p:cond delay="0"/>
                                          </p:stCondLst>
                                        </p:cTn>
                                        <p:tgtEl>
                                          <p:spTgt spid="154660"/>
                                        </p:tgtEl>
                                        <p:attrNameLst>
                                          <p:attrName>style.visibility</p:attrName>
                                        </p:attrNameLst>
                                      </p:cBhvr>
                                      <p:to>
                                        <p:strVal val="visible"/>
                                      </p:to>
                                    </p:set>
                                    <p:anim calcmode="lin" valueType="num">
                                      <p:cBhvr>
                                        <p:cTn id="139" dur="500" fill="hold"/>
                                        <p:tgtEl>
                                          <p:spTgt spid="154660"/>
                                        </p:tgtEl>
                                        <p:attrNameLst>
                                          <p:attrName>ppt_w</p:attrName>
                                        </p:attrNameLst>
                                      </p:cBhvr>
                                      <p:tavLst>
                                        <p:tav tm="0">
                                          <p:val>
                                            <p:strVal val="#ppt_w*0.05"/>
                                          </p:val>
                                        </p:tav>
                                        <p:tav tm="100000">
                                          <p:val>
                                            <p:strVal val="#ppt_w"/>
                                          </p:val>
                                        </p:tav>
                                      </p:tavLst>
                                    </p:anim>
                                    <p:anim calcmode="lin" valueType="num">
                                      <p:cBhvr>
                                        <p:cTn id="140" dur="500" fill="hold"/>
                                        <p:tgtEl>
                                          <p:spTgt spid="154660"/>
                                        </p:tgtEl>
                                        <p:attrNameLst>
                                          <p:attrName>ppt_h</p:attrName>
                                        </p:attrNameLst>
                                      </p:cBhvr>
                                      <p:tavLst>
                                        <p:tav tm="0">
                                          <p:val>
                                            <p:strVal val="#ppt_h"/>
                                          </p:val>
                                        </p:tav>
                                        <p:tav tm="100000">
                                          <p:val>
                                            <p:strVal val="#ppt_h"/>
                                          </p:val>
                                        </p:tav>
                                      </p:tavLst>
                                    </p:anim>
                                    <p:anim calcmode="lin" valueType="num">
                                      <p:cBhvr>
                                        <p:cTn id="141" dur="500" fill="hold"/>
                                        <p:tgtEl>
                                          <p:spTgt spid="154660"/>
                                        </p:tgtEl>
                                        <p:attrNameLst>
                                          <p:attrName>ppt_x</p:attrName>
                                        </p:attrNameLst>
                                      </p:cBhvr>
                                      <p:tavLst>
                                        <p:tav tm="0">
                                          <p:val>
                                            <p:strVal val="#ppt_x-.2"/>
                                          </p:val>
                                        </p:tav>
                                        <p:tav tm="100000">
                                          <p:val>
                                            <p:strVal val="#ppt_x"/>
                                          </p:val>
                                        </p:tav>
                                      </p:tavLst>
                                    </p:anim>
                                    <p:anim calcmode="lin" valueType="num">
                                      <p:cBhvr>
                                        <p:cTn id="142" dur="500" fill="hold"/>
                                        <p:tgtEl>
                                          <p:spTgt spid="154660"/>
                                        </p:tgtEl>
                                        <p:attrNameLst>
                                          <p:attrName>ppt_y</p:attrName>
                                        </p:attrNameLst>
                                      </p:cBhvr>
                                      <p:tavLst>
                                        <p:tav tm="0">
                                          <p:val>
                                            <p:strVal val="#ppt_y"/>
                                          </p:val>
                                        </p:tav>
                                        <p:tav tm="100000">
                                          <p:val>
                                            <p:strVal val="#ppt_y"/>
                                          </p:val>
                                        </p:tav>
                                      </p:tavLst>
                                    </p:anim>
                                    <p:animEffect transition="in" filter="fade">
                                      <p:cBhvr>
                                        <p:cTn id="143" dur="500"/>
                                        <p:tgtEl>
                                          <p:spTgt spid="154660"/>
                                        </p:tgtEl>
                                      </p:cBhvr>
                                    </p:animEffect>
                                  </p:childTnLst>
                                  <p:subTnLst>
                                    <p:audio>
                                      <p:cMediaNode>
                                        <p:cTn display="0" masterRel="sameClick">
                                          <p:stCondLst>
                                            <p:cond evt="begin" delay="0">
                                              <p:tn val="137"/>
                                            </p:cond>
                                          </p:stCondLst>
                                          <p:endCondLst>
                                            <p:cond evt="onStopAudio" delay="0">
                                              <p:tgtEl>
                                                <p:sldTgt/>
                                              </p:tgtEl>
                                            </p:cond>
                                          </p:endCondLst>
                                        </p:cTn>
                                        <p:tgtEl>
                                          <p:sndTgt r:embed="rId2" name="coin.wav"/>
                                        </p:tgtEl>
                                      </p:cMediaNode>
                                    </p:audio>
                                  </p:subTnLst>
                                </p:cTn>
                              </p:par>
                              <p:par>
                                <p:cTn id="144" presetID="54" presetClass="entr" presetSubtype="0" accel="100000" fill="hold" grpId="0" nodeType="withEffect">
                                  <p:stCondLst>
                                    <p:cond delay="0"/>
                                  </p:stCondLst>
                                  <p:childTnLst>
                                    <p:set>
                                      <p:cBhvr>
                                        <p:cTn id="145" dur="1" fill="hold">
                                          <p:stCondLst>
                                            <p:cond delay="0"/>
                                          </p:stCondLst>
                                        </p:cTn>
                                        <p:tgtEl>
                                          <p:spTgt spid="154662"/>
                                        </p:tgtEl>
                                        <p:attrNameLst>
                                          <p:attrName>style.visibility</p:attrName>
                                        </p:attrNameLst>
                                      </p:cBhvr>
                                      <p:to>
                                        <p:strVal val="visible"/>
                                      </p:to>
                                    </p:set>
                                    <p:anim calcmode="lin" valueType="num">
                                      <p:cBhvr>
                                        <p:cTn id="146" dur="500" fill="hold"/>
                                        <p:tgtEl>
                                          <p:spTgt spid="154662"/>
                                        </p:tgtEl>
                                        <p:attrNameLst>
                                          <p:attrName>ppt_w</p:attrName>
                                        </p:attrNameLst>
                                      </p:cBhvr>
                                      <p:tavLst>
                                        <p:tav tm="0">
                                          <p:val>
                                            <p:strVal val="#ppt_w*0.05"/>
                                          </p:val>
                                        </p:tav>
                                        <p:tav tm="100000">
                                          <p:val>
                                            <p:strVal val="#ppt_w"/>
                                          </p:val>
                                        </p:tav>
                                      </p:tavLst>
                                    </p:anim>
                                    <p:anim calcmode="lin" valueType="num">
                                      <p:cBhvr>
                                        <p:cTn id="147" dur="500" fill="hold"/>
                                        <p:tgtEl>
                                          <p:spTgt spid="154662"/>
                                        </p:tgtEl>
                                        <p:attrNameLst>
                                          <p:attrName>ppt_h</p:attrName>
                                        </p:attrNameLst>
                                      </p:cBhvr>
                                      <p:tavLst>
                                        <p:tav tm="0">
                                          <p:val>
                                            <p:strVal val="#ppt_h"/>
                                          </p:val>
                                        </p:tav>
                                        <p:tav tm="100000">
                                          <p:val>
                                            <p:strVal val="#ppt_h"/>
                                          </p:val>
                                        </p:tav>
                                      </p:tavLst>
                                    </p:anim>
                                    <p:anim calcmode="lin" valueType="num">
                                      <p:cBhvr>
                                        <p:cTn id="148" dur="500" fill="hold"/>
                                        <p:tgtEl>
                                          <p:spTgt spid="154662"/>
                                        </p:tgtEl>
                                        <p:attrNameLst>
                                          <p:attrName>ppt_x</p:attrName>
                                        </p:attrNameLst>
                                      </p:cBhvr>
                                      <p:tavLst>
                                        <p:tav tm="0">
                                          <p:val>
                                            <p:strVal val="#ppt_x-.2"/>
                                          </p:val>
                                        </p:tav>
                                        <p:tav tm="100000">
                                          <p:val>
                                            <p:strVal val="#ppt_x"/>
                                          </p:val>
                                        </p:tav>
                                      </p:tavLst>
                                    </p:anim>
                                    <p:anim calcmode="lin" valueType="num">
                                      <p:cBhvr>
                                        <p:cTn id="149" dur="500" fill="hold"/>
                                        <p:tgtEl>
                                          <p:spTgt spid="154662"/>
                                        </p:tgtEl>
                                        <p:attrNameLst>
                                          <p:attrName>ppt_y</p:attrName>
                                        </p:attrNameLst>
                                      </p:cBhvr>
                                      <p:tavLst>
                                        <p:tav tm="0">
                                          <p:val>
                                            <p:strVal val="#ppt_y"/>
                                          </p:val>
                                        </p:tav>
                                        <p:tav tm="100000">
                                          <p:val>
                                            <p:strVal val="#ppt_y"/>
                                          </p:val>
                                        </p:tav>
                                      </p:tavLst>
                                    </p:anim>
                                    <p:animEffect transition="in" filter="fade">
                                      <p:cBhvr>
                                        <p:cTn id="150" dur="500"/>
                                        <p:tgtEl>
                                          <p:spTgt spid="154662"/>
                                        </p:tgtEl>
                                      </p:cBhvr>
                                    </p:animEffect>
                                  </p:childTnLst>
                                </p:cTn>
                              </p:par>
                              <p:par>
                                <p:cTn id="151" presetID="54" presetClass="entr" presetSubtype="0" accel="100000" fill="hold" grpId="0" nodeType="withEffect">
                                  <p:stCondLst>
                                    <p:cond delay="0"/>
                                  </p:stCondLst>
                                  <p:childTnLst>
                                    <p:set>
                                      <p:cBhvr>
                                        <p:cTn id="152" dur="1" fill="hold">
                                          <p:stCondLst>
                                            <p:cond delay="0"/>
                                          </p:stCondLst>
                                        </p:cTn>
                                        <p:tgtEl>
                                          <p:spTgt spid="154663"/>
                                        </p:tgtEl>
                                        <p:attrNameLst>
                                          <p:attrName>style.visibility</p:attrName>
                                        </p:attrNameLst>
                                      </p:cBhvr>
                                      <p:to>
                                        <p:strVal val="visible"/>
                                      </p:to>
                                    </p:set>
                                    <p:anim calcmode="lin" valueType="num">
                                      <p:cBhvr>
                                        <p:cTn id="153" dur="500" fill="hold"/>
                                        <p:tgtEl>
                                          <p:spTgt spid="154663"/>
                                        </p:tgtEl>
                                        <p:attrNameLst>
                                          <p:attrName>ppt_w</p:attrName>
                                        </p:attrNameLst>
                                      </p:cBhvr>
                                      <p:tavLst>
                                        <p:tav tm="0">
                                          <p:val>
                                            <p:strVal val="#ppt_w*0.05"/>
                                          </p:val>
                                        </p:tav>
                                        <p:tav tm="100000">
                                          <p:val>
                                            <p:strVal val="#ppt_w"/>
                                          </p:val>
                                        </p:tav>
                                      </p:tavLst>
                                    </p:anim>
                                    <p:anim calcmode="lin" valueType="num">
                                      <p:cBhvr>
                                        <p:cTn id="154" dur="500" fill="hold"/>
                                        <p:tgtEl>
                                          <p:spTgt spid="154663"/>
                                        </p:tgtEl>
                                        <p:attrNameLst>
                                          <p:attrName>ppt_h</p:attrName>
                                        </p:attrNameLst>
                                      </p:cBhvr>
                                      <p:tavLst>
                                        <p:tav tm="0">
                                          <p:val>
                                            <p:strVal val="#ppt_h"/>
                                          </p:val>
                                        </p:tav>
                                        <p:tav tm="100000">
                                          <p:val>
                                            <p:strVal val="#ppt_h"/>
                                          </p:val>
                                        </p:tav>
                                      </p:tavLst>
                                    </p:anim>
                                    <p:anim calcmode="lin" valueType="num">
                                      <p:cBhvr>
                                        <p:cTn id="155" dur="500" fill="hold"/>
                                        <p:tgtEl>
                                          <p:spTgt spid="154663"/>
                                        </p:tgtEl>
                                        <p:attrNameLst>
                                          <p:attrName>ppt_x</p:attrName>
                                        </p:attrNameLst>
                                      </p:cBhvr>
                                      <p:tavLst>
                                        <p:tav tm="0">
                                          <p:val>
                                            <p:strVal val="#ppt_x-.2"/>
                                          </p:val>
                                        </p:tav>
                                        <p:tav tm="100000">
                                          <p:val>
                                            <p:strVal val="#ppt_x"/>
                                          </p:val>
                                        </p:tav>
                                      </p:tavLst>
                                    </p:anim>
                                    <p:anim calcmode="lin" valueType="num">
                                      <p:cBhvr>
                                        <p:cTn id="156" dur="500" fill="hold"/>
                                        <p:tgtEl>
                                          <p:spTgt spid="154663"/>
                                        </p:tgtEl>
                                        <p:attrNameLst>
                                          <p:attrName>ppt_y</p:attrName>
                                        </p:attrNameLst>
                                      </p:cBhvr>
                                      <p:tavLst>
                                        <p:tav tm="0">
                                          <p:val>
                                            <p:strVal val="#ppt_y"/>
                                          </p:val>
                                        </p:tav>
                                        <p:tav tm="100000">
                                          <p:val>
                                            <p:strVal val="#ppt_y"/>
                                          </p:val>
                                        </p:tav>
                                      </p:tavLst>
                                    </p:anim>
                                    <p:animEffect transition="in" filter="fade">
                                      <p:cBhvr>
                                        <p:cTn id="157" dur="500"/>
                                        <p:tgtEl>
                                          <p:spTgt spid="154663"/>
                                        </p:tgtEl>
                                      </p:cBhvr>
                                    </p:animEffect>
                                  </p:childTnLst>
                                </p:cTn>
                              </p:par>
                              <p:par>
                                <p:cTn id="158" presetID="54" presetClass="entr" presetSubtype="0" accel="100000" fill="hold" grpId="0" nodeType="withEffect">
                                  <p:stCondLst>
                                    <p:cond delay="0"/>
                                  </p:stCondLst>
                                  <p:childTnLst>
                                    <p:set>
                                      <p:cBhvr>
                                        <p:cTn id="159" dur="1" fill="hold">
                                          <p:stCondLst>
                                            <p:cond delay="0"/>
                                          </p:stCondLst>
                                        </p:cTn>
                                        <p:tgtEl>
                                          <p:spTgt spid="154664"/>
                                        </p:tgtEl>
                                        <p:attrNameLst>
                                          <p:attrName>style.visibility</p:attrName>
                                        </p:attrNameLst>
                                      </p:cBhvr>
                                      <p:to>
                                        <p:strVal val="visible"/>
                                      </p:to>
                                    </p:set>
                                    <p:anim calcmode="lin" valueType="num">
                                      <p:cBhvr>
                                        <p:cTn id="160" dur="500" fill="hold"/>
                                        <p:tgtEl>
                                          <p:spTgt spid="154664"/>
                                        </p:tgtEl>
                                        <p:attrNameLst>
                                          <p:attrName>ppt_w</p:attrName>
                                        </p:attrNameLst>
                                      </p:cBhvr>
                                      <p:tavLst>
                                        <p:tav tm="0">
                                          <p:val>
                                            <p:strVal val="#ppt_w*0.05"/>
                                          </p:val>
                                        </p:tav>
                                        <p:tav tm="100000">
                                          <p:val>
                                            <p:strVal val="#ppt_w"/>
                                          </p:val>
                                        </p:tav>
                                      </p:tavLst>
                                    </p:anim>
                                    <p:anim calcmode="lin" valueType="num">
                                      <p:cBhvr>
                                        <p:cTn id="161" dur="500" fill="hold"/>
                                        <p:tgtEl>
                                          <p:spTgt spid="154664"/>
                                        </p:tgtEl>
                                        <p:attrNameLst>
                                          <p:attrName>ppt_h</p:attrName>
                                        </p:attrNameLst>
                                      </p:cBhvr>
                                      <p:tavLst>
                                        <p:tav tm="0">
                                          <p:val>
                                            <p:strVal val="#ppt_h"/>
                                          </p:val>
                                        </p:tav>
                                        <p:tav tm="100000">
                                          <p:val>
                                            <p:strVal val="#ppt_h"/>
                                          </p:val>
                                        </p:tav>
                                      </p:tavLst>
                                    </p:anim>
                                    <p:anim calcmode="lin" valueType="num">
                                      <p:cBhvr>
                                        <p:cTn id="162" dur="500" fill="hold"/>
                                        <p:tgtEl>
                                          <p:spTgt spid="154664"/>
                                        </p:tgtEl>
                                        <p:attrNameLst>
                                          <p:attrName>ppt_x</p:attrName>
                                        </p:attrNameLst>
                                      </p:cBhvr>
                                      <p:tavLst>
                                        <p:tav tm="0">
                                          <p:val>
                                            <p:strVal val="#ppt_x-.2"/>
                                          </p:val>
                                        </p:tav>
                                        <p:tav tm="100000">
                                          <p:val>
                                            <p:strVal val="#ppt_x"/>
                                          </p:val>
                                        </p:tav>
                                      </p:tavLst>
                                    </p:anim>
                                    <p:anim calcmode="lin" valueType="num">
                                      <p:cBhvr>
                                        <p:cTn id="163" dur="500" fill="hold"/>
                                        <p:tgtEl>
                                          <p:spTgt spid="154664"/>
                                        </p:tgtEl>
                                        <p:attrNameLst>
                                          <p:attrName>ppt_y</p:attrName>
                                        </p:attrNameLst>
                                      </p:cBhvr>
                                      <p:tavLst>
                                        <p:tav tm="0">
                                          <p:val>
                                            <p:strVal val="#ppt_y"/>
                                          </p:val>
                                        </p:tav>
                                        <p:tav tm="100000">
                                          <p:val>
                                            <p:strVal val="#ppt_y"/>
                                          </p:val>
                                        </p:tav>
                                      </p:tavLst>
                                    </p:anim>
                                    <p:animEffect transition="in" filter="fade">
                                      <p:cBhvr>
                                        <p:cTn id="164" dur="500"/>
                                        <p:tgtEl>
                                          <p:spTgt spid="154664"/>
                                        </p:tgtEl>
                                      </p:cBhvr>
                                    </p:animEffect>
                                  </p:childTnLst>
                                </p:cTn>
                              </p:par>
                              <p:par>
                                <p:cTn id="165" presetID="54" presetClass="entr" presetSubtype="0" accel="100000" fill="hold" grpId="0" nodeType="withEffect">
                                  <p:stCondLst>
                                    <p:cond delay="0"/>
                                  </p:stCondLst>
                                  <p:childTnLst>
                                    <p:set>
                                      <p:cBhvr>
                                        <p:cTn id="166" dur="1" fill="hold">
                                          <p:stCondLst>
                                            <p:cond delay="0"/>
                                          </p:stCondLst>
                                        </p:cTn>
                                        <p:tgtEl>
                                          <p:spTgt spid="154665"/>
                                        </p:tgtEl>
                                        <p:attrNameLst>
                                          <p:attrName>style.visibility</p:attrName>
                                        </p:attrNameLst>
                                      </p:cBhvr>
                                      <p:to>
                                        <p:strVal val="visible"/>
                                      </p:to>
                                    </p:set>
                                    <p:anim calcmode="lin" valueType="num">
                                      <p:cBhvr>
                                        <p:cTn id="167" dur="500" fill="hold"/>
                                        <p:tgtEl>
                                          <p:spTgt spid="154665"/>
                                        </p:tgtEl>
                                        <p:attrNameLst>
                                          <p:attrName>ppt_w</p:attrName>
                                        </p:attrNameLst>
                                      </p:cBhvr>
                                      <p:tavLst>
                                        <p:tav tm="0">
                                          <p:val>
                                            <p:strVal val="#ppt_w*0.05"/>
                                          </p:val>
                                        </p:tav>
                                        <p:tav tm="100000">
                                          <p:val>
                                            <p:strVal val="#ppt_w"/>
                                          </p:val>
                                        </p:tav>
                                      </p:tavLst>
                                    </p:anim>
                                    <p:anim calcmode="lin" valueType="num">
                                      <p:cBhvr>
                                        <p:cTn id="168" dur="500" fill="hold"/>
                                        <p:tgtEl>
                                          <p:spTgt spid="154665"/>
                                        </p:tgtEl>
                                        <p:attrNameLst>
                                          <p:attrName>ppt_h</p:attrName>
                                        </p:attrNameLst>
                                      </p:cBhvr>
                                      <p:tavLst>
                                        <p:tav tm="0">
                                          <p:val>
                                            <p:strVal val="#ppt_h"/>
                                          </p:val>
                                        </p:tav>
                                        <p:tav tm="100000">
                                          <p:val>
                                            <p:strVal val="#ppt_h"/>
                                          </p:val>
                                        </p:tav>
                                      </p:tavLst>
                                    </p:anim>
                                    <p:anim calcmode="lin" valueType="num">
                                      <p:cBhvr>
                                        <p:cTn id="169" dur="500" fill="hold"/>
                                        <p:tgtEl>
                                          <p:spTgt spid="154665"/>
                                        </p:tgtEl>
                                        <p:attrNameLst>
                                          <p:attrName>ppt_x</p:attrName>
                                        </p:attrNameLst>
                                      </p:cBhvr>
                                      <p:tavLst>
                                        <p:tav tm="0">
                                          <p:val>
                                            <p:strVal val="#ppt_x-.2"/>
                                          </p:val>
                                        </p:tav>
                                        <p:tav tm="100000">
                                          <p:val>
                                            <p:strVal val="#ppt_x"/>
                                          </p:val>
                                        </p:tav>
                                      </p:tavLst>
                                    </p:anim>
                                    <p:anim calcmode="lin" valueType="num">
                                      <p:cBhvr>
                                        <p:cTn id="170" dur="500" fill="hold"/>
                                        <p:tgtEl>
                                          <p:spTgt spid="154665"/>
                                        </p:tgtEl>
                                        <p:attrNameLst>
                                          <p:attrName>ppt_y</p:attrName>
                                        </p:attrNameLst>
                                      </p:cBhvr>
                                      <p:tavLst>
                                        <p:tav tm="0">
                                          <p:val>
                                            <p:strVal val="#ppt_y"/>
                                          </p:val>
                                        </p:tav>
                                        <p:tav tm="100000">
                                          <p:val>
                                            <p:strVal val="#ppt_y"/>
                                          </p:val>
                                        </p:tav>
                                      </p:tavLst>
                                    </p:anim>
                                    <p:animEffect transition="in" filter="fade">
                                      <p:cBhvr>
                                        <p:cTn id="171" dur="500"/>
                                        <p:tgtEl>
                                          <p:spTgt spid="154665"/>
                                        </p:tgtEl>
                                      </p:cBhvr>
                                    </p:animEffect>
                                  </p:childTnLst>
                                </p:cTn>
                              </p:par>
                              <p:par>
                                <p:cTn id="172" presetID="54" presetClass="entr" presetSubtype="0" accel="100000" fill="hold" grpId="0" nodeType="withEffect">
                                  <p:stCondLst>
                                    <p:cond delay="0"/>
                                  </p:stCondLst>
                                  <p:childTnLst>
                                    <p:set>
                                      <p:cBhvr>
                                        <p:cTn id="173" dur="1" fill="hold">
                                          <p:stCondLst>
                                            <p:cond delay="0"/>
                                          </p:stCondLst>
                                        </p:cTn>
                                        <p:tgtEl>
                                          <p:spTgt spid="154670"/>
                                        </p:tgtEl>
                                        <p:attrNameLst>
                                          <p:attrName>style.visibility</p:attrName>
                                        </p:attrNameLst>
                                      </p:cBhvr>
                                      <p:to>
                                        <p:strVal val="visible"/>
                                      </p:to>
                                    </p:set>
                                    <p:anim calcmode="lin" valueType="num">
                                      <p:cBhvr>
                                        <p:cTn id="174" dur="500" fill="hold"/>
                                        <p:tgtEl>
                                          <p:spTgt spid="154670"/>
                                        </p:tgtEl>
                                        <p:attrNameLst>
                                          <p:attrName>ppt_w</p:attrName>
                                        </p:attrNameLst>
                                      </p:cBhvr>
                                      <p:tavLst>
                                        <p:tav tm="0">
                                          <p:val>
                                            <p:strVal val="#ppt_w*0.05"/>
                                          </p:val>
                                        </p:tav>
                                        <p:tav tm="100000">
                                          <p:val>
                                            <p:strVal val="#ppt_w"/>
                                          </p:val>
                                        </p:tav>
                                      </p:tavLst>
                                    </p:anim>
                                    <p:anim calcmode="lin" valueType="num">
                                      <p:cBhvr>
                                        <p:cTn id="175" dur="500" fill="hold"/>
                                        <p:tgtEl>
                                          <p:spTgt spid="154670"/>
                                        </p:tgtEl>
                                        <p:attrNameLst>
                                          <p:attrName>ppt_h</p:attrName>
                                        </p:attrNameLst>
                                      </p:cBhvr>
                                      <p:tavLst>
                                        <p:tav tm="0">
                                          <p:val>
                                            <p:strVal val="#ppt_h"/>
                                          </p:val>
                                        </p:tav>
                                        <p:tav tm="100000">
                                          <p:val>
                                            <p:strVal val="#ppt_h"/>
                                          </p:val>
                                        </p:tav>
                                      </p:tavLst>
                                    </p:anim>
                                    <p:anim calcmode="lin" valueType="num">
                                      <p:cBhvr>
                                        <p:cTn id="176" dur="500" fill="hold"/>
                                        <p:tgtEl>
                                          <p:spTgt spid="154670"/>
                                        </p:tgtEl>
                                        <p:attrNameLst>
                                          <p:attrName>ppt_x</p:attrName>
                                        </p:attrNameLst>
                                      </p:cBhvr>
                                      <p:tavLst>
                                        <p:tav tm="0">
                                          <p:val>
                                            <p:strVal val="#ppt_x-.2"/>
                                          </p:val>
                                        </p:tav>
                                        <p:tav tm="100000">
                                          <p:val>
                                            <p:strVal val="#ppt_x"/>
                                          </p:val>
                                        </p:tav>
                                      </p:tavLst>
                                    </p:anim>
                                    <p:anim calcmode="lin" valueType="num">
                                      <p:cBhvr>
                                        <p:cTn id="177" dur="500" fill="hold"/>
                                        <p:tgtEl>
                                          <p:spTgt spid="154670"/>
                                        </p:tgtEl>
                                        <p:attrNameLst>
                                          <p:attrName>ppt_y</p:attrName>
                                        </p:attrNameLst>
                                      </p:cBhvr>
                                      <p:tavLst>
                                        <p:tav tm="0">
                                          <p:val>
                                            <p:strVal val="#ppt_y"/>
                                          </p:val>
                                        </p:tav>
                                        <p:tav tm="100000">
                                          <p:val>
                                            <p:strVal val="#ppt_y"/>
                                          </p:val>
                                        </p:tav>
                                      </p:tavLst>
                                    </p:anim>
                                    <p:animEffect transition="in" filter="fade">
                                      <p:cBhvr>
                                        <p:cTn id="178" dur="500"/>
                                        <p:tgtEl>
                                          <p:spTgt spid="154670"/>
                                        </p:tgtEl>
                                      </p:cBhvr>
                                    </p:animEffect>
                                  </p:childTnLst>
                                </p:cTn>
                              </p:par>
                              <p:par>
                                <p:cTn id="179" presetID="54" presetClass="entr" presetSubtype="0" accel="100000" fill="hold" grpId="0" nodeType="withEffect">
                                  <p:stCondLst>
                                    <p:cond delay="0"/>
                                  </p:stCondLst>
                                  <p:childTnLst>
                                    <p:set>
                                      <p:cBhvr>
                                        <p:cTn id="180" dur="1" fill="hold">
                                          <p:stCondLst>
                                            <p:cond delay="0"/>
                                          </p:stCondLst>
                                        </p:cTn>
                                        <p:tgtEl>
                                          <p:spTgt spid="154671"/>
                                        </p:tgtEl>
                                        <p:attrNameLst>
                                          <p:attrName>style.visibility</p:attrName>
                                        </p:attrNameLst>
                                      </p:cBhvr>
                                      <p:to>
                                        <p:strVal val="visible"/>
                                      </p:to>
                                    </p:set>
                                    <p:anim calcmode="lin" valueType="num">
                                      <p:cBhvr>
                                        <p:cTn id="181" dur="500" fill="hold"/>
                                        <p:tgtEl>
                                          <p:spTgt spid="154671"/>
                                        </p:tgtEl>
                                        <p:attrNameLst>
                                          <p:attrName>ppt_w</p:attrName>
                                        </p:attrNameLst>
                                      </p:cBhvr>
                                      <p:tavLst>
                                        <p:tav tm="0">
                                          <p:val>
                                            <p:strVal val="#ppt_w*0.05"/>
                                          </p:val>
                                        </p:tav>
                                        <p:tav tm="100000">
                                          <p:val>
                                            <p:strVal val="#ppt_w"/>
                                          </p:val>
                                        </p:tav>
                                      </p:tavLst>
                                    </p:anim>
                                    <p:anim calcmode="lin" valueType="num">
                                      <p:cBhvr>
                                        <p:cTn id="182" dur="500" fill="hold"/>
                                        <p:tgtEl>
                                          <p:spTgt spid="154671"/>
                                        </p:tgtEl>
                                        <p:attrNameLst>
                                          <p:attrName>ppt_h</p:attrName>
                                        </p:attrNameLst>
                                      </p:cBhvr>
                                      <p:tavLst>
                                        <p:tav tm="0">
                                          <p:val>
                                            <p:strVal val="#ppt_h"/>
                                          </p:val>
                                        </p:tav>
                                        <p:tav tm="100000">
                                          <p:val>
                                            <p:strVal val="#ppt_h"/>
                                          </p:val>
                                        </p:tav>
                                      </p:tavLst>
                                    </p:anim>
                                    <p:anim calcmode="lin" valueType="num">
                                      <p:cBhvr>
                                        <p:cTn id="183" dur="500" fill="hold"/>
                                        <p:tgtEl>
                                          <p:spTgt spid="154671"/>
                                        </p:tgtEl>
                                        <p:attrNameLst>
                                          <p:attrName>ppt_x</p:attrName>
                                        </p:attrNameLst>
                                      </p:cBhvr>
                                      <p:tavLst>
                                        <p:tav tm="0">
                                          <p:val>
                                            <p:strVal val="#ppt_x-.2"/>
                                          </p:val>
                                        </p:tav>
                                        <p:tav tm="100000">
                                          <p:val>
                                            <p:strVal val="#ppt_x"/>
                                          </p:val>
                                        </p:tav>
                                      </p:tavLst>
                                    </p:anim>
                                    <p:anim calcmode="lin" valueType="num">
                                      <p:cBhvr>
                                        <p:cTn id="184" dur="500" fill="hold"/>
                                        <p:tgtEl>
                                          <p:spTgt spid="154671"/>
                                        </p:tgtEl>
                                        <p:attrNameLst>
                                          <p:attrName>ppt_y</p:attrName>
                                        </p:attrNameLst>
                                      </p:cBhvr>
                                      <p:tavLst>
                                        <p:tav tm="0">
                                          <p:val>
                                            <p:strVal val="#ppt_y"/>
                                          </p:val>
                                        </p:tav>
                                        <p:tav tm="100000">
                                          <p:val>
                                            <p:strVal val="#ppt_y"/>
                                          </p:val>
                                        </p:tav>
                                      </p:tavLst>
                                    </p:anim>
                                    <p:animEffect transition="in" filter="fade">
                                      <p:cBhvr>
                                        <p:cTn id="185" dur="500"/>
                                        <p:tgtEl>
                                          <p:spTgt spid="154671"/>
                                        </p:tgtEl>
                                      </p:cBhvr>
                                    </p:animEffect>
                                  </p:childTnLst>
                                </p:cTn>
                              </p:par>
                              <p:par>
                                <p:cTn id="186" presetID="54" presetClass="entr" presetSubtype="0" accel="100000" fill="hold" grpId="0" nodeType="withEffect">
                                  <p:stCondLst>
                                    <p:cond delay="0"/>
                                  </p:stCondLst>
                                  <p:childTnLst>
                                    <p:set>
                                      <p:cBhvr>
                                        <p:cTn id="187" dur="1" fill="hold">
                                          <p:stCondLst>
                                            <p:cond delay="0"/>
                                          </p:stCondLst>
                                        </p:cTn>
                                        <p:tgtEl>
                                          <p:spTgt spid="26"/>
                                        </p:tgtEl>
                                        <p:attrNameLst>
                                          <p:attrName>style.visibility</p:attrName>
                                        </p:attrNameLst>
                                      </p:cBhvr>
                                      <p:to>
                                        <p:strVal val="visible"/>
                                      </p:to>
                                    </p:set>
                                    <p:anim calcmode="lin" valueType="num">
                                      <p:cBhvr>
                                        <p:cTn id="188" dur="500" fill="hold"/>
                                        <p:tgtEl>
                                          <p:spTgt spid="26"/>
                                        </p:tgtEl>
                                        <p:attrNameLst>
                                          <p:attrName>ppt_w</p:attrName>
                                        </p:attrNameLst>
                                      </p:cBhvr>
                                      <p:tavLst>
                                        <p:tav tm="0">
                                          <p:val>
                                            <p:strVal val="#ppt_w*0.05"/>
                                          </p:val>
                                        </p:tav>
                                        <p:tav tm="100000">
                                          <p:val>
                                            <p:strVal val="#ppt_w"/>
                                          </p:val>
                                        </p:tav>
                                      </p:tavLst>
                                    </p:anim>
                                    <p:anim calcmode="lin" valueType="num">
                                      <p:cBhvr>
                                        <p:cTn id="189" dur="500" fill="hold"/>
                                        <p:tgtEl>
                                          <p:spTgt spid="26"/>
                                        </p:tgtEl>
                                        <p:attrNameLst>
                                          <p:attrName>ppt_h</p:attrName>
                                        </p:attrNameLst>
                                      </p:cBhvr>
                                      <p:tavLst>
                                        <p:tav tm="0">
                                          <p:val>
                                            <p:strVal val="#ppt_h"/>
                                          </p:val>
                                        </p:tav>
                                        <p:tav tm="100000">
                                          <p:val>
                                            <p:strVal val="#ppt_h"/>
                                          </p:val>
                                        </p:tav>
                                      </p:tavLst>
                                    </p:anim>
                                    <p:anim calcmode="lin" valueType="num">
                                      <p:cBhvr>
                                        <p:cTn id="190" dur="500" fill="hold"/>
                                        <p:tgtEl>
                                          <p:spTgt spid="26"/>
                                        </p:tgtEl>
                                        <p:attrNameLst>
                                          <p:attrName>ppt_x</p:attrName>
                                        </p:attrNameLst>
                                      </p:cBhvr>
                                      <p:tavLst>
                                        <p:tav tm="0">
                                          <p:val>
                                            <p:strVal val="#ppt_x-.2"/>
                                          </p:val>
                                        </p:tav>
                                        <p:tav tm="100000">
                                          <p:val>
                                            <p:strVal val="#ppt_x"/>
                                          </p:val>
                                        </p:tav>
                                      </p:tavLst>
                                    </p:anim>
                                    <p:anim calcmode="lin" valueType="num">
                                      <p:cBhvr>
                                        <p:cTn id="191" dur="500" fill="hold"/>
                                        <p:tgtEl>
                                          <p:spTgt spid="26"/>
                                        </p:tgtEl>
                                        <p:attrNameLst>
                                          <p:attrName>ppt_y</p:attrName>
                                        </p:attrNameLst>
                                      </p:cBhvr>
                                      <p:tavLst>
                                        <p:tav tm="0">
                                          <p:val>
                                            <p:strVal val="#ppt_y"/>
                                          </p:val>
                                        </p:tav>
                                        <p:tav tm="100000">
                                          <p:val>
                                            <p:strVal val="#ppt_y"/>
                                          </p:val>
                                        </p:tav>
                                      </p:tavLst>
                                    </p:anim>
                                    <p:animEffect transition="in" filter="fade">
                                      <p:cBhvr>
                                        <p:cTn id="192" dur="500"/>
                                        <p:tgtEl>
                                          <p:spTgt spid="26"/>
                                        </p:tgtEl>
                                      </p:cBhvr>
                                    </p:animEffect>
                                  </p:childTnLst>
                                </p:cTn>
                              </p:par>
                              <p:par>
                                <p:cTn id="193" presetID="54" presetClass="entr" presetSubtype="0" accel="100000" fill="hold" grpId="0" nodeType="withEffect">
                                  <p:stCondLst>
                                    <p:cond delay="0"/>
                                  </p:stCondLst>
                                  <p:childTnLst>
                                    <p:set>
                                      <p:cBhvr>
                                        <p:cTn id="194" dur="1" fill="hold">
                                          <p:stCondLst>
                                            <p:cond delay="0"/>
                                          </p:stCondLst>
                                        </p:cTn>
                                        <p:tgtEl>
                                          <p:spTgt spid="27"/>
                                        </p:tgtEl>
                                        <p:attrNameLst>
                                          <p:attrName>style.visibility</p:attrName>
                                        </p:attrNameLst>
                                      </p:cBhvr>
                                      <p:to>
                                        <p:strVal val="visible"/>
                                      </p:to>
                                    </p:set>
                                    <p:anim calcmode="lin" valueType="num">
                                      <p:cBhvr>
                                        <p:cTn id="195" dur="500" fill="hold"/>
                                        <p:tgtEl>
                                          <p:spTgt spid="27"/>
                                        </p:tgtEl>
                                        <p:attrNameLst>
                                          <p:attrName>ppt_w</p:attrName>
                                        </p:attrNameLst>
                                      </p:cBhvr>
                                      <p:tavLst>
                                        <p:tav tm="0">
                                          <p:val>
                                            <p:strVal val="#ppt_w*0.05"/>
                                          </p:val>
                                        </p:tav>
                                        <p:tav tm="100000">
                                          <p:val>
                                            <p:strVal val="#ppt_w"/>
                                          </p:val>
                                        </p:tav>
                                      </p:tavLst>
                                    </p:anim>
                                    <p:anim calcmode="lin" valueType="num">
                                      <p:cBhvr>
                                        <p:cTn id="196" dur="500" fill="hold"/>
                                        <p:tgtEl>
                                          <p:spTgt spid="27"/>
                                        </p:tgtEl>
                                        <p:attrNameLst>
                                          <p:attrName>ppt_h</p:attrName>
                                        </p:attrNameLst>
                                      </p:cBhvr>
                                      <p:tavLst>
                                        <p:tav tm="0">
                                          <p:val>
                                            <p:strVal val="#ppt_h"/>
                                          </p:val>
                                        </p:tav>
                                        <p:tav tm="100000">
                                          <p:val>
                                            <p:strVal val="#ppt_h"/>
                                          </p:val>
                                        </p:tav>
                                      </p:tavLst>
                                    </p:anim>
                                    <p:anim calcmode="lin" valueType="num">
                                      <p:cBhvr>
                                        <p:cTn id="197" dur="500" fill="hold"/>
                                        <p:tgtEl>
                                          <p:spTgt spid="27"/>
                                        </p:tgtEl>
                                        <p:attrNameLst>
                                          <p:attrName>ppt_x</p:attrName>
                                        </p:attrNameLst>
                                      </p:cBhvr>
                                      <p:tavLst>
                                        <p:tav tm="0">
                                          <p:val>
                                            <p:strVal val="#ppt_x-.2"/>
                                          </p:val>
                                        </p:tav>
                                        <p:tav tm="100000">
                                          <p:val>
                                            <p:strVal val="#ppt_x"/>
                                          </p:val>
                                        </p:tav>
                                      </p:tavLst>
                                    </p:anim>
                                    <p:anim calcmode="lin" valueType="num">
                                      <p:cBhvr>
                                        <p:cTn id="198" dur="500" fill="hold"/>
                                        <p:tgtEl>
                                          <p:spTgt spid="27"/>
                                        </p:tgtEl>
                                        <p:attrNameLst>
                                          <p:attrName>ppt_y</p:attrName>
                                        </p:attrNameLst>
                                      </p:cBhvr>
                                      <p:tavLst>
                                        <p:tav tm="0">
                                          <p:val>
                                            <p:strVal val="#ppt_y"/>
                                          </p:val>
                                        </p:tav>
                                        <p:tav tm="100000">
                                          <p:val>
                                            <p:strVal val="#ppt_y"/>
                                          </p:val>
                                        </p:tav>
                                      </p:tavLst>
                                    </p:anim>
                                    <p:animEffect transition="in" filter="fade">
                                      <p:cBhvr>
                                        <p:cTn id="199" dur="500"/>
                                        <p:tgtEl>
                                          <p:spTgt spid="27"/>
                                        </p:tgtEl>
                                      </p:cBhvr>
                                    </p:animEffect>
                                  </p:childTnLst>
                                </p:cTn>
                              </p:par>
                              <p:par>
                                <p:cTn id="200" presetID="54" presetClass="entr" presetSubtype="0" accel="100000" fill="hold" grpId="0" nodeType="withEffect">
                                  <p:stCondLst>
                                    <p:cond delay="0"/>
                                  </p:stCondLst>
                                  <p:childTnLst>
                                    <p:set>
                                      <p:cBhvr>
                                        <p:cTn id="201" dur="1" fill="hold">
                                          <p:stCondLst>
                                            <p:cond delay="0"/>
                                          </p:stCondLst>
                                        </p:cTn>
                                        <p:tgtEl>
                                          <p:spTgt spid="28"/>
                                        </p:tgtEl>
                                        <p:attrNameLst>
                                          <p:attrName>style.visibility</p:attrName>
                                        </p:attrNameLst>
                                      </p:cBhvr>
                                      <p:to>
                                        <p:strVal val="visible"/>
                                      </p:to>
                                    </p:set>
                                    <p:anim calcmode="lin" valueType="num">
                                      <p:cBhvr>
                                        <p:cTn id="202" dur="500" fill="hold"/>
                                        <p:tgtEl>
                                          <p:spTgt spid="28"/>
                                        </p:tgtEl>
                                        <p:attrNameLst>
                                          <p:attrName>ppt_w</p:attrName>
                                        </p:attrNameLst>
                                      </p:cBhvr>
                                      <p:tavLst>
                                        <p:tav tm="0">
                                          <p:val>
                                            <p:strVal val="#ppt_w*0.05"/>
                                          </p:val>
                                        </p:tav>
                                        <p:tav tm="100000">
                                          <p:val>
                                            <p:strVal val="#ppt_w"/>
                                          </p:val>
                                        </p:tav>
                                      </p:tavLst>
                                    </p:anim>
                                    <p:anim calcmode="lin" valueType="num">
                                      <p:cBhvr>
                                        <p:cTn id="203" dur="500" fill="hold"/>
                                        <p:tgtEl>
                                          <p:spTgt spid="28"/>
                                        </p:tgtEl>
                                        <p:attrNameLst>
                                          <p:attrName>ppt_h</p:attrName>
                                        </p:attrNameLst>
                                      </p:cBhvr>
                                      <p:tavLst>
                                        <p:tav tm="0">
                                          <p:val>
                                            <p:strVal val="#ppt_h"/>
                                          </p:val>
                                        </p:tav>
                                        <p:tav tm="100000">
                                          <p:val>
                                            <p:strVal val="#ppt_h"/>
                                          </p:val>
                                        </p:tav>
                                      </p:tavLst>
                                    </p:anim>
                                    <p:anim calcmode="lin" valueType="num">
                                      <p:cBhvr>
                                        <p:cTn id="204" dur="500" fill="hold"/>
                                        <p:tgtEl>
                                          <p:spTgt spid="28"/>
                                        </p:tgtEl>
                                        <p:attrNameLst>
                                          <p:attrName>ppt_x</p:attrName>
                                        </p:attrNameLst>
                                      </p:cBhvr>
                                      <p:tavLst>
                                        <p:tav tm="0">
                                          <p:val>
                                            <p:strVal val="#ppt_x-.2"/>
                                          </p:val>
                                        </p:tav>
                                        <p:tav tm="100000">
                                          <p:val>
                                            <p:strVal val="#ppt_x"/>
                                          </p:val>
                                        </p:tav>
                                      </p:tavLst>
                                    </p:anim>
                                    <p:anim calcmode="lin" valueType="num">
                                      <p:cBhvr>
                                        <p:cTn id="205" dur="500" fill="hold"/>
                                        <p:tgtEl>
                                          <p:spTgt spid="28"/>
                                        </p:tgtEl>
                                        <p:attrNameLst>
                                          <p:attrName>ppt_y</p:attrName>
                                        </p:attrNameLst>
                                      </p:cBhvr>
                                      <p:tavLst>
                                        <p:tav tm="0">
                                          <p:val>
                                            <p:strVal val="#ppt_y"/>
                                          </p:val>
                                        </p:tav>
                                        <p:tav tm="100000">
                                          <p:val>
                                            <p:strVal val="#ppt_y"/>
                                          </p:val>
                                        </p:tav>
                                      </p:tavLst>
                                    </p:anim>
                                    <p:animEffect transition="in" filter="fade">
                                      <p:cBhvr>
                                        <p:cTn id="206" dur="500"/>
                                        <p:tgtEl>
                                          <p:spTgt spid="28"/>
                                        </p:tgtEl>
                                      </p:cBhvr>
                                    </p:animEffect>
                                  </p:childTnLst>
                                </p:cTn>
                              </p:par>
                              <p:par>
                                <p:cTn id="207" presetID="54" presetClass="entr" presetSubtype="0" accel="100000" fill="hold" grpId="0" nodeType="withEffect">
                                  <p:stCondLst>
                                    <p:cond delay="0"/>
                                  </p:stCondLst>
                                  <p:childTnLst>
                                    <p:set>
                                      <p:cBhvr>
                                        <p:cTn id="208" dur="1" fill="hold">
                                          <p:stCondLst>
                                            <p:cond delay="0"/>
                                          </p:stCondLst>
                                        </p:cTn>
                                        <p:tgtEl>
                                          <p:spTgt spid="29"/>
                                        </p:tgtEl>
                                        <p:attrNameLst>
                                          <p:attrName>style.visibility</p:attrName>
                                        </p:attrNameLst>
                                      </p:cBhvr>
                                      <p:to>
                                        <p:strVal val="visible"/>
                                      </p:to>
                                    </p:set>
                                    <p:anim calcmode="lin" valueType="num">
                                      <p:cBhvr>
                                        <p:cTn id="209" dur="500" fill="hold"/>
                                        <p:tgtEl>
                                          <p:spTgt spid="29"/>
                                        </p:tgtEl>
                                        <p:attrNameLst>
                                          <p:attrName>ppt_w</p:attrName>
                                        </p:attrNameLst>
                                      </p:cBhvr>
                                      <p:tavLst>
                                        <p:tav tm="0">
                                          <p:val>
                                            <p:strVal val="#ppt_w*0.05"/>
                                          </p:val>
                                        </p:tav>
                                        <p:tav tm="100000">
                                          <p:val>
                                            <p:strVal val="#ppt_w"/>
                                          </p:val>
                                        </p:tav>
                                      </p:tavLst>
                                    </p:anim>
                                    <p:anim calcmode="lin" valueType="num">
                                      <p:cBhvr>
                                        <p:cTn id="210" dur="500" fill="hold"/>
                                        <p:tgtEl>
                                          <p:spTgt spid="29"/>
                                        </p:tgtEl>
                                        <p:attrNameLst>
                                          <p:attrName>ppt_h</p:attrName>
                                        </p:attrNameLst>
                                      </p:cBhvr>
                                      <p:tavLst>
                                        <p:tav tm="0">
                                          <p:val>
                                            <p:strVal val="#ppt_h"/>
                                          </p:val>
                                        </p:tav>
                                        <p:tav tm="100000">
                                          <p:val>
                                            <p:strVal val="#ppt_h"/>
                                          </p:val>
                                        </p:tav>
                                      </p:tavLst>
                                    </p:anim>
                                    <p:anim calcmode="lin" valueType="num">
                                      <p:cBhvr>
                                        <p:cTn id="211" dur="500" fill="hold"/>
                                        <p:tgtEl>
                                          <p:spTgt spid="29"/>
                                        </p:tgtEl>
                                        <p:attrNameLst>
                                          <p:attrName>ppt_x</p:attrName>
                                        </p:attrNameLst>
                                      </p:cBhvr>
                                      <p:tavLst>
                                        <p:tav tm="0">
                                          <p:val>
                                            <p:strVal val="#ppt_x-.2"/>
                                          </p:val>
                                        </p:tav>
                                        <p:tav tm="100000">
                                          <p:val>
                                            <p:strVal val="#ppt_x"/>
                                          </p:val>
                                        </p:tav>
                                      </p:tavLst>
                                    </p:anim>
                                    <p:anim calcmode="lin" valueType="num">
                                      <p:cBhvr>
                                        <p:cTn id="212" dur="500" fill="hold"/>
                                        <p:tgtEl>
                                          <p:spTgt spid="29"/>
                                        </p:tgtEl>
                                        <p:attrNameLst>
                                          <p:attrName>ppt_y</p:attrName>
                                        </p:attrNameLst>
                                      </p:cBhvr>
                                      <p:tavLst>
                                        <p:tav tm="0">
                                          <p:val>
                                            <p:strVal val="#ppt_y"/>
                                          </p:val>
                                        </p:tav>
                                        <p:tav tm="100000">
                                          <p:val>
                                            <p:strVal val="#ppt_y"/>
                                          </p:val>
                                        </p:tav>
                                      </p:tavLst>
                                    </p:anim>
                                    <p:animEffect transition="in" filter="fade">
                                      <p:cBhvr>
                                        <p:cTn id="213" dur="500"/>
                                        <p:tgtEl>
                                          <p:spTgt spid="29"/>
                                        </p:tgtEl>
                                      </p:cBhvr>
                                    </p:animEffect>
                                  </p:childTnLst>
                                </p:cTn>
                              </p:par>
                              <p:par>
                                <p:cTn id="214" presetID="54" presetClass="entr" presetSubtype="0" accel="100000" fill="hold" grpId="0" nodeType="withEffect">
                                  <p:stCondLst>
                                    <p:cond delay="0"/>
                                  </p:stCondLst>
                                  <p:childTnLst>
                                    <p:set>
                                      <p:cBhvr>
                                        <p:cTn id="215" dur="1" fill="hold">
                                          <p:stCondLst>
                                            <p:cond delay="0"/>
                                          </p:stCondLst>
                                        </p:cTn>
                                        <p:tgtEl>
                                          <p:spTgt spid="30"/>
                                        </p:tgtEl>
                                        <p:attrNameLst>
                                          <p:attrName>style.visibility</p:attrName>
                                        </p:attrNameLst>
                                      </p:cBhvr>
                                      <p:to>
                                        <p:strVal val="visible"/>
                                      </p:to>
                                    </p:set>
                                    <p:anim calcmode="lin" valueType="num">
                                      <p:cBhvr>
                                        <p:cTn id="216" dur="500" fill="hold"/>
                                        <p:tgtEl>
                                          <p:spTgt spid="30"/>
                                        </p:tgtEl>
                                        <p:attrNameLst>
                                          <p:attrName>ppt_w</p:attrName>
                                        </p:attrNameLst>
                                      </p:cBhvr>
                                      <p:tavLst>
                                        <p:tav tm="0">
                                          <p:val>
                                            <p:strVal val="#ppt_w*0.05"/>
                                          </p:val>
                                        </p:tav>
                                        <p:tav tm="100000">
                                          <p:val>
                                            <p:strVal val="#ppt_w"/>
                                          </p:val>
                                        </p:tav>
                                      </p:tavLst>
                                    </p:anim>
                                    <p:anim calcmode="lin" valueType="num">
                                      <p:cBhvr>
                                        <p:cTn id="217" dur="500" fill="hold"/>
                                        <p:tgtEl>
                                          <p:spTgt spid="30"/>
                                        </p:tgtEl>
                                        <p:attrNameLst>
                                          <p:attrName>ppt_h</p:attrName>
                                        </p:attrNameLst>
                                      </p:cBhvr>
                                      <p:tavLst>
                                        <p:tav tm="0">
                                          <p:val>
                                            <p:strVal val="#ppt_h"/>
                                          </p:val>
                                        </p:tav>
                                        <p:tav tm="100000">
                                          <p:val>
                                            <p:strVal val="#ppt_h"/>
                                          </p:val>
                                        </p:tav>
                                      </p:tavLst>
                                    </p:anim>
                                    <p:anim calcmode="lin" valueType="num">
                                      <p:cBhvr>
                                        <p:cTn id="218" dur="500" fill="hold"/>
                                        <p:tgtEl>
                                          <p:spTgt spid="30"/>
                                        </p:tgtEl>
                                        <p:attrNameLst>
                                          <p:attrName>ppt_x</p:attrName>
                                        </p:attrNameLst>
                                      </p:cBhvr>
                                      <p:tavLst>
                                        <p:tav tm="0">
                                          <p:val>
                                            <p:strVal val="#ppt_x-.2"/>
                                          </p:val>
                                        </p:tav>
                                        <p:tav tm="100000">
                                          <p:val>
                                            <p:strVal val="#ppt_x"/>
                                          </p:val>
                                        </p:tav>
                                      </p:tavLst>
                                    </p:anim>
                                    <p:anim calcmode="lin" valueType="num">
                                      <p:cBhvr>
                                        <p:cTn id="219" dur="500" fill="hold"/>
                                        <p:tgtEl>
                                          <p:spTgt spid="30"/>
                                        </p:tgtEl>
                                        <p:attrNameLst>
                                          <p:attrName>ppt_y</p:attrName>
                                        </p:attrNameLst>
                                      </p:cBhvr>
                                      <p:tavLst>
                                        <p:tav tm="0">
                                          <p:val>
                                            <p:strVal val="#ppt_y"/>
                                          </p:val>
                                        </p:tav>
                                        <p:tav tm="100000">
                                          <p:val>
                                            <p:strVal val="#ppt_y"/>
                                          </p:val>
                                        </p:tav>
                                      </p:tavLst>
                                    </p:anim>
                                    <p:animEffect transition="in" filter="fade">
                                      <p:cBhvr>
                                        <p:cTn id="22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50" grpId="0" animBg="1"/>
      <p:bldP spid="154651" grpId="0"/>
      <p:bldP spid="154652" grpId="0" animBg="1"/>
      <p:bldP spid="154652" grpId="1" animBg="1"/>
      <p:bldP spid="154653" grpId="0" animBg="1"/>
      <p:bldP spid="154654" grpId="0" animBg="1"/>
      <p:bldP spid="154655" grpId="0"/>
      <p:bldP spid="154656" grpId="0" animBg="1"/>
      <p:bldP spid="154656" grpId="1" animBg="1"/>
      <p:bldP spid="154657" grpId="0" animBg="1"/>
      <p:bldP spid="154658" grpId="0" animBg="1"/>
      <p:bldP spid="154659" grpId="0"/>
      <p:bldP spid="154660" grpId="0" animBg="1"/>
      <p:bldP spid="154660" grpId="1" animBg="1"/>
      <p:bldP spid="154661" grpId="0" animBg="1"/>
      <p:bldP spid="154662" grpId="0" animBg="1"/>
      <p:bldP spid="154663" grpId="0"/>
      <p:bldP spid="154664" grpId="0" animBg="1"/>
      <p:bldP spid="154665" grpId="0" animBg="1"/>
      <p:bldP spid="154666" grpId="0" animBg="1"/>
      <p:bldP spid="154667" grpId="0" animBg="1"/>
      <p:bldP spid="154668" grpId="0" animBg="1"/>
      <p:bldP spid="154669" grpId="0" animBg="1"/>
      <p:bldP spid="154670" grpId="0" animBg="1"/>
      <p:bldP spid="154671" grpId="0" animBg="1"/>
      <p:bldP spid="26" grpId="0" animBg="1"/>
      <p:bldP spid="27" grpId="0"/>
      <p:bldP spid="28" grpId="0" animBg="1"/>
      <p:bldP spid="29" grpId="0" animBg="1"/>
      <p:bldP spid="30"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6B99E-BFC4-7310-228E-64E4F6017FAF}"/>
              </a:ext>
            </a:extLst>
          </p:cNvPr>
          <p:cNvSpPr>
            <a:spLocks noGrp="1"/>
          </p:cNvSpPr>
          <p:nvPr>
            <p:ph type="title"/>
          </p:nvPr>
        </p:nvSpPr>
        <p:spPr/>
        <p:txBody>
          <a:bodyPr/>
          <a:lstStyle/>
          <a:p>
            <a:r>
              <a:rPr lang="en-AU" dirty="0"/>
              <a:t>Web Services example</a:t>
            </a:r>
            <a:endParaRPr lang="x-none" dirty="0"/>
          </a:p>
        </p:txBody>
      </p:sp>
      <p:sp>
        <p:nvSpPr>
          <p:cNvPr id="3" name="内容占位符 2">
            <a:extLst>
              <a:ext uri="{FF2B5EF4-FFF2-40B4-BE49-F238E27FC236}">
                <a16:creationId xmlns:a16="http://schemas.microsoft.com/office/drawing/2014/main" id="{FD7C455C-52EB-4940-455A-E8D93B0FB362}"/>
              </a:ext>
            </a:extLst>
          </p:cNvPr>
          <p:cNvSpPr>
            <a:spLocks noGrp="1"/>
          </p:cNvSpPr>
          <p:nvPr>
            <p:ph idx="1"/>
          </p:nvPr>
        </p:nvSpPr>
        <p:spPr/>
        <p:txBody>
          <a:bodyPr>
            <a:normAutofit fontScale="92500" lnSpcReduction="10000"/>
          </a:bodyPr>
          <a:lstStyle/>
          <a:p>
            <a:r>
              <a:rPr lang="en-AU" sz="3600" dirty="0"/>
              <a:t>AWS - Amazon Web Services</a:t>
            </a:r>
          </a:p>
          <a:p>
            <a:pPr lvl="1"/>
            <a:r>
              <a:rPr lang="en-US" sz="3200" dirty="0"/>
              <a:t>a cloud platform offering over 200 services from data centers globally</a:t>
            </a:r>
          </a:p>
          <a:p>
            <a:pPr lvl="2"/>
            <a:r>
              <a:rPr lang="en-US" sz="2800" dirty="0"/>
              <a:t>Amazon Simple Storage Service (Amazon S3)</a:t>
            </a:r>
          </a:p>
          <a:p>
            <a:pPr lvl="2"/>
            <a:r>
              <a:rPr lang="en-US" sz="2800" dirty="0"/>
              <a:t>Amazon </a:t>
            </a:r>
            <a:r>
              <a:rPr lang="en-US" sz="2800" dirty="0" err="1"/>
              <a:t>SimpleDB</a:t>
            </a:r>
            <a:endParaRPr lang="en-US" sz="2800" dirty="0"/>
          </a:p>
          <a:p>
            <a:pPr lvl="2"/>
            <a:r>
              <a:rPr lang="en-US" sz="2800" dirty="0"/>
              <a:t>…</a:t>
            </a:r>
          </a:p>
          <a:p>
            <a:r>
              <a:rPr lang="en-US" sz="3600" dirty="0"/>
              <a:t>Millions of customers</a:t>
            </a:r>
          </a:p>
          <a:p>
            <a:pPr lvl="1"/>
            <a:r>
              <a:rPr lang="en-US" sz="3200" dirty="0"/>
              <a:t>Startups</a:t>
            </a:r>
          </a:p>
          <a:p>
            <a:pPr lvl="1"/>
            <a:r>
              <a:rPr lang="en-US" sz="3200" dirty="0"/>
              <a:t>Large enterprises</a:t>
            </a:r>
          </a:p>
          <a:p>
            <a:pPr lvl="1"/>
            <a:r>
              <a:rPr lang="en-US" sz="3200" dirty="0"/>
              <a:t>government agencies</a:t>
            </a:r>
          </a:p>
          <a:p>
            <a:endParaRPr lang="x-none" sz="3600" dirty="0"/>
          </a:p>
        </p:txBody>
      </p:sp>
    </p:spTree>
    <p:extLst>
      <p:ext uri="{BB962C8B-B14F-4D97-AF65-F5344CB8AC3E}">
        <p14:creationId xmlns:p14="http://schemas.microsoft.com/office/powerpoint/2010/main" val="12788923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3B007D-EFA4-1D0F-BA18-9CBD0204AE20}"/>
              </a:ext>
            </a:extLst>
          </p:cNvPr>
          <p:cNvSpPr>
            <a:spLocks noGrp="1"/>
          </p:cNvSpPr>
          <p:nvPr>
            <p:ph type="title"/>
          </p:nvPr>
        </p:nvSpPr>
        <p:spPr>
          <a:xfrm>
            <a:off x="838200" y="316999"/>
            <a:ext cx="10515600" cy="1325563"/>
          </a:xfrm>
        </p:spPr>
        <p:txBody>
          <a:bodyPr/>
          <a:lstStyle/>
          <a:p>
            <a:r>
              <a:rPr lang="en-AU" dirty="0"/>
              <a:t>Web Service example - Amazon </a:t>
            </a:r>
            <a:r>
              <a:rPr lang="en-AU" dirty="0" err="1"/>
              <a:t>SimpleDB</a:t>
            </a:r>
            <a:endParaRPr lang="x-none" dirty="0"/>
          </a:p>
        </p:txBody>
      </p:sp>
      <p:sp>
        <p:nvSpPr>
          <p:cNvPr id="3" name="内容占位符 2">
            <a:extLst>
              <a:ext uri="{FF2B5EF4-FFF2-40B4-BE49-F238E27FC236}">
                <a16:creationId xmlns:a16="http://schemas.microsoft.com/office/drawing/2014/main" id="{AB15C126-638C-F639-EE49-55A90CF32BC4}"/>
              </a:ext>
            </a:extLst>
          </p:cNvPr>
          <p:cNvSpPr>
            <a:spLocks noGrp="1"/>
          </p:cNvSpPr>
          <p:nvPr>
            <p:ph idx="1"/>
          </p:nvPr>
        </p:nvSpPr>
        <p:spPr/>
        <p:txBody>
          <a:bodyPr>
            <a:normAutofit fontScale="92500"/>
          </a:bodyPr>
          <a:lstStyle/>
          <a:p>
            <a:r>
              <a:rPr lang="en-US" sz="4000" dirty="0">
                <a:hlinkClick r:id="rId2"/>
              </a:rPr>
              <a:t>https://docs.aws.amazon.com/simpledb/index.html</a:t>
            </a:r>
            <a:endParaRPr lang="en-US" sz="4000" dirty="0"/>
          </a:p>
          <a:p>
            <a:r>
              <a:rPr lang="en-US" sz="4000" dirty="0"/>
              <a:t>Replaces a traditional clustered relational database </a:t>
            </a:r>
          </a:p>
          <a:p>
            <a:pPr lvl="1"/>
            <a:r>
              <a:rPr lang="en-US" sz="3600" dirty="0"/>
              <a:t>Expensive</a:t>
            </a:r>
          </a:p>
          <a:p>
            <a:pPr lvl="1"/>
            <a:r>
              <a:rPr lang="en-US" sz="3600" dirty="0"/>
              <a:t>Complex </a:t>
            </a:r>
          </a:p>
          <a:p>
            <a:r>
              <a:rPr lang="en-US" sz="4000" dirty="0"/>
              <a:t>provides the core functionality of a database</a:t>
            </a:r>
          </a:p>
          <a:p>
            <a:pPr lvl="1"/>
            <a:r>
              <a:rPr lang="en-US" sz="3600" dirty="0"/>
              <a:t>real-time lookup and simple querying of structured data</a:t>
            </a:r>
          </a:p>
          <a:p>
            <a:endParaRPr lang="x-none" sz="4000" dirty="0"/>
          </a:p>
        </p:txBody>
      </p:sp>
    </p:spTree>
    <p:extLst>
      <p:ext uri="{BB962C8B-B14F-4D97-AF65-F5344CB8AC3E}">
        <p14:creationId xmlns:p14="http://schemas.microsoft.com/office/powerpoint/2010/main" val="15132032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B436E1-1AD9-D2FA-BF61-17A7F293171F}"/>
              </a:ext>
            </a:extLst>
          </p:cNvPr>
          <p:cNvSpPr>
            <a:spLocks noGrp="1"/>
          </p:cNvSpPr>
          <p:nvPr>
            <p:ph type="title"/>
          </p:nvPr>
        </p:nvSpPr>
        <p:spPr/>
        <p:txBody>
          <a:bodyPr/>
          <a:lstStyle/>
          <a:p>
            <a:r>
              <a:rPr lang="en-AU" dirty="0"/>
              <a:t>Web Service example - </a:t>
            </a:r>
            <a:r>
              <a:rPr lang="en-US" dirty="0"/>
              <a:t>Amazon S3</a:t>
            </a:r>
            <a:endParaRPr lang="x-none" dirty="0"/>
          </a:p>
        </p:txBody>
      </p:sp>
      <p:sp>
        <p:nvSpPr>
          <p:cNvPr id="3" name="内容占位符 2">
            <a:extLst>
              <a:ext uri="{FF2B5EF4-FFF2-40B4-BE49-F238E27FC236}">
                <a16:creationId xmlns:a16="http://schemas.microsoft.com/office/drawing/2014/main" id="{A4766165-9EEC-623E-FE43-044559A2923F}"/>
              </a:ext>
            </a:extLst>
          </p:cNvPr>
          <p:cNvSpPr>
            <a:spLocks noGrp="1"/>
          </p:cNvSpPr>
          <p:nvPr>
            <p:ph idx="1"/>
          </p:nvPr>
        </p:nvSpPr>
        <p:spPr/>
        <p:txBody>
          <a:bodyPr>
            <a:normAutofit/>
          </a:bodyPr>
          <a:lstStyle/>
          <a:p>
            <a:r>
              <a:rPr lang="en-US" sz="3600" dirty="0">
                <a:hlinkClick r:id="rId2"/>
              </a:rPr>
              <a:t>https://docs.aws.amazon.com/s3/index.html</a:t>
            </a:r>
            <a:endParaRPr lang="en-US" sz="3600" dirty="0"/>
          </a:p>
          <a:p>
            <a:r>
              <a:rPr lang="en-US" sz="3600" dirty="0"/>
              <a:t>Amazon Simple Storage Service (Amazon S3) </a:t>
            </a:r>
          </a:p>
          <a:p>
            <a:pPr lvl="1"/>
            <a:r>
              <a:rPr lang="en-US" sz="3200" dirty="0"/>
              <a:t>an object storage service</a:t>
            </a:r>
          </a:p>
          <a:p>
            <a:r>
              <a:rPr lang="en-US" sz="3600" dirty="0"/>
              <a:t>Amazon S3 is a REST service</a:t>
            </a:r>
          </a:p>
          <a:p>
            <a:pPr lvl="1"/>
            <a:r>
              <a:rPr lang="en-US" sz="3200" dirty="0"/>
              <a:t>When you use this service, you can send requests to Amazon S3 using the REST API </a:t>
            </a:r>
            <a:endParaRPr lang="x-none" sz="3200" dirty="0"/>
          </a:p>
          <a:p>
            <a:endParaRPr lang="en-US" sz="3600" dirty="0"/>
          </a:p>
        </p:txBody>
      </p:sp>
    </p:spTree>
    <p:extLst>
      <p:ext uri="{BB962C8B-B14F-4D97-AF65-F5344CB8AC3E}">
        <p14:creationId xmlns:p14="http://schemas.microsoft.com/office/powerpoint/2010/main" val="35583348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B436E1-1AD9-D2FA-BF61-17A7F293171F}"/>
              </a:ext>
            </a:extLst>
          </p:cNvPr>
          <p:cNvSpPr>
            <a:spLocks noGrp="1"/>
          </p:cNvSpPr>
          <p:nvPr>
            <p:ph type="title"/>
          </p:nvPr>
        </p:nvSpPr>
        <p:spPr/>
        <p:txBody>
          <a:bodyPr/>
          <a:lstStyle/>
          <a:p>
            <a:r>
              <a:rPr lang="en-AU" dirty="0"/>
              <a:t>Web Service example - </a:t>
            </a:r>
            <a:r>
              <a:rPr lang="en-US" dirty="0"/>
              <a:t>Amazon S3</a:t>
            </a:r>
            <a:endParaRPr lang="x-none" dirty="0"/>
          </a:p>
        </p:txBody>
      </p:sp>
      <p:sp>
        <p:nvSpPr>
          <p:cNvPr id="3" name="内容占位符 2">
            <a:extLst>
              <a:ext uri="{FF2B5EF4-FFF2-40B4-BE49-F238E27FC236}">
                <a16:creationId xmlns:a16="http://schemas.microsoft.com/office/drawing/2014/main" id="{A4766165-9EEC-623E-FE43-044559A2923F}"/>
              </a:ext>
            </a:extLst>
          </p:cNvPr>
          <p:cNvSpPr>
            <a:spLocks noGrp="1"/>
          </p:cNvSpPr>
          <p:nvPr>
            <p:ph idx="1"/>
          </p:nvPr>
        </p:nvSpPr>
        <p:spPr/>
        <p:txBody>
          <a:bodyPr>
            <a:normAutofit fontScale="92500" lnSpcReduction="10000"/>
          </a:bodyPr>
          <a:lstStyle/>
          <a:p>
            <a:r>
              <a:rPr lang="en-US" sz="3600" dirty="0"/>
              <a:t>Customers can use Amazon S3 to store and protect data for a range of use cases</a:t>
            </a:r>
          </a:p>
          <a:p>
            <a:pPr lvl="1"/>
            <a:r>
              <a:rPr lang="en-US" sz="3200" dirty="0"/>
              <a:t>data lakes</a:t>
            </a:r>
          </a:p>
          <a:p>
            <a:pPr lvl="1"/>
            <a:r>
              <a:rPr lang="en-US" sz="3200" dirty="0"/>
              <a:t>Websites</a:t>
            </a:r>
          </a:p>
          <a:p>
            <a:pPr lvl="1"/>
            <a:r>
              <a:rPr lang="en-US" sz="3200" dirty="0"/>
              <a:t>mobile applications</a:t>
            </a:r>
          </a:p>
          <a:p>
            <a:pPr lvl="1"/>
            <a:r>
              <a:rPr lang="en-US" sz="3200" dirty="0"/>
              <a:t>backup and restore</a:t>
            </a:r>
          </a:p>
          <a:p>
            <a:pPr lvl="1"/>
            <a:r>
              <a:rPr lang="en-US" sz="3200" dirty="0"/>
              <a:t>archive</a:t>
            </a:r>
          </a:p>
          <a:p>
            <a:pPr lvl="1"/>
            <a:r>
              <a:rPr lang="en-US" sz="3200" dirty="0"/>
              <a:t>enterprise applications</a:t>
            </a:r>
          </a:p>
          <a:p>
            <a:pPr lvl="1"/>
            <a:r>
              <a:rPr lang="en-US" sz="3200" dirty="0"/>
              <a:t>IoT devices</a:t>
            </a:r>
          </a:p>
          <a:p>
            <a:pPr lvl="1"/>
            <a:r>
              <a:rPr lang="en-US" sz="3200" dirty="0"/>
              <a:t>big data analytics</a:t>
            </a:r>
          </a:p>
        </p:txBody>
      </p:sp>
    </p:spTree>
    <p:extLst>
      <p:ext uri="{BB962C8B-B14F-4D97-AF65-F5344CB8AC3E}">
        <p14:creationId xmlns:p14="http://schemas.microsoft.com/office/powerpoint/2010/main" val="349913959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B436E1-1AD9-D2FA-BF61-17A7F293171F}"/>
              </a:ext>
            </a:extLst>
          </p:cNvPr>
          <p:cNvSpPr>
            <a:spLocks noGrp="1"/>
          </p:cNvSpPr>
          <p:nvPr>
            <p:ph type="title"/>
          </p:nvPr>
        </p:nvSpPr>
        <p:spPr/>
        <p:txBody>
          <a:bodyPr/>
          <a:lstStyle/>
          <a:p>
            <a:r>
              <a:rPr lang="en-AU" dirty="0"/>
              <a:t>Web Service example - </a:t>
            </a:r>
            <a:r>
              <a:rPr lang="en-US" dirty="0"/>
              <a:t>Amazon S3</a:t>
            </a:r>
            <a:endParaRPr lang="x-none" dirty="0"/>
          </a:p>
        </p:txBody>
      </p:sp>
      <p:sp>
        <p:nvSpPr>
          <p:cNvPr id="3" name="内容占位符 2">
            <a:extLst>
              <a:ext uri="{FF2B5EF4-FFF2-40B4-BE49-F238E27FC236}">
                <a16:creationId xmlns:a16="http://schemas.microsoft.com/office/drawing/2014/main" id="{A4766165-9EEC-623E-FE43-044559A2923F}"/>
              </a:ext>
            </a:extLst>
          </p:cNvPr>
          <p:cNvSpPr>
            <a:spLocks noGrp="1"/>
          </p:cNvSpPr>
          <p:nvPr>
            <p:ph idx="1"/>
          </p:nvPr>
        </p:nvSpPr>
        <p:spPr/>
        <p:txBody>
          <a:bodyPr>
            <a:normAutofit/>
          </a:bodyPr>
          <a:lstStyle/>
          <a:p>
            <a:r>
              <a:rPr lang="en-US" sz="4000" dirty="0"/>
              <a:t>Amazon S3 provides management features so that the customers of this service can optimize, organize, and configure access to their data to meet their specific business, organizational, and compliance requirements</a:t>
            </a:r>
            <a:endParaRPr lang="x-none" sz="3600" dirty="0"/>
          </a:p>
        </p:txBody>
      </p:sp>
    </p:spTree>
    <p:extLst>
      <p:ext uri="{BB962C8B-B14F-4D97-AF65-F5344CB8AC3E}">
        <p14:creationId xmlns:p14="http://schemas.microsoft.com/office/powerpoint/2010/main" val="1035917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656F878-3A85-B451-D89D-F1D630EDB88A}"/>
              </a:ext>
            </a:extLst>
          </p:cNvPr>
          <p:cNvSpPr>
            <a:spLocks noGrp="1"/>
          </p:cNvSpPr>
          <p:nvPr>
            <p:ph idx="1"/>
          </p:nvPr>
        </p:nvSpPr>
        <p:spPr/>
        <p:txBody>
          <a:bodyPr>
            <a:normAutofit/>
          </a:bodyPr>
          <a:lstStyle/>
          <a:p>
            <a:r>
              <a:rPr lang="en-AU" sz="4800" dirty="0"/>
              <a:t>What kind of technology support is needed to move from human centric web to application centric web?</a:t>
            </a:r>
          </a:p>
          <a:p>
            <a:r>
              <a:rPr lang="en-AU" sz="4800" dirty="0"/>
              <a:t>What mechanisms do we need?</a:t>
            </a:r>
            <a:endParaRPr lang="x-none" sz="4800" dirty="0"/>
          </a:p>
        </p:txBody>
      </p:sp>
    </p:spTree>
    <p:extLst>
      <p:ext uri="{BB962C8B-B14F-4D97-AF65-F5344CB8AC3E}">
        <p14:creationId xmlns:p14="http://schemas.microsoft.com/office/powerpoint/2010/main" val="1201972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30099D-6273-3B98-D176-EC2172E28AA3}"/>
              </a:ext>
            </a:extLst>
          </p:cNvPr>
          <p:cNvSpPr>
            <a:spLocks noGrp="1"/>
          </p:cNvSpPr>
          <p:nvPr>
            <p:ph type="title"/>
          </p:nvPr>
        </p:nvSpPr>
        <p:spPr/>
        <p:txBody>
          <a:bodyPr/>
          <a:lstStyle/>
          <a:p>
            <a:r>
              <a:rPr lang="en-AU" dirty="0"/>
              <a:t>Example – Combining different services</a:t>
            </a:r>
            <a:endParaRPr lang="x-none" dirty="0"/>
          </a:p>
        </p:txBody>
      </p:sp>
      <p:sp>
        <p:nvSpPr>
          <p:cNvPr id="3" name="内容占位符 2">
            <a:extLst>
              <a:ext uri="{FF2B5EF4-FFF2-40B4-BE49-F238E27FC236}">
                <a16:creationId xmlns:a16="http://schemas.microsoft.com/office/drawing/2014/main" id="{C8CED280-48CF-ED5F-5EE9-8988D554F370}"/>
              </a:ext>
            </a:extLst>
          </p:cNvPr>
          <p:cNvSpPr>
            <a:spLocks noGrp="1"/>
          </p:cNvSpPr>
          <p:nvPr>
            <p:ph idx="1"/>
          </p:nvPr>
        </p:nvSpPr>
        <p:spPr/>
        <p:txBody>
          <a:bodyPr>
            <a:normAutofit lnSpcReduction="10000"/>
          </a:bodyPr>
          <a:lstStyle/>
          <a:p>
            <a:r>
              <a:rPr lang="en-US" sz="4000" dirty="0"/>
              <a:t>Developers can </a:t>
            </a:r>
          </a:p>
          <a:p>
            <a:pPr lvl="1"/>
            <a:r>
              <a:rPr lang="en-US" sz="3600" dirty="0"/>
              <a:t>run their applications in Amazon EC2 (compute platform)</a:t>
            </a:r>
          </a:p>
          <a:p>
            <a:pPr lvl="1"/>
            <a:r>
              <a:rPr lang="en-US" sz="3600" dirty="0"/>
              <a:t>store their data objects in Amazon S3</a:t>
            </a:r>
          </a:p>
          <a:p>
            <a:r>
              <a:rPr lang="en-US" sz="4000" dirty="0"/>
              <a:t>Amazon </a:t>
            </a:r>
            <a:r>
              <a:rPr lang="en-US" sz="4000" dirty="0" err="1"/>
              <a:t>SimpleDB</a:t>
            </a:r>
            <a:r>
              <a:rPr lang="en-US" sz="4000" dirty="0"/>
              <a:t> can then be used to query the object metadata from within the application in Amazon EC2 and return pointers to the objects stored in Amazon S3</a:t>
            </a:r>
            <a:endParaRPr lang="x-none" sz="4000" dirty="0"/>
          </a:p>
        </p:txBody>
      </p:sp>
    </p:spTree>
    <p:extLst>
      <p:ext uri="{BB962C8B-B14F-4D97-AF65-F5344CB8AC3E}">
        <p14:creationId xmlns:p14="http://schemas.microsoft.com/office/powerpoint/2010/main" val="38818217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282AB0-CB8E-400B-A890-ED4AF68ED30D}"/>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In this module, we have learnt that a web service should be </a:t>
            </a:r>
            <a:r>
              <a:rPr kumimoji="0" lang="en-US" sz="2600" b="0" i="0" u="none" strike="noStrike" kern="1200" cap="none" spc="0" normalizeH="0" baseline="0" noProof="0" dirty="0">
                <a:ln>
                  <a:noFill/>
                </a:ln>
                <a:solidFill>
                  <a:srgbClr val="FF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self-describing</a:t>
            </a:r>
            <a:r>
              <a:rPr kumimoji="0" lang="en-US"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 and </a:t>
            </a:r>
            <a:r>
              <a:rPr kumimoji="0" lang="en-US" sz="2600" b="0" i="0" u="none" strike="noStrike" kern="1200" cap="none" spc="0" normalizeH="0" baseline="0" noProof="0" dirty="0">
                <a:ln>
                  <a:noFill/>
                </a:ln>
                <a:solidFill>
                  <a:srgbClr val="FF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discoverable</a:t>
            </a:r>
            <a:r>
              <a:rPr kumimoji="0" lang="en-US"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 Which set of technologies can help to satisfy these 2 requirements? </a:t>
            </a:r>
            <a:r>
              <a:rPr kumimoji="0" lang="en-US" sz="2600" b="1"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(Only 1 answer is correct)</a:t>
            </a:r>
          </a:p>
        </p:txBody>
      </p:sp>
      <p:sp>
        <p:nvSpPr>
          <p:cNvPr id="7" name="TextBox 6">
            <a:extLst>
              <a:ext uri="{FF2B5EF4-FFF2-40B4-BE49-F238E27FC236}">
                <a16:creationId xmlns:a16="http://schemas.microsoft.com/office/drawing/2014/main" id="{C24F4504-2FAD-47A0-B255-89CE6D20A637}"/>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HTTP+XML</a:t>
            </a:r>
          </a:p>
        </p:txBody>
      </p:sp>
      <p:sp>
        <p:nvSpPr>
          <p:cNvPr id="8" name="TextBox 7">
            <a:extLst>
              <a:ext uri="{FF2B5EF4-FFF2-40B4-BE49-F238E27FC236}">
                <a16:creationId xmlns:a16="http://schemas.microsoft.com/office/drawing/2014/main" id="{0D46F7DC-16E2-4A54-9A63-FB574E3A072F}"/>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WSDL+UDDI</a:t>
            </a:r>
          </a:p>
        </p:txBody>
      </p:sp>
      <p:sp>
        <p:nvSpPr>
          <p:cNvPr id="9" name="TextBox 8">
            <a:extLst>
              <a:ext uri="{FF2B5EF4-FFF2-40B4-BE49-F238E27FC236}">
                <a16:creationId xmlns:a16="http://schemas.microsoft.com/office/drawing/2014/main" id="{B5885F6D-08D0-454A-B726-23146D524F01}"/>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SOAP+XML-RPC</a:t>
            </a:r>
          </a:p>
        </p:txBody>
      </p:sp>
      <p:sp>
        <p:nvSpPr>
          <p:cNvPr id="10" name="TextBox 9">
            <a:extLst>
              <a:ext uri="{FF2B5EF4-FFF2-40B4-BE49-F238E27FC236}">
                <a16:creationId xmlns:a16="http://schemas.microsoft.com/office/drawing/2014/main" id="{E4241126-F46D-456E-BC5F-B8C34E27C2ED}"/>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I do not know</a:t>
            </a:r>
          </a:p>
        </p:txBody>
      </p:sp>
      <p:sp>
        <p:nvSpPr>
          <p:cNvPr id="11" name="Oval 10">
            <a:extLst>
              <a:ext uri="{FF2B5EF4-FFF2-40B4-BE49-F238E27FC236}">
                <a16:creationId xmlns:a16="http://schemas.microsoft.com/office/drawing/2014/main" id="{4E2DDE6D-EA20-4888-BB50-1B85F2858E0D}"/>
              </a:ext>
            </a:extLst>
          </p:cNvPr>
          <p:cNvSpPr>
            <a:spLocks noChangeAspect="1"/>
          </p:cNvSpPr>
          <p:nvPr>
            <p:custDataLst>
              <p:tags r:id="rId7"/>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a:t>
            </a:r>
          </a:p>
        </p:txBody>
      </p:sp>
      <p:sp>
        <p:nvSpPr>
          <p:cNvPr id="12" name="Oval 11">
            <a:extLst>
              <a:ext uri="{FF2B5EF4-FFF2-40B4-BE49-F238E27FC236}">
                <a16:creationId xmlns:a16="http://schemas.microsoft.com/office/drawing/2014/main" id="{3D1C937E-2D8B-4357-835A-4DFD5307ACC1}"/>
              </a:ext>
            </a:extLst>
          </p:cNvPr>
          <p:cNvSpPr>
            <a:spLocks noChangeAspect="1"/>
          </p:cNvSpPr>
          <p:nvPr>
            <p:custDataLst>
              <p:tags r:id="rId8"/>
            </p:custDataLst>
          </p:nvPr>
        </p:nvSpPr>
        <p:spPr>
          <a:xfrm>
            <a:off x="1571625" y="3707606"/>
            <a:ext cx="514350" cy="514350"/>
          </a:xfrm>
          <a:prstGeom prst="ellipse">
            <a:avLst/>
          </a:prstGeom>
          <a:solidFill>
            <a:srgbClr val="00B05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B</a:t>
            </a:r>
          </a:p>
        </p:txBody>
      </p:sp>
      <p:sp>
        <p:nvSpPr>
          <p:cNvPr id="13" name="Oval 12">
            <a:extLst>
              <a:ext uri="{FF2B5EF4-FFF2-40B4-BE49-F238E27FC236}">
                <a16:creationId xmlns:a16="http://schemas.microsoft.com/office/drawing/2014/main" id="{95FD81F2-610D-4A8A-90E5-A67693A87B5E}"/>
              </a:ext>
            </a:extLst>
          </p:cNvPr>
          <p:cNvSpPr>
            <a:spLocks noChangeAspect="1"/>
          </p:cNvSpPr>
          <p:nvPr>
            <p:custDataLst>
              <p:tags r:id="rId9"/>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C</a:t>
            </a:r>
          </a:p>
        </p:txBody>
      </p:sp>
      <p:sp>
        <p:nvSpPr>
          <p:cNvPr id="14" name="Oval 13">
            <a:extLst>
              <a:ext uri="{FF2B5EF4-FFF2-40B4-BE49-F238E27FC236}">
                <a16:creationId xmlns:a16="http://schemas.microsoft.com/office/drawing/2014/main" id="{0C0CCC83-6D03-42DA-A48E-D8327E012EF2}"/>
              </a:ext>
            </a:extLst>
          </p:cNvPr>
          <p:cNvSpPr>
            <a:spLocks noChangeAspect="1"/>
          </p:cNvSpPr>
          <p:nvPr>
            <p:custDataLst>
              <p:tags r:id="rId10"/>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D</a:t>
            </a:r>
          </a:p>
        </p:txBody>
      </p:sp>
      <p:sp>
        <p:nvSpPr>
          <p:cNvPr id="2" name="矩形: 圆角 1">
            <a:extLst>
              <a:ext uri="{FF2B5EF4-FFF2-40B4-BE49-F238E27FC236}">
                <a16:creationId xmlns:a16="http://schemas.microsoft.com/office/drawing/2014/main" id="{C7AA67A2-48FD-79F7-A802-CE6D99BA6A5A}"/>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Submit</a:t>
            </a:r>
            <a:endParaRPr kumimoji="0" lang="x-none"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nvGrpSpPr>
          <p:cNvPr id="19" name="组合 18">
            <a:extLst>
              <a:ext uri="{FF2B5EF4-FFF2-40B4-BE49-F238E27FC236}">
                <a16:creationId xmlns:a16="http://schemas.microsoft.com/office/drawing/2014/main" id="{F82692BD-2601-7BFD-7544-2F40F0E5E139}"/>
              </a:ext>
            </a:extLst>
          </p:cNvPr>
          <p:cNvGrpSpPr/>
          <p:nvPr>
            <p:custDataLst>
              <p:tags r:id="rId12"/>
            </p:custDataLst>
          </p:nvPr>
        </p:nvGrpSpPr>
        <p:grpSpPr>
          <a:xfrm>
            <a:off x="0" y="0"/>
            <a:ext cx="12192000" cy="635000"/>
            <a:chOff x="0" y="0"/>
            <a:chExt cx="12192000" cy="635000"/>
          </a:xfrm>
        </p:grpSpPr>
        <p:sp>
          <p:nvSpPr>
            <p:cNvPr id="5" name="TitleBackground">
              <a:extLst>
                <a:ext uri="{FF2B5EF4-FFF2-40B4-BE49-F238E27FC236}">
                  <a16:creationId xmlns:a16="http://schemas.microsoft.com/office/drawing/2014/main" id="{013B9F01-51D5-52FF-8415-727EA02CED86}"/>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15" name="ColorBlock">
              <a:extLst>
                <a:ext uri="{FF2B5EF4-FFF2-40B4-BE49-F238E27FC236}">
                  <a16:creationId xmlns:a16="http://schemas.microsoft.com/office/drawing/2014/main" id="{74C94A94-2217-51DC-1995-D2103E3DB403}"/>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16" name="TypeText">
              <a:extLst>
                <a:ext uri="{FF2B5EF4-FFF2-40B4-BE49-F238E27FC236}">
                  <a16:creationId xmlns:a16="http://schemas.microsoft.com/office/drawing/2014/main" id="{FE7C1F69-4870-A53E-2E8A-5B8C9D7D0334}"/>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Poll</a:t>
              </a:r>
              <a:endParaRPr kumimoji="0" lang="x-none" sz="18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3" name="TipText">
              <a:extLst>
                <a:ext uri="{FF2B5EF4-FFF2-40B4-BE49-F238E27FC236}">
                  <a16:creationId xmlns:a16="http://schemas.microsoft.com/office/drawing/2014/main" id="{A6D45611-8EF8-2D40-960C-E8E46D24FF7F}"/>
                </a:ext>
              </a:extLst>
            </p:cNvPr>
            <p:cNvSpPr txBox="1"/>
            <p:nvPr>
              <p:custDataLst>
                <p:tags r:id="rId17"/>
              </p:custDataLst>
            </p:nvPr>
          </p:nvSpPr>
          <p:spPr>
            <a:xfrm>
              <a:off x="1143000" y="109220"/>
              <a:ext cx="2286000" cy="508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1 answer(s) at most</a:t>
              </a:r>
              <a:endParaRPr kumimoji="0" lang="x-none" sz="14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pic>
        <p:nvPicPr>
          <p:cNvPr id="4" name="图片 3">
            <a:extLst>
              <a:ext uri="{FF2B5EF4-FFF2-40B4-BE49-F238E27FC236}">
                <a16:creationId xmlns:a16="http://schemas.microsoft.com/office/drawing/2014/main" id="{3D0D6294-207B-A26C-A9F8-DBD3575D40B1}"/>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18" name="Rectangle 8">
            <a:extLst>
              <a:ext uri="{FF2B5EF4-FFF2-40B4-BE49-F238E27FC236}">
                <a16:creationId xmlns:a16="http://schemas.microsoft.com/office/drawing/2014/main" id="{46CC54A6-4C68-4DA6-8F58-4E05490C3437}"/>
              </a:ext>
            </a:extLst>
          </p:cNvPr>
          <p:cNvSpPr>
            <a:spLocks noChangeArrowheads="1"/>
          </p:cNvSpPr>
          <p:nvPr/>
        </p:nvSpPr>
        <p:spPr bwMode="auto">
          <a:xfrm>
            <a:off x="4876800" y="2878931"/>
            <a:ext cx="6096000" cy="4572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000000"/>
                </a:solidFill>
                <a:effectLst/>
                <a:highlight>
                  <a:srgbClr val="FFFF00"/>
                </a:highlight>
                <a:uLnTx/>
                <a:uFillTx/>
                <a:latin typeface="Calibri" panose="020F0502020204030204"/>
                <a:ea typeface="PMingLiU" pitchFamily="18" charset="-120"/>
                <a:cs typeface="+mn-cs"/>
              </a:rPr>
              <a:t>Discovery</a:t>
            </a:r>
            <a:r>
              <a:rPr kumimoji="0" lang="en-US" altLang="zh-TW" sz="2400" b="0" i="0" u="none" strike="noStrike" kern="1200" cap="none" spc="0" normalizeH="0" baseline="0" noProof="0" dirty="0">
                <a:ln>
                  <a:noFill/>
                </a:ln>
                <a:solidFill>
                  <a:srgbClr val="000000"/>
                </a:solidFill>
                <a:effectLst/>
                <a:uLnTx/>
                <a:uFillTx/>
                <a:latin typeface="Calibri" panose="020F0502020204030204"/>
                <a:ea typeface="PMingLiU" pitchFamily="18" charset="-120"/>
                <a:cs typeface="+mn-cs"/>
              </a:rPr>
              <a:t>			                   </a:t>
            </a:r>
            <a:r>
              <a:rPr kumimoji="0" lang="en-US" altLang="zh-TW" sz="2400" b="0" i="0" u="none" strike="noStrike" kern="1200" cap="none" spc="0" normalizeH="0" baseline="0" noProof="0" dirty="0">
                <a:ln>
                  <a:noFill/>
                </a:ln>
                <a:solidFill>
                  <a:srgbClr val="4472C4"/>
                </a:solidFill>
                <a:effectLst/>
                <a:uLnTx/>
                <a:uFillTx/>
                <a:latin typeface="Calibri" panose="020F0502020204030204"/>
                <a:ea typeface="PMingLiU" pitchFamily="18" charset="-120"/>
                <a:cs typeface="+mn-cs"/>
              </a:rPr>
              <a:t>UDDI</a:t>
            </a:r>
          </a:p>
        </p:txBody>
      </p:sp>
      <p:sp>
        <p:nvSpPr>
          <p:cNvPr id="20" name="Rectangle 9">
            <a:extLst>
              <a:ext uri="{FF2B5EF4-FFF2-40B4-BE49-F238E27FC236}">
                <a16:creationId xmlns:a16="http://schemas.microsoft.com/office/drawing/2014/main" id="{BBE25DA3-333D-4EAF-9EFC-3E9EC194E22A}"/>
              </a:ext>
            </a:extLst>
          </p:cNvPr>
          <p:cNvSpPr>
            <a:spLocks noChangeArrowheads="1"/>
          </p:cNvSpPr>
          <p:nvPr/>
        </p:nvSpPr>
        <p:spPr bwMode="auto">
          <a:xfrm>
            <a:off x="4876800" y="3765160"/>
            <a:ext cx="6096000" cy="4572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000000"/>
                </a:solidFill>
                <a:effectLst/>
                <a:highlight>
                  <a:srgbClr val="FFFF00"/>
                </a:highlight>
                <a:uLnTx/>
                <a:uFillTx/>
                <a:latin typeface="Calibri" panose="020F0502020204030204"/>
                <a:ea typeface="PMingLiU" pitchFamily="18" charset="-120"/>
                <a:cs typeface="+mn-cs"/>
              </a:rPr>
              <a:t>Description   </a:t>
            </a:r>
            <a:r>
              <a:rPr kumimoji="0" lang="en-US" altLang="zh-TW" sz="2400" b="0" i="0" u="none" strike="noStrike" kern="1200" cap="none" spc="0" normalizeH="0" baseline="0" noProof="0" dirty="0">
                <a:ln>
                  <a:noFill/>
                </a:ln>
                <a:solidFill>
                  <a:srgbClr val="000000"/>
                </a:solidFill>
                <a:effectLst/>
                <a:uLnTx/>
                <a:uFillTx/>
                <a:latin typeface="Calibri" panose="020F0502020204030204"/>
                <a:ea typeface="PMingLiU" pitchFamily="18" charset="-120"/>
                <a:cs typeface="+mn-cs"/>
              </a:rPr>
              <a:t>	      			      </a:t>
            </a:r>
            <a:r>
              <a:rPr kumimoji="0" lang="en-US" altLang="zh-TW" sz="2400" b="0" i="0" u="none" strike="noStrike" kern="1200" cap="none" spc="0" normalizeH="0" baseline="0" noProof="0" dirty="0">
                <a:ln>
                  <a:noFill/>
                </a:ln>
                <a:solidFill>
                  <a:srgbClr val="4472C4"/>
                </a:solidFill>
                <a:effectLst/>
                <a:uLnTx/>
                <a:uFillTx/>
                <a:latin typeface="Calibri" panose="020F0502020204030204"/>
                <a:ea typeface="PMingLiU" pitchFamily="18" charset="-120"/>
                <a:cs typeface="+mn-cs"/>
              </a:rPr>
              <a:t>WSDL</a:t>
            </a:r>
          </a:p>
        </p:txBody>
      </p:sp>
    </p:spTree>
    <p:custDataLst>
      <p:tags r:id="rId1"/>
    </p:custDataLst>
    <p:extLst>
      <p:ext uri="{BB962C8B-B14F-4D97-AF65-F5344CB8AC3E}">
        <p14:creationId xmlns:p14="http://schemas.microsoft.com/office/powerpoint/2010/main" val="237820572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C1F4A-D663-4A0C-ABE1-BDA08E571D6F}"/>
              </a:ext>
            </a:extLst>
          </p:cNvPr>
          <p:cNvSpPr>
            <a:spLocks noGrp="1"/>
          </p:cNvSpPr>
          <p:nvPr>
            <p:ph type="title"/>
          </p:nvPr>
        </p:nvSpPr>
        <p:spPr/>
        <p:txBody>
          <a:bodyPr/>
          <a:lstStyle/>
          <a:p>
            <a:r>
              <a:rPr lang="en-US" dirty="0"/>
              <a:t>Web Service Architecture</a:t>
            </a:r>
          </a:p>
        </p:txBody>
      </p:sp>
      <p:sp>
        <p:nvSpPr>
          <p:cNvPr id="3" name="Content Placeholder 2">
            <a:extLst>
              <a:ext uri="{FF2B5EF4-FFF2-40B4-BE49-F238E27FC236}">
                <a16:creationId xmlns:a16="http://schemas.microsoft.com/office/drawing/2014/main" id="{E3ED668C-021F-4047-AAAB-1DFB5B9E3829}"/>
              </a:ext>
            </a:extLst>
          </p:cNvPr>
          <p:cNvSpPr>
            <a:spLocks noGrp="1"/>
          </p:cNvSpPr>
          <p:nvPr>
            <p:ph idx="1"/>
          </p:nvPr>
        </p:nvSpPr>
        <p:spPr/>
        <p:txBody>
          <a:bodyPr>
            <a:normAutofit/>
          </a:bodyPr>
          <a:lstStyle/>
          <a:p>
            <a:r>
              <a:rPr lang="en-US" sz="4000" dirty="0"/>
              <a:t>In this module, you have learnt about three major roles within the web service architecture:</a:t>
            </a:r>
          </a:p>
          <a:p>
            <a:pPr lvl="1"/>
            <a:r>
              <a:rPr lang="en-US" sz="3600" dirty="0"/>
              <a:t>Service provider </a:t>
            </a:r>
          </a:p>
          <a:p>
            <a:pPr lvl="1"/>
            <a:r>
              <a:rPr lang="en-US" sz="3600" dirty="0"/>
              <a:t>Service requestor / service consumer</a:t>
            </a:r>
          </a:p>
          <a:p>
            <a:pPr lvl="1"/>
            <a:r>
              <a:rPr lang="en-US" sz="3600" dirty="0"/>
              <a:t>Service registry</a:t>
            </a:r>
          </a:p>
          <a:p>
            <a:r>
              <a:rPr lang="en-US" sz="4000" dirty="0"/>
              <a:t>Let’s examine them in more details</a:t>
            </a:r>
          </a:p>
          <a:p>
            <a:pPr marL="0" indent="0">
              <a:buNone/>
            </a:pPr>
            <a:endParaRPr lang="en-US" sz="4000" dirty="0"/>
          </a:p>
        </p:txBody>
      </p:sp>
    </p:spTree>
    <p:extLst>
      <p:ext uri="{BB962C8B-B14F-4D97-AF65-F5344CB8AC3E}">
        <p14:creationId xmlns:p14="http://schemas.microsoft.com/office/powerpoint/2010/main" val="5630207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8E3AEE-D80B-4EFB-B976-85C820452CFD}"/>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Consider an example of a Web Service described in our textbook. Widget, Inc. sells parts through its website, enabling customers to submit purchase orders and check on order status. How do we call Widget Inc. in this scenario?</a:t>
            </a:r>
          </a:p>
        </p:txBody>
      </p:sp>
      <p:sp>
        <p:nvSpPr>
          <p:cNvPr id="5" name="TextBox 4">
            <a:extLst>
              <a:ext uri="{FF2B5EF4-FFF2-40B4-BE49-F238E27FC236}">
                <a16:creationId xmlns:a16="http://schemas.microsoft.com/office/drawing/2014/main" id="{3477079A-9AA6-489F-BCBB-6CA6A444FE98}"/>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Service requestor</a:t>
            </a:r>
          </a:p>
        </p:txBody>
      </p:sp>
      <p:sp>
        <p:nvSpPr>
          <p:cNvPr id="6" name="TextBox 5">
            <a:extLst>
              <a:ext uri="{FF2B5EF4-FFF2-40B4-BE49-F238E27FC236}">
                <a16:creationId xmlns:a16="http://schemas.microsoft.com/office/drawing/2014/main" id="{9E8CA0DA-AB05-4F21-998F-67D80E1CD856}"/>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Service provider</a:t>
            </a:r>
          </a:p>
        </p:txBody>
      </p:sp>
      <p:sp>
        <p:nvSpPr>
          <p:cNvPr id="7" name="TextBox 6">
            <a:extLst>
              <a:ext uri="{FF2B5EF4-FFF2-40B4-BE49-F238E27FC236}">
                <a16:creationId xmlns:a16="http://schemas.microsoft.com/office/drawing/2014/main" id="{59F98F8C-3F7D-4BFB-955B-945F05B4AEBD}"/>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Service registry</a:t>
            </a:r>
          </a:p>
        </p:txBody>
      </p:sp>
      <p:sp>
        <p:nvSpPr>
          <p:cNvPr id="8" name="TextBox 7">
            <a:extLst>
              <a:ext uri="{FF2B5EF4-FFF2-40B4-BE49-F238E27FC236}">
                <a16:creationId xmlns:a16="http://schemas.microsoft.com/office/drawing/2014/main" id="{0C26EB59-0E81-4E2C-B8E4-E17DDF309B77}"/>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I do not know</a:t>
            </a:r>
          </a:p>
        </p:txBody>
      </p:sp>
      <p:sp>
        <p:nvSpPr>
          <p:cNvPr id="9" name="Oval 8">
            <a:extLst>
              <a:ext uri="{FF2B5EF4-FFF2-40B4-BE49-F238E27FC236}">
                <a16:creationId xmlns:a16="http://schemas.microsoft.com/office/drawing/2014/main" id="{47BA6714-0186-4749-95B0-A07316BF9077}"/>
              </a:ext>
            </a:extLst>
          </p:cNvPr>
          <p:cNvSpPr>
            <a:spLocks noChangeAspect="1"/>
          </p:cNvSpPr>
          <p:nvPr>
            <p:custDataLst>
              <p:tags r:id="rId7"/>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a:t>
            </a:r>
          </a:p>
        </p:txBody>
      </p:sp>
      <p:sp>
        <p:nvSpPr>
          <p:cNvPr id="10" name="Oval 9">
            <a:extLst>
              <a:ext uri="{FF2B5EF4-FFF2-40B4-BE49-F238E27FC236}">
                <a16:creationId xmlns:a16="http://schemas.microsoft.com/office/drawing/2014/main" id="{C293545E-6CA0-4A78-A284-738B382A4839}"/>
              </a:ext>
            </a:extLst>
          </p:cNvPr>
          <p:cNvSpPr>
            <a:spLocks noChangeAspect="1"/>
          </p:cNvSpPr>
          <p:nvPr>
            <p:custDataLst>
              <p:tags r:id="rId8"/>
            </p:custDataLst>
          </p:nvPr>
        </p:nvSpPr>
        <p:spPr>
          <a:xfrm>
            <a:off x="15716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B</a:t>
            </a:r>
          </a:p>
        </p:txBody>
      </p:sp>
      <p:sp>
        <p:nvSpPr>
          <p:cNvPr id="11" name="Oval 10">
            <a:extLst>
              <a:ext uri="{FF2B5EF4-FFF2-40B4-BE49-F238E27FC236}">
                <a16:creationId xmlns:a16="http://schemas.microsoft.com/office/drawing/2014/main" id="{49C9BC5E-28B1-4839-9D75-CE8FB6077F96}"/>
              </a:ext>
            </a:extLst>
          </p:cNvPr>
          <p:cNvSpPr>
            <a:spLocks noChangeAspect="1"/>
          </p:cNvSpPr>
          <p:nvPr>
            <p:custDataLst>
              <p:tags r:id="rId9"/>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C</a:t>
            </a:r>
          </a:p>
        </p:txBody>
      </p:sp>
      <p:sp>
        <p:nvSpPr>
          <p:cNvPr id="12" name="Oval 11">
            <a:extLst>
              <a:ext uri="{FF2B5EF4-FFF2-40B4-BE49-F238E27FC236}">
                <a16:creationId xmlns:a16="http://schemas.microsoft.com/office/drawing/2014/main" id="{FE081B13-D07F-4D7B-8A2B-5191F67DBD03}"/>
              </a:ext>
            </a:extLst>
          </p:cNvPr>
          <p:cNvSpPr>
            <a:spLocks noChangeAspect="1"/>
          </p:cNvSpPr>
          <p:nvPr>
            <p:custDataLst>
              <p:tags r:id="rId10"/>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D</a:t>
            </a:r>
          </a:p>
        </p:txBody>
      </p:sp>
      <p:sp>
        <p:nvSpPr>
          <p:cNvPr id="2" name="矩形: 圆角 1">
            <a:extLst>
              <a:ext uri="{FF2B5EF4-FFF2-40B4-BE49-F238E27FC236}">
                <a16:creationId xmlns:a16="http://schemas.microsoft.com/office/drawing/2014/main" id="{3FB09765-2FB1-A790-ABC7-84AA8FC8CBA5}"/>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Submit</a:t>
            </a:r>
            <a:endParaRPr kumimoji="0" lang="x-none"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nvGrpSpPr>
          <p:cNvPr id="18" name="组合 17">
            <a:extLst>
              <a:ext uri="{FF2B5EF4-FFF2-40B4-BE49-F238E27FC236}">
                <a16:creationId xmlns:a16="http://schemas.microsoft.com/office/drawing/2014/main" id="{7CBC3D53-E5AF-B54D-5529-987CA0339520}"/>
              </a:ext>
            </a:extLst>
          </p:cNvPr>
          <p:cNvGrpSpPr/>
          <p:nvPr>
            <p:custDataLst>
              <p:tags r:id="rId12"/>
            </p:custDataLst>
          </p:nvPr>
        </p:nvGrpSpPr>
        <p:grpSpPr>
          <a:xfrm>
            <a:off x="0" y="0"/>
            <a:ext cx="12192000" cy="635000"/>
            <a:chOff x="0" y="0"/>
            <a:chExt cx="12192000" cy="635000"/>
          </a:xfrm>
        </p:grpSpPr>
        <p:sp>
          <p:nvSpPr>
            <p:cNvPr id="14" name="TitleBackground">
              <a:extLst>
                <a:ext uri="{FF2B5EF4-FFF2-40B4-BE49-F238E27FC236}">
                  <a16:creationId xmlns:a16="http://schemas.microsoft.com/office/drawing/2014/main" id="{8E190777-3B56-92D2-9CE2-ABF7FEB36544}"/>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15" name="ColorBlock">
              <a:extLst>
                <a:ext uri="{FF2B5EF4-FFF2-40B4-BE49-F238E27FC236}">
                  <a16:creationId xmlns:a16="http://schemas.microsoft.com/office/drawing/2014/main" id="{AFAA0975-7F47-7826-ED81-5691F8B35831}"/>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16" name="TypeText">
              <a:extLst>
                <a:ext uri="{FF2B5EF4-FFF2-40B4-BE49-F238E27FC236}">
                  <a16:creationId xmlns:a16="http://schemas.microsoft.com/office/drawing/2014/main" id="{44FCC8FF-11D3-3EAF-6B1E-7FA8F21D938E}"/>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Multiple Choice(single)</a:t>
              </a:r>
              <a:endParaRPr kumimoji="0" lang="x-none"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7" name="TipText">
              <a:extLst>
                <a:ext uri="{FF2B5EF4-FFF2-40B4-BE49-F238E27FC236}">
                  <a16:creationId xmlns:a16="http://schemas.microsoft.com/office/drawing/2014/main" id="{20DAD3F3-60E5-DF88-7EF0-8FAE3FEEE2A0}"/>
                </a:ext>
              </a:extLst>
            </p:cNvPr>
            <p:cNvSpPr txBox="1"/>
            <p:nvPr>
              <p:custDataLst>
                <p:tags r:id="rId17"/>
              </p:custDataLst>
            </p:nvPr>
          </p:nvSpPr>
          <p:spPr>
            <a:xfrm>
              <a:off x="3022918" y="109220"/>
              <a:ext cx="2286000" cy="508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Points: 1</a:t>
              </a:r>
              <a:endParaRPr kumimoji="0" lang="x-none" sz="14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pic>
        <p:nvPicPr>
          <p:cNvPr id="13" name="图片 12">
            <a:extLst>
              <a:ext uri="{FF2B5EF4-FFF2-40B4-BE49-F238E27FC236}">
                <a16:creationId xmlns:a16="http://schemas.microsoft.com/office/drawing/2014/main" id="{76913B26-488A-F0AB-89DC-EFF551DC379F}"/>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81871255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21F7-4C6E-4C29-8367-B4393BE10481}"/>
              </a:ext>
            </a:extLst>
          </p:cNvPr>
          <p:cNvSpPr>
            <a:spLocks noGrp="1"/>
          </p:cNvSpPr>
          <p:nvPr>
            <p:ph type="title"/>
          </p:nvPr>
        </p:nvSpPr>
        <p:spPr/>
        <p:txBody>
          <a:bodyPr/>
          <a:lstStyle/>
          <a:p>
            <a:r>
              <a:rPr lang="en-US" dirty="0"/>
              <a:t>Let’s continue with our example</a:t>
            </a:r>
          </a:p>
        </p:txBody>
      </p:sp>
      <p:sp>
        <p:nvSpPr>
          <p:cNvPr id="3" name="Content Placeholder 2">
            <a:extLst>
              <a:ext uri="{FF2B5EF4-FFF2-40B4-BE49-F238E27FC236}">
                <a16:creationId xmlns:a16="http://schemas.microsoft.com/office/drawing/2014/main" id="{629BFE19-413F-4DF7-B85A-57A26DFFA3BD}"/>
              </a:ext>
            </a:extLst>
          </p:cNvPr>
          <p:cNvSpPr>
            <a:spLocks noGrp="1"/>
          </p:cNvSpPr>
          <p:nvPr>
            <p:ph idx="1"/>
          </p:nvPr>
        </p:nvSpPr>
        <p:spPr/>
        <p:txBody>
          <a:bodyPr>
            <a:normAutofit/>
          </a:bodyPr>
          <a:lstStyle/>
          <a:p>
            <a:pPr marL="0" indent="0">
              <a:buNone/>
            </a:pPr>
            <a:r>
              <a:rPr lang="en-US" sz="3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Widget, Inc. sells parts through its website, enabling customers to submit purchase orders and check on order status.</a:t>
            </a:r>
          </a:p>
          <a:p>
            <a:pPr marL="0" indent="0">
              <a:buNone/>
            </a:pPr>
            <a:r>
              <a:rPr lang="en-US" sz="3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How do we call the </a:t>
            </a:r>
            <a:r>
              <a:rPr lang="en-US" sz="3600" dirty="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customer of Widget Inc.</a:t>
            </a:r>
            <a:r>
              <a:rPr lang="en-US" sz="3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in this scenario?</a:t>
            </a:r>
          </a:p>
          <a:p>
            <a:pPr marL="0" indent="0">
              <a:buNone/>
            </a:pPr>
            <a:endParaRPr lang="en-US" sz="3600" i="1" dirty="0">
              <a:sym typeface="Wingdings" panose="05000000000000000000" pitchFamily="2" charset="2"/>
            </a:endParaRPr>
          </a:p>
          <a:p>
            <a:endParaRPr lang="en-US" sz="3600" i="1" dirty="0"/>
          </a:p>
        </p:txBody>
      </p:sp>
    </p:spTree>
    <p:extLst>
      <p:ext uri="{BB962C8B-B14F-4D97-AF65-F5344CB8AC3E}">
        <p14:creationId xmlns:p14="http://schemas.microsoft.com/office/powerpoint/2010/main" val="68181792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1D58B67D-80BF-4A9B-825B-EF95AD20E994}"/>
              </a:ext>
            </a:extLst>
          </p:cNvPr>
          <p:cNvSpPr>
            <a:spLocks noGrp="1" noChangeArrowheads="1"/>
          </p:cNvSpPr>
          <p:nvPr>
            <p:ph type="title" idx="4294967295"/>
          </p:nvPr>
        </p:nvSpPr>
        <p:spPr/>
        <p:txBody>
          <a:bodyPr/>
          <a:lstStyle/>
          <a:p>
            <a:pPr eaLnBrk="1" hangingPunct="1"/>
            <a:r>
              <a:rPr lang="en-US" altLang="zh-CN" dirty="0"/>
              <a:t>Web Service Architecture</a:t>
            </a:r>
          </a:p>
        </p:txBody>
      </p:sp>
      <p:sp>
        <p:nvSpPr>
          <p:cNvPr id="57347" name="Rectangle 3">
            <a:extLst>
              <a:ext uri="{FF2B5EF4-FFF2-40B4-BE49-F238E27FC236}">
                <a16:creationId xmlns:a16="http://schemas.microsoft.com/office/drawing/2014/main" id="{B943E529-D3E1-4D68-BC8C-3B51117D56DF}"/>
              </a:ext>
            </a:extLst>
          </p:cNvPr>
          <p:cNvSpPr>
            <a:spLocks noGrp="1" noChangeArrowheads="1"/>
          </p:cNvSpPr>
          <p:nvPr>
            <p:ph idx="4294967295"/>
          </p:nvPr>
        </p:nvSpPr>
        <p:spPr>
          <a:xfrm>
            <a:off x="544026" y="5416550"/>
            <a:ext cx="10809774" cy="1076325"/>
          </a:xfrm>
        </p:spPr>
        <p:txBody>
          <a:bodyPr>
            <a:normAutofit/>
          </a:bodyPr>
          <a:lstStyle/>
          <a:p>
            <a:r>
              <a:rPr lang="en-US" altLang="zh-CN" sz="2400" dirty="0"/>
              <a:t>Can you still remember what was the other name we learnt for “service consumer”?</a:t>
            </a:r>
          </a:p>
        </p:txBody>
      </p:sp>
      <p:sp>
        <p:nvSpPr>
          <p:cNvPr id="57349" name="灯片编号占位符 5">
            <a:extLst>
              <a:ext uri="{FF2B5EF4-FFF2-40B4-BE49-F238E27FC236}">
                <a16:creationId xmlns:a16="http://schemas.microsoft.com/office/drawing/2014/main" id="{012A3705-7C9B-44AA-9F4F-ABFEC1A9ED86}"/>
              </a:ext>
            </a:extLst>
          </p:cNvPr>
          <p:cNvSpPr txBox="1">
            <a:spLocks noGrp="1"/>
          </p:cNvSpPr>
          <p:nvPr/>
        </p:nvSpPr>
        <p:spPr bwMode="auto">
          <a:xfrm>
            <a:off x="8077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40682FF-8A27-440C-8962-1019BF33FCC9}" type="slidenum">
              <a:rPr kumimoji="0" lang="zh-CN" altLang="en-US" sz="1200" b="0" i="1" u="none" strike="noStrike" kern="1200" cap="none" spc="0" normalizeH="0" baseline="0" noProof="0">
                <a:ln>
                  <a:noFill/>
                </a:ln>
                <a:solidFill>
                  <a:srgbClr val="000000"/>
                </a:solidFill>
                <a:effectLst/>
                <a:uLnTx/>
                <a:uFillTx/>
                <a:latin typeface="Garamond" panose="02020404030301010803" pitchFamily="18"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US" altLang="zh-CN" sz="1200" b="0" i="1" u="none" strike="noStrike" kern="1200" cap="none" spc="0" normalizeH="0" baseline="0" noProof="0">
              <a:ln>
                <a:noFill/>
              </a:ln>
              <a:solidFill>
                <a:srgbClr val="000000"/>
              </a:solidFill>
              <a:effectLst/>
              <a:uLnTx/>
              <a:uFillTx/>
              <a:latin typeface="Garamond" panose="02020404030301010803" pitchFamily="18" charset="0"/>
              <a:ea typeface="宋体" panose="02010600030101010101" pitchFamily="2" charset="-122"/>
              <a:cs typeface="+mn-cs"/>
            </a:endParaRPr>
          </a:p>
        </p:txBody>
      </p:sp>
      <p:pic>
        <p:nvPicPr>
          <p:cNvPr id="57350" name="Picture 4">
            <a:extLst>
              <a:ext uri="{FF2B5EF4-FFF2-40B4-BE49-F238E27FC236}">
                <a16:creationId xmlns:a16="http://schemas.microsoft.com/office/drawing/2014/main" id="{6E8CC6F0-C0DE-4B0A-AEDC-44EE04C583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972" t="2174" r="1492"/>
          <a:stretch>
            <a:fillRect/>
          </a:stretch>
        </p:blipFill>
        <p:spPr bwMode="auto">
          <a:xfrm>
            <a:off x="3095402" y="1450357"/>
            <a:ext cx="5600437" cy="4068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217975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39CD5-0D9B-47AC-8F4F-94B6ECC9D941}"/>
              </a:ext>
            </a:extLst>
          </p:cNvPr>
          <p:cNvSpPr>
            <a:spLocks noGrp="1"/>
          </p:cNvSpPr>
          <p:nvPr>
            <p:ph type="title"/>
          </p:nvPr>
        </p:nvSpPr>
        <p:spPr/>
        <p:txBody>
          <a:bodyPr/>
          <a:lstStyle/>
          <a:p>
            <a:r>
              <a:rPr lang="en-US" dirty="0"/>
              <a:t>How about service registry?</a:t>
            </a:r>
          </a:p>
        </p:txBody>
      </p:sp>
      <p:sp>
        <p:nvSpPr>
          <p:cNvPr id="3" name="Content Placeholder 2">
            <a:extLst>
              <a:ext uri="{FF2B5EF4-FFF2-40B4-BE49-F238E27FC236}">
                <a16:creationId xmlns:a16="http://schemas.microsoft.com/office/drawing/2014/main" id="{46EB3651-5832-46E2-A7BC-53EABB924A17}"/>
              </a:ext>
            </a:extLst>
          </p:cNvPr>
          <p:cNvSpPr>
            <a:spLocks noGrp="1"/>
          </p:cNvSpPr>
          <p:nvPr>
            <p:ph idx="1"/>
          </p:nvPr>
        </p:nvSpPr>
        <p:spPr/>
        <p:txBody>
          <a:bodyPr>
            <a:normAutofit/>
          </a:bodyPr>
          <a:lstStyle/>
          <a:p>
            <a:r>
              <a:rPr lang="en-US" sz="3600" dirty="0"/>
              <a:t>The next activity will be an open answer question. Your answer should be very short, just a few sentences. </a:t>
            </a:r>
          </a:p>
        </p:txBody>
      </p:sp>
    </p:spTree>
    <p:extLst>
      <p:ext uri="{BB962C8B-B14F-4D97-AF65-F5344CB8AC3E}">
        <p14:creationId xmlns:p14="http://schemas.microsoft.com/office/powerpoint/2010/main" val="15011380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74CD7B-9A90-4275-B2D3-1D6984BA83B5}"/>
              </a:ext>
            </a:extLst>
          </p:cNvPr>
          <p:cNvSpPr txBox="1"/>
          <p:nvPr>
            <p:custDataLst>
              <p:tags r:id="rId2"/>
            </p:custDataLst>
          </p:nvPr>
        </p:nvSpPr>
        <p:spPr>
          <a:xfrm>
            <a:off x="1113322" y="1501274"/>
            <a:ext cx="9753600" cy="3526453"/>
          </a:xfrm>
          <a:prstGeom prst="rect">
            <a:avLst/>
          </a:prstGeom>
          <a:noFill/>
        </p:spPr>
        <p:txBody>
          <a:bodyPr vert="horz"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In our example, where </a:t>
            </a:r>
          </a:p>
          <a:p>
            <a:pPr marL="457200" marR="0" lvl="0" indent="-457200" algn="l" defTabSz="914400" rtl="0" eaLnBrk="1" fontAlgn="auto" latinLnBrk="0" hangingPunct="1">
              <a:lnSpc>
                <a:spcPct val="100000"/>
              </a:lnSpc>
              <a:spcBef>
                <a:spcPts val="0"/>
              </a:spcBef>
              <a:spcAft>
                <a:spcPts val="0"/>
              </a:spcAft>
              <a:buClrTx/>
              <a:buSzTx/>
              <a:buFontTx/>
              <a:buChar char="-"/>
              <a:tabLst/>
              <a:defRPr/>
            </a:pPr>
            <a:r>
              <a:rPr kumimoji="0" lang="en-US" sz="32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Widget, Inc. is a service provider and sells parts through its website,  </a:t>
            </a:r>
          </a:p>
          <a:p>
            <a:pPr marL="457200" marR="0" lvl="0" indent="-457200" algn="l" defTabSz="914400" rtl="0" eaLnBrk="1" fontAlgn="auto" latinLnBrk="0" hangingPunct="1">
              <a:lnSpc>
                <a:spcPct val="100000"/>
              </a:lnSpc>
              <a:spcBef>
                <a:spcPts val="0"/>
              </a:spcBef>
              <a:spcAft>
                <a:spcPts val="0"/>
              </a:spcAft>
              <a:buClrTx/>
              <a:buSzTx/>
              <a:buFontTx/>
              <a:buChar char="-"/>
              <a:tabLst/>
              <a:defRPr/>
            </a:pPr>
            <a:r>
              <a:rPr kumimoji="0" lang="en-US" sz="32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customers of Widget, Inc. are service requestors and  submit purchase orders and check on order status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How and when do you think would the registry be used by Widget, Inc. and their customers?</a:t>
            </a:r>
          </a:p>
        </p:txBody>
      </p:sp>
      <p:sp>
        <p:nvSpPr>
          <p:cNvPr id="2" name="矩形: 圆角 1">
            <a:extLst>
              <a:ext uri="{FF2B5EF4-FFF2-40B4-BE49-F238E27FC236}">
                <a16:creationId xmlns:a16="http://schemas.microsoft.com/office/drawing/2014/main" id="{98E9F10E-3890-CFA5-8A4E-9B95D5B0E073}"/>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Answer</a:t>
            </a:r>
            <a:endParaRPr kumimoji="0" lang="x-none"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nvGrpSpPr>
          <p:cNvPr id="10" name="组合 9">
            <a:extLst>
              <a:ext uri="{FF2B5EF4-FFF2-40B4-BE49-F238E27FC236}">
                <a16:creationId xmlns:a16="http://schemas.microsoft.com/office/drawing/2014/main" id="{D268BD39-1C2C-ED4F-B6F1-1E56041DF42E}"/>
              </a:ext>
            </a:extLst>
          </p:cNvPr>
          <p:cNvGrpSpPr/>
          <p:nvPr>
            <p:custDataLst>
              <p:tags r:id="rId4"/>
            </p:custDataLst>
          </p:nvPr>
        </p:nvGrpSpPr>
        <p:grpSpPr>
          <a:xfrm>
            <a:off x="0" y="0"/>
            <a:ext cx="12192000" cy="635000"/>
            <a:chOff x="0" y="0"/>
            <a:chExt cx="12192000" cy="635000"/>
          </a:xfrm>
        </p:grpSpPr>
        <p:sp>
          <p:nvSpPr>
            <p:cNvPr id="5" name="TitleBackground">
              <a:extLst>
                <a:ext uri="{FF2B5EF4-FFF2-40B4-BE49-F238E27FC236}">
                  <a16:creationId xmlns:a16="http://schemas.microsoft.com/office/drawing/2014/main" id="{FC38EAC9-47FA-EEB4-DFDC-49863CFBACF6}"/>
                </a:ext>
              </a:extLst>
            </p:cNvPr>
            <p:cNvSpPr/>
            <p:nvPr>
              <p:custDataLst>
                <p:tags r:id="rId6"/>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7" name="ColorBlock">
              <a:extLst>
                <a:ext uri="{FF2B5EF4-FFF2-40B4-BE49-F238E27FC236}">
                  <a16:creationId xmlns:a16="http://schemas.microsoft.com/office/drawing/2014/main" id="{9CE4C2C1-F708-9ECC-8C34-CAC9ECC3197C}"/>
                </a:ext>
              </a:extLst>
            </p:cNvPr>
            <p:cNvSpPr/>
            <p:nvPr>
              <p:custDataLst>
                <p:tags r:id="rId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8" name="TypeText">
              <a:extLst>
                <a:ext uri="{FF2B5EF4-FFF2-40B4-BE49-F238E27FC236}">
                  <a16:creationId xmlns:a16="http://schemas.microsoft.com/office/drawing/2014/main" id="{252A3D3E-7F3D-1675-3C23-51B2BFA091C5}"/>
                </a:ext>
              </a:extLst>
            </p:cNvPr>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Open Question</a:t>
              </a:r>
              <a:endParaRPr kumimoji="0" lang="x-none"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9" name="TipText">
              <a:extLst>
                <a:ext uri="{FF2B5EF4-FFF2-40B4-BE49-F238E27FC236}">
                  <a16:creationId xmlns:a16="http://schemas.microsoft.com/office/drawing/2014/main" id="{864DFB44-81F6-A1FF-7FE6-994378E7217F}"/>
                </a:ext>
              </a:extLst>
            </p:cNvPr>
            <p:cNvSpPr txBox="1"/>
            <p:nvPr>
              <p:custDataLst>
                <p:tags r:id="rId9"/>
              </p:custDataLst>
            </p:nvPr>
          </p:nvSpPr>
          <p:spPr>
            <a:xfrm>
              <a:off x="2173605" y="109220"/>
              <a:ext cx="2286000" cy="508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Points: 10</a:t>
              </a:r>
              <a:endParaRPr kumimoji="0" lang="x-none" sz="14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pic>
        <p:nvPicPr>
          <p:cNvPr id="4" name="图片 3">
            <a:extLst>
              <a:ext uri="{FF2B5EF4-FFF2-40B4-BE49-F238E27FC236}">
                <a16:creationId xmlns:a16="http://schemas.microsoft.com/office/drawing/2014/main" id="{0B6F1F0C-AF8C-2CC3-FAF5-6347E938D2E8}"/>
              </a:ext>
            </a:extLst>
          </p:cNvPr>
          <p:cNvPicPr>
            <a:picLocks/>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37493940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1D58B67D-80BF-4A9B-825B-EF95AD20E994}"/>
              </a:ext>
            </a:extLst>
          </p:cNvPr>
          <p:cNvSpPr>
            <a:spLocks noGrp="1" noChangeArrowheads="1"/>
          </p:cNvSpPr>
          <p:nvPr>
            <p:ph type="title" idx="4294967295"/>
          </p:nvPr>
        </p:nvSpPr>
        <p:spPr/>
        <p:txBody>
          <a:bodyPr/>
          <a:lstStyle/>
          <a:p>
            <a:pPr eaLnBrk="1" hangingPunct="1"/>
            <a:r>
              <a:rPr lang="en-US" altLang="zh-CN" dirty="0"/>
              <a:t>Web Service Architecture</a:t>
            </a:r>
          </a:p>
        </p:txBody>
      </p:sp>
      <p:sp>
        <p:nvSpPr>
          <p:cNvPr id="57349" name="灯片编号占位符 5">
            <a:extLst>
              <a:ext uri="{FF2B5EF4-FFF2-40B4-BE49-F238E27FC236}">
                <a16:creationId xmlns:a16="http://schemas.microsoft.com/office/drawing/2014/main" id="{012A3705-7C9B-44AA-9F4F-ABFEC1A9ED86}"/>
              </a:ext>
            </a:extLst>
          </p:cNvPr>
          <p:cNvSpPr txBox="1">
            <a:spLocks noGrp="1"/>
          </p:cNvSpPr>
          <p:nvPr/>
        </p:nvSpPr>
        <p:spPr bwMode="auto">
          <a:xfrm>
            <a:off x="8077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40682FF-8A27-440C-8962-1019BF33FCC9}" type="slidenum">
              <a:rPr kumimoji="0" lang="zh-CN" altLang="en-US" sz="1200" b="0" i="1" u="none" strike="noStrike" kern="1200" cap="none" spc="0" normalizeH="0" baseline="0" noProof="0">
                <a:ln>
                  <a:noFill/>
                </a:ln>
                <a:solidFill>
                  <a:srgbClr val="000000"/>
                </a:solidFill>
                <a:effectLst/>
                <a:uLnTx/>
                <a:uFillTx/>
                <a:latin typeface="Garamond" panose="02020404030301010803" pitchFamily="18"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US" altLang="zh-CN" sz="1200" b="0" i="1" u="none" strike="noStrike" kern="1200" cap="none" spc="0" normalizeH="0" baseline="0" noProof="0">
              <a:ln>
                <a:noFill/>
              </a:ln>
              <a:solidFill>
                <a:srgbClr val="000000"/>
              </a:solidFill>
              <a:effectLst/>
              <a:uLnTx/>
              <a:uFillTx/>
              <a:latin typeface="Garamond" panose="02020404030301010803" pitchFamily="18" charset="0"/>
              <a:ea typeface="宋体" panose="02010600030101010101" pitchFamily="2" charset="-122"/>
              <a:cs typeface="+mn-cs"/>
            </a:endParaRPr>
          </a:p>
        </p:txBody>
      </p:sp>
      <p:pic>
        <p:nvPicPr>
          <p:cNvPr id="57350" name="Picture 4">
            <a:extLst>
              <a:ext uri="{FF2B5EF4-FFF2-40B4-BE49-F238E27FC236}">
                <a16:creationId xmlns:a16="http://schemas.microsoft.com/office/drawing/2014/main" id="{6E8CC6F0-C0DE-4B0A-AEDC-44EE04C583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972" t="2174" r="1492"/>
          <a:stretch>
            <a:fillRect/>
          </a:stretch>
        </p:blipFill>
        <p:spPr bwMode="auto">
          <a:xfrm>
            <a:off x="3095402" y="1450357"/>
            <a:ext cx="5600437" cy="4068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852447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722146B7-1C6D-4D5A-A87D-500B8F5D4D7E}"/>
              </a:ext>
            </a:extLst>
          </p:cNvPr>
          <p:cNvSpPr>
            <a:spLocks noChangeArrowheads="1"/>
          </p:cNvSpPr>
          <p:nvPr/>
        </p:nvSpPr>
        <p:spPr bwMode="auto">
          <a:xfrm>
            <a:off x="685800" y="4495800"/>
            <a:ext cx="1600200" cy="2362200"/>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000" b="1" i="0" u="none" strike="noStrike" kern="1200" cap="none" spc="0" normalizeH="0" baseline="0" noProof="0" dirty="0">
                <a:ln>
                  <a:noFill/>
                </a:ln>
                <a:solidFill>
                  <a:srgbClr val="000000"/>
                </a:solidFill>
                <a:effectLst/>
                <a:uLnTx/>
                <a:uFillTx/>
                <a:latin typeface="Calibri" panose="020F0502020204030204"/>
                <a:ea typeface="+mn-ea"/>
                <a:cs typeface="+mn-cs"/>
              </a:rPr>
              <a:t>Customers</a:t>
            </a:r>
          </a:p>
        </p:txBody>
      </p:sp>
      <p:sp>
        <p:nvSpPr>
          <p:cNvPr id="5" name="Rectangle 20">
            <a:extLst>
              <a:ext uri="{FF2B5EF4-FFF2-40B4-BE49-F238E27FC236}">
                <a16:creationId xmlns:a16="http://schemas.microsoft.com/office/drawing/2014/main" id="{685992B8-FD9C-4600-9CEF-25E03B65775C}"/>
              </a:ext>
            </a:extLst>
          </p:cNvPr>
          <p:cNvSpPr>
            <a:spLocks noChangeArrowheads="1"/>
          </p:cNvSpPr>
          <p:nvPr/>
        </p:nvSpPr>
        <p:spPr bwMode="auto">
          <a:xfrm>
            <a:off x="3124200" y="2362200"/>
            <a:ext cx="1600200" cy="1295400"/>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000" b="1" i="0" u="none" strike="noStrike" kern="1200" cap="none" spc="0" normalizeH="0" baseline="0" noProof="0" dirty="0">
                <a:ln>
                  <a:noFill/>
                </a:ln>
                <a:solidFill>
                  <a:srgbClr val="000000"/>
                </a:solidFill>
                <a:effectLst/>
                <a:highlight>
                  <a:srgbClr val="FFFF00"/>
                </a:highlight>
                <a:uLnTx/>
                <a:uFillTx/>
                <a:latin typeface="Calibri" panose="020F0502020204030204"/>
                <a:ea typeface="+mn-ea"/>
                <a:cs typeface="+mn-cs"/>
              </a:rPr>
              <a:t>Service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000" b="1" i="0" u="none" strike="noStrike" kern="1200" cap="none" spc="0" normalizeH="0" baseline="0" noProof="0" dirty="0">
                <a:ln>
                  <a:noFill/>
                </a:ln>
                <a:solidFill>
                  <a:srgbClr val="000000"/>
                </a:solidFill>
                <a:effectLst/>
                <a:highlight>
                  <a:srgbClr val="FFFF00"/>
                </a:highlight>
                <a:uLnTx/>
                <a:uFillTx/>
                <a:latin typeface="Calibri" panose="020F0502020204030204"/>
                <a:ea typeface="+mn-ea"/>
                <a:cs typeface="+mn-cs"/>
              </a:rPr>
              <a:t>Registry</a:t>
            </a:r>
          </a:p>
        </p:txBody>
      </p:sp>
      <p:sp>
        <p:nvSpPr>
          <p:cNvPr id="6" name="Line 21">
            <a:extLst>
              <a:ext uri="{FF2B5EF4-FFF2-40B4-BE49-F238E27FC236}">
                <a16:creationId xmlns:a16="http://schemas.microsoft.com/office/drawing/2014/main" id="{715EB3BC-AB0C-4E6A-9A11-39A97F55865D}"/>
              </a:ext>
            </a:extLst>
          </p:cNvPr>
          <p:cNvSpPr>
            <a:spLocks noChangeShapeType="1"/>
          </p:cNvSpPr>
          <p:nvPr/>
        </p:nvSpPr>
        <p:spPr bwMode="auto">
          <a:xfrm flipV="1">
            <a:off x="914400" y="3048000"/>
            <a:ext cx="0" cy="1447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Line 22">
            <a:extLst>
              <a:ext uri="{FF2B5EF4-FFF2-40B4-BE49-F238E27FC236}">
                <a16:creationId xmlns:a16="http://schemas.microsoft.com/office/drawing/2014/main" id="{DD54C504-A0A8-474F-9227-8D29E28BE755}"/>
              </a:ext>
            </a:extLst>
          </p:cNvPr>
          <p:cNvSpPr>
            <a:spLocks noChangeShapeType="1"/>
          </p:cNvSpPr>
          <p:nvPr/>
        </p:nvSpPr>
        <p:spPr bwMode="auto">
          <a:xfrm>
            <a:off x="914400" y="3048000"/>
            <a:ext cx="2209800" cy="0"/>
          </a:xfrm>
          <a:prstGeom prst="line">
            <a:avLst/>
          </a:prstGeom>
          <a:noFill/>
          <a:ln w="38100">
            <a:solidFill>
              <a:schemeClr val="tx1"/>
            </a:solidFill>
            <a:miter lim="800000"/>
            <a:headEnd type="none"/>
            <a:tailEnd type="triangle"/>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marR="0" lvl="0" indent="-342900" algn="l"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8" name="Text Box 23">
            <a:extLst>
              <a:ext uri="{FF2B5EF4-FFF2-40B4-BE49-F238E27FC236}">
                <a16:creationId xmlns:a16="http://schemas.microsoft.com/office/drawing/2014/main" id="{2640244F-6C86-497A-BD96-EBC3654593BF}"/>
              </a:ext>
            </a:extLst>
          </p:cNvPr>
          <p:cNvSpPr txBox="1">
            <a:spLocks noChangeArrowheads="1"/>
          </p:cNvSpPr>
          <p:nvPr/>
        </p:nvSpPr>
        <p:spPr bwMode="auto">
          <a:xfrm>
            <a:off x="457200" y="2629303"/>
            <a:ext cx="2152650" cy="36671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marL="342900" indent="-342900">
              <a:defRPr b="1">
                <a:latin typeface="Arial" panose="020B0604020202020204" pitchFamily="34" charset="0"/>
              </a:defRPr>
            </a:lvl1pPr>
            <a:lvl2pPr marL="800100" indent="-342900" eaLnBrk="0" hangingPunct="0">
              <a:defRPr sz="2400">
                <a:latin typeface="Times New Roman" panose="02020603050405020304" pitchFamily="18" charset="0"/>
              </a:defRPr>
            </a:lvl2pPr>
            <a:lvl3pPr marL="1257300" indent="-342900" eaLnBrk="0" hangingPunct="0">
              <a:defRPr sz="2400">
                <a:latin typeface="Times New Roman" panose="02020603050405020304" pitchFamily="18" charset="0"/>
              </a:defRPr>
            </a:lvl3pPr>
            <a:lvl4pPr marL="1714500" indent="-342900" eaLnBrk="0" hangingPunct="0">
              <a:defRPr sz="2400">
                <a:latin typeface="Times New Roman" panose="02020603050405020304" pitchFamily="18" charset="0"/>
              </a:defRPr>
            </a:lvl4pPr>
            <a:lvl5pPr marL="2171700" indent="-342900" eaLnBrk="0" hangingPunct="0">
              <a:defRPr sz="2400">
                <a:latin typeface="Times New Roman" panose="02020603050405020304" pitchFamily="18" charset="0"/>
              </a:defRPr>
            </a:lvl5pPr>
            <a:lvl6pPr marL="2628900" indent="-342900" eaLnBrk="0" fontAlgn="base" hangingPunct="0">
              <a:spcBef>
                <a:spcPct val="0"/>
              </a:spcBef>
              <a:spcAft>
                <a:spcPct val="0"/>
              </a:spcAft>
              <a:defRPr sz="2400">
                <a:latin typeface="Times New Roman" panose="02020603050405020304" pitchFamily="18" charset="0"/>
              </a:defRPr>
            </a:lvl6pPr>
            <a:lvl7pPr marL="3086100" indent="-342900" eaLnBrk="0" fontAlgn="base" hangingPunct="0">
              <a:spcBef>
                <a:spcPct val="0"/>
              </a:spcBef>
              <a:spcAft>
                <a:spcPct val="0"/>
              </a:spcAft>
              <a:defRPr sz="2400">
                <a:latin typeface="Times New Roman" panose="02020603050405020304" pitchFamily="18" charset="0"/>
              </a:defRPr>
            </a:lvl7pPr>
            <a:lvl8pPr marL="3543300" indent="-342900" eaLnBrk="0" fontAlgn="base" hangingPunct="0">
              <a:spcBef>
                <a:spcPct val="0"/>
              </a:spcBef>
              <a:spcAft>
                <a:spcPct val="0"/>
              </a:spcAft>
              <a:defRPr sz="2400">
                <a:latin typeface="Times New Roman" panose="02020603050405020304" pitchFamily="18" charset="0"/>
              </a:defRPr>
            </a:lvl8pPr>
            <a:lvl9pPr marL="4000500" indent="-342900" eaLnBrk="0" fontAlgn="base" hangingPunct="0">
              <a:spcBef>
                <a:spcPct val="0"/>
              </a:spcBef>
              <a:spcAft>
                <a:spcPct val="0"/>
              </a:spcAft>
              <a:defRPr sz="2400">
                <a:latin typeface="Times New Roman" panose="02020603050405020304" pitchFamily="18" charset="0"/>
              </a:defRPr>
            </a:lvl9p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highlight>
                  <a:srgbClr val="FFFF00"/>
                </a:highlight>
                <a:uLnTx/>
                <a:uFillTx/>
                <a:latin typeface="Arial" panose="020B0604020202020204" pitchFamily="34" charset="0"/>
                <a:ea typeface="+mn-ea"/>
                <a:cs typeface="+mn-cs"/>
              </a:rPr>
              <a:t>Discover Services</a:t>
            </a:r>
          </a:p>
        </p:txBody>
      </p:sp>
      <p:sp>
        <p:nvSpPr>
          <p:cNvPr id="10" name="Rectangle 25">
            <a:extLst>
              <a:ext uri="{FF2B5EF4-FFF2-40B4-BE49-F238E27FC236}">
                <a16:creationId xmlns:a16="http://schemas.microsoft.com/office/drawing/2014/main" id="{9C721D6E-0AD7-42CC-91C3-1B6A7F77916B}"/>
              </a:ext>
            </a:extLst>
          </p:cNvPr>
          <p:cNvSpPr>
            <a:spLocks noChangeArrowheads="1"/>
          </p:cNvSpPr>
          <p:nvPr/>
        </p:nvSpPr>
        <p:spPr bwMode="auto">
          <a:xfrm>
            <a:off x="5334000" y="4114800"/>
            <a:ext cx="2819400" cy="2743200"/>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1" i="0" u="none" strike="noStrike" kern="1200" cap="none" spc="0" normalizeH="0" baseline="0" noProof="0" dirty="0">
                <a:ln>
                  <a:noFill/>
                </a:ln>
                <a:solidFill>
                  <a:srgbClr val="000000"/>
                </a:solidFill>
                <a:effectLst/>
                <a:uLnTx/>
                <a:uFillTx/>
                <a:latin typeface="Calibri" panose="020F0502020204030204"/>
                <a:ea typeface="+mn-ea"/>
                <a:cs typeface="+mn-cs"/>
              </a:rPr>
              <a:t>Widgets Inc. </a:t>
            </a:r>
          </a:p>
        </p:txBody>
      </p:sp>
      <p:sp>
        <p:nvSpPr>
          <p:cNvPr id="11" name="Rectangle 26">
            <a:extLst>
              <a:ext uri="{FF2B5EF4-FFF2-40B4-BE49-F238E27FC236}">
                <a16:creationId xmlns:a16="http://schemas.microsoft.com/office/drawing/2014/main" id="{613020B8-6612-4392-8976-CCF3A36DE2AF}"/>
              </a:ext>
            </a:extLst>
          </p:cNvPr>
          <p:cNvSpPr>
            <a:spLocks noChangeArrowheads="1"/>
          </p:cNvSpPr>
          <p:nvPr/>
        </p:nvSpPr>
        <p:spPr bwMode="auto">
          <a:xfrm>
            <a:off x="5486400" y="4648200"/>
            <a:ext cx="2362200" cy="762000"/>
          </a:xfrm>
          <a:prstGeom prst="rect">
            <a:avLst/>
          </a:prstGeom>
          <a:solidFill>
            <a:srgbClr val="CC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libri" panose="020F0502020204030204"/>
                <a:ea typeface="+mn-ea"/>
                <a:cs typeface="+mn-cs"/>
              </a:rPr>
              <a:t>Service Description</a:t>
            </a:r>
          </a:p>
        </p:txBody>
      </p:sp>
      <p:sp>
        <p:nvSpPr>
          <p:cNvPr id="12" name="Rectangle 27">
            <a:extLst>
              <a:ext uri="{FF2B5EF4-FFF2-40B4-BE49-F238E27FC236}">
                <a16:creationId xmlns:a16="http://schemas.microsoft.com/office/drawing/2014/main" id="{13B197FC-8DA1-4D17-82ED-4B16292097DC}"/>
              </a:ext>
            </a:extLst>
          </p:cNvPr>
          <p:cNvSpPr>
            <a:spLocks noChangeArrowheads="1"/>
          </p:cNvSpPr>
          <p:nvPr/>
        </p:nvSpPr>
        <p:spPr bwMode="auto">
          <a:xfrm>
            <a:off x="5486400" y="5638800"/>
            <a:ext cx="2362200" cy="762000"/>
          </a:xfrm>
          <a:prstGeom prst="rect">
            <a:avLst/>
          </a:prstGeom>
          <a:solidFill>
            <a:srgbClr val="CC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libri" panose="020F0502020204030204"/>
                <a:ea typeface="+mn-ea"/>
                <a:cs typeface="+mn-cs"/>
              </a:rPr>
              <a:t>Service</a:t>
            </a:r>
          </a:p>
        </p:txBody>
      </p:sp>
      <p:sp>
        <p:nvSpPr>
          <p:cNvPr id="13" name="Line 28">
            <a:extLst>
              <a:ext uri="{FF2B5EF4-FFF2-40B4-BE49-F238E27FC236}">
                <a16:creationId xmlns:a16="http://schemas.microsoft.com/office/drawing/2014/main" id="{92EC5DAE-BBEF-4F6E-8AEA-F75537924100}"/>
              </a:ext>
            </a:extLst>
          </p:cNvPr>
          <p:cNvSpPr>
            <a:spLocks noChangeShapeType="1"/>
          </p:cNvSpPr>
          <p:nvPr/>
        </p:nvSpPr>
        <p:spPr bwMode="auto">
          <a:xfrm>
            <a:off x="2286000" y="4724400"/>
            <a:ext cx="3048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Text Box 29">
            <a:extLst>
              <a:ext uri="{FF2B5EF4-FFF2-40B4-BE49-F238E27FC236}">
                <a16:creationId xmlns:a16="http://schemas.microsoft.com/office/drawing/2014/main" id="{99D16CF9-A779-430B-B5CC-1F03B2B1523F}"/>
              </a:ext>
            </a:extLst>
          </p:cNvPr>
          <p:cNvSpPr txBox="1">
            <a:spLocks noChangeArrowheads="1"/>
          </p:cNvSpPr>
          <p:nvPr/>
        </p:nvSpPr>
        <p:spPr bwMode="auto">
          <a:xfrm>
            <a:off x="2730500" y="3932237"/>
            <a:ext cx="1962150" cy="64135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marL="342900" indent="-342900">
              <a:defRPr b="1">
                <a:latin typeface="Arial" panose="020B0604020202020204" pitchFamily="34" charset="0"/>
              </a:defRPr>
            </a:lvl1pPr>
            <a:lvl2pPr marL="800100" indent="-342900" eaLnBrk="0" hangingPunct="0">
              <a:defRPr sz="2400">
                <a:latin typeface="Times New Roman" panose="02020603050405020304" pitchFamily="18" charset="0"/>
              </a:defRPr>
            </a:lvl2pPr>
            <a:lvl3pPr marL="1257300" indent="-342900" eaLnBrk="0" hangingPunct="0">
              <a:defRPr sz="2400">
                <a:latin typeface="Times New Roman" panose="02020603050405020304" pitchFamily="18" charset="0"/>
              </a:defRPr>
            </a:lvl3pPr>
            <a:lvl4pPr marL="1714500" indent="-342900" eaLnBrk="0" hangingPunct="0">
              <a:defRPr sz="2400">
                <a:latin typeface="Times New Roman" panose="02020603050405020304" pitchFamily="18" charset="0"/>
              </a:defRPr>
            </a:lvl4pPr>
            <a:lvl5pPr marL="2171700" indent="-342900" eaLnBrk="0" hangingPunct="0">
              <a:defRPr sz="2400">
                <a:latin typeface="Times New Roman" panose="02020603050405020304" pitchFamily="18" charset="0"/>
              </a:defRPr>
            </a:lvl5pPr>
            <a:lvl6pPr marL="2628900" indent="-342900" eaLnBrk="0" fontAlgn="base" hangingPunct="0">
              <a:spcBef>
                <a:spcPct val="0"/>
              </a:spcBef>
              <a:spcAft>
                <a:spcPct val="0"/>
              </a:spcAft>
              <a:defRPr sz="2400">
                <a:latin typeface="Times New Roman" panose="02020603050405020304" pitchFamily="18" charset="0"/>
              </a:defRPr>
            </a:lvl6pPr>
            <a:lvl7pPr marL="3086100" indent="-342900" eaLnBrk="0" fontAlgn="base" hangingPunct="0">
              <a:spcBef>
                <a:spcPct val="0"/>
              </a:spcBef>
              <a:spcAft>
                <a:spcPct val="0"/>
              </a:spcAft>
              <a:defRPr sz="2400">
                <a:latin typeface="Times New Roman" panose="02020603050405020304" pitchFamily="18" charset="0"/>
              </a:defRPr>
            </a:lvl7pPr>
            <a:lvl8pPr marL="3543300" indent="-342900" eaLnBrk="0" fontAlgn="base" hangingPunct="0">
              <a:spcBef>
                <a:spcPct val="0"/>
              </a:spcBef>
              <a:spcAft>
                <a:spcPct val="0"/>
              </a:spcAft>
              <a:defRPr sz="2400">
                <a:latin typeface="Times New Roman" panose="02020603050405020304" pitchFamily="18" charset="0"/>
              </a:defRPr>
            </a:lvl8pPr>
            <a:lvl9pPr marL="4000500" indent="-342900" eaLnBrk="0" fontAlgn="base" hangingPunct="0">
              <a:spcBef>
                <a:spcPct val="0"/>
              </a:spcBef>
              <a:spcAft>
                <a:spcPct val="0"/>
              </a:spcAft>
              <a:defRPr sz="2400">
                <a:latin typeface="Times New Roman" panose="02020603050405020304" pitchFamily="18" charset="0"/>
              </a:defRPr>
            </a:lvl9p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Retrieve Service</a:t>
            </a: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Description</a:t>
            </a:r>
          </a:p>
        </p:txBody>
      </p:sp>
      <p:sp>
        <p:nvSpPr>
          <p:cNvPr id="16" name="Line 31">
            <a:extLst>
              <a:ext uri="{FF2B5EF4-FFF2-40B4-BE49-F238E27FC236}">
                <a16:creationId xmlns:a16="http://schemas.microsoft.com/office/drawing/2014/main" id="{9CB6FA49-46F4-4392-A992-38E962BD7D9A}"/>
              </a:ext>
            </a:extLst>
          </p:cNvPr>
          <p:cNvSpPr>
            <a:spLocks noChangeShapeType="1"/>
          </p:cNvSpPr>
          <p:nvPr/>
        </p:nvSpPr>
        <p:spPr bwMode="auto">
          <a:xfrm>
            <a:off x="2286000" y="6400800"/>
            <a:ext cx="3048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Text Box 32">
            <a:extLst>
              <a:ext uri="{FF2B5EF4-FFF2-40B4-BE49-F238E27FC236}">
                <a16:creationId xmlns:a16="http://schemas.microsoft.com/office/drawing/2014/main" id="{0E096425-85A0-4C45-953B-A1859942B4E2}"/>
              </a:ext>
            </a:extLst>
          </p:cNvPr>
          <p:cNvSpPr txBox="1">
            <a:spLocks noChangeArrowheads="1"/>
          </p:cNvSpPr>
          <p:nvPr/>
        </p:nvSpPr>
        <p:spPr bwMode="auto">
          <a:xfrm>
            <a:off x="2819400" y="5791200"/>
            <a:ext cx="1873250" cy="64135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400">
                <a:solidFill>
                  <a:schemeClr val="tx1"/>
                </a:solidFill>
                <a:latin typeface="Times New Roman" panose="02020603050405020304" pitchFamily="18" charset="0"/>
              </a:defRPr>
            </a:lvl1pPr>
            <a:lvl2pPr marL="800100" indent="-342900" eaLnBrk="0" hangingPunct="0">
              <a:defRPr sz="2400">
                <a:solidFill>
                  <a:schemeClr val="tx1"/>
                </a:solidFill>
                <a:latin typeface="Times New Roman" panose="02020603050405020304" pitchFamily="18" charset="0"/>
              </a:defRPr>
            </a:lvl2pPr>
            <a:lvl3pPr marL="1257300" indent="-342900" eaLnBrk="0" hangingPunct="0">
              <a:defRPr sz="2400">
                <a:solidFill>
                  <a:schemeClr val="tx1"/>
                </a:solidFill>
                <a:latin typeface="Times New Roman" panose="02020603050405020304" pitchFamily="18" charset="0"/>
              </a:defRPr>
            </a:lvl3pPr>
            <a:lvl4pPr marL="1714500" indent="-342900" eaLnBrk="0" hangingPunct="0">
              <a:defRPr sz="2400">
                <a:solidFill>
                  <a:schemeClr val="tx1"/>
                </a:solidFill>
                <a:latin typeface="Times New Roman" panose="02020603050405020304" pitchFamily="18" charset="0"/>
              </a:defRPr>
            </a:lvl4pPr>
            <a:lvl5pPr marL="2171700" indent="-342900" eaLnBrk="0" hangingPunct="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Invoke Remote </a:t>
            </a: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Service</a:t>
            </a:r>
          </a:p>
        </p:txBody>
      </p:sp>
      <p:sp>
        <p:nvSpPr>
          <p:cNvPr id="19" name="Rectangle 26">
            <a:extLst>
              <a:ext uri="{FF2B5EF4-FFF2-40B4-BE49-F238E27FC236}">
                <a16:creationId xmlns:a16="http://schemas.microsoft.com/office/drawing/2014/main" id="{71DBFD63-8E14-44DD-B4D9-5956AF695A08}"/>
              </a:ext>
            </a:extLst>
          </p:cNvPr>
          <p:cNvSpPr>
            <a:spLocks noChangeArrowheads="1"/>
          </p:cNvSpPr>
          <p:nvPr/>
        </p:nvSpPr>
        <p:spPr bwMode="auto">
          <a:xfrm>
            <a:off x="5895475" y="770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srgbClr val="000000"/>
                </a:solidFill>
                <a:effectLst/>
                <a:highlight>
                  <a:srgbClr val="FFFF00"/>
                </a:highlight>
                <a:uLnTx/>
                <a:uFillTx/>
                <a:latin typeface="Calibri" panose="020F0502020204030204"/>
                <a:ea typeface="+mn-ea"/>
                <a:cs typeface="+mn-cs"/>
              </a:rPr>
              <a:t>Find Services via UDDI</a:t>
            </a:r>
          </a:p>
        </p:txBody>
      </p:sp>
      <p:sp>
        <p:nvSpPr>
          <p:cNvPr id="20" name="Text Box 27">
            <a:extLst>
              <a:ext uri="{FF2B5EF4-FFF2-40B4-BE49-F238E27FC236}">
                <a16:creationId xmlns:a16="http://schemas.microsoft.com/office/drawing/2014/main" id="{9B6B8A62-C298-4DC7-8623-2FF5A48FBD0E}"/>
              </a:ext>
            </a:extLst>
          </p:cNvPr>
          <p:cNvSpPr txBox="1">
            <a:spLocks noChangeArrowheads="1"/>
          </p:cNvSpPr>
          <p:nvPr/>
        </p:nvSpPr>
        <p:spPr bwMode="auto">
          <a:xfrm>
            <a:off x="4371475" y="1754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1" i="0" u="none" strike="noStrike" kern="1200" cap="none" spc="0" normalizeH="0" baseline="0" noProof="0">
                <a:ln>
                  <a:noFill/>
                </a:ln>
                <a:solidFill>
                  <a:prstClr val="black"/>
                </a:solidFill>
                <a:effectLst/>
                <a:uLnTx/>
                <a:uFillTx/>
                <a:latin typeface="Calibri" panose="020F0502020204030204"/>
                <a:ea typeface="+mn-ea"/>
                <a:cs typeface="+mn-cs"/>
              </a:rPr>
              <a:t>Step 1:</a:t>
            </a:r>
          </a:p>
        </p:txBody>
      </p:sp>
      <p:sp>
        <p:nvSpPr>
          <p:cNvPr id="21" name="Line 28">
            <a:extLst>
              <a:ext uri="{FF2B5EF4-FFF2-40B4-BE49-F238E27FC236}">
                <a16:creationId xmlns:a16="http://schemas.microsoft.com/office/drawing/2014/main" id="{603B3CE1-3451-4570-976B-3B66DCA28C97}"/>
              </a:ext>
            </a:extLst>
          </p:cNvPr>
          <p:cNvSpPr>
            <a:spLocks noChangeShapeType="1"/>
          </p:cNvSpPr>
          <p:nvPr/>
        </p:nvSpPr>
        <p:spPr bwMode="auto">
          <a:xfrm flipH="1">
            <a:off x="4371475" y="6866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Rectangle 29">
            <a:extLst>
              <a:ext uri="{FF2B5EF4-FFF2-40B4-BE49-F238E27FC236}">
                <a16:creationId xmlns:a16="http://schemas.microsoft.com/office/drawing/2014/main" id="{17E80E74-7EE2-49F0-B4F7-F999AEFEE96F}"/>
              </a:ext>
            </a:extLst>
          </p:cNvPr>
          <p:cNvSpPr>
            <a:spLocks noChangeArrowheads="1"/>
          </p:cNvSpPr>
          <p:nvPr/>
        </p:nvSpPr>
        <p:spPr bwMode="auto">
          <a:xfrm>
            <a:off x="4295275" y="95449"/>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30">
            <a:extLst>
              <a:ext uri="{FF2B5EF4-FFF2-40B4-BE49-F238E27FC236}">
                <a16:creationId xmlns:a16="http://schemas.microsoft.com/office/drawing/2014/main" id="{E8B916B0-9306-4E55-9941-D9EA5C493C4D}"/>
              </a:ext>
            </a:extLst>
          </p:cNvPr>
          <p:cNvSpPr>
            <a:spLocks noChangeArrowheads="1"/>
          </p:cNvSpPr>
          <p:nvPr/>
        </p:nvSpPr>
        <p:spPr bwMode="auto">
          <a:xfrm>
            <a:off x="6581275" y="9152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srgbClr val="000000"/>
                </a:solidFill>
                <a:effectLst/>
                <a:uLnTx/>
                <a:uFillTx/>
                <a:latin typeface="Calibri" panose="020F0502020204030204"/>
                <a:ea typeface="+mn-ea"/>
                <a:cs typeface="+mn-cs"/>
              </a:rPr>
              <a:t>Retrieve Service Description File: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srgbClr val="000000"/>
                </a:solidFill>
                <a:effectLst/>
                <a:uLnTx/>
                <a:uFillTx/>
                <a:latin typeface="Calibri" panose="020F0502020204030204"/>
                <a:ea typeface="+mn-ea"/>
                <a:cs typeface="+mn-cs"/>
              </a:rPr>
              <a:t>WSDL or XML-RPC Instructions</a:t>
            </a:r>
          </a:p>
        </p:txBody>
      </p:sp>
      <p:sp>
        <p:nvSpPr>
          <p:cNvPr id="24" name="Text Box 31">
            <a:extLst>
              <a:ext uri="{FF2B5EF4-FFF2-40B4-BE49-F238E27FC236}">
                <a16:creationId xmlns:a16="http://schemas.microsoft.com/office/drawing/2014/main" id="{42979FD1-B788-42A1-B258-8B881014F9AB}"/>
              </a:ext>
            </a:extLst>
          </p:cNvPr>
          <p:cNvSpPr txBox="1">
            <a:spLocks noChangeArrowheads="1"/>
          </p:cNvSpPr>
          <p:nvPr/>
        </p:nvSpPr>
        <p:spPr bwMode="auto">
          <a:xfrm>
            <a:off x="5057275" y="10136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1" i="0" u="none" strike="noStrike" kern="1200" cap="none" spc="0" normalizeH="0" baseline="0" noProof="0">
                <a:ln>
                  <a:noFill/>
                </a:ln>
                <a:solidFill>
                  <a:prstClr val="black"/>
                </a:solidFill>
                <a:effectLst/>
                <a:uLnTx/>
                <a:uFillTx/>
                <a:latin typeface="Calibri" panose="020F0502020204030204"/>
                <a:ea typeface="+mn-ea"/>
                <a:cs typeface="+mn-cs"/>
              </a:rPr>
              <a:t>Step 2:</a:t>
            </a:r>
          </a:p>
        </p:txBody>
      </p:sp>
      <p:sp>
        <p:nvSpPr>
          <p:cNvPr id="25" name="Line 32">
            <a:extLst>
              <a:ext uri="{FF2B5EF4-FFF2-40B4-BE49-F238E27FC236}">
                <a16:creationId xmlns:a16="http://schemas.microsoft.com/office/drawing/2014/main" id="{AC827218-1101-4EC1-963A-1776FF60D51A}"/>
              </a:ext>
            </a:extLst>
          </p:cNvPr>
          <p:cNvSpPr>
            <a:spLocks noChangeShapeType="1"/>
          </p:cNvSpPr>
          <p:nvPr/>
        </p:nvSpPr>
        <p:spPr bwMode="auto">
          <a:xfrm flipH="1">
            <a:off x="5057275" y="15248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Rectangle 33">
            <a:extLst>
              <a:ext uri="{FF2B5EF4-FFF2-40B4-BE49-F238E27FC236}">
                <a16:creationId xmlns:a16="http://schemas.microsoft.com/office/drawing/2014/main" id="{A1A4D3C7-8EFB-473A-8531-283BDEE35815}"/>
              </a:ext>
            </a:extLst>
          </p:cNvPr>
          <p:cNvSpPr>
            <a:spLocks noChangeArrowheads="1"/>
          </p:cNvSpPr>
          <p:nvPr/>
        </p:nvSpPr>
        <p:spPr bwMode="auto">
          <a:xfrm>
            <a:off x="4981075" y="933649"/>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Rectangle 34">
            <a:extLst>
              <a:ext uri="{FF2B5EF4-FFF2-40B4-BE49-F238E27FC236}">
                <a16:creationId xmlns:a16="http://schemas.microsoft.com/office/drawing/2014/main" id="{E706A861-5FD4-4419-A9BA-6C43AD5A38B2}"/>
              </a:ext>
            </a:extLst>
          </p:cNvPr>
          <p:cNvSpPr>
            <a:spLocks noChangeArrowheads="1"/>
          </p:cNvSpPr>
          <p:nvPr/>
        </p:nvSpPr>
        <p:spPr bwMode="auto">
          <a:xfrm>
            <a:off x="7190875" y="17534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alibri" panose="020F0502020204030204"/>
                <a:ea typeface="+mn-ea"/>
                <a:cs typeface="+mn-cs"/>
              </a:rPr>
              <a:t>Create XML-RPC or SOAP Client</a:t>
            </a:r>
          </a:p>
        </p:txBody>
      </p:sp>
      <p:sp>
        <p:nvSpPr>
          <p:cNvPr id="28" name="Text Box 35">
            <a:extLst>
              <a:ext uri="{FF2B5EF4-FFF2-40B4-BE49-F238E27FC236}">
                <a16:creationId xmlns:a16="http://schemas.microsoft.com/office/drawing/2014/main" id="{C9D2EE34-B538-4A54-A108-06F51AE64CFC}"/>
              </a:ext>
            </a:extLst>
          </p:cNvPr>
          <p:cNvSpPr txBox="1">
            <a:spLocks noChangeArrowheads="1"/>
          </p:cNvSpPr>
          <p:nvPr/>
        </p:nvSpPr>
        <p:spPr bwMode="auto">
          <a:xfrm>
            <a:off x="5666875" y="18518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1" i="0" u="none" strike="noStrike" kern="1200" cap="none" spc="0" normalizeH="0" baseline="0" noProof="0" dirty="0">
                <a:ln>
                  <a:noFill/>
                </a:ln>
                <a:solidFill>
                  <a:prstClr val="black"/>
                </a:solidFill>
                <a:effectLst/>
                <a:uLnTx/>
                <a:uFillTx/>
                <a:latin typeface="Calibri" panose="020F0502020204030204"/>
                <a:ea typeface="+mn-ea"/>
                <a:cs typeface="+mn-cs"/>
              </a:rPr>
              <a:t>Step 3:</a:t>
            </a:r>
          </a:p>
        </p:txBody>
      </p:sp>
      <p:sp>
        <p:nvSpPr>
          <p:cNvPr id="29" name="Line 36">
            <a:extLst>
              <a:ext uri="{FF2B5EF4-FFF2-40B4-BE49-F238E27FC236}">
                <a16:creationId xmlns:a16="http://schemas.microsoft.com/office/drawing/2014/main" id="{896CB3B8-2AE0-4B02-9168-23A4B89139FD}"/>
              </a:ext>
            </a:extLst>
          </p:cNvPr>
          <p:cNvSpPr>
            <a:spLocks noChangeShapeType="1"/>
          </p:cNvSpPr>
          <p:nvPr/>
        </p:nvSpPr>
        <p:spPr bwMode="auto">
          <a:xfrm flipH="1">
            <a:off x="5666875" y="23630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Rectangle 37">
            <a:extLst>
              <a:ext uri="{FF2B5EF4-FFF2-40B4-BE49-F238E27FC236}">
                <a16:creationId xmlns:a16="http://schemas.microsoft.com/office/drawing/2014/main" id="{3EBA0E29-42B9-4CE2-8A1D-37D8E126EAB6}"/>
              </a:ext>
            </a:extLst>
          </p:cNvPr>
          <p:cNvSpPr>
            <a:spLocks noChangeArrowheads="1"/>
          </p:cNvSpPr>
          <p:nvPr/>
        </p:nvSpPr>
        <p:spPr bwMode="auto">
          <a:xfrm>
            <a:off x="5590675" y="1771849"/>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Rectangle 38">
            <a:extLst>
              <a:ext uri="{FF2B5EF4-FFF2-40B4-BE49-F238E27FC236}">
                <a16:creationId xmlns:a16="http://schemas.microsoft.com/office/drawing/2014/main" id="{FAC4B18A-078D-4653-B2D2-A4051B5E3D37}"/>
              </a:ext>
            </a:extLst>
          </p:cNvPr>
          <p:cNvSpPr>
            <a:spLocks noChangeArrowheads="1"/>
          </p:cNvSpPr>
          <p:nvPr/>
        </p:nvSpPr>
        <p:spPr bwMode="auto">
          <a:xfrm>
            <a:off x="7876675" y="25916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alibri" panose="020F0502020204030204"/>
                <a:ea typeface="+mn-ea"/>
                <a:cs typeface="+mn-cs"/>
              </a:rPr>
              <a:t>Invoke Remote Service</a:t>
            </a:r>
          </a:p>
        </p:txBody>
      </p:sp>
      <p:sp>
        <p:nvSpPr>
          <p:cNvPr id="32" name="Text Box 39">
            <a:extLst>
              <a:ext uri="{FF2B5EF4-FFF2-40B4-BE49-F238E27FC236}">
                <a16:creationId xmlns:a16="http://schemas.microsoft.com/office/drawing/2014/main" id="{01A8594D-401B-4935-8566-2865F895EFC0}"/>
              </a:ext>
            </a:extLst>
          </p:cNvPr>
          <p:cNvSpPr txBox="1">
            <a:spLocks noChangeArrowheads="1"/>
          </p:cNvSpPr>
          <p:nvPr/>
        </p:nvSpPr>
        <p:spPr bwMode="auto">
          <a:xfrm>
            <a:off x="6352675" y="2708474"/>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1" i="0" u="none" strike="noStrike" kern="1200" cap="none" spc="0" normalizeH="0" baseline="0" noProof="0" dirty="0">
                <a:ln>
                  <a:noFill/>
                </a:ln>
                <a:solidFill>
                  <a:prstClr val="black"/>
                </a:solidFill>
                <a:effectLst/>
                <a:uLnTx/>
                <a:uFillTx/>
                <a:latin typeface="Calibri" panose="020F0502020204030204"/>
                <a:ea typeface="+mn-ea"/>
                <a:cs typeface="+mn-cs"/>
              </a:rPr>
              <a:t>Step 4:</a:t>
            </a:r>
          </a:p>
        </p:txBody>
      </p:sp>
      <p:sp>
        <p:nvSpPr>
          <p:cNvPr id="33" name="Line 40">
            <a:extLst>
              <a:ext uri="{FF2B5EF4-FFF2-40B4-BE49-F238E27FC236}">
                <a16:creationId xmlns:a16="http://schemas.microsoft.com/office/drawing/2014/main" id="{3B694286-B5AA-4649-A51C-4F53144B6A05}"/>
              </a:ext>
            </a:extLst>
          </p:cNvPr>
          <p:cNvSpPr>
            <a:spLocks noChangeShapeType="1"/>
          </p:cNvSpPr>
          <p:nvPr/>
        </p:nvSpPr>
        <p:spPr bwMode="auto">
          <a:xfrm flipH="1">
            <a:off x="6352675" y="32012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Rectangle 41">
            <a:extLst>
              <a:ext uri="{FF2B5EF4-FFF2-40B4-BE49-F238E27FC236}">
                <a16:creationId xmlns:a16="http://schemas.microsoft.com/office/drawing/2014/main" id="{8EC76F63-E7E5-4DD7-87B4-038E07935A85}"/>
              </a:ext>
            </a:extLst>
          </p:cNvPr>
          <p:cNvSpPr>
            <a:spLocks noChangeArrowheads="1"/>
          </p:cNvSpPr>
          <p:nvPr/>
        </p:nvSpPr>
        <p:spPr bwMode="auto">
          <a:xfrm>
            <a:off x="6276475" y="25916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Line 42">
            <a:extLst>
              <a:ext uri="{FF2B5EF4-FFF2-40B4-BE49-F238E27FC236}">
                <a16:creationId xmlns:a16="http://schemas.microsoft.com/office/drawing/2014/main" id="{B08D2BE0-9BCB-47EB-AF0C-8B5AD1D32CD6}"/>
              </a:ext>
            </a:extLst>
          </p:cNvPr>
          <p:cNvSpPr>
            <a:spLocks noChangeShapeType="1"/>
          </p:cNvSpPr>
          <p:nvPr/>
        </p:nvSpPr>
        <p:spPr bwMode="auto">
          <a:xfrm>
            <a:off x="4523875" y="1086049"/>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Line 43">
            <a:extLst>
              <a:ext uri="{FF2B5EF4-FFF2-40B4-BE49-F238E27FC236}">
                <a16:creationId xmlns:a16="http://schemas.microsoft.com/office/drawing/2014/main" id="{11096335-5856-475C-A3DA-79AF57D4FF6E}"/>
              </a:ext>
            </a:extLst>
          </p:cNvPr>
          <p:cNvSpPr>
            <a:spLocks noChangeShapeType="1"/>
          </p:cNvSpPr>
          <p:nvPr/>
        </p:nvSpPr>
        <p:spPr bwMode="auto">
          <a:xfrm>
            <a:off x="4523875" y="6866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Line 44">
            <a:extLst>
              <a:ext uri="{FF2B5EF4-FFF2-40B4-BE49-F238E27FC236}">
                <a16:creationId xmlns:a16="http://schemas.microsoft.com/office/drawing/2014/main" id="{E0881A41-375B-437A-9381-2FFFE65CC6D2}"/>
              </a:ext>
            </a:extLst>
          </p:cNvPr>
          <p:cNvSpPr>
            <a:spLocks noChangeShapeType="1"/>
          </p:cNvSpPr>
          <p:nvPr/>
        </p:nvSpPr>
        <p:spPr bwMode="auto">
          <a:xfrm>
            <a:off x="5133475" y="1924249"/>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Line 45">
            <a:extLst>
              <a:ext uri="{FF2B5EF4-FFF2-40B4-BE49-F238E27FC236}">
                <a16:creationId xmlns:a16="http://schemas.microsoft.com/office/drawing/2014/main" id="{CF13E28C-67C9-49F3-83F1-E01B2ECC6C62}"/>
              </a:ext>
            </a:extLst>
          </p:cNvPr>
          <p:cNvSpPr>
            <a:spLocks noChangeShapeType="1"/>
          </p:cNvSpPr>
          <p:nvPr/>
        </p:nvSpPr>
        <p:spPr bwMode="auto">
          <a:xfrm>
            <a:off x="5133475" y="15248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Line 46">
            <a:extLst>
              <a:ext uri="{FF2B5EF4-FFF2-40B4-BE49-F238E27FC236}">
                <a16:creationId xmlns:a16="http://schemas.microsoft.com/office/drawing/2014/main" id="{3DC9CE64-2DD8-43E4-BB69-639D82906DD1}"/>
              </a:ext>
            </a:extLst>
          </p:cNvPr>
          <p:cNvSpPr>
            <a:spLocks noChangeShapeType="1"/>
          </p:cNvSpPr>
          <p:nvPr/>
        </p:nvSpPr>
        <p:spPr bwMode="auto">
          <a:xfrm>
            <a:off x="5819275" y="27440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Line 47">
            <a:extLst>
              <a:ext uri="{FF2B5EF4-FFF2-40B4-BE49-F238E27FC236}">
                <a16:creationId xmlns:a16="http://schemas.microsoft.com/office/drawing/2014/main" id="{8F21F0F8-74A7-44E4-AF8E-3023138C2471}"/>
              </a:ext>
            </a:extLst>
          </p:cNvPr>
          <p:cNvSpPr>
            <a:spLocks noChangeShapeType="1"/>
          </p:cNvSpPr>
          <p:nvPr/>
        </p:nvSpPr>
        <p:spPr bwMode="auto">
          <a:xfrm>
            <a:off x="5819275" y="23630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9999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ppt_w*0.05"/>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anim calcmode="lin" valueType="num">
                                      <p:cBhvr>
                                        <p:cTn id="9" dur="500" fill="hold"/>
                                        <p:tgtEl>
                                          <p:spTgt spid="4"/>
                                        </p:tgtEl>
                                        <p:attrNameLst>
                                          <p:attrName>ppt_x</p:attrName>
                                        </p:attrNameLst>
                                      </p:cBhvr>
                                      <p:tavLst>
                                        <p:tav tm="0">
                                          <p:val>
                                            <p:strVal val="#ppt_x-.2"/>
                                          </p:val>
                                        </p:tav>
                                        <p:tav tm="100000">
                                          <p:val>
                                            <p:strVal val="#ppt_x"/>
                                          </p:val>
                                        </p:tav>
                                      </p:tavLst>
                                    </p:anim>
                                    <p:anim calcmode="lin" valueType="num">
                                      <p:cBhvr>
                                        <p:cTn id="10" dur="500" fill="hold"/>
                                        <p:tgtEl>
                                          <p:spTgt spid="4"/>
                                        </p:tgtEl>
                                        <p:attrNameLst>
                                          <p:attrName>ppt_y</p:attrName>
                                        </p:attrNameLst>
                                      </p:cBhvr>
                                      <p:tavLst>
                                        <p:tav tm="0">
                                          <p:val>
                                            <p:strVal val="#ppt_y"/>
                                          </p:val>
                                        </p:tav>
                                        <p:tav tm="100000">
                                          <p:val>
                                            <p:strVal val="#ppt_y"/>
                                          </p:val>
                                        </p:tav>
                                      </p:tavLst>
                                    </p:anim>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strVal val="#ppt_w*0.05"/>
                                          </p:val>
                                        </p:tav>
                                        <p:tav tm="100000">
                                          <p:val>
                                            <p:strVal val="#ppt_w"/>
                                          </p:val>
                                        </p:tav>
                                      </p:tavLst>
                                    </p:anim>
                                    <p:anim calcmode="lin" valueType="num">
                                      <p:cBhvr>
                                        <p:cTn id="17" dur="500" fill="hold"/>
                                        <p:tgtEl>
                                          <p:spTgt spid="5"/>
                                        </p:tgtEl>
                                        <p:attrNameLst>
                                          <p:attrName>ppt_h</p:attrName>
                                        </p:attrNameLst>
                                      </p:cBhvr>
                                      <p:tavLst>
                                        <p:tav tm="0">
                                          <p:val>
                                            <p:strVal val="#ppt_h"/>
                                          </p:val>
                                        </p:tav>
                                        <p:tav tm="100000">
                                          <p:val>
                                            <p:strVal val="#ppt_h"/>
                                          </p:val>
                                        </p:tav>
                                      </p:tavLst>
                                    </p:anim>
                                    <p:anim calcmode="lin" valueType="num">
                                      <p:cBhvr>
                                        <p:cTn id="18" dur="500" fill="hold"/>
                                        <p:tgtEl>
                                          <p:spTgt spid="5"/>
                                        </p:tgtEl>
                                        <p:attrNameLst>
                                          <p:attrName>ppt_x</p:attrName>
                                        </p:attrNameLst>
                                      </p:cBhvr>
                                      <p:tavLst>
                                        <p:tav tm="0">
                                          <p:val>
                                            <p:strVal val="#ppt_x-.2"/>
                                          </p:val>
                                        </p:tav>
                                        <p:tav tm="100000">
                                          <p:val>
                                            <p:strVal val="#ppt_x"/>
                                          </p:val>
                                        </p:tav>
                                      </p:tavLst>
                                    </p:anim>
                                    <p:anim calcmode="lin" valueType="num">
                                      <p:cBhvr>
                                        <p:cTn id="19" dur="500" fill="hold"/>
                                        <p:tgtEl>
                                          <p:spTgt spid="5"/>
                                        </p:tgtEl>
                                        <p:attrNameLst>
                                          <p:attrName>ppt_y</p:attrName>
                                        </p:attrNameLst>
                                      </p:cBhvr>
                                      <p:tavLst>
                                        <p:tav tm="0">
                                          <p:val>
                                            <p:strVal val="#ppt_y"/>
                                          </p:val>
                                        </p:tav>
                                        <p:tav tm="100000">
                                          <p:val>
                                            <p:strVal val="#ppt_y"/>
                                          </p:val>
                                        </p:tav>
                                      </p:tavLst>
                                    </p:anim>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strVal val="#ppt_w*0.05"/>
                                          </p:val>
                                        </p:tav>
                                        <p:tav tm="100000">
                                          <p:val>
                                            <p:strVal val="#ppt_w"/>
                                          </p:val>
                                        </p:tav>
                                      </p:tavLst>
                                    </p:anim>
                                    <p:anim calcmode="lin" valueType="num">
                                      <p:cBhvr>
                                        <p:cTn id="26" dur="500" fill="hold"/>
                                        <p:tgtEl>
                                          <p:spTgt spid="10"/>
                                        </p:tgtEl>
                                        <p:attrNameLst>
                                          <p:attrName>ppt_h</p:attrName>
                                        </p:attrNameLst>
                                      </p:cBhvr>
                                      <p:tavLst>
                                        <p:tav tm="0">
                                          <p:val>
                                            <p:strVal val="#ppt_h"/>
                                          </p:val>
                                        </p:tav>
                                        <p:tav tm="100000">
                                          <p:val>
                                            <p:strVal val="#ppt_h"/>
                                          </p:val>
                                        </p:tav>
                                      </p:tavLst>
                                    </p:anim>
                                    <p:anim calcmode="lin" valueType="num">
                                      <p:cBhvr>
                                        <p:cTn id="27" dur="500" fill="hold"/>
                                        <p:tgtEl>
                                          <p:spTgt spid="10"/>
                                        </p:tgtEl>
                                        <p:attrNameLst>
                                          <p:attrName>ppt_x</p:attrName>
                                        </p:attrNameLst>
                                      </p:cBhvr>
                                      <p:tavLst>
                                        <p:tav tm="0">
                                          <p:val>
                                            <p:strVal val="#ppt_x-.2"/>
                                          </p:val>
                                        </p:tav>
                                        <p:tav tm="100000">
                                          <p:val>
                                            <p:strVal val="#ppt_x"/>
                                          </p:val>
                                        </p:tav>
                                      </p:tavLst>
                                    </p:anim>
                                    <p:anim calcmode="lin" valueType="num">
                                      <p:cBhvr>
                                        <p:cTn id="28" dur="500" fill="hold"/>
                                        <p:tgtEl>
                                          <p:spTgt spid="10"/>
                                        </p:tgtEl>
                                        <p:attrNameLst>
                                          <p:attrName>ppt_y</p:attrName>
                                        </p:attrNameLst>
                                      </p:cBhvr>
                                      <p:tavLst>
                                        <p:tav tm="0">
                                          <p:val>
                                            <p:strVal val="#ppt_y"/>
                                          </p:val>
                                        </p:tav>
                                        <p:tav tm="100000">
                                          <p:val>
                                            <p:strVal val="#ppt_y"/>
                                          </p:val>
                                        </p:tav>
                                      </p:tavLst>
                                    </p:anim>
                                    <p:animEffect transition="in" filter="fade">
                                      <p:cBhvr>
                                        <p:cTn id="29" dur="500"/>
                                        <p:tgtEl>
                                          <p:spTgt spid="10"/>
                                        </p:tgtEl>
                                      </p:cBhvr>
                                    </p:animEffect>
                                  </p:childTnLst>
                                </p:cTn>
                              </p:par>
                              <p:par>
                                <p:cTn id="30" presetID="54" presetClass="entr" presetSubtype="0" accel="10000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strVal val="#ppt_w*0.05"/>
                                          </p:val>
                                        </p:tav>
                                        <p:tav tm="100000">
                                          <p:val>
                                            <p:strVal val="#ppt_w"/>
                                          </p:val>
                                        </p:tav>
                                      </p:tavLst>
                                    </p:anim>
                                    <p:anim calcmode="lin" valueType="num">
                                      <p:cBhvr>
                                        <p:cTn id="33" dur="500" fill="hold"/>
                                        <p:tgtEl>
                                          <p:spTgt spid="11"/>
                                        </p:tgtEl>
                                        <p:attrNameLst>
                                          <p:attrName>ppt_h</p:attrName>
                                        </p:attrNameLst>
                                      </p:cBhvr>
                                      <p:tavLst>
                                        <p:tav tm="0">
                                          <p:val>
                                            <p:strVal val="#ppt_h"/>
                                          </p:val>
                                        </p:tav>
                                        <p:tav tm="100000">
                                          <p:val>
                                            <p:strVal val="#ppt_h"/>
                                          </p:val>
                                        </p:tav>
                                      </p:tavLst>
                                    </p:anim>
                                    <p:anim calcmode="lin" valueType="num">
                                      <p:cBhvr>
                                        <p:cTn id="34" dur="500" fill="hold"/>
                                        <p:tgtEl>
                                          <p:spTgt spid="11"/>
                                        </p:tgtEl>
                                        <p:attrNameLst>
                                          <p:attrName>ppt_x</p:attrName>
                                        </p:attrNameLst>
                                      </p:cBhvr>
                                      <p:tavLst>
                                        <p:tav tm="0">
                                          <p:val>
                                            <p:strVal val="#ppt_x-.2"/>
                                          </p:val>
                                        </p:tav>
                                        <p:tav tm="100000">
                                          <p:val>
                                            <p:strVal val="#ppt_x"/>
                                          </p:val>
                                        </p:tav>
                                      </p:tavLst>
                                    </p:anim>
                                    <p:anim calcmode="lin" valueType="num">
                                      <p:cBhvr>
                                        <p:cTn id="35" dur="500" fill="hold"/>
                                        <p:tgtEl>
                                          <p:spTgt spid="11"/>
                                        </p:tgtEl>
                                        <p:attrNameLst>
                                          <p:attrName>ppt_y</p:attrName>
                                        </p:attrNameLst>
                                      </p:cBhvr>
                                      <p:tavLst>
                                        <p:tav tm="0">
                                          <p:val>
                                            <p:strVal val="#ppt_y"/>
                                          </p:val>
                                        </p:tav>
                                        <p:tav tm="100000">
                                          <p:val>
                                            <p:strVal val="#ppt_y"/>
                                          </p:val>
                                        </p:tav>
                                      </p:tavLst>
                                    </p:anim>
                                    <p:animEffect transition="in" filter="fade">
                                      <p:cBhvr>
                                        <p:cTn id="36" dur="500"/>
                                        <p:tgtEl>
                                          <p:spTgt spid="11"/>
                                        </p:tgtEl>
                                      </p:cBhvr>
                                    </p:animEffect>
                                  </p:childTnLst>
                                </p:cTn>
                              </p:par>
                              <p:par>
                                <p:cTn id="37" presetID="54" presetClass="entr" presetSubtype="0" accel="10000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500" fill="hold"/>
                                        <p:tgtEl>
                                          <p:spTgt spid="12"/>
                                        </p:tgtEl>
                                        <p:attrNameLst>
                                          <p:attrName>ppt_w</p:attrName>
                                        </p:attrNameLst>
                                      </p:cBhvr>
                                      <p:tavLst>
                                        <p:tav tm="0">
                                          <p:val>
                                            <p:strVal val="#ppt_w*0.05"/>
                                          </p:val>
                                        </p:tav>
                                        <p:tav tm="100000">
                                          <p:val>
                                            <p:strVal val="#ppt_w"/>
                                          </p:val>
                                        </p:tav>
                                      </p:tavLst>
                                    </p:anim>
                                    <p:anim calcmode="lin" valueType="num">
                                      <p:cBhvr>
                                        <p:cTn id="40" dur="500" fill="hold"/>
                                        <p:tgtEl>
                                          <p:spTgt spid="12"/>
                                        </p:tgtEl>
                                        <p:attrNameLst>
                                          <p:attrName>ppt_h</p:attrName>
                                        </p:attrNameLst>
                                      </p:cBhvr>
                                      <p:tavLst>
                                        <p:tav tm="0">
                                          <p:val>
                                            <p:strVal val="#ppt_h"/>
                                          </p:val>
                                        </p:tav>
                                        <p:tav tm="100000">
                                          <p:val>
                                            <p:strVal val="#ppt_h"/>
                                          </p:val>
                                        </p:tav>
                                      </p:tavLst>
                                    </p:anim>
                                    <p:anim calcmode="lin" valueType="num">
                                      <p:cBhvr>
                                        <p:cTn id="41" dur="500" fill="hold"/>
                                        <p:tgtEl>
                                          <p:spTgt spid="12"/>
                                        </p:tgtEl>
                                        <p:attrNameLst>
                                          <p:attrName>ppt_x</p:attrName>
                                        </p:attrNameLst>
                                      </p:cBhvr>
                                      <p:tavLst>
                                        <p:tav tm="0">
                                          <p:val>
                                            <p:strVal val="#ppt_x-.2"/>
                                          </p:val>
                                        </p:tav>
                                        <p:tav tm="100000">
                                          <p:val>
                                            <p:strVal val="#ppt_x"/>
                                          </p:val>
                                        </p:tav>
                                      </p:tavLst>
                                    </p:anim>
                                    <p:anim calcmode="lin" valueType="num">
                                      <p:cBhvr>
                                        <p:cTn id="42" dur="500" fill="hold"/>
                                        <p:tgtEl>
                                          <p:spTgt spid="12"/>
                                        </p:tgtEl>
                                        <p:attrNameLst>
                                          <p:attrName>ppt_y</p:attrName>
                                        </p:attrNameLst>
                                      </p:cBhvr>
                                      <p:tavLst>
                                        <p:tav tm="0">
                                          <p:val>
                                            <p:strVal val="#ppt_y"/>
                                          </p:val>
                                        </p:tav>
                                        <p:tav tm="100000">
                                          <p:val>
                                            <p:strVal val="#ppt_y"/>
                                          </p:val>
                                        </p:tav>
                                      </p:tavLst>
                                    </p:anim>
                                    <p:animEffect transition="in" filter="fad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54" presetClass="entr" presetSubtype="0" accel="100000"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p:cTn id="48" dur="500" fill="hold"/>
                                        <p:tgtEl>
                                          <p:spTgt spid="8"/>
                                        </p:tgtEl>
                                        <p:attrNameLst>
                                          <p:attrName>ppt_w</p:attrName>
                                        </p:attrNameLst>
                                      </p:cBhvr>
                                      <p:tavLst>
                                        <p:tav tm="0">
                                          <p:val>
                                            <p:strVal val="#ppt_w*0.05"/>
                                          </p:val>
                                        </p:tav>
                                        <p:tav tm="100000">
                                          <p:val>
                                            <p:strVal val="#ppt_w"/>
                                          </p:val>
                                        </p:tav>
                                      </p:tavLst>
                                    </p:anim>
                                    <p:anim calcmode="lin" valueType="num">
                                      <p:cBhvr>
                                        <p:cTn id="49" dur="500" fill="hold"/>
                                        <p:tgtEl>
                                          <p:spTgt spid="8"/>
                                        </p:tgtEl>
                                        <p:attrNameLst>
                                          <p:attrName>ppt_h</p:attrName>
                                        </p:attrNameLst>
                                      </p:cBhvr>
                                      <p:tavLst>
                                        <p:tav tm="0">
                                          <p:val>
                                            <p:strVal val="#ppt_h"/>
                                          </p:val>
                                        </p:tav>
                                        <p:tav tm="100000">
                                          <p:val>
                                            <p:strVal val="#ppt_h"/>
                                          </p:val>
                                        </p:tav>
                                      </p:tavLst>
                                    </p:anim>
                                    <p:anim calcmode="lin" valueType="num">
                                      <p:cBhvr>
                                        <p:cTn id="50" dur="500" fill="hold"/>
                                        <p:tgtEl>
                                          <p:spTgt spid="8"/>
                                        </p:tgtEl>
                                        <p:attrNameLst>
                                          <p:attrName>ppt_x</p:attrName>
                                        </p:attrNameLst>
                                      </p:cBhvr>
                                      <p:tavLst>
                                        <p:tav tm="0">
                                          <p:val>
                                            <p:strVal val="#ppt_x-.2"/>
                                          </p:val>
                                        </p:tav>
                                        <p:tav tm="100000">
                                          <p:val>
                                            <p:strVal val="#ppt_x"/>
                                          </p:val>
                                        </p:tav>
                                      </p:tavLst>
                                    </p:anim>
                                    <p:anim calcmode="lin" valueType="num">
                                      <p:cBhvr>
                                        <p:cTn id="51" dur="500" fill="hold"/>
                                        <p:tgtEl>
                                          <p:spTgt spid="8"/>
                                        </p:tgtEl>
                                        <p:attrNameLst>
                                          <p:attrName>ppt_y</p:attrName>
                                        </p:attrNameLst>
                                      </p:cBhvr>
                                      <p:tavLst>
                                        <p:tav tm="0">
                                          <p:val>
                                            <p:strVal val="#ppt_y"/>
                                          </p:val>
                                        </p:tav>
                                        <p:tav tm="100000">
                                          <p:val>
                                            <p:strVal val="#ppt_y"/>
                                          </p:val>
                                        </p:tav>
                                      </p:tavLst>
                                    </p:anim>
                                    <p:animEffect transition="in" filter="fade">
                                      <p:cBhvr>
                                        <p:cTn id="52" dur="500"/>
                                        <p:tgtEl>
                                          <p:spTgt spid="8"/>
                                        </p:tgtEl>
                                      </p:cBhvr>
                                    </p:animEffect>
                                  </p:childTnLst>
                                </p:cTn>
                              </p:par>
                              <p:par>
                                <p:cTn id="53" presetID="54" presetClass="entr" presetSubtype="0" accel="100000" fill="hold" grpId="0" nodeType="with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p:cTn id="55" dur="500" fill="hold"/>
                                        <p:tgtEl>
                                          <p:spTgt spid="6"/>
                                        </p:tgtEl>
                                        <p:attrNameLst>
                                          <p:attrName>ppt_w</p:attrName>
                                        </p:attrNameLst>
                                      </p:cBhvr>
                                      <p:tavLst>
                                        <p:tav tm="0">
                                          <p:val>
                                            <p:strVal val="#ppt_w*0.05"/>
                                          </p:val>
                                        </p:tav>
                                        <p:tav tm="100000">
                                          <p:val>
                                            <p:strVal val="#ppt_w"/>
                                          </p:val>
                                        </p:tav>
                                      </p:tavLst>
                                    </p:anim>
                                    <p:anim calcmode="lin" valueType="num">
                                      <p:cBhvr>
                                        <p:cTn id="56" dur="500" fill="hold"/>
                                        <p:tgtEl>
                                          <p:spTgt spid="6"/>
                                        </p:tgtEl>
                                        <p:attrNameLst>
                                          <p:attrName>ppt_h</p:attrName>
                                        </p:attrNameLst>
                                      </p:cBhvr>
                                      <p:tavLst>
                                        <p:tav tm="0">
                                          <p:val>
                                            <p:strVal val="#ppt_h"/>
                                          </p:val>
                                        </p:tav>
                                        <p:tav tm="100000">
                                          <p:val>
                                            <p:strVal val="#ppt_h"/>
                                          </p:val>
                                        </p:tav>
                                      </p:tavLst>
                                    </p:anim>
                                    <p:anim calcmode="lin" valueType="num">
                                      <p:cBhvr>
                                        <p:cTn id="57" dur="500" fill="hold"/>
                                        <p:tgtEl>
                                          <p:spTgt spid="6"/>
                                        </p:tgtEl>
                                        <p:attrNameLst>
                                          <p:attrName>ppt_x</p:attrName>
                                        </p:attrNameLst>
                                      </p:cBhvr>
                                      <p:tavLst>
                                        <p:tav tm="0">
                                          <p:val>
                                            <p:strVal val="#ppt_x-.2"/>
                                          </p:val>
                                        </p:tav>
                                        <p:tav tm="100000">
                                          <p:val>
                                            <p:strVal val="#ppt_x"/>
                                          </p:val>
                                        </p:tav>
                                      </p:tavLst>
                                    </p:anim>
                                    <p:anim calcmode="lin" valueType="num">
                                      <p:cBhvr>
                                        <p:cTn id="58" dur="500" fill="hold"/>
                                        <p:tgtEl>
                                          <p:spTgt spid="6"/>
                                        </p:tgtEl>
                                        <p:attrNameLst>
                                          <p:attrName>ppt_y</p:attrName>
                                        </p:attrNameLst>
                                      </p:cBhvr>
                                      <p:tavLst>
                                        <p:tav tm="0">
                                          <p:val>
                                            <p:strVal val="#ppt_y"/>
                                          </p:val>
                                        </p:tav>
                                        <p:tav tm="100000">
                                          <p:val>
                                            <p:strVal val="#ppt_y"/>
                                          </p:val>
                                        </p:tav>
                                      </p:tavLst>
                                    </p:anim>
                                    <p:animEffect transition="in" filter="fade">
                                      <p:cBhvr>
                                        <p:cTn id="59" dur="500"/>
                                        <p:tgtEl>
                                          <p:spTgt spid="6"/>
                                        </p:tgtEl>
                                      </p:cBhvr>
                                    </p:animEffect>
                                  </p:childTnLst>
                                </p:cTn>
                              </p:par>
                              <p:par>
                                <p:cTn id="60" presetID="54" presetClass="entr" presetSubtype="0" accel="100000" fill="hold" grpId="0" nodeType="withEffect">
                                  <p:stCondLst>
                                    <p:cond delay="0"/>
                                  </p:stCondLst>
                                  <p:childTnLst>
                                    <p:set>
                                      <p:cBhvr>
                                        <p:cTn id="61" dur="1" fill="hold">
                                          <p:stCondLst>
                                            <p:cond delay="0"/>
                                          </p:stCondLst>
                                        </p:cTn>
                                        <p:tgtEl>
                                          <p:spTgt spid="7"/>
                                        </p:tgtEl>
                                        <p:attrNameLst>
                                          <p:attrName>style.visibility</p:attrName>
                                        </p:attrNameLst>
                                      </p:cBhvr>
                                      <p:to>
                                        <p:strVal val="visible"/>
                                      </p:to>
                                    </p:set>
                                    <p:anim calcmode="lin" valueType="num">
                                      <p:cBhvr>
                                        <p:cTn id="62" dur="500" fill="hold"/>
                                        <p:tgtEl>
                                          <p:spTgt spid="7"/>
                                        </p:tgtEl>
                                        <p:attrNameLst>
                                          <p:attrName>ppt_w</p:attrName>
                                        </p:attrNameLst>
                                      </p:cBhvr>
                                      <p:tavLst>
                                        <p:tav tm="0">
                                          <p:val>
                                            <p:strVal val="#ppt_w*0.05"/>
                                          </p:val>
                                        </p:tav>
                                        <p:tav tm="100000">
                                          <p:val>
                                            <p:strVal val="#ppt_w"/>
                                          </p:val>
                                        </p:tav>
                                      </p:tavLst>
                                    </p:anim>
                                    <p:anim calcmode="lin" valueType="num">
                                      <p:cBhvr>
                                        <p:cTn id="63" dur="500" fill="hold"/>
                                        <p:tgtEl>
                                          <p:spTgt spid="7"/>
                                        </p:tgtEl>
                                        <p:attrNameLst>
                                          <p:attrName>ppt_h</p:attrName>
                                        </p:attrNameLst>
                                      </p:cBhvr>
                                      <p:tavLst>
                                        <p:tav tm="0">
                                          <p:val>
                                            <p:strVal val="#ppt_h"/>
                                          </p:val>
                                        </p:tav>
                                        <p:tav tm="100000">
                                          <p:val>
                                            <p:strVal val="#ppt_h"/>
                                          </p:val>
                                        </p:tav>
                                      </p:tavLst>
                                    </p:anim>
                                    <p:anim calcmode="lin" valueType="num">
                                      <p:cBhvr>
                                        <p:cTn id="64" dur="500" fill="hold"/>
                                        <p:tgtEl>
                                          <p:spTgt spid="7"/>
                                        </p:tgtEl>
                                        <p:attrNameLst>
                                          <p:attrName>ppt_x</p:attrName>
                                        </p:attrNameLst>
                                      </p:cBhvr>
                                      <p:tavLst>
                                        <p:tav tm="0">
                                          <p:val>
                                            <p:strVal val="#ppt_x-.2"/>
                                          </p:val>
                                        </p:tav>
                                        <p:tav tm="100000">
                                          <p:val>
                                            <p:strVal val="#ppt_x"/>
                                          </p:val>
                                        </p:tav>
                                      </p:tavLst>
                                    </p:anim>
                                    <p:anim calcmode="lin" valueType="num">
                                      <p:cBhvr>
                                        <p:cTn id="65" dur="500" fill="hold"/>
                                        <p:tgtEl>
                                          <p:spTgt spid="7"/>
                                        </p:tgtEl>
                                        <p:attrNameLst>
                                          <p:attrName>ppt_y</p:attrName>
                                        </p:attrNameLst>
                                      </p:cBhvr>
                                      <p:tavLst>
                                        <p:tav tm="0">
                                          <p:val>
                                            <p:strVal val="#ppt_y"/>
                                          </p:val>
                                        </p:tav>
                                        <p:tav tm="100000">
                                          <p:val>
                                            <p:strVal val="#ppt_y"/>
                                          </p:val>
                                        </p:tav>
                                      </p:tavLst>
                                    </p:anim>
                                    <p:animEffect transition="in" filter="fade">
                                      <p:cBhvr>
                                        <p:cTn id="66" dur="500"/>
                                        <p:tgtEl>
                                          <p:spTgt spid="7"/>
                                        </p:tgtEl>
                                      </p:cBhvr>
                                    </p:animEffect>
                                  </p:childTnLst>
                                </p:cTn>
                              </p:par>
                            </p:childTnLst>
                          </p:cTn>
                        </p:par>
                      </p:childTnLst>
                    </p:cTn>
                  </p:par>
                  <p:par>
                    <p:cTn id="67" fill="hold">
                      <p:stCondLst>
                        <p:cond delay="indefinite"/>
                      </p:stCondLst>
                      <p:childTnLst>
                        <p:par>
                          <p:cTn id="68" fill="hold">
                            <p:stCondLst>
                              <p:cond delay="0"/>
                            </p:stCondLst>
                            <p:childTnLst>
                              <p:par>
                                <p:cTn id="69" presetID="54" presetClass="entr" presetSubtype="0" accel="100000" fill="hold" grpId="0" nodeType="clickEffect">
                                  <p:stCondLst>
                                    <p:cond delay="0"/>
                                  </p:stCondLst>
                                  <p:childTnLst>
                                    <p:set>
                                      <p:cBhvr>
                                        <p:cTn id="70" dur="1" fill="hold">
                                          <p:stCondLst>
                                            <p:cond delay="0"/>
                                          </p:stCondLst>
                                        </p:cTn>
                                        <p:tgtEl>
                                          <p:spTgt spid="13"/>
                                        </p:tgtEl>
                                        <p:attrNameLst>
                                          <p:attrName>style.visibility</p:attrName>
                                        </p:attrNameLst>
                                      </p:cBhvr>
                                      <p:to>
                                        <p:strVal val="visible"/>
                                      </p:to>
                                    </p:set>
                                    <p:anim calcmode="lin" valueType="num">
                                      <p:cBhvr>
                                        <p:cTn id="71" dur="500" fill="hold"/>
                                        <p:tgtEl>
                                          <p:spTgt spid="13"/>
                                        </p:tgtEl>
                                        <p:attrNameLst>
                                          <p:attrName>ppt_w</p:attrName>
                                        </p:attrNameLst>
                                      </p:cBhvr>
                                      <p:tavLst>
                                        <p:tav tm="0">
                                          <p:val>
                                            <p:strVal val="#ppt_w*0.05"/>
                                          </p:val>
                                        </p:tav>
                                        <p:tav tm="100000">
                                          <p:val>
                                            <p:strVal val="#ppt_w"/>
                                          </p:val>
                                        </p:tav>
                                      </p:tavLst>
                                    </p:anim>
                                    <p:anim calcmode="lin" valueType="num">
                                      <p:cBhvr>
                                        <p:cTn id="72" dur="500" fill="hold"/>
                                        <p:tgtEl>
                                          <p:spTgt spid="13"/>
                                        </p:tgtEl>
                                        <p:attrNameLst>
                                          <p:attrName>ppt_h</p:attrName>
                                        </p:attrNameLst>
                                      </p:cBhvr>
                                      <p:tavLst>
                                        <p:tav tm="0">
                                          <p:val>
                                            <p:strVal val="#ppt_h"/>
                                          </p:val>
                                        </p:tav>
                                        <p:tav tm="100000">
                                          <p:val>
                                            <p:strVal val="#ppt_h"/>
                                          </p:val>
                                        </p:tav>
                                      </p:tavLst>
                                    </p:anim>
                                    <p:anim calcmode="lin" valueType="num">
                                      <p:cBhvr>
                                        <p:cTn id="73" dur="500" fill="hold"/>
                                        <p:tgtEl>
                                          <p:spTgt spid="13"/>
                                        </p:tgtEl>
                                        <p:attrNameLst>
                                          <p:attrName>ppt_x</p:attrName>
                                        </p:attrNameLst>
                                      </p:cBhvr>
                                      <p:tavLst>
                                        <p:tav tm="0">
                                          <p:val>
                                            <p:strVal val="#ppt_x-.2"/>
                                          </p:val>
                                        </p:tav>
                                        <p:tav tm="100000">
                                          <p:val>
                                            <p:strVal val="#ppt_x"/>
                                          </p:val>
                                        </p:tav>
                                      </p:tavLst>
                                    </p:anim>
                                    <p:anim calcmode="lin" valueType="num">
                                      <p:cBhvr>
                                        <p:cTn id="74" dur="500" fill="hold"/>
                                        <p:tgtEl>
                                          <p:spTgt spid="13"/>
                                        </p:tgtEl>
                                        <p:attrNameLst>
                                          <p:attrName>ppt_y</p:attrName>
                                        </p:attrNameLst>
                                      </p:cBhvr>
                                      <p:tavLst>
                                        <p:tav tm="0">
                                          <p:val>
                                            <p:strVal val="#ppt_y"/>
                                          </p:val>
                                        </p:tav>
                                        <p:tav tm="100000">
                                          <p:val>
                                            <p:strVal val="#ppt_y"/>
                                          </p:val>
                                        </p:tav>
                                      </p:tavLst>
                                    </p:anim>
                                    <p:animEffect transition="in" filter="fade">
                                      <p:cBhvr>
                                        <p:cTn id="75" dur="500"/>
                                        <p:tgtEl>
                                          <p:spTgt spid="13"/>
                                        </p:tgtEl>
                                      </p:cBhvr>
                                    </p:animEffect>
                                  </p:childTnLst>
                                </p:cTn>
                              </p:par>
                              <p:par>
                                <p:cTn id="76" presetID="54" presetClass="entr" presetSubtype="0" accel="100000" fill="hold" grpId="0" nodeType="withEffect">
                                  <p:stCondLst>
                                    <p:cond delay="0"/>
                                  </p:stCondLst>
                                  <p:childTnLst>
                                    <p:set>
                                      <p:cBhvr>
                                        <p:cTn id="77" dur="1" fill="hold">
                                          <p:stCondLst>
                                            <p:cond delay="0"/>
                                          </p:stCondLst>
                                        </p:cTn>
                                        <p:tgtEl>
                                          <p:spTgt spid="14"/>
                                        </p:tgtEl>
                                        <p:attrNameLst>
                                          <p:attrName>style.visibility</p:attrName>
                                        </p:attrNameLst>
                                      </p:cBhvr>
                                      <p:to>
                                        <p:strVal val="visible"/>
                                      </p:to>
                                    </p:set>
                                    <p:anim calcmode="lin" valueType="num">
                                      <p:cBhvr>
                                        <p:cTn id="78" dur="500" fill="hold"/>
                                        <p:tgtEl>
                                          <p:spTgt spid="14"/>
                                        </p:tgtEl>
                                        <p:attrNameLst>
                                          <p:attrName>ppt_w</p:attrName>
                                        </p:attrNameLst>
                                      </p:cBhvr>
                                      <p:tavLst>
                                        <p:tav tm="0">
                                          <p:val>
                                            <p:strVal val="#ppt_w*0.05"/>
                                          </p:val>
                                        </p:tav>
                                        <p:tav tm="100000">
                                          <p:val>
                                            <p:strVal val="#ppt_w"/>
                                          </p:val>
                                        </p:tav>
                                      </p:tavLst>
                                    </p:anim>
                                    <p:anim calcmode="lin" valueType="num">
                                      <p:cBhvr>
                                        <p:cTn id="79" dur="500" fill="hold"/>
                                        <p:tgtEl>
                                          <p:spTgt spid="14"/>
                                        </p:tgtEl>
                                        <p:attrNameLst>
                                          <p:attrName>ppt_h</p:attrName>
                                        </p:attrNameLst>
                                      </p:cBhvr>
                                      <p:tavLst>
                                        <p:tav tm="0">
                                          <p:val>
                                            <p:strVal val="#ppt_h"/>
                                          </p:val>
                                        </p:tav>
                                        <p:tav tm="100000">
                                          <p:val>
                                            <p:strVal val="#ppt_h"/>
                                          </p:val>
                                        </p:tav>
                                      </p:tavLst>
                                    </p:anim>
                                    <p:anim calcmode="lin" valueType="num">
                                      <p:cBhvr>
                                        <p:cTn id="80" dur="500" fill="hold"/>
                                        <p:tgtEl>
                                          <p:spTgt spid="14"/>
                                        </p:tgtEl>
                                        <p:attrNameLst>
                                          <p:attrName>ppt_x</p:attrName>
                                        </p:attrNameLst>
                                      </p:cBhvr>
                                      <p:tavLst>
                                        <p:tav tm="0">
                                          <p:val>
                                            <p:strVal val="#ppt_x-.2"/>
                                          </p:val>
                                        </p:tav>
                                        <p:tav tm="100000">
                                          <p:val>
                                            <p:strVal val="#ppt_x"/>
                                          </p:val>
                                        </p:tav>
                                      </p:tavLst>
                                    </p:anim>
                                    <p:anim calcmode="lin" valueType="num">
                                      <p:cBhvr>
                                        <p:cTn id="81" dur="500" fill="hold"/>
                                        <p:tgtEl>
                                          <p:spTgt spid="14"/>
                                        </p:tgtEl>
                                        <p:attrNameLst>
                                          <p:attrName>ppt_y</p:attrName>
                                        </p:attrNameLst>
                                      </p:cBhvr>
                                      <p:tavLst>
                                        <p:tav tm="0">
                                          <p:val>
                                            <p:strVal val="#ppt_y"/>
                                          </p:val>
                                        </p:tav>
                                        <p:tav tm="100000">
                                          <p:val>
                                            <p:strVal val="#ppt_y"/>
                                          </p:val>
                                        </p:tav>
                                      </p:tavLst>
                                    </p:anim>
                                    <p:animEffect transition="in" filter="fade">
                                      <p:cBhvr>
                                        <p:cTn id="82" dur="500"/>
                                        <p:tgtEl>
                                          <p:spTgt spid="14"/>
                                        </p:tgtEl>
                                      </p:cBhvr>
                                    </p:animEffect>
                                  </p:childTnLst>
                                </p:cTn>
                              </p:par>
                            </p:childTnLst>
                          </p:cTn>
                        </p:par>
                      </p:childTnLst>
                    </p:cTn>
                  </p:par>
                  <p:par>
                    <p:cTn id="83" fill="hold">
                      <p:stCondLst>
                        <p:cond delay="indefinite"/>
                      </p:stCondLst>
                      <p:childTnLst>
                        <p:par>
                          <p:cTn id="84" fill="hold">
                            <p:stCondLst>
                              <p:cond delay="0"/>
                            </p:stCondLst>
                            <p:childTnLst>
                              <p:par>
                                <p:cTn id="85" presetID="54" presetClass="entr" presetSubtype="0" accel="100000" fill="hold" grpId="0" nodeType="click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500" fill="hold"/>
                                        <p:tgtEl>
                                          <p:spTgt spid="16"/>
                                        </p:tgtEl>
                                        <p:attrNameLst>
                                          <p:attrName>ppt_w</p:attrName>
                                        </p:attrNameLst>
                                      </p:cBhvr>
                                      <p:tavLst>
                                        <p:tav tm="0">
                                          <p:val>
                                            <p:strVal val="#ppt_w*0.05"/>
                                          </p:val>
                                        </p:tav>
                                        <p:tav tm="100000">
                                          <p:val>
                                            <p:strVal val="#ppt_w"/>
                                          </p:val>
                                        </p:tav>
                                      </p:tavLst>
                                    </p:anim>
                                    <p:anim calcmode="lin" valueType="num">
                                      <p:cBhvr>
                                        <p:cTn id="88" dur="500" fill="hold"/>
                                        <p:tgtEl>
                                          <p:spTgt spid="16"/>
                                        </p:tgtEl>
                                        <p:attrNameLst>
                                          <p:attrName>ppt_h</p:attrName>
                                        </p:attrNameLst>
                                      </p:cBhvr>
                                      <p:tavLst>
                                        <p:tav tm="0">
                                          <p:val>
                                            <p:strVal val="#ppt_h"/>
                                          </p:val>
                                        </p:tav>
                                        <p:tav tm="100000">
                                          <p:val>
                                            <p:strVal val="#ppt_h"/>
                                          </p:val>
                                        </p:tav>
                                      </p:tavLst>
                                    </p:anim>
                                    <p:anim calcmode="lin" valueType="num">
                                      <p:cBhvr>
                                        <p:cTn id="89" dur="500" fill="hold"/>
                                        <p:tgtEl>
                                          <p:spTgt spid="16"/>
                                        </p:tgtEl>
                                        <p:attrNameLst>
                                          <p:attrName>ppt_x</p:attrName>
                                        </p:attrNameLst>
                                      </p:cBhvr>
                                      <p:tavLst>
                                        <p:tav tm="0">
                                          <p:val>
                                            <p:strVal val="#ppt_x-.2"/>
                                          </p:val>
                                        </p:tav>
                                        <p:tav tm="100000">
                                          <p:val>
                                            <p:strVal val="#ppt_x"/>
                                          </p:val>
                                        </p:tav>
                                      </p:tavLst>
                                    </p:anim>
                                    <p:anim calcmode="lin" valueType="num">
                                      <p:cBhvr>
                                        <p:cTn id="90" dur="500" fill="hold"/>
                                        <p:tgtEl>
                                          <p:spTgt spid="16"/>
                                        </p:tgtEl>
                                        <p:attrNameLst>
                                          <p:attrName>ppt_y</p:attrName>
                                        </p:attrNameLst>
                                      </p:cBhvr>
                                      <p:tavLst>
                                        <p:tav tm="0">
                                          <p:val>
                                            <p:strVal val="#ppt_y"/>
                                          </p:val>
                                        </p:tav>
                                        <p:tav tm="100000">
                                          <p:val>
                                            <p:strVal val="#ppt_y"/>
                                          </p:val>
                                        </p:tav>
                                      </p:tavLst>
                                    </p:anim>
                                    <p:animEffect transition="in" filter="fade">
                                      <p:cBhvr>
                                        <p:cTn id="91" dur="500"/>
                                        <p:tgtEl>
                                          <p:spTgt spid="16"/>
                                        </p:tgtEl>
                                      </p:cBhvr>
                                    </p:animEffect>
                                  </p:childTnLst>
                                </p:cTn>
                              </p:par>
                              <p:par>
                                <p:cTn id="92" presetID="54" presetClass="entr" presetSubtype="0" accel="100000" fill="hold" grpId="0" nodeType="withEffect">
                                  <p:stCondLst>
                                    <p:cond delay="0"/>
                                  </p:stCondLst>
                                  <p:childTnLst>
                                    <p:set>
                                      <p:cBhvr>
                                        <p:cTn id="93" dur="1" fill="hold">
                                          <p:stCondLst>
                                            <p:cond delay="0"/>
                                          </p:stCondLst>
                                        </p:cTn>
                                        <p:tgtEl>
                                          <p:spTgt spid="17"/>
                                        </p:tgtEl>
                                        <p:attrNameLst>
                                          <p:attrName>style.visibility</p:attrName>
                                        </p:attrNameLst>
                                      </p:cBhvr>
                                      <p:to>
                                        <p:strVal val="visible"/>
                                      </p:to>
                                    </p:set>
                                    <p:anim calcmode="lin" valueType="num">
                                      <p:cBhvr>
                                        <p:cTn id="94" dur="500" fill="hold"/>
                                        <p:tgtEl>
                                          <p:spTgt spid="17"/>
                                        </p:tgtEl>
                                        <p:attrNameLst>
                                          <p:attrName>ppt_w</p:attrName>
                                        </p:attrNameLst>
                                      </p:cBhvr>
                                      <p:tavLst>
                                        <p:tav tm="0">
                                          <p:val>
                                            <p:strVal val="#ppt_w*0.05"/>
                                          </p:val>
                                        </p:tav>
                                        <p:tav tm="100000">
                                          <p:val>
                                            <p:strVal val="#ppt_w"/>
                                          </p:val>
                                        </p:tav>
                                      </p:tavLst>
                                    </p:anim>
                                    <p:anim calcmode="lin" valueType="num">
                                      <p:cBhvr>
                                        <p:cTn id="95" dur="500" fill="hold"/>
                                        <p:tgtEl>
                                          <p:spTgt spid="17"/>
                                        </p:tgtEl>
                                        <p:attrNameLst>
                                          <p:attrName>ppt_h</p:attrName>
                                        </p:attrNameLst>
                                      </p:cBhvr>
                                      <p:tavLst>
                                        <p:tav tm="0">
                                          <p:val>
                                            <p:strVal val="#ppt_h"/>
                                          </p:val>
                                        </p:tav>
                                        <p:tav tm="100000">
                                          <p:val>
                                            <p:strVal val="#ppt_h"/>
                                          </p:val>
                                        </p:tav>
                                      </p:tavLst>
                                    </p:anim>
                                    <p:anim calcmode="lin" valueType="num">
                                      <p:cBhvr>
                                        <p:cTn id="96" dur="500" fill="hold"/>
                                        <p:tgtEl>
                                          <p:spTgt spid="17"/>
                                        </p:tgtEl>
                                        <p:attrNameLst>
                                          <p:attrName>ppt_x</p:attrName>
                                        </p:attrNameLst>
                                      </p:cBhvr>
                                      <p:tavLst>
                                        <p:tav tm="0">
                                          <p:val>
                                            <p:strVal val="#ppt_x-.2"/>
                                          </p:val>
                                        </p:tav>
                                        <p:tav tm="100000">
                                          <p:val>
                                            <p:strVal val="#ppt_x"/>
                                          </p:val>
                                        </p:tav>
                                      </p:tavLst>
                                    </p:anim>
                                    <p:anim calcmode="lin" valueType="num">
                                      <p:cBhvr>
                                        <p:cTn id="97" dur="500" fill="hold"/>
                                        <p:tgtEl>
                                          <p:spTgt spid="17"/>
                                        </p:tgtEl>
                                        <p:attrNameLst>
                                          <p:attrName>ppt_y</p:attrName>
                                        </p:attrNameLst>
                                      </p:cBhvr>
                                      <p:tavLst>
                                        <p:tav tm="0">
                                          <p:val>
                                            <p:strVal val="#ppt_y"/>
                                          </p:val>
                                        </p:tav>
                                        <p:tav tm="100000">
                                          <p:val>
                                            <p:strVal val="#ppt_y"/>
                                          </p:val>
                                        </p:tav>
                                      </p:tavLst>
                                    </p:anim>
                                    <p:animEffect transition="in" filter="fade">
                                      <p:cBhvr>
                                        <p:cTn id="98" dur="500"/>
                                        <p:tgtEl>
                                          <p:spTgt spid="17"/>
                                        </p:tgtEl>
                                      </p:cBhvr>
                                    </p:animEffect>
                                  </p:childTnLst>
                                </p:cTn>
                              </p:par>
                            </p:childTnLst>
                          </p:cTn>
                        </p:par>
                      </p:childTnLst>
                    </p:cTn>
                  </p:par>
                  <p:par>
                    <p:cTn id="99" fill="hold">
                      <p:stCondLst>
                        <p:cond delay="indefinite"/>
                      </p:stCondLst>
                      <p:childTnLst>
                        <p:par>
                          <p:cTn id="100" fill="hold">
                            <p:stCondLst>
                              <p:cond delay="0"/>
                            </p:stCondLst>
                            <p:childTnLst>
                              <p:par>
                                <p:cTn id="101" presetID="54" presetClass="entr" presetSubtype="0" accel="100000" fill="hold" grpId="0" nodeType="clickEffect">
                                  <p:stCondLst>
                                    <p:cond delay="0"/>
                                  </p:stCondLst>
                                  <p:childTnLst>
                                    <p:set>
                                      <p:cBhvr>
                                        <p:cTn id="102" dur="1" fill="hold">
                                          <p:stCondLst>
                                            <p:cond delay="0"/>
                                          </p:stCondLst>
                                        </p:cTn>
                                        <p:tgtEl>
                                          <p:spTgt spid="19"/>
                                        </p:tgtEl>
                                        <p:attrNameLst>
                                          <p:attrName>style.visibility</p:attrName>
                                        </p:attrNameLst>
                                      </p:cBhvr>
                                      <p:to>
                                        <p:strVal val="visible"/>
                                      </p:to>
                                    </p:set>
                                    <p:anim calcmode="lin" valueType="num">
                                      <p:cBhvr>
                                        <p:cTn id="103" dur="500" fill="hold"/>
                                        <p:tgtEl>
                                          <p:spTgt spid="19"/>
                                        </p:tgtEl>
                                        <p:attrNameLst>
                                          <p:attrName>ppt_w</p:attrName>
                                        </p:attrNameLst>
                                      </p:cBhvr>
                                      <p:tavLst>
                                        <p:tav tm="0">
                                          <p:val>
                                            <p:strVal val="#ppt_w*0.05"/>
                                          </p:val>
                                        </p:tav>
                                        <p:tav tm="100000">
                                          <p:val>
                                            <p:strVal val="#ppt_w"/>
                                          </p:val>
                                        </p:tav>
                                      </p:tavLst>
                                    </p:anim>
                                    <p:anim calcmode="lin" valueType="num">
                                      <p:cBhvr>
                                        <p:cTn id="104" dur="500" fill="hold"/>
                                        <p:tgtEl>
                                          <p:spTgt spid="19"/>
                                        </p:tgtEl>
                                        <p:attrNameLst>
                                          <p:attrName>ppt_h</p:attrName>
                                        </p:attrNameLst>
                                      </p:cBhvr>
                                      <p:tavLst>
                                        <p:tav tm="0">
                                          <p:val>
                                            <p:strVal val="#ppt_h"/>
                                          </p:val>
                                        </p:tav>
                                        <p:tav tm="100000">
                                          <p:val>
                                            <p:strVal val="#ppt_h"/>
                                          </p:val>
                                        </p:tav>
                                      </p:tavLst>
                                    </p:anim>
                                    <p:anim calcmode="lin" valueType="num">
                                      <p:cBhvr>
                                        <p:cTn id="105" dur="500" fill="hold"/>
                                        <p:tgtEl>
                                          <p:spTgt spid="19"/>
                                        </p:tgtEl>
                                        <p:attrNameLst>
                                          <p:attrName>ppt_x</p:attrName>
                                        </p:attrNameLst>
                                      </p:cBhvr>
                                      <p:tavLst>
                                        <p:tav tm="0">
                                          <p:val>
                                            <p:strVal val="#ppt_x-.2"/>
                                          </p:val>
                                        </p:tav>
                                        <p:tav tm="100000">
                                          <p:val>
                                            <p:strVal val="#ppt_x"/>
                                          </p:val>
                                        </p:tav>
                                      </p:tavLst>
                                    </p:anim>
                                    <p:anim calcmode="lin" valueType="num">
                                      <p:cBhvr>
                                        <p:cTn id="106" dur="500" fill="hold"/>
                                        <p:tgtEl>
                                          <p:spTgt spid="19"/>
                                        </p:tgtEl>
                                        <p:attrNameLst>
                                          <p:attrName>ppt_y</p:attrName>
                                        </p:attrNameLst>
                                      </p:cBhvr>
                                      <p:tavLst>
                                        <p:tav tm="0">
                                          <p:val>
                                            <p:strVal val="#ppt_y"/>
                                          </p:val>
                                        </p:tav>
                                        <p:tav tm="100000">
                                          <p:val>
                                            <p:strVal val="#ppt_y"/>
                                          </p:val>
                                        </p:tav>
                                      </p:tavLst>
                                    </p:anim>
                                    <p:animEffect transition="in" filter="fade">
                                      <p:cBhvr>
                                        <p:cTn id="107" dur="500"/>
                                        <p:tgtEl>
                                          <p:spTgt spid="19"/>
                                        </p:tgtEl>
                                      </p:cBhvr>
                                    </p:animEffect>
                                  </p:childTnLst>
                                  <p:subTnLst>
                                    <p:audio>
                                      <p:cMediaNode>
                                        <p:cTn display="0" masterRel="sameClick">
                                          <p:stCondLst>
                                            <p:cond evt="begin" delay="0">
                                              <p:tn val="101"/>
                                            </p:cond>
                                          </p:stCondLst>
                                          <p:endCondLst>
                                            <p:cond evt="onStopAudio" delay="0">
                                              <p:tgtEl>
                                                <p:sldTgt/>
                                              </p:tgtEl>
                                            </p:cond>
                                          </p:endCondLst>
                                        </p:cTn>
                                        <p:tgtEl>
                                          <p:sndTgt r:embed="rId2" name="coin.wav"/>
                                        </p:tgtEl>
                                      </p:cMediaNode>
                                    </p:audio>
                                  </p:subTnLst>
                                </p:cTn>
                              </p:par>
                              <p:par>
                                <p:cTn id="108" presetID="54" presetClass="entr" presetSubtype="0" accel="100000" fill="hold" grpId="0" nodeType="withEffect">
                                  <p:stCondLst>
                                    <p:cond delay="0"/>
                                  </p:stCondLst>
                                  <p:childTnLst>
                                    <p:set>
                                      <p:cBhvr>
                                        <p:cTn id="109" dur="1" fill="hold">
                                          <p:stCondLst>
                                            <p:cond delay="0"/>
                                          </p:stCondLst>
                                        </p:cTn>
                                        <p:tgtEl>
                                          <p:spTgt spid="20"/>
                                        </p:tgtEl>
                                        <p:attrNameLst>
                                          <p:attrName>style.visibility</p:attrName>
                                        </p:attrNameLst>
                                      </p:cBhvr>
                                      <p:to>
                                        <p:strVal val="visible"/>
                                      </p:to>
                                    </p:set>
                                    <p:anim calcmode="lin" valueType="num">
                                      <p:cBhvr>
                                        <p:cTn id="110" dur="500" fill="hold"/>
                                        <p:tgtEl>
                                          <p:spTgt spid="20"/>
                                        </p:tgtEl>
                                        <p:attrNameLst>
                                          <p:attrName>ppt_w</p:attrName>
                                        </p:attrNameLst>
                                      </p:cBhvr>
                                      <p:tavLst>
                                        <p:tav tm="0">
                                          <p:val>
                                            <p:strVal val="#ppt_w*0.05"/>
                                          </p:val>
                                        </p:tav>
                                        <p:tav tm="100000">
                                          <p:val>
                                            <p:strVal val="#ppt_w"/>
                                          </p:val>
                                        </p:tav>
                                      </p:tavLst>
                                    </p:anim>
                                    <p:anim calcmode="lin" valueType="num">
                                      <p:cBhvr>
                                        <p:cTn id="111" dur="500" fill="hold"/>
                                        <p:tgtEl>
                                          <p:spTgt spid="20"/>
                                        </p:tgtEl>
                                        <p:attrNameLst>
                                          <p:attrName>ppt_h</p:attrName>
                                        </p:attrNameLst>
                                      </p:cBhvr>
                                      <p:tavLst>
                                        <p:tav tm="0">
                                          <p:val>
                                            <p:strVal val="#ppt_h"/>
                                          </p:val>
                                        </p:tav>
                                        <p:tav tm="100000">
                                          <p:val>
                                            <p:strVal val="#ppt_h"/>
                                          </p:val>
                                        </p:tav>
                                      </p:tavLst>
                                    </p:anim>
                                    <p:anim calcmode="lin" valueType="num">
                                      <p:cBhvr>
                                        <p:cTn id="112" dur="500" fill="hold"/>
                                        <p:tgtEl>
                                          <p:spTgt spid="20"/>
                                        </p:tgtEl>
                                        <p:attrNameLst>
                                          <p:attrName>ppt_x</p:attrName>
                                        </p:attrNameLst>
                                      </p:cBhvr>
                                      <p:tavLst>
                                        <p:tav tm="0">
                                          <p:val>
                                            <p:strVal val="#ppt_x-.2"/>
                                          </p:val>
                                        </p:tav>
                                        <p:tav tm="100000">
                                          <p:val>
                                            <p:strVal val="#ppt_x"/>
                                          </p:val>
                                        </p:tav>
                                      </p:tavLst>
                                    </p:anim>
                                    <p:anim calcmode="lin" valueType="num">
                                      <p:cBhvr>
                                        <p:cTn id="113" dur="500" fill="hold"/>
                                        <p:tgtEl>
                                          <p:spTgt spid="20"/>
                                        </p:tgtEl>
                                        <p:attrNameLst>
                                          <p:attrName>ppt_y</p:attrName>
                                        </p:attrNameLst>
                                      </p:cBhvr>
                                      <p:tavLst>
                                        <p:tav tm="0">
                                          <p:val>
                                            <p:strVal val="#ppt_y"/>
                                          </p:val>
                                        </p:tav>
                                        <p:tav tm="100000">
                                          <p:val>
                                            <p:strVal val="#ppt_y"/>
                                          </p:val>
                                        </p:tav>
                                      </p:tavLst>
                                    </p:anim>
                                    <p:animEffect transition="in" filter="fade">
                                      <p:cBhvr>
                                        <p:cTn id="114" dur="500"/>
                                        <p:tgtEl>
                                          <p:spTgt spid="20"/>
                                        </p:tgtEl>
                                      </p:cBhvr>
                                    </p:animEffect>
                                  </p:childTnLst>
                                </p:cTn>
                              </p:par>
                              <p:par>
                                <p:cTn id="115" presetID="54" presetClass="entr" presetSubtype="0" accel="100000" fill="hold" grpId="0" nodeType="withEffect">
                                  <p:stCondLst>
                                    <p:cond delay="0"/>
                                  </p:stCondLst>
                                  <p:childTnLst>
                                    <p:set>
                                      <p:cBhvr>
                                        <p:cTn id="116" dur="1" fill="hold">
                                          <p:stCondLst>
                                            <p:cond delay="0"/>
                                          </p:stCondLst>
                                        </p:cTn>
                                        <p:tgtEl>
                                          <p:spTgt spid="21"/>
                                        </p:tgtEl>
                                        <p:attrNameLst>
                                          <p:attrName>style.visibility</p:attrName>
                                        </p:attrNameLst>
                                      </p:cBhvr>
                                      <p:to>
                                        <p:strVal val="visible"/>
                                      </p:to>
                                    </p:set>
                                    <p:anim calcmode="lin" valueType="num">
                                      <p:cBhvr>
                                        <p:cTn id="117" dur="500" fill="hold"/>
                                        <p:tgtEl>
                                          <p:spTgt spid="21"/>
                                        </p:tgtEl>
                                        <p:attrNameLst>
                                          <p:attrName>ppt_w</p:attrName>
                                        </p:attrNameLst>
                                      </p:cBhvr>
                                      <p:tavLst>
                                        <p:tav tm="0">
                                          <p:val>
                                            <p:strVal val="#ppt_w*0.05"/>
                                          </p:val>
                                        </p:tav>
                                        <p:tav tm="100000">
                                          <p:val>
                                            <p:strVal val="#ppt_w"/>
                                          </p:val>
                                        </p:tav>
                                      </p:tavLst>
                                    </p:anim>
                                    <p:anim calcmode="lin" valueType="num">
                                      <p:cBhvr>
                                        <p:cTn id="118" dur="500" fill="hold"/>
                                        <p:tgtEl>
                                          <p:spTgt spid="21"/>
                                        </p:tgtEl>
                                        <p:attrNameLst>
                                          <p:attrName>ppt_h</p:attrName>
                                        </p:attrNameLst>
                                      </p:cBhvr>
                                      <p:tavLst>
                                        <p:tav tm="0">
                                          <p:val>
                                            <p:strVal val="#ppt_h"/>
                                          </p:val>
                                        </p:tav>
                                        <p:tav tm="100000">
                                          <p:val>
                                            <p:strVal val="#ppt_h"/>
                                          </p:val>
                                        </p:tav>
                                      </p:tavLst>
                                    </p:anim>
                                    <p:anim calcmode="lin" valueType="num">
                                      <p:cBhvr>
                                        <p:cTn id="119" dur="500" fill="hold"/>
                                        <p:tgtEl>
                                          <p:spTgt spid="21"/>
                                        </p:tgtEl>
                                        <p:attrNameLst>
                                          <p:attrName>ppt_x</p:attrName>
                                        </p:attrNameLst>
                                      </p:cBhvr>
                                      <p:tavLst>
                                        <p:tav tm="0">
                                          <p:val>
                                            <p:strVal val="#ppt_x-.2"/>
                                          </p:val>
                                        </p:tav>
                                        <p:tav tm="100000">
                                          <p:val>
                                            <p:strVal val="#ppt_x"/>
                                          </p:val>
                                        </p:tav>
                                      </p:tavLst>
                                    </p:anim>
                                    <p:anim calcmode="lin" valueType="num">
                                      <p:cBhvr>
                                        <p:cTn id="120" dur="500" fill="hold"/>
                                        <p:tgtEl>
                                          <p:spTgt spid="21"/>
                                        </p:tgtEl>
                                        <p:attrNameLst>
                                          <p:attrName>ppt_y</p:attrName>
                                        </p:attrNameLst>
                                      </p:cBhvr>
                                      <p:tavLst>
                                        <p:tav tm="0">
                                          <p:val>
                                            <p:strVal val="#ppt_y"/>
                                          </p:val>
                                        </p:tav>
                                        <p:tav tm="100000">
                                          <p:val>
                                            <p:strVal val="#ppt_y"/>
                                          </p:val>
                                        </p:tav>
                                      </p:tavLst>
                                    </p:anim>
                                    <p:animEffect transition="in" filter="fade">
                                      <p:cBhvr>
                                        <p:cTn id="121" dur="500"/>
                                        <p:tgtEl>
                                          <p:spTgt spid="21"/>
                                        </p:tgtEl>
                                      </p:cBhvr>
                                    </p:animEffect>
                                  </p:childTnLst>
                                </p:cTn>
                              </p:par>
                              <p:par>
                                <p:cTn id="122" presetID="54" presetClass="entr" presetSubtype="0" accel="100000" fill="hold" grpId="0" nodeType="withEffect">
                                  <p:stCondLst>
                                    <p:cond delay="0"/>
                                  </p:stCondLst>
                                  <p:childTnLst>
                                    <p:set>
                                      <p:cBhvr>
                                        <p:cTn id="123" dur="1" fill="hold">
                                          <p:stCondLst>
                                            <p:cond delay="0"/>
                                          </p:stCondLst>
                                        </p:cTn>
                                        <p:tgtEl>
                                          <p:spTgt spid="22"/>
                                        </p:tgtEl>
                                        <p:attrNameLst>
                                          <p:attrName>style.visibility</p:attrName>
                                        </p:attrNameLst>
                                      </p:cBhvr>
                                      <p:to>
                                        <p:strVal val="visible"/>
                                      </p:to>
                                    </p:set>
                                    <p:anim calcmode="lin" valueType="num">
                                      <p:cBhvr>
                                        <p:cTn id="124" dur="500" fill="hold"/>
                                        <p:tgtEl>
                                          <p:spTgt spid="22"/>
                                        </p:tgtEl>
                                        <p:attrNameLst>
                                          <p:attrName>ppt_w</p:attrName>
                                        </p:attrNameLst>
                                      </p:cBhvr>
                                      <p:tavLst>
                                        <p:tav tm="0">
                                          <p:val>
                                            <p:strVal val="#ppt_w*0.05"/>
                                          </p:val>
                                        </p:tav>
                                        <p:tav tm="100000">
                                          <p:val>
                                            <p:strVal val="#ppt_w"/>
                                          </p:val>
                                        </p:tav>
                                      </p:tavLst>
                                    </p:anim>
                                    <p:anim calcmode="lin" valueType="num">
                                      <p:cBhvr>
                                        <p:cTn id="125" dur="500" fill="hold"/>
                                        <p:tgtEl>
                                          <p:spTgt spid="22"/>
                                        </p:tgtEl>
                                        <p:attrNameLst>
                                          <p:attrName>ppt_h</p:attrName>
                                        </p:attrNameLst>
                                      </p:cBhvr>
                                      <p:tavLst>
                                        <p:tav tm="0">
                                          <p:val>
                                            <p:strVal val="#ppt_h"/>
                                          </p:val>
                                        </p:tav>
                                        <p:tav tm="100000">
                                          <p:val>
                                            <p:strVal val="#ppt_h"/>
                                          </p:val>
                                        </p:tav>
                                      </p:tavLst>
                                    </p:anim>
                                    <p:anim calcmode="lin" valueType="num">
                                      <p:cBhvr>
                                        <p:cTn id="126" dur="500" fill="hold"/>
                                        <p:tgtEl>
                                          <p:spTgt spid="22"/>
                                        </p:tgtEl>
                                        <p:attrNameLst>
                                          <p:attrName>ppt_x</p:attrName>
                                        </p:attrNameLst>
                                      </p:cBhvr>
                                      <p:tavLst>
                                        <p:tav tm="0">
                                          <p:val>
                                            <p:strVal val="#ppt_x-.2"/>
                                          </p:val>
                                        </p:tav>
                                        <p:tav tm="100000">
                                          <p:val>
                                            <p:strVal val="#ppt_x"/>
                                          </p:val>
                                        </p:tav>
                                      </p:tavLst>
                                    </p:anim>
                                    <p:anim calcmode="lin" valueType="num">
                                      <p:cBhvr>
                                        <p:cTn id="127" dur="500" fill="hold"/>
                                        <p:tgtEl>
                                          <p:spTgt spid="22"/>
                                        </p:tgtEl>
                                        <p:attrNameLst>
                                          <p:attrName>ppt_y</p:attrName>
                                        </p:attrNameLst>
                                      </p:cBhvr>
                                      <p:tavLst>
                                        <p:tav tm="0">
                                          <p:val>
                                            <p:strVal val="#ppt_y"/>
                                          </p:val>
                                        </p:tav>
                                        <p:tav tm="100000">
                                          <p:val>
                                            <p:strVal val="#ppt_y"/>
                                          </p:val>
                                        </p:tav>
                                      </p:tavLst>
                                    </p:anim>
                                    <p:animEffect transition="in" filter="fade">
                                      <p:cBhvr>
                                        <p:cTn id="128" dur="500"/>
                                        <p:tgtEl>
                                          <p:spTgt spid="22"/>
                                        </p:tgtEl>
                                      </p:cBhvr>
                                    </p:animEffect>
                                  </p:childTnLst>
                                </p:cTn>
                              </p:par>
                            </p:childTnLst>
                          </p:cTn>
                        </p:par>
                      </p:childTnLst>
                    </p:cTn>
                  </p:par>
                  <p:par>
                    <p:cTn id="129" fill="hold">
                      <p:stCondLst>
                        <p:cond delay="indefinite"/>
                      </p:stCondLst>
                      <p:childTnLst>
                        <p:par>
                          <p:cTn id="130" fill="hold">
                            <p:stCondLst>
                              <p:cond delay="0"/>
                            </p:stCondLst>
                            <p:childTnLst>
                              <p:par>
                                <p:cTn id="131" presetID="54" presetClass="entr" presetSubtype="0" accel="100000" fill="hold" grpId="1" nodeType="clickEffect">
                                  <p:stCondLst>
                                    <p:cond delay="0"/>
                                  </p:stCondLst>
                                  <p:childTnLst>
                                    <p:set>
                                      <p:cBhvr>
                                        <p:cTn id="132" dur="1" fill="hold">
                                          <p:stCondLst>
                                            <p:cond delay="0"/>
                                          </p:stCondLst>
                                        </p:cTn>
                                        <p:tgtEl>
                                          <p:spTgt spid="21"/>
                                        </p:tgtEl>
                                        <p:attrNameLst>
                                          <p:attrName>style.visibility</p:attrName>
                                        </p:attrNameLst>
                                      </p:cBhvr>
                                      <p:to>
                                        <p:strVal val="visible"/>
                                      </p:to>
                                    </p:set>
                                    <p:anim calcmode="lin" valueType="num">
                                      <p:cBhvr>
                                        <p:cTn id="133" dur="500" fill="hold"/>
                                        <p:tgtEl>
                                          <p:spTgt spid="21"/>
                                        </p:tgtEl>
                                        <p:attrNameLst>
                                          <p:attrName>ppt_w</p:attrName>
                                        </p:attrNameLst>
                                      </p:cBhvr>
                                      <p:tavLst>
                                        <p:tav tm="0">
                                          <p:val>
                                            <p:strVal val="#ppt_w*0.05"/>
                                          </p:val>
                                        </p:tav>
                                        <p:tav tm="100000">
                                          <p:val>
                                            <p:strVal val="#ppt_w"/>
                                          </p:val>
                                        </p:tav>
                                      </p:tavLst>
                                    </p:anim>
                                    <p:anim calcmode="lin" valueType="num">
                                      <p:cBhvr>
                                        <p:cTn id="134" dur="500" fill="hold"/>
                                        <p:tgtEl>
                                          <p:spTgt spid="21"/>
                                        </p:tgtEl>
                                        <p:attrNameLst>
                                          <p:attrName>ppt_h</p:attrName>
                                        </p:attrNameLst>
                                      </p:cBhvr>
                                      <p:tavLst>
                                        <p:tav tm="0">
                                          <p:val>
                                            <p:strVal val="#ppt_h"/>
                                          </p:val>
                                        </p:tav>
                                        <p:tav tm="100000">
                                          <p:val>
                                            <p:strVal val="#ppt_h"/>
                                          </p:val>
                                        </p:tav>
                                      </p:tavLst>
                                    </p:anim>
                                    <p:anim calcmode="lin" valueType="num">
                                      <p:cBhvr>
                                        <p:cTn id="135" dur="500" fill="hold"/>
                                        <p:tgtEl>
                                          <p:spTgt spid="21"/>
                                        </p:tgtEl>
                                        <p:attrNameLst>
                                          <p:attrName>ppt_x</p:attrName>
                                        </p:attrNameLst>
                                      </p:cBhvr>
                                      <p:tavLst>
                                        <p:tav tm="0">
                                          <p:val>
                                            <p:strVal val="#ppt_x-.2"/>
                                          </p:val>
                                        </p:tav>
                                        <p:tav tm="100000">
                                          <p:val>
                                            <p:strVal val="#ppt_x"/>
                                          </p:val>
                                        </p:tav>
                                      </p:tavLst>
                                    </p:anim>
                                    <p:anim calcmode="lin" valueType="num">
                                      <p:cBhvr>
                                        <p:cTn id="136" dur="500" fill="hold"/>
                                        <p:tgtEl>
                                          <p:spTgt spid="21"/>
                                        </p:tgtEl>
                                        <p:attrNameLst>
                                          <p:attrName>ppt_y</p:attrName>
                                        </p:attrNameLst>
                                      </p:cBhvr>
                                      <p:tavLst>
                                        <p:tav tm="0">
                                          <p:val>
                                            <p:strVal val="#ppt_y"/>
                                          </p:val>
                                        </p:tav>
                                        <p:tav tm="100000">
                                          <p:val>
                                            <p:strVal val="#ppt_y"/>
                                          </p:val>
                                        </p:tav>
                                      </p:tavLst>
                                    </p:anim>
                                    <p:animEffect transition="in" filter="fade">
                                      <p:cBhvr>
                                        <p:cTn id="137" dur="500"/>
                                        <p:tgtEl>
                                          <p:spTgt spid="21"/>
                                        </p:tgtEl>
                                      </p:cBhvr>
                                    </p:animEffect>
                                  </p:childTnLst>
                                  <p:subTnLst>
                                    <p:audio>
                                      <p:cMediaNode>
                                        <p:cTn display="0" masterRel="sameClick">
                                          <p:stCondLst>
                                            <p:cond evt="begin" delay="0">
                                              <p:tn val="131"/>
                                            </p:cond>
                                          </p:stCondLst>
                                          <p:endCondLst>
                                            <p:cond evt="onStopAudio" delay="0">
                                              <p:tgtEl>
                                                <p:sldTgt/>
                                              </p:tgtEl>
                                            </p:cond>
                                          </p:endCondLst>
                                        </p:cTn>
                                        <p:tgtEl>
                                          <p:sndTgt r:embed="rId2" name="coin.wav"/>
                                        </p:tgtEl>
                                      </p:cMediaNode>
                                    </p:audio>
                                  </p:subTnLst>
                                </p:cTn>
                              </p:par>
                              <p:par>
                                <p:cTn id="138" presetID="54" presetClass="entr" presetSubtype="0" accel="100000" fill="hold" grpId="0" nodeType="withEffect">
                                  <p:stCondLst>
                                    <p:cond delay="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500" fill="hold"/>
                                        <p:tgtEl>
                                          <p:spTgt spid="23"/>
                                        </p:tgtEl>
                                        <p:attrNameLst>
                                          <p:attrName>ppt_w</p:attrName>
                                        </p:attrNameLst>
                                      </p:cBhvr>
                                      <p:tavLst>
                                        <p:tav tm="0">
                                          <p:val>
                                            <p:strVal val="#ppt_w*0.05"/>
                                          </p:val>
                                        </p:tav>
                                        <p:tav tm="100000">
                                          <p:val>
                                            <p:strVal val="#ppt_w"/>
                                          </p:val>
                                        </p:tav>
                                      </p:tavLst>
                                    </p:anim>
                                    <p:anim calcmode="lin" valueType="num">
                                      <p:cBhvr>
                                        <p:cTn id="141" dur="500" fill="hold"/>
                                        <p:tgtEl>
                                          <p:spTgt spid="23"/>
                                        </p:tgtEl>
                                        <p:attrNameLst>
                                          <p:attrName>ppt_h</p:attrName>
                                        </p:attrNameLst>
                                      </p:cBhvr>
                                      <p:tavLst>
                                        <p:tav tm="0">
                                          <p:val>
                                            <p:strVal val="#ppt_h"/>
                                          </p:val>
                                        </p:tav>
                                        <p:tav tm="100000">
                                          <p:val>
                                            <p:strVal val="#ppt_h"/>
                                          </p:val>
                                        </p:tav>
                                      </p:tavLst>
                                    </p:anim>
                                    <p:anim calcmode="lin" valueType="num">
                                      <p:cBhvr>
                                        <p:cTn id="142" dur="500" fill="hold"/>
                                        <p:tgtEl>
                                          <p:spTgt spid="23"/>
                                        </p:tgtEl>
                                        <p:attrNameLst>
                                          <p:attrName>ppt_x</p:attrName>
                                        </p:attrNameLst>
                                      </p:cBhvr>
                                      <p:tavLst>
                                        <p:tav tm="0">
                                          <p:val>
                                            <p:strVal val="#ppt_x-.2"/>
                                          </p:val>
                                        </p:tav>
                                        <p:tav tm="100000">
                                          <p:val>
                                            <p:strVal val="#ppt_x"/>
                                          </p:val>
                                        </p:tav>
                                      </p:tavLst>
                                    </p:anim>
                                    <p:anim calcmode="lin" valueType="num">
                                      <p:cBhvr>
                                        <p:cTn id="143" dur="500" fill="hold"/>
                                        <p:tgtEl>
                                          <p:spTgt spid="23"/>
                                        </p:tgtEl>
                                        <p:attrNameLst>
                                          <p:attrName>ppt_y</p:attrName>
                                        </p:attrNameLst>
                                      </p:cBhvr>
                                      <p:tavLst>
                                        <p:tav tm="0">
                                          <p:val>
                                            <p:strVal val="#ppt_y"/>
                                          </p:val>
                                        </p:tav>
                                        <p:tav tm="100000">
                                          <p:val>
                                            <p:strVal val="#ppt_y"/>
                                          </p:val>
                                        </p:tav>
                                      </p:tavLst>
                                    </p:anim>
                                    <p:animEffect transition="in" filter="fade">
                                      <p:cBhvr>
                                        <p:cTn id="144" dur="500"/>
                                        <p:tgtEl>
                                          <p:spTgt spid="23"/>
                                        </p:tgtEl>
                                      </p:cBhvr>
                                    </p:animEffect>
                                  </p:childTnLst>
                                </p:cTn>
                              </p:par>
                              <p:par>
                                <p:cTn id="145" presetID="54" presetClass="entr" presetSubtype="0" accel="100000" fill="hold" grpId="0" nodeType="withEffect">
                                  <p:stCondLst>
                                    <p:cond delay="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500" fill="hold"/>
                                        <p:tgtEl>
                                          <p:spTgt spid="24"/>
                                        </p:tgtEl>
                                        <p:attrNameLst>
                                          <p:attrName>ppt_w</p:attrName>
                                        </p:attrNameLst>
                                      </p:cBhvr>
                                      <p:tavLst>
                                        <p:tav tm="0">
                                          <p:val>
                                            <p:strVal val="#ppt_w*0.05"/>
                                          </p:val>
                                        </p:tav>
                                        <p:tav tm="100000">
                                          <p:val>
                                            <p:strVal val="#ppt_w"/>
                                          </p:val>
                                        </p:tav>
                                      </p:tavLst>
                                    </p:anim>
                                    <p:anim calcmode="lin" valueType="num">
                                      <p:cBhvr>
                                        <p:cTn id="148" dur="500" fill="hold"/>
                                        <p:tgtEl>
                                          <p:spTgt spid="24"/>
                                        </p:tgtEl>
                                        <p:attrNameLst>
                                          <p:attrName>ppt_h</p:attrName>
                                        </p:attrNameLst>
                                      </p:cBhvr>
                                      <p:tavLst>
                                        <p:tav tm="0">
                                          <p:val>
                                            <p:strVal val="#ppt_h"/>
                                          </p:val>
                                        </p:tav>
                                        <p:tav tm="100000">
                                          <p:val>
                                            <p:strVal val="#ppt_h"/>
                                          </p:val>
                                        </p:tav>
                                      </p:tavLst>
                                    </p:anim>
                                    <p:anim calcmode="lin" valueType="num">
                                      <p:cBhvr>
                                        <p:cTn id="149" dur="500" fill="hold"/>
                                        <p:tgtEl>
                                          <p:spTgt spid="24"/>
                                        </p:tgtEl>
                                        <p:attrNameLst>
                                          <p:attrName>ppt_x</p:attrName>
                                        </p:attrNameLst>
                                      </p:cBhvr>
                                      <p:tavLst>
                                        <p:tav tm="0">
                                          <p:val>
                                            <p:strVal val="#ppt_x-.2"/>
                                          </p:val>
                                        </p:tav>
                                        <p:tav tm="100000">
                                          <p:val>
                                            <p:strVal val="#ppt_x"/>
                                          </p:val>
                                        </p:tav>
                                      </p:tavLst>
                                    </p:anim>
                                    <p:anim calcmode="lin" valueType="num">
                                      <p:cBhvr>
                                        <p:cTn id="150" dur="500" fill="hold"/>
                                        <p:tgtEl>
                                          <p:spTgt spid="24"/>
                                        </p:tgtEl>
                                        <p:attrNameLst>
                                          <p:attrName>ppt_y</p:attrName>
                                        </p:attrNameLst>
                                      </p:cBhvr>
                                      <p:tavLst>
                                        <p:tav tm="0">
                                          <p:val>
                                            <p:strVal val="#ppt_y"/>
                                          </p:val>
                                        </p:tav>
                                        <p:tav tm="100000">
                                          <p:val>
                                            <p:strVal val="#ppt_y"/>
                                          </p:val>
                                        </p:tav>
                                      </p:tavLst>
                                    </p:anim>
                                    <p:animEffect transition="in" filter="fade">
                                      <p:cBhvr>
                                        <p:cTn id="151" dur="500"/>
                                        <p:tgtEl>
                                          <p:spTgt spid="24"/>
                                        </p:tgtEl>
                                      </p:cBhvr>
                                    </p:animEffect>
                                  </p:childTnLst>
                                </p:cTn>
                              </p:par>
                              <p:par>
                                <p:cTn id="152" presetID="54" presetClass="entr" presetSubtype="0" accel="100000" fill="hold" grpId="0" nodeType="withEffect">
                                  <p:stCondLst>
                                    <p:cond delay="0"/>
                                  </p:stCondLst>
                                  <p:childTnLst>
                                    <p:set>
                                      <p:cBhvr>
                                        <p:cTn id="153" dur="1" fill="hold">
                                          <p:stCondLst>
                                            <p:cond delay="0"/>
                                          </p:stCondLst>
                                        </p:cTn>
                                        <p:tgtEl>
                                          <p:spTgt spid="25"/>
                                        </p:tgtEl>
                                        <p:attrNameLst>
                                          <p:attrName>style.visibility</p:attrName>
                                        </p:attrNameLst>
                                      </p:cBhvr>
                                      <p:to>
                                        <p:strVal val="visible"/>
                                      </p:to>
                                    </p:set>
                                    <p:anim calcmode="lin" valueType="num">
                                      <p:cBhvr>
                                        <p:cTn id="154" dur="500" fill="hold"/>
                                        <p:tgtEl>
                                          <p:spTgt spid="25"/>
                                        </p:tgtEl>
                                        <p:attrNameLst>
                                          <p:attrName>ppt_w</p:attrName>
                                        </p:attrNameLst>
                                      </p:cBhvr>
                                      <p:tavLst>
                                        <p:tav tm="0">
                                          <p:val>
                                            <p:strVal val="#ppt_w*0.05"/>
                                          </p:val>
                                        </p:tav>
                                        <p:tav tm="100000">
                                          <p:val>
                                            <p:strVal val="#ppt_w"/>
                                          </p:val>
                                        </p:tav>
                                      </p:tavLst>
                                    </p:anim>
                                    <p:anim calcmode="lin" valueType="num">
                                      <p:cBhvr>
                                        <p:cTn id="155" dur="500" fill="hold"/>
                                        <p:tgtEl>
                                          <p:spTgt spid="25"/>
                                        </p:tgtEl>
                                        <p:attrNameLst>
                                          <p:attrName>ppt_h</p:attrName>
                                        </p:attrNameLst>
                                      </p:cBhvr>
                                      <p:tavLst>
                                        <p:tav tm="0">
                                          <p:val>
                                            <p:strVal val="#ppt_h"/>
                                          </p:val>
                                        </p:tav>
                                        <p:tav tm="100000">
                                          <p:val>
                                            <p:strVal val="#ppt_h"/>
                                          </p:val>
                                        </p:tav>
                                      </p:tavLst>
                                    </p:anim>
                                    <p:anim calcmode="lin" valueType="num">
                                      <p:cBhvr>
                                        <p:cTn id="156" dur="500" fill="hold"/>
                                        <p:tgtEl>
                                          <p:spTgt spid="25"/>
                                        </p:tgtEl>
                                        <p:attrNameLst>
                                          <p:attrName>ppt_x</p:attrName>
                                        </p:attrNameLst>
                                      </p:cBhvr>
                                      <p:tavLst>
                                        <p:tav tm="0">
                                          <p:val>
                                            <p:strVal val="#ppt_x-.2"/>
                                          </p:val>
                                        </p:tav>
                                        <p:tav tm="100000">
                                          <p:val>
                                            <p:strVal val="#ppt_x"/>
                                          </p:val>
                                        </p:tav>
                                      </p:tavLst>
                                    </p:anim>
                                    <p:anim calcmode="lin" valueType="num">
                                      <p:cBhvr>
                                        <p:cTn id="157" dur="500" fill="hold"/>
                                        <p:tgtEl>
                                          <p:spTgt spid="25"/>
                                        </p:tgtEl>
                                        <p:attrNameLst>
                                          <p:attrName>ppt_y</p:attrName>
                                        </p:attrNameLst>
                                      </p:cBhvr>
                                      <p:tavLst>
                                        <p:tav tm="0">
                                          <p:val>
                                            <p:strVal val="#ppt_y"/>
                                          </p:val>
                                        </p:tav>
                                        <p:tav tm="100000">
                                          <p:val>
                                            <p:strVal val="#ppt_y"/>
                                          </p:val>
                                        </p:tav>
                                      </p:tavLst>
                                    </p:anim>
                                    <p:animEffect transition="in" filter="fade">
                                      <p:cBhvr>
                                        <p:cTn id="158" dur="500"/>
                                        <p:tgtEl>
                                          <p:spTgt spid="25"/>
                                        </p:tgtEl>
                                      </p:cBhvr>
                                    </p:animEffect>
                                  </p:childTnLst>
                                </p:cTn>
                              </p:par>
                              <p:par>
                                <p:cTn id="159" presetID="54" presetClass="entr" presetSubtype="0" accel="100000" fill="hold" grpId="0" nodeType="withEffect">
                                  <p:stCondLst>
                                    <p:cond delay="0"/>
                                  </p:stCondLst>
                                  <p:childTnLst>
                                    <p:set>
                                      <p:cBhvr>
                                        <p:cTn id="160" dur="1" fill="hold">
                                          <p:stCondLst>
                                            <p:cond delay="0"/>
                                          </p:stCondLst>
                                        </p:cTn>
                                        <p:tgtEl>
                                          <p:spTgt spid="26"/>
                                        </p:tgtEl>
                                        <p:attrNameLst>
                                          <p:attrName>style.visibility</p:attrName>
                                        </p:attrNameLst>
                                      </p:cBhvr>
                                      <p:to>
                                        <p:strVal val="visible"/>
                                      </p:to>
                                    </p:set>
                                    <p:anim calcmode="lin" valueType="num">
                                      <p:cBhvr>
                                        <p:cTn id="161" dur="500" fill="hold"/>
                                        <p:tgtEl>
                                          <p:spTgt spid="26"/>
                                        </p:tgtEl>
                                        <p:attrNameLst>
                                          <p:attrName>ppt_w</p:attrName>
                                        </p:attrNameLst>
                                      </p:cBhvr>
                                      <p:tavLst>
                                        <p:tav tm="0">
                                          <p:val>
                                            <p:strVal val="#ppt_w*0.05"/>
                                          </p:val>
                                        </p:tav>
                                        <p:tav tm="100000">
                                          <p:val>
                                            <p:strVal val="#ppt_w"/>
                                          </p:val>
                                        </p:tav>
                                      </p:tavLst>
                                    </p:anim>
                                    <p:anim calcmode="lin" valueType="num">
                                      <p:cBhvr>
                                        <p:cTn id="162" dur="500" fill="hold"/>
                                        <p:tgtEl>
                                          <p:spTgt spid="26"/>
                                        </p:tgtEl>
                                        <p:attrNameLst>
                                          <p:attrName>ppt_h</p:attrName>
                                        </p:attrNameLst>
                                      </p:cBhvr>
                                      <p:tavLst>
                                        <p:tav tm="0">
                                          <p:val>
                                            <p:strVal val="#ppt_h"/>
                                          </p:val>
                                        </p:tav>
                                        <p:tav tm="100000">
                                          <p:val>
                                            <p:strVal val="#ppt_h"/>
                                          </p:val>
                                        </p:tav>
                                      </p:tavLst>
                                    </p:anim>
                                    <p:anim calcmode="lin" valueType="num">
                                      <p:cBhvr>
                                        <p:cTn id="163" dur="500" fill="hold"/>
                                        <p:tgtEl>
                                          <p:spTgt spid="26"/>
                                        </p:tgtEl>
                                        <p:attrNameLst>
                                          <p:attrName>ppt_x</p:attrName>
                                        </p:attrNameLst>
                                      </p:cBhvr>
                                      <p:tavLst>
                                        <p:tav tm="0">
                                          <p:val>
                                            <p:strVal val="#ppt_x-.2"/>
                                          </p:val>
                                        </p:tav>
                                        <p:tav tm="100000">
                                          <p:val>
                                            <p:strVal val="#ppt_x"/>
                                          </p:val>
                                        </p:tav>
                                      </p:tavLst>
                                    </p:anim>
                                    <p:anim calcmode="lin" valueType="num">
                                      <p:cBhvr>
                                        <p:cTn id="164" dur="500" fill="hold"/>
                                        <p:tgtEl>
                                          <p:spTgt spid="26"/>
                                        </p:tgtEl>
                                        <p:attrNameLst>
                                          <p:attrName>ppt_y</p:attrName>
                                        </p:attrNameLst>
                                      </p:cBhvr>
                                      <p:tavLst>
                                        <p:tav tm="0">
                                          <p:val>
                                            <p:strVal val="#ppt_y"/>
                                          </p:val>
                                        </p:tav>
                                        <p:tav tm="100000">
                                          <p:val>
                                            <p:strVal val="#ppt_y"/>
                                          </p:val>
                                        </p:tav>
                                      </p:tavLst>
                                    </p:anim>
                                    <p:animEffect transition="in" filter="fade">
                                      <p:cBhvr>
                                        <p:cTn id="165" dur="500"/>
                                        <p:tgtEl>
                                          <p:spTgt spid="26"/>
                                        </p:tgtEl>
                                      </p:cBhvr>
                                    </p:animEffect>
                                  </p:childTnLst>
                                </p:cTn>
                              </p:par>
                              <p:par>
                                <p:cTn id="166" presetID="54" presetClass="entr" presetSubtype="0" accel="100000" fill="hold" grpId="0" nodeType="withEffect">
                                  <p:stCondLst>
                                    <p:cond delay="0"/>
                                  </p:stCondLst>
                                  <p:childTnLst>
                                    <p:set>
                                      <p:cBhvr>
                                        <p:cTn id="167" dur="1" fill="hold">
                                          <p:stCondLst>
                                            <p:cond delay="0"/>
                                          </p:stCondLst>
                                        </p:cTn>
                                        <p:tgtEl>
                                          <p:spTgt spid="35"/>
                                        </p:tgtEl>
                                        <p:attrNameLst>
                                          <p:attrName>style.visibility</p:attrName>
                                        </p:attrNameLst>
                                      </p:cBhvr>
                                      <p:to>
                                        <p:strVal val="visible"/>
                                      </p:to>
                                    </p:set>
                                    <p:anim calcmode="lin" valueType="num">
                                      <p:cBhvr>
                                        <p:cTn id="168" dur="500" fill="hold"/>
                                        <p:tgtEl>
                                          <p:spTgt spid="35"/>
                                        </p:tgtEl>
                                        <p:attrNameLst>
                                          <p:attrName>ppt_w</p:attrName>
                                        </p:attrNameLst>
                                      </p:cBhvr>
                                      <p:tavLst>
                                        <p:tav tm="0">
                                          <p:val>
                                            <p:strVal val="#ppt_w*0.05"/>
                                          </p:val>
                                        </p:tav>
                                        <p:tav tm="100000">
                                          <p:val>
                                            <p:strVal val="#ppt_w"/>
                                          </p:val>
                                        </p:tav>
                                      </p:tavLst>
                                    </p:anim>
                                    <p:anim calcmode="lin" valueType="num">
                                      <p:cBhvr>
                                        <p:cTn id="169" dur="500" fill="hold"/>
                                        <p:tgtEl>
                                          <p:spTgt spid="35"/>
                                        </p:tgtEl>
                                        <p:attrNameLst>
                                          <p:attrName>ppt_h</p:attrName>
                                        </p:attrNameLst>
                                      </p:cBhvr>
                                      <p:tavLst>
                                        <p:tav tm="0">
                                          <p:val>
                                            <p:strVal val="#ppt_h"/>
                                          </p:val>
                                        </p:tav>
                                        <p:tav tm="100000">
                                          <p:val>
                                            <p:strVal val="#ppt_h"/>
                                          </p:val>
                                        </p:tav>
                                      </p:tavLst>
                                    </p:anim>
                                    <p:anim calcmode="lin" valueType="num">
                                      <p:cBhvr>
                                        <p:cTn id="170" dur="500" fill="hold"/>
                                        <p:tgtEl>
                                          <p:spTgt spid="35"/>
                                        </p:tgtEl>
                                        <p:attrNameLst>
                                          <p:attrName>ppt_x</p:attrName>
                                        </p:attrNameLst>
                                      </p:cBhvr>
                                      <p:tavLst>
                                        <p:tav tm="0">
                                          <p:val>
                                            <p:strVal val="#ppt_x-.2"/>
                                          </p:val>
                                        </p:tav>
                                        <p:tav tm="100000">
                                          <p:val>
                                            <p:strVal val="#ppt_x"/>
                                          </p:val>
                                        </p:tav>
                                      </p:tavLst>
                                    </p:anim>
                                    <p:anim calcmode="lin" valueType="num">
                                      <p:cBhvr>
                                        <p:cTn id="171" dur="500" fill="hold"/>
                                        <p:tgtEl>
                                          <p:spTgt spid="35"/>
                                        </p:tgtEl>
                                        <p:attrNameLst>
                                          <p:attrName>ppt_y</p:attrName>
                                        </p:attrNameLst>
                                      </p:cBhvr>
                                      <p:tavLst>
                                        <p:tav tm="0">
                                          <p:val>
                                            <p:strVal val="#ppt_y"/>
                                          </p:val>
                                        </p:tav>
                                        <p:tav tm="100000">
                                          <p:val>
                                            <p:strVal val="#ppt_y"/>
                                          </p:val>
                                        </p:tav>
                                      </p:tavLst>
                                    </p:anim>
                                    <p:animEffect transition="in" filter="fade">
                                      <p:cBhvr>
                                        <p:cTn id="172" dur="500"/>
                                        <p:tgtEl>
                                          <p:spTgt spid="35"/>
                                        </p:tgtEl>
                                      </p:cBhvr>
                                    </p:animEffect>
                                  </p:childTnLst>
                                </p:cTn>
                              </p:par>
                              <p:par>
                                <p:cTn id="173" presetID="54" presetClass="entr" presetSubtype="0" accel="100000" fill="hold" grpId="0" nodeType="withEffect">
                                  <p:stCondLst>
                                    <p:cond delay="0"/>
                                  </p:stCondLst>
                                  <p:childTnLst>
                                    <p:set>
                                      <p:cBhvr>
                                        <p:cTn id="174" dur="1" fill="hold">
                                          <p:stCondLst>
                                            <p:cond delay="0"/>
                                          </p:stCondLst>
                                        </p:cTn>
                                        <p:tgtEl>
                                          <p:spTgt spid="36"/>
                                        </p:tgtEl>
                                        <p:attrNameLst>
                                          <p:attrName>style.visibility</p:attrName>
                                        </p:attrNameLst>
                                      </p:cBhvr>
                                      <p:to>
                                        <p:strVal val="visible"/>
                                      </p:to>
                                    </p:set>
                                    <p:anim calcmode="lin" valueType="num">
                                      <p:cBhvr>
                                        <p:cTn id="175" dur="500" fill="hold"/>
                                        <p:tgtEl>
                                          <p:spTgt spid="36"/>
                                        </p:tgtEl>
                                        <p:attrNameLst>
                                          <p:attrName>ppt_w</p:attrName>
                                        </p:attrNameLst>
                                      </p:cBhvr>
                                      <p:tavLst>
                                        <p:tav tm="0">
                                          <p:val>
                                            <p:strVal val="#ppt_w*0.05"/>
                                          </p:val>
                                        </p:tav>
                                        <p:tav tm="100000">
                                          <p:val>
                                            <p:strVal val="#ppt_w"/>
                                          </p:val>
                                        </p:tav>
                                      </p:tavLst>
                                    </p:anim>
                                    <p:anim calcmode="lin" valueType="num">
                                      <p:cBhvr>
                                        <p:cTn id="176" dur="500" fill="hold"/>
                                        <p:tgtEl>
                                          <p:spTgt spid="36"/>
                                        </p:tgtEl>
                                        <p:attrNameLst>
                                          <p:attrName>ppt_h</p:attrName>
                                        </p:attrNameLst>
                                      </p:cBhvr>
                                      <p:tavLst>
                                        <p:tav tm="0">
                                          <p:val>
                                            <p:strVal val="#ppt_h"/>
                                          </p:val>
                                        </p:tav>
                                        <p:tav tm="100000">
                                          <p:val>
                                            <p:strVal val="#ppt_h"/>
                                          </p:val>
                                        </p:tav>
                                      </p:tavLst>
                                    </p:anim>
                                    <p:anim calcmode="lin" valueType="num">
                                      <p:cBhvr>
                                        <p:cTn id="177" dur="500" fill="hold"/>
                                        <p:tgtEl>
                                          <p:spTgt spid="36"/>
                                        </p:tgtEl>
                                        <p:attrNameLst>
                                          <p:attrName>ppt_x</p:attrName>
                                        </p:attrNameLst>
                                      </p:cBhvr>
                                      <p:tavLst>
                                        <p:tav tm="0">
                                          <p:val>
                                            <p:strVal val="#ppt_x-.2"/>
                                          </p:val>
                                        </p:tav>
                                        <p:tav tm="100000">
                                          <p:val>
                                            <p:strVal val="#ppt_x"/>
                                          </p:val>
                                        </p:tav>
                                      </p:tavLst>
                                    </p:anim>
                                    <p:anim calcmode="lin" valueType="num">
                                      <p:cBhvr>
                                        <p:cTn id="178" dur="500" fill="hold"/>
                                        <p:tgtEl>
                                          <p:spTgt spid="36"/>
                                        </p:tgtEl>
                                        <p:attrNameLst>
                                          <p:attrName>ppt_y</p:attrName>
                                        </p:attrNameLst>
                                      </p:cBhvr>
                                      <p:tavLst>
                                        <p:tav tm="0">
                                          <p:val>
                                            <p:strVal val="#ppt_y"/>
                                          </p:val>
                                        </p:tav>
                                        <p:tav tm="100000">
                                          <p:val>
                                            <p:strVal val="#ppt_y"/>
                                          </p:val>
                                        </p:tav>
                                      </p:tavLst>
                                    </p:anim>
                                    <p:animEffect transition="in" filter="fade">
                                      <p:cBhvr>
                                        <p:cTn id="179" dur="500"/>
                                        <p:tgtEl>
                                          <p:spTgt spid="36"/>
                                        </p:tgtEl>
                                      </p:cBhvr>
                                    </p:animEffect>
                                  </p:childTnLst>
                                </p:cTn>
                              </p:par>
                            </p:childTnLst>
                          </p:cTn>
                        </p:par>
                      </p:childTnLst>
                    </p:cTn>
                  </p:par>
                  <p:par>
                    <p:cTn id="180" fill="hold">
                      <p:stCondLst>
                        <p:cond delay="indefinite"/>
                      </p:stCondLst>
                      <p:childTnLst>
                        <p:par>
                          <p:cTn id="181" fill="hold">
                            <p:stCondLst>
                              <p:cond delay="0"/>
                            </p:stCondLst>
                            <p:childTnLst>
                              <p:par>
                                <p:cTn id="182" presetID="54" presetClass="entr" presetSubtype="0" accel="100000" fill="hold" grpId="1" nodeType="clickEffect">
                                  <p:stCondLst>
                                    <p:cond delay="0"/>
                                  </p:stCondLst>
                                  <p:childTnLst>
                                    <p:set>
                                      <p:cBhvr>
                                        <p:cTn id="183" dur="1" fill="hold">
                                          <p:stCondLst>
                                            <p:cond delay="0"/>
                                          </p:stCondLst>
                                        </p:cTn>
                                        <p:tgtEl>
                                          <p:spTgt spid="25"/>
                                        </p:tgtEl>
                                        <p:attrNameLst>
                                          <p:attrName>style.visibility</p:attrName>
                                        </p:attrNameLst>
                                      </p:cBhvr>
                                      <p:to>
                                        <p:strVal val="visible"/>
                                      </p:to>
                                    </p:set>
                                    <p:anim calcmode="lin" valueType="num">
                                      <p:cBhvr>
                                        <p:cTn id="184" dur="500" fill="hold"/>
                                        <p:tgtEl>
                                          <p:spTgt spid="25"/>
                                        </p:tgtEl>
                                        <p:attrNameLst>
                                          <p:attrName>ppt_w</p:attrName>
                                        </p:attrNameLst>
                                      </p:cBhvr>
                                      <p:tavLst>
                                        <p:tav tm="0">
                                          <p:val>
                                            <p:strVal val="#ppt_w*0.05"/>
                                          </p:val>
                                        </p:tav>
                                        <p:tav tm="100000">
                                          <p:val>
                                            <p:strVal val="#ppt_w"/>
                                          </p:val>
                                        </p:tav>
                                      </p:tavLst>
                                    </p:anim>
                                    <p:anim calcmode="lin" valueType="num">
                                      <p:cBhvr>
                                        <p:cTn id="185" dur="500" fill="hold"/>
                                        <p:tgtEl>
                                          <p:spTgt spid="25"/>
                                        </p:tgtEl>
                                        <p:attrNameLst>
                                          <p:attrName>ppt_h</p:attrName>
                                        </p:attrNameLst>
                                      </p:cBhvr>
                                      <p:tavLst>
                                        <p:tav tm="0">
                                          <p:val>
                                            <p:strVal val="#ppt_h"/>
                                          </p:val>
                                        </p:tav>
                                        <p:tav tm="100000">
                                          <p:val>
                                            <p:strVal val="#ppt_h"/>
                                          </p:val>
                                        </p:tav>
                                      </p:tavLst>
                                    </p:anim>
                                    <p:anim calcmode="lin" valueType="num">
                                      <p:cBhvr>
                                        <p:cTn id="186" dur="500" fill="hold"/>
                                        <p:tgtEl>
                                          <p:spTgt spid="25"/>
                                        </p:tgtEl>
                                        <p:attrNameLst>
                                          <p:attrName>ppt_x</p:attrName>
                                        </p:attrNameLst>
                                      </p:cBhvr>
                                      <p:tavLst>
                                        <p:tav tm="0">
                                          <p:val>
                                            <p:strVal val="#ppt_x-.2"/>
                                          </p:val>
                                        </p:tav>
                                        <p:tav tm="100000">
                                          <p:val>
                                            <p:strVal val="#ppt_x"/>
                                          </p:val>
                                        </p:tav>
                                      </p:tavLst>
                                    </p:anim>
                                    <p:anim calcmode="lin" valueType="num">
                                      <p:cBhvr>
                                        <p:cTn id="187" dur="500" fill="hold"/>
                                        <p:tgtEl>
                                          <p:spTgt spid="25"/>
                                        </p:tgtEl>
                                        <p:attrNameLst>
                                          <p:attrName>ppt_y</p:attrName>
                                        </p:attrNameLst>
                                      </p:cBhvr>
                                      <p:tavLst>
                                        <p:tav tm="0">
                                          <p:val>
                                            <p:strVal val="#ppt_y"/>
                                          </p:val>
                                        </p:tav>
                                        <p:tav tm="100000">
                                          <p:val>
                                            <p:strVal val="#ppt_y"/>
                                          </p:val>
                                        </p:tav>
                                      </p:tavLst>
                                    </p:anim>
                                    <p:animEffect transition="in" filter="fade">
                                      <p:cBhvr>
                                        <p:cTn id="188" dur="500"/>
                                        <p:tgtEl>
                                          <p:spTgt spid="25"/>
                                        </p:tgtEl>
                                      </p:cBhvr>
                                    </p:animEffect>
                                  </p:childTnLst>
                                  <p:subTnLst>
                                    <p:audio>
                                      <p:cMediaNode>
                                        <p:cTn display="0" masterRel="sameClick">
                                          <p:stCondLst>
                                            <p:cond evt="begin" delay="0">
                                              <p:tn val="182"/>
                                            </p:cond>
                                          </p:stCondLst>
                                          <p:endCondLst>
                                            <p:cond evt="onStopAudio" delay="0">
                                              <p:tgtEl>
                                                <p:sldTgt/>
                                              </p:tgtEl>
                                            </p:cond>
                                          </p:endCondLst>
                                        </p:cTn>
                                        <p:tgtEl>
                                          <p:sndTgt r:embed="rId2" name="coin.wav"/>
                                        </p:tgtEl>
                                      </p:cMediaNode>
                                    </p:audio>
                                  </p:subTnLst>
                                </p:cTn>
                              </p:par>
                              <p:par>
                                <p:cTn id="189" presetID="54" presetClass="entr" presetSubtype="0" accel="100000" fill="hold" grpId="0" nodeType="withEffect">
                                  <p:stCondLst>
                                    <p:cond delay="0"/>
                                  </p:stCondLst>
                                  <p:childTnLst>
                                    <p:set>
                                      <p:cBhvr>
                                        <p:cTn id="190" dur="1" fill="hold">
                                          <p:stCondLst>
                                            <p:cond delay="0"/>
                                          </p:stCondLst>
                                        </p:cTn>
                                        <p:tgtEl>
                                          <p:spTgt spid="27"/>
                                        </p:tgtEl>
                                        <p:attrNameLst>
                                          <p:attrName>style.visibility</p:attrName>
                                        </p:attrNameLst>
                                      </p:cBhvr>
                                      <p:to>
                                        <p:strVal val="visible"/>
                                      </p:to>
                                    </p:set>
                                    <p:anim calcmode="lin" valueType="num">
                                      <p:cBhvr>
                                        <p:cTn id="191" dur="500" fill="hold"/>
                                        <p:tgtEl>
                                          <p:spTgt spid="27"/>
                                        </p:tgtEl>
                                        <p:attrNameLst>
                                          <p:attrName>ppt_w</p:attrName>
                                        </p:attrNameLst>
                                      </p:cBhvr>
                                      <p:tavLst>
                                        <p:tav tm="0">
                                          <p:val>
                                            <p:strVal val="#ppt_w*0.05"/>
                                          </p:val>
                                        </p:tav>
                                        <p:tav tm="100000">
                                          <p:val>
                                            <p:strVal val="#ppt_w"/>
                                          </p:val>
                                        </p:tav>
                                      </p:tavLst>
                                    </p:anim>
                                    <p:anim calcmode="lin" valueType="num">
                                      <p:cBhvr>
                                        <p:cTn id="192" dur="500" fill="hold"/>
                                        <p:tgtEl>
                                          <p:spTgt spid="27"/>
                                        </p:tgtEl>
                                        <p:attrNameLst>
                                          <p:attrName>ppt_h</p:attrName>
                                        </p:attrNameLst>
                                      </p:cBhvr>
                                      <p:tavLst>
                                        <p:tav tm="0">
                                          <p:val>
                                            <p:strVal val="#ppt_h"/>
                                          </p:val>
                                        </p:tav>
                                        <p:tav tm="100000">
                                          <p:val>
                                            <p:strVal val="#ppt_h"/>
                                          </p:val>
                                        </p:tav>
                                      </p:tavLst>
                                    </p:anim>
                                    <p:anim calcmode="lin" valueType="num">
                                      <p:cBhvr>
                                        <p:cTn id="193" dur="500" fill="hold"/>
                                        <p:tgtEl>
                                          <p:spTgt spid="27"/>
                                        </p:tgtEl>
                                        <p:attrNameLst>
                                          <p:attrName>ppt_x</p:attrName>
                                        </p:attrNameLst>
                                      </p:cBhvr>
                                      <p:tavLst>
                                        <p:tav tm="0">
                                          <p:val>
                                            <p:strVal val="#ppt_x-.2"/>
                                          </p:val>
                                        </p:tav>
                                        <p:tav tm="100000">
                                          <p:val>
                                            <p:strVal val="#ppt_x"/>
                                          </p:val>
                                        </p:tav>
                                      </p:tavLst>
                                    </p:anim>
                                    <p:anim calcmode="lin" valueType="num">
                                      <p:cBhvr>
                                        <p:cTn id="194" dur="500" fill="hold"/>
                                        <p:tgtEl>
                                          <p:spTgt spid="27"/>
                                        </p:tgtEl>
                                        <p:attrNameLst>
                                          <p:attrName>ppt_y</p:attrName>
                                        </p:attrNameLst>
                                      </p:cBhvr>
                                      <p:tavLst>
                                        <p:tav tm="0">
                                          <p:val>
                                            <p:strVal val="#ppt_y"/>
                                          </p:val>
                                        </p:tav>
                                        <p:tav tm="100000">
                                          <p:val>
                                            <p:strVal val="#ppt_y"/>
                                          </p:val>
                                        </p:tav>
                                      </p:tavLst>
                                    </p:anim>
                                    <p:animEffect transition="in" filter="fade">
                                      <p:cBhvr>
                                        <p:cTn id="195" dur="500"/>
                                        <p:tgtEl>
                                          <p:spTgt spid="27"/>
                                        </p:tgtEl>
                                      </p:cBhvr>
                                    </p:animEffect>
                                  </p:childTnLst>
                                </p:cTn>
                              </p:par>
                              <p:par>
                                <p:cTn id="196" presetID="54" presetClass="entr" presetSubtype="0" accel="100000" fill="hold" grpId="0" nodeType="withEffect">
                                  <p:stCondLst>
                                    <p:cond delay="0"/>
                                  </p:stCondLst>
                                  <p:childTnLst>
                                    <p:set>
                                      <p:cBhvr>
                                        <p:cTn id="197" dur="1" fill="hold">
                                          <p:stCondLst>
                                            <p:cond delay="0"/>
                                          </p:stCondLst>
                                        </p:cTn>
                                        <p:tgtEl>
                                          <p:spTgt spid="28"/>
                                        </p:tgtEl>
                                        <p:attrNameLst>
                                          <p:attrName>style.visibility</p:attrName>
                                        </p:attrNameLst>
                                      </p:cBhvr>
                                      <p:to>
                                        <p:strVal val="visible"/>
                                      </p:to>
                                    </p:set>
                                    <p:anim calcmode="lin" valueType="num">
                                      <p:cBhvr>
                                        <p:cTn id="198" dur="500" fill="hold"/>
                                        <p:tgtEl>
                                          <p:spTgt spid="28"/>
                                        </p:tgtEl>
                                        <p:attrNameLst>
                                          <p:attrName>ppt_w</p:attrName>
                                        </p:attrNameLst>
                                      </p:cBhvr>
                                      <p:tavLst>
                                        <p:tav tm="0">
                                          <p:val>
                                            <p:strVal val="#ppt_w*0.05"/>
                                          </p:val>
                                        </p:tav>
                                        <p:tav tm="100000">
                                          <p:val>
                                            <p:strVal val="#ppt_w"/>
                                          </p:val>
                                        </p:tav>
                                      </p:tavLst>
                                    </p:anim>
                                    <p:anim calcmode="lin" valueType="num">
                                      <p:cBhvr>
                                        <p:cTn id="199" dur="500" fill="hold"/>
                                        <p:tgtEl>
                                          <p:spTgt spid="28"/>
                                        </p:tgtEl>
                                        <p:attrNameLst>
                                          <p:attrName>ppt_h</p:attrName>
                                        </p:attrNameLst>
                                      </p:cBhvr>
                                      <p:tavLst>
                                        <p:tav tm="0">
                                          <p:val>
                                            <p:strVal val="#ppt_h"/>
                                          </p:val>
                                        </p:tav>
                                        <p:tav tm="100000">
                                          <p:val>
                                            <p:strVal val="#ppt_h"/>
                                          </p:val>
                                        </p:tav>
                                      </p:tavLst>
                                    </p:anim>
                                    <p:anim calcmode="lin" valueType="num">
                                      <p:cBhvr>
                                        <p:cTn id="200" dur="500" fill="hold"/>
                                        <p:tgtEl>
                                          <p:spTgt spid="28"/>
                                        </p:tgtEl>
                                        <p:attrNameLst>
                                          <p:attrName>ppt_x</p:attrName>
                                        </p:attrNameLst>
                                      </p:cBhvr>
                                      <p:tavLst>
                                        <p:tav tm="0">
                                          <p:val>
                                            <p:strVal val="#ppt_x-.2"/>
                                          </p:val>
                                        </p:tav>
                                        <p:tav tm="100000">
                                          <p:val>
                                            <p:strVal val="#ppt_x"/>
                                          </p:val>
                                        </p:tav>
                                      </p:tavLst>
                                    </p:anim>
                                    <p:anim calcmode="lin" valueType="num">
                                      <p:cBhvr>
                                        <p:cTn id="201" dur="500" fill="hold"/>
                                        <p:tgtEl>
                                          <p:spTgt spid="28"/>
                                        </p:tgtEl>
                                        <p:attrNameLst>
                                          <p:attrName>ppt_y</p:attrName>
                                        </p:attrNameLst>
                                      </p:cBhvr>
                                      <p:tavLst>
                                        <p:tav tm="0">
                                          <p:val>
                                            <p:strVal val="#ppt_y"/>
                                          </p:val>
                                        </p:tav>
                                        <p:tav tm="100000">
                                          <p:val>
                                            <p:strVal val="#ppt_y"/>
                                          </p:val>
                                        </p:tav>
                                      </p:tavLst>
                                    </p:anim>
                                    <p:animEffect transition="in" filter="fade">
                                      <p:cBhvr>
                                        <p:cTn id="202" dur="500"/>
                                        <p:tgtEl>
                                          <p:spTgt spid="28"/>
                                        </p:tgtEl>
                                      </p:cBhvr>
                                    </p:animEffect>
                                  </p:childTnLst>
                                </p:cTn>
                              </p:par>
                              <p:par>
                                <p:cTn id="203" presetID="54" presetClass="entr" presetSubtype="0" accel="100000" fill="hold" grpId="0" nodeType="withEffect">
                                  <p:stCondLst>
                                    <p:cond delay="0"/>
                                  </p:stCondLst>
                                  <p:childTnLst>
                                    <p:set>
                                      <p:cBhvr>
                                        <p:cTn id="204" dur="1" fill="hold">
                                          <p:stCondLst>
                                            <p:cond delay="0"/>
                                          </p:stCondLst>
                                        </p:cTn>
                                        <p:tgtEl>
                                          <p:spTgt spid="29"/>
                                        </p:tgtEl>
                                        <p:attrNameLst>
                                          <p:attrName>style.visibility</p:attrName>
                                        </p:attrNameLst>
                                      </p:cBhvr>
                                      <p:to>
                                        <p:strVal val="visible"/>
                                      </p:to>
                                    </p:set>
                                    <p:anim calcmode="lin" valueType="num">
                                      <p:cBhvr>
                                        <p:cTn id="205" dur="500" fill="hold"/>
                                        <p:tgtEl>
                                          <p:spTgt spid="29"/>
                                        </p:tgtEl>
                                        <p:attrNameLst>
                                          <p:attrName>ppt_w</p:attrName>
                                        </p:attrNameLst>
                                      </p:cBhvr>
                                      <p:tavLst>
                                        <p:tav tm="0">
                                          <p:val>
                                            <p:strVal val="#ppt_w*0.05"/>
                                          </p:val>
                                        </p:tav>
                                        <p:tav tm="100000">
                                          <p:val>
                                            <p:strVal val="#ppt_w"/>
                                          </p:val>
                                        </p:tav>
                                      </p:tavLst>
                                    </p:anim>
                                    <p:anim calcmode="lin" valueType="num">
                                      <p:cBhvr>
                                        <p:cTn id="206" dur="500" fill="hold"/>
                                        <p:tgtEl>
                                          <p:spTgt spid="29"/>
                                        </p:tgtEl>
                                        <p:attrNameLst>
                                          <p:attrName>ppt_h</p:attrName>
                                        </p:attrNameLst>
                                      </p:cBhvr>
                                      <p:tavLst>
                                        <p:tav tm="0">
                                          <p:val>
                                            <p:strVal val="#ppt_h"/>
                                          </p:val>
                                        </p:tav>
                                        <p:tav tm="100000">
                                          <p:val>
                                            <p:strVal val="#ppt_h"/>
                                          </p:val>
                                        </p:tav>
                                      </p:tavLst>
                                    </p:anim>
                                    <p:anim calcmode="lin" valueType="num">
                                      <p:cBhvr>
                                        <p:cTn id="207" dur="500" fill="hold"/>
                                        <p:tgtEl>
                                          <p:spTgt spid="29"/>
                                        </p:tgtEl>
                                        <p:attrNameLst>
                                          <p:attrName>ppt_x</p:attrName>
                                        </p:attrNameLst>
                                      </p:cBhvr>
                                      <p:tavLst>
                                        <p:tav tm="0">
                                          <p:val>
                                            <p:strVal val="#ppt_x-.2"/>
                                          </p:val>
                                        </p:tav>
                                        <p:tav tm="100000">
                                          <p:val>
                                            <p:strVal val="#ppt_x"/>
                                          </p:val>
                                        </p:tav>
                                      </p:tavLst>
                                    </p:anim>
                                    <p:anim calcmode="lin" valueType="num">
                                      <p:cBhvr>
                                        <p:cTn id="208" dur="500" fill="hold"/>
                                        <p:tgtEl>
                                          <p:spTgt spid="29"/>
                                        </p:tgtEl>
                                        <p:attrNameLst>
                                          <p:attrName>ppt_y</p:attrName>
                                        </p:attrNameLst>
                                      </p:cBhvr>
                                      <p:tavLst>
                                        <p:tav tm="0">
                                          <p:val>
                                            <p:strVal val="#ppt_y"/>
                                          </p:val>
                                        </p:tav>
                                        <p:tav tm="100000">
                                          <p:val>
                                            <p:strVal val="#ppt_y"/>
                                          </p:val>
                                        </p:tav>
                                      </p:tavLst>
                                    </p:anim>
                                    <p:animEffect transition="in" filter="fade">
                                      <p:cBhvr>
                                        <p:cTn id="209" dur="500"/>
                                        <p:tgtEl>
                                          <p:spTgt spid="29"/>
                                        </p:tgtEl>
                                      </p:cBhvr>
                                    </p:animEffect>
                                  </p:childTnLst>
                                </p:cTn>
                              </p:par>
                              <p:par>
                                <p:cTn id="210" presetID="54" presetClass="entr" presetSubtype="0" accel="100000" fill="hold" grpId="0" nodeType="withEffect">
                                  <p:stCondLst>
                                    <p:cond delay="0"/>
                                  </p:stCondLst>
                                  <p:childTnLst>
                                    <p:set>
                                      <p:cBhvr>
                                        <p:cTn id="211" dur="1" fill="hold">
                                          <p:stCondLst>
                                            <p:cond delay="0"/>
                                          </p:stCondLst>
                                        </p:cTn>
                                        <p:tgtEl>
                                          <p:spTgt spid="30"/>
                                        </p:tgtEl>
                                        <p:attrNameLst>
                                          <p:attrName>style.visibility</p:attrName>
                                        </p:attrNameLst>
                                      </p:cBhvr>
                                      <p:to>
                                        <p:strVal val="visible"/>
                                      </p:to>
                                    </p:set>
                                    <p:anim calcmode="lin" valueType="num">
                                      <p:cBhvr>
                                        <p:cTn id="212" dur="500" fill="hold"/>
                                        <p:tgtEl>
                                          <p:spTgt spid="30"/>
                                        </p:tgtEl>
                                        <p:attrNameLst>
                                          <p:attrName>ppt_w</p:attrName>
                                        </p:attrNameLst>
                                      </p:cBhvr>
                                      <p:tavLst>
                                        <p:tav tm="0">
                                          <p:val>
                                            <p:strVal val="#ppt_w*0.05"/>
                                          </p:val>
                                        </p:tav>
                                        <p:tav tm="100000">
                                          <p:val>
                                            <p:strVal val="#ppt_w"/>
                                          </p:val>
                                        </p:tav>
                                      </p:tavLst>
                                    </p:anim>
                                    <p:anim calcmode="lin" valueType="num">
                                      <p:cBhvr>
                                        <p:cTn id="213" dur="500" fill="hold"/>
                                        <p:tgtEl>
                                          <p:spTgt spid="30"/>
                                        </p:tgtEl>
                                        <p:attrNameLst>
                                          <p:attrName>ppt_h</p:attrName>
                                        </p:attrNameLst>
                                      </p:cBhvr>
                                      <p:tavLst>
                                        <p:tav tm="0">
                                          <p:val>
                                            <p:strVal val="#ppt_h"/>
                                          </p:val>
                                        </p:tav>
                                        <p:tav tm="100000">
                                          <p:val>
                                            <p:strVal val="#ppt_h"/>
                                          </p:val>
                                        </p:tav>
                                      </p:tavLst>
                                    </p:anim>
                                    <p:anim calcmode="lin" valueType="num">
                                      <p:cBhvr>
                                        <p:cTn id="214" dur="500" fill="hold"/>
                                        <p:tgtEl>
                                          <p:spTgt spid="30"/>
                                        </p:tgtEl>
                                        <p:attrNameLst>
                                          <p:attrName>ppt_x</p:attrName>
                                        </p:attrNameLst>
                                      </p:cBhvr>
                                      <p:tavLst>
                                        <p:tav tm="0">
                                          <p:val>
                                            <p:strVal val="#ppt_x-.2"/>
                                          </p:val>
                                        </p:tav>
                                        <p:tav tm="100000">
                                          <p:val>
                                            <p:strVal val="#ppt_x"/>
                                          </p:val>
                                        </p:tav>
                                      </p:tavLst>
                                    </p:anim>
                                    <p:anim calcmode="lin" valueType="num">
                                      <p:cBhvr>
                                        <p:cTn id="215" dur="500" fill="hold"/>
                                        <p:tgtEl>
                                          <p:spTgt spid="30"/>
                                        </p:tgtEl>
                                        <p:attrNameLst>
                                          <p:attrName>ppt_y</p:attrName>
                                        </p:attrNameLst>
                                      </p:cBhvr>
                                      <p:tavLst>
                                        <p:tav tm="0">
                                          <p:val>
                                            <p:strVal val="#ppt_y"/>
                                          </p:val>
                                        </p:tav>
                                        <p:tav tm="100000">
                                          <p:val>
                                            <p:strVal val="#ppt_y"/>
                                          </p:val>
                                        </p:tav>
                                      </p:tavLst>
                                    </p:anim>
                                    <p:animEffect transition="in" filter="fade">
                                      <p:cBhvr>
                                        <p:cTn id="216" dur="500"/>
                                        <p:tgtEl>
                                          <p:spTgt spid="30"/>
                                        </p:tgtEl>
                                      </p:cBhvr>
                                    </p:animEffect>
                                  </p:childTnLst>
                                </p:cTn>
                              </p:par>
                              <p:par>
                                <p:cTn id="217" presetID="54" presetClass="entr" presetSubtype="0" accel="100000" fill="hold" grpId="0" nodeType="withEffect">
                                  <p:stCondLst>
                                    <p:cond delay="0"/>
                                  </p:stCondLst>
                                  <p:childTnLst>
                                    <p:set>
                                      <p:cBhvr>
                                        <p:cTn id="218" dur="1" fill="hold">
                                          <p:stCondLst>
                                            <p:cond delay="0"/>
                                          </p:stCondLst>
                                        </p:cTn>
                                        <p:tgtEl>
                                          <p:spTgt spid="37"/>
                                        </p:tgtEl>
                                        <p:attrNameLst>
                                          <p:attrName>style.visibility</p:attrName>
                                        </p:attrNameLst>
                                      </p:cBhvr>
                                      <p:to>
                                        <p:strVal val="visible"/>
                                      </p:to>
                                    </p:set>
                                    <p:anim calcmode="lin" valueType="num">
                                      <p:cBhvr>
                                        <p:cTn id="219" dur="500" fill="hold"/>
                                        <p:tgtEl>
                                          <p:spTgt spid="37"/>
                                        </p:tgtEl>
                                        <p:attrNameLst>
                                          <p:attrName>ppt_w</p:attrName>
                                        </p:attrNameLst>
                                      </p:cBhvr>
                                      <p:tavLst>
                                        <p:tav tm="0">
                                          <p:val>
                                            <p:strVal val="#ppt_w*0.05"/>
                                          </p:val>
                                        </p:tav>
                                        <p:tav tm="100000">
                                          <p:val>
                                            <p:strVal val="#ppt_w"/>
                                          </p:val>
                                        </p:tav>
                                      </p:tavLst>
                                    </p:anim>
                                    <p:anim calcmode="lin" valueType="num">
                                      <p:cBhvr>
                                        <p:cTn id="220" dur="500" fill="hold"/>
                                        <p:tgtEl>
                                          <p:spTgt spid="37"/>
                                        </p:tgtEl>
                                        <p:attrNameLst>
                                          <p:attrName>ppt_h</p:attrName>
                                        </p:attrNameLst>
                                      </p:cBhvr>
                                      <p:tavLst>
                                        <p:tav tm="0">
                                          <p:val>
                                            <p:strVal val="#ppt_h"/>
                                          </p:val>
                                        </p:tav>
                                        <p:tav tm="100000">
                                          <p:val>
                                            <p:strVal val="#ppt_h"/>
                                          </p:val>
                                        </p:tav>
                                      </p:tavLst>
                                    </p:anim>
                                    <p:anim calcmode="lin" valueType="num">
                                      <p:cBhvr>
                                        <p:cTn id="221" dur="500" fill="hold"/>
                                        <p:tgtEl>
                                          <p:spTgt spid="37"/>
                                        </p:tgtEl>
                                        <p:attrNameLst>
                                          <p:attrName>ppt_x</p:attrName>
                                        </p:attrNameLst>
                                      </p:cBhvr>
                                      <p:tavLst>
                                        <p:tav tm="0">
                                          <p:val>
                                            <p:strVal val="#ppt_x-.2"/>
                                          </p:val>
                                        </p:tav>
                                        <p:tav tm="100000">
                                          <p:val>
                                            <p:strVal val="#ppt_x"/>
                                          </p:val>
                                        </p:tav>
                                      </p:tavLst>
                                    </p:anim>
                                    <p:anim calcmode="lin" valueType="num">
                                      <p:cBhvr>
                                        <p:cTn id="222" dur="500" fill="hold"/>
                                        <p:tgtEl>
                                          <p:spTgt spid="37"/>
                                        </p:tgtEl>
                                        <p:attrNameLst>
                                          <p:attrName>ppt_y</p:attrName>
                                        </p:attrNameLst>
                                      </p:cBhvr>
                                      <p:tavLst>
                                        <p:tav tm="0">
                                          <p:val>
                                            <p:strVal val="#ppt_y"/>
                                          </p:val>
                                        </p:tav>
                                        <p:tav tm="100000">
                                          <p:val>
                                            <p:strVal val="#ppt_y"/>
                                          </p:val>
                                        </p:tav>
                                      </p:tavLst>
                                    </p:anim>
                                    <p:animEffect transition="in" filter="fade">
                                      <p:cBhvr>
                                        <p:cTn id="223" dur="500"/>
                                        <p:tgtEl>
                                          <p:spTgt spid="37"/>
                                        </p:tgtEl>
                                      </p:cBhvr>
                                    </p:animEffect>
                                  </p:childTnLst>
                                </p:cTn>
                              </p:par>
                              <p:par>
                                <p:cTn id="224" presetID="54" presetClass="entr" presetSubtype="0" accel="100000" fill="hold" grpId="0" nodeType="withEffect">
                                  <p:stCondLst>
                                    <p:cond delay="0"/>
                                  </p:stCondLst>
                                  <p:childTnLst>
                                    <p:set>
                                      <p:cBhvr>
                                        <p:cTn id="225" dur="1" fill="hold">
                                          <p:stCondLst>
                                            <p:cond delay="0"/>
                                          </p:stCondLst>
                                        </p:cTn>
                                        <p:tgtEl>
                                          <p:spTgt spid="38"/>
                                        </p:tgtEl>
                                        <p:attrNameLst>
                                          <p:attrName>style.visibility</p:attrName>
                                        </p:attrNameLst>
                                      </p:cBhvr>
                                      <p:to>
                                        <p:strVal val="visible"/>
                                      </p:to>
                                    </p:set>
                                    <p:anim calcmode="lin" valueType="num">
                                      <p:cBhvr>
                                        <p:cTn id="226" dur="500" fill="hold"/>
                                        <p:tgtEl>
                                          <p:spTgt spid="38"/>
                                        </p:tgtEl>
                                        <p:attrNameLst>
                                          <p:attrName>ppt_w</p:attrName>
                                        </p:attrNameLst>
                                      </p:cBhvr>
                                      <p:tavLst>
                                        <p:tav tm="0">
                                          <p:val>
                                            <p:strVal val="#ppt_w*0.05"/>
                                          </p:val>
                                        </p:tav>
                                        <p:tav tm="100000">
                                          <p:val>
                                            <p:strVal val="#ppt_w"/>
                                          </p:val>
                                        </p:tav>
                                      </p:tavLst>
                                    </p:anim>
                                    <p:anim calcmode="lin" valueType="num">
                                      <p:cBhvr>
                                        <p:cTn id="227" dur="500" fill="hold"/>
                                        <p:tgtEl>
                                          <p:spTgt spid="38"/>
                                        </p:tgtEl>
                                        <p:attrNameLst>
                                          <p:attrName>ppt_h</p:attrName>
                                        </p:attrNameLst>
                                      </p:cBhvr>
                                      <p:tavLst>
                                        <p:tav tm="0">
                                          <p:val>
                                            <p:strVal val="#ppt_h"/>
                                          </p:val>
                                        </p:tav>
                                        <p:tav tm="100000">
                                          <p:val>
                                            <p:strVal val="#ppt_h"/>
                                          </p:val>
                                        </p:tav>
                                      </p:tavLst>
                                    </p:anim>
                                    <p:anim calcmode="lin" valueType="num">
                                      <p:cBhvr>
                                        <p:cTn id="228" dur="500" fill="hold"/>
                                        <p:tgtEl>
                                          <p:spTgt spid="38"/>
                                        </p:tgtEl>
                                        <p:attrNameLst>
                                          <p:attrName>ppt_x</p:attrName>
                                        </p:attrNameLst>
                                      </p:cBhvr>
                                      <p:tavLst>
                                        <p:tav tm="0">
                                          <p:val>
                                            <p:strVal val="#ppt_x-.2"/>
                                          </p:val>
                                        </p:tav>
                                        <p:tav tm="100000">
                                          <p:val>
                                            <p:strVal val="#ppt_x"/>
                                          </p:val>
                                        </p:tav>
                                      </p:tavLst>
                                    </p:anim>
                                    <p:anim calcmode="lin" valueType="num">
                                      <p:cBhvr>
                                        <p:cTn id="229" dur="500" fill="hold"/>
                                        <p:tgtEl>
                                          <p:spTgt spid="38"/>
                                        </p:tgtEl>
                                        <p:attrNameLst>
                                          <p:attrName>ppt_y</p:attrName>
                                        </p:attrNameLst>
                                      </p:cBhvr>
                                      <p:tavLst>
                                        <p:tav tm="0">
                                          <p:val>
                                            <p:strVal val="#ppt_y"/>
                                          </p:val>
                                        </p:tav>
                                        <p:tav tm="100000">
                                          <p:val>
                                            <p:strVal val="#ppt_y"/>
                                          </p:val>
                                        </p:tav>
                                      </p:tavLst>
                                    </p:anim>
                                    <p:animEffect transition="in" filter="fade">
                                      <p:cBhvr>
                                        <p:cTn id="230" dur="500"/>
                                        <p:tgtEl>
                                          <p:spTgt spid="38"/>
                                        </p:tgtEl>
                                      </p:cBhvr>
                                    </p:animEffect>
                                  </p:childTnLst>
                                </p:cTn>
                              </p:par>
                            </p:childTnLst>
                          </p:cTn>
                        </p:par>
                      </p:childTnLst>
                    </p:cTn>
                  </p:par>
                  <p:par>
                    <p:cTn id="231" fill="hold">
                      <p:stCondLst>
                        <p:cond delay="indefinite"/>
                      </p:stCondLst>
                      <p:childTnLst>
                        <p:par>
                          <p:cTn id="232" fill="hold">
                            <p:stCondLst>
                              <p:cond delay="0"/>
                            </p:stCondLst>
                            <p:childTnLst>
                              <p:par>
                                <p:cTn id="233" presetID="54" presetClass="entr" presetSubtype="0" accel="100000" fill="hold" grpId="1" nodeType="clickEffect">
                                  <p:stCondLst>
                                    <p:cond delay="0"/>
                                  </p:stCondLst>
                                  <p:childTnLst>
                                    <p:set>
                                      <p:cBhvr>
                                        <p:cTn id="234" dur="1" fill="hold">
                                          <p:stCondLst>
                                            <p:cond delay="0"/>
                                          </p:stCondLst>
                                        </p:cTn>
                                        <p:tgtEl>
                                          <p:spTgt spid="29"/>
                                        </p:tgtEl>
                                        <p:attrNameLst>
                                          <p:attrName>style.visibility</p:attrName>
                                        </p:attrNameLst>
                                      </p:cBhvr>
                                      <p:to>
                                        <p:strVal val="visible"/>
                                      </p:to>
                                    </p:set>
                                    <p:anim calcmode="lin" valueType="num">
                                      <p:cBhvr>
                                        <p:cTn id="235" dur="500" fill="hold"/>
                                        <p:tgtEl>
                                          <p:spTgt spid="29"/>
                                        </p:tgtEl>
                                        <p:attrNameLst>
                                          <p:attrName>ppt_w</p:attrName>
                                        </p:attrNameLst>
                                      </p:cBhvr>
                                      <p:tavLst>
                                        <p:tav tm="0">
                                          <p:val>
                                            <p:strVal val="#ppt_w*0.05"/>
                                          </p:val>
                                        </p:tav>
                                        <p:tav tm="100000">
                                          <p:val>
                                            <p:strVal val="#ppt_w"/>
                                          </p:val>
                                        </p:tav>
                                      </p:tavLst>
                                    </p:anim>
                                    <p:anim calcmode="lin" valueType="num">
                                      <p:cBhvr>
                                        <p:cTn id="236" dur="500" fill="hold"/>
                                        <p:tgtEl>
                                          <p:spTgt spid="29"/>
                                        </p:tgtEl>
                                        <p:attrNameLst>
                                          <p:attrName>ppt_h</p:attrName>
                                        </p:attrNameLst>
                                      </p:cBhvr>
                                      <p:tavLst>
                                        <p:tav tm="0">
                                          <p:val>
                                            <p:strVal val="#ppt_h"/>
                                          </p:val>
                                        </p:tav>
                                        <p:tav tm="100000">
                                          <p:val>
                                            <p:strVal val="#ppt_h"/>
                                          </p:val>
                                        </p:tav>
                                      </p:tavLst>
                                    </p:anim>
                                    <p:anim calcmode="lin" valueType="num">
                                      <p:cBhvr>
                                        <p:cTn id="237" dur="500" fill="hold"/>
                                        <p:tgtEl>
                                          <p:spTgt spid="29"/>
                                        </p:tgtEl>
                                        <p:attrNameLst>
                                          <p:attrName>ppt_x</p:attrName>
                                        </p:attrNameLst>
                                      </p:cBhvr>
                                      <p:tavLst>
                                        <p:tav tm="0">
                                          <p:val>
                                            <p:strVal val="#ppt_x-.2"/>
                                          </p:val>
                                        </p:tav>
                                        <p:tav tm="100000">
                                          <p:val>
                                            <p:strVal val="#ppt_x"/>
                                          </p:val>
                                        </p:tav>
                                      </p:tavLst>
                                    </p:anim>
                                    <p:anim calcmode="lin" valueType="num">
                                      <p:cBhvr>
                                        <p:cTn id="238" dur="500" fill="hold"/>
                                        <p:tgtEl>
                                          <p:spTgt spid="29"/>
                                        </p:tgtEl>
                                        <p:attrNameLst>
                                          <p:attrName>ppt_y</p:attrName>
                                        </p:attrNameLst>
                                      </p:cBhvr>
                                      <p:tavLst>
                                        <p:tav tm="0">
                                          <p:val>
                                            <p:strVal val="#ppt_y"/>
                                          </p:val>
                                        </p:tav>
                                        <p:tav tm="100000">
                                          <p:val>
                                            <p:strVal val="#ppt_y"/>
                                          </p:val>
                                        </p:tav>
                                      </p:tavLst>
                                    </p:anim>
                                    <p:animEffect transition="in" filter="fade">
                                      <p:cBhvr>
                                        <p:cTn id="239" dur="500"/>
                                        <p:tgtEl>
                                          <p:spTgt spid="29"/>
                                        </p:tgtEl>
                                      </p:cBhvr>
                                    </p:animEffect>
                                  </p:childTnLst>
                                  <p:subTnLst>
                                    <p:audio>
                                      <p:cMediaNode>
                                        <p:cTn display="0" masterRel="sameClick">
                                          <p:stCondLst>
                                            <p:cond evt="begin" delay="0">
                                              <p:tn val="233"/>
                                            </p:cond>
                                          </p:stCondLst>
                                          <p:endCondLst>
                                            <p:cond evt="onStopAudio" delay="0">
                                              <p:tgtEl>
                                                <p:sldTgt/>
                                              </p:tgtEl>
                                            </p:cond>
                                          </p:endCondLst>
                                        </p:cTn>
                                        <p:tgtEl>
                                          <p:sndTgt r:embed="rId2" name="coin.wav"/>
                                        </p:tgtEl>
                                      </p:cMediaNode>
                                    </p:audio>
                                  </p:subTnLst>
                                </p:cTn>
                              </p:par>
                              <p:par>
                                <p:cTn id="240" presetID="54" presetClass="entr" presetSubtype="0" accel="100000" fill="hold" grpId="0" nodeType="withEffect">
                                  <p:stCondLst>
                                    <p:cond delay="0"/>
                                  </p:stCondLst>
                                  <p:childTnLst>
                                    <p:set>
                                      <p:cBhvr>
                                        <p:cTn id="241" dur="1" fill="hold">
                                          <p:stCondLst>
                                            <p:cond delay="0"/>
                                          </p:stCondLst>
                                        </p:cTn>
                                        <p:tgtEl>
                                          <p:spTgt spid="31"/>
                                        </p:tgtEl>
                                        <p:attrNameLst>
                                          <p:attrName>style.visibility</p:attrName>
                                        </p:attrNameLst>
                                      </p:cBhvr>
                                      <p:to>
                                        <p:strVal val="visible"/>
                                      </p:to>
                                    </p:set>
                                    <p:anim calcmode="lin" valueType="num">
                                      <p:cBhvr>
                                        <p:cTn id="242" dur="500" fill="hold"/>
                                        <p:tgtEl>
                                          <p:spTgt spid="31"/>
                                        </p:tgtEl>
                                        <p:attrNameLst>
                                          <p:attrName>ppt_w</p:attrName>
                                        </p:attrNameLst>
                                      </p:cBhvr>
                                      <p:tavLst>
                                        <p:tav tm="0">
                                          <p:val>
                                            <p:strVal val="#ppt_w*0.05"/>
                                          </p:val>
                                        </p:tav>
                                        <p:tav tm="100000">
                                          <p:val>
                                            <p:strVal val="#ppt_w"/>
                                          </p:val>
                                        </p:tav>
                                      </p:tavLst>
                                    </p:anim>
                                    <p:anim calcmode="lin" valueType="num">
                                      <p:cBhvr>
                                        <p:cTn id="243" dur="500" fill="hold"/>
                                        <p:tgtEl>
                                          <p:spTgt spid="31"/>
                                        </p:tgtEl>
                                        <p:attrNameLst>
                                          <p:attrName>ppt_h</p:attrName>
                                        </p:attrNameLst>
                                      </p:cBhvr>
                                      <p:tavLst>
                                        <p:tav tm="0">
                                          <p:val>
                                            <p:strVal val="#ppt_h"/>
                                          </p:val>
                                        </p:tav>
                                        <p:tav tm="100000">
                                          <p:val>
                                            <p:strVal val="#ppt_h"/>
                                          </p:val>
                                        </p:tav>
                                      </p:tavLst>
                                    </p:anim>
                                    <p:anim calcmode="lin" valueType="num">
                                      <p:cBhvr>
                                        <p:cTn id="244" dur="500" fill="hold"/>
                                        <p:tgtEl>
                                          <p:spTgt spid="31"/>
                                        </p:tgtEl>
                                        <p:attrNameLst>
                                          <p:attrName>ppt_x</p:attrName>
                                        </p:attrNameLst>
                                      </p:cBhvr>
                                      <p:tavLst>
                                        <p:tav tm="0">
                                          <p:val>
                                            <p:strVal val="#ppt_x-.2"/>
                                          </p:val>
                                        </p:tav>
                                        <p:tav tm="100000">
                                          <p:val>
                                            <p:strVal val="#ppt_x"/>
                                          </p:val>
                                        </p:tav>
                                      </p:tavLst>
                                    </p:anim>
                                    <p:anim calcmode="lin" valueType="num">
                                      <p:cBhvr>
                                        <p:cTn id="245" dur="500" fill="hold"/>
                                        <p:tgtEl>
                                          <p:spTgt spid="31"/>
                                        </p:tgtEl>
                                        <p:attrNameLst>
                                          <p:attrName>ppt_y</p:attrName>
                                        </p:attrNameLst>
                                      </p:cBhvr>
                                      <p:tavLst>
                                        <p:tav tm="0">
                                          <p:val>
                                            <p:strVal val="#ppt_y"/>
                                          </p:val>
                                        </p:tav>
                                        <p:tav tm="100000">
                                          <p:val>
                                            <p:strVal val="#ppt_y"/>
                                          </p:val>
                                        </p:tav>
                                      </p:tavLst>
                                    </p:anim>
                                    <p:animEffect transition="in" filter="fade">
                                      <p:cBhvr>
                                        <p:cTn id="246" dur="500"/>
                                        <p:tgtEl>
                                          <p:spTgt spid="31"/>
                                        </p:tgtEl>
                                      </p:cBhvr>
                                    </p:animEffect>
                                  </p:childTnLst>
                                </p:cTn>
                              </p:par>
                              <p:par>
                                <p:cTn id="247" presetID="54" presetClass="entr" presetSubtype="0" accel="100000" fill="hold" grpId="0" nodeType="withEffect">
                                  <p:stCondLst>
                                    <p:cond delay="0"/>
                                  </p:stCondLst>
                                  <p:childTnLst>
                                    <p:set>
                                      <p:cBhvr>
                                        <p:cTn id="248" dur="1" fill="hold">
                                          <p:stCondLst>
                                            <p:cond delay="0"/>
                                          </p:stCondLst>
                                        </p:cTn>
                                        <p:tgtEl>
                                          <p:spTgt spid="32"/>
                                        </p:tgtEl>
                                        <p:attrNameLst>
                                          <p:attrName>style.visibility</p:attrName>
                                        </p:attrNameLst>
                                      </p:cBhvr>
                                      <p:to>
                                        <p:strVal val="visible"/>
                                      </p:to>
                                    </p:set>
                                    <p:anim calcmode="lin" valueType="num">
                                      <p:cBhvr>
                                        <p:cTn id="249" dur="500" fill="hold"/>
                                        <p:tgtEl>
                                          <p:spTgt spid="32"/>
                                        </p:tgtEl>
                                        <p:attrNameLst>
                                          <p:attrName>ppt_w</p:attrName>
                                        </p:attrNameLst>
                                      </p:cBhvr>
                                      <p:tavLst>
                                        <p:tav tm="0">
                                          <p:val>
                                            <p:strVal val="#ppt_w*0.05"/>
                                          </p:val>
                                        </p:tav>
                                        <p:tav tm="100000">
                                          <p:val>
                                            <p:strVal val="#ppt_w"/>
                                          </p:val>
                                        </p:tav>
                                      </p:tavLst>
                                    </p:anim>
                                    <p:anim calcmode="lin" valueType="num">
                                      <p:cBhvr>
                                        <p:cTn id="250" dur="500" fill="hold"/>
                                        <p:tgtEl>
                                          <p:spTgt spid="32"/>
                                        </p:tgtEl>
                                        <p:attrNameLst>
                                          <p:attrName>ppt_h</p:attrName>
                                        </p:attrNameLst>
                                      </p:cBhvr>
                                      <p:tavLst>
                                        <p:tav tm="0">
                                          <p:val>
                                            <p:strVal val="#ppt_h"/>
                                          </p:val>
                                        </p:tav>
                                        <p:tav tm="100000">
                                          <p:val>
                                            <p:strVal val="#ppt_h"/>
                                          </p:val>
                                        </p:tav>
                                      </p:tavLst>
                                    </p:anim>
                                    <p:anim calcmode="lin" valueType="num">
                                      <p:cBhvr>
                                        <p:cTn id="251" dur="500" fill="hold"/>
                                        <p:tgtEl>
                                          <p:spTgt spid="32"/>
                                        </p:tgtEl>
                                        <p:attrNameLst>
                                          <p:attrName>ppt_x</p:attrName>
                                        </p:attrNameLst>
                                      </p:cBhvr>
                                      <p:tavLst>
                                        <p:tav tm="0">
                                          <p:val>
                                            <p:strVal val="#ppt_x-.2"/>
                                          </p:val>
                                        </p:tav>
                                        <p:tav tm="100000">
                                          <p:val>
                                            <p:strVal val="#ppt_x"/>
                                          </p:val>
                                        </p:tav>
                                      </p:tavLst>
                                    </p:anim>
                                    <p:anim calcmode="lin" valueType="num">
                                      <p:cBhvr>
                                        <p:cTn id="252" dur="500" fill="hold"/>
                                        <p:tgtEl>
                                          <p:spTgt spid="32"/>
                                        </p:tgtEl>
                                        <p:attrNameLst>
                                          <p:attrName>ppt_y</p:attrName>
                                        </p:attrNameLst>
                                      </p:cBhvr>
                                      <p:tavLst>
                                        <p:tav tm="0">
                                          <p:val>
                                            <p:strVal val="#ppt_y"/>
                                          </p:val>
                                        </p:tav>
                                        <p:tav tm="100000">
                                          <p:val>
                                            <p:strVal val="#ppt_y"/>
                                          </p:val>
                                        </p:tav>
                                      </p:tavLst>
                                    </p:anim>
                                    <p:animEffect transition="in" filter="fade">
                                      <p:cBhvr>
                                        <p:cTn id="253" dur="500"/>
                                        <p:tgtEl>
                                          <p:spTgt spid="32"/>
                                        </p:tgtEl>
                                      </p:cBhvr>
                                    </p:animEffect>
                                  </p:childTnLst>
                                </p:cTn>
                              </p:par>
                              <p:par>
                                <p:cTn id="254" presetID="54" presetClass="entr" presetSubtype="0" accel="100000" fill="hold" grpId="0" nodeType="withEffect">
                                  <p:stCondLst>
                                    <p:cond delay="0"/>
                                  </p:stCondLst>
                                  <p:childTnLst>
                                    <p:set>
                                      <p:cBhvr>
                                        <p:cTn id="255" dur="1" fill="hold">
                                          <p:stCondLst>
                                            <p:cond delay="0"/>
                                          </p:stCondLst>
                                        </p:cTn>
                                        <p:tgtEl>
                                          <p:spTgt spid="33"/>
                                        </p:tgtEl>
                                        <p:attrNameLst>
                                          <p:attrName>style.visibility</p:attrName>
                                        </p:attrNameLst>
                                      </p:cBhvr>
                                      <p:to>
                                        <p:strVal val="visible"/>
                                      </p:to>
                                    </p:set>
                                    <p:anim calcmode="lin" valueType="num">
                                      <p:cBhvr>
                                        <p:cTn id="256" dur="500" fill="hold"/>
                                        <p:tgtEl>
                                          <p:spTgt spid="33"/>
                                        </p:tgtEl>
                                        <p:attrNameLst>
                                          <p:attrName>ppt_w</p:attrName>
                                        </p:attrNameLst>
                                      </p:cBhvr>
                                      <p:tavLst>
                                        <p:tav tm="0">
                                          <p:val>
                                            <p:strVal val="#ppt_w*0.05"/>
                                          </p:val>
                                        </p:tav>
                                        <p:tav tm="100000">
                                          <p:val>
                                            <p:strVal val="#ppt_w"/>
                                          </p:val>
                                        </p:tav>
                                      </p:tavLst>
                                    </p:anim>
                                    <p:anim calcmode="lin" valueType="num">
                                      <p:cBhvr>
                                        <p:cTn id="257" dur="500" fill="hold"/>
                                        <p:tgtEl>
                                          <p:spTgt spid="33"/>
                                        </p:tgtEl>
                                        <p:attrNameLst>
                                          <p:attrName>ppt_h</p:attrName>
                                        </p:attrNameLst>
                                      </p:cBhvr>
                                      <p:tavLst>
                                        <p:tav tm="0">
                                          <p:val>
                                            <p:strVal val="#ppt_h"/>
                                          </p:val>
                                        </p:tav>
                                        <p:tav tm="100000">
                                          <p:val>
                                            <p:strVal val="#ppt_h"/>
                                          </p:val>
                                        </p:tav>
                                      </p:tavLst>
                                    </p:anim>
                                    <p:anim calcmode="lin" valueType="num">
                                      <p:cBhvr>
                                        <p:cTn id="258" dur="500" fill="hold"/>
                                        <p:tgtEl>
                                          <p:spTgt spid="33"/>
                                        </p:tgtEl>
                                        <p:attrNameLst>
                                          <p:attrName>ppt_x</p:attrName>
                                        </p:attrNameLst>
                                      </p:cBhvr>
                                      <p:tavLst>
                                        <p:tav tm="0">
                                          <p:val>
                                            <p:strVal val="#ppt_x-.2"/>
                                          </p:val>
                                        </p:tav>
                                        <p:tav tm="100000">
                                          <p:val>
                                            <p:strVal val="#ppt_x"/>
                                          </p:val>
                                        </p:tav>
                                      </p:tavLst>
                                    </p:anim>
                                    <p:anim calcmode="lin" valueType="num">
                                      <p:cBhvr>
                                        <p:cTn id="259" dur="500" fill="hold"/>
                                        <p:tgtEl>
                                          <p:spTgt spid="33"/>
                                        </p:tgtEl>
                                        <p:attrNameLst>
                                          <p:attrName>ppt_y</p:attrName>
                                        </p:attrNameLst>
                                      </p:cBhvr>
                                      <p:tavLst>
                                        <p:tav tm="0">
                                          <p:val>
                                            <p:strVal val="#ppt_y"/>
                                          </p:val>
                                        </p:tav>
                                        <p:tav tm="100000">
                                          <p:val>
                                            <p:strVal val="#ppt_y"/>
                                          </p:val>
                                        </p:tav>
                                      </p:tavLst>
                                    </p:anim>
                                    <p:animEffect transition="in" filter="fade">
                                      <p:cBhvr>
                                        <p:cTn id="260" dur="500"/>
                                        <p:tgtEl>
                                          <p:spTgt spid="33"/>
                                        </p:tgtEl>
                                      </p:cBhvr>
                                    </p:animEffect>
                                  </p:childTnLst>
                                </p:cTn>
                              </p:par>
                              <p:par>
                                <p:cTn id="261" presetID="54" presetClass="entr" presetSubtype="0" accel="100000" fill="hold" grpId="0" nodeType="withEffect">
                                  <p:stCondLst>
                                    <p:cond delay="0"/>
                                  </p:stCondLst>
                                  <p:childTnLst>
                                    <p:set>
                                      <p:cBhvr>
                                        <p:cTn id="262" dur="1" fill="hold">
                                          <p:stCondLst>
                                            <p:cond delay="0"/>
                                          </p:stCondLst>
                                        </p:cTn>
                                        <p:tgtEl>
                                          <p:spTgt spid="34"/>
                                        </p:tgtEl>
                                        <p:attrNameLst>
                                          <p:attrName>style.visibility</p:attrName>
                                        </p:attrNameLst>
                                      </p:cBhvr>
                                      <p:to>
                                        <p:strVal val="visible"/>
                                      </p:to>
                                    </p:set>
                                    <p:anim calcmode="lin" valueType="num">
                                      <p:cBhvr>
                                        <p:cTn id="263" dur="500" fill="hold"/>
                                        <p:tgtEl>
                                          <p:spTgt spid="34"/>
                                        </p:tgtEl>
                                        <p:attrNameLst>
                                          <p:attrName>ppt_w</p:attrName>
                                        </p:attrNameLst>
                                      </p:cBhvr>
                                      <p:tavLst>
                                        <p:tav tm="0">
                                          <p:val>
                                            <p:strVal val="#ppt_w*0.05"/>
                                          </p:val>
                                        </p:tav>
                                        <p:tav tm="100000">
                                          <p:val>
                                            <p:strVal val="#ppt_w"/>
                                          </p:val>
                                        </p:tav>
                                      </p:tavLst>
                                    </p:anim>
                                    <p:anim calcmode="lin" valueType="num">
                                      <p:cBhvr>
                                        <p:cTn id="264" dur="500" fill="hold"/>
                                        <p:tgtEl>
                                          <p:spTgt spid="34"/>
                                        </p:tgtEl>
                                        <p:attrNameLst>
                                          <p:attrName>ppt_h</p:attrName>
                                        </p:attrNameLst>
                                      </p:cBhvr>
                                      <p:tavLst>
                                        <p:tav tm="0">
                                          <p:val>
                                            <p:strVal val="#ppt_h"/>
                                          </p:val>
                                        </p:tav>
                                        <p:tav tm="100000">
                                          <p:val>
                                            <p:strVal val="#ppt_h"/>
                                          </p:val>
                                        </p:tav>
                                      </p:tavLst>
                                    </p:anim>
                                    <p:anim calcmode="lin" valueType="num">
                                      <p:cBhvr>
                                        <p:cTn id="265" dur="500" fill="hold"/>
                                        <p:tgtEl>
                                          <p:spTgt spid="34"/>
                                        </p:tgtEl>
                                        <p:attrNameLst>
                                          <p:attrName>ppt_x</p:attrName>
                                        </p:attrNameLst>
                                      </p:cBhvr>
                                      <p:tavLst>
                                        <p:tav tm="0">
                                          <p:val>
                                            <p:strVal val="#ppt_x-.2"/>
                                          </p:val>
                                        </p:tav>
                                        <p:tav tm="100000">
                                          <p:val>
                                            <p:strVal val="#ppt_x"/>
                                          </p:val>
                                        </p:tav>
                                      </p:tavLst>
                                    </p:anim>
                                    <p:anim calcmode="lin" valueType="num">
                                      <p:cBhvr>
                                        <p:cTn id="266" dur="500" fill="hold"/>
                                        <p:tgtEl>
                                          <p:spTgt spid="34"/>
                                        </p:tgtEl>
                                        <p:attrNameLst>
                                          <p:attrName>ppt_y</p:attrName>
                                        </p:attrNameLst>
                                      </p:cBhvr>
                                      <p:tavLst>
                                        <p:tav tm="0">
                                          <p:val>
                                            <p:strVal val="#ppt_y"/>
                                          </p:val>
                                        </p:tav>
                                        <p:tav tm="100000">
                                          <p:val>
                                            <p:strVal val="#ppt_y"/>
                                          </p:val>
                                        </p:tav>
                                      </p:tavLst>
                                    </p:anim>
                                    <p:animEffect transition="in" filter="fade">
                                      <p:cBhvr>
                                        <p:cTn id="267" dur="500"/>
                                        <p:tgtEl>
                                          <p:spTgt spid="34"/>
                                        </p:tgtEl>
                                      </p:cBhvr>
                                    </p:animEffect>
                                  </p:childTnLst>
                                </p:cTn>
                              </p:par>
                              <p:par>
                                <p:cTn id="268" presetID="54" presetClass="entr" presetSubtype="0" accel="100000" fill="hold" grpId="0" nodeType="withEffect">
                                  <p:stCondLst>
                                    <p:cond delay="0"/>
                                  </p:stCondLst>
                                  <p:childTnLst>
                                    <p:set>
                                      <p:cBhvr>
                                        <p:cTn id="269" dur="1" fill="hold">
                                          <p:stCondLst>
                                            <p:cond delay="0"/>
                                          </p:stCondLst>
                                        </p:cTn>
                                        <p:tgtEl>
                                          <p:spTgt spid="39"/>
                                        </p:tgtEl>
                                        <p:attrNameLst>
                                          <p:attrName>style.visibility</p:attrName>
                                        </p:attrNameLst>
                                      </p:cBhvr>
                                      <p:to>
                                        <p:strVal val="visible"/>
                                      </p:to>
                                    </p:set>
                                    <p:anim calcmode="lin" valueType="num">
                                      <p:cBhvr>
                                        <p:cTn id="270" dur="500" fill="hold"/>
                                        <p:tgtEl>
                                          <p:spTgt spid="39"/>
                                        </p:tgtEl>
                                        <p:attrNameLst>
                                          <p:attrName>ppt_w</p:attrName>
                                        </p:attrNameLst>
                                      </p:cBhvr>
                                      <p:tavLst>
                                        <p:tav tm="0">
                                          <p:val>
                                            <p:strVal val="#ppt_w*0.05"/>
                                          </p:val>
                                        </p:tav>
                                        <p:tav tm="100000">
                                          <p:val>
                                            <p:strVal val="#ppt_w"/>
                                          </p:val>
                                        </p:tav>
                                      </p:tavLst>
                                    </p:anim>
                                    <p:anim calcmode="lin" valueType="num">
                                      <p:cBhvr>
                                        <p:cTn id="271" dur="500" fill="hold"/>
                                        <p:tgtEl>
                                          <p:spTgt spid="39"/>
                                        </p:tgtEl>
                                        <p:attrNameLst>
                                          <p:attrName>ppt_h</p:attrName>
                                        </p:attrNameLst>
                                      </p:cBhvr>
                                      <p:tavLst>
                                        <p:tav tm="0">
                                          <p:val>
                                            <p:strVal val="#ppt_h"/>
                                          </p:val>
                                        </p:tav>
                                        <p:tav tm="100000">
                                          <p:val>
                                            <p:strVal val="#ppt_h"/>
                                          </p:val>
                                        </p:tav>
                                      </p:tavLst>
                                    </p:anim>
                                    <p:anim calcmode="lin" valueType="num">
                                      <p:cBhvr>
                                        <p:cTn id="272" dur="500" fill="hold"/>
                                        <p:tgtEl>
                                          <p:spTgt spid="39"/>
                                        </p:tgtEl>
                                        <p:attrNameLst>
                                          <p:attrName>ppt_x</p:attrName>
                                        </p:attrNameLst>
                                      </p:cBhvr>
                                      <p:tavLst>
                                        <p:tav tm="0">
                                          <p:val>
                                            <p:strVal val="#ppt_x-.2"/>
                                          </p:val>
                                        </p:tav>
                                        <p:tav tm="100000">
                                          <p:val>
                                            <p:strVal val="#ppt_x"/>
                                          </p:val>
                                        </p:tav>
                                      </p:tavLst>
                                    </p:anim>
                                    <p:anim calcmode="lin" valueType="num">
                                      <p:cBhvr>
                                        <p:cTn id="273" dur="500" fill="hold"/>
                                        <p:tgtEl>
                                          <p:spTgt spid="39"/>
                                        </p:tgtEl>
                                        <p:attrNameLst>
                                          <p:attrName>ppt_y</p:attrName>
                                        </p:attrNameLst>
                                      </p:cBhvr>
                                      <p:tavLst>
                                        <p:tav tm="0">
                                          <p:val>
                                            <p:strVal val="#ppt_y"/>
                                          </p:val>
                                        </p:tav>
                                        <p:tav tm="100000">
                                          <p:val>
                                            <p:strVal val="#ppt_y"/>
                                          </p:val>
                                        </p:tav>
                                      </p:tavLst>
                                    </p:anim>
                                    <p:animEffect transition="in" filter="fade">
                                      <p:cBhvr>
                                        <p:cTn id="274" dur="500"/>
                                        <p:tgtEl>
                                          <p:spTgt spid="39"/>
                                        </p:tgtEl>
                                      </p:cBhvr>
                                    </p:animEffect>
                                  </p:childTnLst>
                                </p:cTn>
                              </p:par>
                              <p:par>
                                <p:cTn id="275" presetID="54" presetClass="entr" presetSubtype="0" accel="100000" fill="hold" grpId="0" nodeType="withEffect">
                                  <p:stCondLst>
                                    <p:cond delay="0"/>
                                  </p:stCondLst>
                                  <p:childTnLst>
                                    <p:set>
                                      <p:cBhvr>
                                        <p:cTn id="276" dur="1" fill="hold">
                                          <p:stCondLst>
                                            <p:cond delay="0"/>
                                          </p:stCondLst>
                                        </p:cTn>
                                        <p:tgtEl>
                                          <p:spTgt spid="40"/>
                                        </p:tgtEl>
                                        <p:attrNameLst>
                                          <p:attrName>style.visibility</p:attrName>
                                        </p:attrNameLst>
                                      </p:cBhvr>
                                      <p:to>
                                        <p:strVal val="visible"/>
                                      </p:to>
                                    </p:set>
                                    <p:anim calcmode="lin" valueType="num">
                                      <p:cBhvr>
                                        <p:cTn id="277" dur="500" fill="hold"/>
                                        <p:tgtEl>
                                          <p:spTgt spid="40"/>
                                        </p:tgtEl>
                                        <p:attrNameLst>
                                          <p:attrName>ppt_w</p:attrName>
                                        </p:attrNameLst>
                                      </p:cBhvr>
                                      <p:tavLst>
                                        <p:tav tm="0">
                                          <p:val>
                                            <p:strVal val="#ppt_w*0.05"/>
                                          </p:val>
                                        </p:tav>
                                        <p:tav tm="100000">
                                          <p:val>
                                            <p:strVal val="#ppt_w"/>
                                          </p:val>
                                        </p:tav>
                                      </p:tavLst>
                                    </p:anim>
                                    <p:anim calcmode="lin" valueType="num">
                                      <p:cBhvr>
                                        <p:cTn id="278" dur="500" fill="hold"/>
                                        <p:tgtEl>
                                          <p:spTgt spid="40"/>
                                        </p:tgtEl>
                                        <p:attrNameLst>
                                          <p:attrName>ppt_h</p:attrName>
                                        </p:attrNameLst>
                                      </p:cBhvr>
                                      <p:tavLst>
                                        <p:tav tm="0">
                                          <p:val>
                                            <p:strVal val="#ppt_h"/>
                                          </p:val>
                                        </p:tav>
                                        <p:tav tm="100000">
                                          <p:val>
                                            <p:strVal val="#ppt_h"/>
                                          </p:val>
                                        </p:tav>
                                      </p:tavLst>
                                    </p:anim>
                                    <p:anim calcmode="lin" valueType="num">
                                      <p:cBhvr>
                                        <p:cTn id="279" dur="500" fill="hold"/>
                                        <p:tgtEl>
                                          <p:spTgt spid="40"/>
                                        </p:tgtEl>
                                        <p:attrNameLst>
                                          <p:attrName>ppt_x</p:attrName>
                                        </p:attrNameLst>
                                      </p:cBhvr>
                                      <p:tavLst>
                                        <p:tav tm="0">
                                          <p:val>
                                            <p:strVal val="#ppt_x-.2"/>
                                          </p:val>
                                        </p:tav>
                                        <p:tav tm="100000">
                                          <p:val>
                                            <p:strVal val="#ppt_x"/>
                                          </p:val>
                                        </p:tav>
                                      </p:tavLst>
                                    </p:anim>
                                    <p:anim calcmode="lin" valueType="num">
                                      <p:cBhvr>
                                        <p:cTn id="280" dur="500" fill="hold"/>
                                        <p:tgtEl>
                                          <p:spTgt spid="40"/>
                                        </p:tgtEl>
                                        <p:attrNameLst>
                                          <p:attrName>ppt_y</p:attrName>
                                        </p:attrNameLst>
                                      </p:cBhvr>
                                      <p:tavLst>
                                        <p:tav tm="0">
                                          <p:val>
                                            <p:strVal val="#ppt_y"/>
                                          </p:val>
                                        </p:tav>
                                        <p:tav tm="100000">
                                          <p:val>
                                            <p:strVal val="#ppt_y"/>
                                          </p:val>
                                        </p:tav>
                                      </p:tavLst>
                                    </p:anim>
                                    <p:animEffect transition="in" filter="fade">
                                      <p:cBhvr>
                                        <p:cTn id="28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10" grpId="0" animBg="1"/>
      <p:bldP spid="11" grpId="0" animBg="1"/>
      <p:bldP spid="12" grpId="0" animBg="1"/>
      <p:bldP spid="13" grpId="0" animBg="1"/>
      <p:bldP spid="14" grpId="0"/>
      <p:bldP spid="16" grpId="0" animBg="1"/>
      <p:bldP spid="17" grpId="0"/>
      <p:bldP spid="19" grpId="0" animBg="1"/>
      <p:bldP spid="20" grpId="0"/>
      <p:bldP spid="21" grpId="0" animBg="1"/>
      <p:bldP spid="21" grpId="1" animBg="1"/>
      <p:bldP spid="22" grpId="0" animBg="1"/>
      <p:bldP spid="23" grpId="0" animBg="1"/>
      <p:bldP spid="24" grpId="0"/>
      <p:bldP spid="25" grpId="0" animBg="1"/>
      <p:bldP spid="25" grpId="1" animBg="1"/>
      <p:bldP spid="26" grpId="0" animBg="1"/>
      <p:bldP spid="27" grpId="0" animBg="1"/>
      <p:bldP spid="28" grpId="0"/>
      <p:bldP spid="29" grpId="0" animBg="1"/>
      <p:bldP spid="29" grpId="1" animBg="1"/>
      <p:bldP spid="30" grpId="0" animBg="1"/>
      <p:bldP spid="31" grpId="0" animBg="1"/>
      <p:bldP spid="32" grpId="0"/>
      <p:bldP spid="33" grpId="0" animBg="1"/>
      <p:bldP spid="34" grpId="0" animBg="1"/>
      <p:bldP spid="35" grpId="0" animBg="1"/>
      <p:bldP spid="36" grpId="0" animBg="1"/>
      <p:bldP spid="37" grpId="0" animBg="1"/>
      <p:bldP spid="38" grpId="0" animBg="1"/>
      <p:bldP spid="39" grpId="0" animBg="1"/>
      <p:bldP spid="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1F2B8-8BB1-3EC7-0B2B-D9F6E2493DF7}"/>
              </a:ext>
            </a:extLst>
          </p:cNvPr>
          <p:cNvSpPr>
            <a:spLocks noGrp="1"/>
          </p:cNvSpPr>
          <p:nvPr>
            <p:ph type="title"/>
          </p:nvPr>
        </p:nvSpPr>
        <p:spPr/>
        <p:txBody>
          <a:bodyPr/>
          <a:lstStyle/>
          <a:p>
            <a:r>
              <a:rPr lang="en-AU" dirty="0"/>
              <a:t>Here are some ideas</a:t>
            </a:r>
            <a:endParaRPr lang="x-none" dirty="0"/>
          </a:p>
        </p:txBody>
      </p:sp>
      <p:sp>
        <p:nvSpPr>
          <p:cNvPr id="3" name="内容占位符 2">
            <a:extLst>
              <a:ext uri="{FF2B5EF4-FFF2-40B4-BE49-F238E27FC236}">
                <a16:creationId xmlns:a16="http://schemas.microsoft.com/office/drawing/2014/main" id="{2CE56D9F-645F-814D-9711-041C0DBCFAC1}"/>
              </a:ext>
            </a:extLst>
          </p:cNvPr>
          <p:cNvSpPr>
            <a:spLocks noGrp="1"/>
          </p:cNvSpPr>
          <p:nvPr>
            <p:ph idx="1"/>
          </p:nvPr>
        </p:nvSpPr>
        <p:spPr/>
        <p:txBody>
          <a:bodyPr>
            <a:normAutofit fontScale="85000" lnSpcReduction="20000"/>
          </a:bodyPr>
          <a:lstStyle/>
          <a:p>
            <a:r>
              <a:rPr lang="en-AU" sz="3600" dirty="0"/>
              <a:t>Service discovery mechanisms</a:t>
            </a:r>
          </a:p>
          <a:p>
            <a:pPr lvl="1"/>
            <a:r>
              <a:rPr lang="en-AU" sz="3200" dirty="0"/>
              <a:t>A way for the applications that need services to find providers of the services</a:t>
            </a:r>
          </a:p>
          <a:p>
            <a:r>
              <a:rPr lang="en-AU" sz="3600" dirty="0"/>
              <a:t>Service description mechanism</a:t>
            </a:r>
          </a:p>
          <a:p>
            <a:pPr lvl="1"/>
            <a:r>
              <a:rPr lang="en-AU" sz="3200" dirty="0"/>
              <a:t>A way for the service clients to know what services providers provide</a:t>
            </a:r>
          </a:p>
          <a:p>
            <a:pPr lvl="1"/>
            <a:r>
              <a:rPr lang="en-AU" sz="3200" dirty="0"/>
              <a:t>A way for the providers of the services to describe the services they offer</a:t>
            </a:r>
          </a:p>
          <a:p>
            <a:r>
              <a:rPr lang="en-AU" sz="3600" dirty="0"/>
              <a:t>Common standards </a:t>
            </a:r>
          </a:p>
          <a:p>
            <a:pPr lvl="1"/>
            <a:r>
              <a:rPr lang="en-AU" sz="3200" dirty="0"/>
              <a:t>A way for service clients to communicate with service providers</a:t>
            </a:r>
          </a:p>
          <a:p>
            <a:pPr lvl="1"/>
            <a:r>
              <a:rPr lang="en-AU" sz="3200" dirty="0"/>
              <a:t>Interoperability support</a:t>
            </a:r>
          </a:p>
          <a:p>
            <a:r>
              <a:rPr lang="en-AU" sz="3600" dirty="0"/>
              <a:t>…</a:t>
            </a:r>
            <a:endParaRPr lang="x-none" sz="3600" dirty="0"/>
          </a:p>
        </p:txBody>
      </p:sp>
    </p:spTree>
    <p:extLst>
      <p:ext uri="{BB962C8B-B14F-4D97-AF65-F5344CB8AC3E}">
        <p14:creationId xmlns:p14="http://schemas.microsoft.com/office/powerpoint/2010/main" val="19642959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C1AA-5EDC-4A78-8CD3-A22EFD2C41CB}"/>
              </a:ext>
            </a:extLst>
          </p:cNvPr>
          <p:cNvSpPr>
            <a:spLocks noGrp="1"/>
          </p:cNvSpPr>
          <p:nvPr>
            <p:ph type="title"/>
          </p:nvPr>
        </p:nvSpPr>
        <p:spPr/>
        <p:txBody>
          <a:bodyPr/>
          <a:lstStyle/>
          <a:p>
            <a:r>
              <a:rPr lang="en-US" dirty="0"/>
              <a:t>Web Service Protocol Stack</a:t>
            </a:r>
          </a:p>
        </p:txBody>
      </p:sp>
      <p:sp>
        <p:nvSpPr>
          <p:cNvPr id="3" name="Content Placeholder 2">
            <a:extLst>
              <a:ext uri="{FF2B5EF4-FFF2-40B4-BE49-F238E27FC236}">
                <a16:creationId xmlns:a16="http://schemas.microsoft.com/office/drawing/2014/main" id="{E1CBB1C7-8278-45E2-A2A8-FB39995C3C68}"/>
              </a:ext>
            </a:extLst>
          </p:cNvPr>
          <p:cNvSpPr>
            <a:spLocks noGrp="1"/>
          </p:cNvSpPr>
          <p:nvPr>
            <p:ph idx="1"/>
          </p:nvPr>
        </p:nvSpPr>
        <p:spPr/>
        <p:txBody>
          <a:bodyPr>
            <a:normAutofit/>
          </a:bodyPr>
          <a:lstStyle/>
          <a:p>
            <a:r>
              <a:rPr lang="en-US" sz="3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second way for viewing the web service architecture is to examine the emerging web service protocol stack.</a:t>
            </a:r>
          </a:p>
          <a:p>
            <a:endParaRPr lang="en-US" sz="3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sz="3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sz="3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sz="3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0" indent="0">
              <a:buNone/>
            </a:pPr>
            <a:endParaRPr lang="en-US" sz="3600" dirty="0"/>
          </a:p>
        </p:txBody>
      </p:sp>
    </p:spTree>
    <p:extLst>
      <p:ext uri="{BB962C8B-B14F-4D97-AF65-F5344CB8AC3E}">
        <p14:creationId xmlns:p14="http://schemas.microsoft.com/office/powerpoint/2010/main" val="236259630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3CEA2A-C035-470B-9CE7-3A8B9B77CE21}"/>
              </a:ext>
            </a:extLst>
          </p:cNvPr>
          <p:cNvSpPr txBox="1"/>
          <p:nvPr>
            <p:custDataLst>
              <p:tags r:id="rId2"/>
            </p:custDataLst>
          </p:nvPr>
        </p:nvSpPr>
        <p:spPr>
          <a:xfrm>
            <a:off x="1206500" y="1565302"/>
            <a:ext cx="9753600" cy="2143125"/>
          </a:xfrm>
          <a:prstGeom prst="rect">
            <a:avLst/>
          </a:prstGeom>
          <a:noFill/>
        </p:spPr>
        <p:txBody>
          <a:bodyPr vert="horz"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The second way for viewing the web service architecture is to examine the emerging web service protocol stack. One of the layers in this stack, responsible for </a:t>
            </a:r>
            <a:r>
              <a:rPr kumimoji="0" lang="en-US" sz="2600" b="0" i="0" u="none" strike="noStrike" kern="1200" cap="none" spc="0" normalizeH="0" baseline="0" noProof="0" dirty="0">
                <a:ln>
                  <a:noFill/>
                </a:ln>
                <a:solidFill>
                  <a:srgbClr val="00B05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describing the public interface </a:t>
            </a:r>
            <a:r>
              <a:rPr kumimoji="0" lang="en-US"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to a specific web service is a </a:t>
            </a:r>
            <a:r>
              <a:rPr kumimoji="0" lang="en-US" sz="26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 ___</a:t>
            </a:r>
            <a:r>
              <a:rPr kumimoji="0" lang="en-US" altLang="zh-CN" sz="26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description</a:t>
            </a:r>
            <a:r>
              <a:rPr kumimoji="0" lang="en-US" sz="26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___</a:t>
            </a:r>
            <a:r>
              <a:rPr kumimoji="0" lang="en-US"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 The layer responsible for </a:t>
            </a:r>
            <a:r>
              <a:rPr kumimoji="0" lang="en-US" sz="2600" b="0" i="0" u="none" strike="noStrike" kern="1200" cap="none" spc="0" normalizeH="0" baseline="0" noProof="0" dirty="0">
                <a:ln>
                  <a:noFill/>
                </a:ln>
                <a:solidFill>
                  <a:srgbClr val="00B05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centralizing services into a common registry and providing easy publish/find functionality </a:t>
            </a:r>
            <a:r>
              <a:rPr kumimoji="0" lang="en-US"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is called </a:t>
            </a:r>
            <a:r>
              <a:rPr kumimoji="0" lang="en-US" sz="26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___discovery___</a:t>
            </a:r>
            <a:r>
              <a:rPr kumimoji="0" lang="en-US"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 </a:t>
            </a:r>
          </a:p>
        </p:txBody>
      </p:sp>
      <p:sp>
        <p:nvSpPr>
          <p:cNvPr id="13" name="Rectangle 12" hidden="1">
            <a:extLst>
              <a:ext uri="{FF2B5EF4-FFF2-40B4-BE49-F238E27FC236}">
                <a16:creationId xmlns:a16="http://schemas.microsoft.com/office/drawing/2014/main" id="{AF1C2DAB-C3BC-48AB-8ABC-171FC14CB6D1}"/>
              </a:ext>
            </a:extLst>
          </p:cNvPr>
          <p:cNvSpPr/>
          <p:nvPr>
            <p:custDataLst>
              <p:tags r:id="rId3"/>
            </p:custDataLst>
          </p:nvPr>
        </p:nvSpPr>
        <p:spPr>
          <a:xfrm>
            <a:off x="12573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TextBox 17" hidden="1">
            <a:extLst>
              <a:ext uri="{FF2B5EF4-FFF2-40B4-BE49-F238E27FC236}">
                <a16:creationId xmlns:a16="http://schemas.microsoft.com/office/drawing/2014/main" id="{FBF78254-BD1E-4FEB-8D26-DD6351067C14}"/>
              </a:ext>
            </a:extLst>
          </p:cNvPr>
          <p:cNvSpPr txBox="1"/>
          <p:nvPr>
            <p:custDataLst>
              <p:tags r:id="rId4"/>
            </p:custDataLst>
          </p:nvPr>
        </p:nvSpPr>
        <p:spPr>
          <a:xfrm>
            <a:off x="12661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Text\Image\Formula are allowed and all the content should be placed in this area</a:t>
            </a:r>
            <a:endParaRPr kumimoji="0" lang="en-US" sz="12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9" name="TextBox 18" hidden="1">
            <a:extLst>
              <a:ext uri="{FF2B5EF4-FFF2-40B4-BE49-F238E27FC236}">
                <a16:creationId xmlns:a16="http://schemas.microsoft.com/office/drawing/2014/main" id="{B0F6296B-2846-4C47-B16D-42B4D37AAFA5}"/>
              </a:ext>
            </a:extLst>
          </p:cNvPr>
          <p:cNvSpPr txBox="1"/>
          <p:nvPr>
            <p:custDataLst>
              <p:tags r:id="rId5"/>
            </p:custDataLst>
          </p:nvPr>
        </p:nvSpPr>
        <p:spPr>
          <a:xfrm>
            <a:off x="12827000" y="1270000"/>
            <a:ext cx="3332480" cy="1905000"/>
          </a:xfrm>
          <a:prstGeom prst="rect">
            <a:avLst/>
          </a:prstGeom>
          <a:noFill/>
        </p:spPr>
        <p:txBody>
          <a:bodyPr vert="horz"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Click to add remark</a:t>
            </a:r>
          </a:p>
        </p:txBody>
      </p:sp>
      <p:grpSp>
        <p:nvGrpSpPr>
          <p:cNvPr id="17" name="Group 16" hidden="1">
            <a:extLst>
              <a:ext uri="{FF2B5EF4-FFF2-40B4-BE49-F238E27FC236}">
                <a16:creationId xmlns:a16="http://schemas.microsoft.com/office/drawing/2014/main" id="{BC462E4B-A40E-4A13-BFDD-9987FEB4B8BE}"/>
              </a:ext>
            </a:extLst>
          </p:cNvPr>
          <p:cNvGrpSpPr/>
          <p:nvPr>
            <p:custDataLst>
              <p:tags r:id="rId6"/>
            </p:custDataLst>
          </p:nvPr>
        </p:nvGrpSpPr>
        <p:grpSpPr>
          <a:xfrm>
            <a:off x="12585700" y="0"/>
            <a:ext cx="3815080" cy="647700"/>
            <a:chOff x="12585700" y="0"/>
            <a:chExt cx="3815080" cy="647700"/>
          </a:xfrm>
        </p:grpSpPr>
        <p:sp>
          <p:nvSpPr>
            <p:cNvPr id="14" name="RemarkBack" hidden="1">
              <a:extLst>
                <a:ext uri="{FF2B5EF4-FFF2-40B4-BE49-F238E27FC236}">
                  <a16:creationId xmlns:a16="http://schemas.microsoft.com/office/drawing/2014/main" id="{CFFE5614-B261-41DB-9FE6-8AA108908EB6}"/>
                </a:ext>
              </a:extLst>
            </p:cNvPr>
            <p:cNvSpPr/>
            <p:nvPr>
              <p:custDataLst>
                <p:tags r:id="rId15"/>
              </p:custDataLst>
            </p:nvPr>
          </p:nvSpPr>
          <p:spPr>
            <a:xfrm>
              <a:off x="12585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markBlock" hidden="1">
              <a:extLst>
                <a:ext uri="{FF2B5EF4-FFF2-40B4-BE49-F238E27FC236}">
                  <a16:creationId xmlns:a16="http://schemas.microsoft.com/office/drawing/2014/main" id="{4B4836C5-52D6-4D26-A890-4D571412C5FA}"/>
                </a:ext>
              </a:extLst>
            </p:cNvPr>
            <p:cNvSpPr/>
            <p:nvPr>
              <p:custDataLst>
                <p:tags r:id="rId16"/>
              </p:custDataLst>
            </p:nvPr>
          </p:nvSpPr>
          <p:spPr>
            <a:xfrm>
              <a:off x="12585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markTitleText" hidden="1">
              <a:extLst>
                <a:ext uri="{FF2B5EF4-FFF2-40B4-BE49-F238E27FC236}">
                  <a16:creationId xmlns:a16="http://schemas.microsoft.com/office/drawing/2014/main" id="{E0417979-AD0C-41B9-90E7-1FCB3ACECC28}"/>
                </a:ext>
              </a:extLst>
            </p:cNvPr>
            <p:cNvSpPr txBox="1"/>
            <p:nvPr>
              <p:custDataLst>
                <p:tags r:id="rId17"/>
              </p:custDataLst>
            </p:nvPr>
          </p:nvSpPr>
          <p:spPr>
            <a:xfrm>
              <a:off x="12827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Remark</a:t>
              </a:r>
            </a:p>
          </p:txBody>
        </p:sp>
      </p:grpSp>
      <p:sp>
        <p:nvSpPr>
          <p:cNvPr id="2" name="矩形: 圆角 1">
            <a:extLst>
              <a:ext uri="{FF2B5EF4-FFF2-40B4-BE49-F238E27FC236}">
                <a16:creationId xmlns:a16="http://schemas.microsoft.com/office/drawing/2014/main" id="{C6C90639-B240-7DC3-13E0-3FBB95C53B7A}"/>
              </a:ext>
            </a:extLst>
          </p:cNvPr>
          <p:cNvSpPr/>
          <p:nvPr>
            <p:custDataLst>
              <p:tags r:id="rId7"/>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Answer</a:t>
            </a:r>
            <a:endParaRPr kumimoji="0" lang="x-none"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6" name="文本框 5">
            <a:extLst>
              <a:ext uri="{FF2B5EF4-FFF2-40B4-BE49-F238E27FC236}">
                <a16:creationId xmlns:a16="http://schemas.microsoft.com/office/drawing/2014/main" id="{3A551C59-F537-CC4A-8EC0-29AAB0F9EAE4}"/>
              </a:ext>
            </a:extLst>
          </p:cNvPr>
          <p:cNvSpPr txBox="1"/>
          <p:nvPr>
            <p:custDataLst>
              <p:tags r:id="rId8"/>
            </p:custDataLst>
          </p:nvPr>
        </p:nvSpPr>
        <p:spPr>
          <a:xfrm>
            <a:off x="1219200" y="635000"/>
            <a:ext cx="9753600" cy="487680"/>
          </a:xfrm>
          <a:prstGeom prst="rect">
            <a:avLst/>
          </a:prstGeom>
          <a:solidFill>
            <a:srgbClr val="FBFAEF">
              <a:alpha val="90000"/>
            </a:srgbClr>
          </a:solidFill>
        </p:spPr>
        <p:txBody>
          <a:bodyPr vert="horz" wrap="none" rtlCol="0" anchor="ctr" anchorCtr="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No answer，press the setting on the right side</a:t>
            </a:r>
            <a:endParaRPr kumimoji="0" lang="x-none"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nvGrpSpPr>
          <p:cNvPr id="11" name="组合 10">
            <a:extLst>
              <a:ext uri="{FF2B5EF4-FFF2-40B4-BE49-F238E27FC236}">
                <a16:creationId xmlns:a16="http://schemas.microsoft.com/office/drawing/2014/main" id="{325602DB-898C-4A01-B29C-91A01531262A}"/>
              </a:ext>
            </a:extLst>
          </p:cNvPr>
          <p:cNvGrpSpPr/>
          <p:nvPr>
            <p:custDataLst>
              <p:tags r:id="rId9"/>
            </p:custDataLst>
          </p:nvPr>
        </p:nvGrpSpPr>
        <p:grpSpPr>
          <a:xfrm>
            <a:off x="0" y="0"/>
            <a:ext cx="12192000" cy="635000"/>
            <a:chOff x="0" y="0"/>
            <a:chExt cx="12192000" cy="635000"/>
          </a:xfrm>
        </p:grpSpPr>
        <p:sp>
          <p:nvSpPr>
            <p:cNvPr id="7" name="TitleBackground">
              <a:extLst>
                <a:ext uri="{FF2B5EF4-FFF2-40B4-BE49-F238E27FC236}">
                  <a16:creationId xmlns:a16="http://schemas.microsoft.com/office/drawing/2014/main" id="{4385370B-0E65-F810-07F7-A46E55E1DD9D}"/>
                </a:ext>
              </a:extLst>
            </p:cNvPr>
            <p:cNvSpPr/>
            <p:nvPr>
              <p:custDataLst>
                <p:tags r:id="rId11"/>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8" name="ColorBlock">
              <a:extLst>
                <a:ext uri="{FF2B5EF4-FFF2-40B4-BE49-F238E27FC236}">
                  <a16:creationId xmlns:a16="http://schemas.microsoft.com/office/drawing/2014/main" id="{926CDFE4-FE73-57E6-C833-2786810609D6}"/>
                </a:ext>
              </a:extLst>
            </p:cNvPr>
            <p:cNvSpPr/>
            <p:nvPr>
              <p:custDataLst>
                <p:tags r:id="rId1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9" name="TypeText">
              <a:extLst>
                <a:ext uri="{FF2B5EF4-FFF2-40B4-BE49-F238E27FC236}">
                  <a16:creationId xmlns:a16="http://schemas.microsoft.com/office/drawing/2014/main" id="{ADF83209-8B81-C277-769C-348363D28F49}"/>
                </a:ext>
              </a:extLst>
            </p:cNvPr>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Fill the blank(s)</a:t>
              </a:r>
              <a:endParaRPr kumimoji="0" lang="x-none"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0" name="TipText">
              <a:extLst>
                <a:ext uri="{FF2B5EF4-FFF2-40B4-BE49-F238E27FC236}">
                  <a16:creationId xmlns:a16="http://schemas.microsoft.com/office/drawing/2014/main" id="{CD7A0F53-B28E-F602-4F95-F2CE23636563}"/>
                </a:ext>
              </a:extLst>
            </p:cNvPr>
            <p:cNvSpPr txBox="1"/>
            <p:nvPr>
              <p:custDataLst>
                <p:tags r:id="rId14"/>
              </p:custDataLst>
            </p:nvPr>
          </p:nvSpPr>
          <p:spPr>
            <a:xfrm>
              <a:off x="2159318" y="109220"/>
              <a:ext cx="2286000" cy="508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Points: 0</a:t>
              </a:r>
              <a:endParaRPr kumimoji="0" lang="x-none" sz="14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pic>
        <p:nvPicPr>
          <p:cNvPr id="5" name="图片 4">
            <a:extLst>
              <a:ext uri="{FF2B5EF4-FFF2-40B4-BE49-F238E27FC236}">
                <a16:creationId xmlns:a16="http://schemas.microsoft.com/office/drawing/2014/main" id="{EFB057AF-9847-A62E-D71E-44439C101BE1}"/>
              </a:ext>
            </a:extLst>
          </p:cNvPr>
          <p:cNvPicPr>
            <a:picLocks/>
          </p:cNvPicPr>
          <p:nvPr>
            <p:custDataLst>
              <p:tags r:id="rId10"/>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3" name="Title 3">
            <a:extLst>
              <a:ext uri="{FF2B5EF4-FFF2-40B4-BE49-F238E27FC236}">
                <a16:creationId xmlns:a16="http://schemas.microsoft.com/office/drawing/2014/main" id="{3B02E5A9-CC8A-70DD-A176-B7B006D42932}"/>
              </a:ext>
            </a:extLst>
          </p:cNvPr>
          <p:cNvSpPr txBox="1">
            <a:spLocks/>
          </p:cNvSpPr>
          <p:nvPr/>
        </p:nvSpPr>
        <p:spPr>
          <a:xfrm>
            <a:off x="838200" y="4487068"/>
            <a:ext cx="10515600" cy="173593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panose="020F0302020204030204"/>
                <a:ea typeface="+mj-ea"/>
                <a:cs typeface="+mj-cs"/>
              </a:rPr>
              <a:t>Please get ready to answer a question where you are asked to fill in the blanks</a:t>
            </a:r>
            <a:br>
              <a:rPr kumimoji="0" lang="en-US" sz="2400" b="0" i="0" u="none" strike="noStrike" kern="1200" cap="none" spc="0" normalizeH="0" baseline="0" noProof="0" dirty="0">
                <a:ln>
                  <a:noFill/>
                </a:ln>
                <a:solidFill>
                  <a:prstClr val="black"/>
                </a:solidFill>
                <a:effectLst/>
                <a:uLnTx/>
                <a:uFillTx/>
                <a:latin typeface="Calibri Light" panose="020F0302020204030204"/>
                <a:ea typeface="+mj-ea"/>
                <a:cs typeface="+mj-cs"/>
              </a:rPr>
            </a:br>
            <a:r>
              <a:rPr kumimoji="0" lang="en-US" sz="2400" b="0" i="0" u="none" strike="noStrike" kern="1200" cap="none" spc="0" normalizeH="0" baseline="0" noProof="0" dirty="0">
                <a:ln>
                  <a:noFill/>
                </a:ln>
                <a:solidFill>
                  <a:prstClr val="black"/>
                </a:solidFill>
                <a:effectLst/>
                <a:uLnTx/>
                <a:uFillTx/>
                <a:latin typeface="Calibri Light" panose="020F0302020204030204"/>
                <a:ea typeface="+mj-ea"/>
                <a:cs typeface="+mj-cs"/>
              </a:rPr>
              <a:t>You can input one or two words in each “blank”</a:t>
            </a:r>
            <a:endParaRPr kumimoji="0" lang="en-US" sz="28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Tree>
    <p:custDataLst>
      <p:tags r:id="rId1"/>
    </p:custDataLst>
    <p:extLst>
      <p:ext uri="{BB962C8B-B14F-4D97-AF65-F5344CB8AC3E}">
        <p14:creationId xmlns:p14="http://schemas.microsoft.com/office/powerpoint/2010/main" val="210779202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灯片编号占位符 3">
            <a:extLst>
              <a:ext uri="{FF2B5EF4-FFF2-40B4-BE49-F238E27FC236}">
                <a16:creationId xmlns:a16="http://schemas.microsoft.com/office/drawing/2014/main" id="{8C4A11B3-FD92-44B8-AB68-C039CA23E16C}"/>
              </a:ext>
            </a:extLst>
          </p:cNvPr>
          <p:cNvSpPr txBox="1">
            <a:spLocks noGrp="1"/>
          </p:cNvSpPr>
          <p:nvPr/>
        </p:nvSpPr>
        <p:spPr bwMode="auto">
          <a:xfrm>
            <a:off x="8077200" y="5529263"/>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26482BE4-C7BC-4B26-81AE-BFB86DAC28AC}" type="slidenum">
              <a:rPr kumimoji="0" lang="zh-CN" altLang="en-US" sz="1200" b="0" i="1" u="none" strike="noStrike" kern="1200" cap="none" spc="0" normalizeH="0" baseline="0" noProof="0">
                <a:ln>
                  <a:noFill/>
                </a:ln>
                <a:solidFill>
                  <a:srgbClr val="000000"/>
                </a:solidFill>
                <a:effectLst/>
                <a:uLnTx/>
                <a:uFillTx/>
                <a:latin typeface="Garamond" panose="02020404030301010803" pitchFamily="18"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en-US" altLang="zh-CN" sz="1200" b="0" i="1" u="none" strike="noStrike" kern="1200" cap="none" spc="0" normalizeH="0" baseline="0" noProof="0">
              <a:ln>
                <a:noFill/>
              </a:ln>
              <a:solidFill>
                <a:srgbClr val="000000"/>
              </a:solidFill>
              <a:effectLst/>
              <a:uLnTx/>
              <a:uFillTx/>
              <a:latin typeface="Garamond" panose="02020404030301010803" pitchFamily="18" charset="0"/>
              <a:ea typeface="宋体" panose="02010600030101010101" pitchFamily="2" charset="-122"/>
              <a:cs typeface="+mn-cs"/>
            </a:endParaRPr>
          </a:p>
        </p:txBody>
      </p:sp>
      <p:sp>
        <p:nvSpPr>
          <p:cNvPr id="149508" name="Rectangle 7">
            <a:extLst>
              <a:ext uri="{FF2B5EF4-FFF2-40B4-BE49-F238E27FC236}">
                <a16:creationId xmlns:a16="http://schemas.microsoft.com/office/drawing/2014/main" id="{406D0252-D5C8-4A7C-B75E-6C46882F3D74}"/>
              </a:ext>
            </a:extLst>
          </p:cNvPr>
          <p:cNvSpPr>
            <a:spLocks noChangeArrowheads="1"/>
          </p:cNvSpPr>
          <p:nvPr/>
        </p:nvSpPr>
        <p:spPr bwMode="auto">
          <a:xfrm>
            <a:off x="1981200" y="385764"/>
            <a:ext cx="8382000" cy="657225"/>
          </a:xfrm>
          <a:prstGeom prst="rect">
            <a:avLst/>
          </a:prstGeom>
          <a:noFill/>
          <a:ln w="9525">
            <a:noFill/>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4400" b="0" i="0" u="none" strike="noStrike" kern="1200" cap="none" spc="0" normalizeH="0" baseline="0" noProof="0" dirty="0">
                <a:ln>
                  <a:noFill/>
                </a:ln>
                <a:solidFill>
                  <a:srgbClr val="006633"/>
                </a:solidFill>
                <a:effectLst/>
                <a:uLnTx/>
                <a:uFillTx/>
                <a:latin typeface="Calibri" panose="020F0502020204030204"/>
                <a:ea typeface="PMingLiU" pitchFamily="18" charset="-120"/>
                <a:cs typeface="+mn-cs"/>
              </a:rPr>
              <a:t>Web Service Protocol Stack</a:t>
            </a:r>
          </a:p>
        </p:txBody>
      </p:sp>
      <p:sp>
        <p:nvSpPr>
          <p:cNvPr id="53256" name="Rectangle 8">
            <a:extLst>
              <a:ext uri="{FF2B5EF4-FFF2-40B4-BE49-F238E27FC236}">
                <a16:creationId xmlns:a16="http://schemas.microsoft.com/office/drawing/2014/main" id="{46CC54A6-4C68-4DA6-8F58-4E05490C3437}"/>
              </a:ext>
            </a:extLst>
          </p:cNvPr>
          <p:cNvSpPr>
            <a:spLocks noChangeArrowheads="1"/>
          </p:cNvSpPr>
          <p:nvPr/>
        </p:nvSpPr>
        <p:spPr bwMode="auto">
          <a:xfrm>
            <a:off x="3962400" y="1647825"/>
            <a:ext cx="6096000" cy="4572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000000"/>
                </a:solidFill>
                <a:effectLst/>
                <a:uLnTx/>
                <a:uFillTx/>
                <a:latin typeface="Calibri" panose="020F0502020204030204"/>
                <a:ea typeface="PMingLiU" pitchFamily="18" charset="-120"/>
                <a:cs typeface="+mn-cs"/>
              </a:rPr>
              <a:t>Discovery			                   UDDI</a:t>
            </a:r>
          </a:p>
        </p:txBody>
      </p:sp>
      <p:sp>
        <p:nvSpPr>
          <p:cNvPr id="53257" name="Rectangle 9">
            <a:extLst>
              <a:ext uri="{FF2B5EF4-FFF2-40B4-BE49-F238E27FC236}">
                <a16:creationId xmlns:a16="http://schemas.microsoft.com/office/drawing/2014/main" id="{BBE25DA3-333D-4EAF-9EFC-3E9EC194E22A}"/>
              </a:ext>
            </a:extLst>
          </p:cNvPr>
          <p:cNvSpPr>
            <a:spLocks noChangeArrowheads="1"/>
          </p:cNvSpPr>
          <p:nvPr/>
        </p:nvSpPr>
        <p:spPr bwMode="auto">
          <a:xfrm>
            <a:off x="3962400" y="2409825"/>
            <a:ext cx="6096000" cy="4572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000000"/>
                </a:solidFill>
                <a:effectLst/>
                <a:uLnTx/>
                <a:uFillTx/>
                <a:latin typeface="Calibri" panose="020F0502020204030204"/>
                <a:ea typeface="PMingLiU" pitchFamily="18" charset="-120"/>
                <a:cs typeface="+mn-cs"/>
              </a:rPr>
              <a:t>Description   	      			      WSDL</a:t>
            </a:r>
          </a:p>
        </p:txBody>
      </p:sp>
      <p:sp>
        <p:nvSpPr>
          <p:cNvPr id="53258" name="Rectangle 10">
            <a:extLst>
              <a:ext uri="{FF2B5EF4-FFF2-40B4-BE49-F238E27FC236}">
                <a16:creationId xmlns:a16="http://schemas.microsoft.com/office/drawing/2014/main" id="{6CE33036-3FAA-4C59-BCA1-70598EF07E63}"/>
              </a:ext>
            </a:extLst>
          </p:cNvPr>
          <p:cNvSpPr>
            <a:spLocks noChangeArrowheads="1"/>
          </p:cNvSpPr>
          <p:nvPr/>
        </p:nvSpPr>
        <p:spPr bwMode="auto">
          <a:xfrm>
            <a:off x="3962400" y="3171825"/>
            <a:ext cx="6096000" cy="4572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000000"/>
                </a:solidFill>
                <a:effectLst/>
                <a:uLnTx/>
                <a:uFillTx/>
                <a:latin typeface="Calibri" panose="020F0502020204030204"/>
                <a:ea typeface="PMingLiU" pitchFamily="18" charset="-120"/>
                <a:cs typeface="+mn-cs"/>
              </a:rPr>
              <a:t>XML Messaging	  XML-RPC, SOAP,XML</a:t>
            </a:r>
          </a:p>
        </p:txBody>
      </p:sp>
      <p:sp>
        <p:nvSpPr>
          <p:cNvPr id="53259" name="Rectangle 11">
            <a:extLst>
              <a:ext uri="{FF2B5EF4-FFF2-40B4-BE49-F238E27FC236}">
                <a16:creationId xmlns:a16="http://schemas.microsoft.com/office/drawing/2014/main" id="{650BA87B-3AC2-4C63-9288-3400751558B0}"/>
              </a:ext>
            </a:extLst>
          </p:cNvPr>
          <p:cNvSpPr>
            <a:spLocks noChangeArrowheads="1"/>
          </p:cNvSpPr>
          <p:nvPr/>
        </p:nvSpPr>
        <p:spPr bwMode="auto">
          <a:xfrm>
            <a:off x="3962400" y="3933825"/>
            <a:ext cx="6096000" cy="4572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000000"/>
                </a:solidFill>
                <a:effectLst/>
                <a:uLnTx/>
                <a:uFillTx/>
                <a:latin typeface="Calibri" panose="020F0502020204030204"/>
                <a:ea typeface="PMingLiU" pitchFamily="18" charset="-120"/>
                <a:cs typeface="+mn-cs"/>
              </a:rPr>
              <a:t>Transport	            HTTP,SMTP,FTP, BEEP</a:t>
            </a:r>
          </a:p>
        </p:txBody>
      </p:sp>
      <p:sp>
        <p:nvSpPr>
          <p:cNvPr id="58377" name="Text Box 12">
            <a:extLst>
              <a:ext uri="{FF2B5EF4-FFF2-40B4-BE49-F238E27FC236}">
                <a16:creationId xmlns:a16="http://schemas.microsoft.com/office/drawing/2014/main" id="{49BE9177-6A05-446E-BB28-ED3B29A14DE9}"/>
              </a:ext>
            </a:extLst>
          </p:cNvPr>
          <p:cNvSpPr txBox="1">
            <a:spLocks noChangeArrowheads="1"/>
          </p:cNvSpPr>
          <p:nvPr/>
        </p:nvSpPr>
        <p:spPr bwMode="auto">
          <a:xfrm>
            <a:off x="3352800" y="5305425"/>
            <a:ext cx="6916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1" u="none" strike="noStrike" kern="120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rPr>
              <a:t>Transporting XML messages between client and server</a:t>
            </a:r>
          </a:p>
        </p:txBody>
      </p:sp>
      <p:sp>
        <p:nvSpPr>
          <p:cNvPr id="58378" name="Line 13">
            <a:extLst>
              <a:ext uri="{FF2B5EF4-FFF2-40B4-BE49-F238E27FC236}">
                <a16:creationId xmlns:a16="http://schemas.microsoft.com/office/drawing/2014/main" id="{A9685B2F-7608-4727-9C29-3E6BD42B826E}"/>
              </a:ext>
            </a:extLst>
          </p:cNvPr>
          <p:cNvSpPr>
            <a:spLocks noChangeShapeType="1"/>
          </p:cNvSpPr>
          <p:nvPr/>
        </p:nvSpPr>
        <p:spPr bwMode="auto">
          <a:xfrm flipH="1" flipV="1">
            <a:off x="6400800" y="4238625"/>
            <a:ext cx="914400" cy="1066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58379" name="Text Box 14">
            <a:extLst>
              <a:ext uri="{FF2B5EF4-FFF2-40B4-BE49-F238E27FC236}">
                <a16:creationId xmlns:a16="http://schemas.microsoft.com/office/drawing/2014/main" id="{54290913-0DA6-4765-9AF3-5B22A81369D0}"/>
              </a:ext>
            </a:extLst>
          </p:cNvPr>
          <p:cNvSpPr txBox="1">
            <a:spLocks noChangeArrowheads="1"/>
          </p:cNvSpPr>
          <p:nvPr/>
        </p:nvSpPr>
        <p:spPr bwMode="auto">
          <a:xfrm>
            <a:off x="1752601" y="4619625"/>
            <a:ext cx="4532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1" u="none" strike="noStrike" kern="120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rPr>
              <a:t>Encoding messages in XML format</a:t>
            </a:r>
          </a:p>
        </p:txBody>
      </p:sp>
      <p:sp>
        <p:nvSpPr>
          <p:cNvPr id="58380" name="Line 15">
            <a:extLst>
              <a:ext uri="{FF2B5EF4-FFF2-40B4-BE49-F238E27FC236}">
                <a16:creationId xmlns:a16="http://schemas.microsoft.com/office/drawing/2014/main" id="{2CF6FCBA-84DA-47D2-A5E7-1D00315CA963}"/>
              </a:ext>
            </a:extLst>
          </p:cNvPr>
          <p:cNvSpPr>
            <a:spLocks noChangeShapeType="1"/>
          </p:cNvSpPr>
          <p:nvPr/>
        </p:nvSpPr>
        <p:spPr bwMode="auto">
          <a:xfrm flipV="1">
            <a:off x="2895600" y="3552825"/>
            <a:ext cx="1219200" cy="1066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58381" name="Text Box 16">
            <a:extLst>
              <a:ext uri="{FF2B5EF4-FFF2-40B4-BE49-F238E27FC236}">
                <a16:creationId xmlns:a16="http://schemas.microsoft.com/office/drawing/2014/main" id="{60FFB81B-0EF5-43D3-8400-D5DF709E784A}"/>
              </a:ext>
            </a:extLst>
          </p:cNvPr>
          <p:cNvSpPr txBox="1">
            <a:spLocks noChangeArrowheads="1"/>
          </p:cNvSpPr>
          <p:nvPr/>
        </p:nvSpPr>
        <p:spPr bwMode="auto">
          <a:xfrm>
            <a:off x="1524001" y="3019426"/>
            <a:ext cx="19970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1" u="none" strike="noStrike" kern="120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rPr>
              <a:t>Describing Web Services interface</a:t>
            </a:r>
          </a:p>
        </p:txBody>
      </p:sp>
      <p:sp>
        <p:nvSpPr>
          <p:cNvPr id="58382" name="Line 17">
            <a:extLst>
              <a:ext uri="{FF2B5EF4-FFF2-40B4-BE49-F238E27FC236}">
                <a16:creationId xmlns:a16="http://schemas.microsoft.com/office/drawing/2014/main" id="{21A7E5C4-792C-4D71-84AB-F778F39BA7A8}"/>
              </a:ext>
            </a:extLst>
          </p:cNvPr>
          <p:cNvSpPr>
            <a:spLocks noChangeShapeType="1"/>
          </p:cNvSpPr>
          <p:nvPr/>
        </p:nvSpPr>
        <p:spPr bwMode="auto">
          <a:xfrm flipV="1">
            <a:off x="3200400" y="2790825"/>
            <a:ext cx="83820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58383" name="Text Box 18">
            <a:extLst>
              <a:ext uri="{FF2B5EF4-FFF2-40B4-BE49-F238E27FC236}">
                <a16:creationId xmlns:a16="http://schemas.microsoft.com/office/drawing/2014/main" id="{2D35CE94-EC1D-4A53-9225-D778F22C5215}"/>
              </a:ext>
            </a:extLst>
          </p:cNvPr>
          <p:cNvSpPr txBox="1">
            <a:spLocks noChangeArrowheads="1"/>
          </p:cNvSpPr>
          <p:nvPr/>
        </p:nvSpPr>
        <p:spPr bwMode="auto">
          <a:xfrm>
            <a:off x="1676401" y="1647826"/>
            <a:ext cx="19208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1" u="none" strike="noStrike" kern="120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rPr>
              <a:t>Searching / Publishing Web Services</a:t>
            </a:r>
          </a:p>
        </p:txBody>
      </p:sp>
      <p:sp>
        <p:nvSpPr>
          <p:cNvPr id="58384" name="Line 19">
            <a:extLst>
              <a:ext uri="{FF2B5EF4-FFF2-40B4-BE49-F238E27FC236}">
                <a16:creationId xmlns:a16="http://schemas.microsoft.com/office/drawing/2014/main" id="{B9BCE458-E0A6-40DE-95C8-24832E6E01FF}"/>
              </a:ext>
            </a:extLst>
          </p:cNvPr>
          <p:cNvSpPr>
            <a:spLocks noChangeShapeType="1"/>
          </p:cNvSpPr>
          <p:nvPr/>
        </p:nvSpPr>
        <p:spPr bwMode="auto">
          <a:xfrm flipV="1">
            <a:off x="3352800" y="1952625"/>
            <a:ext cx="685800" cy="76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Tree>
    <p:extLst>
      <p:ext uri="{BB962C8B-B14F-4D97-AF65-F5344CB8AC3E}">
        <p14:creationId xmlns:p14="http://schemas.microsoft.com/office/powerpoint/2010/main" val="259139314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ctrTitle"/>
          </p:nvPr>
        </p:nvSpPr>
        <p:spPr>
          <a:xfrm>
            <a:off x="2209800" y="1905000"/>
            <a:ext cx="7772400" cy="2590800"/>
          </a:xfrm>
        </p:spPr>
        <p:txBody>
          <a:bodyPr>
            <a:normAutofit/>
          </a:bodyPr>
          <a:lstStyle/>
          <a:p>
            <a:r>
              <a:rPr lang="en-US" altLang="en-US" sz="7200" u="sng" dirty="0">
                <a:latin typeface="Swis721 Hv BT" pitchFamily="34" charset="0"/>
              </a:rPr>
              <a:t>Part III:</a:t>
            </a:r>
            <a:br>
              <a:rPr lang="en-US" altLang="en-US" sz="7200" u="sng" dirty="0">
                <a:latin typeface="Swis721 Hv BT" pitchFamily="34" charset="0"/>
              </a:rPr>
            </a:br>
            <a:r>
              <a:rPr lang="en-US" altLang="en-US" sz="6600" dirty="0">
                <a:latin typeface="Swis721 Hv BT" pitchFamily="34" charset="0"/>
              </a:rPr>
              <a:t>XML-RPC Essentials</a:t>
            </a:r>
          </a:p>
        </p:txBody>
      </p:sp>
    </p:spTree>
    <p:extLst>
      <p:ext uri="{BB962C8B-B14F-4D97-AF65-F5344CB8AC3E}">
        <p14:creationId xmlns:p14="http://schemas.microsoft.com/office/powerpoint/2010/main" val="149153777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C67A7C-A854-478E-8A43-9843BBC4BC3A}"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6258" name="Rectangle 2"/>
          <p:cNvSpPr>
            <a:spLocks noGrp="1" noChangeArrowheads="1"/>
          </p:cNvSpPr>
          <p:nvPr>
            <p:ph type="title"/>
          </p:nvPr>
        </p:nvSpPr>
        <p:spPr/>
        <p:txBody>
          <a:bodyPr/>
          <a:lstStyle/>
          <a:p>
            <a:r>
              <a:rPr lang="en-US" altLang="en-US"/>
              <a:t>What is a Web Service?</a:t>
            </a:r>
          </a:p>
        </p:txBody>
      </p:sp>
      <p:sp>
        <p:nvSpPr>
          <p:cNvPr id="96259" name="Rectangle 3"/>
          <p:cNvSpPr>
            <a:spLocks noGrp="1" noChangeArrowheads="1"/>
          </p:cNvSpPr>
          <p:nvPr>
            <p:ph type="body" idx="1"/>
          </p:nvPr>
        </p:nvSpPr>
        <p:spPr/>
        <p:txBody>
          <a:bodyPr>
            <a:normAutofit/>
          </a:bodyPr>
          <a:lstStyle/>
          <a:p>
            <a:r>
              <a:rPr lang="en-US" altLang="en-US" sz="4000" dirty="0"/>
              <a:t>A Web Service is any service that:</a:t>
            </a:r>
          </a:p>
          <a:p>
            <a:pPr lvl="1"/>
            <a:r>
              <a:rPr lang="en-US" altLang="en-US" sz="3600" dirty="0"/>
              <a:t>Is available over the Internet or private (intranet) networks</a:t>
            </a:r>
          </a:p>
          <a:p>
            <a:pPr lvl="1"/>
            <a:r>
              <a:rPr lang="en-US" altLang="en-US" sz="3600" dirty="0"/>
              <a:t>Uses </a:t>
            </a:r>
            <a:r>
              <a:rPr lang="en-US" altLang="en-US" sz="3600" dirty="0">
                <a:solidFill>
                  <a:srgbClr val="FF0000"/>
                </a:solidFill>
              </a:rPr>
              <a:t>a standardized XML messaging system</a:t>
            </a:r>
          </a:p>
          <a:p>
            <a:pPr lvl="1"/>
            <a:r>
              <a:rPr lang="en-US" altLang="en-US" sz="3600" dirty="0"/>
              <a:t>Is </a:t>
            </a:r>
            <a:r>
              <a:rPr lang="en-US" altLang="en-US" sz="3600" dirty="0">
                <a:solidFill>
                  <a:srgbClr val="FF0000"/>
                </a:solidFill>
              </a:rPr>
              <a:t>not tied to any one operating system or programming language</a:t>
            </a:r>
          </a:p>
          <a:p>
            <a:pPr lvl="1"/>
            <a:endParaRPr lang="en-US" altLang="en-US" sz="3600" dirty="0"/>
          </a:p>
        </p:txBody>
      </p:sp>
    </p:spTree>
    <p:extLst>
      <p:ext uri="{BB962C8B-B14F-4D97-AF65-F5344CB8AC3E}">
        <p14:creationId xmlns:p14="http://schemas.microsoft.com/office/powerpoint/2010/main" val="3109184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625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6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Web service is not tied to any one operating system or programming language</a:t>
            </a:r>
          </a:p>
        </p:txBody>
      </p:sp>
      <p:sp>
        <p:nvSpPr>
          <p:cNvPr id="3" name="Content Placeholder 2"/>
          <p:cNvSpPr>
            <a:spLocks noGrp="1"/>
          </p:cNvSpPr>
          <p:nvPr>
            <p:ph idx="1"/>
          </p:nvPr>
        </p:nvSpPr>
        <p:spPr/>
        <p:txBody>
          <a:bodyPr>
            <a:normAutofit/>
          </a:bodyPr>
          <a:lstStyle/>
          <a:p>
            <a:r>
              <a:rPr lang="en-GB" sz="3600" dirty="0"/>
              <a:t>In the next section we will explore the issue of connecting </a:t>
            </a:r>
            <a:r>
              <a:rPr lang="en-GB" sz="3600" dirty="0">
                <a:solidFill>
                  <a:srgbClr val="FF0000"/>
                </a:solidFill>
              </a:rPr>
              <a:t>disparate systems</a:t>
            </a:r>
          </a:p>
        </p:txBody>
      </p:sp>
    </p:spTree>
    <p:extLst>
      <p:ext uri="{BB962C8B-B14F-4D97-AF65-F5344CB8AC3E}">
        <p14:creationId xmlns:p14="http://schemas.microsoft.com/office/powerpoint/2010/main" val="307998158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26CB9-64B8-47CA-890F-C6156E3E3C4E}"/>
              </a:ext>
            </a:extLst>
          </p:cNvPr>
          <p:cNvSpPr>
            <a:spLocks noGrp="1"/>
          </p:cNvSpPr>
          <p:nvPr>
            <p:ph type="title"/>
          </p:nvPr>
        </p:nvSpPr>
        <p:spPr/>
        <p:txBody>
          <a:bodyPr/>
          <a:lstStyle/>
          <a:p>
            <a:r>
              <a:rPr lang="en-US" dirty="0"/>
              <a:t>Disparate system</a:t>
            </a:r>
          </a:p>
        </p:txBody>
      </p:sp>
      <p:sp>
        <p:nvSpPr>
          <p:cNvPr id="3" name="Content Placeholder 2">
            <a:extLst>
              <a:ext uri="{FF2B5EF4-FFF2-40B4-BE49-F238E27FC236}">
                <a16:creationId xmlns:a16="http://schemas.microsoft.com/office/drawing/2014/main" id="{506B59F0-5E30-4899-9B16-6212581CF664}"/>
              </a:ext>
            </a:extLst>
          </p:cNvPr>
          <p:cNvSpPr>
            <a:spLocks noGrp="1"/>
          </p:cNvSpPr>
          <p:nvPr>
            <p:ph idx="1"/>
          </p:nvPr>
        </p:nvSpPr>
        <p:spPr/>
        <p:txBody>
          <a:bodyPr>
            <a:normAutofit/>
          </a:bodyPr>
          <a:lstStyle/>
          <a:p>
            <a:r>
              <a:rPr lang="en-US" sz="3600" dirty="0"/>
              <a:t>System that was designed to operate as a fundamentally distinct</a:t>
            </a:r>
          </a:p>
          <a:p>
            <a:r>
              <a:rPr lang="en-US" sz="3600" dirty="0"/>
              <a:t>Without exchanging data</a:t>
            </a:r>
          </a:p>
          <a:p>
            <a:r>
              <a:rPr lang="en-US" sz="3600" dirty="0"/>
              <a:t>Without interacting with other system</a:t>
            </a:r>
          </a:p>
        </p:txBody>
      </p:sp>
    </p:spTree>
    <p:extLst>
      <p:ext uri="{BB962C8B-B14F-4D97-AF65-F5344CB8AC3E}">
        <p14:creationId xmlns:p14="http://schemas.microsoft.com/office/powerpoint/2010/main" val="209406239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Connecting disparate systems </a:t>
            </a:r>
          </a:p>
        </p:txBody>
      </p:sp>
      <p:sp>
        <p:nvSpPr>
          <p:cNvPr id="3" name="Content Placeholder 2"/>
          <p:cNvSpPr>
            <a:spLocks noGrp="1"/>
          </p:cNvSpPr>
          <p:nvPr>
            <p:ph idx="1"/>
          </p:nvPr>
        </p:nvSpPr>
        <p:spPr/>
        <p:txBody>
          <a:bodyPr>
            <a:normAutofit/>
          </a:bodyPr>
          <a:lstStyle/>
          <a:p>
            <a:r>
              <a:rPr lang="en-GB" sz="3600" dirty="0"/>
              <a:t>Modern day business applications use variety of programming platforms to develop web-based applications</a:t>
            </a:r>
          </a:p>
          <a:p>
            <a:pPr lvl="1"/>
            <a:r>
              <a:rPr lang="en-GB" sz="3200" dirty="0"/>
              <a:t>Java</a:t>
            </a:r>
          </a:p>
          <a:p>
            <a:pPr lvl="1"/>
            <a:r>
              <a:rPr lang="en-GB" sz="3200" dirty="0" err="1"/>
              <a:t>.Net</a:t>
            </a:r>
            <a:endParaRPr lang="en-GB" sz="3200" dirty="0"/>
          </a:p>
          <a:p>
            <a:pPr lvl="1"/>
            <a:r>
              <a:rPr lang="en-GB" sz="3200" dirty="0"/>
              <a:t>Angular JS</a:t>
            </a:r>
          </a:p>
          <a:p>
            <a:pPr lvl="1"/>
            <a:r>
              <a:rPr lang="en-GB" sz="3200" dirty="0"/>
              <a:t>Node.js</a:t>
            </a:r>
          </a:p>
          <a:p>
            <a:pPr lvl="1"/>
            <a:r>
              <a:rPr lang="en-GB" sz="3200" dirty="0"/>
              <a:t>…</a:t>
            </a:r>
          </a:p>
        </p:txBody>
      </p:sp>
    </p:spTree>
    <p:extLst>
      <p:ext uri="{BB962C8B-B14F-4D97-AF65-F5344CB8AC3E}">
        <p14:creationId xmlns:p14="http://schemas.microsoft.com/office/powerpoint/2010/main" val="33390229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Connecting disparate systems </a:t>
            </a:r>
          </a:p>
        </p:txBody>
      </p:sp>
      <p:sp>
        <p:nvSpPr>
          <p:cNvPr id="3" name="Content Placeholder 2"/>
          <p:cNvSpPr>
            <a:spLocks noGrp="1"/>
          </p:cNvSpPr>
          <p:nvPr>
            <p:ph idx="1"/>
          </p:nvPr>
        </p:nvSpPr>
        <p:spPr/>
        <p:txBody>
          <a:bodyPr>
            <a:normAutofit/>
          </a:bodyPr>
          <a:lstStyle/>
          <a:p>
            <a:r>
              <a:rPr lang="en-GB" sz="4000" dirty="0"/>
              <a:t>Often these heterogeneous applications need some sort of communication to happen between them</a:t>
            </a:r>
          </a:p>
          <a:p>
            <a:r>
              <a:rPr lang="en-GB" sz="4000" dirty="0"/>
              <a:t>Since they are built using different development languages, it becomes really difficult to ensure accurate communication between applications</a:t>
            </a:r>
          </a:p>
        </p:txBody>
      </p:sp>
    </p:spTree>
    <p:extLst>
      <p:ext uri="{BB962C8B-B14F-4D97-AF65-F5344CB8AC3E}">
        <p14:creationId xmlns:p14="http://schemas.microsoft.com/office/powerpoint/2010/main" val="141978548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Connecting disparate systems </a:t>
            </a:r>
          </a:p>
        </p:txBody>
      </p:sp>
      <p:sp>
        <p:nvSpPr>
          <p:cNvPr id="3" name="Content Placeholder 2"/>
          <p:cNvSpPr>
            <a:spLocks noGrp="1"/>
          </p:cNvSpPr>
          <p:nvPr>
            <p:ph idx="1"/>
          </p:nvPr>
        </p:nvSpPr>
        <p:spPr/>
        <p:txBody>
          <a:bodyPr>
            <a:normAutofit/>
          </a:bodyPr>
          <a:lstStyle/>
          <a:p>
            <a:r>
              <a:rPr lang="en-GB" sz="4000" dirty="0"/>
              <a:t>Web services provide a common platform that allows multiple applications built on various programming languages to have the ability to communicate with each other</a:t>
            </a:r>
          </a:p>
        </p:txBody>
      </p:sp>
    </p:spTree>
    <p:extLst>
      <p:ext uri="{BB962C8B-B14F-4D97-AF65-F5344CB8AC3E}">
        <p14:creationId xmlns:p14="http://schemas.microsoft.com/office/powerpoint/2010/main" val="36808888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TYPE" val="Polling"/>
  <p:tag name="RAINPROBLEM" val="Polling"/>
  <p:tag name="ANONYMOUSPOLLING" val="False"/>
  <p:tag name="PROBLEMSCORE" val="0.0"/>
</p:tagLst>
</file>

<file path=ppt/tags/tag1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Polling"/>
</p:tagLst>
</file>

<file path=ppt/tags/tag1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Polling"/>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Polling"/>
</p:tagLst>
</file>

<file path=ppt/tags/tag2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Polling"/>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Polling"/>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 name="RAINPROBLEM" val="PollingAnswer"/>
</p:tagLst>
</file>

<file path=ppt/tags/tag2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4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4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RAINPROBLEM" val="FillBlank"/>
  <p:tag name="PROBLEMBLANKKEYWORD" val="Blank "/>
  <p:tag name="PROBLEMHASREMARK" val="False"/>
  <p:tag name="PROBLEMSCORE" val="0.0"/>
  <p:tag name="PROBLEMBLANK" val="[]"/>
</p:tagLst>
</file>

<file path=ppt/tags/tag5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6.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57.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58.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5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6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61.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7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0.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8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9.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92.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6784</Words>
  <Application>Microsoft Office PowerPoint</Application>
  <PresentationFormat>宽屏</PresentationFormat>
  <Paragraphs>1009</Paragraphs>
  <Slides>149</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149</vt:i4>
      </vt:variant>
    </vt:vector>
  </HeadingPairs>
  <TitlesOfParts>
    <vt:vector size="162" baseType="lpstr">
      <vt:lpstr>Swis721 Hv BT</vt:lpstr>
      <vt:lpstr>等线</vt:lpstr>
      <vt:lpstr>等线 Light</vt:lpstr>
      <vt:lpstr>Microsoft Yahei</vt:lpstr>
      <vt:lpstr>Arial</vt:lpstr>
      <vt:lpstr>Calibri</vt:lpstr>
      <vt:lpstr>Calibri Light</vt:lpstr>
      <vt:lpstr>Courier New</vt:lpstr>
      <vt:lpstr>Garamond</vt:lpstr>
      <vt:lpstr>Times New Roman</vt:lpstr>
      <vt:lpstr>Wingdings</vt:lpstr>
      <vt:lpstr>Office 主题​​</vt:lpstr>
      <vt:lpstr>Office Theme</vt:lpstr>
      <vt:lpstr>Module One: Introduction to Service Computing and XML-RPC</vt:lpstr>
      <vt:lpstr>Let’s consider an example first</vt:lpstr>
      <vt:lpstr>PowerPoint 演示文稿</vt:lpstr>
      <vt:lpstr>The Human Centric Web – approach without services</vt:lpstr>
      <vt:lpstr>Application-Centric Web – service oriented approach   </vt:lpstr>
      <vt:lpstr>The Application-Centric Web</vt:lpstr>
      <vt:lpstr>Application-Centric Web</vt:lpstr>
      <vt:lpstr>PowerPoint 演示文稿</vt:lpstr>
      <vt:lpstr>Here are some ideas</vt:lpstr>
      <vt:lpstr>PowerPoint 演示文稿</vt:lpstr>
      <vt:lpstr>What is a Web Service?</vt:lpstr>
      <vt:lpstr>What is a Web Service?</vt:lpstr>
      <vt:lpstr>Web services are based on standards</vt:lpstr>
      <vt:lpstr>Standardization </vt:lpstr>
      <vt:lpstr>Standardization – definition (1) </vt:lpstr>
      <vt:lpstr>Standard</vt:lpstr>
      <vt:lpstr>Standard</vt:lpstr>
      <vt:lpstr>Standard - example</vt:lpstr>
      <vt:lpstr>Standardization  – definition (2) </vt:lpstr>
      <vt:lpstr>Standardization purpose (1)</vt:lpstr>
      <vt:lpstr>Standardization purpose (2)</vt:lpstr>
      <vt:lpstr>Industry standardization examples</vt:lpstr>
      <vt:lpstr>Who creates standards</vt:lpstr>
      <vt:lpstr>Technical standard</vt:lpstr>
      <vt:lpstr>Technical standard</vt:lpstr>
      <vt:lpstr>Types of technical standards</vt:lpstr>
      <vt:lpstr>Standard specification</vt:lpstr>
      <vt:lpstr>Web services standards</vt:lpstr>
      <vt:lpstr>Web service standards</vt:lpstr>
      <vt:lpstr>What is a Web Service?</vt:lpstr>
      <vt:lpstr>A Basic Web Service</vt:lpstr>
      <vt:lpstr>XML Messaging</vt:lpstr>
      <vt:lpstr>Web Services Defined</vt:lpstr>
      <vt:lpstr>Web Services:  Self Describing</vt:lpstr>
      <vt:lpstr>Web Services:  Discoverable</vt:lpstr>
      <vt:lpstr>Web Services:  Summary</vt:lpstr>
      <vt:lpstr>Web Services Architecture</vt:lpstr>
      <vt:lpstr>Web Service Architecture</vt:lpstr>
      <vt:lpstr>Web Service Roles</vt:lpstr>
      <vt:lpstr>Web Service Roles</vt:lpstr>
      <vt:lpstr>Web Service Protocol Stack</vt:lpstr>
      <vt:lpstr>Web Service Protocol Stack</vt:lpstr>
      <vt:lpstr>Part II: Web Service Protocols</vt:lpstr>
      <vt:lpstr>XML Messaging</vt:lpstr>
      <vt:lpstr>PowerPoint 演示文稿</vt:lpstr>
      <vt:lpstr>Option 1:  XML-RPC</vt:lpstr>
      <vt:lpstr>XML-RPC Example</vt:lpstr>
      <vt:lpstr>XML-RPC Example</vt:lpstr>
      <vt:lpstr>XML-RPC Example</vt:lpstr>
      <vt:lpstr>Option 2:  SOAP</vt:lpstr>
      <vt:lpstr>SOAP Message Format</vt:lpstr>
      <vt:lpstr>SOAP 1.1 Example</vt:lpstr>
      <vt:lpstr>SOAP 1.1 Example:</vt:lpstr>
      <vt:lpstr>PowerPoint 演示文稿</vt:lpstr>
      <vt:lpstr>PowerPoint 演示文稿</vt:lpstr>
      <vt:lpstr>PowerPoint 演示文稿</vt:lpstr>
      <vt:lpstr>XML-RPC vs SOAP</vt:lpstr>
      <vt:lpstr>PowerPoint 演示文稿</vt:lpstr>
      <vt:lpstr>WSDL</vt:lpstr>
      <vt:lpstr>WSDL In a Nutshell</vt:lpstr>
      <vt:lpstr>WSDL Excerpt:  Weather Service</vt:lpstr>
      <vt:lpstr>WSDL Excerpt:  Weather Service</vt:lpstr>
      <vt:lpstr>WSDL Excerpt:  Weather Service</vt:lpstr>
      <vt:lpstr>WSDL Excerpt:  Weather Service</vt:lpstr>
      <vt:lpstr>WSDL Excerpt:  Weather Service</vt:lpstr>
      <vt:lpstr>WSDL Excerpt:  Weather Service</vt:lpstr>
      <vt:lpstr>So What?</vt:lpstr>
      <vt:lpstr>PowerPoint 演示文稿</vt:lpstr>
      <vt:lpstr>UDDI</vt:lpstr>
      <vt:lpstr>UDDI:  Two Parts</vt:lpstr>
      <vt:lpstr>UDDI Data</vt:lpstr>
      <vt:lpstr>PowerPoint 演示文稿</vt:lpstr>
      <vt:lpstr>Using the Protocols Together – service request perspective</vt:lpstr>
      <vt:lpstr>Using the Protocols Together – service provider perspective</vt:lpstr>
      <vt:lpstr>Web Services example</vt:lpstr>
      <vt:lpstr>Web Service example - Amazon SimpleDB</vt:lpstr>
      <vt:lpstr>Web Service example - Amazon S3</vt:lpstr>
      <vt:lpstr>Web Service example - Amazon S3</vt:lpstr>
      <vt:lpstr>Web Service example - Amazon S3</vt:lpstr>
      <vt:lpstr>Example – Combining different services</vt:lpstr>
      <vt:lpstr>PowerPoint 演示文稿</vt:lpstr>
      <vt:lpstr>Web Service Architecture</vt:lpstr>
      <vt:lpstr>PowerPoint 演示文稿</vt:lpstr>
      <vt:lpstr>Let’s continue with our example</vt:lpstr>
      <vt:lpstr>Web Service Architecture</vt:lpstr>
      <vt:lpstr>How about service registry?</vt:lpstr>
      <vt:lpstr>PowerPoint 演示文稿</vt:lpstr>
      <vt:lpstr>Web Service Architecture</vt:lpstr>
      <vt:lpstr>PowerPoint 演示文稿</vt:lpstr>
      <vt:lpstr>Web Service Protocol Stack</vt:lpstr>
      <vt:lpstr>PowerPoint 演示文稿</vt:lpstr>
      <vt:lpstr>PowerPoint 演示文稿</vt:lpstr>
      <vt:lpstr>Part III: XML-RPC Essentials</vt:lpstr>
      <vt:lpstr>What is a Web Service?</vt:lpstr>
      <vt:lpstr>Web service is not tied to any one operating system or programming language</vt:lpstr>
      <vt:lpstr>Disparate system</vt:lpstr>
      <vt:lpstr>Connecting disparate systems </vt:lpstr>
      <vt:lpstr>Connecting disparate systems </vt:lpstr>
      <vt:lpstr>Connecting disparate systems </vt:lpstr>
      <vt:lpstr>Connecting disparate systems - why</vt:lpstr>
      <vt:lpstr>Connecting disparate systems - how</vt:lpstr>
      <vt:lpstr>RPC – remote procedure call</vt:lpstr>
      <vt:lpstr>XML-RPC is one of the solutions</vt:lpstr>
      <vt:lpstr>XML - Extensible Markup Language</vt:lpstr>
      <vt:lpstr>XML-RPC</vt:lpstr>
      <vt:lpstr>XML-RPC on the private network</vt:lpstr>
      <vt:lpstr>XML-RPC on the public network</vt:lpstr>
      <vt:lpstr>What is XML-RPC?</vt:lpstr>
      <vt:lpstr>XML-RPC advantages</vt:lpstr>
      <vt:lpstr>How XML-RPC works</vt:lpstr>
      <vt:lpstr>XML-RPC parts</vt:lpstr>
      <vt:lpstr>Data encoding rules</vt:lpstr>
      <vt:lpstr>XML-RPC Data Model</vt:lpstr>
      <vt:lpstr>Basic data types in XML-RPC</vt:lpstr>
      <vt:lpstr>Complex data types in XML-RPC</vt:lpstr>
      <vt:lpstr>Representing basic types</vt:lpstr>
      <vt:lpstr>Representing arrays</vt:lpstr>
      <vt:lpstr>Array</vt:lpstr>
      <vt:lpstr>Multidimensional array</vt:lpstr>
      <vt:lpstr>Representing structs</vt:lpstr>
      <vt:lpstr>Struct</vt:lpstr>
      <vt:lpstr>Struct</vt:lpstr>
      <vt:lpstr>XML-RPC parts</vt:lpstr>
      <vt:lpstr>XML-RPC Request Structure</vt:lpstr>
      <vt:lpstr>XML-RPC Request Structure</vt:lpstr>
      <vt:lpstr>XML-RPC Request Structure</vt:lpstr>
      <vt:lpstr>XML-RPC Request Structure</vt:lpstr>
      <vt:lpstr>XML-RPC Request Structure</vt:lpstr>
      <vt:lpstr>XML-RPC Request Structure</vt:lpstr>
      <vt:lpstr>XML-RPC Request Structure</vt:lpstr>
      <vt:lpstr>XML-RPC Request Structure</vt:lpstr>
      <vt:lpstr>PowerPoint 演示文稿</vt:lpstr>
      <vt:lpstr>XML-RPC Request Structure</vt:lpstr>
      <vt:lpstr>XML-RPC Request Structure</vt:lpstr>
      <vt:lpstr>PowerPoint 演示文稿</vt:lpstr>
      <vt:lpstr>XML-RPC Response Structure</vt:lpstr>
      <vt:lpstr>XML-RPC Response Structure</vt:lpstr>
      <vt:lpstr>Fault response</vt:lpstr>
      <vt:lpstr>Developing with XML-RPC</vt:lpstr>
      <vt:lpstr>Criticism of XML-RPC</vt:lpstr>
      <vt:lpstr>PowerPoint 演示文稿</vt:lpstr>
      <vt:lpstr>Benefits of XML-RPC</vt:lpstr>
      <vt:lpstr>XML-RPC</vt:lpstr>
      <vt:lpstr>PowerPoint 演示文稿</vt:lpstr>
      <vt:lpstr>Connecting disparate systems – how (1)</vt:lpstr>
      <vt:lpstr>Connecting disparate systems – how (2)</vt:lpstr>
      <vt:lpstr>Connecting disparate systems – how (3)</vt:lpstr>
      <vt:lpstr>PowerPoint 演示文稿</vt:lpstr>
      <vt:lpstr>Module 1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computing</dc:title>
  <dc:creator>刘玄昊</dc:creator>
  <cp:lastModifiedBy>刘玄昊</cp:lastModifiedBy>
  <cp:revision>44</cp:revision>
  <dcterms:created xsi:type="dcterms:W3CDTF">2023-04-22T16:07:56Z</dcterms:created>
  <dcterms:modified xsi:type="dcterms:W3CDTF">2023-04-25T09:20:12Z</dcterms:modified>
</cp:coreProperties>
</file>