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256" r:id="rId2"/>
    <p:sldId id="261" r:id="rId3"/>
    <p:sldId id="262" r:id="rId4"/>
    <p:sldId id="263" r:id="rId5"/>
    <p:sldId id="264" r:id="rId6"/>
    <p:sldId id="265" r:id="rId7"/>
    <p:sldId id="269" r:id="rId8"/>
    <p:sldId id="270" r:id="rId9"/>
    <p:sldId id="271" r:id="rId10"/>
    <p:sldId id="273" r:id="rId11"/>
    <p:sldId id="274" r:id="rId12"/>
    <p:sldId id="275" r:id="rId13"/>
    <p:sldId id="277" r:id="rId14"/>
    <p:sldId id="278" r:id="rId15"/>
    <p:sldId id="280" r:id="rId16"/>
    <p:sldId id="282" r:id="rId17"/>
    <p:sldId id="283" r:id="rId18"/>
    <p:sldId id="284" r:id="rId19"/>
    <p:sldId id="285" r:id="rId20"/>
    <p:sldId id="286" r:id="rId21"/>
    <p:sldId id="287" r:id="rId22"/>
    <p:sldId id="288" r:id="rId23"/>
    <p:sldId id="291" r:id="rId24"/>
    <p:sldId id="293" r:id="rId25"/>
    <p:sldId id="294" r:id="rId26"/>
    <p:sldId id="295" r:id="rId27"/>
    <p:sldId id="296" r:id="rId28"/>
    <p:sldId id="298" r:id="rId29"/>
    <p:sldId id="300"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42" r:id="rId70"/>
    <p:sldId id="343" r:id="rId71"/>
    <p:sldId id="344" r:id="rId72"/>
    <p:sldId id="345" r:id="rId73"/>
    <p:sldId id="346" r:id="rId74"/>
    <p:sldId id="347" r:id="rId75"/>
    <p:sldId id="348" r:id="rId76"/>
    <p:sldId id="349" r:id="rId77"/>
    <p:sldId id="352" r:id="rId78"/>
    <p:sldId id="353" r:id="rId79"/>
    <p:sldId id="354" r:id="rId80"/>
    <p:sldId id="355" r:id="rId81"/>
    <p:sldId id="356" r:id="rId82"/>
    <p:sldId id="357" r:id="rId83"/>
    <p:sldId id="358" r:id="rId84"/>
    <p:sldId id="359" r:id="rId85"/>
    <p:sldId id="360" r:id="rId86"/>
    <p:sldId id="361" r:id="rId87"/>
    <p:sldId id="362" r:id="rId88"/>
    <p:sldId id="363" r:id="rId89"/>
    <p:sldId id="366" r:id="rId90"/>
    <p:sldId id="367" r:id="rId91"/>
    <p:sldId id="368" r:id="rId92"/>
    <p:sldId id="369" r:id="rId93"/>
    <p:sldId id="370" r:id="rId94"/>
    <p:sldId id="371" r:id="rId95"/>
    <p:sldId id="374" r:id="rId96"/>
    <p:sldId id="376" r:id="rId97"/>
    <p:sldId id="377" r:id="rId98"/>
    <p:sldId id="378" r:id="rId99"/>
    <p:sldId id="381" r:id="rId100"/>
    <p:sldId id="382" r:id="rId101"/>
    <p:sldId id="385" r:id="rId102"/>
    <p:sldId id="386" r:id="rId103"/>
    <p:sldId id="387" r:id="rId104"/>
    <p:sldId id="388" r:id="rId105"/>
    <p:sldId id="389" r:id="rId106"/>
    <p:sldId id="390" r:id="rId107"/>
    <p:sldId id="391" r:id="rId108"/>
    <p:sldId id="392" r:id="rId109"/>
    <p:sldId id="393" r:id="rId110"/>
    <p:sldId id="394" r:id="rId111"/>
    <p:sldId id="395" r:id="rId112"/>
    <p:sldId id="396" r:id="rId113"/>
    <p:sldId id="397" r:id="rId114"/>
    <p:sldId id="398" r:id="rId115"/>
    <p:sldId id="399" r:id="rId116"/>
    <p:sldId id="400" r:id="rId117"/>
    <p:sldId id="401" r:id="rId118"/>
    <p:sldId id="402" r:id="rId119"/>
    <p:sldId id="403" r:id="rId120"/>
    <p:sldId id="404" r:id="rId121"/>
    <p:sldId id="405" r:id="rId122"/>
    <p:sldId id="406" r:id="rId123"/>
    <p:sldId id="407" r:id="rId124"/>
    <p:sldId id="408" r:id="rId125"/>
    <p:sldId id="409" r:id="rId1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96" autoAdjust="0"/>
    <p:restoredTop sz="96220" autoAdjust="0"/>
  </p:normalViewPr>
  <p:slideViewPr>
    <p:cSldViewPr snapToGrid="0">
      <p:cViewPr varScale="1">
        <p:scale>
          <a:sx n="98" d="100"/>
          <a:sy n="98" d="100"/>
        </p:scale>
        <p:origin x="8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FA535-D6E3-41D2-9B9E-D29F664F5A8D}" type="datetimeFigureOut">
              <a:rPr lang="zh-CN" altLang="en-US" smtClean="0"/>
              <a:t>2023/4/25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C248A-4748-4D93-A65B-C07B6C3C82C7}" type="slidenum">
              <a:rPr lang="zh-CN" altLang="en-US" smtClean="0"/>
              <a:t>‹#›</a:t>
            </a:fld>
            <a:endParaRPr lang="zh-CN" altLang="en-US"/>
          </a:p>
        </p:txBody>
      </p:sp>
    </p:spTree>
    <p:extLst>
      <p:ext uri="{BB962C8B-B14F-4D97-AF65-F5344CB8AC3E}">
        <p14:creationId xmlns:p14="http://schemas.microsoft.com/office/powerpoint/2010/main" val="886962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5C248A-4748-4D93-A65B-C07B6C3C82C7}" type="slidenum">
              <a:rPr lang="zh-CN" altLang="en-US" smtClean="0"/>
              <a:t>60</a:t>
            </a:fld>
            <a:endParaRPr lang="zh-CN" altLang="en-US"/>
          </a:p>
        </p:txBody>
      </p:sp>
    </p:spTree>
    <p:extLst>
      <p:ext uri="{BB962C8B-B14F-4D97-AF65-F5344CB8AC3E}">
        <p14:creationId xmlns:p14="http://schemas.microsoft.com/office/powerpoint/2010/main" val="28647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a:extLst>
              <a:ext uri="{FF2B5EF4-FFF2-40B4-BE49-F238E27FC236}">
                <a16:creationId xmlns:a16="http://schemas.microsoft.com/office/drawing/2014/main" id="{13D034AF-C669-4600-974F-66BA8086B4C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F3E38B01-556C-4A24-B36A-28051B568874}" type="slidenum">
              <a:rPr lang="en-US" altLang="zh-CN" sz="1200" i="0">
                <a:latin typeface="Arial" panose="020B0604020202020204" pitchFamily="34" charset="0"/>
              </a:rPr>
              <a:pPr algn="r" eaLnBrk="1" hangingPunct="1"/>
              <a:t>108</a:t>
            </a:fld>
            <a:endParaRPr lang="en-US" altLang="zh-CN" sz="1200" i="0">
              <a:latin typeface="Arial" panose="020B0604020202020204" pitchFamily="34" charset="0"/>
            </a:endParaRPr>
          </a:p>
        </p:txBody>
      </p:sp>
      <p:sp>
        <p:nvSpPr>
          <p:cNvPr id="87043" name="Rectangle 2">
            <a:extLst>
              <a:ext uri="{FF2B5EF4-FFF2-40B4-BE49-F238E27FC236}">
                <a16:creationId xmlns:a16="http://schemas.microsoft.com/office/drawing/2014/main" id="{32F4B408-0892-482B-8331-BF0220FBF401}"/>
              </a:ext>
            </a:extLst>
          </p:cNvPr>
          <p:cNvSpPr>
            <a:spLocks noGrp="1" noRot="1" noChangeAspect="1" noChangeArrowheads="1" noTextEdit="1"/>
          </p:cNvSpPr>
          <p:nvPr>
            <p:ph type="sldImg"/>
          </p:nvPr>
        </p:nvSpPr>
        <p:spPr>
          <a:solidFill>
            <a:srgbClr val="FFFFFF"/>
          </a:solidFill>
          <a:ln/>
        </p:spPr>
      </p:sp>
      <p:sp>
        <p:nvSpPr>
          <p:cNvPr id="87044" name="Rectangle 3">
            <a:extLst>
              <a:ext uri="{FF2B5EF4-FFF2-40B4-BE49-F238E27FC236}">
                <a16:creationId xmlns:a16="http://schemas.microsoft.com/office/drawing/2014/main" id="{668E2351-57F9-4573-B4C3-DA0A9C458A7B}"/>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lIns="84747" tIns="42373" rIns="84747" bIns="42373"/>
          <a:lstStyle/>
          <a:p>
            <a:pPr eaLnBrk="1" hangingPunct="1"/>
            <a:r>
              <a:rPr lang="en-US" altLang="zh-CN">
                <a:latin typeface="Arial" panose="020B0604020202020204" pitchFamily="34" charset="0"/>
                <a:ea typeface="宋体" panose="02010600030101010101" pitchFamily="2" charset="-122"/>
              </a:rPr>
              <a:t>Much of this user's guide assumes you already have the implementation written, and are using the Web Service Builder to transform that existing application into a Web service. However, if you wish to create a new implementation for an existing Web service, the Web Service Builder can generate skeleton service code that you can use as a basis to develop a new implementation.</a:t>
            </a:r>
          </a:p>
          <a:p>
            <a:pPr eaLnBrk="1" hangingPunct="1"/>
            <a:r>
              <a:rPr lang="en-US" altLang="zh-CN">
                <a:latin typeface="Arial" panose="020B0604020202020204" pitchFamily="34" charset="0"/>
                <a:ea typeface="宋体" panose="02010600030101010101" pitchFamily="2" charset="-122"/>
              </a:rPr>
              <a:t>+ skeleton generated (WORD file)</a:t>
            </a:r>
          </a:p>
          <a:p>
            <a:pPr eaLnBrk="1" hangingPunct="1"/>
            <a:r>
              <a:rPr lang="en-US" altLang="zh-CN">
                <a:latin typeface="Arial" panose="020B0604020202020204" pitchFamily="34" charset="0"/>
                <a:ea typeface="宋体" panose="02010600030101010101" pitchFamily="2" charset="-122"/>
              </a:rPr>
              <a:t>A proxy class for a given service is typically created from its WSDL document</a:t>
            </a:r>
          </a:p>
          <a:p>
            <a:pPr eaLnBrk="1" hangingPunct="1"/>
            <a:r>
              <a:rPr lang="en-US" altLang="zh-CN">
                <a:solidFill>
                  <a:srgbClr val="333333"/>
                </a:solidFill>
                <a:latin typeface="Arial" panose="020B0604020202020204" pitchFamily="34" charset="0"/>
                <a:ea typeface="宋体" panose="02010600030101010101" pitchFamily="2" charset="-122"/>
                <a:cs typeface="Arial" panose="020B0604020202020204" pitchFamily="34" charset="0"/>
              </a:rPr>
              <a:t>Once you write and deploy a WebMethod, clients need to know exactly what the SOAP messages need to look like in order to successfully communicate with it. The standard way to provide Web service descriptions is through WSDL (and embedded XSD definitions). To help accommodate this, the .asmx handler automatically generates both a human readable documentation page along with a WSDL definition that accurately reflects the WebMethod interface. If you've applied a bunch of mapping attributes to your WebMethods, they're all reflected in the generated documentation.</a:t>
            </a:r>
          </a:p>
          <a:p>
            <a:pPr eaLnBrk="1" hangingPunct="1"/>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1988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5C895D5-4507-49CC-AE99-B5CB3A17EE1A}"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1E89E9-6BF1-4508-B0F7-52C08FCE44C2}" type="slidenum">
              <a:rPr lang="zh-CN" altLang="en-US" smtClean="0"/>
              <a:t>‹#›</a:t>
            </a:fld>
            <a:endParaRPr lang="zh-CN" altLang="en-US"/>
          </a:p>
        </p:txBody>
      </p:sp>
    </p:spTree>
    <p:extLst>
      <p:ext uri="{BB962C8B-B14F-4D97-AF65-F5344CB8AC3E}">
        <p14:creationId xmlns:p14="http://schemas.microsoft.com/office/powerpoint/2010/main" val="183662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895D5-4507-49CC-AE99-B5CB3A17EE1A}"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1E89E9-6BF1-4508-B0F7-52C08FCE44C2}" type="slidenum">
              <a:rPr lang="zh-CN" altLang="en-US" smtClean="0"/>
              <a:t>‹#›</a:t>
            </a:fld>
            <a:endParaRPr lang="zh-CN" altLang="en-US"/>
          </a:p>
        </p:txBody>
      </p:sp>
    </p:spTree>
    <p:extLst>
      <p:ext uri="{BB962C8B-B14F-4D97-AF65-F5344CB8AC3E}">
        <p14:creationId xmlns:p14="http://schemas.microsoft.com/office/powerpoint/2010/main" val="134410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895D5-4507-49CC-AE99-B5CB3A17EE1A}"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1E89E9-6BF1-4508-B0F7-52C08FCE44C2}" type="slidenum">
              <a:rPr lang="zh-CN" altLang="en-US" smtClean="0"/>
              <a:t>‹#›</a:t>
            </a:fld>
            <a:endParaRPr lang="zh-CN" altLang="en-US"/>
          </a:p>
        </p:txBody>
      </p:sp>
    </p:spTree>
    <p:extLst>
      <p:ext uri="{BB962C8B-B14F-4D97-AF65-F5344CB8AC3E}">
        <p14:creationId xmlns:p14="http://schemas.microsoft.com/office/powerpoint/2010/main" val="407950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895D5-4507-49CC-AE99-B5CB3A17EE1A}"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1E89E9-6BF1-4508-B0F7-52C08FCE44C2}" type="slidenum">
              <a:rPr lang="zh-CN" altLang="en-US" smtClean="0"/>
              <a:t>‹#›</a:t>
            </a:fld>
            <a:endParaRPr lang="zh-CN" altLang="en-US"/>
          </a:p>
        </p:txBody>
      </p:sp>
    </p:spTree>
    <p:extLst>
      <p:ext uri="{BB962C8B-B14F-4D97-AF65-F5344CB8AC3E}">
        <p14:creationId xmlns:p14="http://schemas.microsoft.com/office/powerpoint/2010/main" val="67850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5C895D5-4507-49CC-AE99-B5CB3A17EE1A}"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1E89E9-6BF1-4508-B0F7-52C08FCE44C2}" type="slidenum">
              <a:rPr lang="zh-CN" altLang="en-US" smtClean="0"/>
              <a:t>‹#›</a:t>
            </a:fld>
            <a:endParaRPr lang="zh-CN" altLang="en-US"/>
          </a:p>
        </p:txBody>
      </p:sp>
    </p:spTree>
    <p:extLst>
      <p:ext uri="{BB962C8B-B14F-4D97-AF65-F5344CB8AC3E}">
        <p14:creationId xmlns:p14="http://schemas.microsoft.com/office/powerpoint/2010/main" val="112326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5C895D5-4507-49CC-AE99-B5CB3A17EE1A}"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1E89E9-6BF1-4508-B0F7-52C08FCE44C2}" type="slidenum">
              <a:rPr lang="zh-CN" altLang="en-US" smtClean="0"/>
              <a:t>‹#›</a:t>
            </a:fld>
            <a:endParaRPr lang="zh-CN" altLang="en-US"/>
          </a:p>
        </p:txBody>
      </p:sp>
    </p:spTree>
    <p:extLst>
      <p:ext uri="{BB962C8B-B14F-4D97-AF65-F5344CB8AC3E}">
        <p14:creationId xmlns:p14="http://schemas.microsoft.com/office/powerpoint/2010/main" val="43099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5C895D5-4507-49CC-AE99-B5CB3A17EE1A}" type="datetimeFigureOut">
              <a:rPr lang="zh-CN" altLang="en-US" smtClean="0"/>
              <a:t>2023/4/25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1E89E9-6BF1-4508-B0F7-52C08FCE44C2}" type="slidenum">
              <a:rPr lang="zh-CN" altLang="en-US" smtClean="0"/>
              <a:t>‹#›</a:t>
            </a:fld>
            <a:endParaRPr lang="zh-CN" altLang="en-US"/>
          </a:p>
        </p:txBody>
      </p:sp>
    </p:spTree>
    <p:extLst>
      <p:ext uri="{BB962C8B-B14F-4D97-AF65-F5344CB8AC3E}">
        <p14:creationId xmlns:p14="http://schemas.microsoft.com/office/powerpoint/2010/main" val="107092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5C895D5-4507-49CC-AE99-B5CB3A17EE1A}" type="datetimeFigureOut">
              <a:rPr lang="zh-CN" altLang="en-US" smtClean="0"/>
              <a:t>2023/4/25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1E89E9-6BF1-4508-B0F7-52C08FCE44C2}" type="slidenum">
              <a:rPr lang="zh-CN" altLang="en-US" smtClean="0"/>
              <a:t>‹#›</a:t>
            </a:fld>
            <a:endParaRPr lang="zh-CN" altLang="en-US"/>
          </a:p>
        </p:txBody>
      </p:sp>
    </p:spTree>
    <p:extLst>
      <p:ext uri="{BB962C8B-B14F-4D97-AF65-F5344CB8AC3E}">
        <p14:creationId xmlns:p14="http://schemas.microsoft.com/office/powerpoint/2010/main" val="280192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C895D5-4507-49CC-AE99-B5CB3A17EE1A}" type="datetimeFigureOut">
              <a:rPr lang="zh-CN" altLang="en-US" smtClean="0"/>
              <a:t>2023/4/25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1E89E9-6BF1-4508-B0F7-52C08FCE44C2}" type="slidenum">
              <a:rPr lang="zh-CN" altLang="en-US" smtClean="0"/>
              <a:t>‹#›</a:t>
            </a:fld>
            <a:endParaRPr lang="zh-CN" altLang="en-US"/>
          </a:p>
        </p:txBody>
      </p:sp>
    </p:spTree>
    <p:extLst>
      <p:ext uri="{BB962C8B-B14F-4D97-AF65-F5344CB8AC3E}">
        <p14:creationId xmlns:p14="http://schemas.microsoft.com/office/powerpoint/2010/main" val="311232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895D5-4507-49CC-AE99-B5CB3A17EE1A}"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1E89E9-6BF1-4508-B0F7-52C08FCE44C2}" type="slidenum">
              <a:rPr lang="zh-CN" altLang="en-US" smtClean="0"/>
              <a:t>‹#›</a:t>
            </a:fld>
            <a:endParaRPr lang="zh-CN" altLang="en-US"/>
          </a:p>
        </p:txBody>
      </p:sp>
    </p:spTree>
    <p:extLst>
      <p:ext uri="{BB962C8B-B14F-4D97-AF65-F5344CB8AC3E}">
        <p14:creationId xmlns:p14="http://schemas.microsoft.com/office/powerpoint/2010/main" val="86848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895D5-4507-49CC-AE99-B5CB3A17EE1A}"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1E89E9-6BF1-4508-B0F7-52C08FCE44C2}" type="slidenum">
              <a:rPr lang="zh-CN" altLang="en-US" smtClean="0"/>
              <a:t>‹#›</a:t>
            </a:fld>
            <a:endParaRPr lang="zh-CN" altLang="en-US"/>
          </a:p>
        </p:txBody>
      </p:sp>
    </p:spTree>
    <p:extLst>
      <p:ext uri="{BB962C8B-B14F-4D97-AF65-F5344CB8AC3E}">
        <p14:creationId xmlns:p14="http://schemas.microsoft.com/office/powerpoint/2010/main" val="136989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895D5-4507-49CC-AE99-B5CB3A17EE1A}" type="datetimeFigureOut">
              <a:rPr lang="zh-CN" altLang="en-US" smtClean="0"/>
              <a:t>2023/4/25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E89E9-6BF1-4508-B0F7-52C08FCE44C2}" type="slidenum">
              <a:rPr lang="zh-CN" altLang="en-US" smtClean="0"/>
              <a:t>‹#›</a:t>
            </a:fld>
            <a:endParaRPr lang="zh-CN" altLang="en-US"/>
          </a:p>
        </p:txBody>
      </p:sp>
    </p:spTree>
    <p:extLst>
      <p:ext uri="{BB962C8B-B14F-4D97-AF65-F5344CB8AC3E}">
        <p14:creationId xmlns:p14="http://schemas.microsoft.com/office/powerpoint/2010/main" val="2891102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21.tmp"/><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7.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21.tmp"/><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7.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www.redhat.com/en/topics/integration/whats-the-difference-between-soap-re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developer.ibm.com/tutorials/deploy-a-python-machine-learning-model-as-a-web-service/"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db.amazonaws.com/doc/2009-04-15/AmazonSimpleDB.wsdl" TargetMode="External"/><Relationship Id="rId2" Type="http://schemas.openxmlformats.org/officeDocument/2006/relationships/hyperlink" Target="https://docs.aws.amazon.com/AmazonSimpleDB/latest/DeveloperGuide/APIUsage.html" TargetMode="External"/><Relationship Id="rId1" Type="http://schemas.openxmlformats.org/officeDocument/2006/relationships/slideLayout" Target="../slideLayouts/slideLayout2.xml"/><Relationship Id="rId4" Type="http://schemas.openxmlformats.org/officeDocument/2006/relationships/hyperlink" Target="http://sdb.amazonaws.com/doc/2009-04-15/AmazonSimpleDB.xsd"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1.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21.tmp"/><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699" y="2002631"/>
            <a:ext cx="11215315" cy="2852737"/>
          </a:xfrm>
        </p:spPr>
        <p:txBody>
          <a:bodyPr>
            <a:normAutofit/>
          </a:bodyPr>
          <a:lstStyle/>
          <a:p>
            <a:pPr algn="ctr"/>
            <a:r>
              <a:rPr lang="en-GB" sz="4400" dirty="0"/>
              <a:t>Module Two:</a:t>
            </a:r>
            <a:br>
              <a:rPr lang="en-GB" sz="4400" dirty="0"/>
            </a:br>
            <a:r>
              <a:rPr lang="en-GB" sz="4400" dirty="0"/>
              <a:t>Service Message Exchange SOAP</a:t>
            </a:r>
            <a:br>
              <a:rPr lang="en-GB" sz="4400" dirty="0"/>
            </a:br>
            <a:r>
              <a:rPr lang="en-GB" sz="4400" dirty="0"/>
              <a:t>and </a:t>
            </a:r>
            <a:br>
              <a:rPr lang="en-GB" sz="4400" dirty="0"/>
            </a:br>
            <a:r>
              <a:rPr lang="en-GB" sz="4400" dirty="0"/>
              <a:t>Service Description WSDL</a:t>
            </a:r>
            <a:endParaRPr lang="en-US" sz="4400" dirty="0"/>
          </a:p>
        </p:txBody>
      </p:sp>
    </p:spTree>
    <p:extLst>
      <p:ext uri="{BB962C8B-B14F-4D97-AF65-F5344CB8AC3E}">
        <p14:creationId xmlns:p14="http://schemas.microsoft.com/office/powerpoint/2010/main" val="78169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5234271" y="2872426"/>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sp>
        <p:nvSpPr>
          <p:cNvPr id="12" name="Flowchart: Magnetic Disk 11">
            <a:extLst>
              <a:ext uri="{FF2B5EF4-FFF2-40B4-BE49-F238E27FC236}">
                <a16:creationId xmlns:a16="http://schemas.microsoft.com/office/drawing/2014/main" id="{33170B7F-597C-4B5E-BAC2-A8B024491275}"/>
              </a:ext>
            </a:extLst>
          </p:cNvPr>
          <p:cNvSpPr/>
          <p:nvPr/>
        </p:nvSpPr>
        <p:spPr>
          <a:xfrm>
            <a:off x="2463183" y="1268240"/>
            <a:ext cx="1071716" cy="1474838"/>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 Registry</a:t>
            </a:r>
          </a:p>
        </p:txBody>
      </p:sp>
      <p:sp>
        <p:nvSpPr>
          <p:cNvPr id="20" name="Scroll: Vertical 19">
            <a:extLst>
              <a:ext uri="{FF2B5EF4-FFF2-40B4-BE49-F238E27FC236}">
                <a16:creationId xmlns:a16="http://schemas.microsoft.com/office/drawing/2014/main" id="{7E22A5AB-13EB-4EC7-BAD1-34A93A5116F8}"/>
              </a:ext>
            </a:extLst>
          </p:cNvPr>
          <p:cNvSpPr/>
          <p:nvPr/>
        </p:nvSpPr>
        <p:spPr>
          <a:xfrm>
            <a:off x="216511" y="100170"/>
            <a:ext cx="2531807" cy="2665033"/>
          </a:xfrm>
          <a:prstGeom prst="verticalScroll">
            <a:avLst>
              <a:gd name="adj" fmla="val 10295"/>
            </a:avLst>
          </a:prstGeom>
          <a:solidFill>
            <a:srgbClr val="F9CFD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AutoNum type="arabicPeriod"/>
            </a:pPr>
            <a:r>
              <a:rPr lang="en-US" dirty="0">
                <a:solidFill>
                  <a:schemeClr val="tx1"/>
                </a:solidFill>
              </a:rPr>
              <a:t>Credit Card</a:t>
            </a:r>
          </a:p>
          <a:p>
            <a:pPr marL="342900" indent="-342900">
              <a:buAutoNum type="arabicPeriod"/>
            </a:pPr>
            <a:r>
              <a:rPr lang="en-US" dirty="0">
                <a:solidFill>
                  <a:schemeClr val="tx1"/>
                </a:solidFill>
              </a:rPr>
              <a:t>Hotel</a:t>
            </a:r>
          </a:p>
          <a:p>
            <a:pPr marL="342900" indent="-342900">
              <a:buAutoNum type="arabicPeriod"/>
            </a:pPr>
            <a:r>
              <a:rPr lang="en-US" dirty="0">
                <a:solidFill>
                  <a:schemeClr val="tx1"/>
                </a:solidFill>
              </a:rPr>
              <a:t>Airline</a:t>
            </a:r>
          </a:p>
          <a:p>
            <a:pPr marL="342900" indent="-342900">
              <a:buAutoNum type="arabicPeriod"/>
            </a:pPr>
            <a:r>
              <a:rPr lang="en-US" dirty="0">
                <a:solidFill>
                  <a:schemeClr val="tx1"/>
                </a:solidFill>
              </a:rPr>
              <a:t>Travel Agency 1</a:t>
            </a:r>
          </a:p>
          <a:p>
            <a:pPr marL="342900" indent="-342900">
              <a:buAutoNum type="arabicPeriod"/>
            </a:pPr>
            <a:r>
              <a:rPr lang="en-US" dirty="0">
                <a:solidFill>
                  <a:schemeClr val="tx1"/>
                </a:solidFill>
              </a:rPr>
              <a:t>Travel Agency 2</a:t>
            </a:r>
          </a:p>
          <a:p>
            <a:pPr marL="342900" indent="-342900">
              <a:buAutoNum type="arabicPeriod"/>
            </a:pPr>
            <a:r>
              <a:rPr lang="en-US" dirty="0">
                <a:solidFill>
                  <a:schemeClr val="tx1"/>
                </a:solidFill>
              </a:rPr>
              <a:t>Travel Agency 3</a:t>
            </a:r>
          </a:p>
          <a:p>
            <a:pPr marL="342900" indent="-342900">
              <a:buAutoNum type="arabicPeriod"/>
            </a:pPr>
            <a:r>
              <a:rPr lang="en-US" dirty="0">
                <a:solidFill>
                  <a:schemeClr val="tx1"/>
                </a:solidFill>
              </a:rPr>
              <a:t>…</a:t>
            </a:r>
          </a:p>
          <a:p>
            <a:pPr marL="342900" indent="-342900">
              <a:buAutoNum type="arabicPeriod"/>
            </a:pPr>
            <a:r>
              <a:rPr lang="en-US" dirty="0">
                <a:solidFill>
                  <a:schemeClr val="tx1"/>
                </a:solidFill>
              </a:rPr>
              <a:t>…</a:t>
            </a:r>
          </a:p>
        </p:txBody>
      </p:sp>
      <p:sp>
        <p:nvSpPr>
          <p:cNvPr id="23" name="Rectangle: Rounded Corners 22">
            <a:extLst>
              <a:ext uri="{FF2B5EF4-FFF2-40B4-BE49-F238E27FC236}">
                <a16:creationId xmlns:a16="http://schemas.microsoft.com/office/drawing/2014/main" id="{550B250B-7DEA-4F9C-BC09-037F4658B7C7}"/>
              </a:ext>
            </a:extLst>
          </p:cNvPr>
          <p:cNvSpPr/>
          <p:nvPr/>
        </p:nvSpPr>
        <p:spPr>
          <a:xfrm>
            <a:off x="101632" y="0"/>
            <a:ext cx="4579573" cy="6243484"/>
          </a:xfrm>
          <a:prstGeom prst="round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hought Bubble: Cloud 2">
            <a:extLst>
              <a:ext uri="{FF2B5EF4-FFF2-40B4-BE49-F238E27FC236}">
                <a16:creationId xmlns:a16="http://schemas.microsoft.com/office/drawing/2014/main" id="{3DEAB30C-0194-4579-BCF5-498A9148319F}"/>
              </a:ext>
            </a:extLst>
          </p:cNvPr>
          <p:cNvSpPr/>
          <p:nvPr/>
        </p:nvSpPr>
        <p:spPr>
          <a:xfrm>
            <a:off x="6340403" y="622684"/>
            <a:ext cx="5574890" cy="2776209"/>
          </a:xfrm>
          <a:prstGeom prst="cloudCallout">
            <a:avLst>
              <a:gd name="adj1" fmla="val -44291"/>
              <a:gd name="adj2" fmla="val 57158"/>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 need to find someone who provides hotel services… Also some airlines and payment services would be great</a:t>
            </a:r>
          </a:p>
        </p:txBody>
      </p:sp>
    </p:spTree>
    <p:extLst>
      <p:ext uri="{BB962C8B-B14F-4D97-AF65-F5344CB8AC3E}">
        <p14:creationId xmlns:p14="http://schemas.microsoft.com/office/powerpoint/2010/main" val="6772873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67D17-64D4-4D1E-89D4-08DEB23ECC19}"/>
              </a:ext>
            </a:extLst>
          </p:cNvPr>
          <p:cNvSpPr>
            <a:spLocks noGrp="1"/>
          </p:cNvSpPr>
          <p:nvPr>
            <p:ph type="title"/>
          </p:nvPr>
        </p:nvSpPr>
        <p:spPr/>
        <p:txBody>
          <a:bodyPr/>
          <a:lstStyle/>
          <a:p>
            <a:r>
              <a:rPr lang="en-AU" dirty="0"/>
              <a:t>Developing Web Services with WSDL</a:t>
            </a:r>
            <a:endParaRPr lang="x-none" dirty="0"/>
          </a:p>
        </p:txBody>
      </p:sp>
    </p:spTree>
    <p:extLst>
      <p:ext uri="{BB962C8B-B14F-4D97-AF65-F5344CB8AC3E}">
        <p14:creationId xmlns:p14="http://schemas.microsoft.com/office/powerpoint/2010/main" val="20822144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710D-5433-47C8-B155-9E6259C51D49}"/>
              </a:ext>
            </a:extLst>
          </p:cNvPr>
          <p:cNvSpPr>
            <a:spLocks noGrp="1"/>
          </p:cNvSpPr>
          <p:nvPr>
            <p:ph type="title"/>
          </p:nvPr>
        </p:nvSpPr>
        <p:spPr/>
        <p:txBody>
          <a:bodyPr/>
          <a:lstStyle/>
          <a:p>
            <a:r>
              <a:rPr lang="en-US" dirty="0"/>
              <a:t>Does a Web Service need to be developed </a:t>
            </a:r>
            <a:r>
              <a:rPr lang="en-US" b="1" dirty="0">
                <a:solidFill>
                  <a:srgbClr val="FF0000"/>
                </a:solidFill>
              </a:rPr>
              <a:t>from scratch</a:t>
            </a:r>
            <a:r>
              <a:rPr lang="en-US" dirty="0"/>
              <a:t>?</a:t>
            </a:r>
          </a:p>
        </p:txBody>
      </p:sp>
      <p:sp>
        <p:nvSpPr>
          <p:cNvPr id="3" name="Content Placeholder 2">
            <a:extLst>
              <a:ext uri="{FF2B5EF4-FFF2-40B4-BE49-F238E27FC236}">
                <a16:creationId xmlns:a16="http://schemas.microsoft.com/office/drawing/2014/main" id="{2582F7F3-EEA9-44BB-85E0-CACF20438C17}"/>
              </a:ext>
            </a:extLst>
          </p:cNvPr>
          <p:cNvSpPr>
            <a:spLocks noGrp="1"/>
          </p:cNvSpPr>
          <p:nvPr>
            <p:ph idx="1"/>
          </p:nvPr>
        </p:nvSpPr>
        <p:spPr/>
        <p:txBody>
          <a:bodyPr>
            <a:normAutofit lnSpcReduction="10000"/>
          </a:bodyPr>
          <a:lstStyle/>
          <a:p>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Widget, Inc. makes and sells components for smartphones. Their customers are major smartphone producers. </a:t>
            </a:r>
          </a:p>
          <a:p>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Currently, the ordering process is based on a legacy system:</a:t>
            </a:r>
          </a:p>
          <a:p>
            <a:pPr lvl="1"/>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Customer submits purchase orders by sending an email</a:t>
            </a:r>
          </a:p>
          <a:p>
            <a:pPr lvl="1"/>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Widget, Inc employee enters the purchase order in their “orders application”</a:t>
            </a:r>
          </a:p>
          <a:p>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To improve their business relationships, Widget, Inc. wants to start selling parts through its website, enabling customers to directly submit purchase orders and check on order status.</a:t>
            </a:r>
            <a:endParaRPr lang="en-US" dirty="0"/>
          </a:p>
        </p:txBody>
      </p:sp>
    </p:spTree>
    <p:extLst>
      <p:ext uri="{BB962C8B-B14F-4D97-AF65-F5344CB8AC3E}">
        <p14:creationId xmlns:p14="http://schemas.microsoft.com/office/powerpoint/2010/main" val="37999922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6C0E58-EFF0-4B51-9861-0B316879B828}"/>
              </a:ext>
            </a:extLst>
          </p:cNvPr>
          <p:cNvSpPr txBox="1"/>
          <p:nvPr>
            <p:custDataLst>
              <p:tags r:id="rId2"/>
            </p:custDataLst>
          </p:nvPr>
        </p:nvSpPr>
        <p:spPr>
          <a:xfrm>
            <a:off x="1206500" y="1285875"/>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 developer for Widget, Inc. You are asked to develop a Web service to </a:t>
            </a:r>
            <a:r>
              <a:rPr lang="en-US" sz="2600" dirty="0">
                <a:solidFill>
                  <a:srgbClr val="000000"/>
                </a:solidFill>
                <a:latin typeface="Microsoft Yahei" panose="020B0503020204020204" pitchFamily="34" charset="-122"/>
                <a:ea typeface="Microsoft Yahei" panose="020B0503020204020204" pitchFamily="34" charset="-122"/>
              </a:rPr>
              <a:t>expose the “order application” functions on the Internet and make it accessible to the existing and potential customers. </a:t>
            </a:r>
          </a:p>
          <a:p>
            <a:pPr marL="457200" indent="-457200">
              <a:buFontTx/>
              <a:buChar char="-"/>
            </a:pP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Can you reuse the existing “order application”? How?</a:t>
            </a:r>
          </a:p>
        </p:txBody>
      </p:sp>
      <p:sp>
        <p:nvSpPr>
          <p:cNvPr id="7" name="Rectangle: Rounded Corners 6">
            <a:extLst>
              <a:ext uri="{FF2B5EF4-FFF2-40B4-BE49-F238E27FC236}">
                <a16:creationId xmlns:a16="http://schemas.microsoft.com/office/drawing/2014/main" id="{CC8A08E8-8319-4DF4-9CD9-D62AC883F980}"/>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p>
        </p:txBody>
      </p:sp>
      <p:sp>
        <p:nvSpPr>
          <p:cNvPr id="13" name="Rectangle 12">
            <a:extLst>
              <a:ext uri="{FF2B5EF4-FFF2-40B4-BE49-F238E27FC236}">
                <a16:creationId xmlns:a16="http://schemas.microsoft.com/office/drawing/2014/main" id="{D356BC19-ABE1-4359-8D6A-8DEA2F2CCFD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GB"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Group 11">
            <a:extLst>
              <a:ext uri="{FF2B5EF4-FFF2-40B4-BE49-F238E27FC236}">
                <a16:creationId xmlns:a16="http://schemas.microsoft.com/office/drawing/2014/main" id="{8289EC38-C76C-43AD-8E14-958CCF3D385A}"/>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20687B07-759E-40C8-973A-748CECE3EFEA}"/>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Block">
              <a:extLst>
                <a:ext uri="{FF2B5EF4-FFF2-40B4-BE49-F238E27FC236}">
                  <a16:creationId xmlns:a16="http://schemas.microsoft.com/office/drawing/2014/main" id="{66E56242-78E3-4CE3-9C67-7529A6A677B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ypeText">
              <a:extLst>
                <a:ext uri="{FF2B5EF4-FFF2-40B4-BE49-F238E27FC236}">
                  <a16:creationId xmlns:a16="http://schemas.microsoft.com/office/drawing/2014/main" id="{4705438B-2428-4C02-9662-6262928C924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p>
          </p:txBody>
        </p:sp>
        <p:sp>
          <p:nvSpPr>
            <p:cNvPr id="11" name="TipText">
              <a:extLst>
                <a:ext uri="{FF2B5EF4-FFF2-40B4-BE49-F238E27FC236}">
                  <a16:creationId xmlns:a16="http://schemas.microsoft.com/office/drawing/2014/main" id="{D0CCDF8B-CFAE-44E1-8FAE-E6888AF147BF}"/>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p>
          </p:txBody>
        </p:sp>
      </p:grpSp>
      <p:pic>
        <p:nvPicPr>
          <p:cNvPr id="5" name="Picture 4">
            <a:extLst>
              <a:ext uri="{FF2B5EF4-FFF2-40B4-BE49-F238E27FC236}">
                <a16:creationId xmlns:a16="http://schemas.microsoft.com/office/drawing/2014/main" id="{91D8D2C9-86DC-4F3A-A86B-2BB26807449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8771213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710D-5433-47C8-B155-9E6259C51D49}"/>
              </a:ext>
            </a:extLst>
          </p:cNvPr>
          <p:cNvSpPr>
            <a:spLocks noGrp="1"/>
          </p:cNvSpPr>
          <p:nvPr>
            <p:ph type="title"/>
          </p:nvPr>
        </p:nvSpPr>
        <p:spPr/>
        <p:txBody>
          <a:bodyPr/>
          <a:lstStyle/>
          <a:p>
            <a:r>
              <a:rPr lang="en-US" dirty="0"/>
              <a:t>Does a Web Service need to be developed from scratch?</a:t>
            </a:r>
          </a:p>
        </p:txBody>
      </p:sp>
      <p:sp>
        <p:nvSpPr>
          <p:cNvPr id="3" name="Content Placeholder 2">
            <a:extLst>
              <a:ext uri="{FF2B5EF4-FFF2-40B4-BE49-F238E27FC236}">
                <a16:creationId xmlns:a16="http://schemas.microsoft.com/office/drawing/2014/main" id="{2582F7F3-EEA9-44BB-85E0-CACF20438C17}"/>
              </a:ext>
            </a:extLst>
          </p:cNvPr>
          <p:cNvSpPr>
            <a:spLocks noGrp="1"/>
          </p:cNvSpPr>
          <p:nvPr>
            <p:ph idx="1"/>
          </p:nvPr>
        </p:nvSpPr>
        <p:spPr/>
        <p:txBody>
          <a:bodyPr>
            <a:normAutofit/>
          </a:bodyPr>
          <a:lstStyle/>
          <a:p>
            <a:r>
              <a:rPr lang="en-US" sz="4000" dirty="0"/>
              <a:t>Any existing application can become a Web Service as long as it is wrapped by a Web Services interface (WSDL) and then published in a registry.</a:t>
            </a:r>
          </a:p>
        </p:txBody>
      </p:sp>
    </p:spTree>
    <p:extLst>
      <p:ext uri="{BB962C8B-B14F-4D97-AF65-F5344CB8AC3E}">
        <p14:creationId xmlns:p14="http://schemas.microsoft.com/office/powerpoint/2010/main" val="23836222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222B-1754-48FB-9705-1F4EBE049850}"/>
              </a:ext>
            </a:extLst>
          </p:cNvPr>
          <p:cNvSpPr>
            <a:spLocks noGrp="1"/>
          </p:cNvSpPr>
          <p:nvPr>
            <p:ph type="title"/>
          </p:nvPr>
        </p:nvSpPr>
        <p:spPr/>
        <p:txBody>
          <a:bodyPr/>
          <a:lstStyle/>
          <a:p>
            <a:r>
              <a:rPr lang="en-US" dirty="0"/>
              <a:t>What if we do want to develop the web service from scratch?</a:t>
            </a:r>
          </a:p>
        </p:txBody>
      </p:sp>
    </p:spTree>
    <p:extLst>
      <p:ext uri="{BB962C8B-B14F-4D97-AF65-F5344CB8AC3E}">
        <p14:creationId xmlns:p14="http://schemas.microsoft.com/office/powerpoint/2010/main" val="36532477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6C0E58-EFF0-4B51-9861-0B316879B828}"/>
              </a:ext>
            </a:extLst>
          </p:cNvPr>
          <p:cNvSpPr txBox="1"/>
          <p:nvPr>
            <p:custDataLst>
              <p:tags r:id="rId2"/>
            </p:custDataLst>
          </p:nvPr>
        </p:nvSpPr>
        <p:spPr>
          <a:xfrm>
            <a:off x="1206500" y="1285875"/>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 developer for Widget, Inc. You are asked to develop a Web service </a:t>
            </a: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you want to develop the Web service from scratch – how do you start?</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Rectangle: Rounded Corners 6">
            <a:extLst>
              <a:ext uri="{FF2B5EF4-FFF2-40B4-BE49-F238E27FC236}">
                <a16:creationId xmlns:a16="http://schemas.microsoft.com/office/drawing/2014/main" id="{CC8A08E8-8319-4DF4-9CD9-D62AC883F980}"/>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p>
        </p:txBody>
      </p:sp>
      <p:sp>
        <p:nvSpPr>
          <p:cNvPr id="13" name="Rectangle 12">
            <a:extLst>
              <a:ext uri="{FF2B5EF4-FFF2-40B4-BE49-F238E27FC236}">
                <a16:creationId xmlns:a16="http://schemas.microsoft.com/office/drawing/2014/main" id="{D356BC19-ABE1-4359-8D6A-8DEA2F2CCFD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GB"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Group 11">
            <a:extLst>
              <a:ext uri="{FF2B5EF4-FFF2-40B4-BE49-F238E27FC236}">
                <a16:creationId xmlns:a16="http://schemas.microsoft.com/office/drawing/2014/main" id="{8289EC38-C76C-43AD-8E14-958CCF3D385A}"/>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20687B07-759E-40C8-973A-748CECE3EFEA}"/>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Block">
              <a:extLst>
                <a:ext uri="{FF2B5EF4-FFF2-40B4-BE49-F238E27FC236}">
                  <a16:creationId xmlns:a16="http://schemas.microsoft.com/office/drawing/2014/main" id="{66E56242-78E3-4CE3-9C67-7529A6A677B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ypeText">
              <a:extLst>
                <a:ext uri="{FF2B5EF4-FFF2-40B4-BE49-F238E27FC236}">
                  <a16:creationId xmlns:a16="http://schemas.microsoft.com/office/drawing/2014/main" id="{4705438B-2428-4C02-9662-6262928C924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p>
          </p:txBody>
        </p:sp>
        <p:sp>
          <p:nvSpPr>
            <p:cNvPr id="11" name="TipText">
              <a:extLst>
                <a:ext uri="{FF2B5EF4-FFF2-40B4-BE49-F238E27FC236}">
                  <a16:creationId xmlns:a16="http://schemas.microsoft.com/office/drawing/2014/main" id="{D0CCDF8B-CFAE-44E1-8FAE-E6888AF147BF}"/>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p>
          </p:txBody>
        </p:sp>
      </p:grpSp>
      <p:pic>
        <p:nvPicPr>
          <p:cNvPr id="5" name="Picture 4">
            <a:extLst>
              <a:ext uri="{FF2B5EF4-FFF2-40B4-BE49-F238E27FC236}">
                <a16:creationId xmlns:a16="http://schemas.microsoft.com/office/drawing/2014/main" id="{91D8D2C9-86DC-4F3A-A86B-2BB26807449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5122314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222B-1754-48FB-9705-1F4EBE049850}"/>
              </a:ext>
            </a:extLst>
          </p:cNvPr>
          <p:cNvSpPr>
            <a:spLocks noGrp="1"/>
          </p:cNvSpPr>
          <p:nvPr>
            <p:ph type="title"/>
          </p:nvPr>
        </p:nvSpPr>
        <p:spPr/>
        <p:txBody>
          <a:bodyPr/>
          <a:lstStyle/>
          <a:p>
            <a:r>
              <a:rPr lang="en-US" dirty="0"/>
              <a:t>What if we do want to develop the web service from scratch?</a:t>
            </a:r>
          </a:p>
        </p:txBody>
      </p:sp>
      <p:sp>
        <p:nvSpPr>
          <p:cNvPr id="3" name="Content Placeholder 2">
            <a:extLst>
              <a:ext uri="{FF2B5EF4-FFF2-40B4-BE49-F238E27FC236}">
                <a16:creationId xmlns:a16="http://schemas.microsoft.com/office/drawing/2014/main" id="{6ACD42CB-C9FE-4AB3-A1B2-57C51437F799}"/>
              </a:ext>
            </a:extLst>
          </p:cNvPr>
          <p:cNvSpPr>
            <a:spLocks noGrp="1"/>
          </p:cNvSpPr>
          <p:nvPr>
            <p:ph idx="1"/>
          </p:nvPr>
        </p:nvSpPr>
        <p:spPr/>
        <p:txBody>
          <a:bodyPr>
            <a:normAutofit/>
          </a:bodyPr>
          <a:lstStyle/>
          <a:p>
            <a:r>
              <a:rPr lang="en-US" sz="4000" dirty="0"/>
              <a:t>Start by modelling its potential interfaces before moving to implementation details</a:t>
            </a:r>
          </a:p>
        </p:txBody>
      </p:sp>
      <p:sp>
        <p:nvSpPr>
          <p:cNvPr id="22" name="Flowchart: Connector 21">
            <a:extLst>
              <a:ext uri="{FF2B5EF4-FFF2-40B4-BE49-F238E27FC236}">
                <a16:creationId xmlns:a16="http://schemas.microsoft.com/office/drawing/2014/main" id="{8F5DFF47-854C-4C01-975C-C04022814023}"/>
              </a:ext>
            </a:extLst>
          </p:cNvPr>
          <p:cNvSpPr/>
          <p:nvPr/>
        </p:nvSpPr>
        <p:spPr>
          <a:xfrm>
            <a:off x="9168579" y="2753034"/>
            <a:ext cx="1656738" cy="1494501"/>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Widget, Inc</a:t>
            </a:r>
          </a:p>
          <a:p>
            <a:pPr algn="ctr"/>
            <a:r>
              <a:rPr lang="en-US" sz="1600" dirty="0">
                <a:solidFill>
                  <a:schemeClr val="tx1"/>
                </a:solidFill>
              </a:rPr>
              <a:t>Purchase Orders</a:t>
            </a:r>
            <a:endParaRPr lang="en-US" sz="1600" dirty="0"/>
          </a:p>
        </p:txBody>
      </p:sp>
      <p:sp>
        <p:nvSpPr>
          <p:cNvPr id="23" name="Flowchart: Connector 22">
            <a:extLst>
              <a:ext uri="{FF2B5EF4-FFF2-40B4-BE49-F238E27FC236}">
                <a16:creationId xmlns:a16="http://schemas.microsoft.com/office/drawing/2014/main" id="{C54CCBFB-C7AC-43F3-B84C-D50903B004F3}"/>
              </a:ext>
            </a:extLst>
          </p:cNvPr>
          <p:cNvSpPr/>
          <p:nvPr/>
        </p:nvSpPr>
        <p:spPr>
          <a:xfrm>
            <a:off x="3731847" y="5049481"/>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4" name="Straight Arrow Connector 23">
            <a:extLst>
              <a:ext uri="{FF2B5EF4-FFF2-40B4-BE49-F238E27FC236}">
                <a16:creationId xmlns:a16="http://schemas.microsoft.com/office/drawing/2014/main" id="{67CEC6A8-0B6C-4D48-BE28-937CEA0270C8}"/>
              </a:ext>
            </a:extLst>
          </p:cNvPr>
          <p:cNvCxnSpPr>
            <a:cxnSpLocks/>
            <a:stCxn id="25" idx="3"/>
            <a:endCxn id="26" idx="1"/>
          </p:cNvCxnSpPr>
          <p:nvPr/>
        </p:nvCxnSpPr>
        <p:spPr>
          <a:xfrm flipV="1">
            <a:off x="5299588" y="3486458"/>
            <a:ext cx="3608940" cy="21932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26AB979-174A-454B-B2BF-E8133ED04298}"/>
              </a:ext>
            </a:extLst>
          </p:cNvPr>
          <p:cNvSpPr/>
          <p:nvPr/>
        </p:nvSpPr>
        <p:spPr>
          <a:xfrm>
            <a:off x="5059202" y="5299588"/>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B7A80FD-CFCF-4838-BBF9-D632C8F2076F}"/>
              </a:ext>
            </a:extLst>
          </p:cNvPr>
          <p:cNvSpPr/>
          <p:nvPr/>
        </p:nvSpPr>
        <p:spPr>
          <a:xfrm>
            <a:off x="8908528" y="3106379"/>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78935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650CA5B-4F71-4072-AB0A-081EE1C6B3A1}"/>
              </a:ext>
            </a:extLst>
          </p:cNvPr>
          <p:cNvSpPr>
            <a:spLocks noGrp="1" noChangeArrowheads="1"/>
          </p:cNvSpPr>
          <p:nvPr>
            <p:ph type="title" idx="4294967295"/>
          </p:nvPr>
        </p:nvSpPr>
        <p:spPr/>
        <p:txBody>
          <a:bodyPr/>
          <a:lstStyle/>
          <a:p>
            <a:pPr eaLnBrk="1" hangingPunct="1"/>
            <a:r>
              <a:rPr lang="en-US" altLang="zh-CN" b="1">
                <a:solidFill>
                  <a:srgbClr val="000081"/>
                </a:solidFill>
              </a:rPr>
              <a:t>Application Design</a:t>
            </a:r>
            <a:br>
              <a:rPr lang="en-US" altLang="zh-CN">
                <a:solidFill>
                  <a:srgbClr val="000000"/>
                </a:solidFill>
              </a:rPr>
            </a:br>
            <a:endParaRPr lang="en-US" altLang="zh-CN">
              <a:solidFill>
                <a:srgbClr val="000000"/>
              </a:solidFill>
            </a:endParaRPr>
          </a:p>
        </p:txBody>
      </p:sp>
      <p:sp>
        <p:nvSpPr>
          <p:cNvPr id="84995" name="Rectangle 3">
            <a:extLst>
              <a:ext uri="{FF2B5EF4-FFF2-40B4-BE49-F238E27FC236}">
                <a16:creationId xmlns:a16="http://schemas.microsoft.com/office/drawing/2014/main" id="{46A07B15-0AA5-4B3F-999E-C585D405FBE9}"/>
              </a:ext>
            </a:extLst>
          </p:cNvPr>
          <p:cNvSpPr>
            <a:spLocks noGrp="1" noChangeArrowheads="1"/>
          </p:cNvSpPr>
          <p:nvPr>
            <p:ph idx="4294967295"/>
          </p:nvPr>
        </p:nvSpPr>
        <p:spPr/>
        <p:txBody>
          <a:bodyPr/>
          <a:lstStyle/>
          <a:p>
            <a:pPr eaLnBrk="1" hangingPunct="1"/>
            <a:r>
              <a:rPr lang="en-GB" altLang="zh-CN" dirty="0">
                <a:solidFill>
                  <a:srgbClr val="000000"/>
                </a:solidFill>
              </a:rPr>
              <a:t>Web service is defined in </a:t>
            </a:r>
            <a:r>
              <a:rPr lang="en-GB" altLang="zh-CN" dirty="0">
                <a:solidFill>
                  <a:srgbClr val="FF3333"/>
                </a:solidFill>
              </a:rPr>
              <a:t>WSDL</a:t>
            </a:r>
          </a:p>
          <a:p>
            <a:pPr eaLnBrk="1" hangingPunct="1"/>
            <a:r>
              <a:rPr lang="en-GB" altLang="zh-CN" dirty="0">
                <a:solidFill>
                  <a:srgbClr val="000000"/>
                </a:solidFill>
              </a:rPr>
              <a:t>Top-down</a:t>
            </a:r>
          </a:p>
          <a:p>
            <a:pPr lvl="1" eaLnBrk="1" hangingPunct="1"/>
            <a:r>
              <a:rPr lang="en-GB" altLang="zh-CN" dirty="0">
                <a:solidFill>
                  <a:srgbClr val="FF3333"/>
                </a:solidFill>
              </a:rPr>
              <a:t>WSDL is created (or found) first </a:t>
            </a:r>
            <a:r>
              <a:rPr lang="en-GB" altLang="zh-CN" dirty="0">
                <a:solidFill>
                  <a:srgbClr val="000000"/>
                </a:solidFill>
              </a:rPr>
              <a:t>before its implementation</a:t>
            </a:r>
          </a:p>
          <a:p>
            <a:pPr eaLnBrk="1" hangingPunct="1"/>
            <a:r>
              <a:rPr lang="en-GB" altLang="zh-CN" dirty="0">
                <a:solidFill>
                  <a:srgbClr val="000000"/>
                </a:solidFill>
              </a:rPr>
              <a:t>Bottom-up</a:t>
            </a:r>
          </a:p>
          <a:p>
            <a:pPr lvl="1" eaLnBrk="1" hangingPunct="1"/>
            <a:r>
              <a:rPr lang="en-GB" altLang="zh-CN" dirty="0">
                <a:solidFill>
                  <a:srgbClr val="000000"/>
                </a:solidFill>
              </a:rPr>
              <a:t>WSDL gets generated from </a:t>
            </a:r>
            <a:r>
              <a:rPr lang="en-GB" altLang="zh-CN" dirty="0">
                <a:solidFill>
                  <a:srgbClr val="FF3333"/>
                </a:solidFill>
              </a:rPr>
              <a:t>existing JEE components</a:t>
            </a:r>
          </a:p>
          <a:p>
            <a:pPr eaLnBrk="1" hangingPunct="1"/>
            <a:r>
              <a:rPr lang="en-GB" altLang="zh-CN" dirty="0">
                <a:solidFill>
                  <a:srgbClr val="000000"/>
                </a:solidFill>
              </a:rPr>
              <a:t>Middle-ground</a:t>
            </a:r>
          </a:p>
          <a:p>
            <a:pPr eaLnBrk="1" hangingPunct="1"/>
            <a:endParaRPr lang="en-GB" altLang="zh-CN" dirty="0"/>
          </a:p>
          <a:p>
            <a:pPr eaLnBrk="1" hangingPunct="1"/>
            <a:endParaRPr lang="en-US" altLang="zh-CN" dirty="0"/>
          </a:p>
        </p:txBody>
      </p:sp>
      <p:sp>
        <p:nvSpPr>
          <p:cNvPr id="84997" name="灯片编号占位符 5">
            <a:extLst>
              <a:ext uri="{FF2B5EF4-FFF2-40B4-BE49-F238E27FC236}">
                <a16:creationId xmlns:a16="http://schemas.microsoft.com/office/drawing/2014/main" id="{6BBAEB25-CEBD-456B-8A18-744EEB3586F5}"/>
              </a:ext>
            </a:extLst>
          </p:cNvPr>
          <p:cNvSpPr txBox="1">
            <a:spLocks noGrp="1"/>
          </p:cNvSpPr>
          <p:nvPr/>
        </p:nvSpPr>
        <p:spPr bwMode="auto">
          <a:xfrm>
            <a:off x="807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40BCB81C-FA29-4078-BD9C-01F0EB2D90F0}" type="slidenum">
              <a:rPr lang="en-US" altLang="zh-CN" sz="1200" i="0">
                <a:latin typeface="Garamond" panose="02020404030301010803" pitchFamily="18" charset="0"/>
              </a:rPr>
              <a:pPr algn="r" eaLnBrk="1" hangingPunct="1"/>
              <a:t>107</a:t>
            </a:fld>
            <a:endParaRPr lang="en-US" altLang="zh-CN" sz="1200" i="0">
              <a:latin typeface="Garamond" panose="02020404030301010803" pitchFamily="18" charset="0"/>
            </a:endParaRPr>
          </a:p>
        </p:txBody>
      </p:sp>
    </p:spTree>
    <p:extLst>
      <p:ext uri="{BB962C8B-B14F-4D97-AF65-F5344CB8AC3E}">
        <p14:creationId xmlns:p14="http://schemas.microsoft.com/office/powerpoint/2010/main" val="1505683030"/>
      </p:ext>
    </p:extLst>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D7E2C4B-95F3-4968-8EA8-FAC270608E5B}"/>
              </a:ext>
            </a:extLst>
          </p:cNvPr>
          <p:cNvSpPr>
            <a:spLocks noGrp="1" noChangeArrowheads="1"/>
          </p:cNvSpPr>
          <p:nvPr>
            <p:ph type="title" idx="4294967295"/>
          </p:nvPr>
        </p:nvSpPr>
        <p:spPr/>
        <p:txBody>
          <a:bodyPr/>
          <a:lstStyle/>
          <a:p>
            <a:pPr eaLnBrk="1" hangingPunct="1"/>
            <a:r>
              <a:rPr lang="en-US" altLang="zh-CN"/>
              <a:t>Web Services Toolkits</a:t>
            </a:r>
            <a:endParaRPr lang="en-GB" altLang="zh-CN"/>
          </a:p>
        </p:txBody>
      </p:sp>
      <p:sp>
        <p:nvSpPr>
          <p:cNvPr id="86020" name="灯片编号占位符 5">
            <a:extLst>
              <a:ext uri="{FF2B5EF4-FFF2-40B4-BE49-F238E27FC236}">
                <a16:creationId xmlns:a16="http://schemas.microsoft.com/office/drawing/2014/main" id="{BB49A3A2-94F1-4636-9D62-1D0E244A7096}"/>
              </a:ext>
            </a:extLst>
          </p:cNvPr>
          <p:cNvSpPr txBox="1">
            <a:spLocks noGrp="1"/>
          </p:cNvSpPr>
          <p:nvPr/>
        </p:nvSpPr>
        <p:spPr bwMode="auto">
          <a:xfrm>
            <a:off x="807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84D6DD5-3B10-417A-A765-7C54FDF1E9A1}" type="slidenum">
              <a:rPr lang="en-US" altLang="zh-CN" sz="1200" i="0">
                <a:latin typeface="Garamond" panose="02020404030301010803" pitchFamily="18" charset="0"/>
              </a:rPr>
              <a:pPr algn="r" eaLnBrk="1" hangingPunct="1"/>
              <a:t>108</a:t>
            </a:fld>
            <a:endParaRPr lang="en-US" altLang="zh-CN" sz="1200" i="0">
              <a:latin typeface="Garamond" panose="02020404030301010803" pitchFamily="18" charset="0"/>
            </a:endParaRPr>
          </a:p>
        </p:txBody>
      </p:sp>
      <p:sp>
        <p:nvSpPr>
          <p:cNvPr id="86021" name="Rectangle 3">
            <a:extLst>
              <a:ext uri="{FF2B5EF4-FFF2-40B4-BE49-F238E27FC236}">
                <a16:creationId xmlns:a16="http://schemas.microsoft.com/office/drawing/2014/main" id="{F92D68EE-0FBF-4CA7-90C2-DE28A1E6EAE0}"/>
              </a:ext>
            </a:extLst>
          </p:cNvPr>
          <p:cNvSpPr>
            <a:spLocks noChangeArrowheads="1"/>
          </p:cNvSpPr>
          <p:nvPr/>
        </p:nvSpPr>
        <p:spPr bwMode="auto">
          <a:xfrm>
            <a:off x="3886200" y="2057400"/>
            <a:ext cx="2819400" cy="1219200"/>
          </a:xfrm>
          <a:prstGeom prst="rect">
            <a:avLst/>
          </a:prstGeom>
          <a:solidFill>
            <a:schemeClr val="hlink"/>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Service Implementation</a:t>
            </a:r>
            <a:br>
              <a:rPr lang="en-US" altLang="zh-CN" sz="2000" i="0">
                <a:latin typeface="Tahoma" panose="020B0604030504040204" pitchFamily="34" charset="0"/>
              </a:rPr>
            </a:br>
            <a:endParaRPr lang="en-GB" altLang="zh-CN" sz="1600" i="0">
              <a:latin typeface="Tahoma" panose="020B0604030504040204" pitchFamily="34" charset="0"/>
            </a:endParaRPr>
          </a:p>
        </p:txBody>
      </p:sp>
      <p:sp>
        <p:nvSpPr>
          <p:cNvPr id="86022" name="Rectangle 4">
            <a:extLst>
              <a:ext uri="{FF2B5EF4-FFF2-40B4-BE49-F238E27FC236}">
                <a16:creationId xmlns:a16="http://schemas.microsoft.com/office/drawing/2014/main" id="{7F893CEE-89ED-42FF-9D4F-CF1DE6482685}"/>
              </a:ext>
            </a:extLst>
          </p:cNvPr>
          <p:cNvSpPr>
            <a:spLocks noChangeArrowheads="1"/>
          </p:cNvSpPr>
          <p:nvPr/>
        </p:nvSpPr>
        <p:spPr bwMode="auto">
          <a:xfrm>
            <a:off x="8458200" y="2286000"/>
            <a:ext cx="838200" cy="457200"/>
          </a:xfrm>
          <a:prstGeom prst="rect">
            <a:avLst/>
          </a:prstGeom>
          <a:solidFill>
            <a:srgbClr val="CCFF66"/>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SOAP</a:t>
            </a:r>
            <a:endParaRPr lang="en-GB" altLang="zh-CN" sz="2000" i="0">
              <a:latin typeface="Tahoma" panose="020B0604030504040204" pitchFamily="34" charset="0"/>
            </a:endParaRPr>
          </a:p>
        </p:txBody>
      </p:sp>
      <p:sp>
        <p:nvSpPr>
          <p:cNvPr id="86023" name="Rectangle 5">
            <a:extLst>
              <a:ext uri="{FF2B5EF4-FFF2-40B4-BE49-F238E27FC236}">
                <a16:creationId xmlns:a16="http://schemas.microsoft.com/office/drawing/2014/main" id="{06D6AE98-3510-4984-A025-A67EBE31DED6}"/>
              </a:ext>
            </a:extLst>
          </p:cNvPr>
          <p:cNvSpPr>
            <a:spLocks noChangeArrowheads="1"/>
          </p:cNvSpPr>
          <p:nvPr/>
        </p:nvSpPr>
        <p:spPr bwMode="auto">
          <a:xfrm>
            <a:off x="8229600" y="4191000"/>
            <a:ext cx="1447800" cy="609600"/>
          </a:xfrm>
          <a:prstGeom prst="rect">
            <a:avLst/>
          </a:prstGeom>
          <a:solidFill>
            <a:schemeClr val="hlink"/>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Client</a:t>
            </a:r>
            <a:endParaRPr lang="en-GB" altLang="zh-CN" sz="1600" i="0">
              <a:latin typeface="Tahoma" panose="020B0604030504040204" pitchFamily="34" charset="0"/>
            </a:endParaRPr>
          </a:p>
        </p:txBody>
      </p:sp>
      <p:sp>
        <p:nvSpPr>
          <p:cNvPr id="86024" name="Rectangle 6">
            <a:extLst>
              <a:ext uri="{FF2B5EF4-FFF2-40B4-BE49-F238E27FC236}">
                <a16:creationId xmlns:a16="http://schemas.microsoft.com/office/drawing/2014/main" id="{4B0F0225-4220-45F7-AD70-0122448693F7}"/>
              </a:ext>
            </a:extLst>
          </p:cNvPr>
          <p:cNvSpPr>
            <a:spLocks noChangeArrowheads="1"/>
          </p:cNvSpPr>
          <p:nvPr/>
        </p:nvSpPr>
        <p:spPr bwMode="auto">
          <a:xfrm>
            <a:off x="5334000" y="5257800"/>
            <a:ext cx="838200" cy="457200"/>
          </a:xfrm>
          <a:prstGeom prst="rect">
            <a:avLst/>
          </a:prstGeom>
          <a:solidFill>
            <a:srgbClr val="CCFF66"/>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WSDL</a:t>
            </a:r>
            <a:endParaRPr lang="en-GB" altLang="zh-CN" sz="2000" i="0">
              <a:latin typeface="Tahoma" panose="020B0604030504040204" pitchFamily="34" charset="0"/>
            </a:endParaRPr>
          </a:p>
        </p:txBody>
      </p:sp>
      <p:sp>
        <p:nvSpPr>
          <p:cNvPr id="86025" name="Rectangle 7">
            <a:extLst>
              <a:ext uri="{FF2B5EF4-FFF2-40B4-BE49-F238E27FC236}">
                <a16:creationId xmlns:a16="http://schemas.microsoft.com/office/drawing/2014/main" id="{28E62E2C-0E30-41EA-BB76-199CDB1E241F}"/>
              </a:ext>
            </a:extLst>
          </p:cNvPr>
          <p:cNvSpPr>
            <a:spLocks noChangeArrowheads="1"/>
          </p:cNvSpPr>
          <p:nvPr/>
        </p:nvSpPr>
        <p:spPr bwMode="auto">
          <a:xfrm>
            <a:off x="2362200" y="4114800"/>
            <a:ext cx="1905000" cy="990600"/>
          </a:xfrm>
          <a:prstGeom prst="rect">
            <a:avLst/>
          </a:prstGeom>
          <a:solidFill>
            <a:schemeClr val="hlink"/>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Service </a:t>
            </a:r>
          </a:p>
          <a:p>
            <a:pPr algn="ctr"/>
            <a:r>
              <a:rPr lang="en-US" altLang="zh-CN" sz="2000" i="0">
                <a:latin typeface="Tahoma" panose="020B0604030504040204" pitchFamily="34" charset="0"/>
              </a:rPr>
              <a:t>Implementation</a:t>
            </a:r>
            <a:br>
              <a:rPr lang="en-US" altLang="zh-CN" sz="2000" i="0">
                <a:latin typeface="Tahoma" panose="020B0604030504040204" pitchFamily="34" charset="0"/>
              </a:rPr>
            </a:br>
            <a:r>
              <a:rPr lang="en-US" altLang="zh-CN" sz="2000" i="0">
                <a:latin typeface="Tahoma" panose="020B0604030504040204" pitchFamily="34" charset="0"/>
              </a:rPr>
              <a:t>Skeleton</a:t>
            </a:r>
            <a:endParaRPr lang="en-GB" altLang="zh-CN" sz="1600" i="0">
              <a:latin typeface="Tahoma" panose="020B0604030504040204" pitchFamily="34" charset="0"/>
            </a:endParaRPr>
          </a:p>
        </p:txBody>
      </p:sp>
      <p:sp>
        <p:nvSpPr>
          <p:cNvPr id="86026" name="Freeform 8">
            <a:extLst>
              <a:ext uri="{FF2B5EF4-FFF2-40B4-BE49-F238E27FC236}">
                <a16:creationId xmlns:a16="http://schemas.microsoft.com/office/drawing/2014/main" id="{E1FBBB7B-98E0-4A60-8808-A2B40486CE75}"/>
              </a:ext>
            </a:extLst>
          </p:cNvPr>
          <p:cNvSpPr>
            <a:spLocks/>
          </p:cNvSpPr>
          <p:nvPr/>
        </p:nvSpPr>
        <p:spPr bwMode="auto">
          <a:xfrm>
            <a:off x="3276600" y="5105400"/>
            <a:ext cx="2057400" cy="381000"/>
          </a:xfrm>
          <a:custGeom>
            <a:avLst/>
            <a:gdLst>
              <a:gd name="T0" fmla="*/ 2147483646 w 1296"/>
              <a:gd name="T1" fmla="*/ 2147483646 h 240"/>
              <a:gd name="T2" fmla="*/ 0 w 1296"/>
              <a:gd name="T3" fmla="*/ 2147483646 h 240"/>
              <a:gd name="T4" fmla="*/ 0 w 1296"/>
              <a:gd name="T5" fmla="*/ 0 h 240"/>
              <a:gd name="T6" fmla="*/ 0 60000 65536"/>
              <a:gd name="T7" fmla="*/ 0 60000 65536"/>
              <a:gd name="T8" fmla="*/ 0 60000 65536"/>
              <a:gd name="T9" fmla="*/ 0 w 1296"/>
              <a:gd name="T10" fmla="*/ 0 h 240"/>
              <a:gd name="T11" fmla="*/ 1296 w 1296"/>
              <a:gd name="T12" fmla="*/ 240 h 240"/>
            </a:gdLst>
            <a:ahLst/>
            <a:cxnLst>
              <a:cxn ang="T6">
                <a:pos x="T0" y="T1"/>
              </a:cxn>
              <a:cxn ang="T7">
                <a:pos x="T2" y="T3"/>
              </a:cxn>
              <a:cxn ang="T8">
                <a:pos x="T4" y="T5"/>
              </a:cxn>
            </a:cxnLst>
            <a:rect l="T9" t="T10" r="T11" b="T12"/>
            <a:pathLst>
              <a:path w="1296" h="240">
                <a:moveTo>
                  <a:pt x="1296" y="240"/>
                </a:moveTo>
                <a:lnTo>
                  <a:pt x="0" y="240"/>
                </a:lnTo>
                <a:lnTo>
                  <a:pt x="0" y="0"/>
                </a:lnTo>
              </a:path>
            </a:pathLst>
          </a:custGeom>
          <a:noFill/>
          <a:ln w="28575">
            <a:solidFill>
              <a:schemeClr val="accent2"/>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27" name="Freeform 9">
            <a:extLst>
              <a:ext uri="{FF2B5EF4-FFF2-40B4-BE49-F238E27FC236}">
                <a16:creationId xmlns:a16="http://schemas.microsoft.com/office/drawing/2014/main" id="{4DA0BEC2-FD6F-4E21-91E7-6B39626FD5FE}"/>
              </a:ext>
            </a:extLst>
          </p:cNvPr>
          <p:cNvSpPr>
            <a:spLocks/>
          </p:cNvSpPr>
          <p:nvPr/>
        </p:nvSpPr>
        <p:spPr bwMode="auto">
          <a:xfrm>
            <a:off x="3124200" y="2743200"/>
            <a:ext cx="762000" cy="1371600"/>
          </a:xfrm>
          <a:custGeom>
            <a:avLst/>
            <a:gdLst>
              <a:gd name="T0" fmla="*/ 0 w 480"/>
              <a:gd name="T1" fmla="*/ 2147483646 h 864"/>
              <a:gd name="T2" fmla="*/ 0 w 480"/>
              <a:gd name="T3" fmla="*/ 0 h 864"/>
              <a:gd name="T4" fmla="*/ 2147483646 w 480"/>
              <a:gd name="T5" fmla="*/ 0 h 864"/>
              <a:gd name="T6" fmla="*/ 0 60000 65536"/>
              <a:gd name="T7" fmla="*/ 0 60000 65536"/>
              <a:gd name="T8" fmla="*/ 0 60000 65536"/>
              <a:gd name="T9" fmla="*/ 0 w 480"/>
              <a:gd name="T10" fmla="*/ 0 h 864"/>
              <a:gd name="T11" fmla="*/ 480 w 480"/>
              <a:gd name="T12" fmla="*/ 864 h 864"/>
            </a:gdLst>
            <a:ahLst/>
            <a:cxnLst>
              <a:cxn ang="T6">
                <a:pos x="T0" y="T1"/>
              </a:cxn>
              <a:cxn ang="T7">
                <a:pos x="T2" y="T3"/>
              </a:cxn>
              <a:cxn ang="T8">
                <a:pos x="T4" y="T5"/>
              </a:cxn>
            </a:cxnLst>
            <a:rect l="T9" t="T10" r="T11" b="T12"/>
            <a:pathLst>
              <a:path w="480" h="864">
                <a:moveTo>
                  <a:pt x="0" y="864"/>
                </a:moveTo>
                <a:lnTo>
                  <a:pt x="0" y="0"/>
                </a:lnTo>
                <a:lnTo>
                  <a:pt x="480" y="0"/>
                </a:lnTo>
              </a:path>
            </a:pathLst>
          </a:custGeom>
          <a:noFill/>
          <a:ln w="28575">
            <a:solidFill>
              <a:schemeClr val="accent2"/>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28" name="Line 10">
            <a:extLst>
              <a:ext uri="{FF2B5EF4-FFF2-40B4-BE49-F238E27FC236}">
                <a16:creationId xmlns:a16="http://schemas.microsoft.com/office/drawing/2014/main" id="{4761470C-AED0-4416-AF8F-9DDE0E5B4290}"/>
              </a:ext>
            </a:extLst>
          </p:cNvPr>
          <p:cNvSpPr>
            <a:spLocks noChangeShapeType="1"/>
          </p:cNvSpPr>
          <p:nvPr/>
        </p:nvSpPr>
        <p:spPr bwMode="auto">
          <a:xfrm>
            <a:off x="6705600" y="2590800"/>
            <a:ext cx="1752600" cy="1588"/>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29" name="Line 11">
            <a:extLst>
              <a:ext uri="{FF2B5EF4-FFF2-40B4-BE49-F238E27FC236}">
                <a16:creationId xmlns:a16="http://schemas.microsoft.com/office/drawing/2014/main" id="{C7E98814-71B1-4B9E-A3AB-3721EB7A3916}"/>
              </a:ext>
            </a:extLst>
          </p:cNvPr>
          <p:cNvSpPr>
            <a:spLocks noChangeShapeType="1"/>
          </p:cNvSpPr>
          <p:nvPr/>
        </p:nvSpPr>
        <p:spPr bwMode="auto">
          <a:xfrm>
            <a:off x="8839200" y="2743200"/>
            <a:ext cx="0" cy="144780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30" name="Freeform 12">
            <a:extLst>
              <a:ext uri="{FF2B5EF4-FFF2-40B4-BE49-F238E27FC236}">
                <a16:creationId xmlns:a16="http://schemas.microsoft.com/office/drawing/2014/main" id="{F66E51EF-5B4D-4EB8-94C2-F71524EDF0DE}"/>
              </a:ext>
            </a:extLst>
          </p:cNvPr>
          <p:cNvSpPr>
            <a:spLocks/>
          </p:cNvSpPr>
          <p:nvPr/>
        </p:nvSpPr>
        <p:spPr bwMode="auto">
          <a:xfrm>
            <a:off x="6172200" y="4800600"/>
            <a:ext cx="2743200" cy="685800"/>
          </a:xfrm>
          <a:custGeom>
            <a:avLst/>
            <a:gdLst>
              <a:gd name="T0" fmla="*/ 2147483646 w 1728"/>
              <a:gd name="T1" fmla="*/ 0 h 432"/>
              <a:gd name="T2" fmla="*/ 2147483646 w 1728"/>
              <a:gd name="T3" fmla="*/ 2147483646 h 432"/>
              <a:gd name="T4" fmla="*/ 0 w 1728"/>
              <a:gd name="T5" fmla="*/ 2147483646 h 432"/>
              <a:gd name="T6" fmla="*/ 0 60000 65536"/>
              <a:gd name="T7" fmla="*/ 0 60000 65536"/>
              <a:gd name="T8" fmla="*/ 0 60000 65536"/>
              <a:gd name="T9" fmla="*/ 0 w 1728"/>
              <a:gd name="T10" fmla="*/ 0 h 432"/>
              <a:gd name="T11" fmla="*/ 1728 w 1728"/>
              <a:gd name="T12" fmla="*/ 432 h 432"/>
            </a:gdLst>
            <a:ahLst/>
            <a:cxnLst>
              <a:cxn ang="T6">
                <a:pos x="T0" y="T1"/>
              </a:cxn>
              <a:cxn ang="T7">
                <a:pos x="T2" y="T3"/>
              </a:cxn>
              <a:cxn ang="T8">
                <a:pos x="T4" y="T5"/>
              </a:cxn>
            </a:cxnLst>
            <a:rect l="T9" t="T10" r="T11" b="T12"/>
            <a:pathLst>
              <a:path w="1728" h="432">
                <a:moveTo>
                  <a:pt x="1728" y="0"/>
                </a:moveTo>
                <a:lnTo>
                  <a:pt x="1728" y="432"/>
                </a:lnTo>
                <a:lnTo>
                  <a:pt x="0" y="432"/>
                </a:lnTo>
              </a:path>
            </a:pathLst>
          </a:custGeom>
          <a:noFill/>
          <a:ln w="28575">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31" name="Text Box 13">
            <a:extLst>
              <a:ext uri="{FF2B5EF4-FFF2-40B4-BE49-F238E27FC236}">
                <a16:creationId xmlns:a16="http://schemas.microsoft.com/office/drawing/2014/main" id="{BE44F171-1913-4448-B17F-26EB647DD6C3}"/>
              </a:ext>
            </a:extLst>
          </p:cNvPr>
          <p:cNvSpPr txBox="1">
            <a:spLocks noChangeArrowheads="1"/>
          </p:cNvSpPr>
          <p:nvPr/>
        </p:nvSpPr>
        <p:spPr bwMode="auto">
          <a:xfrm>
            <a:off x="8782050" y="2895601"/>
            <a:ext cx="18859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invoke a web</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 service through </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SOAP request &amp;</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response msgs</a:t>
            </a:r>
          </a:p>
          <a:p>
            <a:pPr algn="ctr"/>
            <a:endParaRPr lang="zh-CN" altLang="en-GB" i="0">
              <a:solidFill>
                <a:schemeClr val="accent2"/>
              </a:solidFill>
              <a:latin typeface="Tahoma" panose="020B0604030504040204" pitchFamily="34" charset="0"/>
            </a:endParaRPr>
          </a:p>
        </p:txBody>
      </p:sp>
      <p:sp>
        <p:nvSpPr>
          <p:cNvPr id="86032" name="Text Box 14">
            <a:extLst>
              <a:ext uri="{FF2B5EF4-FFF2-40B4-BE49-F238E27FC236}">
                <a16:creationId xmlns:a16="http://schemas.microsoft.com/office/drawing/2014/main" id="{D7F73D76-A2C0-475F-95DC-C931C8A780FE}"/>
              </a:ext>
            </a:extLst>
          </p:cNvPr>
          <p:cNvSpPr txBox="1">
            <a:spLocks noChangeArrowheads="1"/>
          </p:cNvSpPr>
          <p:nvPr/>
        </p:nvSpPr>
        <p:spPr bwMode="auto">
          <a:xfrm>
            <a:off x="6199188" y="5454650"/>
            <a:ext cx="2944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generate client proxy code </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for accessing a web service</a:t>
            </a:r>
            <a:endParaRPr lang="en-GB" altLang="zh-CN" i="0">
              <a:solidFill>
                <a:schemeClr val="accent2"/>
              </a:solidFill>
              <a:latin typeface="Tahoma" panose="020B0604030504040204" pitchFamily="34" charset="0"/>
            </a:endParaRPr>
          </a:p>
        </p:txBody>
      </p:sp>
      <p:sp>
        <p:nvSpPr>
          <p:cNvPr id="86033" name="Text Box 15">
            <a:extLst>
              <a:ext uri="{FF2B5EF4-FFF2-40B4-BE49-F238E27FC236}">
                <a16:creationId xmlns:a16="http://schemas.microsoft.com/office/drawing/2014/main" id="{C067E445-45A5-4251-B5B9-1C4FBC36FBC5}"/>
              </a:ext>
            </a:extLst>
          </p:cNvPr>
          <p:cNvSpPr txBox="1">
            <a:spLocks noChangeArrowheads="1"/>
          </p:cNvSpPr>
          <p:nvPr/>
        </p:nvSpPr>
        <p:spPr bwMode="auto">
          <a:xfrm>
            <a:off x="3117850" y="5454650"/>
            <a:ext cx="2292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generate server</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implementation code</a:t>
            </a:r>
            <a:endParaRPr lang="en-GB" altLang="zh-CN" i="0">
              <a:solidFill>
                <a:schemeClr val="accent2"/>
              </a:solidFill>
              <a:latin typeface="Tahoma" panose="020B0604030504040204" pitchFamily="34" charset="0"/>
            </a:endParaRPr>
          </a:p>
        </p:txBody>
      </p:sp>
      <p:sp>
        <p:nvSpPr>
          <p:cNvPr id="86034" name="Text Box 16">
            <a:extLst>
              <a:ext uri="{FF2B5EF4-FFF2-40B4-BE49-F238E27FC236}">
                <a16:creationId xmlns:a16="http://schemas.microsoft.com/office/drawing/2014/main" id="{A3EFEDE6-F861-4C8B-B8D0-CE73E7668FC3}"/>
              </a:ext>
            </a:extLst>
          </p:cNvPr>
          <p:cNvSpPr txBox="1">
            <a:spLocks noChangeArrowheads="1"/>
          </p:cNvSpPr>
          <p:nvPr/>
        </p:nvSpPr>
        <p:spPr bwMode="auto">
          <a:xfrm>
            <a:off x="2057401" y="2819401"/>
            <a:ext cx="10906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manually</a:t>
            </a:r>
          </a:p>
          <a:p>
            <a:pPr algn="ctr"/>
            <a:r>
              <a:rPr lang="en-IE" altLang="zh-CN" i="0">
                <a:solidFill>
                  <a:schemeClr val="accent2"/>
                </a:solidFill>
                <a:latin typeface="Tahoma" panose="020B0604030504040204" pitchFamily="34" charset="0"/>
              </a:rPr>
              <a:t>supply</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method </a:t>
            </a:r>
          </a:p>
          <a:p>
            <a:pPr algn="ctr"/>
            <a:r>
              <a:rPr lang="en-IE" altLang="zh-CN" i="0">
                <a:solidFill>
                  <a:schemeClr val="accent2"/>
                </a:solidFill>
                <a:latin typeface="Tahoma" panose="020B0604030504040204" pitchFamily="34" charset="0"/>
              </a:rPr>
              <a:t>code</a:t>
            </a:r>
            <a:endParaRPr lang="en-GB" altLang="zh-CN" i="0">
              <a:solidFill>
                <a:schemeClr val="accent2"/>
              </a:solidFill>
              <a:latin typeface="Tahoma" panose="020B0604030504040204" pitchFamily="34" charset="0"/>
            </a:endParaRPr>
          </a:p>
        </p:txBody>
      </p:sp>
      <p:sp>
        <p:nvSpPr>
          <p:cNvPr id="86035" name="Line 17">
            <a:extLst>
              <a:ext uri="{FF2B5EF4-FFF2-40B4-BE49-F238E27FC236}">
                <a16:creationId xmlns:a16="http://schemas.microsoft.com/office/drawing/2014/main" id="{092DC633-569E-4F02-A71A-E6F78F7DD2B5}"/>
              </a:ext>
            </a:extLst>
          </p:cNvPr>
          <p:cNvSpPr>
            <a:spLocks noChangeShapeType="1"/>
          </p:cNvSpPr>
          <p:nvPr/>
        </p:nvSpPr>
        <p:spPr bwMode="auto">
          <a:xfrm>
            <a:off x="5638800" y="3276600"/>
            <a:ext cx="0" cy="19812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36" name="Text Box 18">
            <a:extLst>
              <a:ext uri="{FF2B5EF4-FFF2-40B4-BE49-F238E27FC236}">
                <a16:creationId xmlns:a16="http://schemas.microsoft.com/office/drawing/2014/main" id="{762D1421-3BA5-4653-B442-23769A6B646A}"/>
              </a:ext>
            </a:extLst>
          </p:cNvPr>
          <p:cNvSpPr txBox="1">
            <a:spLocks noChangeArrowheads="1"/>
          </p:cNvSpPr>
          <p:nvPr/>
        </p:nvSpPr>
        <p:spPr bwMode="auto">
          <a:xfrm>
            <a:off x="5630864" y="3505201"/>
            <a:ext cx="17668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generate WSDL</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from web </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service code</a:t>
            </a:r>
            <a:endParaRPr lang="en-GB" altLang="zh-CN" i="0">
              <a:solidFill>
                <a:schemeClr val="accent2"/>
              </a:solidFill>
              <a:latin typeface="Tahoma" panose="020B0604030504040204" pitchFamily="34" charset="0"/>
            </a:endParaRPr>
          </a:p>
        </p:txBody>
      </p:sp>
    </p:spTree>
    <p:extLst>
      <p:ext uri="{BB962C8B-B14F-4D97-AF65-F5344CB8AC3E}">
        <p14:creationId xmlns:p14="http://schemas.microsoft.com/office/powerpoint/2010/main" val="22929534"/>
      </p:ext>
    </p:extLst>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251B-91B5-4FD3-8C4A-7E99B5324385}"/>
              </a:ext>
            </a:extLst>
          </p:cNvPr>
          <p:cNvSpPr>
            <a:spLocks noGrp="1"/>
          </p:cNvSpPr>
          <p:nvPr>
            <p:ph type="title"/>
          </p:nvPr>
        </p:nvSpPr>
        <p:spPr/>
        <p:txBody>
          <a:bodyPr>
            <a:normAutofit/>
          </a:bodyPr>
          <a:lstStyle/>
          <a:p>
            <a:r>
              <a:rPr lang="en-US" sz="6600" dirty="0"/>
              <a:t>Service reusability</a:t>
            </a:r>
          </a:p>
        </p:txBody>
      </p:sp>
      <p:sp>
        <p:nvSpPr>
          <p:cNvPr id="3" name="Content Placeholder 2">
            <a:extLst>
              <a:ext uri="{FF2B5EF4-FFF2-40B4-BE49-F238E27FC236}">
                <a16:creationId xmlns:a16="http://schemas.microsoft.com/office/drawing/2014/main" id="{B92512F2-CE42-436F-9257-EF4DFDE672B6}"/>
              </a:ext>
            </a:extLst>
          </p:cNvPr>
          <p:cNvSpPr>
            <a:spLocks noGrp="1"/>
          </p:cNvSpPr>
          <p:nvPr>
            <p:ph idx="1"/>
          </p:nvPr>
        </p:nvSpPr>
        <p:spPr/>
        <p:txBody>
          <a:bodyPr>
            <a:normAutofit/>
          </a:bodyPr>
          <a:lstStyle/>
          <a:p>
            <a:r>
              <a:rPr lang="en-US" sz="4800" dirty="0"/>
              <a:t>Service reuse is often mentioned as an important aspect of SOA</a:t>
            </a:r>
          </a:p>
          <a:p>
            <a:r>
              <a:rPr lang="en-US" sz="4800" dirty="0"/>
              <a:t>The aim is to create services that can be reused across a business</a:t>
            </a:r>
          </a:p>
          <a:p>
            <a:r>
              <a:rPr lang="en-US" sz="4800" dirty="0"/>
              <a:t>Does WSDL help with reusability?</a:t>
            </a:r>
          </a:p>
          <a:p>
            <a:endParaRPr lang="en-US" sz="4800" dirty="0"/>
          </a:p>
        </p:txBody>
      </p:sp>
    </p:spTree>
    <p:extLst>
      <p:ext uri="{BB962C8B-B14F-4D97-AF65-F5344CB8AC3E}">
        <p14:creationId xmlns:p14="http://schemas.microsoft.com/office/powerpoint/2010/main" val="196063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sp>
        <p:nvSpPr>
          <p:cNvPr id="12" name="Flowchart: Magnetic Disk 11">
            <a:extLst>
              <a:ext uri="{FF2B5EF4-FFF2-40B4-BE49-F238E27FC236}">
                <a16:creationId xmlns:a16="http://schemas.microsoft.com/office/drawing/2014/main" id="{33170B7F-597C-4B5E-BAC2-A8B024491275}"/>
              </a:ext>
            </a:extLst>
          </p:cNvPr>
          <p:cNvSpPr/>
          <p:nvPr/>
        </p:nvSpPr>
        <p:spPr>
          <a:xfrm>
            <a:off x="2463183" y="1268240"/>
            <a:ext cx="1071716" cy="1474838"/>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 Registry</a:t>
            </a:r>
          </a:p>
        </p:txBody>
      </p:sp>
      <p:sp>
        <p:nvSpPr>
          <p:cNvPr id="20" name="Scroll: Vertical 19">
            <a:extLst>
              <a:ext uri="{FF2B5EF4-FFF2-40B4-BE49-F238E27FC236}">
                <a16:creationId xmlns:a16="http://schemas.microsoft.com/office/drawing/2014/main" id="{7E22A5AB-13EB-4EC7-BAD1-34A93A5116F8}"/>
              </a:ext>
            </a:extLst>
          </p:cNvPr>
          <p:cNvSpPr/>
          <p:nvPr/>
        </p:nvSpPr>
        <p:spPr>
          <a:xfrm>
            <a:off x="216511" y="100170"/>
            <a:ext cx="2531807" cy="2665033"/>
          </a:xfrm>
          <a:prstGeom prst="verticalScroll">
            <a:avLst>
              <a:gd name="adj" fmla="val 10295"/>
            </a:avLst>
          </a:prstGeom>
          <a:solidFill>
            <a:srgbClr val="F9CFD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AutoNum type="arabicPeriod"/>
            </a:pPr>
            <a:r>
              <a:rPr lang="en-US" dirty="0">
                <a:solidFill>
                  <a:schemeClr val="tx1"/>
                </a:solidFill>
              </a:rPr>
              <a:t>Credit Card</a:t>
            </a:r>
          </a:p>
          <a:p>
            <a:pPr marL="342900" indent="-342900">
              <a:buAutoNum type="arabicPeriod"/>
            </a:pPr>
            <a:r>
              <a:rPr lang="en-US" dirty="0">
                <a:solidFill>
                  <a:schemeClr val="tx1"/>
                </a:solidFill>
              </a:rPr>
              <a:t>Hotel</a:t>
            </a:r>
          </a:p>
          <a:p>
            <a:pPr marL="342900" indent="-342900">
              <a:buAutoNum type="arabicPeriod"/>
            </a:pPr>
            <a:r>
              <a:rPr lang="en-US" dirty="0">
                <a:solidFill>
                  <a:schemeClr val="tx1"/>
                </a:solidFill>
              </a:rPr>
              <a:t>Airline</a:t>
            </a:r>
          </a:p>
          <a:p>
            <a:pPr marL="342900" indent="-342900">
              <a:buAutoNum type="arabicPeriod"/>
            </a:pPr>
            <a:r>
              <a:rPr lang="en-US" dirty="0">
                <a:solidFill>
                  <a:schemeClr val="tx1"/>
                </a:solidFill>
              </a:rPr>
              <a:t>Travel Agency 1</a:t>
            </a:r>
          </a:p>
          <a:p>
            <a:pPr marL="342900" indent="-342900">
              <a:buAutoNum type="arabicPeriod"/>
            </a:pPr>
            <a:r>
              <a:rPr lang="en-US" dirty="0">
                <a:solidFill>
                  <a:schemeClr val="tx1"/>
                </a:solidFill>
              </a:rPr>
              <a:t>Travel Agency 2</a:t>
            </a:r>
          </a:p>
          <a:p>
            <a:pPr marL="342900" indent="-342900">
              <a:buAutoNum type="arabicPeriod"/>
            </a:pPr>
            <a:r>
              <a:rPr lang="en-US" dirty="0">
                <a:solidFill>
                  <a:schemeClr val="tx1"/>
                </a:solidFill>
              </a:rPr>
              <a:t>Travel Agency 3</a:t>
            </a:r>
          </a:p>
          <a:p>
            <a:pPr marL="342900" indent="-342900">
              <a:buAutoNum type="arabicPeriod"/>
            </a:pPr>
            <a:r>
              <a:rPr lang="en-US" dirty="0">
                <a:solidFill>
                  <a:schemeClr val="tx1"/>
                </a:solidFill>
              </a:rPr>
              <a:t>…</a:t>
            </a:r>
          </a:p>
          <a:p>
            <a:pPr marL="342900" indent="-342900">
              <a:buAutoNum type="arabicPeriod"/>
            </a:pPr>
            <a:r>
              <a:rPr lang="en-US" dirty="0">
                <a:solidFill>
                  <a:schemeClr val="tx1"/>
                </a:solidFill>
              </a:rPr>
              <a:t>…</a:t>
            </a:r>
          </a:p>
        </p:txBody>
      </p:sp>
      <p:sp>
        <p:nvSpPr>
          <p:cNvPr id="38" name="TextBox 37">
            <a:extLst>
              <a:ext uri="{FF2B5EF4-FFF2-40B4-BE49-F238E27FC236}">
                <a16:creationId xmlns:a16="http://schemas.microsoft.com/office/drawing/2014/main" id="{108E1EF4-D0D8-411B-942C-F69350FB680C}"/>
              </a:ext>
            </a:extLst>
          </p:cNvPr>
          <p:cNvSpPr txBox="1"/>
          <p:nvPr/>
        </p:nvSpPr>
        <p:spPr>
          <a:xfrm>
            <a:off x="4365722" y="1851048"/>
            <a:ext cx="2000663" cy="584775"/>
          </a:xfrm>
          <a:prstGeom prst="rect">
            <a:avLst/>
          </a:prstGeom>
          <a:noFill/>
        </p:spPr>
        <p:txBody>
          <a:bodyPr wrap="square" rtlCol="0">
            <a:spAutoFit/>
          </a:bodyPr>
          <a:lstStyle/>
          <a:p>
            <a:r>
              <a:rPr lang="en-US" sz="3200" dirty="0"/>
              <a:t>DISCOVER</a:t>
            </a:r>
          </a:p>
        </p:txBody>
      </p:sp>
      <p:sp>
        <p:nvSpPr>
          <p:cNvPr id="23" name="Rectangle: Rounded Corners 22">
            <a:extLst>
              <a:ext uri="{FF2B5EF4-FFF2-40B4-BE49-F238E27FC236}">
                <a16:creationId xmlns:a16="http://schemas.microsoft.com/office/drawing/2014/main" id="{550B250B-7DEA-4F9C-BC09-037F4658B7C7}"/>
              </a:ext>
            </a:extLst>
          </p:cNvPr>
          <p:cNvSpPr/>
          <p:nvPr/>
        </p:nvSpPr>
        <p:spPr>
          <a:xfrm>
            <a:off x="611" y="3429000"/>
            <a:ext cx="4579573" cy="2814484"/>
          </a:xfrm>
          <a:prstGeom prst="round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4EC0280-CBE9-4282-850A-A24DD48D617C}"/>
              </a:ext>
            </a:extLst>
          </p:cNvPr>
          <p:cNvCxnSpPr>
            <a:stCxn id="2" idx="2"/>
            <a:endCxn id="12" idx="4"/>
          </p:cNvCxnSpPr>
          <p:nvPr/>
        </p:nvCxnSpPr>
        <p:spPr>
          <a:xfrm flipH="1" flipV="1">
            <a:off x="3534899" y="2005659"/>
            <a:ext cx="2831486" cy="1017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7B7957F-5A61-4E36-9F6B-C6DF5D0D0E8F}"/>
              </a:ext>
            </a:extLst>
          </p:cNvPr>
          <p:cNvSpPr txBox="1"/>
          <p:nvPr/>
        </p:nvSpPr>
        <p:spPr>
          <a:xfrm>
            <a:off x="6440332" y="3799790"/>
            <a:ext cx="2315496" cy="954107"/>
          </a:xfrm>
          <a:prstGeom prst="rect">
            <a:avLst/>
          </a:prstGeom>
          <a:noFill/>
        </p:spPr>
        <p:txBody>
          <a:bodyPr wrap="square" rtlCol="0">
            <a:spAutoFit/>
          </a:bodyPr>
          <a:lstStyle/>
          <a:p>
            <a:r>
              <a:rPr lang="en-US" sz="2800" dirty="0"/>
              <a:t>Service requestor</a:t>
            </a:r>
          </a:p>
        </p:txBody>
      </p:sp>
    </p:spTree>
    <p:extLst>
      <p:ext uri="{BB962C8B-B14F-4D97-AF65-F5344CB8AC3E}">
        <p14:creationId xmlns:p14="http://schemas.microsoft.com/office/powerpoint/2010/main" val="9037260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ADE8A-52B5-4121-B023-BA1CEB5B8E44}"/>
              </a:ext>
            </a:extLst>
          </p:cNvPr>
          <p:cNvSpPr>
            <a:spLocks noGrp="1"/>
          </p:cNvSpPr>
          <p:nvPr>
            <p:ph type="title"/>
          </p:nvPr>
        </p:nvSpPr>
        <p:spPr/>
        <p:txBody>
          <a:bodyPr/>
          <a:lstStyle/>
          <a:p>
            <a:r>
              <a:rPr lang="en-AU" dirty="0"/>
              <a:t>WSDL and reusability</a:t>
            </a:r>
            <a:endParaRPr lang="x-none" dirty="0"/>
          </a:p>
        </p:txBody>
      </p:sp>
      <p:sp>
        <p:nvSpPr>
          <p:cNvPr id="3" name="内容占位符 2">
            <a:extLst>
              <a:ext uri="{FF2B5EF4-FFF2-40B4-BE49-F238E27FC236}">
                <a16:creationId xmlns:a16="http://schemas.microsoft.com/office/drawing/2014/main" id="{01D4C975-F740-4D16-9A9E-56F13825A2A9}"/>
              </a:ext>
            </a:extLst>
          </p:cNvPr>
          <p:cNvSpPr>
            <a:spLocks noGrp="1"/>
          </p:cNvSpPr>
          <p:nvPr>
            <p:ph idx="1"/>
          </p:nvPr>
        </p:nvSpPr>
        <p:spPr/>
        <p:txBody>
          <a:bodyPr>
            <a:normAutofit/>
          </a:bodyPr>
          <a:lstStyle/>
          <a:p>
            <a:r>
              <a:rPr lang="en-US" sz="4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Recall the sections of WSDL document. How do you think  WSDL helps with reusability of services? </a:t>
            </a:r>
          </a:p>
          <a:p>
            <a:endParaRPr lang="x-none" sz="4000" dirty="0"/>
          </a:p>
        </p:txBody>
      </p:sp>
    </p:spTree>
    <p:extLst>
      <p:ext uri="{BB962C8B-B14F-4D97-AF65-F5344CB8AC3E}">
        <p14:creationId xmlns:p14="http://schemas.microsoft.com/office/powerpoint/2010/main" val="23862454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C7B-0E59-4A35-ADB5-3A84FFFA32E3}"/>
              </a:ext>
            </a:extLst>
          </p:cNvPr>
          <p:cNvSpPr>
            <a:spLocks noGrp="1"/>
          </p:cNvSpPr>
          <p:nvPr>
            <p:ph type="title"/>
          </p:nvPr>
        </p:nvSpPr>
        <p:spPr>
          <a:xfrm>
            <a:off x="648930" y="224913"/>
            <a:ext cx="3651467" cy="818534"/>
          </a:xfrm>
        </p:spPr>
        <p:txBody>
          <a:bodyPr>
            <a:normAutofit/>
          </a:bodyPr>
          <a:lstStyle/>
          <a:p>
            <a:r>
              <a:rPr lang="en-US" sz="3400" dirty="0"/>
              <a:t>WSDL</a:t>
            </a:r>
          </a:p>
        </p:txBody>
      </p:sp>
      <p:sp>
        <p:nvSpPr>
          <p:cNvPr id="3" name="Content Placeholder 2">
            <a:extLst>
              <a:ext uri="{FF2B5EF4-FFF2-40B4-BE49-F238E27FC236}">
                <a16:creationId xmlns:a16="http://schemas.microsoft.com/office/drawing/2014/main" id="{C6D8934F-8ACB-4712-81C2-E104DC469695}"/>
              </a:ext>
            </a:extLst>
          </p:cNvPr>
          <p:cNvSpPr>
            <a:spLocks noGrp="1"/>
          </p:cNvSpPr>
          <p:nvPr>
            <p:ph idx="1"/>
          </p:nvPr>
        </p:nvSpPr>
        <p:spPr>
          <a:xfrm>
            <a:off x="355600" y="1043447"/>
            <a:ext cx="4283455" cy="5180373"/>
          </a:xfrm>
        </p:spPr>
        <p:txBody>
          <a:bodyPr>
            <a:normAutofit/>
          </a:bodyPr>
          <a:lstStyle/>
          <a:p>
            <a:r>
              <a:rPr lang="en-US" sz="4800" dirty="0"/>
              <a:t>Web service is described as a set of communication endpoints (ports) </a:t>
            </a:r>
          </a:p>
          <a:p>
            <a:endParaRPr lang="en-US" sz="4800" dirty="0"/>
          </a:p>
        </p:txBody>
      </p:sp>
      <p:pic>
        <p:nvPicPr>
          <p:cNvPr id="5" name="Picture 4" descr="A screenshot of a cell phone&#10;&#10;Description automatically generated">
            <a:extLst>
              <a:ext uri="{FF2B5EF4-FFF2-40B4-BE49-F238E27FC236}">
                <a16:creationId xmlns:a16="http://schemas.microsoft.com/office/drawing/2014/main" id="{C369AF6E-CD73-4EE9-A703-FCA7D62046EF}"/>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4639056" y="10"/>
            <a:ext cx="7552944" cy="6857990"/>
          </a:xfrm>
          <a:prstGeom prst="rect">
            <a:avLst/>
          </a:prstGeom>
          <a:effectLst/>
        </p:spPr>
      </p:pic>
    </p:spTree>
    <p:extLst>
      <p:ext uri="{BB962C8B-B14F-4D97-AF65-F5344CB8AC3E}">
        <p14:creationId xmlns:p14="http://schemas.microsoft.com/office/powerpoint/2010/main" val="16960770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C7B-0E59-4A35-ADB5-3A84FFFA32E3}"/>
              </a:ext>
            </a:extLst>
          </p:cNvPr>
          <p:cNvSpPr>
            <a:spLocks noGrp="1"/>
          </p:cNvSpPr>
          <p:nvPr>
            <p:ph type="title"/>
          </p:nvPr>
        </p:nvSpPr>
        <p:spPr>
          <a:xfrm>
            <a:off x="648930" y="224913"/>
            <a:ext cx="3651467" cy="818534"/>
          </a:xfrm>
        </p:spPr>
        <p:txBody>
          <a:bodyPr>
            <a:normAutofit/>
          </a:bodyPr>
          <a:lstStyle/>
          <a:p>
            <a:r>
              <a:rPr lang="en-US" sz="3400" dirty="0"/>
              <a:t>WSDL</a:t>
            </a:r>
          </a:p>
        </p:txBody>
      </p:sp>
      <p:sp>
        <p:nvSpPr>
          <p:cNvPr id="3" name="Content Placeholder 2">
            <a:extLst>
              <a:ext uri="{FF2B5EF4-FFF2-40B4-BE49-F238E27FC236}">
                <a16:creationId xmlns:a16="http://schemas.microsoft.com/office/drawing/2014/main" id="{C6D8934F-8ACB-4712-81C2-E104DC469695}"/>
              </a:ext>
            </a:extLst>
          </p:cNvPr>
          <p:cNvSpPr>
            <a:spLocks noGrp="1"/>
          </p:cNvSpPr>
          <p:nvPr>
            <p:ph idx="1"/>
          </p:nvPr>
        </p:nvSpPr>
        <p:spPr>
          <a:xfrm>
            <a:off x="139700" y="1043447"/>
            <a:ext cx="4838014" cy="5687553"/>
          </a:xfrm>
        </p:spPr>
        <p:txBody>
          <a:bodyPr>
            <a:normAutofit lnSpcReduction="10000"/>
          </a:bodyPr>
          <a:lstStyle/>
          <a:p>
            <a:r>
              <a:rPr lang="en-US" sz="4000" dirty="0"/>
              <a:t>Endpoint is made of two parts</a:t>
            </a:r>
          </a:p>
          <a:p>
            <a:pPr lvl="1"/>
            <a:r>
              <a:rPr lang="en-US" sz="3600" dirty="0">
                <a:highlight>
                  <a:srgbClr val="FFFF00"/>
                </a:highlight>
              </a:rPr>
              <a:t>Abstract </a:t>
            </a:r>
            <a:r>
              <a:rPr lang="en-US" sz="3600" dirty="0"/>
              <a:t>definitions of operations and messages</a:t>
            </a:r>
          </a:p>
          <a:p>
            <a:pPr lvl="1"/>
            <a:r>
              <a:rPr lang="en-US" sz="3600" dirty="0">
                <a:highlight>
                  <a:srgbClr val="FFFF00"/>
                </a:highlight>
              </a:rPr>
              <a:t>Concrete</a:t>
            </a:r>
            <a:r>
              <a:rPr lang="en-US" sz="3600" dirty="0"/>
              <a:t> binding to networking protocol (and corresponding endpoint address) and message encoding</a:t>
            </a:r>
          </a:p>
          <a:p>
            <a:endParaRPr lang="en-US" sz="4000" dirty="0"/>
          </a:p>
        </p:txBody>
      </p:sp>
      <p:pic>
        <p:nvPicPr>
          <p:cNvPr id="5" name="Picture 4" descr="A screenshot of a cell phone&#10;&#10;Description automatically generated">
            <a:extLst>
              <a:ext uri="{FF2B5EF4-FFF2-40B4-BE49-F238E27FC236}">
                <a16:creationId xmlns:a16="http://schemas.microsoft.com/office/drawing/2014/main" id="{C369AF6E-CD73-4EE9-A703-FCA7D62046EF}"/>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4639056" y="10"/>
            <a:ext cx="7552944" cy="6857990"/>
          </a:xfrm>
          <a:prstGeom prst="rect">
            <a:avLst/>
          </a:prstGeom>
          <a:effectLst/>
        </p:spPr>
      </p:pic>
      <p:sp>
        <p:nvSpPr>
          <p:cNvPr id="4" name="Rounded Rectangle 8">
            <a:extLst>
              <a:ext uri="{FF2B5EF4-FFF2-40B4-BE49-F238E27FC236}">
                <a16:creationId xmlns:a16="http://schemas.microsoft.com/office/drawing/2014/main" id="{2232BF2B-51A9-ABCF-2F52-E0FA98A2C780}"/>
              </a:ext>
            </a:extLst>
          </p:cNvPr>
          <p:cNvSpPr/>
          <p:nvPr/>
        </p:nvSpPr>
        <p:spPr>
          <a:xfrm>
            <a:off x="4977714" y="889000"/>
            <a:ext cx="7074586" cy="3263899"/>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8">
            <a:extLst>
              <a:ext uri="{FF2B5EF4-FFF2-40B4-BE49-F238E27FC236}">
                <a16:creationId xmlns:a16="http://schemas.microsoft.com/office/drawing/2014/main" id="{4D81E396-686D-39B2-286D-2074F949C235}"/>
              </a:ext>
            </a:extLst>
          </p:cNvPr>
          <p:cNvSpPr/>
          <p:nvPr/>
        </p:nvSpPr>
        <p:spPr>
          <a:xfrm>
            <a:off x="4977714" y="4381500"/>
            <a:ext cx="7074586" cy="1701800"/>
          </a:xfrm>
          <a:prstGeom prst="roundRect">
            <a:avLst/>
          </a:prstGeom>
          <a:solidFill>
            <a:schemeClr val="accent1">
              <a:alpha val="2000"/>
            </a:schemeClr>
          </a:solidFill>
          <a:ln w="635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21302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FEF577B-40E6-4DA1-8DDD-8B05973F2202}"/>
              </a:ext>
            </a:extLst>
          </p:cNvPr>
          <p:cNvSpPr>
            <a:spLocks noGrp="1" noChangeArrowheads="1"/>
          </p:cNvSpPr>
          <p:nvPr>
            <p:ph type="title" idx="4294967295"/>
          </p:nvPr>
        </p:nvSpPr>
        <p:spPr/>
        <p:txBody>
          <a:bodyPr/>
          <a:lstStyle/>
          <a:p>
            <a:r>
              <a:rPr lang="en-US" altLang="zh-CN" dirty="0"/>
              <a:t>WSDL Authoring Style Recommendation</a:t>
            </a:r>
            <a:endParaRPr lang="zh-CN" altLang="en-US" b="1" dirty="0"/>
          </a:p>
        </p:txBody>
      </p:sp>
      <p:sp>
        <p:nvSpPr>
          <p:cNvPr id="46083" name="Rectangle 3">
            <a:extLst>
              <a:ext uri="{FF2B5EF4-FFF2-40B4-BE49-F238E27FC236}">
                <a16:creationId xmlns:a16="http://schemas.microsoft.com/office/drawing/2014/main" id="{7C06B46D-46A9-448D-9E17-BEAFABE980F6}"/>
              </a:ext>
            </a:extLst>
          </p:cNvPr>
          <p:cNvSpPr>
            <a:spLocks noGrp="1" noChangeArrowheads="1"/>
          </p:cNvSpPr>
          <p:nvPr>
            <p:ph type="body" idx="4294967295"/>
          </p:nvPr>
        </p:nvSpPr>
        <p:spPr>
          <a:xfrm>
            <a:off x="676977" y="1412876"/>
            <a:ext cx="10838046" cy="4752975"/>
          </a:xfrm>
        </p:spPr>
        <p:txBody>
          <a:bodyPr>
            <a:noAutofit/>
          </a:bodyPr>
          <a:lstStyle/>
          <a:p>
            <a:r>
              <a:rPr lang="en-US" sz="4400" dirty="0"/>
              <a:t>Abstract and concrete portions of WSDL description are often defined in two or more files</a:t>
            </a:r>
          </a:p>
          <a:p>
            <a:pPr lvl="1"/>
            <a:r>
              <a:rPr lang="en-US" sz="4000" dirty="0"/>
              <a:t>Concrete file imports the abstract one</a:t>
            </a:r>
            <a:endParaRPr lang="en-US" altLang="zh-CN" sz="4000" dirty="0"/>
          </a:p>
          <a:p>
            <a:pPr>
              <a:lnSpc>
                <a:spcPct val="90000"/>
              </a:lnSpc>
              <a:defRPr/>
            </a:pPr>
            <a:r>
              <a:rPr lang="en-US" altLang="zh-CN" sz="4400" dirty="0">
                <a:solidFill>
                  <a:srgbClr val="0000FF"/>
                </a:solidFill>
              </a:rPr>
              <a:t>Why this separation?</a:t>
            </a:r>
          </a:p>
          <a:p>
            <a:pPr lvl="1">
              <a:lnSpc>
                <a:spcPct val="90000"/>
              </a:lnSpc>
              <a:defRPr/>
            </a:pPr>
            <a:r>
              <a:rPr lang="en-US" altLang="zh-CN" sz="4000" u="sng" dirty="0">
                <a:solidFill>
                  <a:srgbClr val="0000FF"/>
                </a:solidFill>
              </a:rPr>
              <a:t>Enhance reusability</a:t>
            </a:r>
            <a:endParaRPr lang="en-US" altLang="zh-CN" sz="4000" u="sng" dirty="0"/>
          </a:p>
          <a:p>
            <a:pPr lvl="1">
              <a:defRPr/>
            </a:pPr>
            <a:endParaRPr lang="en-US" altLang="zh-CN" sz="4000" u="sng" dirty="0"/>
          </a:p>
        </p:txBody>
      </p:sp>
    </p:spTree>
    <p:extLst>
      <p:ext uri="{BB962C8B-B14F-4D97-AF65-F5344CB8AC3E}">
        <p14:creationId xmlns:p14="http://schemas.microsoft.com/office/powerpoint/2010/main" val="22817801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F82FBB4-B07E-49F4-B5F7-B5CB6F110470}"/>
              </a:ext>
            </a:extLst>
          </p:cNvPr>
          <p:cNvSpPr>
            <a:spLocks noGrp="1" noChangeArrowheads="1"/>
          </p:cNvSpPr>
          <p:nvPr>
            <p:ph type="title"/>
          </p:nvPr>
        </p:nvSpPr>
        <p:spPr/>
        <p:txBody>
          <a:bodyPr/>
          <a:lstStyle/>
          <a:p>
            <a:r>
              <a:rPr lang="en-US" altLang="zh-CN" dirty="0"/>
              <a:t>WSDL Authoring Style Recommendation</a:t>
            </a:r>
          </a:p>
        </p:txBody>
      </p:sp>
      <p:sp>
        <p:nvSpPr>
          <p:cNvPr id="69635" name="Rectangle 3">
            <a:extLst>
              <a:ext uri="{FF2B5EF4-FFF2-40B4-BE49-F238E27FC236}">
                <a16:creationId xmlns:a16="http://schemas.microsoft.com/office/drawing/2014/main" id="{27BD6D67-E62F-4A32-875E-502261E4BA3E}"/>
              </a:ext>
            </a:extLst>
          </p:cNvPr>
          <p:cNvSpPr>
            <a:spLocks noGrp="1" noChangeArrowheads="1"/>
          </p:cNvSpPr>
          <p:nvPr>
            <p:ph type="body" idx="1"/>
          </p:nvPr>
        </p:nvSpPr>
        <p:spPr/>
        <p:txBody>
          <a:bodyPr>
            <a:normAutofit/>
          </a:bodyPr>
          <a:lstStyle/>
          <a:p>
            <a:r>
              <a:rPr lang="en-US" altLang="zh-CN" sz="4000" dirty="0"/>
              <a:t>To enhance </a:t>
            </a:r>
            <a:r>
              <a:rPr lang="en-US" altLang="zh-CN" sz="4000" b="1" dirty="0"/>
              <a:t>Reusability</a:t>
            </a:r>
            <a:r>
              <a:rPr lang="en-US" altLang="zh-CN" sz="4000" dirty="0"/>
              <a:t> and </a:t>
            </a:r>
            <a:r>
              <a:rPr lang="en-US" altLang="zh-CN" sz="4000" b="1" dirty="0"/>
              <a:t>maintainability</a:t>
            </a:r>
          </a:p>
          <a:p>
            <a:r>
              <a:rPr lang="en-US" altLang="zh-CN" sz="4000" dirty="0">
                <a:solidFill>
                  <a:srgbClr val="0000FF"/>
                </a:solidFill>
              </a:rPr>
              <a:t>Maintain WSDL document in </a:t>
            </a:r>
            <a:r>
              <a:rPr lang="en-US" altLang="zh-CN" sz="4000" u="sng" dirty="0">
                <a:solidFill>
                  <a:srgbClr val="0000FF"/>
                </a:solidFill>
              </a:rPr>
              <a:t>3 separate parts </a:t>
            </a:r>
          </a:p>
          <a:p>
            <a:pPr lvl="1">
              <a:buFont typeface="Arial" panose="020B0604020202020204" pitchFamily="34" charset="0"/>
              <a:buNone/>
            </a:pPr>
            <a:r>
              <a:rPr lang="en-US" altLang="zh-CN" sz="3600" dirty="0">
                <a:solidFill>
                  <a:srgbClr val="0000FF"/>
                </a:solidFill>
              </a:rPr>
              <a:t>– Data type definitions</a:t>
            </a:r>
          </a:p>
          <a:p>
            <a:pPr lvl="1">
              <a:buFont typeface="Arial" panose="020B0604020202020204" pitchFamily="34" charset="0"/>
              <a:buNone/>
            </a:pPr>
            <a:r>
              <a:rPr lang="en-US" altLang="zh-CN" sz="3600" dirty="0">
                <a:solidFill>
                  <a:srgbClr val="0000FF"/>
                </a:solidFill>
              </a:rPr>
              <a:t>– Abstract definitions</a:t>
            </a:r>
          </a:p>
          <a:p>
            <a:pPr lvl="1">
              <a:buFont typeface="Arial" panose="020B0604020202020204" pitchFamily="34" charset="0"/>
              <a:buNone/>
            </a:pPr>
            <a:r>
              <a:rPr lang="en-US" altLang="zh-CN" sz="3600" dirty="0">
                <a:solidFill>
                  <a:srgbClr val="0000FF"/>
                </a:solidFill>
              </a:rPr>
              <a:t>– Specific service bindings</a:t>
            </a:r>
          </a:p>
          <a:p>
            <a:r>
              <a:rPr lang="en-US" altLang="zh-CN" sz="4000" dirty="0"/>
              <a:t>Use </a:t>
            </a:r>
            <a:r>
              <a:rPr lang="en-US" altLang="zh-CN" sz="4000" dirty="0">
                <a:highlight>
                  <a:srgbClr val="FFFF00"/>
                </a:highlight>
              </a:rPr>
              <a:t>“</a:t>
            </a:r>
            <a:r>
              <a:rPr lang="en-US" altLang="zh-CN" sz="4000" i="1" u="sng" dirty="0">
                <a:highlight>
                  <a:srgbClr val="FFFF00"/>
                </a:highlight>
              </a:rPr>
              <a:t>import</a:t>
            </a:r>
            <a:r>
              <a:rPr lang="en-US" altLang="zh-CN" sz="4000" dirty="0">
                <a:highlight>
                  <a:srgbClr val="FFFF00"/>
                </a:highlight>
              </a:rPr>
              <a:t>” </a:t>
            </a:r>
            <a:r>
              <a:rPr lang="en-US" altLang="zh-CN" sz="4000" dirty="0"/>
              <a:t>element to import necessary part of WSDL document</a:t>
            </a:r>
          </a:p>
        </p:txBody>
      </p:sp>
    </p:spTree>
    <p:extLst>
      <p:ext uri="{BB962C8B-B14F-4D97-AF65-F5344CB8AC3E}">
        <p14:creationId xmlns:p14="http://schemas.microsoft.com/office/powerpoint/2010/main" val="1151727455"/>
      </p:ext>
    </p:extLst>
  </p:cSld>
  <p:clrMapOvr>
    <a:masterClrMapping/>
  </p:clrMapOvr>
  <p:transition spd="slow" advTm="1300"/>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2708A-772B-40C2-AA82-5BDA305BF600}"/>
              </a:ext>
            </a:extLst>
          </p:cNvPr>
          <p:cNvSpPr>
            <a:spLocks noGrp="1"/>
          </p:cNvSpPr>
          <p:nvPr>
            <p:ph type="title"/>
          </p:nvPr>
        </p:nvSpPr>
        <p:spPr/>
        <p:txBody>
          <a:bodyPr/>
          <a:lstStyle/>
          <a:p>
            <a:r>
              <a:rPr lang="en-AU" dirty="0"/>
              <a:t>Example</a:t>
            </a:r>
            <a:endParaRPr lang="x-none" dirty="0"/>
          </a:p>
        </p:txBody>
      </p:sp>
      <p:sp>
        <p:nvSpPr>
          <p:cNvPr id="3" name="内容占位符 2">
            <a:extLst>
              <a:ext uri="{FF2B5EF4-FFF2-40B4-BE49-F238E27FC236}">
                <a16:creationId xmlns:a16="http://schemas.microsoft.com/office/drawing/2014/main" id="{282AE3C7-7C17-C3EC-BCD7-04D84A21186F}"/>
              </a:ext>
            </a:extLst>
          </p:cNvPr>
          <p:cNvSpPr>
            <a:spLocks noGrp="1"/>
          </p:cNvSpPr>
          <p:nvPr>
            <p:ph idx="1"/>
          </p:nvPr>
        </p:nvSpPr>
        <p:spPr/>
        <p:txBody>
          <a:bodyPr>
            <a:normAutofit/>
          </a:bodyPr>
          <a:lstStyle/>
          <a:p>
            <a:r>
              <a:rPr lang="en-AU" sz="4000" dirty="0"/>
              <a:t>Earlier, we have seen an example where a WSDL description was maintained as </a:t>
            </a:r>
            <a:r>
              <a:rPr lang="en-AU" sz="4000" dirty="0">
                <a:highlight>
                  <a:srgbClr val="FFFF00"/>
                </a:highlight>
              </a:rPr>
              <a:t>one file</a:t>
            </a:r>
          </a:p>
          <a:p>
            <a:r>
              <a:rPr lang="en-AU" sz="4000" dirty="0"/>
              <a:t>Next, we will study an example where a WSDL description is maintained in</a:t>
            </a:r>
            <a:r>
              <a:rPr lang="en-AU" sz="4000" dirty="0">
                <a:highlight>
                  <a:srgbClr val="FFFF00"/>
                </a:highlight>
              </a:rPr>
              <a:t> three files</a:t>
            </a:r>
          </a:p>
        </p:txBody>
      </p:sp>
    </p:spTree>
    <p:extLst>
      <p:ext uri="{BB962C8B-B14F-4D97-AF65-F5344CB8AC3E}">
        <p14:creationId xmlns:p14="http://schemas.microsoft.com/office/powerpoint/2010/main" val="7620039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F82FBB4-B07E-49F4-B5F7-B5CB6F110470}"/>
              </a:ext>
            </a:extLst>
          </p:cNvPr>
          <p:cNvSpPr>
            <a:spLocks noGrp="1" noChangeArrowheads="1"/>
          </p:cNvSpPr>
          <p:nvPr>
            <p:ph type="title"/>
          </p:nvPr>
        </p:nvSpPr>
        <p:spPr/>
        <p:txBody>
          <a:bodyPr/>
          <a:lstStyle/>
          <a:p>
            <a:r>
              <a:rPr lang="en-US" altLang="zh-CN" dirty="0"/>
              <a:t>Example – to enhance reusability and maintainability</a:t>
            </a:r>
          </a:p>
        </p:txBody>
      </p:sp>
      <p:sp>
        <p:nvSpPr>
          <p:cNvPr id="69635" name="Rectangle 3">
            <a:extLst>
              <a:ext uri="{FF2B5EF4-FFF2-40B4-BE49-F238E27FC236}">
                <a16:creationId xmlns:a16="http://schemas.microsoft.com/office/drawing/2014/main" id="{27BD6D67-E62F-4A32-875E-502261E4BA3E}"/>
              </a:ext>
            </a:extLst>
          </p:cNvPr>
          <p:cNvSpPr>
            <a:spLocks noGrp="1" noChangeArrowheads="1"/>
          </p:cNvSpPr>
          <p:nvPr>
            <p:ph type="body" idx="1"/>
          </p:nvPr>
        </p:nvSpPr>
        <p:spPr/>
        <p:txBody>
          <a:bodyPr>
            <a:normAutofit fontScale="92500" lnSpcReduction="20000"/>
          </a:bodyPr>
          <a:lstStyle/>
          <a:p>
            <a:r>
              <a:rPr lang="en-US" altLang="zh-CN" sz="4000" dirty="0">
                <a:solidFill>
                  <a:srgbClr val="0000FF"/>
                </a:solidFill>
              </a:rPr>
              <a:t>Maintain WSDL document in </a:t>
            </a:r>
            <a:r>
              <a:rPr lang="en-US" altLang="zh-CN" sz="4000" u="sng" dirty="0">
                <a:solidFill>
                  <a:srgbClr val="0000FF"/>
                </a:solidFill>
              </a:rPr>
              <a:t>3 separate parts </a:t>
            </a:r>
          </a:p>
          <a:p>
            <a:pPr lvl="1">
              <a:buFont typeface="Arial" panose="020B0604020202020204" pitchFamily="34" charset="0"/>
              <a:buNone/>
            </a:pPr>
            <a:r>
              <a:rPr lang="en-US" altLang="zh-CN" sz="3600" dirty="0">
                <a:solidFill>
                  <a:srgbClr val="0000FF"/>
                </a:solidFill>
              </a:rPr>
              <a:t>– Data type definitions</a:t>
            </a:r>
          </a:p>
          <a:p>
            <a:pPr lvl="1">
              <a:buFont typeface="Arial" panose="020B0604020202020204" pitchFamily="34" charset="0"/>
              <a:buNone/>
            </a:pPr>
            <a:r>
              <a:rPr lang="en-US" altLang="zh-CN" sz="3600" dirty="0"/>
              <a:t>http://example.com/stockquote/</a:t>
            </a:r>
            <a:r>
              <a:rPr lang="en-US" altLang="zh-CN" sz="3600" dirty="0">
                <a:highlight>
                  <a:srgbClr val="FFFF00"/>
                </a:highlight>
              </a:rPr>
              <a:t>stockquote.xsd</a:t>
            </a:r>
          </a:p>
          <a:p>
            <a:pPr lvl="1">
              <a:buFont typeface="Arial" panose="020B0604020202020204" pitchFamily="34" charset="0"/>
              <a:buNone/>
            </a:pPr>
            <a:r>
              <a:rPr lang="en-US" altLang="zh-CN" sz="3600" dirty="0">
                <a:solidFill>
                  <a:srgbClr val="0000FF"/>
                </a:solidFill>
              </a:rPr>
              <a:t>– Abstract definitions</a:t>
            </a:r>
          </a:p>
          <a:p>
            <a:pPr lvl="1">
              <a:buFont typeface="Arial" panose="020B0604020202020204" pitchFamily="34" charset="0"/>
              <a:buNone/>
            </a:pPr>
            <a:r>
              <a:rPr lang="en-US" altLang="zh-CN" sz="3600" dirty="0"/>
              <a:t>http://example.com/stockquote/</a:t>
            </a:r>
            <a:r>
              <a:rPr lang="en-US" altLang="zh-CN" sz="3600" dirty="0">
                <a:highlight>
                  <a:srgbClr val="FFFF00"/>
                </a:highlight>
              </a:rPr>
              <a:t>stockquote.wsdl</a:t>
            </a:r>
          </a:p>
          <a:p>
            <a:pPr lvl="1">
              <a:buFont typeface="Arial" panose="020B0604020202020204" pitchFamily="34" charset="0"/>
              <a:buNone/>
            </a:pPr>
            <a:r>
              <a:rPr lang="en-US" altLang="zh-CN" sz="3600" dirty="0">
                <a:solidFill>
                  <a:srgbClr val="0000FF"/>
                </a:solidFill>
              </a:rPr>
              <a:t>– Specific service bindings</a:t>
            </a:r>
          </a:p>
          <a:p>
            <a:pPr lvl="1">
              <a:buFont typeface="Arial" panose="020B0604020202020204" pitchFamily="34" charset="0"/>
              <a:buNone/>
            </a:pPr>
            <a:r>
              <a:rPr lang="en-US" altLang="zh-CN" sz="3600" dirty="0"/>
              <a:t>http://example.com/stockquote/</a:t>
            </a:r>
            <a:r>
              <a:rPr lang="en-US" altLang="zh-CN" sz="3600" dirty="0">
                <a:highlight>
                  <a:srgbClr val="FFFF00"/>
                </a:highlight>
              </a:rPr>
              <a:t>stockquoteservice.wsdl</a:t>
            </a:r>
            <a:endParaRPr lang="en-US" altLang="zh-CN" sz="3600" dirty="0">
              <a:solidFill>
                <a:srgbClr val="0000FF"/>
              </a:solidFill>
              <a:highlight>
                <a:srgbClr val="FFFF00"/>
              </a:highlight>
            </a:endParaRPr>
          </a:p>
          <a:p>
            <a:r>
              <a:rPr lang="en-US" altLang="zh-CN" sz="4000" dirty="0"/>
              <a:t>Use </a:t>
            </a:r>
            <a:r>
              <a:rPr lang="en-US" altLang="zh-CN" sz="4000" dirty="0">
                <a:highlight>
                  <a:srgbClr val="FFFF00"/>
                </a:highlight>
              </a:rPr>
              <a:t>“</a:t>
            </a:r>
            <a:r>
              <a:rPr lang="en-US" altLang="zh-CN" sz="4000" i="1" u="sng" dirty="0">
                <a:highlight>
                  <a:srgbClr val="FFFF00"/>
                </a:highlight>
              </a:rPr>
              <a:t>import</a:t>
            </a:r>
            <a:r>
              <a:rPr lang="en-US" altLang="zh-CN" sz="4000" dirty="0">
                <a:highlight>
                  <a:srgbClr val="FFFF00"/>
                </a:highlight>
              </a:rPr>
              <a:t>” </a:t>
            </a:r>
            <a:r>
              <a:rPr lang="en-US" altLang="zh-CN" sz="4000" dirty="0"/>
              <a:t>element to import necessary part of WSDL document</a:t>
            </a:r>
          </a:p>
        </p:txBody>
      </p:sp>
      <p:sp>
        <p:nvSpPr>
          <p:cNvPr id="2" name="思想气泡: 云 1">
            <a:extLst>
              <a:ext uri="{FF2B5EF4-FFF2-40B4-BE49-F238E27FC236}">
                <a16:creationId xmlns:a16="http://schemas.microsoft.com/office/drawing/2014/main" id="{F4210C80-F441-89F1-6048-64AC66EA87BA}"/>
              </a:ext>
            </a:extLst>
          </p:cNvPr>
          <p:cNvSpPr/>
          <p:nvPr/>
        </p:nvSpPr>
        <p:spPr>
          <a:xfrm>
            <a:off x="9653873" y="2569029"/>
            <a:ext cx="2204300" cy="1047552"/>
          </a:xfrm>
          <a:prstGeom prst="cloudCallout">
            <a:avLst>
              <a:gd name="adj1" fmla="val -35010"/>
              <a:gd name="adj2" fmla="val 66515"/>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tx1"/>
                </a:solidFill>
              </a:rPr>
              <a:t>3 files instead of 1</a:t>
            </a:r>
            <a:endParaRPr lang="x-none" sz="3200" dirty="0">
              <a:solidFill>
                <a:schemeClr val="tx1"/>
              </a:solidFill>
            </a:endParaRPr>
          </a:p>
        </p:txBody>
      </p:sp>
    </p:spTree>
    <p:extLst>
      <p:ext uri="{BB962C8B-B14F-4D97-AF65-F5344CB8AC3E}">
        <p14:creationId xmlns:p14="http://schemas.microsoft.com/office/powerpoint/2010/main" val="3838645080"/>
      </p:ext>
    </p:extLst>
  </p:cSld>
  <p:clrMapOvr>
    <a:masterClrMapping/>
  </p:clrMapOvr>
  <p:transition spd="slow" advTm="1300"/>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automatically generated">
            <a:extLst>
              <a:ext uri="{FF2B5EF4-FFF2-40B4-BE49-F238E27FC236}">
                <a16:creationId xmlns:a16="http://schemas.microsoft.com/office/drawing/2014/main" id="{261925B2-7228-4E33-BF85-6820FE9D3373}"/>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8584332" y="472621"/>
            <a:ext cx="7552944" cy="6857990"/>
          </a:xfrm>
          <a:prstGeom prst="rect">
            <a:avLst/>
          </a:prstGeom>
          <a:effectLst/>
        </p:spPr>
      </p:pic>
      <p:sp>
        <p:nvSpPr>
          <p:cNvPr id="70658" name="Rectangle 2">
            <a:extLst>
              <a:ext uri="{FF2B5EF4-FFF2-40B4-BE49-F238E27FC236}">
                <a16:creationId xmlns:a16="http://schemas.microsoft.com/office/drawing/2014/main" id="{F193E18B-DF6D-457E-85EA-D1D51B66461F}"/>
              </a:ext>
            </a:extLst>
          </p:cNvPr>
          <p:cNvSpPr>
            <a:spLocks noGrp="1" noChangeArrowheads="1"/>
          </p:cNvSpPr>
          <p:nvPr>
            <p:ph type="title"/>
          </p:nvPr>
        </p:nvSpPr>
        <p:spPr>
          <a:xfrm>
            <a:off x="101600" y="205493"/>
            <a:ext cx="10566400" cy="733226"/>
          </a:xfrm>
        </p:spPr>
        <p:txBody>
          <a:bodyPr>
            <a:normAutofit/>
          </a:bodyPr>
          <a:lstStyle/>
          <a:p>
            <a:r>
              <a:rPr lang="en-US" altLang="zh-CN" sz="3600" dirty="0"/>
              <a:t>http://example.com/stockquote/stockquote.xsd</a:t>
            </a:r>
          </a:p>
        </p:txBody>
      </p:sp>
      <p:sp>
        <p:nvSpPr>
          <p:cNvPr id="68611" name="Rectangle 3">
            <a:extLst>
              <a:ext uri="{FF2B5EF4-FFF2-40B4-BE49-F238E27FC236}">
                <a16:creationId xmlns:a16="http://schemas.microsoft.com/office/drawing/2014/main" id="{EFE248AA-72A6-4CD6-AF7F-8F35B7C3D157}"/>
              </a:ext>
            </a:extLst>
          </p:cNvPr>
          <p:cNvSpPr>
            <a:spLocks noGrp="1" noChangeArrowheads="1"/>
          </p:cNvSpPr>
          <p:nvPr>
            <p:ph type="body" idx="1"/>
          </p:nvPr>
        </p:nvSpPr>
        <p:spPr>
          <a:xfrm>
            <a:off x="789131" y="950406"/>
            <a:ext cx="8308975" cy="4968875"/>
          </a:xfrm>
        </p:spPr>
        <p:txBody>
          <a:bodyPr>
            <a:normAutofit fontScale="92500" lnSpcReduction="20000"/>
          </a:bodyPr>
          <a:lstStyle/>
          <a:p>
            <a:pPr>
              <a:lnSpc>
                <a:spcPct val="80000"/>
              </a:lnSpc>
              <a:buFont typeface="Wingdings" panose="05000000000000000000" pitchFamily="2" charset="2"/>
              <a:buNone/>
              <a:defRPr/>
            </a:pPr>
            <a:r>
              <a:rPr lang="en-US" altLang="zh-CN" sz="1600" dirty="0"/>
              <a:t>&lt;?xml version="1.0"?&gt;</a:t>
            </a:r>
          </a:p>
          <a:p>
            <a:pPr>
              <a:lnSpc>
                <a:spcPct val="80000"/>
              </a:lnSpc>
              <a:buFont typeface="Wingdings" panose="05000000000000000000" pitchFamily="2" charset="2"/>
              <a:buNone/>
              <a:defRPr/>
            </a:pPr>
            <a:r>
              <a:rPr lang="en-US" altLang="zh-CN" sz="1600" dirty="0"/>
              <a:t>&lt;schema </a:t>
            </a:r>
            <a:r>
              <a:rPr lang="en-US" altLang="zh-CN" sz="1600" dirty="0" err="1"/>
              <a:t>targetNamespace</a:t>
            </a:r>
            <a:r>
              <a:rPr lang="en-US" altLang="zh-CN" sz="1600" dirty="0"/>
              <a:t>="http://example.com/stockquote/schemas"</a:t>
            </a:r>
          </a:p>
          <a:p>
            <a:pPr>
              <a:lnSpc>
                <a:spcPct val="80000"/>
              </a:lnSpc>
              <a:buFont typeface="Wingdings" panose="05000000000000000000" pitchFamily="2" charset="2"/>
              <a:buNone/>
              <a:defRPr/>
            </a:pPr>
            <a:r>
              <a:rPr lang="en-US" altLang="zh-CN" sz="1600" dirty="0"/>
              <a:t>       </a:t>
            </a:r>
            <a:r>
              <a:rPr lang="en-US" altLang="zh-CN" sz="1600" dirty="0" err="1"/>
              <a:t>xmlns</a:t>
            </a:r>
            <a:r>
              <a:rPr lang="en-US" altLang="zh-CN" sz="1600" dirty="0"/>
              <a:t>="http://www.w3.org/2000/10/XMLSchema"&gt;</a:t>
            </a:r>
          </a:p>
          <a:p>
            <a:pPr>
              <a:lnSpc>
                <a:spcPct val="80000"/>
              </a:lnSpc>
              <a:buFont typeface="Wingdings" panose="05000000000000000000" pitchFamily="2" charset="2"/>
              <a:buNone/>
              <a:defRPr/>
            </a:pPr>
            <a:r>
              <a:rPr lang="en-US" altLang="zh-CN" sz="1600" dirty="0">
                <a:solidFill>
                  <a:srgbClr val="0000FF"/>
                </a:solidFill>
              </a:rPr>
              <a:t>    &lt;element name="</a:t>
            </a:r>
            <a:r>
              <a:rPr lang="en-US" altLang="zh-CN" sz="1600" dirty="0" err="1">
                <a:solidFill>
                  <a:srgbClr val="0000FF"/>
                </a:solidFill>
              </a:rPr>
              <a:t>TradePriceRequest</a:t>
            </a:r>
            <a:r>
              <a:rPr lang="en-US" altLang="zh-CN" sz="1600" dirty="0">
                <a:solidFill>
                  <a:srgbClr val="0000FF"/>
                </a:solidFill>
              </a:rPr>
              <a:t>"&gt;</a:t>
            </a:r>
          </a:p>
          <a:p>
            <a:pPr>
              <a:lnSpc>
                <a:spcPct val="80000"/>
              </a:lnSpc>
              <a:buFont typeface="Wingdings" panose="05000000000000000000" pitchFamily="2" charset="2"/>
              <a:buNone/>
              <a:defRPr/>
            </a:pPr>
            <a:r>
              <a:rPr lang="en-US" altLang="zh-CN" sz="1600" dirty="0">
                <a:solidFill>
                  <a:srgbClr val="0000FF"/>
                </a:solidFill>
              </a:rPr>
              <a:t>        &lt;</a:t>
            </a:r>
            <a:r>
              <a:rPr lang="en-US" altLang="zh-CN" sz="1600" dirty="0" err="1">
                <a:solidFill>
                  <a:srgbClr val="0000FF"/>
                </a:solidFill>
              </a:rPr>
              <a:t>complexType</a:t>
            </a:r>
            <a:r>
              <a:rPr lang="en-US" altLang="zh-CN" sz="1600" dirty="0">
                <a:solidFill>
                  <a:srgbClr val="0000FF"/>
                </a:solidFill>
              </a:rPr>
              <a:t>&gt;</a:t>
            </a:r>
          </a:p>
          <a:p>
            <a:pPr>
              <a:lnSpc>
                <a:spcPct val="80000"/>
              </a:lnSpc>
              <a:buFont typeface="Wingdings" panose="05000000000000000000" pitchFamily="2" charset="2"/>
              <a:buNone/>
              <a:defRPr/>
            </a:pPr>
            <a:r>
              <a:rPr lang="en-US" altLang="zh-CN" sz="1600" dirty="0">
                <a:solidFill>
                  <a:srgbClr val="0000FF"/>
                </a:solidFill>
              </a:rPr>
              <a:t>            &lt;all&gt;</a:t>
            </a:r>
          </a:p>
          <a:p>
            <a:pPr>
              <a:lnSpc>
                <a:spcPct val="80000"/>
              </a:lnSpc>
              <a:buFont typeface="Wingdings" panose="05000000000000000000" pitchFamily="2" charset="2"/>
              <a:buNone/>
              <a:defRPr/>
            </a:pPr>
            <a:r>
              <a:rPr lang="en-US" altLang="zh-CN" sz="1600" dirty="0">
                <a:solidFill>
                  <a:srgbClr val="0000FF"/>
                </a:solidFill>
              </a:rPr>
              <a:t>                &lt;element name="</a:t>
            </a:r>
            <a:r>
              <a:rPr lang="en-US" altLang="zh-CN" sz="1600" dirty="0" err="1">
                <a:solidFill>
                  <a:srgbClr val="0000FF"/>
                </a:solidFill>
              </a:rPr>
              <a:t>tickerSymbol</a:t>
            </a:r>
            <a:r>
              <a:rPr lang="en-US" altLang="zh-CN" sz="1600" dirty="0">
                <a:solidFill>
                  <a:srgbClr val="0000FF"/>
                </a:solidFill>
              </a:rPr>
              <a:t>" type="string"/&gt;</a:t>
            </a:r>
          </a:p>
          <a:p>
            <a:pPr>
              <a:lnSpc>
                <a:spcPct val="80000"/>
              </a:lnSpc>
              <a:buFont typeface="Wingdings" panose="05000000000000000000" pitchFamily="2" charset="2"/>
              <a:buNone/>
              <a:defRPr/>
            </a:pPr>
            <a:r>
              <a:rPr lang="en-US" altLang="zh-CN" sz="1600" dirty="0">
                <a:solidFill>
                  <a:srgbClr val="0000FF"/>
                </a:solidFill>
              </a:rPr>
              <a:t>            &lt;/all&gt;</a:t>
            </a:r>
          </a:p>
          <a:p>
            <a:pPr>
              <a:lnSpc>
                <a:spcPct val="80000"/>
              </a:lnSpc>
              <a:buFont typeface="Wingdings" panose="05000000000000000000" pitchFamily="2" charset="2"/>
              <a:buNone/>
              <a:defRPr/>
            </a:pPr>
            <a:r>
              <a:rPr lang="en-US" altLang="zh-CN" sz="1600" dirty="0">
                <a:solidFill>
                  <a:srgbClr val="0000FF"/>
                </a:solidFill>
              </a:rPr>
              <a:t>        &lt;/</a:t>
            </a:r>
            <a:r>
              <a:rPr lang="en-US" altLang="zh-CN" sz="1600" dirty="0" err="1">
                <a:solidFill>
                  <a:srgbClr val="0000FF"/>
                </a:solidFill>
              </a:rPr>
              <a:t>complexType</a:t>
            </a:r>
            <a:r>
              <a:rPr lang="en-US" altLang="zh-CN" sz="1600" dirty="0">
                <a:solidFill>
                  <a:srgbClr val="0000FF"/>
                </a:solidFill>
              </a:rPr>
              <a:t>&gt;</a:t>
            </a:r>
          </a:p>
          <a:p>
            <a:pPr>
              <a:lnSpc>
                <a:spcPct val="80000"/>
              </a:lnSpc>
              <a:buFont typeface="Wingdings" panose="05000000000000000000" pitchFamily="2" charset="2"/>
              <a:buNone/>
              <a:defRPr/>
            </a:pPr>
            <a:r>
              <a:rPr lang="en-US" altLang="zh-CN" sz="1600" dirty="0">
                <a:solidFill>
                  <a:srgbClr val="0000FF"/>
                </a:solidFill>
              </a:rPr>
              <a:t>    &lt;/element&gt;</a:t>
            </a:r>
          </a:p>
          <a:p>
            <a:pPr>
              <a:lnSpc>
                <a:spcPct val="80000"/>
              </a:lnSpc>
              <a:buFont typeface="Wingdings" panose="05000000000000000000" pitchFamily="2" charset="2"/>
              <a:buNone/>
              <a:defRPr/>
            </a:pPr>
            <a:r>
              <a:rPr lang="en-US" altLang="zh-CN" sz="1600" dirty="0">
                <a:solidFill>
                  <a:srgbClr val="0000FF"/>
                </a:solidFill>
              </a:rPr>
              <a:t>    &lt;element name="</a:t>
            </a:r>
            <a:r>
              <a:rPr lang="en-US" altLang="zh-CN" sz="1600" dirty="0" err="1">
                <a:solidFill>
                  <a:srgbClr val="0000FF"/>
                </a:solidFill>
              </a:rPr>
              <a:t>TradePrice</a:t>
            </a:r>
            <a:r>
              <a:rPr lang="en-US" altLang="zh-CN" sz="1600" dirty="0">
                <a:solidFill>
                  <a:srgbClr val="0000FF"/>
                </a:solidFill>
              </a:rPr>
              <a:t>"&gt;</a:t>
            </a:r>
          </a:p>
          <a:p>
            <a:pPr>
              <a:lnSpc>
                <a:spcPct val="80000"/>
              </a:lnSpc>
              <a:buFont typeface="Wingdings" panose="05000000000000000000" pitchFamily="2" charset="2"/>
              <a:buNone/>
              <a:defRPr/>
            </a:pPr>
            <a:r>
              <a:rPr lang="en-US" altLang="zh-CN" sz="1600" dirty="0">
                <a:solidFill>
                  <a:srgbClr val="0000FF"/>
                </a:solidFill>
              </a:rPr>
              <a:t>        &lt;</a:t>
            </a:r>
            <a:r>
              <a:rPr lang="en-US" altLang="zh-CN" sz="1600" dirty="0" err="1">
                <a:solidFill>
                  <a:srgbClr val="0000FF"/>
                </a:solidFill>
              </a:rPr>
              <a:t>complexType</a:t>
            </a:r>
            <a:r>
              <a:rPr lang="en-US" altLang="zh-CN" sz="1600" dirty="0">
                <a:solidFill>
                  <a:srgbClr val="0000FF"/>
                </a:solidFill>
              </a:rPr>
              <a:t>&gt;</a:t>
            </a:r>
          </a:p>
          <a:p>
            <a:pPr>
              <a:lnSpc>
                <a:spcPct val="80000"/>
              </a:lnSpc>
              <a:buFont typeface="Wingdings" panose="05000000000000000000" pitchFamily="2" charset="2"/>
              <a:buNone/>
              <a:defRPr/>
            </a:pPr>
            <a:r>
              <a:rPr lang="en-US" altLang="zh-CN" sz="1600" dirty="0">
                <a:solidFill>
                  <a:srgbClr val="0000FF"/>
                </a:solidFill>
              </a:rPr>
              <a:t>            &lt;all&gt;</a:t>
            </a:r>
          </a:p>
          <a:p>
            <a:pPr>
              <a:lnSpc>
                <a:spcPct val="80000"/>
              </a:lnSpc>
              <a:buFont typeface="Wingdings" panose="05000000000000000000" pitchFamily="2" charset="2"/>
              <a:buNone/>
              <a:defRPr/>
            </a:pPr>
            <a:r>
              <a:rPr lang="en-US" altLang="zh-CN" sz="1600" dirty="0">
                <a:solidFill>
                  <a:srgbClr val="0000FF"/>
                </a:solidFill>
              </a:rPr>
              <a:t>                &lt;element name="price" type="float"/&gt;</a:t>
            </a:r>
          </a:p>
          <a:p>
            <a:pPr>
              <a:lnSpc>
                <a:spcPct val="80000"/>
              </a:lnSpc>
              <a:buFont typeface="Wingdings" panose="05000000000000000000" pitchFamily="2" charset="2"/>
              <a:buNone/>
              <a:defRPr/>
            </a:pPr>
            <a:r>
              <a:rPr lang="en-US" altLang="zh-CN" sz="1600" dirty="0">
                <a:solidFill>
                  <a:srgbClr val="0000FF"/>
                </a:solidFill>
              </a:rPr>
              <a:t>            &lt;/all&gt;</a:t>
            </a:r>
          </a:p>
          <a:p>
            <a:pPr>
              <a:lnSpc>
                <a:spcPct val="80000"/>
              </a:lnSpc>
              <a:buFont typeface="Wingdings" panose="05000000000000000000" pitchFamily="2" charset="2"/>
              <a:buNone/>
              <a:defRPr/>
            </a:pPr>
            <a:r>
              <a:rPr lang="en-US" altLang="zh-CN" sz="1600" dirty="0">
                <a:solidFill>
                  <a:srgbClr val="0000FF"/>
                </a:solidFill>
              </a:rPr>
              <a:t>        &lt;/</a:t>
            </a:r>
            <a:r>
              <a:rPr lang="en-US" altLang="zh-CN" sz="1600" dirty="0" err="1">
                <a:solidFill>
                  <a:srgbClr val="0000FF"/>
                </a:solidFill>
              </a:rPr>
              <a:t>complexType</a:t>
            </a:r>
            <a:r>
              <a:rPr lang="en-US" altLang="zh-CN" sz="1600" dirty="0">
                <a:solidFill>
                  <a:srgbClr val="0000FF"/>
                </a:solidFill>
              </a:rPr>
              <a:t>&gt;</a:t>
            </a:r>
          </a:p>
          <a:p>
            <a:pPr>
              <a:lnSpc>
                <a:spcPct val="80000"/>
              </a:lnSpc>
              <a:buFont typeface="Wingdings" panose="05000000000000000000" pitchFamily="2" charset="2"/>
              <a:buNone/>
              <a:defRPr/>
            </a:pPr>
            <a:r>
              <a:rPr lang="en-US" altLang="zh-CN" sz="1600" dirty="0">
                <a:solidFill>
                  <a:srgbClr val="0000FF"/>
                </a:solidFill>
              </a:rPr>
              <a:t>    &lt;/element&gt;</a:t>
            </a:r>
          </a:p>
          <a:p>
            <a:pPr>
              <a:lnSpc>
                <a:spcPct val="80000"/>
              </a:lnSpc>
              <a:buFont typeface="Wingdings" panose="05000000000000000000" pitchFamily="2" charset="2"/>
              <a:buNone/>
              <a:defRPr/>
            </a:pPr>
            <a:r>
              <a:rPr lang="en-US" altLang="zh-CN" sz="1600" dirty="0"/>
              <a:t>&lt;/schema&gt;</a:t>
            </a:r>
          </a:p>
        </p:txBody>
      </p:sp>
      <p:sp>
        <p:nvSpPr>
          <p:cNvPr id="6" name="文本框 5">
            <a:extLst>
              <a:ext uri="{FF2B5EF4-FFF2-40B4-BE49-F238E27FC236}">
                <a16:creationId xmlns:a16="http://schemas.microsoft.com/office/drawing/2014/main" id="{3FF9B4D2-F9DC-426B-B067-96AB9AEEFDB9}"/>
              </a:ext>
            </a:extLst>
          </p:cNvPr>
          <p:cNvSpPr txBox="1"/>
          <p:nvPr/>
        </p:nvSpPr>
        <p:spPr>
          <a:xfrm>
            <a:off x="2972197" y="5267512"/>
            <a:ext cx="8060870" cy="1384995"/>
          </a:xfrm>
          <a:prstGeom prst="rect">
            <a:avLst/>
          </a:prstGeom>
          <a:noFill/>
        </p:spPr>
        <p:txBody>
          <a:bodyPr wrap="square">
            <a:spAutoFit/>
          </a:bodyPr>
          <a:lstStyle/>
          <a:p>
            <a:r>
              <a:rPr lang="en-US" altLang="zh-CN" sz="2400" dirty="0">
                <a:solidFill>
                  <a:srgbClr val="FF0000"/>
                </a:solidFill>
              </a:rPr>
              <a:t>Maintain WSDL document in </a:t>
            </a:r>
            <a:r>
              <a:rPr lang="en-US" altLang="zh-CN" sz="2400" u="sng" dirty="0">
                <a:solidFill>
                  <a:srgbClr val="FF0000"/>
                </a:solidFill>
              </a:rPr>
              <a:t>3 separate parts </a:t>
            </a:r>
          </a:p>
          <a:p>
            <a:pPr lvl="1">
              <a:buFont typeface="Arial" panose="020B0604020202020204" pitchFamily="34" charset="0"/>
              <a:buNone/>
            </a:pPr>
            <a:r>
              <a:rPr lang="en-US" altLang="zh-CN" sz="2000" dirty="0">
                <a:solidFill>
                  <a:srgbClr val="FF0000"/>
                </a:solidFill>
                <a:highlight>
                  <a:srgbClr val="FFFF00"/>
                </a:highlight>
              </a:rPr>
              <a:t>– Data type definitions</a:t>
            </a:r>
          </a:p>
          <a:p>
            <a:pPr lvl="1">
              <a:buFont typeface="Arial" panose="020B0604020202020204" pitchFamily="34" charset="0"/>
              <a:buNone/>
            </a:pPr>
            <a:r>
              <a:rPr lang="en-US" altLang="zh-CN" sz="2000" dirty="0">
                <a:solidFill>
                  <a:srgbClr val="FF0000"/>
                </a:solidFill>
              </a:rPr>
              <a:t>– Abstract definitions</a:t>
            </a:r>
          </a:p>
          <a:p>
            <a:pPr lvl="1">
              <a:buFont typeface="Arial" panose="020B0604020202020204" pitchFamily="34" charset="0"/>
              <a:buNone/>
            </a:pPr>
            <a:r>
              <a:rPr lang="en-US" altLang="zh-CN" sz="2000" dirty="0">
                <a:solidFill>
                  <a:srgbClr val="FF0000"/>
                </a:solidFill>
              </a:rPr>
              <a:t>– Specific service bindings</a:t>
            </a:r>
            <a:endParaRPr lang="en-US" altLang="zh-CN" sz="2800" dirty="0">
              <a:solidFill>
                <a:srgbClr val="FF0000"/>
              </a:solidFill>
            </a:endParaRPr>
          </a:p>
        </p:txBody>
      </p:sp>
      <p:sp>
        <p:nvSpPr>
          <p:cNvPr id="2" name="Rounded Rectangle 8">
            <a:extLst>
              <a:ext uri="{FF2B5EF4-FFF2-40B4-BE49-F238E27FC236}">
                <a16:creationId xmlns:a16="http://schemas.microsoft.com/office/drawing/2014/main" id="{8C81612F-92A5-042A-8D86-5B7BE9DA4A16}"/>
              </a:ext>
            </a:extLst>
          </p:cNvPr>
          <p:cNvSpPr/>
          <p:nvPr/>
        </p:nvSpPr>
        <p:spPr>
          <a:xfrm>
            <a:off x="8940800" y="1298773"/>
            <a:ext cx="3111500" cy="733227"/>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24835159"/>
      </p:ext>
    </p:extLst>
  </p:cSld>
  <p:clrMapOvr>
    <a:masterClrMapping/>
  </p:clrMapOvr>
  <p:transition spd="slow" advTm="1300"/>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screenshot of a cell phone&#10;&#10;Description automatically generated">
            <a:extLst>
              <a:ext uri="{FF2B5EF4-FFF2-40B4-BE49-F238E27FC236}">
                <a16:creationId xmlns:a16="http://schemas.microsoft.com/office/drawing/2014/main" id="{C5C23359-9D8C-1169-A585-52492A83F61A}"/>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8584332" y="472621"/>
            <a:ext cx="7552944" cy="6857990"/>
          </a:xfrm>
          <a:prstGeom prst="rect">
            <a:avLst/>
          </a:prstGeom>
          <a:effectLst/>
        </p:spPr>
      </p:pic>
      <p:sp>
        <p:nvSpPr>
          <p:cNvPr id="71682" name="Rectangle 2">
            <a:extLst>
              <a:ext uri="{FF2B5EF4-FFF2-40B4-BE49-F238E27FC236}">
                <a16:creationId xmlns:a16="http://schemas.microsoft.com/office/drawing/2014/main" id="{360002A8-5790-416F-86A5-EE3A924E627A}"/>
              </a:ext>
            </a:extLst>
          </p:cNvPr>
          <p:cNvSpPr>
            <a:spLocks noGrp="1" noChangeArrowheads="1"/>
          </p:cNvSpPr>
          <p:nvPr>
            <p:ph type="title"/>
          </p:nvPr>
        </p:nvSpPr>
        <p:spPr>
          <a:xfrm>
            <a:off x="0" y="281751"/>
            <a:ext cx="9550400" cy="750213"/>
          </a:xfrm>
        </p:spPr>
        <p:txBody>
          <a:bodyPr vert="horz" lIns="91440" tIns="45720" rIns="91440" bIns="45720" rtlCol="0" anchor="ctr">
            <a:noAutofit/>
          </a:bodyPr>
          <a:lstStyle/>
          <a:p>
            <a:r>
              <a:rPr lang="en-US" altLang="zh-CN" sz="3600" dirty="0"/>
              <a:t>http://example.com/stockquote/stockquote.wsdl</a:t>
            </a:r>
          </a:p>
        </p:txBody>
      </p:sp>
      <p:sp>
        <p:nvSpPr>
          <p:cNvPr id="71683" name="Rectangle 3">
            <a:extLst>
              <a:ext uri="{FF2B5EF4-FFF2-40B4-BE49-F238E27FC236}">
                <a16:creationId xmlns:a16="http://schemas.microsoft.com/office/drawing/2014/main" id="{42BE747C-4412-48A3-B4DB-3F3CF3861ED8}"/>
              </a:ext>
            </a:extLst>
          </p:cNvPr>
          <p:cNvSpPr>
            <a:spLocks noGrp="1" noChangeArrowheads="1"/>
          </p:cNvSpPr>
          <p:nvPr>
            <p:ph type="body" idx="1"/>
          </p:nvPr>
        </p:nvSpPr>
        <p:spPr>
          <a:xfrm>
            <a:off x="532276" y="1361986"/>
            <a:ext cx="8915400" cy="4464050"/>
          </a:xfrm>
        </p:spPr>
        <p:txBody>
          <a:bodyPr>
            <a:normAutofit/>
          </a:bodyPr>
          <a:lstStyle/>
          <a:p>
            <a:pPr>
              <a:lnSpc>
                <a:spcPct val="80000"/>
              </a:lnSpc>
              <a:buFont typeface="Wingdings" panose="05000000000000000000" pitchFamily="2" charset="2"/>
              <a:buNone/>
            </a:pPr>
            <a:r>
              <a:rPr lang="en-US" altLang="zh-CN" sz="1800" dirty="0"/>
              <a:t>&lt;?xml version="1.0"?&gt;</a:t>
            </a:r>
          </a:p>
          <a:p>
            <a:pPr>
              <a:lnSpc>
                <a:spcPct val="80000"/>
              </a:lnSpc>
              <a:buFont typeface="Wingdings" panose="05000000000000000000" pitchFamily="2" charset="2"/>
              <a:buNone/>
            </a:pPr>
            <a:r>
              <a:rPr lang="en-US" altLang="zh-CN" sz="1800" dirty="0"/>
              <a:t>&lt;definitions name="</a:t>
            </a:r>
            <a:r>
              <a:rPr lang="en-US" altLang="zh-CN" sz="1800" dirty="0" err="1"/>
              <a:t>StockQuote</a:t>
            </a:r>
            <a:r>
              <a:rPr lang="en-US" altLang="zh-CN" sz="1800" dirty="0"/>
              <a:t>"</a:t>
            </a:r>
          </a:p>
          <a:p>
            <a:pPr>
              <a:lnSpc>
                <a:spcPct val="80000"/>
              </a:lnSpc>
              <a:buFont typeface="Wingdings" panose="05000000000000000000" pitchFamily="2" charset="2"/>
              <a:buNone/>
            </a:pPr>
            <a:r>
              <a:rPr lang="en-US" altLang="zh-CN" sz="1800" dirty="0" err="1"/>
              <a:t>targetNamespace</a:t>
            </a:r>
            <a:r>
              <a:rPr lang="en-US" altLang="zh-CN" sz="1800" dirty="0"/>
              <a:t>="http://example.com/</a:t>
            </a:r>
            <a:r>
              <a:rPr lang="en-US" altLang="zh-CN" sz="1800" dirty="0" err="1"/>
              <a:t>stockquote</a:t>
            </a:r>
            <a:r>
              <a:rPr lang="en-US" altLang="zh-CN" sz="1800" dirty="0"/>
              <a:t>/definitions"</a:t>
            </a:r>
          </a:p>
          <a:p>
            <a:pPr>
              <a:lnSpc>
                <a:spcPct val="80000"/>
              </a:lnSpc>
              <a:buFont typeface="Wingdings" panose="05000000000000000000" pitchFamily="2" charset="2"/>
              <a:buNone/>
            </a:pPr>
            <a:r>
              <a:rPr lang="en-US" altLang="zh-CN" sz="1800" dirty="0"/>
              <a:t>          </a:t>
            </a:r>
            <a:r>
              <a:rPr lang="en-US" altLang="zh-CN" sz="1800" dirty="0" err="1"/>
              <a:t>xmlns:tns</a:t>
            </a:r>
            <a:r>
              <a:rPr lang="en-US" altLang="zh-CN" sz="1800" dirty="0"/>
              <a:t>="http://example.com/</a:t>
            </a:r>
            <a:r>
              <a:rPr lang="en-US" altLang="zh-CN" sz="1800" dirty="0" err="1"/>
              <a:t>stockquote</a:t>
            </a:r>
            <a:r>
              <a:rPr lang="en-US" altLang="zh-CN" sz="1800" dirty="0"/>
              <a:t>/definitions"</a:t>
            </a:r>
          </a:p>
          <a:p>
            <a:pPr>
              <a:lnSpc>
                <a:spcPct val="80000"/>
              </a:lnSpc>
              <a:buFont typeface="Wingdings" panose="05000000000000000000" pitchFamily="2" charset="2"/>
              <a:buNone/>
            </a:pPr>
            <a:r>
              <a:rPr lang="en-US" altLang="zh-CN" sz="1800" dirty="0"/>
              <a:t>          xmlns:xsd1="http://example.com/</a:t>
            </a:r>
            <a:r>
              <a:rPr lang="en-US" altLang="zh-CN" sz="1800" dirty="0" err="1"/>
              <a:t>stockquote</a:t>
            </a:r>
            <a:r>
              <a:rPr lang="en-US" altLang="zh-CN" sz="1800" dirty="0"/>
              <a:t>/schemas"</a:t>
            </a:r>
          </a:p>
          <a:p>
            <a:pPr>
              <a:lnSpc>
                <a:spcPct val="80000"/>
              </a:lnSpc>
              <a:buFont typeface="Wingdings" panose="05000000000000000000" pitchFamily="2" charset="2"/>
              <a:buNone/>
            </a:pPr>
            <a:r>
              <a:rPr lang="en-US" altLang="zh-CN" sz="1800" dirty="0"/>
              <a:t>          </a:t>
            </a:r>
            <a:r>
              <a:rPr lang="en-US" altLang="zh-CN" sz="1800" dirty="0" err="1"/>
              <a:t>xmlns:soap</a:t>
            </a:r>
            <a:r>
              <a:rPr lang="en-US" altLang="zh-CN" sz="1800" dirty="0"/>
              <a:t>="http://schemas.xmlsoap.org/</a:t>
            </a:r>
            <a:r>
              <a:rPr lang="en-US" altLang="zh-CN" sz="1800" dirty="0" err="1"/>
              <a:t>wsdl</a:t>
            </a:r>
            <a:r>
              <a:rPr lang="en-US" altLang="zh-CN" sz="1800" dirty="0"/>
              <a:t>/soap/"</a:t>
            </a:r>
          </a:p>
          <a:p>
            <a:pPr>
              <a:lnSpc>
                <a:spcPct val="80000"/>
              </a:lnSpc>
              <a:buFont typeface="Wingdings" panose="05000000000000000000" pitchFamily="2" charset="2"/>
              <a:buNone/>
            </a:pPr>
            <a:r>
              <a:rPr lang="en-US" altLang="zh-CN" sz="1800" dirty="0"/>
              <a:t>          </a:t>
            </a:r>
            <a:r>
              <a:rPr lang="en-US" altLang="zh-CN" sz="1800" dirty="0" err="1"/>
              <a:t>xmlns</a:t>
            </a:r>
            <a:r>
              <a:rPr lang="en-US" altLang="zh-CN" sz="1800" dirty="0"/>
              <a:t>="http://schemas.xmlsoap.org/</a:t>
            </a:r>
            <a:r>
              <a:rPr lang="en-US" altLang="zh-CN" sz="1800" dirty="0" err="1"/>
              <a:t>wsdl</a:t>
            </a:r>
            <a:r>
              <a:rPr lang="en-US" altLang="zh-CN" sz="1800" dirty="0"/>
              <a:t>/"&gt;</a:t>
            </a:r>
          </a:p>
          <a:p>
            <a:pPr>
              <a:lnSpc>
                <a:spcPct val="80000"/>
              </a:lnSpc>
              <a:buFont typeface="Wingdings" panose="05000000000000000000" pitchFamily="2" charset="2"/>
              <a:buNone/>
            </a:pPr>
            <a:r>
              <a:rPr lang="en-US" altLang="zh-CN" sz="1800" dirty="0">
                <a:solidFill>
                  <a:srgbClr val="FF0000"/>
                </a:solidFill>
              </a:rPr>
              <a:t>   &lt;import namespace="http://example.com/</a:t>
            </a:r>
            <a:r>
              <a:rPr lang="en-US" altLang="zh-CN" sz="1800" dirty="0" err="1">
                <a:solidFill>
                  <a:srgbClr val="FF0000"/>
                </a:solidFill>
              </a:rPr>
              <a:t>stockquote</a:t>
            </a:r>
            <a:r>
              <a:rPr lang="en-US" altLang="zh-CN" sz="1800" dirty="0">
                <a:solidFill>
                  <a:srgbClr val="FF0000"/>
                </a:solidFill>
              </a:rPr>
              <a:t>/schemas"</a:t>
            </a:r>
          </a:p>
          <a:p>
            <a:pPr>
              <a:lnSpc>
                <a:spcPct val="80000"/>
              </a:lnSpc>
              <a:buFont typeface="Wingdings" panose="05000000000000000000" pitchFamily="2" charset="2"/>
              <a:buNone/>
            </a:pPr>
            <a:r>
              <a:rPr lang="en-US" altLang="zh-CN" sz="1800" dirty="0"/>
              <a:t>           location="http://example.com/</a:t>
            </a:r>
            <a:r>
              <a:rPr lang="en-US" altLang="zh-CN" sz="1800" dirty="0" err="1"/>
              <a:t>stockquote</a:t>
            </a:r>
            <a:r>
              <a:rPr lang="en-US" altLang="zh-CN" sz="1800" dirty="0"/>
              <a:t>/stockquote.xsd"/&gt;</a:t>
            </a:r>
          </a:p>
          <a:p>
            <a:pPr>
              <a:lnSpc>
                <a:spcPct val="80000"/>
              </a:lnSpc>
              <a:buFont typeface="Wingdings" panose="05000000000000000000" pitchFamily="2" charset="2"/>
              <a:buNone/>
            </a:pPr>
            <a:r>
              <a:rPr lang="en-US" altLang="zh-CN" sz="1800" dirty="0"/>
              <a:t>    </a:t>
            </a:r>
          </a:p>
        </p:txBody>
      </p:sp>
      <p:sp>
        <p:nvSpPr>
          <p:cNvPr id="4" name="文本框 3">
            <a:extLst>
              <a:ext uri="{FF2B5EF4-FFF2-40B4-BE49-F238E27FC236}">
                <a16:creationId xmlns:a16="http://schemas.microsoft.com/office/drawing/2014/main" id="{5C99F50B-14B6-4A19-AE2B-0E6AE79220FE}"/>
              </a:ext>
            </a:extLst>
          </p:cNvPr>
          <p:cNvSpPr txBox="1"/>
          <p:nvPr/>
        </p:nvSpPr>
        <p:spPr>
          <a:xfrm>
            <a:off x="261731" y="5826036"/>
            <a:ext cx="8060870" cy="830997"/>
          </a:xfrm>
          <a:prstGeom prst="rect">
            <a:avLst/>
          </a:prstGeom>
          <a:noFill/>
        </p:spPr>
        <p:txBody>
          <a:bodyPr wrap="square">
            <a:spAutoFit/>
          </a:bodyPr>
          <a:lstStyle/>
          <a:p>
            <a:r>
              <a:rPr lang="en-US" altLang="zh-CN" sz="2400" dirty="0">
                <a:solidFill>
                  <a:srgbClr val="FF0000"/>
                </a:solidFill>
              </a:rPr>
              <a:t>Use “</a:t>
            </a:r>
            <a:r>
              <a:rPr lang="en-US" altLang="zh-CN" sz="2400" i="1" u="sng" dirty="0">
                <a:solidFill>
                  <a:srgbClr val="FF0000"/>
                </a:solidFill>
              </a:rPr>
              <a:t>import</a:t>
            </a:r>
            <a:r>
              <a:rPr lang="en-US" altLang="zh-CN" sz="2400" dirty="0">
                <a:solidFill>
                  <a:srgbClr val="FF0000"/>
                </a:solidFill>
              </a:rPr>
              <a:t>” element to import necessary part of WSDL document</a:t>
            </a:r>
          </a:p>
        </p:txBody>
      </p:sp>
      <p:sp>
        <p:nvSpPr>
          <p:cNvPr id="6" name="Rounded Rectangle 8">
            <a:extLst>
              <a:ext uri="{FF2B5EF4-FFF2-40B4-BE49-F238E27FC236}">
                <a16:creationId xmlns:a16="http://schemas.microsoft.com/office/drawing/2014/main" id="{C675D599-7773-9349-0F4D-7B3FE4824B0F}"/>
              </a:ext>
            </a:extLst>
          </p:cNvPr>
          <p:cNvSpPr/>
          <p:nvPr/>
        </p:nvSpPr>
        <p:spPr>
          <a:xfrm>
            <a:off x="8928100" y="2171700"/>
            <a:ext cx="3124200" cy="2273300"/>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8">
            <a:extLst>
              <a:ext uri="{FF2B5EF4-FFF2-40B4-BE49-F238E27FC236}">
                <a16:creationId xmlns:a16="http://schemas.microsoft.com/office/drawing/2014/main" id="{F60EFD96-B7FD-3C1F-FFC0-51352F382D52}"/>
              </a:ext>
            </a:extLst>
          </p:cNvPr>
          <p:cNvSpPr/>
          <p:nvPr/>
        </p:nvSpPr>
        <p:spPr>
          <a:xfrm>
            <a:off x="8920626" y="1361986"/>
            <a:ext cx="2991974" cy="644614"/>
          </a:xfrm>
          <a:prstGeom prst="roundRect">
            <a:avLst/>
          </a:prstGeom>
          <a:solidFill>
            <a:srgbClr val="7030A0">
              <a:alpha val="2000"/>
            </a:srgb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8">
            <a:extLst>
              <a:ext uri="{FF2B5EF4-FFF2-40B4-BE49-F238E27FC236}">
                <a16:creationId xmlns:a16="http://schemas.microsoft.com/office/drawing/2014/main" id="{F4E7265B-E9D7-A95C-A576-868BCC4D85C8}"/>
              </a:ext>
            </a:extLst>
          </p:cNvPr>
          <p:cNvSpPr/>
          <p:nvPr/>
        </p:nvSpPr>
        <p:spPr>
          <a:xfrm>
            <a:off x="398744" y="3708399"/>
            <a:ext cx="6611656" cy="419101"/>
          </a:xfrm>
          <a:prstGeom prst="roundRect">
            <a:avLst/>
          </a:prstGeom>
          <a:solidFill>
            <a:srgbClr val="7030A0">
              <a:alpha val="2000"/>
            </a:srgb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0671065"/>
      </p:ext>
    </p:extLst>
  </p:cSld>
  <p:clrMapOvr>
    <a:masterClrMapping/>
  </p:clrMapOvr>
  <p:transition spd="slow" advTm="1300"/>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7BEC-8ABC-47C4-9A5B-C837F38D3F24}"/>
              </a:ext>
            </a:extLst>
          </p:cNvPr>
          <p:cNvSpPr>
            <a:spLocks noGrp="1"/>
          </p:cNvSpPr>
          <p:nvPr>
            <p:ph type="title"/>
          </p:nvPr>
        </p:nvSpPr>
        <p:spPr/>
        <p:txBody>
          <a:bodyPr/>
          <a:lstStyle/>
          <a:p>
            <a:r>
              <a:rPr lang="en-US" dirty="0"/>
              <a:t>Abstract part</a:t>
            </a:r>
          </a:p>
        </p:txBody>
      </p:sp>
      <p:sp>
        <p:nvSpPr>
          <p:cNvPr id="72707" name="内容占位符 2">
            <a:extLst>
              <a:ext uri="{FF2B5EF4-FFF2-40B4-BE49-F238E27FC236}">
                <a16:creationId xmlns:a16="http://schemas.microsoft.com/office/drawing/2014/main" id="{D91CB6AE-BA3A-4F93-BCDC-66334C9E1CEA}"/>
              </a:ext>
            </a:extLst>
          </p:cNvPr>
          <p:cNvSpPr>
            <a:spLocks noGrp="1"/>
          </p:cNvSpPr>
          <p:nvPr>
            <p:ph sz="half" idx="1"/>
          </p:nvPr>
        </p:nvSpPr>
        <p:spPr>
          <a:xfrm>
            <a:off x="838200" y="1825625"/>
            <a:ext cx="6756400" cy="4351338"/>
          </a:xfrm>
        </p:spPr>
        <p:txBody>
          <a:bodyPr>
            <a:normAutofit fontScale="92500" lnSpcReduction="10000"/>
          </a:bodyPr>
          <a:lstStyle/>
          <a:p>
            <a:pPr>
              <a:lnSpc>
                <a:spcPct val="80000"/>
              </a:lnSpc>
              <a:buFont typeface="Wingdings" panose="05000000000000000000" pitchFamily="2" charset="2"/>
              <a:buNone/>
            </a:pPr>
            <a:r>
              <a:rPr lang="en-US" altLang="zh-CN" sz="2000" dirty="0"/>
              <a:t>   </a:t>
            </a:r>
            <a:r>
              <a:rPr lang="en-US" altLang="zh-CN" sz="2000" dirty="0">
                <a:solidFill>
                  <a:srgbClr val="0000FF"/>
                </a:solidFill>
              </a:rPr>
              <a:t> &lt;message name="</a:t>
            </a:r>
            <a:r>
              <a:rPr lang="en-US" altLang="zh-CN" sz="2000" dirty="0" err="1">
                <a:solidFill>
                  <a:srgbClr val="0000FF"/>
                </a:solidFill>
              </a:rPr>
              <a:t>GetLastTradePriceInput</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&lt;part name="body" element="xsd1:TradePriceRequest"/&gt;</a:t>
            </a:r>
          </a:p>
          <a:p>
            <a:pPr>
              <a:lnSpc>
                <a:spcPct val="80000"/>
              </a:lnSpc>
              <a:buFont typeface="Wingdings" panose="05000000000000000000" pitchFamily="2" charset="2"/>
              <a:buNone/>
            </a:pPr>
            <a:r>
              <a:rPr lang="en-US" altLang="zh-CN" sz="2000" dirty="0">
                <a:solidFill>
                  <a:srgbClr val="0000FF"/>
                </a:solidFill>
              </a:rPr>
              <a:t>    &lt;/message&gt;</a:t>
            </a:r>
          </a:p>
          <a:p>
            <a:pPr>
              <a:lnSpc>
                <a:spcPct val="80000"/>
              </a:lnSpc>
              <a:buFont typeface="Wingdings" panose="05000000000000000000" pitchFamily="2" charset="2"/>
              <a:buNone/>
            </a:pPr>
            <a:r>
              <a:rPr lang="en-US" altLang="zh-CN" sz="2000" dirty="0">
                <a:solidFill>
                  <a:srgbClr val="0000FF"/>
                </a:solidFill>
              </a:rPr>
              <a:t>&lt;message name="</a:t>
            </a:r>
            <a:r>
              <a:rPr lang="en-US" altLang="zh-CN" sz="2000" dirty="0" err="1">
                <a:solidFill>
                  <a:srgbClr val="0000FF"/>
                </a:solidFill>
              </a:rPr>
              <a:t>GetLastTradePriceOutput</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&lt;part name="body" element="xsd1:TradePrice"/&gt;</a:t>
            </a:r>
          </a:p>
          <a:p>
            <a:pPr>
              <a:lnSpc>
                <a:spcPct val="80000"/>
              </a:lnSpc>
              <a:buFont typeface="Wingdings" panose="05000000000000000000" pitchFamily="2" charset="2"/>
              <a:buNone/>
            </a:pPr>
            <a:r>
              <a:rPr lang="en-US" altLang="zh-CN" sz="2000" dirty="0">
                <a:solidFill>
                  <a:srgbClr val="0000FF"/>
                </a:solidFill>
              </a:rPr>
              <a:t>    &lt;/message&gt;</a:t>
            </a:r>
          </a:p>
          <a:p>
            <a:pPr>
              <a:lnSpc>
                <a:spcPct val="80000"/>
              </a:lnSpc>
              <a:buFont typeface="Wingdings" panose="05000000000000000000" pitchFamily="2" charset="2"/>
              <a:buNone/>
            </a:pPr>
            <a:r>
              <a:rPr lang="en-US" altLang="zh-CN" sz="2000" dirty="0">
                <a:solidFill>
                  <a:srgbClr val="0000FF"/>
                </a:solidFill>
              </a:rPr>
              <a:t>    &lt;</a:t>
            </a:r>
            <a:r>
              <a:rPr lang="en-US" altLang="zh-CN" sz="2000" dirty="0" err="1">
                <a:solidFill>
                  <a:srgbClr val="0000FF"/>
                </a:solidFill>
              </a:rPr>
              <a:t>portType</a:t>
            </a:r>
            <a:r>
              <a:rPr lang="en-US" altLang="zh-CN" sz="2000" dirty="0">
                <a:solidFill>
                  <a:srgbClr val="0000FF"/>
                </a:solidFill>
              </a:rPr>
              <a:t> name="</a:t>
            </a:r>
            <a:r>
              <a:rPr lang="en-US" altLang="zh-CN" sz="2000" dirty="0" err="1">
                <a:solidFill>
                  <a:srgbClr val="0000FF"/>
                </a:solidFill>
              </a:rPr>
              <a:t>StockQuotePortType</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&lt;operation name="</a:t>
            </a:r>
            <a:r>
              <a:rPr lang="en-US" altLang="zh-CN" sz="2000" dirty="0" err="1">
                <a:solidFill>
                  <a:srgbClr val="0000FF"/>
                </a:solidFill>
              </a:rPr>
              <a:t>GetLastTradePrice</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&lt;input message="</a:t>
            </a:r>
            <a:r>
              <a:rPr lang="en-US" altLang="zh-CN" sz="2000" dirty="0" err="1">
                <a:solidFill>
                  <a:srgbClr val="0000FF"/>
                </a:solidFill>
              </a:rPr>
              <a:t>tns:GetLastTradePriceInput</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&lt;output message="</a:t>
            </a:r>
            <a:r>
              <a:rPr lang="en-US" altLang="zh-CN" sz="2000" dirty="0" err="1">
                <a:solidFill>
                  <a:srgbClr val="0000FF"/>
                </a:solidFill>
              </a:rPr>
              <a:t>tns:GetLastTradePriceOutput</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&lt;/operation&gt;</a:t>
            </a:r>
          </a:p>
          <a:p>
            <a:pPr>
              <a:lnSpc>
                <a:spcPct val="80000"/>
              </a:lnSpc>
              <a:buFont typeface="Wingdings" panose="05000000000000000000" pitchFamily="2" charset="2"/>
              <a:buNone/>
            </a:pPr>
            <a:r>
              <a:rPr lang="en-US" altLang="zh-CN" sz="2000" dirty="0">
                <a:solidFill>
                  <a:srgbClr val="0000FF"/>
                </a:solidFill>
              </a:rPr>
              <a:t>    &lt;/</a:t>
            </a:r>
            <a:r>
              <a:rPr lang="en-US" altLang="zh-CN" sz="2000" dirty="0" err="1">
                <a:solidFill>
                  <a:srgbClr val="0000FF"/>
                </a:solidFill>
              </a:rPr>
              <a:t>portType</a:t>
            </a:r>
            <a:r>
              <a:rPr lang="en-US" altLang="zh-CN" sz="2000" dirty="0">
                <a:solidFill>
                  <a:srgbClr val="0000FF"/>
                </a:solidFill>
              </a:rPr>
              <a:t>&gt;</a:t>
            </a:r>
          </a:p>
          <a:p>
            <a:pPr>
              <a:lnSpc>
                <a:spcPct val="80000"/>
              </a:lnSpc>
              <a:buFont typeface="Wingdings" panose="05000000000000000000" pitchFamily="2" charset="2"/>
              <a:buNone/>
            </a:pPr>
            <a:r>
              <a:rPr lang="en-US" altLang="zh-CN" sz="2000" dirty="0"/>
              <a:t>&lt;/definitions&gt;</a:t>
            </a:r>
          </a:p>
        </p:txBody>
      </p:sp>
      <p:sp>
        <p:nvSpPr>
          <p:cNvPr id="5" name="文本框 4">
            <a:extLst>
              <a:ext uri="{FF2B5EF4-FFF2-40B4-BE49-F238E27FC236}">
                <a16:creationId xmlns:a16="http://schemas.microsoft.com/office/drawing/2014/main" id="{65939E6F-CD1D-4603-AC6F-FDC3A4BC1F69}"/>
              </a:ext>
            </a:extLst>
          </p:cNvPr>
          <p:cNvSpPr txBox="1"/>
          <p:nvPr/>
        </p:nvSpPr>
        <p:spPr>
          <a:xfrm>
            <a:off x="3048397" y="5542276"/>
            <a:ext cx="8060870" cy="1384995"/>
          </a:xfrm>
          <a:prstGeom prst="rect">
            <a:avLst/>
          </a:prstGeom>
          <a:noFill/>
        </p:spPr>
        <p:txBody>
          <a:bodyPr wrap="square">
            <a:spAutoFit/>
          </a:bodyPr>
          <a:lstStyle/>
          <a:p>
            <a:r>
              <a:rPr lang="en-US" altLang="zh-CN" sz="2400" dirty="0">
                <a:solidFill>
                  <a:srgbClr val="FF0000"/>
                </a:solidFill>
              </a:rPr>
              <a:t>Maintain WSDL document in </a:t>
            </a:r>
            <a:r>
              <a:rPr lang="en-US" altLang="zh-CN" sz="2400" u="sng" dirty="0">
                <a:solidFill>
                  <a:srgbClr val="FF0000"/>
                </a:solidFill>
              </a:rPr>
              <a:t>3 separate parts </a:t>
            </a:r>
          </a:p>
          <a:p>
            <a:pPr lvl="1">
              <a:buFont typeface="Arial" panose="020B0604020202020204" pitchFamily="34" charset="0"/>
              <a:buNone/>
            </a:pPr>
            <a:r>
              <a:rPr lang="en-US" altLang="zh-CN" sz="2000" dirty="0">
                <a:solidFill>
                  <a:srgbClr val="FF0000"/>
                </a:solidFill>
              </a:rPr>
              <a:t>– Data type definitions</a:t>
            </a:r>
          </a:p>
          <a:p>
            <a:pPr lvl="1">
              <a:buFont typeface="Arial" panose="020B0604020202020204" pitchFamily="34" charset="0"/>
              <a:buNone/>
            </a:pPr>
            <a:r>
              <a:rPr lang="en-US" altLang="zh-CN" sz="2000" dirty="0">
                <a:solidFill>
                  <a:srgbClr val="FF0000"/>
                </a:solidFill>
                <a:highlight>
                  <a:srgbClr val="FFFF00"/>
                </a:highlight>
              </a:rPr>
              <a:t>– Abstract definitions</a:t>
            </a:r>
          </a:p>
          <a:p>
            <a:pPr lvl="1">
              <a:buFont typeface="Arial" panose="020B0604020202020204" pitchFamily="34" charset="0"/>
              <a:buNone/>
            </a:pPr>
            <a:r>
              <a:rPr lang="en-US" altLang="zh-CN" sz="2000" dirty="0">
                <a:solidFill>
                  <a:srgbClr val="FF0000"/>
                </a:solidFill>
              </a:rPr>
              <a:t>– Specific service bindings</a:t>
            </a:r>
            <a:endParaRPr lang="en-US" altLang="zh-CN" sz="2800" dirty="0">
              <a:solidFill>
                <a:srgbClr val="FF0000"/>
              </a:solidFill>
            </a:endParaRPr>
          </a:p>
        </p:txBody>
      </p:sp>
      <p:pic>
        <p:nvPicPr>
          <p:cNvPr id="4" name="Picture 4" descr="A screenshot of a cell phone&#10;&#10;Description automatically generated">
            <a:extLst>
              <a:ext uri="{FF2B5EF4-FFF2-40B4-BE49-F238E27FC236}">
                <a16:creationId xmlns:a16="http://schemas.microsoft.com/office/drawing/2014/main" id="{5215C3EF-F458-86A7-4B95-09CE411D73DC}"/>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8584332" y="472621"/>
            <a:ext cx="7552944" cy="6857990"/>
          </a:xfrm>
          <a:prstGeom prst="rect">
            <a:avLst/>
          </a:prstGeom>
          <a:effectLst/>
        </p:spPr>
      </p:pic>
      <p:sp>
        <p:nvSpPr>
          <p:cNvPr id="6" name="Rounded Rectangle 8">
            <a:extLst>
              <a:ext uri="{FF2B5EF4-FFF2-40B4-BE49-F238E27FC236}">
                <a16:creationId xmlns:a16="http://schemas.microsoft.com/office/drawing/2014/main" id="{08E9BD77-4943-DCA1-4EEA-9B766F1B1237}"/>
              </a:ext>
            </a:extLst>
          </p:cNvPr>
          <p:cNvSpPr/>
          <p:nvPr/>
        </p:nvSpPr>
        <p:spPr>
          <a:xfrm>
            <a:off x="8928100" y="2171700"/>
            <a:ext cx="3124200" cy="2273300"/>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8">
            <a:extLst>
              <a:ext uri="{FF2B5EF4-FFF2-40B4-BE49-F238E27FC236}">
                <a16:creationId xmlns:a16="http://schemas.microsoft.com/office/drawing/2014/main" id="{B822C7A9-505B-77B1-9B7C-43C81ED8455A}"/>
              </a:ext>
            </a:extLst>
          </p:cNvPr>
          <p:cNvSpPr/>
          <p:nvPr/>
        </p:nvSpPr>
        <p:spPr>
          <a:xfrm>
            <a:off x="838200" y="2794000"/>
            <a:ext cx="1054100" cy="317500"/>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4F5781F8-4B49-BE18-5E0C-270C4FBD3949}"/>
              </a:ext>
            </a:extLst>
          </p:cNvPr>
          <p:cNvSpPr/>
          <p:nvPr/>
        </p:nvSpPr>
        <p:spPr>
          <a:xfrm>
            <a:off x="1097508" y="1825625"/>
            <a:ext cx="1054100" cy="317500"/>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8">
            <a:extLst>
              <a:ext uri="{FF2B5EF4-FFF2-40B4-BE49-F238E27FC236}">
                <a16:creationId xmlns:a16="http://schemas.microsoft.com/office/drawing/2014/main" id="{9C4E951F-585A-BA14-4B72-608A46E8DD6D}"/>
              </a:ext>
            </a:extLst>
          </p:cNvPr>
          <p:cNvSpPr/>
          <p:nvPr/>
        </p:nvSpPr>
        <p:spPr>
          <a:xfrm>
            <a:off x="1134724" y="3774281"/>
            <a:ext cx="1054100" cy="317500"/>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8">
            <a:extLst>
              <a:ext uri="{FF2B5EF4-FFF2-40B4-BE49-F238E27FC236}">
                <a16:creationId xmlns:a16="http://schemas.microsoft.com/office/drawing/2014/main" id="{1656F821-CC77-0B9B-BC10-41607F99CF97}"/>
              </a:ext>
            </a:extLst>
          </p:cNvPr>
          <p:cNvSpPr/>
          <p:nvPr/>
        </p:nvSpPr>
        <p:spPr>
          <a:xfrm>
            <a:off x="8920626" y="1361986"/>
            <a:ext cx="2991974" cy="644614"/>
          </a:xfrm>
          <a:prstGeom prst="roundRect">
            <a:avLst/>
          </a:prstGeom>
          <a:solidFill>
            <a:srgbClr val="7030A0">
              <a:alpha val="2000"/>
            </a:srgb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72502"/>
      </p:ext>
    </p:extLst>
  </p:cSld>
  <p:clrMapOvr>
    <a:masterClrMapping/>
  </p:clrMapOvr>
  <p:transition spd="slow" advTm="13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sp>
        <p:nvSpPr>
          <p:cNvPr id="12" name="Flowchart: Magnetic Disk 11">
            <a:extLst>
              <a:ext uri="{FF2B5EF4-FFF2-40B4-BE49-F238E27FC236}">
                <a16:creationId xmlns:a16="http://schemas.microsoft.com/office/drawing/2014/main" id="{33170B7F-597C-4B5E-BAC2-A8B024491275}"/>
              </a:ext>
            </a:extLst>
          </p:cNvPr>
          <p:cNvSpPr/>
          <p:nvPr/>
        </p:nvSpPr>
        <p:spPr>
          <a:xfrm>
            <a:off x="2463183" y="1268240"/>
            <a:ext cx="1071716" cy="1474838"/>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 Registry</a:t>
            </a:r>
          </a:p>
        </p:txBody>
      </p:sp>
      <p:sp>
        <p:nvSpPr>
          <p:cNvPr id="20" name="Scroll: Vertical 19">
            <a:extLst>
              <a:ext uri="{FF2B5EF4-FFF2-40B4-BE49-F238E27FC236}">
                <a16:creationId xmlns:a16="http://schemas.microsoft.com/office/drawing/2014/main" id="{7E22A5AB-13EB-4EC7-BAD1-34A93A5116F8}"/>
              </a:ext>
            </a:extLst>
          </p:cNvPr>
          <p:cNvSpPr/>
          <p:nvPr/>
        </p:nvSpPr>
        <p:spPr>
          <a:xfrm>
            <a:off x="216511" y="100170"/>
            <a:ext cx="2531807" cy="2665033"/>
          </a:xfrm>
          <a:prstGeom prst="verticalScroll">
            <a:avLst>
              <a:gd name="adj" fmla="val 10295"/>
            </a:avLst>
          </a:prstGeom>
          <a:solidFill>
            <a:srgbClr val="F9CFD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AutoNum type="arabicPeriod"/>
            </a:pPr>
            <a:r>
              <a:rPr lang="en-US" dirty="0">
                <a:solidFill>
                  <a:schemeClr val="tx1"/>
                </a:solidFill>
              </a:rPr>
              <a:t>Credit Card</a:t>
            </a:r>
          </a:p>
          <a:p>
            <a:pPr marL="342900" indent="-342900">
              <a:buAutoNum type="arabicPeriod"/>
            </a:pPr>
            <a:r>
              <a:rPr lang="en-US" dirty="0">
                <a:solidFill>
                  <a:schemeClr val="tx1"/>
                </a:solidFill>
              </a:rPr>
              <a:t>Hotel</a:t>
            </a:r>
          </a:p>
          <a:p>
            <a:pPr marL="342900" indent="-342900">
              <a:buAutoNum type="arabicPeriod"/>
            </a:pPr>
            <a:r>
              <a:rPr lang="en-US" dirty="0">
                <a:solidFill>
                  <a:schemeClr val="tx1"/>
                </a:solidFill>
              </a:rPr>
              <a:t>Airline</a:t>
            </a:r>
          </a:p>
          <a:p>
            <a:pPr marL="342900" indent="-342900">
              <a:buAutoNum type="arabicPeriod"/>
            </a:pPr>
            <a:r>
              <a:rPr lang="en-US" dirty="0">
                <a:solidFill>
                  <a:schemeClr val="tx1"/>
                </a:solidFill>
              </a:rPr>
              <a:t>Travel Agency 1</a:t>
            </a:r>
          </a:p>
          <a:p>
            <a:pPr marL="342900" indent="-342900">
              <a:buAutoNum type="arabicPeriod"/>
            </a:pPr>
            <a:r>
              <a:rPr lang="en-US" dirty="0">
                <a:solidFill>
                  <a:schemeClr val="tx1"/>
                </a:solidFill>
              </a:rPr>
              <a:t>Travel Agency 2</a:t>
            </a:r>
          </a:p>
          <a:p>
            <a:pPr marL="342900" indent="-342900">
              <a:buAutoNum type="arabicPeriod"/>
            </a:pPr>
            <a:r>
              <a:rPr lang="en-US" dirty="0">
                <a:solidFill>
                  <a:schemeClr val="tx1"/>
                </a:solidFill>
              </a:rPr>
              <a:t>Travel Agency 3</a:t>
            </a:r>
          </a:p>
          <a:p>
            <a:pPr marL="342900" indent="-342900">
              <a:buAutoNum type="arabicPeriod"/>
            </a:pPr>
            <a:r>
              <a:rPr lang="en-US" dirty="0">
                <a:solidFill>
                  <a:schemeClr val="tx1"/>
                </a:solidFill>
              </a:rPr>
              <a:t>…</a:t>
            </a:r>
          </a:p>
          <a:p>
            <a:pPr marL="342900" indent="-342900">
              <a:buAutoNum type="arabicPeriod"/>
            </a:pPr>
            <a:r>
              <a:rPr lang="en-US" dirty="0">
                <a:solidFill>
                  <a:schemeClr val="tx1"/>
                </a:solidFill>
              </a:rPr>
              <a:t>…</a:t>
            </a:r>
          </a:p>
        </p:txBody>
      </p:sp>
      <p:sp>
        <p:nvSpPr>
          <p:cNvPr id="23" name="Rectangle: Rounded Corners 22">
            <a:extLst>
              <a:ext uri="{FF2B5EF4-FFF2-40B4-BE49-F238E27FC236}">
                <a16:creationId xmlns:a16="http://schemas.microsoft.com/office/drawing/2014/main" id="{550B250B-7DEA-4F9C-BC09-037F4658B7C7}"/>
              </a:ext>
            </a:extLst>
          </p:cNvPr>
          <p:cNvSpPr/>
          <p:nvPr/>
        </p:nvSpPr>
        <p:spPr>
          <a:xfrm>
            <a:off x="63295" y="3696930"/>
            <a:ext cx="4579573" cy="2546554"/>
          </a:xfrm>
          <a:prstGeom prst="round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03C2214-3866-47B4-B76A-19F50801AD29}"/>
              </a:ext>
            </a:extLst>
          </p:cNvPr>
          <p:cNvSpPr txBox="1"/>
          <p:nvPr/>
        </p:nvSpPr>
        <p:spPr>
          <a:xfrm>
            <a:off x="6440332" y="3799790"/>
            <a:ext cx="2315496" cy="954107"/>
          </a:xfrm>
          <a:prstGeom prst="rect">
            <a:avLst/>
          </a:prstGeom>
          <a:noFill/>
        </p:spPr>
        <p:txBody>
          <a:bodyPr wrap="square" rtlCol="0">
            <a:spAutoFit/>
          </a:bodyPr>
          <a:lstStyle/>
          <a:p>
            <a:r>
              <a:rPr lang="en-US" sz="2800" dirty="0"/>
              <a:t>Service requestor</a:t>
            </a:r>
          </a:p>
        </p:txBody>
      </p:sp>
    </p:spTree>
    <p:extLst>
      <p:ext uri="{BB962C8B-B14F-4D97-AF65-F5344CB8AC3E}">
        <p14:creationId xmlns:p14="http://schemas.microsoft.com/office/powerpoint/2010/main" val="23140419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screenshot of a cell phone&#10;&#10;Description automatically generated">
            <a:extLst>
              <a:ext uri="{FF2B5EF4-FFF2-40B4-BE49-F238E27FC236}">
                <a16:creationId xmlns:a16="http://schemas.microsoft.com/office/drawing/2014/main" id="{F6743473-02F1-30AA-5619-8AA2B5B10A56}"/>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8584332" y="716302"/>
            <a:ext cx="7552944" cy="6857990"/>
          </a:xfrm>
          <a:prstGeom prst="rect">
            <a:avLst/>
          </a:prstGeom>
          <a:effectLst/>
        </p:spPr>
      </p:pic>
      <p:sp>
        <p:nvSpPr>
          <p:cNvPr id="73730" name="Rectangle 2">
            <a:extLst>
              <a:ext uri="{FF2B5EF4-FFF2-40B4-BE49-F238E27FC236}">
                <a16:creationId xmlns:a16="http://schemas.microsoft.com/office/drawing/2014/main" id="{DAFF742A-5234-4CFE-909A-E97B7E8BD45A}"/>
              </a:ext>
            </a:extLst>
          </p:cNvPr>
          <p:cNvSpPr>
            <a:spLocks noGrp="1" noChangeArrowheads="1"/>
          </p:cNvSpPr>
          <p:nvPr>
            <p:ph type="title"/>
          </p:nvPr>
        </p:nvSpPr>
        <p:spPr>
          <a:xfrm>
            <a:off x="0" y="-418761"/>
            <a:ext cx="10515600" cy="1325563"/>
          </a:xfrm>
        </p:spPr>
        <p:txBody>
          <a:bodyPr>
            <a:normAutofit/>
          </a:bodyPr>
          <a:lstStyle/>
          <a:p>
            <a:r>
              <a:rPr lang="en-US" altLang="zh-CN" sz="3600" dirty="0"/>
              <a:t>http://example.com/stockquote/stockquoteservice.wsdl</a:t>
            </a:r>
          </a:p>
        </p:txBody>
      </p:sp>
      <p:sp>
        <p:nvSpPr>
          <p:cNvPr id="73731" name="Rectangle 3">
            <a:extLst>
              <a:ext uri="{FF2B5EF4-FFF2-40B4-BE49-F238E27FC236}">
                <a16:creationId xmlns:a16="http://schemas.microsoft.com/office/drawing/2014/main" id="{37925BAF-1ACE-438F-A68A-A7523CDD9324}"/>
              </a:ext>
            </a:extLst>
          </p:cNvPr>
          <p:cNvSpPr>
            <a:spLocks noGrp="1" noChangeArrowheads="1"/>
          </p:cNvSpPr>
          <p:nvPr>
            <p:ph type="body" idx="1"/>
          </p:nvPr>
        </p:nvSpPr>
        <p:spPr>
          <a:xfrm>
            <a:off x="67638" y="1195343"/>
            <a:ext cx="8839200" cy="4800600"/>
          </a:xfrm>
        </p:spPr>
        <p:txBody>
          <a:bodyPr/>
          <a:lstStyle/>
          <a:p>
            <a:pPr>
              <a:lnSpc>
                <a:spcPct val="80000"/>
              </a:lnSpc>
              <a:buFont typeface="Wingdings" panose="05000000000000000000" pitchFamily="2" charset="2"/>
              <a:buNone/>
            </a:pPr>
            <a:r>
              <a:rPr lang="en-US" altLang="zh-CN" sz="1800" dirty="0"/>
              <a:t>&lt;?xml version="1.0"?&gt;</a:t>
            </a:r>
          </a:p>
          <a:p>
            <a:pPr>
              <a:lnSpc>
                <a:spcPct val="80000"/>
              </a:lnSpc>
              <a:buFont typeface="Wingdings" panose="05000000000000000000" pitchFamily="2" charset="2"/>
              <a:buNone/>
            </a:pPr>
            <a:r>
              <a:rPr lang="en-US" altLang="zh-CN" sz="1800" dirty="0"/>
              <a:t>&lt;definitions name="</a:t>
            </a:r>
            <a:r>
              <a:rPr lang="en-US" altLang="zh-CN" sz="1800" dirty="0" err="1"/>
              <a:t>StockQuote</a:t>
            </a:r>
            <a:r>
              <a:rPr lang="en-US" altLang="zh-CN" sz="1800" dirty="0"/>
              <a:t>"</a:t>
            </a:r>
          </a:p>
          <a:p>
            <a:pPr>
              <a:lnSpc>
                <a:spcPct val="80000"/>
              </a:lnSpc>
              <a:buFont typeface="Wingdings" panose="05000000000000000000" pitchFamily="2" charset="2"/>
              <a:buNone/>
            </a:pPr>
            <a:r>
              <a:rPr lang="en-US" altLang="zh-CN" sz="1800" dirty="0" err="1"/>
              <a:t>targetNamespace</a:t>
            </a:r>
            <a:r>
              <a:rPr lang="en-US" altLang="zh-CN" sz="1800" dirty="0"/>
              <a:t>="http://example.com/</a:t>
            </a:r>
            <a:r>
              <a:rPr lang="en-US" altLang="zh-CN" sz="1800" dirty="0" err="1"/>
              <a:t>stockquote</a:t>
            </a:r>
            <a:r>
              <a:rPr lang="en-US" altLang="zh-CN" sz="1800" dirty="0"/>
              <a:t>/service"</a:t>
            </a:r>
          </a:p>
          <a:p>
            <a:pPr>
              <a:lnSpc>
                <a:spcPct val="80000"/>
              </a:lnSpc>
              <a:buFont typeface="Wingdings" panose="05000000000000000000" pitchFamily="2" charset="2"/>
              <a:buNone/>
            </a:pPr>
            <a:r>
              <a:rPr lang="en-US" altLang="zh-CN" sz="1800" dirty="0"/>
              <a:t>          </a:t>
            </a:r>
            <a:r>
              <a:rPr lang="en-US" altLang="zh-CN" sz="1800" dirty="0" err="1"/>
              <a:t>xmlns:tns</a:t>
            </a:r>
            <a:r>
              <a:rPr lang="en-US" altLang="zh-CN" sz="1800" dirty="0"/>
              <a:t>="http://example.com/</a:t>
            </a:r>
            <a:r>
              <a:rPr lang="en-US" altLang="zh-CN" sz="1800" dirty="0" err="1"/>
              <a:t>stockquote</a:t>
            </a:r>
            <a:r>
              <a:rPr lang="en-US" altLang="zh-CN" sz="1800" dirty="0"/>
              <a:t>/service"</a:t>
            </a:r>
          </a:p>
          <a:p>
            <a:pPr>
              <a:lnSpc>
                <a:spcPct val="80000"/>
              </a:lnSpc>
              <a:buFont typeface="Wingdings" panose="05000000000000000000" pitchFamily="2" charset="2"/>
              <a:buNone/>
            </a:pPr>
            <a:r>
              <a:rPr lang="en-US" altLang="zh-CN" sz="1800" dirty="0"/>
              <a:t>          </a:t>
            </a:r>
            <a:r>
              <a:rPr lang="en-US" altLang="zh-CN" sz="1800" dirty="0" err="1"/>
              <a:t>xmlns:soap</a:t>
            </a:r>
            <a:r>
              <a:rPr lang="en-US" altLang="zh-CN" sz="1800" dirty="0"/>
              <a:t>="http://schemas.xmlsoap.org/</a:t>
            </a:r>
            <a:r>
              <a:rPr lang="en-US" altLang="zh-CN" sz="1800" dirty="0" err="1"/>
              <a:t>wsdl</a:t>
            </a:r>
            <a:r>
              <a:rPr lang="en-US" altLang="zh-CN" sz="1800" dirty="0"/>
              <a:t>/soap/"</a:t>
            </a:r>
          </a:p>
          <a:p>
            <a:pPr>
              <a:lnSpc>
                <a:spcPct val="80000"/>
              </a:lnSpc>
              <a:buFont typeface="Wingdings" panose="05000000000000000000" pitchFamily="2" charset="2"/>
              <a:buNone/>
            </a:pPr>
            <a:r>
              <a:rPr lang="en-US" altLang="zh-CN" sz="1800" dirty="0"/>
              <a:t>          </a:t>
            </a:r>
            <a:r>
              <a:rPr lang="en-US" altLang="zh-CN" sz="1800" dirty="0" err="1"/>
              <a:t>xmlns:defs</a:t>
            </a:r>
            <a:r>
              <a:rPr lang="en-US" altLang="zh-CN" sz="1800" dirty="0"/>
              <a:t>="http://example.com/</a:t>
            </a:r>
            <a:r>
              <a:rPr lang="en-US" altLang="zh-CN" sz="1800" dirty="0" err="1"/>
              <a:t>stockquote</a:t>
            </a:r>
            <a:r>
              <a:rPr lang="en-US" altLang="zh-CN" sz="1800" dirty="0"/>
              <a:t>/definitions"</a:t>
            </a:r>
          </a:p>
          <a:p>
            <a:pPr>
              <a:lnSpc>
                <a:spcPct val="80000"/>
              </a:lnSpc>
              <a:buFont typeface="Wingdings" panose="05000000000000000000" pitchFamily="2" charset="2"/>
              <a:buNone/>
            </a:pPr>
            <a:r>
              <a:rPr lang="en-US" altLang="zh-CN" sz="1800" dirty="0"/>
              <a:t>          </a:t>
            </a:r>
            <a:r>
              <a:rPr lang="en-US" altLang="zh-CN" sz="1800" dirty="0" err="1"/>
              <a:t>xmlns</a:t>
            </a:r>
            <a:r>
              <a:rPr lang="en-US" altLang="zh-CN" sz="1800" dirty="0"/>
              <a:t>="http://schemas.xmlsoap.org/</a:t>
            </a:r>
            <a:r>
              <a:rPr lang="en-US" altLang="zh-CN" sz="1800" dirty="0" err="1"/>
              <a:t>wsdl</a:t>
            </a:r>
            <a:r>
              <a:rPr lang="en-US" altLang="zh-CN" sz="1800" dirty="0"/>
              <a:t>/"&gt;</a:t>
            </a:r>
          </a:p>
          <a:p>
            <a:pPr>
              <a:lnSpc>
                <a:spcPct val="80000"/>
              </a:lnSpc>
              <a:buFont typeface="Wingdings" panose="05000000000000000000" pitchFamily="2" charset="2"/>
              <a:buNone/>
            </a:pPr>
            <a:r>
              <a:rPr lang="en-US" altLang="zh-CN" sz="1800" dirty="0">
                <a:solidFill>
                  <a:srgbClr val="FF0000"/>
                </a:solidFill>
              </a:rPr>
              <a:t>   &lt;import namespace="http://example.com/</a:t>
            </a:r>
            <a:r>
              <a:rPr lang="en-US" altLang="zh-CN" sz="1800" dirty="0" err="1">
                <a:solidFill>
                  <a:srgbClr val="FF0000"/>
                </a:solidFill>
              </a:rPr>
              <a:t>stockquote</a:t>
            </a:r>
            <a:r>
              <a:rPr lang="en-US" altLang="zh-CN" sz="1800" dirty="0">
                <a:solidFill>
                  <a:srgbClr val="FF0000"/>
                </a:solidFill>
              </a:rPr>
              <a:t>/definitions"</a:t>
            </a:r>
          </a:p>
          <a:p>
            <a:pPr>
              <a:lnSpc>
                <a:spcPct val="80000"/>
              </a:lnSpc>
              <a:buFont typeface="Wingdings" panose="05000000000000000000" pitchFamily="2" charset="2"/>
              <a:buNone/>
            </a:pPr>
            <a:r>
              <a:rPr lang="en-US" altLang="zh-CN" sz="1800" dirty="0">
                <a:solidFill>
                  <a:srgbClr val="FF0000"/>
                </a:solidFill>
              </a:rPr>
              <a:t>           location="http://example.com/</a:t>
            </a:r>
            <a:r>
              <a:rPr lang="en-US" altLang="zh-CN" sz="1800" dirty="0" err="1">
                <a:solidFill>
                  <a:srgbClr val="FF0000"/>
                </a:solidFill>
              </a:rPr>
              <a:t>stockquote</a:t>
            </a:r>
            <a:r>
              <a:rPr lang="en-US" altLang="zh-CN" sz="1800" dirty="0">
                <a:solidFill>
                  <a:srgbClr val="FF0000"/>
                </a:solidFill>
              </a:rPr>
              <a:t>/</a:t>
            </a:r>
            <a:r>
              <a:rPr lang="en-US" altLang="zh-CN" sz="1800" dirty="0" err="1">
                <a:solidFill>
                  <a:srgbClr val="FF0000"/>
                </a:solidFill>
              </a:rPr>
              <a:t>stockquote.wsdl</a:t>
            </a:r>
            <a:r>
              <a:rPr lang="en-US" altLang="zh-CN" sz="1800" dirty="0">
                <a:solidFill>
                  <a:srgbClr val="FF0000"/>
                </a:solidFill>
              </a:rPr>
              <a:t>"/&gt;</a:t>
            </a:r>
          </a:p>
          <a:p>
            <a:pPr>
              <a:lnSpc>
                <a:spcPct val="80000"/>
              </a:lnSpc>
              <a:buFont typeface="Wingdings" panose="05000000000000000000" pitchFamily="2" charset="2"/>
              <a:buNone/>
            </a:pPr>
            <a:r>
              <a:rPr lang="en-US" altLang="zh-CN" sz="1800" dirty="0"/>
              <a:t>    &lt;binding name="</a:t>
            </a:r>
            <a:r>
              <a:rPr lang="en-US" altLang="zh-CN" sz="1800" dirty="0" err="1"/>
              <a:t>StockQuoteSoapBinding</a:t>
            </a:r>
            <a:r>
              <a:rPr lang="en-US" altLang="zh-CN" sz="1800" dirty="0"/>
              <a:t>“ type="</a:t>
            </a:r>
            <a:r>
              <a:rPr lang="en-US" altLang="zh-CN" sz="1800" dirty="0" err="1"/>
              <a:t>defs:StockQuotePortType</a:t>
            </a:r>
            <a:r>
              <a:rPr lang="en-US" altLang="zh-CN" sz="1800" dirty="0"/>
              <a:t>"&gt;</a:t>
            </a:r>
          </a:p>
          <a:p>
            <a:pPr>
              <a:lnSpc>
                <a:spcPct val="80000"/>
              </a:lnSpc>
              <a:buFont typeface="Wingdings" panose="05000000000000000000" pitchFamily="2" charset="2"/>
              <a:buNone/>
            </a:pPr>
            <a:r>
              <a:rPr lang="en-US" altLang="zh-CN" sz="1800" dirty="0"/>
              <a:t>        &lt;</a:t>
            </a:r>
            <a:r>
              <a:rPr lang="en-US" altLang="zh-CN" sz="1800" dirty="0" err="1"/>
              <a:t>soap:binding</a:t>
            </a:r>
            <a:r>
              <a:rPr lang="en-US" altLang="zh-CN" sz="1800" dirty="0"/>
              <a:t> style="document" transport="http://schemas.xmlsoap.org/soap/http"/&gt;</a:t>
            </a:r>
          </a:p>
          <a:p>
            <a:pPr>
              <a:lnSpc>
                <a:spcPct val="80000"/>
              </a:lnSpc>
              <a:buFont typeface="Wingdings" panose="05000000000000000000" pitchFamily="2" charset="2"/>
              <a:buNone/>
            </a:pPr>
            <a:r>
              <a:rPr lang="en-US" altLang="zh-CN" sz="1800" dirty="0"/>
              <a:t>        &lt;operation name="</a:t>
            </a:r>
            <a:r>
              <a:rPr lang="en-US" altLang="zh-CN" sz="1800" dirty="0" err="1"/>
              <a:t>GetLastTradePrice</a:t>
            </a:r>
            <a:r>
              <a:rPr lang="en-US" altLang="zh-CN" sz="1800" dirty="0"/>
              <a:t>"&gt;</a:t>
            </a:r>
          </a:p>
          <a:p>
            <a:pPr>
              <a:lnSpc>
                <a:spcPct val="80000"/>
              </a:lnSpc>
              <a:buFont typeface="Wingdings" panose="05000000000000000000" pitchFamily="2" charset="2"/>
              <a:buNone/>
            </a:pPr>
            <a:r>
              <a:rPr lang="en-US" altLang="zh-CN" sz="1800" dirty="0"/>
              <a:t>           </a:t>
            </a:r>
          </a:p>
        </p:txBody>
      </p:sp>
      <p:sp>
        <p:nvSpPr>
          <p:cNvPr id="5" name="文本框 4">
            <a:extLst>
              <a:ext uri="{FF2B5EF4-FFF2-40B4-BE49-F238E27FC236}">
                <a16:creationId xmlns:a16="http://schemas.microsoft.com/office/drawing/2014/main" id="{6BF6BF2E-0FD4-4FA2-801A-BEE2CE8FF48C}"/>
              </a:ext>
            </a:extLst>
          </p:cNvPr>
          <p:cNvSpPr txBox="1"/>
          <p:nvPr/>
        </p:nvSpPr>
        <p:spPr>
          <a:xfrm>
            <a:off x="845968" y="5726199"/>
            <a:ext cx="8060870" cy="830997"/>
          </a:xfrm>
          <a:prstGeom prst="rect">
            <a:avLst/>
          </a:prstGeom>
          <a:noFill/>
        </p:spPr>
        <p:txBody>
          <a:bodyPr wrap="square">
            <a:spAutoFit/>
          </a:bodyPr>
          <a:lstStyle/>
          <a:p>
            <a:r>
              <a:rPr lang="en-US" altLang="zh-CN" sz="2400" dirty="0">
                <a:solidFill>
                  <a:srgbClr val="FF0000"/>
                </a:solidFill>
              </a:rPr>
              <a:t>Use “</a:t>
            </a:r>
            <a:r>
              <a:rPr lang="en-US" altLang="zh-CN" sz="2400" i="1" u="sng" dirty="0">
                <a:solidFill>
                  <a:srgbClr val="FF0000"/>
                </a:solidFill>
              </a:rPr>
              <a:t>import</a:t>
            </a:r>
            <a:r>
              <a:rPr lang="en-US" altLang="zh-CN" sz="2400" dirty="0">
                <a:solidFill>
                  <a:srgbClr val="FF0000"/>
                </a:solidFill>
              </a:rPr>
              <a:t>” element to import necessary part of WSDL document</a:t>
            </a:r>
          </a:p>
        </p:txBody>
      </p:sp>
      <p:sp>
        <p:nvSpPr>
          <p:cNvPr id="4" name="Rounded Rectangle 8">
            <a:extLst>
              <a:ext uri="{FF2B5EF4-FFF2-40B4-BE49-F238E27FC236}">
                <a16:creationId xmlns:a16="http://schemas.microsoft.com/office/drawing/2014/main" id="{EF9AE91D-FE89-735A-7016-9382AD55F958}"/>
              </a:ext>
            </a:extLst>
          </p:cNvPr>
          <p:cNvSpPr/>
          <p:nvPr/>
        </p:nvSpPr>
        <p:spPr>
          <a:xfrm>
            <a:off x="8953500" y="5063417"/>
            <a:ext cx="3124200" cy="1794583"/>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8">
            <a:extLst>
              <a:ext uri="{FF2B5EF4-FFF2-40B4-BE49-F238E27FC236}">
                <a16:creationId xmlns:a16="http://schemas.microsoft.com/office/drawing/2014/main" id="{6A3B0FDE-517F-7A3C-F722-F7DDA4FB7F18}"/>
              </a:ext>
            </a:extLst>
          </p:cNvPr>
          <p:cNvSpPr/>
          <p:nvPr/>
        </p:nvSpPr>
        <p:spPr>
          <a:xfrm>
            <a:off x="67637" y="4280589"/>
            <a:ext cx="1154875" cy="321227"/>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8">
            <a:extLst>
              <a:ext uri="{FF2B5EF4-FFF2-40B4-BE49-F238E27FC236}">
                <a16:creationId xmlns:a16="http://schemas.microsoft.com/office/drawing/2014/main" id="{6FC00CCD-4049-C658-7030-5EEDBBA42BC6}"/>
              </a:ext>
            </a:extLst>
          </p:cNvPr>
          <p:cNvSpPr/>
          <p:nvPr/>
        </p:nvSpPr>
        <p:spPr>
          <a:xfrm>
            <a:off x="8851900" y="1585032"/>
            <a:ext cx="3124200" cy="3304468"/>
          </a:xfrm>
          <a:prstGeom prst="roundRect">
            <a:avLst/>
          </a:prstGeom>
          <a:solidFill>
            <a:srgbClr val="7030A0">
              <a:alpha val="2000"/>
            </a:srgb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8">
            <a:extLst>
              <a:ext uri="{FF2B5EF4-FFF2-40B4-BE49-F238E27FC236}">
                <a16:creationId xmlns:a16="http://schemas.microsoft.com/office/drawing/2014/main" id="{5C2A036D-0091-AF16-9ED5-77B0B7781558}"/>
              </a:ext>
            </a:extLst>
          </p:cNvPr>
          <p:cNvSpPr/>
          <p:nvPr/>
        </p:nvSpPr>
        <p:spPr>
          <a:xfrm>
            <a:off x="215900" y="3595643"/>
            <a:ext cx="6756400" cy="684946"/>
          </a:xfrm>
          <a:prstGeom prst="roundRect">
            <a:avLst/>
          </a:prstGeom>
          <a:solidFill>
            <a:srgbClr val="7030A0">
              <a:alpha val="2000"/>
            </a:srgb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24103064"/>
      </p:ext>
    </p:extLst>
  </p:cSld>
  <p:clrMapOvr>
    <a:masterClrMapping/>
  </p:clrMapOvr>
  <p:transition spd="slow" advTm="1300"/>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B543E1F0-D6FD-472A-9268-A01DFE07E4BA}"/>
              </a:ext>
            </a:extLst>
          </p:cNvPr>
          <p:cNvSpPr>
            <a:spLocks noGrp="1"/>
          </p:cNvSpPr>
          <p:nvPr>
            <p:ph type="title"/>
          </p:nvPr>
        </p:nvSpPr>
        <p:spPr/>
        <p:txBody>
          <a:bodyPr/>
          <a:lstStyle/>
          <a:p>
            <a:r>
              <a:rPr lang="en-US" altLang="zh-CN" dirty="0"/>
              <a:t>Concrete part – specific service bindings</a:t>
            </a:r>
            <a:endParaRPr lang="zh-CN" altLang="en-US" dirty="0"/>
          </a:p>
        </p:txBody>
      </p:sp>
      <p:sp>
        <p:nvSpPr>
          <p:cNvPr id="74755" name="内容占位符 2">
            <a:extLst>
              <a:ext uri="{FF2B5EF4-FFF2-40B4-BE49-F238E27FC236}">
                <a16:creationId xmlns:a16="http://schemas.microsoft.com/office/drawing/2014/main" id="{7680D0CD-363E-40F5-9B9C-CEB3ECBE9FC8}"/>
              </a:ext>
            </a:extLst>
          </p:cNvPr>
          <p:cNvSpPr>
            <a:spLocks noGrp="1"/>
          </p:cNvSpPr>
          <p:nvPr>
            <p:ph idx="1"/>
          </p:nvPr>
        </p:nvSpPr>
        <p:spPr>
          <a:xfrm>
            <a:off x="279400" y="1600201"/>
            <a:ext cx="7759700" cy="4530725"/>
          </a:xfrm>
        </p:spPr>
        <p:txBody>
          <a:bodyPr/>
          <a:lstStyle/>
          <a:p>
            <a:pPr>
              <a:lnSpc>
                <a:spcPct val="80000"/>
              </a:lnSpc>
              <a:buFont typeface="Wingdings" panose="05000000000000000000" pitchFamily="2" charset="2"/>
              <a:buNone/>
            </a:pPr>
            <a:r>
              <a:rPr lang="en-US" altLang="zh-CN" sz="2000" dirty="0"/>
              <a:t>      &lt;</a:t>
            </a:r>
            <a:r>
              <a:rPr lang="en-US" altLang="zh-CN" sz="2000" dirty="0" err="1"/>
              <a:t>soap:operation</a:t>
            </a:r>
            <a:r>
              <a:rPr lang="en-US" altLang="zh-CN" sz="2000" dirty="0"/>
              <a:t> </a:t>
            </a:r>
            <a:r>
              <a:rPr lang="en-US" altLang="zh-CN" sz="2000" dirty="0" err="1"/>
              <a:t>soapAction</a:t>
            </a:r>
            <a:r>
              <a:rPr lang="en-US" altLang="zh-CN" sz="2000" dirty="0"/>
              <a:t>="http://example.com/</a:t>
            </a:r>
            <a:r>
              <a:rPr lang="en-US" altLang="zh-CN" sz="2000" dirty="0" err="1"/>
              <a:t>GetLastTradePrice</a:t>
            </a:r>
            <a:r>
              <a:rPr lang="en-US" altLang="zh-CN" sz="2000" dirty="0"/>
              <a:t>"/&gt;</a:t>
            </a:r>
          </a:p>
          <a:p>
            <a:pPr>
              <a:lnSpc>
                <a:spcPct val="80000"/>
              </a:lnSpc>
              <a:buFont typeface="Wingdings" panose="05000000000000000000" pitchFamily="2" charset="2"/>
              <a:buNone/>
            </a:pPr>
            <a:r>
              <a:rPr lang="en-US" altLang="zh-CN" sz="2000" dirty="0"/>
              <a:t>           &lt;input&gt;&lt;</a:t>
            </a:r>
            <a:r>
              <a:rPr lang="en-US" altLang="zh-CN" sz="2000" dirty="0" err="1"/>
              <a:t>soap:body</a:t>
            </a:r>
            <a:r>
              <a:rPr lang="en-US" altLang="zh-CN" sz="2000" dirty="0"/>
              <a:t> use="literal"/&gt; &lt;/input&gt;</a:t>
            </a:r>
          </a:p>
          <a:p>
            <a:pPr>
              <a:lnSpc>
                <a:spcPct val="80000"/>
              </a:lnSpc>
              <a:buFont typeface="Wingdings" panose="05000000000000000000" pitchFamily="2" charset="2"/>
              <a:buNone/>
            </a:pPr>
            <a:r>
              <a:rPr lang="en-US" altLang="zh-CN" sz="2000" dirty="0"/>
              <a:t>           &lt;output&gt;&lt;</a:t>
            </a:r>
            <a:r>
              <a:rPr lang="en-US" altLang="zh-CN" sz="2000" dirty="0" err="1"/>
              <a:t>soap:body</a:t>
            </a:r>
            <a:r>
              <a:rPr lang="en-US" altLang="zh-CN" sz="2000" dirty="0"/>
              <a:t> use="literal"/&gt;&lt;/output&gt;</a:t>
            </a:r>
          </a:p>
          <a:p>
            <a:pPr>
              <a:lnSpc>
                <a:spcPct val="80000"/>
              </a:lnSpc>
              <a:buFont typeface="Wingdings" panose="05000000000000000000" pitchFamily="2" charset="2"/>
              <a:buNone/>
            </a:pPr>
            <a:r>
              <a:rPr lang="en-US" altLang="zh-CN" sz="2000" dirty="0"/>
              <a:t>        &lt;/operation&gt;</a:t>
            </a:r>
          </a:p>
          <a:p>
            <a:pPr>
              <a:lnSpc>
                <a:spcPct val="80000"/>
              </a:lnSpc>
              <a:buFont typeface="Wingdings" panose="05000000000000000000" pitchFamily="2" charset="2"/>
              <a:buNone/>
            </a:pPr>
            <a:r>
              <a:rPr lang="en-US" altLang="zh-CN" sz="2000" dirty="0"/>
              <a:t>    &lt;/binding&gt;</a:t>
            </a:r>
          </a:p>
          <a:p>
            <a:pPr>
              <a:lnSpc>
                <a:spcPct val="80000"/>
              </a:lnSpc>
              <a:buFont typeface="Wingdings" panose="05000000000000000000" pitchFamily="2" charset="2"/>
              <a:buNone/>
            </a:pPr>
            <a:r>
              <a:rPr lang="en-US" altLang="zh-CN" sz="2000" dirty="0">
                <a:solidFill>
                  <a:srgbClr val="0000FF"/>
                </a:solidFill>
              </a:rPr>
              <a:t>    &lt;service name="</a:t>
            </a:r>
            <a:r>
              <a:rPr lang="en-US" altLang="zh-CN" sz="2000" dirty="0" err="1">
                <a:solidFill>
                  <a:srgbClr val="0000FF"/>
                </a:solidFill>
              </a:rPr>
              <a:t>StockQuoteService</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&lt;documentation&gt;My first service&lt;/documentation&gt;</a:t>
            </a:r>
          </a:p>
          <a:p>
            <a:pPr>
              <a:lnSpc>
                <a:spcPct val="80000"/>
              </a:lnSpc>
              <a:buFont typeface="Wingdings" panose="05000000000000000000" pitchFamily="2" charset="2"/>
              <a:buNone/>
            </a:pPr>
            <a:r>
              <a:rPr lang="en-US" altLang="zh-CN" sz="2000" dirty="0">
                <a:solidFill>
                  <a:srgbClr val="0000FF"/>
                </a:solidFill>
              </a:rPr>
              <a:t>        &lt;port name="</a:t>
            </a:r>
            <a:r>
              <a:rPr lang="en-US" altLang="zh-CN" sz="2000" dirty="0" err="1">
                <a:solidFill>
                  <a:srgbClr val="0000FF"/>
                </a:solidFill>
              </a:rPr>
              <a:t>StockQuotePort</a:t>
            </a:r>
            <a:r>
              <a:rPr lang="en-US" altLang="zh-CN" sz="2000" dirty="0">
                <a:solidFill>
                  <a:srgbClr val="0000FF"/>
                </a:solidFill>
              </a:rPr>
              <a:t>" binding="</a:t>
            </a:r>
            <a:r>
              <a:rPr lang="en-US" altLang="zh-CN" sz="2000" dirty="0" err="1">
                <a:solidFill>
                  <a:srgbClr val="0000FF"/>
                </a:solidFill>
              </a:rPr>
              <a:t>tns:StockQuoteBinding</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a:t>
            </a:r>
            <a:r>
              <a:rPr lang="en-US" altLang="zh-CN" sz="2000" dirty="0" err="1">
                <a:solidFill>
                  <a:srgbClr val="0000FF"/>
                </a:solidFill>
              </a:rPr>
              <a:t>soap:address</a:t>
            </a:r>
            <a:r>
              <a:rPr lang="en-US" altLang="zh-CN" sz="2000" dirty="0">
                <a:solidFill>
                  <a:srgbClr val="0000FF"/>
                </a:solidFill>
              </a:rPr>
              <a:t> location="http://example.com/</a:t>
            </a:r>
            <a:r>
              <a:rPr lang="en-US" altLang="zh-CN" sz="2000" dirty="0" err="1">
                <a:solidFill>
                  <a:srgbClr val="0000FF"/>
                </a:solidFill>
              </a:rPr>
              <a:t>stockquote</a:t>
            </a:r>
            <a:r>
              <a:rPr lang="en-US" altLang="zh-CN" sz="2000" dirty="0">
                <a:solidFill>
                  <a:srgbClr val="0000FF"/>
                </a:solidFill>
              </a:rPr>
              <a:t>"/&gt;</a:t>
            </a:r>
          </a:p>
          <a:p>
            <a:pPr>
              <a:lnSpc>
                <a:spcPct val="80000"/>
              </a:lnSpc>
              <a:buFont typeface="Wingdings" panose="05000000000000000000" pitchFamily="2" charset="2"/>
              <a:buNone/>
            </a:pPr>
            <a:r>
              <a:rPr lang="en-US" altLang="zh-CN" sz="2000" dirty="0">
                <a:solidFill>
                  <a:srgbClr val="0000FF"/>
                </a:solidFill>
              </a:rPr>
              <a:t>        &lt;/port&gt;</a:t>
            </a:r>
          </a:p>
          <a:p>
            <a:pPr>
              <a:lnSpc>
                <a:spcPct val="80000"/>
              </a:lnSpc>
              <a:buFont typeface="Wingdings" panose="05000000000000000000" pitchFamily="2" charset="2"/>
              <a:buNone/>
            </a:pPr>
            <a:r>
              <a:rPr lang="en-US" altLang="zh-CN" sz="2000" dirty="0">
                <a:solidFill>
                  <a:srgbClr val="0000FF"/>
                </a:solidFill>
              </a:rPr>
              <a:t>    &lt;/service&gt;</a:t>
            </a:r>
          </a:p>
          <a:p>
            <a:endParaRPr lang="zh-CN" altLang="en-US" sz="2000" dirty="0"/>
          </a:p>
        </p:txBody>
      </p:sp>
      <p:sp>
        <p:nvSpPr>
          <p:cNvPr id="4" name="文本框 3">
            <a:extLst>
              <a:ext uri="{FF2B5EF4-FFF2-40B4-BE49-F238E27FC236}">
                <a16:creationId xmlns:a16="http://schemas.microsoft.com/office/drawing/2014/main" id="{FE9C9261-C4EF-425A-B431-85F363E75A94}"/>
              </a:ext>
            </a:extLst>
          </p:cNvPr>
          <p:cNvSpPr txBox="1"/>
          <p:nvPr/>
        </p:nvSpPr>
        <p:spPr>
          <a:xfrm>
            <a:off x="2390851" y="5257799"/>
            <a:ext cx="8060870" cy="1384995"/>
          </a:xfrm>
          <a:prstGeom prst="rect">
            <a:avLst/>
          </a:prstGeom>
          <a:noFill/>
        </p:spPr>
        <p:txBody>
          <a:bodyPr wrap="square">
            <a:spAutoFit/>
          </a:bodyPr>
          <a:lstStyle/>
          <a:p>
            <a:r>
              <a:rPr lang="en-US" altLang="zh-CN" sz="2400" dirty="0">
                <a:solidFill>
                  <a:srgbClr val="FF0000"/>
                </a:solidFill>
              </a:rPr>
              <a:t>Maintain WSDL document in </a:t>
            </a:r>
            <a:r>
              <a:rPr lang="en-US" altLang="zh-CN" sz="2400" u="sng" dirty="0">
                <a:solidFill>
                  <a:srgbClr val="FF0000"/>
                </a:solidFill>
              </a:rPr>
              <a:t>3 separate parts </a:t>
            </a:r>
          </a:p>
          <a:p>
            <a:pPr lvl="1">
              <a:buFont typeface="Arial" panose="020B0604020202020204" pitchFamily="34" charset="0"/>
              <a:buNone/>
            </a:pPr>
            <a:r>
              <a:rPr lang="en-US" altLang="zh-CN" sz="2000" dirty="0">
                <a:solidFill>
                  <a:srgbClr val="FF0000"/>
                </a:solidFill>
              </a:rPr>
              <a:t>– Data type definitions</a:t>
            </a:r>
          </a:p>
          <a:p>
            <a:pPr lvl="1">
              <a:buFont typeface="Arial" panose="020B0604020202020204" pitchFamily="34" charset="0"/>
              <a:buNone/>
            </a:pPr>
            <a:r>
              <a:rPr lang="en-US" altLang="zh-CN" sz="2000" dirty="0">
                <a:solidFill>
                  <a:srgbClr val="FF0000"/>
                </a:solidFill>
              </a:rPr>
              <a:t>– Abstract definitions</a:t>
            </a:r>
          </a:p>
          <a:p>
            <a:pPr lvl="1">
              <a:buFont typeface="Arial" panose="020B0604020202020204" pitchFamily="34" charset="0"/>
              <a:buNone/>
            </a:pPr>
            <a:r>
              <a:rPr lang="en-US" altLang="zh-CN" sz="2000" dirty="0">
                <a:solidFill>
                  <a:srgbClr val="FF0000"/>
                </a:solidFill>
                <a:highlight>
                  <a:srgbClr val="FFFF00"/>
                </a:highlight>
              </a:rPr>
              <a:t>– Specific service bindings</a:t>
            </a:r>
            <a:endParaRPr lang="en-US" altLang="zh-CN" sz="2800" dirty="0">
              <a:solidFill>
                <a:srgbClr val="FF0000"/>
              </a:solidFill>
              <a:highlight>
                <a:srgbClr val="FFFF00"/>
              </a:highlight>
            </a:endParaRPr>
          </a:p>
        </p:txBody>
      </p:sp>
      <p:pic>
        <p:nvPicPr>
          <p:cNvPr id="2" name="Picture 4" descr="A screenshot of a cell phone&#10;&#10;Description automatically generated">
            <a:extLst>
              <a:ext uri="{FF2B5EF4-FFF2-40B4-BE49-F238E27FC236}">
                <a16:creationId xmlns:a16="http://schemas.microsoft.com/office/drawing/2014/main" id="{9AACAF25-65B2-4EF3-3A71-20AF226C234C}"/>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8584332" y="716302"/>
            <a:ext cx="7552944" cy="6857990"/>
          </a:xfrm>
          <a:prstGeom prst="rect">
            <a:avLst/>
          </a:prstGeom>
          <a:effectLst/>
        </p:spPr>
      </p:pic>
      <p:sp>
        <p:nvSpPr>
          <p:cNvPr id="3" name="Rounded Rectangle 8">
            <a:extLst>
              <a:ext uri="{FF2B5EF4-FFF2-40B4-BE49-F238E27FC236}">
                <a16:creationId xmlns:a16="http://schemas.microsoft.com/office/drawing/2014/main" id="{CB8047FD-430A-E435-067D-27625C0F4A82}"/>
              </a:ext>
            </a:extLst>
          </p:cNvPr>
          <p:cNvSpPr/>
          <p:nvPr/>
        </p:nvSpPr>
        <p:spPr>
          <a:xfrm>
            <a:off x="8889621" y="5130800"/>
            <a:ext cx="3124200" cy="1727200"/>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8">
            <a:extLst>
              <a:ext uri="{FF2B5EF4-FFF2-40B4-BE49-F238E27FC236}">
                <a16:creationId xmlns:a16="http://schemas.microsoft.com/office/drawing/2014/main" id="{62B2A23A-DA7A-0B6C-92AE-3870F52C03C8}"/>
              </a:ext>
            </a:extLst>
          </p:cNvPr>
          <p:cNvSpPr/>
          <p:nvPr/>
        </p:nvSpPr>
        <p:spPr>
          <a:xfrm>
            <a:off x="423237" y="3750193"/>
            <a:ext cx="1154875" cy="321227"/>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8">
            <a:extLst>
              <a:ext uri="{FF2B5EF4-FFF2-40B4-BE49-F238E27FC236}">
                <a16:creationId xmlns:a16="http://schemas.microsoft.com/office/drawing/2014/main" id="{9964A198-379A-441D-8F02-8D5EE4AFEE19}"/>
              </a:ext>
            </a:extLst>
          </p:cNvPr>
          <p:cNvSpPr/>
          <p:nvPr/>
        </p:nvSpPr>
        <p:spPr>
          <a:xfrm>
            <a:off x="8851900" y="1585032"/>
            <a:ext cx="3124200" cy="3304468"/>
          </a:xfrm>
          <a:prstGeom prst="roundRect">
            <a:avLst/>
          </a:prstGeom>
          <a:solidFill>
            <a:srgbClr val="7030A0">
              <a:alpha val="2000"/>
            </a:srgb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02693714"/>
      </p:ext>
    </p:extLst>
  </p:cSld>
  <p:clrMapOvr>
    <a:masterClrMapping/>
  </p:clrMapOvr>
  <p:transition spd="slow" advTm="1300"/>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F82FBB4-B07E-49F4-B5F7-B5CB6F110470}"/>
              </a:ext>
            </a:extLst>
          </p:cNvPr>
          <p:cNvSpPr>
            <a:spLocks noGrp="1" noChangeArrowheads="1"/>
          </p:cNvSpPr>
          <p:nvPr>
            <p:ph type="title"/>
          </p:nvPr>
        </p:nvSpPr>
        <p:spPr/>
        <p:txBody>
          <a:bodyPr/>
          <a:lstStyle/>
          <a:p>
            <a:r>
              <a:rPr lang="en-US" altLang="zh-CN" dirty="0"/>
              <a:t>Example – to enhance reusability and maintainability</a:t>
            </a:r>
          </a:p>
        </p:txBody>
      </p:sp>
      <p:sp>
        <p:nvSpPr>
          <p:cNvPr id="69635" name="Rectangle 3">
            <a:extLst>
              <a:ext uri="{FF2B5EF4-FFF2-40B4-BE49-F238E27FC236}">
                <a16:creationId xmlns:a16="http://schemas.microsoft.com/office/drawing/2014/main" id="{27BD6D67-E62F-4A32-875E-502261E4BA3E}"/>
              </a:ext>
            </a:extLst>
          </p:cNvPr>
          <p:cNvSpPr>
            <a:spLocks noGrp="1" noChangeArrowheads="1"/>
          </p:cNvSpPr>
          <p:nvPr>
            <p:ph type="body" idx="1"/>
          </p:nvPr>
        </p:nvSpPr>
        <p:spPr/>
        <p:txBody>
          <a:bodyPr>
            <a:normAutofit fontScale="92500" lnSpcReduction="20000"/>
          </a:bodyPr>
          <a:lstStyle/>
          <a:p>
            <a:r>
              <a:rPr lang="en-US" altLang="zh-CN" sz="4000" dirty="0">
                <a:solidFill>
                  <a:srgbClr val="0000FF"/>
                </a:solidFill>
              </a:rPr>
              <a:t>Maintain WSDL document in </a:t>
            </a:r>
            <a:r>
              <a:rPr lang="en-US" altLang="zh-CN" sz="4000" u="sng" dirty="0">
                <a:solidFill>
                  <a:srgbClr val="0000FF"/>
                </a:solidFill>
              </a:rPr>
              <a:t>3 separate parts </a:t>
            </a:r>
          </a:p>
          <a:p>
            <a:pPr lvl="1">
              <a:buFont typeface="Arial" panose="020B0604020202020204" pitchFamily="34" charset="0"/>
              <a:buNone/>
            </a:pPr>
            <a:r>
              <a:rPr lang="en-US" altLang="zh-CN" sz="3600" dirty="0">
                <a:solidFill>
                  <a:srgbClr val="0000FF"/>
                </a:solidFill>
              </a:rPr>
              <a:t>– Data type definitions</a:t>
            </a:r>
          </a:p>
          <a:p>
            <a:pPr lvl="1">
              <a:buFont typeface="Arial" panose="020B0604020202020204" pitchFamily="34" charset="0"/>
              <a:buNone/>
            </a:pPr>
            <a:r>
              <a:rPr lang="en-US" altLang="zh-CN" sz="3600" dirty="0"/>
              <a:t>http://example.com/stockquote/</a:t>
            </a:r>
            <a:r>
              <a:rPr lang="en-US" altLang="zh-CN" sz="3600" dirty="0">
                <a:highlight>
                  <a:srgbClr val="FFFF00"/>
                </a:highlight>
              </a:rPr>
              <a:t>stockquote.xsd</a:t>
            </a:r>
          </a:p>
          <a:p>
            <a:pPr lvl="1">
              <a:buFont typeface="Arial" panose="020B0604020202020204" pitchFamily="34" charset="0"/>
              <a:buNone/>
            </a:pPr>
            <a:r>
              <a:rPr lang="en-US" altLang="zh-CN" sz="3600" dirty="0">
                <a:solidFill>
                  <a:srgbClr val="0000FF"/>
                </a:solidFill>
              </a:rPr>
              <a:t>– Abstract definitions</a:t>
            </a:r>
          </a:p>
          <a:p>
            <a:pPr lvl="1">
              <a:buFont typeface="Arial" panose="020B0604020202020204" pitchFamily="34" charset="0"/>
              <a:buNone/>
            </a:pPr>
            <a:r>
              <a:rPr lang="en-US" altLang="zh-CN" sz="3600" dirty="0"/>
              <a:t>http://example.com/stockquote/</a:t>
            </a:r>
            <a:r>
              <a:rPr lang="en-US" altLang="zh-CN" sz="3600" dirty="0">
                <a:highlight>
                  <a:srgbClr val="FFFF00"/>
                </a:highlight>
              </a:rPr>
              <a:t>stockquote.wsdl</a:t>
            </a:r>
          </a:p>
          <a:p>
            <a:pPr lvl="1">
              <a:buFont typeface="Arial" panose="020B0604020202020204" pitchFamily="34" charset="0"/>
              <a:buNone/>
            </a:pPr>
            <a:r>
              <a:rPr lang="en-US" altLang="zh-CN" sz="3600" dirty="0">
                <a:solidFill>
                  <a:srgbClr val="0000FF"/>
                </a:solidFill>
              </a:rPr>
              <a:t>– Specific service bindings</a:t>
            </a:r>
          </a:p>
          <a:p>
            <a:pPr lvl="1">
              <a:buFont typeface="Arial" panose="020B0604020202020204" pitchFamily="34" charset="0"/>
              <a:buNone/>
            </a:pPr>
            <a:r>
              <a:rPr lang="en-US" altLang="zh-CN" sz="3600" dirty="0"/>
              <a:t>http://example.com/stockquote/</a:t>
            </a:r>
            <a:r>
              <a:rPr lang="en-US" altLang="zh-CN" sz="3600" dirty="0">
                <a:highlight>
                  <a:srgbClr val="FFFF00"/>
                </a:highlight>
              </a:rPr>
              <a:t>stockquoteservice.wsdl</a:t>
            </a:r>
            <a:endParaRPr lang="en-US" altLang="zh-CN" sz="3600" dirty="0">
              <a:solidFill>
                <a:srgbClr val="0000FF"/>
              </a:solidFill>
              <a:highlight>
                <a:srgbClr val="FFFF00"/>
              </a:highlight>
            </a:endParaRPr>
          </a:p>
          <a:p>
            <a:r>
              <a:rPr lang="en-US" altLang="zh-CN" sz="4000" dirty="0"/>
              <a:t>Use </a:t>
            </a:r>
            <a:r>
              <a:rPr lang="en-US" altLang="zh-CN" sz="4000" dirty="0">
                <a:highlight>
                  <a:srgbClr val="FFFF00"/>
                </a:highlight>
              </a:rPr>
              <a:t>“</a:t>
            </a:r>
            <a:r>
              <a:rPr lang="en-US" altLang="zh-CN" sz="4000" i="1" u="sng" dirty="0">
                <a:highlight>
                  <a:srgbClr val="FFFF00"/>
                </a:highlight>
              </a:rPr>
              <a:t>import</a:t>
            </a:r>
            <a:r>
              <a:rPr lang="en-US" altLang="zh-CN" sz="4000" dirty="0">
                <a:highlight>
                  <a:srgbClr val="FFFF00"/>
                </a:highlight>
              </a:rPr>
              <a:t>” </a:t>
            </a:r>
            <a:r>
              <a:rPr lang="en-US" altLang="zh-CN" sz="4000" dirty="0"/>
              <a:t>element to import necessary part of WSDL document</a:t>
            </a:r>
          </a:p>
        </p:txBody>
      </p:sp>
      <p:sp>
        <p:nvSpPr>
          <p:cNvPr id="2" name="思想气泡: 云 1">
            <a:extLst>
              <a:ext uri="{FF2B5EF4-FFF2-40B4-BE49-F238E27FC236}">
                <a16:creationId xmlns:a16="http://schemas.microsoft.com/office/drawing/2014/main" id="{F4210C80-F441-89F1-6048-64AC66EA87BA}"/>
              </a:ext>
            </a:extLst>
          </p:cNvPr>
          <p:cNvSpPr/>
          <p:nvPr/>
        </p:nvSpPr>
        <p:spPr>
          <a:xfrm>
            <a:off x="9581302" y="2307770"/>
            <a:ext cx="2610698" cy="1163667"/>
          </a:xfrm>
          <a:prstGeom prst="cloudCallout">
            <a:avLst>
              <a:gd name="adj1" fmla="val -35010"/>
              <a:gd name="adj2" fmla="val 66515"/>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3 files instead of 1</a:t>
            </a:r>
            <a:endParaRPr lang="x-none" sz="2400" dirty="0">
              <a:solidFill>
                <a:schemeClr val="tx1"/>
              </a:solidFill>
            </a:endParaRPr>
          </a:p>
        </p:txBody>
      </p:sp>
    </p:spTree>
    <p:extLst>
      <p:ext uri="{BB962C8B-B14F-4D97-AF65-F5344CB8AC3E}">
        <p14:creationId xmlns:p14="http://schemas.microsoft.com/office/powerpoint/2010/main" val="1303421194"/>
      </p:ext>
    </p:extLst>
  </p:cSld>
  <p:clrMapOvr>
    <a:masterClrMapping/>
  </p:clrMapOvr>
  <p:transition spd="slow" advTm="1300"/>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C7B-0E59-4A35-ADB5-3A84FFFA32E3}"/>
              </a:ext>
            </a:extLst>
          </p:cNvPr>
          <p:cNvSpPr>
            <a:spLocks noGrp="1"/>
          </p:cNvSpPr>
          <p:nvPr>
            <p:ph type="title"/>
          </p:nvPr>
        </p:nvSpPr>
        <p:spPr>
          <a:xfrm>
            <a:off x="648930" y="224913"/>
            <a:ext cx="3651467" cy="818534"/>
          </a:xfrm>
        </p:spPr>
        <p:txBody>
          <a:bodyPr>
            <a:normAutofit/>
          </a:bodyPr>
          <a:lstStyle/>
          <a:p>
            <a:r>
              <a:rPr lang="en-US" sz="3400" dirty="0"/>
              <a:t>WSDL</a:t>
            </a:r>
          </a:p>
        </p:txBody>
      </p:sp>
      <p:pic>
        <p:nvPicPr>
          <p:cNvPr id="5" name="Picture 4" descr="A screenshot of a cell phone&#10;&#10;Description automatically generated">
            <a:extLst>
              <a:ext uri="{FF2B5EF4-FFF2-40B4-BE49-F238E27FC236}">
                <a16:creationId xmlns:a16="http://schemas.microsoft.com/office/drawing/2014/main" id="{C369AF6E-CD73-4EE9-A703-FCA7D62046EF}"/>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4300397" y="10"/>
            <a:ext cx="7552944" cy="6857990"/>
          </a:xfrm>
          <a:prstGeom prst="rect">
            <a:avLst/>
          </a:prstGeom>
          <a:effectLst/>
        </p:spPr>
      </p:pic>
      <p:sp>
        <p:nvSpPr>
          <p:cNvPr id="4" name="Rounded Rectangle 8">
            <a:extLst>
              <a:ext uri="{FF2B5EF4-FFF2-40B4-BE49-F238E27FC236}">
                <a16:creationId xmlns:a16="http://schemas.microsoft.com/office/drawing/2014/main" id="{2232BF2B-51A9-ABCF-2F52-E0FA98A2C780}"/>
              </a:ext>
            </a:extLst>
          </p:cNvPr>
          <p:cNvSpPr/>
          <p:nvPr/>
        </p:nvSpPr>
        <p:spPr>
          <a:xfrm>
            <a:off x="4639055" y="889000"/>
            <a:ext cx="7074586" cy="3263899"/>
          </a:xfrm>
          <a:prstGeom prst="roundRect">
            <a:avLst/>
          </a:prstGeom>
          <a:solidFill>
            <a:srgbClr val="FF0000">
              <a:alpha val="2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8">
            <a:extLst>
              <a:ext uri="{FF2B5EF4-FFF2-40B4-BE49-F238E27FC236}">
                <a16:creationId xmlns:a16="http://schemas.microsoft.com/office/drawing/2014/main" id="{4D81E396-686D-39B2-286D-2074F949C235}"/>
              </a:ext>
            </a:extLst>
          </p:cNvPr>
          <p:cNvSpPr/>
          <p:nvPr/>
        </p:nvSpPr>
        <p:spPr>
          <a:xfrm>
            <a:off x="4639055" y="4381500"/>
            <a:ext cx="7074586" cy="1701800"/>
          </a:xfrm>
          <a:prstGeom prst="roundRect">
            <a:avLst/>
          </a:prstGeom>
          <a:solidFill>
            <a:schemeClr val="accent1">
              <a:alpha val="2000"/>
            </a:schemeClr>
          </a:solidFill>
          <a:ln w="635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56316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86B59A4-F98F-40F2-AFB8-5A02530AB241}"/>
              </a:ext>
            </a:extLst>
          </p:cNvPr>
          <p:cNvSpPr>
            <a:spLocks noGrp="1" noChangeArrowheads="1"/>
          </p:cNvSpPr>
          <p:nvPr>
            <p:ph type="title" idx="4294967295"/>
          </p:nvPr>
        </p:nvSpPr>
        <p:spPr/>
        <p:txBody>
          <a:bodyPr/>
          <a:lstStyle/>
          <a:p>
            <a:r>
              <a:rPr lang="en-US" altLang="zh-CN" b="1" dirty="0"/>
              <a:t>Where are SOAP </a:t>
            </a:r>
            <a:r>
              <a:rPr lang="en-US" altLang="zh-CN" b="1" dirty="0" err="1"/>
              <a:t>annd</a:t>
            </a:r>
            <a:r>
              <a:rPr lang="en-US" altLang="zh-CN" b="1" dirty="0"/>
              <a:t> WSDL Used?</a:t>
            </a:r>
            <a:endParaRPr lang="en-US" altLang="zh-CN" dirty="0"/>
          </a:p>
        </p:txBody>
      </p:sp>
      <p:sp>
        <p:nvSpPr>
          <p:cNvPr id="38916" name="灯片编号占位符 5">
            <a:extLst>
              <a:ext uri="{FF2B5EF4-FFF2-40B4-BE49-F238E27FC236}">
                <a16:creationId xmlns:a16="http://schemas.microsoft.com/office/drawing/2014/main" id="{08478168-E04E-41E5-959D-DAB710EA6FFD}"/>
              </a:ext>
            </a:extLst>
          </p:cNvPr>
          <p:cNvSpPr txBox="1">
            <a:spLocks noGrp="1"/>
          </p:cNvSpPr>
          <p:nvPr/>
        </p:nvSpPr>
        <p:spPr bwMode="auto">
          <a:xfrm>
            <a:off x="807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C80F362A-C557-4E3D-B811-362899BBA09D}" type="slidenum">
              <a:rPr lang="en-US" altLang="zh-CN" sz="1200" i="0">
                <a:latin typeface="Garamond" panose="02020404030301010803" pitchFamily="18" charset="0"/>
              </a:rPr>
              <a:pPr algn="r" eaLnBrk="1" hangingPunct="1"/>
              <a:t>124</a:t>
            </a:fld>
            <a:endParaRPr lang="en-US" altLang="zh-CN" sz="1200" i="0">
              <a:latin typeface="Garamond" panose="02020404030301010803" pitchFamily="18" charset="0"/>
            </a:endParaRPr>
          </a:p>
        </p:txBody>
      </p:sp>
      <p:pic>
        <p:nvPicPr>
          <p:cNvPr id="38917" name="Picture 3">
            <a:extLst>
              <a:ext uri="{FF2B5EF4-FFF2-40B4-BE49-F238E27FC236}">
                <a16:creationId xmlns:a16="http://schemas.microsoft.com/office/drawing/2014/main" id="{E65A45F9-6358-47E4-9AC2-D30FC09DA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615" t="5928" r="2394"/>
          <a:stretch>
            <a:fillRect/>
          </a:stretch>
        </p:blipFill>
        <p:spPr bwMode="auto">
          <a:xfrm>
            <a:off x="2351088" y="1425576"/>
            <a:ext cx="7531100"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椭圆 9">
            <a:extLst>
              <a:ext uri="{FF2B5EF4-FFF2-40B4-BE49-F238E27FC236}">
                <a16:creationId xmlns:a16="http://schemas.microsoft.com/office/drawing/2014/main" id="{6E4FBC9D-39BE-4988-82C2-80A2E80EEDB1}"/>
              </a:ext>
            </a:extLst>
          </p:cNvPr>
          <p:cNvSpPr>
            <a:spLocks noChangeArrowheads="1"/>
          </p:cNvSpPr>
          <p:nvPr/>
        </p:nvSpPr>
        <p:spPr bwMode="auto">
          <a:xfrm>
            <a:off x="4656138" y="3141663"/>
            <a:ext cx="2519362" cy="10795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eaLnBrk="1" hangingPunct="1"/>
            <a:endParaRPr lang="zh-CN" altLang="en-US" i="0">
              <a:latin typeface="Arial" panose="020B0604020202020204" pitchFamily="34" charset="0"/>
            </a:endParaRPr>
          </a:p>
        </p:txBody>
      </p:sp>
    </p:spTree>
    <p:extLst>
      <p:ext uri="{BB962C8B-B14F-4D97-AF65-F5344CB8AC3E}">
        <p14:creationId xmlns:p14="http://schemas.microsoft.com/office/powerpoint/2010/main" val="12487714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Module 2 Summary</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US" sz="3600" dirty="0"/>
              <a:t>SOAP technology</a:t>
            </a:r>
          </a:p>
          <a:p>
            <a:r>
              <a:rPr lang="en-US" sz="3600" dirty="0"/>
              <a:t>WSDL technology</a:t>
            </a:r>
          </a:p>
        </p:txBody>
      </p:sp>
    </p:spTree>
    <p:extLst>
      <p:ext uri="{BB962C8B-B14F-4D97-AF65-F5344CB8AC3E}">
        <p14:creationId xmlns:p14="http://schemas.microsoft.com/office/powerpoint/2010/main" val="37509596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sp>
        <p:nvSpPr>
          <p:cNvPr id="12" name="Flowchart: Magnetic Disk 11">
            <a:extLst>
              <a:ext uri="{FF2B5EF4-FFF2-40B4-BE49-F238E27FC236}">
                <a16:creationId xmlns:a16="http://schemas.microsoft.com/office/drawing/2014/main" id="{33170B7F-597C-4B5E-BAC2-A8B024491275}"/>
              </a:ext>
            </a:extLst>
          </p:cNvPr>
          <p:cNvSpPr/>
          <p:nvPr/>
        </p:nvSpPr>
        <p:spPr>
          <a:xfrm>
            <a:off x="2463183" y="1268240"/>
            <a:ext cx="1071716" cy="1474838"/>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 Registry</a:t>
            </a:r>
          </a:p>
        </p:txBody>
      </p:sp>
      <p:sp>
        <p:nvSpPr>
          <p:cNvPr id="20" name="Scroll: Vertical 19">
            <a:extLst>
              <a:ext uri="{FF2B5EF4-FFF2-40B4-BE49-F238E27FC236}">
                <a16:creationId xmlns:a16="http://schemas.microsoft.com/office/drawing/2014/main" id="{7E22A5AB-13EB-4EC7-BAD1-34A93A5116F8}"/>
              </a:ext>
            </a:extLst>
          </p:cNvPr>
          <p:cNvSpPr/>
          <p:nvPr/>
        </p:nvSpPr>
        <p:spPr>
          <a:xfrm>
            <a:off x="216511" y="100170"/>
            <a:ext cx="2531807" cy="2665033"/>
          </a:xfrm>
          <a:prstGeom prst="verticalScroll">
            <a:avLst>
              <a:gd name="adj" fmla="val 10295"/>
            </a:avLst>
          </a:prstGeom>
          <a:solidFill>
            <a:srgbClr val="F9CFD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AutoNum type="arabicPeriod"/>
            </a:pPr>
            <a:r>
              <a:rPr lang="en-US" dirty="0">
                <a:solidFill>
                  <a:schemeClr val="tx1"/>
                </a:solidFill>
              </a:rPr>
              <a:t>Credit Card</a:t>
            </a:r>
          </a:p>
          <a:p>
            <a:pPr marL="342900" indent="-342900">
              <a:buAutoNum type="arabicPeriod"/>
            </a:pPr>
            <a:r>
              <a:rPr lang="en-US" dirty="0">
                <a:solidFill>
                  <a:schemeClr val="tx1"/>
                </a:solidFill>
              </a:rPr>
              <a:t>Hotel</a:t>
            </a:r>
          </a:p>
          <a:p>
            <a:pPr marL="342900" indent="-342900">
              <a:buAutoNum type="arabicPeriod"/>
            </a:pPr>
            <a:r>
              <a:rPr lang="en-US" dirty="0">
                <a:solidFill>
                  <a:schemeClr val="tx1"/>
                </a:solidFill>
              </a:rPr>
              <a:t>Airline</a:t>
            </a:r>
          </a:p>
          <a:p>
            <a:pPr marL="342900" indent="-342900">
              <a:buAutoNum type="arabicPeriod"/>
            </a:pPr>
            <a:r>
              <a:rPr lang="en-US" dirty="0">
                <a:solidFill>
                  <a:schemeClr val="tx1"/>
                </a:solidFill>
              </a:rPr>
              <a:t>Travel Agency 1</a:t>
            </a:r>
          </a:p>
          <a:p>
            <a:pPr marL="342900" indent="-342900">
              <a:buAutoNum type="arabicPeriod"/>
            </a:pPr>
            <a:r>
              <a:rPr lang="en-US" dirty="0">
                <a:solidFill>
                  <a:schemeClr val="tx1"/>
                </a:solidFill>
              </a:rPr>
              <a:t>Travel Agency 2</a:t>
            </a:r>
          </a:p>
          <a:p>
            <a:pPr marL="342900" indent="-342900">
              <a:buAutoNum type="arabicPeriod"/>
            </a:pPr>
            <a:r>
              <a:rPr lang="en-US" dirty="0">
                <a:solidFill>
                  <a:schemeClr val="tx1"/>
                </a:solidFill>
              </a:rPr>
              <a:t>Travel Agency 3</a:t>
            </a:r>
          </a:p>
          <a:p>
            <a:pPr marL="342900" indent="-342900">
              <a:buAutoNum type="arabicPeriod"/>
            </a:pPr>
            <a:r>
              <a:rPr lang="en-US" dirty="0">
                <a:solidFill>
                  <a:schemeClr val="tx1"/>
                </a:solidFill>
              </a:rPr>
              <a:t>…</a:t>
            </a:r>
          </a:p>
          <a:p>
            <a:pPr marL="342900" indent="-342900">
              <a:buAutoNum type="arabicPeriod"/>
            </a:pPr>
            <a:r>
              <a:rPr lang="en-US" dirty="0">
                <a:solidFill>
                  <a:schemeClr val="tx1"/>
                </a:solidFill>
              </a:rPr>
              <a:t>…</a:t>
            </a:r>
          </a:p>
        </p:txBody>
      </p:sp>
      <p:cxnSp>
        <p:nvCxnSpPr>
          <p:cNvPr id="30" name="Straight Arrow Connector 29">
            <a:extLst>
              <a:ext uri="{FF2B5EF4-FFF2-40B4-BE49-F238E27FC236}">
                <a16:creationId xmlns:a16="http://schemas.microsoft.com/office/drawing/2014/main" id="{AEAD1FC2-E204-4F2B-8713-0F09D55C7E14}"/>
              </a:ext>
            </a:extLst>
          </p:cNvPr>
          <p:cNvCxnSpPr>
            <a:stCxn id="2" idx="6"/>
            <a:endCxn id="5" idx="3"/>
          </p:cNvCxnSpPr>
          <p:nvPr/>
        </p:nvCxnSpPr>
        <p:spPr>
          <a:xfrm flipV="1">
            <a:off x="7693740" y="1516006"/>
            <a:ext cx="833484" cy="15074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stCxn id="2" idx="6"/>
            <a:endCxn id="3" idx="2"/>
          </p:cNvCxnSpPr>
          <p:nvPr/>
        </p:nvCxnSpPr>
        <p:spPr>
          <a:xfrm>
            <a:off x="7693740" y="3023421"/>
            <a:ext cx="2590800" cy="879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550B250B-7DEA-4F9C-BC09-037F4658B7C7}"/>
              </a:ext>
            </a:extLst>
          </p:cNvPr>
          <p:cNvSpPr/>
          <p:nvPr/>
        </p:nvSpPr>
        <p:spPr>
          <a:xfrm>
            <a:off x="0" y="3696930"/>
            <a:ext cx="4579573" cy="2546554"/>
          </a:xfrm>
          <a:prstGeom prst="round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4CE948-D682-464D-B9FA-39022EE225F6}"/>
              </a:ext>
            </a:extLst>
          </p:cNvPr>
          <p:cNvSpPr txBox="1"/>
          <p:nvPr/>
        </p:nvSpPr>
        <p:spPr>
          <a:xfrm>
            <a:off x="8451121" y="2453579"/>
            <a:ext cx="1774521" cy="584775"/>
          </a:xfrm>
          <a:prstGeom prst="rect">
            <a:avLst/>
          </a:prstGeom>
          <a:noFill/>
        </p:spPr>
        <p:txBody>
          <a:bodyPr wrap="square" rtlCol="0">
            <a:spAutoFit/>
          </a:bodyPr>
          <a:lstStyle/>
          <a:p>
            <a:r>
              <a:rPr lang="en-US" sz="3200" dirty="0"/>
              <a:t>BIND</a:t>
            </a:r>
          </a:p>
        </p:txBody>
      </p:sp>
      <p:sp>
        <p:nvSpPr>
          <p:cNvPr id="15" name="TextBox 14">
            <a:extLst>
              <a:ext uri="{FF2B5EF4-FFF2-40B4-BE49-F238E27FC236}">
                <a16:creationId xmlns:a16="http://schemas.microsoft.com/office/drawing/2014/main" id="{B2B3BCDB-CF42-447C-84AD-9AFF9308C896}"/>
              </a:ext>
            </a:extLst>
          </p:cNvPr>
          <p:cNvSpPr txBox="1"/>
          <p:nvPr/>
        </p:nvSpPr>
        <p:spPr>
          <a:xfrm>
            <a:off x="7720584" y="3330926"/>
            <a:ext cx="1774521" cy="584775"/>
          </a:xfrm>
          <a:prstGeom prst="rect">
            <a:avLst/>
          </a:prstGeom>
          <a:noFill/>
        </p:spPr>
        <p:txBody>
          <a:bodyPr wrap="square" rtlCol="0">
            <a:spAutoFit/>
          </a:bodyPr>
          <a:lstStyle/>
          <a:p>
            <a:r>
              <a:rPr lang="en-US" sz="3200" dirty="0"/>
              <a:t>BIND</a:t>
            </a:r>
          </a:p>
        </p:txBody>
      </p:sp>
      <p:sp>
        <p:nvSpPr>
          <p:cNvPr id="16" name="TextBox 15">
            <a:extLst>
              <a:ext uri="{FF2B5EF4-FFF2-40B4-BE49-F238E27FC236}">
                <a16:creationId xmlns:a16="http://schemas.microsoft.com/office/drawing/2014/main" id="{FE2BF8EF-277E-41E1-A68F-3C18873CDF44}"/>
              </a:ext>
            </a:extLst>
          </p:cNvPr>
          <p:cNvSpPr txBox="1"/>
          <p:nvPr/>
        </p:nvSpPr>
        <p:spPr>
          <a:xfrm>
            <a:off x="6882582" y="1853502"/>
            <a:ext cx="1774521" cy="584775"/>
          </a:xfrm>
          <a:prstGeom prst="rect">
            <a:avLst/>
          </a:prstGeom>
          <a:noFill/>
        </p:spPr>
        <p:txBody>
          <a:bodyPr wrap="square" rtlCol="0">
            <a:spAutoFit/>
          </a:bodyPr>
          <a:lstStyle/>
          <a:p>
            <a:r>
              <a:rPr lang="en-US" sz="3200" dirty="0"/>
              <a:t>BIND</a:t>
            </a:r>
          </a:p>
        </p:txBody>
      </p:sp>
      <p:sp>
        <p:nvSpPr>
          <p:cNvPr id="17" name="TextBox 16">
            <a:extLst>
              <a:ext uri="{FF2B5EF4-FFF2-40B4-BE49-F238E27FC236}">
                <a16:creationId xmlns:a16="http://schemas.microsoft.com/office/drawing/2014/main" id="{7D07E4FC-4206-466A-A289-87BDBB367FE3}"/>
              </a:ext>
            </a:extLst>
          </p:cNvPr>
          <p:cNvSpPr txBox="1"/>
          <p:nvPr/>
        </p:nvSpPr>
        <p:spPr>
          <a:xfrm>
            <a:off x="4813920" y="3330926"/>
            <a:ext cx="2315496" cy="954107"/>
          </a:xfrm>
          <a:prstGeom prst="rect">
            <a:avLst/>
          </a:prstGeom>
          <a:noFill/>
        </p:spPr>
        <p:txBody>
          <a:bodyPr wrap="square" rtlCol="0">
            <a:spAutoFit/>
          </a:bodyPr>
          <a:lstStyle/>
          <a:p>
            <a:r>
              <a:rPr lang="en-US" sz="2800" dirty="0"/>
              <a:t>Service requestor</a:t>
            </a:r>
          </a:p>
        </p:txBody>
      </p:sp>
      <p:sp>
        <p:nvSpPr>
          <p:cNvPr id="18" name="TextBox 17">
            <a:extLst>
              <a:ext uri="{FF2B5EF4-FFF2-40B4-BE49-F238E27FC236}">
                <a16:creationId xmlns:a16="http://schemas.microsoft.com/office/drawing/2014/main" id="{DD893C5F-F335-417B-8FF5-45EF9DECC86E}"/>
              </a:ext>
            </a:extLst>
          </p:cNvPr>
          <p:cNvSpPr txBox="1"/>
          <p:nvPr/>
        </p:nvSpPr>
        <p:spPr>
          <a:xfrm>
            <a:off x="10422191" y="-12977"/>
            <a:ext cx="2315496" cy="954107"/>
          </a:xfrm>
          <a:prstGeom prst="rect">
            <a:avLst/>
          </a:prstGeom>
          <a:noFill/>
        </p:spPr>
        <p:txBody>
          <a:bodyPr wrap="square" rtlCol="0">
            <a:spAutoFit/>
          </a:bodyPr>
          <a:lstStyle/>
          <a:p>
            <a:r>
              <a:rPr lang="en-US" sz="2800" dirty="0"/>
              <a:t>Service providers</a:t>
            </a:r>
          </a:p>
        </p:txBody>
      </p:sp>
      <p:sp>
        <p:nvSpPr>
          <p:cNvPr id="19" name="Flowchart: Connector 18">
            <a:extLst>
              <a:ext uri="{FF2B5EF4-FFF2-40B4-BE49-F238E27FC236}">
                <a16:creationId xmlns:a16="http://schemas.microsoft.com/office/drawing/2014/main" id="{E352CD67-F5F3-4D7B-A528-8A61B605F561}"/>
              </a:ext>
            </a:extLst>
          </p:cNvPr>
          <p:cNvSpPr/>
          <p:nvPr/>
        </p:nvSpPr>
        <p:spPr>
          <a:xfrm>
            <a:off x="10574591" y="11921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21" name="Flowchart: Connector 20">
            <a:extLst>
              <a:ext uri="{FF2B5EF4-FFF2-40B4-BE49-F238E27FC236}">
                <a16:creationId xmlns:a16="http://schemas.microsoft.com/office/drawing/2014/main" id="{3117F47E-4AAA-473E-A98A-8519008591D5}"/>
              </a:ext>
            </a:extLst>
          </p:cNvPr>
          <p:cNvSpPr/>
          <p:nvPr/>
        </p:nvSpPr>
        <p:spPr>
          <a:xfrm>
            <a:off x="10726991" y="13445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22" name="Flowchart: Connector 21">
            <a:extLst>
              <a:ext uri="{FF2B5EF4-FFF2-40B4-BE49-F238E27FC236}">
                <a16:creationId xmlns:a16="http://schemas.microsoft.com/office/drawing/2014/main" id="{50BBA663-1CD3-45ED-BDFB-01FFDC684900}"/>
              </a:ext>
            </a:extLst>
          </p:cNvPr>
          <p:cNvSpPr/>
          <p:nvPr/>
        </p:nvSpPr>
        <p:spPr>
          <a:xfrm>
            <a:off x="10436940" y="33822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24" name="Flowchart: Connector 23">
            <a:extLst>
              <a:ext uri="{FF2B5EF4-FFF2-40B4-BE49-F238E27FC236}">
                <a16:creationId xmlns:a16="http://schemas.microsoft.com/office/drawing/2014/main" id="{3AC3B05B-6CE4-46B6-97F4-2C8E33564F90}"/>
              </a:ext>
            </a:extLst>
          </p:cNvPr>
          <p:cNvSpPr/>
          <p:nvPr/>
        </p:nvSpPr>
        <p:spPr>
          <a:xfrm>
            <a:off x="10589340" y="35346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Tree>
    <p:extLst>
      <p:ext uri="{BB962C8B-B14F-4D97-AF65-F5344CB8AC3E}">
        <p14:creationId xmlns:p14="http://schemas.microsoft.com/office/powerpoint/2010/main" val="340680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stCxn id="2" idx="6"/>
            <a:endCxn id="5" idx="3"/>
          </p:cNvCxnSpPr>
          <p:nvPr/>
        </p:nvCxnSpPr>
        <p:spPr>
          <a:xfrm flipV="1">
            <a:off x="7693740" y="1516006"/>
            <a:ext cx="833484" cy="15074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stCxn id="2" idx="6"/>
            <a:endCxn id="3" idx="2"/>
          </p:cNvCxnSpPr>
          <p:nvPr/>
        </p:nvCxnSpPr>
        <p:spPr>
          <a:xfrm>
            <a:off x="7693740" y="3023421"/>
            <a:ext cx="2590800" cy="879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167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stCxn id="2" idx="6"/>
            <a:endCxn id="5" idx="3"/>
          </p:cNvCxnSpPr>
          <p:nvPr/>
        </p:nvCxnSpPr>
        <p:spPr>
          <a:xfrm flipV="1">
            <a:off x="7693740" y="1516006"/>
            <a:ext cx="833484" cy="15074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stCxn id="2" idx="6"/>
            <a:endCxn id="3" idx="2"/>
          </p:cNvCxnSpPr>
          <p:nvPr/>
        </p:nvCxnSpPr>
        <p:spPr>
          <a:xfrm>
            <a:off x="7693740" y="3023421"/>
            <a:ext cx="2590800" cy="879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1B7DA6E7-609D-4A5D-BE1E-0034A5E87EB9}"/>
              </a:ext>
            </a:extLst>
          </p:cNvPr>
          <p:cNvSpPr/>
          <p:nvPr/>
        </p:nvSpPr>
        <p:spPr>
          <a:xfrm>
            <a:off x="3382797" y="2405829"/>
            <a:ext cx="1656233" cy="1657350"/>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p>
          <a:p>
            <a:pPr algn="ctr"/>
            <a:r>
              <a:rPr lang="en-US" dirty="0">
                <a:solidFill>
                  <a:schemeClr val="tx1"/>
                </a:solidFill>
              </a:rPr>
              <a:t>Web Service Description </a:t>
            </a:r>
          </a:p>
        </p:txBody>
      </p:sp>
      <p:sp>
        <p:nvSpPr>
          <p:cNvPr id="12" name="Content Placeholder 2">
            <a:extLst>
              <a:ext uri="{FF2B5EF4-FFF2-40B4-BE49-F238E27FC236}">
                <a16:creationId xmlns:a16="http://schemas.microsoft.com/office/drawing/2014/main" id="{9D3CEBB9-184A-429F-98D9-974A96601E73}"/>
              </a:ext>
            </a:extLst>
          </p:cNvPr>
          <p:cNvSpPr txBox="1">
            <a:spLocks/>
          </p:cNvSpPr>
          <p:nvPr/>
        </p:nvSpPr>
        <p:spPr>
          <a:xfrm>
            <a:off x="281948" y="298118"/>
            <a:ext cx="6201697" cy="220473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4000" dirty="0"/>
              <a:t>WSDL provides a notation to answer the following three questions: </a:t>
            </a:r>
          </a:p>
          <a:p>
            <a:pPr lvl="1"/>
            <a:r>
              <a:rPr lang="en-US" altLang="en-US" sz="3600" dirty="0"/>
              <a:t>What is the service about?</a:t>
            </a:r>
          </a:p>
          <a:p>
            <a:pPr lvl="1"/>
            <a:r>
              <a:rPr lang="en-US" altLang="en-US" sz="3600" dirty="0"/>
              <a:t>Where does it reside? </a:t>
            </a:r>
          </a:p>
          <a:p>
            <a:pPr lvl="1"/>
            <a:r>
              <a:rPr lang="en-US" altLang="en-US" sz="3600" dirty="0"/>
              <a:t>How can it be invoked? (i.e., what, where, and how)</a:t>
            </a:r>
            <a:endParaRPr lang="en-US" sz="3600" dirty="0"/>
          </a:p>
        </p:txBody>
      </p:sp>
      <p:sp>
        <p:nvSpPr>
          <p:cNvPr id="13" name="Content Placeholder 2">
            <a:extLst>
              <a:ext uri="{FF2B5EF4-FFF2-40B4-BE49-F238E27FC236}">
                <a16:creationId xmlns:a16="http://schemas.microsoft.com/office/drawing/2014/main" id="{378861FD-288D-4796-8FCE-D29EA21C8990}"/>
              </a:ext>
            </a:extLst>
          </p:cNvPr>
          <p:cNvSpPr txBox="1">
            <a:spLocks/>
          </p:cNvSpPr>
          <p:nvPr/>
        </p:nvSpPr>
        <p:spPr>
          <a:xfrm>
            <a:off x="2280355" y="5462431"/>
            <a:ext cx="8406579" cy="111465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FF0000"/>
                </a:solidFill>
              </a:rPr>
              <a:t>A client program connecting to a Web service can read the WSDL file to determine what operations are available on the server</a:t>
            </a:r>
          </a:p>
        </p:txBody>
      </p:sp>
    </p:spTree>
    <p:extLst>
      <p:ext uri="{BB962C8B-B14F-4D97-AF65-F5344CB8AC3E}">
        <p14:creationId xmlns:p14="http://schemas.microsoft.com/office/powerpoint/2010/main" val="69347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stCxn id="2" idx="6"/>
            <a:endCxn id="5" idx="3"/>
          </p:cNvCxnSpPr>
          <p:nvPr/>
        </p:nvCxnSpPr>
        <p:spPr>
          <a:xfrm flipV="1">
            <a:off x="7693740" y="1516006"/>
            <a:ext cx="833484" cy="15074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stCxn id="2" idx="6"/>
            <a:endCxn id="3" idx="2"/>
          </p:cNvCxnSpPr>
          <p:nvPr/>
        </p:nvCxnSpPr>
        <p:spPr>
          <a:xfrm>
            <a:off x="7693740" y="3023421"/>
            <a:ext cx="2590800" cy="879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1B7DA6E7-609D-4A5D-BE1E-0034A5E87EB9}"/>
              </a:ext>
            </a:extLst>
          </p:cNvPr>
          <p:cNvSpPr/>
          <p:nvPr/>
        </p:nvSpPr>
        <p:spPr>
          <a:xfrm>
            <a:off x="3382797" y="2405829"/>
            <a:ext cx="1656233" cy="1657350"/>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p>
          <a:p>
            <a:pPr algn="ctr"/>
            <a:r>
              <a:rPr lang="en-US" dirty="0">
                <a:solidFill>
                  <a:schemeClr val="tx1"/>
                </a:solidFill>
              </a:rPr>
              <a:t>Web Service Description </a:t>
            </a:r>
          </a:p>
        </p:txBody>
      </p:sp>
      <p:sp>
        <p:nvSpPr>
          <p:cNvPr id="27" name="Flowchart: Document 26">
            <a:extLst>
              <a:ext uri="{FF2B5EF4-FFF2-40B4-BE49-F238E27FC236}">
                <a16:creationId xmlns:a16="http://schemas.microsoft.com/office/drawing/2014/main" id="{8114DBAB-07E2-4E01-919E-3E33D51FC0E2}"/>
              </a:ext>
            </a:extLst>
          </p:cNvPr>
          <p:cNvSpPr/>
          <p:nvPr/>
        </p:nvSpPr>
        <p:spPr>
          <a:xfrm>
            <a:off x="8601519" y="1785174"/>
            <a:ext cx="1656233" cy="1657350"/>
          </a:xfrm>
          <a:prstGeom prst="flowChartDocument">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p>
          <a:p>
            <a:pPr algn="ctr"/>
            <a:r>
              <a:rPr lang="en-US" dirty="0">
                <a:solidFill>
                  <a:schemeClr val="tx1"/>
                </a:solidFill>
              </a:rPr>
              <a:t>Web Service Description </a:t>
            </a:r>
          </a:p>
        </p:txBody>
      </p:sp>
      <p:sp>
        <p:nvSpPr>
          <p:cNvPr id="29" name="Flowchart: Document 28">
            <a:extLst>
              <a:ext uri="{FF2B5EF4-FFF2-40B4-BE49-F238E27FC236}">
                <a16:creationId xmlns:a16="http://schemas.microsoft.com/office/drawing/2014/main" id="{983C9215-121C-498F-8272-AC7AD3743107}"/>
              </a:ext>
            </a:extLst>
          </p:cNvPr>
          <p:cNvSpPr/>
          <p:nvPr/>
        </p:nvSpPr>
        <p:spPr>
          <a:xfrm>
            <a:off x="7937840" y="3711679"/>
            <a:ext cx="1656233" cy="1657350"/>
          </a:xfrm>
          <a:prstGeom prst="flowChartDocumen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p>
          <a:p>
            <a:pPr algn="ctr"/>
            <a:r>
              <a:rPr lang="en-US" dirty="0">
                <a:solidFill>
                  <a:schemeClr val="tx1"/>
                </a:solidFill>
              </a:rPr>
              <a:t>Web Service Description </a:t>
            </a:r>
          </a:p>
        </p:txBody>
      </p:sp>
      <p:sp>
        <p:nvSpPr>
          <p:cNvPr id="31" name="Flowchart: Document 30">
            <a:extLst>
              <a:ext uri="{FF2B5EF4-FFF2-40B4-BE49-F238E27FC236}">
                <a16:creationId xmlns:a16="http://schemas.microsoft.com/office/drawing/2014/main" id="{7ACACE78-8457-47AC-A03E-05B7E1D02304}"/>
              </a:ext>
            </a:extLst>
          </p:cNvPr>
          <p:cNvSpPr/>
          <p:nvPr/>
        </p:nvSpPr>
        <p:spPr>
          <a:xfrm>
            <a:off x="6575521" y="612364"/>
            <a:ext cx="1656233" cy="1657350"/>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Credit Card</a:t>
            </a:r>
          </a:p>
          <a:p>
            <a:pPr algn="ctr"/>
            <a:r>
              <a:rPr lang="en-US" dirty="0">
                <a:solidFill>
                  <a:schemeClr val="tx1"/>
                </a:solidFill>
              </a:rPr>
              <a:t>Web Service Description </a:t>
            </a:r>
          </a:p>
        </p:txBody>
      </p:sp>
      <p:sp>
        <p:nvSpPr>
          <p:cNvPr id="15" name="Content Placeholder 2">
            <a:extLst>
              <a:ext uri="{FF2B5EF4-FFF2-40B4-BE49-F238E27FC236}">
                <a16:creationId xmlns:a16="http://schemas.microsoft.com/office/drawing/2014/main" id="{1F42C3D6-5A18-4BD4-9E74-A57D9F635638}"/>
              </a:ext>
            </a:extLst>
          </p:cNvPr>
          <p:cNvSpPr txBox="1">
            <a:spLocks/>
          </p:cNvSpPr>
          <p:nvPr/>
        </p:nvSpPr>
        <p:spPr>
          <a:xfrm>
            <a:off x="674736" y="481935"/>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4000" dirty="0"/>
              <a:t>WSDL  - a standard for describing Web Services</a:t>
            </a:r>
            <a:endParaRPr lang="en-US" sz="3600" dirty="0"/>
          </a:p>
        </p:txBody>
      </p:sp>
      <p:sp>
        <p:nvSpPr>
          <p:cNvPr id="16" name="Content Placeholder 2">
            <a:extLst>
              <a:ext uri="{FF2B5EF4-FFF2-40B4-BE49-F238E27FC236}">
                <a16:creationId xmlns:a16="http://schemas.microsoft.com/office/drawing/2014/main" id="{60678C7C-A747-41AF-B680-2F34A8930D42}"/>
              </a:ext>
            </a:extLst>
          </p:cNvPr>
          <p:cNvSpPr txBox="1">
            <a:spLocks/>
          </p:cNvSpPr>
          <p:nvPr/>
        </p:nvSpPr>
        <p:spPr>
          <a:xfrm>
            <a:off x="2280355" y="5462431"/>
            <a:ext cx="8406579" cy="111465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FF0000"/>
                </a:solidFill>
              </a:rPr>
              <a:t>A client program connecting to a Web service can read the WSDL file to determine what operations are available on the server</a:t>
            </a:r>
          </a:p>
        </p:txBody>
      </p:sp>
    </p:spTree>
    <p:extLst>
      <p:ext uri="{BB962C8B-B14F-4D97-AF65-F5344CB8AC3E}">
        <p14:creationId xmlns:p14="http://schemas.microsoft.com/office/powerpoint/2010/main" val="1290779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stCxn id="2" idx="6"/>
            <a:endCxn id="5" idx="3"/>
          </p:cNvCxnSpPr>
          <p:nvPr/>
        </p:nvCxnSpPr>
        <p:spPr>
          <a:xfrm flipV="1">
            <a:off x="7693740" y="1516006"/>
            <a:ext cx="833484" cy="15074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stCxn id="2" idx="6"/>
            <a:endCxn id="3" idx="2"/>
          </p:cNvCxnSpPr>
          <p:nvPr/>
        </p:nvCxnSpPr>
        <p:spPr>
          <a:xfrm>
            <a:off x="7693740" y="3023421"/>
            <a:ext cx="2590800" cy="879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2551FB0-BB2C-4570-9720-FE2F3E9DA361}"/>
              </a:ext>
            </a:extLst>
          </p:cNvPr>
          <p:cNvSpPr txBox="1">
            <a:spLocks/>
          </p:cNvSpPr>
          <p:nvPr/>
        </p:nvSpPr>
        <p:spPr>
          <a:xfrm>
            <a:off x="674736" y="481935"/>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4000" dirty="0"/>
              <a:t>SOAP  - a standard for accessing Web Services</a:t>
            </a:r>
            <a:endParaRPr lang="en-US" sz="3600" dirty="0"/>
          </a:p>
        </p:txBody>
      </p:sp>
      <p:sp>
        <p:nvSpPr>
          <p:cNvPr id="12" name="TextBox 11">
            <a:extLst>
              <a:ext uri="{FF2B5EF4-FFF2-40B4-BE49-F238E27FC236}">
                <a16:creationId xmlns:a16="http://schemas.microsoft.com/office/drawing/2014/main" id="{D49D139C-C982-4DD9-9473-8A7AE5012AE1}"/>
              </a:ext>
            </a:extLst>
          </p:cNvPr>
          <p:cNvSpPr txBox="1"/>
          <p:nvPr/>
        </p:nvSpPr>
        <p:spPr>
          <a:xfrm>
            <a:off x="6996879" y="1465251"/>
            <a:ext cx="1774521" cy="584775"/>
          </a:xfrm>
          <a:prstGeom prst="rect">
            <a:avLst/>
          </a:prstGeom>
          <a:noFill/>
        </p:spPr>
        <p:txBody>
          <a:bodyPr wrap="square" rtlCol="0">
            <a:spAutoFit/>
          </a:bodyPr>
          <a:lstStyle/>
          <a:p>
            <a:r>
              <a:rPr lang="en-US" sz="3200" dirty="0"/>
              <a:t>INVOKE</a:t>
            </a:r>
          </a:p>
        </p:txBody>
      </p:sp>
      <p:sp>
        <p:nvSpPr>
          <p:cNvPr id="13" name="TextBox 12">
            <a:extLst>
              <a:ext uri="{FF2B5EF4-FFF2-40B4-BE49-F238E27FC236}">
                <a16:creationId xmlns:a16="http://schemas.microsoft.com/office/drawing/2014/main" id="{313FAA23-72FF-4793-B715-480A4AC2299B}"/>
              </a:ext>
            </a:extLst>
          </p:cNvPr>
          <p:cNvSpPr txBox="1"/>
          <p:nvPr/>
        </p:nvSpPr>
        <p:spPr>
          <a:xfrm>
            <a:off x="8957185" y="3996821"/>
            <a:ext cx="1774521" cy="584775"/>
          </a:xfrm>
          <a:prstGeom prst="rect">
            <a:avLst/>
          </a:prstGeom>
          <a:noFill/>
        </p:spPr>
        <p:txBody>
          <a:bodyPr wrap="square" rtlCol="0">
            <a:spAutoFit/>
          </a:bodyPr>
          <a:lstStyle/>
          <a:p>
            <a:r>
              <a:rPr lang="en-US" sz="3200" dirty="0"/>
              <a:t>INVOKE</a:t>
            </a:r>
          </a:p>
        </p:txBody>
      </p:sp>
      <p:sp>
        <p:nvSpPr>
          <p:cNvPr id="15" name="TextBox 14">
            <a:extLst>
              <a:ext uri="{FF2B5EF4-FFF2-40B4-BE49-F238E27FC236}">
                <a16:creationId xmlns:a16="http://schemas.microsoft.com/office/drawing/2014/main" id="{DA837EE2-34DE-43F0-A894-746023C4E749}"/>
              </a:ext>
            </a:extLst>
          </p:cNvPr>
          <p:cNvSpPr txBox="1"/>
          <p:nvPr/>
        </p:nvSpPr>
        <p:spPr>
          <a:xfrm>
            <a:off x="9289223" y="2084563"/>
            <a:ext cx="1774521" cy="584775"/>
          </a:xfrm>
          <a:prstGeom prst="rect">
            <a:avLst/>
          </a:prstGeom>
          <a:noFill/>
        </p:spPr>
        <p:txBody>
          <a:bodyPr wrap="square" rtlCol="0">
            <a:spAutoFit/>
          </a:bodyPr>
          <a:lstStyle/>
          <a:p>
            <a:r>
              <a:rPr lang="en-US" sz="3200" dirty="0"/>
              <a:t>INVOKE</a:t>
            </a:r>
          </a:p>
        </p:txBody>
      </p:sp>
      <p:sp>
        <p:nvSpPr>
          <p:cNvPr id="16" name="TextBox 15">
            <a:extLst>
              <a:ext uri="{FF2B5EF4-FFF2-40B4-BE49-F238E27FC236}">
                <a16:creationId xmlns:a16="http://schemas.microsoft.com/office/drawing/2014/main" id="{E640798D-14BF-469C-B2E1-A2B921242C24}"/>
              </a:ext>
            </a:extLst>
          </p:cNvPr>
          <p:cNvSpPr txBox="1"/>
          <p:nvPr/>
        </p:nvSpPr>
        <p:spPr>
          <a:xfrm>
            <a:off x="3736559" y="3229897"/>
            <a:ext cx="1774521" cy="584775"/>
          </a:xfrm>
          <a:prstGeom prst="rect">
            <a:avLst/>
          </a:prstGeom>
          <a:noFill/>
        </p:spPr>
        <p:txBody>
          <a:bodyPr wrap="square" rtlCol="0">
            <a:spAutoFit/>
          </a:bodyPr>
          <a:lstStyle/>
          <a:p>
            <a:r>
              <a:rPr lang="en-US" sz="3200" dirty="0"/>
              <a:t>INVOKE</a:t>
            </a:r>
          </a:p>
        </p:txBody>
      </p:sp>
      <p:sp>
        <p:nvSpPr>
          <p:cNvPr id="7" name="Rectangle 6">
            <a:extLst>
              <a:ext uri="{FF2B5EF4-FFF2-40B4-BE49-F238E27FC236}">
                <a16:creationId xmlns:a16="http://schemas.microsoft.com/office/drawing/2014/main" id="{9775341B-C308-45FA-AD81-C3144A576A19}"/>
              </a:ext>
            </a:extLst>
          </p:cNvPr>
          <p:cNvSpPr/>
          <p:nvPr/>
        </p:nvSpPr>
        <p:spPr>
          <a:xfrm>
            <a:off x="2257008" y="5511594"/>
            <a:ext cx="8091946" cy="954107"/>
          </a:xfrm>
          <a:prstGeom prst="rect">
            <a:avLst/>
          </a:prstGeom>
        </p:spPr>
        <p:txBody>
          <a:bodyPr wrap="square">
            <a:spAutoFit/>
          </a:bodyPr>
          <a:lstStyle/>
          <a:p>
            <a:pPr lvl="1"/>
            <a:r>
              <a:rPr lang="en-US" sz="2800" dirty="0"/>
              <a:t>Service requestor uses SOAP to call one of the operations listed in the WSDL file</a:t>
            </a:r>
          </a:p>
        </p:txBody>
      </p:sp>
    </p:spTree>
    <p:extLst>
      <p:ext uri="{BB962C8B-B14F-4D97-AF65-F5344CB8AC3E}">
        <p14:creationId xmlns:p14="http://schemas.microsoft.com/office/powerpoint/2010/main" val="1137732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a:xfrm>
            <a:off x="1152939" y="2743200"/>
            <a:ext cx="10686553" cy="1371600"/>
          </a:xfrm>
          <a:noFill/>
          <a:ln/>
        </p:spPr>
        <p:txBody>
          <a:bodyPr anchor="b">
            <a:normAutofit fontScale="90000"/>
          </a:bodyPr>
          <a:lstStyle/>
          <a:p>
            <a:r>
              <a:rPr lang="en-US" altLang="en-US" sz="7200" dirty="0">
                <a:latin typeface="Swis721 Hv BT" pitchFamily="34" charset="0"/>
              </a:rPr>
              <a:t>Service Message Exchange SOAP</a:t>
            </a:r>
            <a:endParaRPr lang="en-US" altLang="en-US" sz="6600" dirty="0">
              <a:latin typeface="Swis721 Hv BT" pitchFamily="34" charset="0"/>
            </a:endParaRPr>
          </a:p>
        </p:txBody>
      </p:sp>
    </p:spTree>
    <p:extLst>
      <p:ext uri="{BB962C8B-B14F-4D97-AF65-F5344CB8AC3E}">
        <p14:creationId xmlns:p14="http://schemas.microsoft.com/office/powerpoint/2010/main" val="3615145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3">
            <a:extLst>
              <a:ext uri="{FF2B5EF4-FFF2-40B4-BE49-F238E27FC236}">
                <a16:creationId xmlns:a16="http://schemas.microsoft.com/office/drawing/2014/main" id="{8C4A11B3-FD92-44B8-AB68-C039CA23E16C}"/>
              </a:ext>
            </a:extLst>
          </p:cNvPr>
          <p:cNvSpPr txBox="1">
            <a:spLocks noGrp="1"/>
          </p:cNvSpPr>
          <p:nvPr/>
        </p:nvSpPr>
        <p:spPr bwMode="auto">
          <a:xfrm>
            <a:off x="8077200" y="55292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6482BE4-C7BC-4B26-81AE-BFB86DAC28AC}" type="slidenum">
              <a:rPr lang="zh-CN" altLang="en-US" sz="1200">
                <a:solidFill>
                  <a:srgbClr val="000000"/>
                </a:solidFill>
                <a:latin typeface="Garamond" panose="02020404030301010803" pitchFamily="18" charset="0"/>
              </a:rPr>
              <a:pPr algn="r" eaLnBrk="1" hangingPunct="1"/>
              <a:t>19</a:t>
            </a:fld>
            <a:endParaRPr lang="en-US" altLang="zh-CN" sz="1200">
              <a:solidFill>
                <a:srgbClr val="000000"/>
              </a:solidFill>
              <a:latin typeface="Garamond" panose="02020404030301010803" pitchFamily="18" charset="0"/>
            </a:endParaRPr>
          </a:p>
        </p:txBody>
      </p:sp>
      <p:sp>
        <p:nvSpPr>
          <p:cNvPr id="149508" name="Rectangle 7">
            <a:extLst>
              <a:ext uri="{FF2B5EF4-FFF2-40B4-BE49-F238E27FC236}">
                <a16:creationId xmlns:a16="http://schemas.microsoft.com/office/drawing/2014/main" id="{406D0252-D5C8-4A7C-B75E-6C46882F3D74}"/>
              </a:ext>
            </a:extLst>
          </p:cNvPr>
          <p:cNvSpPr>
            <a:spLocks noChangeArrowheads="1"/>
          </p:cNvSpPr>
          <p:nvPr/>
        </p:nvSpPr>
        <p:spPr bwMode="auto">
          <a:xfrm>
            <a:off x="1981200" y="385764"/>
            <a:ext cx="8382000" cy="657225"/>
          </a:xfrm>
          <a:prstGeom prst="rect">
            <a:avLst/>
          </a:prstGeom>
          <a:noFill/>
          <a:ln w="9525">
            <a:noFill/>
            <a:miter lim="800000"/>
            <a:headEnd/>
            <a:tailEnd/>
          </a:ln>
        </p:spPr>
        <p:txBody>
          <a:bodyPr/>
          <a:lstStyle/>
          <a:p>
            <a:pPr algn="ctr" eaLnBrk="1" hangingPunct="1">
              <a:defRPr/>
            </a:pPr>
            <a:r>
              <a:rPr lang="en-US" altLang="zh-TW" sz="4400" dirty="0">
                <a:solidFill>
                  <a:srgbClr val="006633"/>
                </a:solidFill>
                <a:ea typeface="PMingLiU" pitchFamily="18" charset="-120"/>
              </a:rPr>
              <a:t>Web Service Protocol Stack</a:t>
            </a:r>
          </a:p>
        </p:txBody>
      </p:sp>
      <p:sp>
        <p:nvSpPr>
          <p:cNvPr id="53256" name="Rectangle 8">
            <a:extLst>
              <a:ext uri="{FF2B5EF4-FFF2-40B4-BE49-F238E27FC236}">
                <a16:creationId xmlns:a16="http://schemas.microsoft.com/office/drawing/2014/main" id="{46CC54A6-4C68-4DA6-8F58-4E05490C3437}"/>
              </a:ext>
            </a:extLst>
          </p:cNvPr>
          <p:cNvSpPr>
            <a:spLocks noChangeArrowheads="1"/>
          </p:cNvSpPr>
          <p:nvPr/>
        </p:nvSpPr>
        <p:spPr bwMode="auto">
          <a:xfrm>
            <a:off x="3962400" y="1647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Discovery			                   UDDI</a:t>
            </a:r>
          </a:p>
        </p:txBody>
      </p:sp>
      <p:sp>
        <p:nvSpPr>
          <p:cNvPr id="53257" name="Rectangle 9">
            <a:extLst>
              <a:ext uri="{FF2B5EF4-FFF2-40B4-BE49-F238E27FC236}">
                <a16:creationId xmlns:a16="http://schemas.microsoft.com/office/drawing/2014/main" id="{BBE25DA3-333D-4EAF-9EFC-3E9EC194E22A}"/>
              </a:ext>
            </a:extLst>
          </p:cNvPr>
          <p:cNvSpPr>
            <a:spLocks noChangeArrowheads="1"/>
          </p:cNvSpPr>
          <p:nvPr/>
        </p:nvSpPr>
        <p:spPr bwMode="auto">
          <a:xfrm>
            <a:off x="3962400" y="2409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TW" sz="2400" dirty="0">
                <a:solidFill>
                  <a:srgbClr val="000000"/>
                </a:solidFill>
                <a:ea typeface="PMingLiU" pitchFamily="18" charset="-120"/>
              </a:rPr>
              <a:t>Description   	      			      WSDL</a:t>
            </a:r>
          </a:p>
        </p:txBody>
      </p:sp>
      <p:sp>
        <p:nvSpPr>
          <p:cNvPr id="53258" name="Rectangle 10">
            <a:extLst>
              <a:ext uri="{FF2B5EF4-FFF2-40B4-BE49-F238E27FC236}">
                <a16:creationId xmlns:a16="http://schemas.microsoft.com/office/drawing/2014/main" id="{6CE33036-3FAA-4C59-BCA1-70598EF07E63}"/>
              </a:ext>
            </a:extLst>
          </p:cNvPr>
          <p:cNvSpPr>
            <a:spLocks noChangeArrowheads="1"/>
          </p:cNvSpPr>
          <p:nvPr/>
        </p:nvSpPr>
        <p:spPr bwMode="auto">
          <a:xfrm>
            <a:off x="3962400" y="3171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highlight>
                  <a:srgbClr val="FF00FF"/>
                </a:highlight>
                <a:ea typeface="PMingLiU" pitchFamily="18" charset="-120"/>
              </a:rPr>
              <a:t>XML Messaging</a:t>
            </a:r>
            <a:r>
              <a:rPr lang="en-US" altLang="zh-TW" sz="2400" dirty="0">
                <a:solidFill>
                  <a:srgbClr val="000000"/>
                </a:solidFill>
                <a:ea typeface="PMingLiU" pitchFamily="18" charset="-120"/>
              </a:rPr>
              <a:t>	  XML-RPC, </a:t>
            </a:r>
            <a:r>
              <a:rPr lang="en-US" altLang="zh-TW" sz="2400" dirty="0">
                <a:solidFill>
                  <a:srgbClr val="000000"/>
                </a:solidFill>
                <a:highlight>
                  <a:srgbClr val="FF00FF"/>
                </a:highlight>
                <a:ea typeface="PMingLiU" pitchFamily="18" charset="-120"/>
              </a:rPr>
              <a:t>SOAP</a:t>
            </a:r>
            <a:r>
              <a:rPr lang="en-US" altLang="zh-TW" sz="2400" dirty="0">
                <a:solidFill>
                  <a:srgbClr val="000000"/>
                </a:solidFill>
                <a:ea typeface="PMingLiU" pitchFamily="18" charset="-120"/>
              </a:rPr>
              <a:t>,XML</a:t>
            </a:r>
          </a:p>
        </p:txBody>
      </p:sp>
      <p:sp>
        <p:nvSpPr>
          <p:cNvPr id="53259" name="Rectangle 11">
            <a:extLst>
              <a:ext uri="{FF2B5EF4-FFF2-40B4-BE49-F238E27FC236}">
                <a16:creationId xmlns:a16="http://schemas.microsoft.com/office/drawing/2014/main" id="{650BA87B-3AC2-4C63-9288-3400751558B0}"/>
              </a:ext>
            </a:extLst>
          </p:cNvPr>
          <p:cNvSpPr>
            <a:spLocks noChangeArrowheads="1"/>
          </p:cNvSpPr>
          <p:nvPr/>
        </p:nvSpPr>
        <p:spPr bwMode="auto">
          <a:xfrm>
            <a:off x="3962400" y="3933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Transport	            HTTP,SMTP,FTP, BEEP</a:t>
            </a:r>
          </a:p>
        </p:txBody>
      </p:sp>
      <p:sp>
        <p:nvSpPr>
          <p:cNvPr id="58379" name="Text Box 14">
            <a:extLst>
              <a:ext uri="{FF2B5EF4-FFF2-40B4-BE49-F238E27FC236}">
                <a16:creationId xmlns:a16="http://schemas.microsoft.com/office/drawing/2014/main" id="{54290913-0DA6-4765-9AF3-5B22A81369D0}"/>
              </a:ext>
            </a:extLst>
          </p:cNvPr>
          <p:cNvSpPr txBox="1">
            <a:spLocks noChangeArrowheads="1"/>
          </p:cNvSpPr>
          <p:nvPr/>
        </p:nvSpPr>
        <p:spPr bwMode="auto">
          <a:xfrm>
            <a:off x="1752601" y="4619625"/>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Encoding messages in XML format</a:t>
            </a:r>
          </a:p>
        </p:txBody>
      </p:sp>
      <p:sp>
        <p:nvSpPr>
          <p:cNvPr id="58380" name="Line 15">
            <a:extLst>
              <a:ext uri="{FF2B5EF4-FFF2-40B4-BE49-F238E27FC236}">
                <a16:creationId xmlns:a16="http://schemas.microsoft.com/office/drawing/2014/main" id="{2CF6FCBA-84DA-47D2-A5E7-1D00315CA963}"/>
              </a:ext>
            </a:extLst>
          </p:cNvPr>
          <p:cNvSpPr>
            <a:spLocks noChangeShapeType="1"/>
          </p:cNvSpPr>
          <p:nvPr/>
        </p:nvSpPr>
        <p:spPr bwMode="auto">
          <a:xfrm flipV="1">
            <a:off x="2895600" y="3552825"/>
            <a:ext cx="12192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41842102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a:xfrm>
            <a:off x="2438400" y="2743200"/>
            <a:ext cx="7772400" cy="1371600"/>
          </a:xfrm>
          <a:noFill/>
          <a:ln/>
        </p:spPr>
        <p:txBody>
          <a:bodyPr anchor="b">
            <a:normAutofit/>
          </a:bodyPr>
          <a:lstStyle/>
          <a:p>
            <a:r>
              <a:rPr lang="en-US" altLang="en-US" sz="7200" dirty="0">
                <a:latin typeface="Swis721 Hv BT" pitchFamily="34" charset="0"/>
              </a:rPr>
              <a:t>Introduction</a:t>
            </a:r>
            <a:endParaRPr lang="en-US" altLang="en-US" sz="6600" dirty="0">
              <a:latin typeface="Swis721 Hv BT" pitchFamily="34" charset="0"/>
            </a:endParaRPr>
          </a:p>
        </p:txBody>
      </p:sp>
    </p:spTree>
    <p:extLst>
      <p:ext uri="{BB962C8B-B14F-4D97-AF65-F5344CB8AC3E}">
        <p14:creationId xmlns:p14="http://schemas.microsoft.com/office/powerpoint/2010/main" val="3154775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20</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provider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core functionality</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4196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an XML-RPC or </a:t>
            </a:r>
            <a:r>
              <a:rPr lang="en-US" altLang="en-US" b="1" dirty="0">
                <a:solidFill>
                  <a:srgbClr val="FF00FF"/>
                </a:solidFill>
              </a:rPr>
              <a:t>SOAP service wrapper</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601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WSDL service description </a:t>
            </a:r>
          </a:p>
          <a:p>
            <a:r>
              <a:rPr lang="en-US" altLang="en-US" b="1" dirty="0">
                <a:solidFill>
                  <a:srgbClr val="000000"/>
                </a:solidFill>
              </a:rPr>
              <a:t>or XML-RPC integration instructions</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Deploy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 name="Rectangle 38"/>
          <p:cNvSpPr>
            <a:spLocks noChangeArrowheads="1"/>
          </p:cNvSpPr>
          <p:nvPr/>
        </p:nvSpPr>
        <p:spPr bwMode="auto">
          <a:xfrm>
            <a:off x="6382040" y="5189645"/>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Register new service via UDDI</a:t>
            </a:r>
          </a:p>
        </p:txBody>
      </p:sp>
      <p:sp>
        <p:nvSpPr>
          <p:cNvPr id="27" name="Text Box 39"/>
          <p:cNvSpPr txBox="1">
            <a:spLocks noChangeArrowheads="1"/>
          </p:cNvSpPr>
          <p:nvPr/>
        </p:nvSpPr>
        <p:spPr bwMode="auto">
          <a:xfrm>
            <a:off x="4858040" y="5288070"/>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5:</a:t>
            </a:r>
          </a:p>
        </p:txBody>
      </p:sp>
      <p:sp>
        <p:nvSpPr>
          <p:cNvPr id="28" name="Rectangle 41"/>
          <p:cNvSpPr>
            <a:spLocks noChangeArrowheads="1"/>
          </p:cNvSpPr>
          <p:nvPr/>
        </p:nvSpPr>
        <p:spPr bwMode="auto">
          <a:xfrm>
            <a:off x="4781840" y="5189645"/>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 name="Line 46"/>
          <p:cNvSpPr>
            <a:spLocks noChangeShapeType="1"/>
          </p:cNvSpPr>
          <p:nvPr/>
        </p:nvSpPr>
        <p:spPr bwMode="auto">
          <a:xfrm>
            <a:off x="4324640" y="5342045"/>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 name="Line 47"/>
          <p:cNvSpPr>
            <a:spLocks noChangeShapeType="1"/>
          </p:cNvSpPr>
          <p:nvPr/>
        </p:nvSpPr>
        <p:spPr bwMode="auto">
          <a:xfrm>
            <a:off x="4324640" y="496104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4124290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21</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request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Find Services via UDDI</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Retrieve Service Description File:</a:t>
            </a:r>
          </a:p>
          <a:p>
            <a:r>
              <a:rPr lang="en-US" altLang="en-US" b="1">
                <a:solidFill>
                  <a:srgbClr val="000000"/>
                </a:solidFill>
              </a:rPr>
              <a:t>WSDL or XML-RPC Instructions</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XML-RPC or </a:t>
            </a:r>
            <a:r>
              <a:rPr lang="en-US" altLang="en-US" b="1" dirty="0">
                <a:solidFill>
                  <a:srgbClr val="FF00FF"/>
                </a:solidFill>
              </a:rPr>
              <a:t>SOAP Client</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Invoke Remote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 name="矩形 1"/>
          <p:cNvSpPr/>
          <p:nvPr/>
        </p:nvSpPr>
        <p:spPr>
          <a:xfrm>
            <a:off x="648031" y="5333999"/>
            <a:ext cx="10658723" cy="830997"/>
          </a:xfrm>
          <a:prstGeom prst="rect">
            <a:avLst/>
          </a:prstGeom>
        </p:spPr>
        <p:txBody>
          <a:bodyPr wrap="square">
            <a:spAutoFit/>
          </a:bodyPr>
          <a:lstStyle/>
          <a:p>
            <a:r>
              <a:rPr lang="en-GB" sz="2400" dirty="0"/>
              <a:t>A client program reads a WSDL document to understand what a Web service can do; then it </a:t>
            </a:r>
            <a:r>
              <a:rPr lang="en-GB" sz="2400" dirty="0">
                <a:solidFill>
                  <a:srgbClr val="FF00FF"/>
                </a:solidFill>
              </a:rPr>
              <a:t>uses SOAP to actually invoke the functions listed in the WSDL document.</a:t>
            </a:r>
          </a:p>
        </p:txBody>
      </p:sp>
    </p:spTree>
    <p:extLst>
      <p:ext uri="{BB962C8B-B14F-4D97-AF65-F5344CB8AC3E}">
        <p14:creationId xmlns:p14="http://schemas.microsoft.com/office/powerpoint/2010/main" val="4113404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SOAP</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fontScale="85000" lnSpcReduction="20000"/>
          </a:bodyPr>
          <a:lstStyle/>
          <a:p>
            <a:r>
              <a:rPr lang="en-GB" sz="3800" dirty="0"/>
              <a:t>SOAP is an XML-based protocol for exchanging information between computers</a:t>
            </a:r>
            <a:r>
              <a:rPr lang="en-US" sz="3800" dirty="0"/>
              <a:t>.</a:t>
            </a:r>
          </a:p>
          <a:p>
            <a:r>
              <a:rPr lang="en-GB" altLang="zh-CN" sz="3800" dirty="0"/>
              <a:t>Enables client applications to easily connect to remote services and invoke remote methods</a:t>
            </a:r>
          </a:p>
          <a:p>
            <a:pPr lvl="1"/>
            <a:r>
              <a:rPr lang="en-GB" altLang="zh-CN" sz="3300" dirty="0"/>
              <a:t>For example, a client application can immediately add language translation to its feature set by locating the correct SOAP service and invoking the correct method.</a:t>
            </a:r>
          </a:p>
          <a:p>
            <a:r>
              <a:rPr lang="en-GB" altLang="zh-CN" sz="3800" dirty="0"/>
              <a:t>Although SOAP can be used in a variety of messaging systems and can be delivered via a variety of transport protocols, the initial focus of SOAP is remote procedure calls transported via HTTP. </a:t>
            </a:r>
          </a:p>
          <a:p>
            <a:endParaRPr lang="en-GB" altLang="zh-CN" sz="4000" dirty="0"/>
          </a:p>
          <a:p>
            <a:endParaRPr lang="en-GB" altLang="zh-CN" sz="4000" dirty="0"/>
          </a:p>
          <a:p>
            <a:endParaRPr lang="en-GB" sz="4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053" y="222876"/>
            <a:ext cx="3772119" cy="146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5943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normAutofit/>
          </a:bodyPr>
          <a:lstStyle/>
          <a:p>
            <a:r>
              <a:rPr lang="en-US" dirty="0"/>
              <a:t>SOAP vs other frameworks</a:t>
            </a:r>
            <a:br>
              <a:rPr lang="en-US" dirty="0"/>
            </a:br>
            <a:r>
              <a:rPr lang="en-GB" altLang="zh-CN" dirty="0"/>
              <a:t>SOAP evolved as a successor of XML-RPC</a:t>
            </a:r>
            <a:endParaRPr lang="en-US" dirty="0"/>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fontScale="92500" lnSpcReduction="20000"/>
          </a:bodyPr>
          <a:lstStyle/>
          <a:p>
            <a:r>
              <a:rPr lang="en-GB" sz="3600" dirty="0"/>
              <a:t>Other frameworks, including CORBA, DCOM, and Java RMI, provide similar functionality to SOAP, but SOAP messages are written entirely in XML and are therefore uniquely </a:t>
            </a:r>
            <a:r>
              <a:rPr lang="en-GB" sz="3600" dirty="0">
                <a:solidFill>
                  <a:srgbClr val="00B050"/>
                </a:solidFill>
              </a:rPr>
              <a:t>platform- and language-independent</a:t>
            </a:r>
            <a:r>
              <a:rPr lang="en-GB" sz="3600" dirty="0"/>
              <a:t>.</a:t>
            </a:r>
          </a:p>
          <a:p>
            <a:r>
              <a:rPr lang="en-GB" sz="3600" dirty="0"/>
              <a:t>For example, a SOAP Java client running on Linux or a Perl client running on Solaris can connect to a Microsoft SOAP server running on Windows 2000.</a:t>
            </a:r>
          </a:p>
          <a:p>
            <a:r>
              <a:rPr lang="en-GB" sz="3600" dirty="0"/>
              <a:t>SOAP therefore represents a cornerstone of the web service architecture, enabling diverse applications to easily exchange services and data.</a:t>
            </a:r>
            <a:endParaRPr lang="en-US" sz="3600" dirty="0"/>
          </a:p>
        </p:txBody>
      </p:sp>
    </p:spTree>
    <p:extLst>
      <p:ext uri="{BB962C8B-B14F-4D97-AF65-F5344CB8AC3E}">
        <p14:creationId xmlns:p14="http://schemas.microsoft.com/office/powerpoint/2010/main" val="37622606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uses</a:t>
            </a:r>
          </a:p>
        </p:txBody>
      </p:sp>
      <p:sp>
        <p:nvSpPr>
          <p:cNvPr id="3" name="Content Placeholder 2"/>
          <p:cNvSpPr>
            <a:spLocks noGrp="1"/>
          </p:cNvSpPr>
          <p:nvPr>
            <p:ph idx="1"/>
          </p:nvPr>
        </p:nvSpPr>
        <p:spPr/>
        <p:txBody>
          <a:bodyPr>
            <a:normAutofit/>
          </a:bodyPr>
          <a:lstStyle/>
          <a:p>
            <a:r>
              <a:rPr lang="en-GB" sz="4000" dirty="0"/>
              <a:t>B2B – Business to Business</a:t>
            </a:r>
          </a:p>
          <a:p>
            <a:r>
              <a:rPr lang="en-GB" sz="4000" dirty="0"/>
              <a:t>EAI - Enterprise application integration </a:t>
            </a:r>
          </a:p>
        </p:txBody>
      </p:sp>
    </p:spTree>
    <p:extLst>
      <p:ext uri="{BB962C8B-B14F-4D97-AF65-F5344CB8AC3E}">
        <p14:creationId xmlns:p14="http://schemas.microsoft.com/office/powerpoint/2010/main" val="3338174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B2B using SOAP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243" y="1677247"/>
            <a:ext cx="7069118" cy="4487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677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EAI using SOAP</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649" y="1721199"/>
            <a:ext cx="7153730" cy="432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520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The SOAP specification</a:t>
            </a:r>
          </a:p>
        </p:txBody>
      </p:sp>
      <p:sp>
        <p:nvSpPr>
          <p:cNvPr id="3" name="内容占位符 2"/>
          <p:cNvSpPr>
            <a:spLocks noGrp="1"/>
          </p:cNvSpPr>
          <p:nvPr>
            <p:ph idx="1"/>
          </p:nvPr>
        </p:nvSpPr>
        <p:spPr/>
        <p:txBody>
          <a:bodyPr>
            <a:normAutofit/>
          </a:bodyPr>
          <a:lstStyle/>
          <a:p>
            <a:r>
              <a:rPr lang="en-GB" sz="4000" dirty="0"/>
              <a:t>The SOAP specification defines three major parts:</a:t>
            </a:r>
          </a:p>
          <a:p>
            <a:pPr lvl="1"/>
            <a:r>
              <a:rPr lang="en-GB" sz="3600" dirty="0"/>
              <a:t>SOAP envelope specification</a:t>
            </a:r>
          </a:p>
          <a:p>
            <a:pPr lvl="1"/>
            <a:r>
              <a:rPr lang="en-GB" sz="3600" dirty="0"/>
              <a:t>Data encoding rules</a:t>
            </a:r>
          </a:p>
          <a:p>
            <a:pPr lvl="1"/>
            <a:r>
              <a:rPr lang="en-GB" sz="3600" dirty="0"/>
              <a:t>RPC conventions</a:t>
            </a:r>
          </a:p>
        </p:txBody>
      </p:sp>
    </p:spTree>
    <p:extLst>
      <p:ext uri="{BB962C8B-B14F-4D97-AF65-F5344CB8AC3E}">
        <p14:creationId xmlns:p14="http://schemas.microsoft.com/office/powerpoint/2010/main" val="3937673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envelope specification</a:t>
            </a:r>
          </a:p>
        </p:txBody>
      </p:sp>
      <p:sp>
        <p:nvSpPr>
          <p:cNvPr id="3" name="内容占位符 2"/>
          <p:cNvSpPr>
            <a:spLocks noGrp="1"/>
          </p:cNvSpPr>
          <p:nvPr>
            <p:ph idx="1"/>
          </p:nvPr>
        </p:nvSpPr>
        <p:spPr/>
        <p:txBody>
          <a:bodyPr>
            <a:normAutofit/>
          </a:bodyPr>
          <a:lstStyle/>
          <a:p>
            <a:r>
              <a:rPr lang="en-GB" sz="3600" dirty="0"/>
              <a:t>The SOAP XML Envelope defines specific rules for encapsulating data being transferred between computers. </a:t>
            </a:r>
          </a:p>
          <a:p>
            <a:pPr lvl="1"/>
            <a:r>
              <a:rPr lang="en-GB" sz="3200" dirty="0"/>
              <a:t>application-specific data, such as the method name to invoke, method parameters, or return values.</a:t>
            </a:r>
          </a:p>
          <a:p>
            <a:pPr lvl="1"/>
            <a:r>
              <a:rPr lang="en-GB" sz="3200" dirty="0"/>
              <a:t>information about who should process the envelope contents </a:t>
            </a:r>
          </a:p>
          <a:p>
            <a:pPr lvl="1"/>
            <a:r>
              <a:rPr lang="en-GB" sz="3200" dirty="0"/>
              <a:t>in the event of failure, how to encode error messages</a:t>
            </a:r>
          </a:p>
        </p:txBody>
      </p:sp>
    </p:spTree>
    <p:extLst>
      <p:ext uri="{BB962C8B-B14F-4D97-AF65-F5344CB8AC3E}">
        <p14:creationId xmlns:p14="http://schemas.microsoft.com/office/powerpoint/2010/main" val="3752471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Data encoding rules</a:t>
            </a:r>
          </a:p>
        </p:txBody>
      </p:sp>
      <p:sp>
        <p:nvSpPr>
          <p:cNvPr id="3" name="内容占位符 2"/>
          <p:cNvSpPr>
            <a:spLocks noGrp="1"/>
          </p:cNvSpPr>
          <p:nvPr>
            <p:ph idx="1"/>
          </p:nvPr>
        </p:nvSpPr>
        <p:spPr/>
        <p:txBody>
          <a:bodyPr>
            <a:normAutofit/>
          </a:bodyPr>
          <a:lstStyle/>
          <a:p>
            <a:r>
              <a:rPr lang="en-GB" sz="3200" dirty="0"/>
              <a:t>To exchange data, computers must agree on rules for </a:t>
            </a:r>
            <a:r>
              <a:rPr lang="en-GB" sz="3200" dirty="0">
                <a:solidFill>
                  <a:srgbClr val="FF0000"/>
                </a:solidFill>
              </a:rPr>
              <a:t>encoding specific data types</a:t>
            </a:r>
            <a:r>
              <a:rPr lang="en-GB" sz="3200" dirty="0"/>
              <a:t>. </a:t>
            </a:r>
          </a:p>
          <a:p>
            <a:r>
              <a:rPr lang="en-GB" sz="3200" dirty="0"/>
              <a:t>For example, two computers that process stock quotes need an agreed-upon rule for encoding float data types; likewise, two computers that process multiple stock quotes need an agreed-upon rule for encoding arrays. </a:t>
            </a:r>
          </a:p>
          <a:p>
            <a:r>
              <a:rPr lang="en-GB" sz="3200" dirty="0"/>
              <a:t>SOAP therefore includes its own set of conventions for encoding data types. Most of these conventions are based on the W3C XML Schema specification.</a:t>
            </a:r>
          </a:p>
        </p:txBody>
      </p:sp>
    </p:spTree>
    <p:extLst>
      <p:ext uri="{BB962C8B-B14F-4D97-AF65-F5344CB8AC3E}">
        <p14:creationId xmlns:p14="http://schemas.microsoft.com/office/powerpoint/2010/main" val="972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3">
            <a:extLst>
              <a:ext uri="{FF2B5EF4-FFF2-40B4-BE49-F238E27FC236}">
                <a16:creationId xmlns:a16="http://schemas.microsoft.com/office/drawing/2014/main" id="{8C4A11B3-FD92-44B8-AB68-C039CA23E16C}"/>
              </a:ext>
            </a:extLst>
          </p:cNvPr>
          <p:cNvSpPr txBox="1">
            <a:spLocks noGrp="1"/>
          </p:cNvSpPr>
          <p:nvPr/>
        </p:nvSpPr>
        <p:spPr bwMode="auto">
          <a:xfrm>
            <a:off x="8077200" y="55292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6482BE4-C7BC-4B26-81AE-BFB86DAC28AC}" type="slidenum">
              <a:rPr lang="zh-CN" altLang="en-US" sz="1200">
                <a:solidFill>
                  <a:srgbClr val="000000"/>
                </a:solidFill>
                <a:latin typeface="Garamond" panose="02020404030301010803" pitchFamily="18" charset="0"/>
              </a:rPr>
              <a:pPr algn="r" eaLnBrk="1" hangingPunct="1"/>
              <a:t>3</a:t>
            </a:fld>
            <a:endParaRPr lang="en-US" altLang="zh-CN" sz="1200">
              <a:solidFill>
                <a:srgbClr val="000000"/>
              </a:solidFill>
              <a:latin typeface="Garamond" panose="02020404030301010803" pitchFamily="18" charset="0"/>
            </a:endParaRPr>
          </a:p>
        </p:txBody>
      </p:sp>
      <p:sp>
        <p:nvSpPr>
          <p:cNvPr id="149508" name="Rectangle 7">
            <a:extLst>
              <a:ext uri="{FF2B5EF4-FFF2-40B4-BE49-F238E27FC236}">
                <a16:creationId xmlns:a16="http://schemas.microsoft.com/office/drawing/2014/main" id="{406D0252-D5C8-4A7C-B75E-6C46882F3D74}"/>
              </a:ext>
            </a:extLst>
          </p:cNvPr>
          <p:cNvSpPr>
            <a:spLocks noChangeArrowheads="1"/>
          </p:cNvSpPr>
          <p:nvPr/>
        </p:nvSpPr>
        <p:spPr bwMode="auto">
          <a:xfrm>
            <a:off x="1981200" y="385764"/>
            <a:ext cx="8382000" cy="657225"/>
          </a:xfrm>
          <a:prstGeom prst="rect">
            <a:avLst/>
          </a:prstGeom>
          <a:noFill/>
          <a:ln w="9525">
            <a:noFill/>
            <a:miter lim="800000"/>
            <a:headEnd/>
            <a:tailEnd/>
          </a:ln>
        </p:spPr>
        <p:txBody>
          <a:bodyPr/>
          <a:lstStyle/>
          <a:p>
            <a:pPr algn="ctr" eaLnBrk="1" hangingPunct="1">
              <a:defRPr/>
            </a:pPr>
            <a:r>
              <a:rPr lang="en-US" altLang="zh-TW" sz="4400" dirty="0">
                <a:solidFill>
                  <a:srgbClr val="006633"/>
                </a:solidFill>
                <a:ea typeface="PMingLiU" pitchFamily="18" charset="-120"/>
              </a:rPr>
              <a:t>Web Service Protocol Stack</a:t>
            </a:r>
          </a:p>
        </p:txBody>
      </p:sp>
      <p:sp>
        <p:nvSpPr>
          <p:cNvPr id="53256" name="Rectangle 8">
            <a:extLst>
              <a:ext uri="{FF2B5EF4-FFF2-40B4-BE49-F238E27FC236}">
                <a16:creationId xmlns:a16="http://schemas.microsoft.com/office/drawing/2014/main" id="{46CC54A6-4C68-4DA6-8F58-4E05490C3437}"/>
              </a:ext>
            </a:extLst>
          </p:cNvPr>
          <p:cNvSpPr>
            <a:spLocks noChangeArrowheads="1"/>
          </p:cNvSpPr>
          <p:nvPr/>
        </p:nvSpPr>
        <p:spPr bwMode="auto">
          <a:xfrm>
            <a:off x="3962400" y="1647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Discovery			                   UDDI</a:t>
            </a:r>
          </a:p>
        </p:txBody>
      </p:sp>
      <p:sp>
        <p:nvSpPr>
          <p:cNvPr id="53257" name="Rectangle 9">
            <a:extLst>
              <a:ext uri="{FF2B5EF4-FFF2-40B4-BE49-F238E27FC236}">
                <a16:creationId xmlns:a16="http://schemas.microsoft.com/office/drawing/2014/main" id="{BBE25DA3-333D-4EAF-9EFC-3E9EC194E22A}"/>
              </a:ext>
            </a:extLst>
          </p:cNvPr>
          <p:cNvSpPr>
            <a:spLocks noChangeArrowheads="1"/>
          </p:cNvSpPr>
          <p:nvPr/>
        </p:nvSpPr>
        <p:spPr bwMode="auto">
          <a:xfrm>
            <a:off x="3962400" y="2409825"/>
            <a:ext cx="6096000" cy="457200"/>
          </a:xfrm>
          <a:prstGeom prst="rect">
            <a:avLst/>
          </a:prstGeom>
          <a:solidFill>
            <a:srgbClr val="FF00FF"/>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Description   	      			      WSDL</a:t>
            </a:r>
          </a:p>
        </p:txBody>
      </p:sp>
      <p:sp>
        <p:nvSpPr>
          <p:cNvPr id="53258" name="Rectangle 10">
            <a:extLst>
              <a:ext uri="{FF2B5EF4-FFF2-40B4-BE49-F238E27FC236}">
                <a16:creationId xmlns:a16="http://schemas.microsoft.com/office/drawing/2014/main" id="{6CE33036-3FAA-4C59-BCA1-70598EF07E63}"/>
              </a:ext>
            </a:extLst>
          </p:cNvPr>
          <p:cNvSpPr>
            <a:spLocks noChangeArrowheads="1"/>
          </p:cNvSpPr>
          <p:nvPr/>
        </p:nvSpPr>
        <p:spPr bwMode="auto">
          <a:xfrm>
            <a:off x="3962400" y="3171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highlight>
                  <a:srgbClr val="FF00FF"/>
                </a:highlight>
                <a:ea typeface="PMingLiU" pitchFamily="18" charset="-120"/>
              </a:rPr>
              <a:t>XML Messaging</a:t>
            </a:r>
            <a:r>
              <a:rPr lang="en-US" altLang="zh-TW" sz="2400" dirty="0">
                <a:solidFill>
                  <a:srgbClr val="000000"/>
                </a:solidFill>
                <a:ea typeface="PMingLiU" pitchFamily="18" charset="-120"/>
              </a:rPr>
              <a:t>	  XML-RPC, </a:t>
            </a:r>
            <a:r>
              <a:rPr lang="en-US" altLang="zh-TW" sz="2400" dirty="0">
                <a:solidFill>
                  <a:srgbClr val="000000"/>
                </a:solidFill>
                <a:highlight>
                  <a:srgbClr val="FF00FF"/>
                </a:highlight>
                <a:ea typeface="PMingLiU" pitchFamily="18" charset="-120"/>
              </a:rPr>
              <a:t>SOAP</a:t>
            </a:r>
            <a:r>
              <a:rPr lang="en-US" altLang="zh-TW" sz="2400" dirty="0">
                <a:solidFill>
                  <a:srgbClr val="000000"/>
                </a:solidFill>
                <a:ea typeface="PMingLiU" pitchFamily="18" charset="-120"/>
              </a:rPr>
              <a:t>,XML</a:t>
            </a:r>
          </a:p>
        </p:txBody>
      </p:sp>
      <p:sp>
        <p:nvSpPr>
          <p:cNvPr id="53259" name="Rectangle 11">
            <a:extLst>
              <a:ext uri="{FF2B5EF4-FFF2-40B4-BE49-F238E27FC236}">
                <a16:creationId xmlns:a16="http://schemas.microsoft.com/office/drawing/2014/main" id="{650BA87B-3AC2-4C63-9288-3400751558B0}"/>
              </a:ext>
            </a:extLst>
          </p:cNvPr>
          <p:cNvSpPr>
            <a:spLocks noChangeArrowheads="1"/>
          </p:cNvSpPr>
          <p:nvPr/>
        </p:nvSpPr>
        <p:spPr bwMode="auto">
          <a:xfrm>
            <a:off x="3962400" y="3933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Transport	            HTTP,SMTP,FTP, BEEP</a:t>
            </a:r>
          </a:p>
        </p:txBody>
      </p:sp>
      <p:sp>
        <p:nvSpPr>
          <p:cNvPr id="58377" name="Text Box 12">
            <a:extLst>
              <a:ext uri="{FF2B5EF4-FFF2-40B4-BE49-F238E27FC236}">
                <a16:creationId xmlns:a16="http://schemas.microsoft.com/office/drawing/2014/main" id="{49BE9177-6A05-446E-BB28-ED3B29A14DE9}"/>
              </a:ext>
            </a:extLst>
          </p:cNvPr>
          <p:cNvSpPr txBox="1">
            <a:spLocks noChangeArrowheads="1"/>
          </p:cNvSpPr>
          <p:nvPr/>
        </p:nvSpPr>
        <p:spPr bwMode="auto">
          <a:xfrm>
            <a:off x="3352800" y="5305425"/>
            <a:ext cx="691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Transporting XML messages between client and server</a:t>
            </a:r>
          </a:p>
        </p:txBody>
      </p:sp>
      <p:sp>
        <p:nvSpPr>
          <p:cNvPr id="58378" name="Line 13">
            <a:extLst>
              <a:ext uri="{FF2B5EF4-FFF2-40B4-BE49-F238E27FC236}">
                <a16:creationId xmlns:a16="http://schemas.microsoft.com/office/drawing/2014/main" id="{A9685B2F-7608-4727-9C29-3E6BD42B826E}"/>
              </a:ext>
            </a:extLst>
          </p:cNvPr>
          <p:cNvSpPr>
            <a:spLocks noChangeShapeType="1"/>
          </p:cNvSpPr>
          <p:nvPr/>
        </p:nvSpPr>
        <p:spPr bwMode="auto">
          <a:xfrm flipH="1" flipV="1">
            <a:off x="6400800" y="4238625"/>
            <a:ext cx="9144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79" name="Text Box 14">
            <a:extLst>
              <a:ext uri="{FF2B5EF4-FFF2-40B4-BE49-F238E27FC236}">
                <a16:creationId xmlns:a16="http://schemas.microsoft.com/office/drawing/2014/main" id="{54290913-0DA6-4765-9AF3-5B22A81369D0}"/>
              </a:ext>
            </a:extLst>
          </p:cNvPr>
          <p:cNvSpPr txBox="1">
            <a:spLocks noChangeArrowheads="1"/>
          </p:cNvSpPr>
          <p:nvPr/>
        </p:nvSpPr>
        <p:spPr bwMode="auto">
          <a:xfrm>
            <a:off x="1752601" y="4619625"/>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Encoding messages in XML format</a:t>
            </a:r>
          </a:p>
        </p:txBody>
      </p:sp>
      <p:sp>
        <p:nvSpPr>
          <p:cNvPr id="58380" name="Line 15">
            <a:extLst>
              <a:ext uri="{FF2B5EF4-FFF2-40B4-BE49-F238E27FC236}">
                <a16:creationId xmlns:a16="http://schemas.microsoft.com/office/drawing/2014/main" id="{2CF6FCBA-84DA-47D2-A5E7-1D00315CA963}"/>
              </a:ext>
            </a:extLst>
          </p:cNvPr>
          <p:cNvSpPr>
            <a:spLocks noChangeShapeType="1"/>
          </p:cNvSpPr>
          <p:nvPr/>
        </p:nvSpPr>
        <p:spPr bwMode="auto">
          <a:xfrm flipV="1">
            <a:off x="2895600" y="3552825"/>
            <a:ext cx="12192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1" name="Text Box 16">
            <a:extLst>
              <a:ext uri="{FF2B5EF4-FFF2-40B4-BE49-F238E27FC236}">
                <a16:creationId xmlns:a16="http://schemas.microsoft.com/office/drawing/2014/main" id="{60FFB81B-0EF5-43D3-8400-D5DF709E784A}"/>
              </a:ext>
            </a:extLst>
          </p:cNvPr>
          <p:cNvSpPr txBox="1">
            <a:spLocks noChangeArrowheads="1"/>
          </p:cNvSpPr>
          <p:nvPr/>
        </p:nvSpPr>
        <p:spPr bwMode="auto">
          <a:xfrm>
            <a:off x="1524001" y="3019426"/>
            <a:ext cx="1997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Describing Web Services interface</a:t>
            </a:r>
          </a:p>
        </p:txBody>
      </p:sp>
      <p:sp>
        <p:nvSpPr>
          <p:cNvPr id="58382" name="Line 17">
            <a:extLst>
              <a:ext uri="{FF2B5EF4-FFF2-40B4-BE49-F238E27FC236}">
                <a16:creationId xmlns:a16="http://schemas.microsoft.com/office/drawing/2014/main" id="{21A7E5C4-792C-4D71-84AB-F778F39BA7A8}"/>
              </a:ext>
            </a:extLst>
          </p:cNvPr>
          <p:cNvSpPr>
            <a:spLocks noChangeShapeType="1"/>
          </p:cNvSpPr>
          <p:nvPr/>
        </p:nvSpPr>
        <p:spPr bwMode="auto">
          <a:xfrm flipV="1">
            <a:off x="3200400" y="2790825"/>
            <a:ext cx="838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3" name="Text Box 18">
            <a:extLst>
              <a:ext uri="{FF2B5EF4-FFF2-40B4-BE49-F238E27FC236}">
                <a16:creationId xmlns:a16="http://schemas.microsoft.com/office/drawing/2014/main" id="{2D35CE94-EC1D-4A53-9225-D778F22C5215}"/>
              </a:ext>
            </a:extLst>
          </p:cNvPr>
          <p:cNvSpPr txBox="1">
            <a:spLocks noChangeArrowheads="1"/>
          </p:cNvSpPr>
          <p:nvPr/>
        </p:nvSpPr>
        <p:spPr bwMode="auto">
          <a:xfrm>
            <a:off x="1676401" y="1647826"/>
            <a:ext cx="19208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Searching / Publishing Web Services</a:t>
            </a:r>
          </a:p>
        </p:txBody>
      </p:sp>
      <p:sp>
        <p:nvSpPr>
          <p:cNvPr id="58384" name="Line 19">
            <a:extLst>
              <a:ext uri="{FF2B5EF4-FFF2-40B4-BE49-F238E27FC236}">
                <a16:creationId xmlns:a16="http://schemas.microsoft.com/office/drawing/2014/main" id="{B9BCE458-E0A6-40DE-95C8-24832E6E01FF}"/>
              </a:ext>
            </a:extLst>
          </p:cNvPr>
          <p:cNvSpPr>
            <a:spLocks noChangeShapeType="1"/>
          </p:cNvSpPr>
          <p:nvPr/>
        </p:nvSpPr>
        <p:spPr bwMode="auto">
          <a:xfrm flipV="1">
            <a:off x="3352800" y="1952625"/>
            <a:ext cx="6858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9688738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RPC conventions</a:t>
            </a:r>
          </a:p>
        </p:txBody>
      </p:sp>
      <p:sp>
        <p:nvSpPr>
          <p:cNvPr id="3" name="内容占位符 2"/>
          <p:cNvSpPr>
            <a:spLocks noGrp="1"/>
          </p:cNvSpPr>
          <p:nvPr>
            <p:ph idx="1"/>
          </p:nvPr>
        </p:nvSpPr>
        <p:spPr/>
        <p:txBody>
          <a:bodyPr>
            <a:normAutofit/>
          </a:bodyPr>
          <a:lstStyle/>
          <a:p>
            <a:r>
              <a:rPr lang="en-GB" sz="3600" dirty="0"/>
              <a:t>SOAP can be used in a variety of messaging systems, including one-way and two way messaging.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19" y="3046098"/>
            <a:ext cx="5200636" cy="3265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42" y="3163520"/>
            <a:ext cx="4884539" cy="2912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9685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Message – one way messaging</a:t>
            </a:r>
          </a:p>
        </p:txBody>
      </p:sp>
      <p:sp>
        <p:nvSpPr>
          <p:cNvPr id="3" name="内容占位符 2"/>
          <p:cNvSpPr>
            <a:spLocks noGrp="1"/>
          </p:cNvSpPr>
          <p:nvPr>
            <p:ph idx="1"/>
          </p:nvPr>
        </p:nvSpPr>
        <p:spPr/>
        <p:txBody>
          <a:bodyPr>
            <a:normAutofit/>
          </a:bodyPr>
          <a:lstStyle/>
          <a:p>
            <a:r>
              <a:rPr lang="en-GB" sz="3600" dirty="0"/>
              <a:t>The SOAP client connects to the service, but does not send a SOAP message through</a:t>
            </a:r>
          </a:p>
          <a:p>
            <a:r>
              <a:rPr lang="en-GB" sz="3600" dirty="0"/>
              <a:t>A one-way message</a:t>
            </a:r>
          </a:p>
          <a:p>
            <a:pPr lvl="1"/>
            <a:r>
              <a:rPr lang="en-GB" sz="3200" dirty="0"/>
              <a:t>An HTTP request from a client</a:t>
            </a:r>
          </a:p>
          <a:p>
            <a:pPr lvl="1"/>
            <a:r>
              <a:rPr lang="en-GB" sz="3200" dirty="0"/>
              <a:t>A SOAP response from a service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314" y="4085974"/>
            <a:ext cx="4019550"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540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975" y="4423360"/>
            <a:ext cx="401002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GB" dirty="0"/>
              <a:t>RPC conventions – two way messaging </a:t>
            </a:r>
          </a:p>
        </p:txBody>
      </p:sp>
      <p:sp>
        <p:nvSpPr>
          <p:cNvPr id="3" name="内容占位符 2"/>
          <p:cNvSpPr>
            <a:spLocks noGrp="1"/>
          </p:cNvSpPr>
          <p:nvPr>
            <p:ph idx="1"/>
          </p:nvPr>
        </p:nvSpPr>
        <p:spPr/>
        <p:txBody>
          <a:bodyPr>
            <a:normAutofit/>
          </a:bodyPr>
          <a:lstStyle/>
          <a:p>
            <a:r>
              <a:rPr lang="en-GB" sz="3600" dirty="0"/>
              <a:t>For two-way messaging, SOAP defines a simple convention for representing remote procedure calls and responses. </a:t>
            </a:r>
          </a:p>
          <a:p>
            <a:r>
              <a:rPr lang="en-GB" sz="3600" dirty="0"/>
              <a:t>This enables a client application to specify a remote method name, include any number of parameters, and receive a response from the server.</a:t>
            </a:r>
          </a:p>
        </p:txBody>
      </p:sp>
    </p:spTree>
    <p:extLst>
      <p:ext uri="{BB962C8B-B14F-4D97-AF65-F5344CB8AC3E}">
        <p14:creationId xmlns:p14="http://schemas.microsoft.com/office/powerpoint/2010/main" val="3344486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encapsulation concepts</a:t>
            </a:r>
          </a:p>
        </p:txBody>
      </p:sp>
      <p:sp>
        <p:nvSpPr>
          <p:cNvPr id="3" name="Content Placeholder 2"/>
          <p:cNvSpPr>
            <a:spLocks noGrp="1"/>
          </p:cNvSpPr>
          <p:nvPr>
            <p:ph idx="1"/>
          </p:nvPr>
        </p:nvSpPr>
        <p:spPr/>
        <p:txBody>
          <a:bodyPr>
            <a:normAutofit/>
          </a:bodyPr>
          <a:lstStyle/>
          <a:p>
            <a:r>
              <a:rPr lang="en-GB" sz="4000" dirty="0"/>
              <a:t>SOAP message</a:t>
            </a:r>
          </a:p>
          <a:p>
            <a:pPr lvl="1"/>
            <a:r>
              <a:rPr lang="en-GB" sz="3600" dirty="0"/>
              <a:t>Represents the information being exchanged between 2 SOAP nodes.</a:t>
            </a:r>
          </a:p>
        </p:txBody>
      </p:sp>
    </p:spTree>
    <p:extLst>
      <p:ext uri="{BB962C8B-B14F-4D97-AF65-F5344CB8AC3E}">
        <p14:creationId xmlns:p14="http://schemas.microsoft.com/office/powerpoint/2010/main" val="395128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message example</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630" y="1440501"/>
            <a:ext cx="11389102" cy="450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524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Message - elements</a:t>
            </a:r>
          </a:p>
        </p:txBody>
      </p:sp>
      <p:sp>
        <p:nvSpPr>
          <p:cNvPr id="3" name="内容占位符 2"/>
          <p:cNvSpPr>
            <a:spLocks noGrp="1"/>
          </p:cNvSpPr>
          <p:nvPr>
            <p:ph sz="half" idx="1"/>
          </p:nvPr>
        </p:nvSpPr>
        <p:spPr/>
        <p:txBody>
          <a:bodyPr>
            <a:normAutofit lnSpcReduction="10000"/>
          </a:bodyPr>
          <a:lstStyle/>
          <a:p>
            <a:r>
              <a:rPr lang="en-GB" sz="3600" dirty="0"/>
              <a:t>Mandatory elements</a:t>
            </a:r>
          </a:p>
          <a:p>
            <a:pPr lvl="1"/>
            <a:r>
              <a:rPr lang="en-GB" sz="3200" dirty="0">
                <a:solidFill>
                  <a:srgbClr val="FF0000"/>
                </a:solidFill>
              </a:rPr>
              <a:t>Envelope</a:t>
            </a:r>
            <a:r>
              <a:rPr lang="en-GB" sz="3200" dirty="0"/>
              <a:t> element</a:t>
            </a:r>
          </a:p>
          <a:p>
            <a:pPr lvl="2"/>
            <a:r>
              <a:rPr lang="en-GB" sz="2800" dirty="0">
                <a:solidFill>
                  <a:srgbClr val="FF0000"/>
                </a:solidFill>
              </a:rPr>
              <a:t>Body</a:t>
            </a:r>
            <a:r>
              <a:rPr lang="en-GB" sz="2800" dirty="0">
                <a:solidFill>
                  <a:srgbClr val="00B050"/>
                </a:solidFill>
              </a:rPr>
              <a:t> </a:t>
            </a:r>
            <a:r>
              <a:rPr lang="en-GB" sz="2800" dirty="0"/>
              <a:t>element</a:t>
            </a:r>
          </a:p>
          <a:p>
            <a:r>
              <a:rPr lang="en-GB" sz="3600" dirty="0"/>
              <a:t>Optional elements</a:t>
            </a:r>
          </a:p>
          <a:p>
            <a:pPr lvl="1"/>
            <a:r>
              <a:rPr lang="en-GB" sz="3200" dirty="0">
                <a:solidFill>
                  <a:srgbClr val="00B050"/>
                </a:solidFill>
              </a:rPr>
              <a:t>Header</a:t>
            </a:r>
            <a:r>
              <a:rPr lang="en-GB" sz="3200" dirty="0"/>
              <a:t> element</a:t>
            </a:r>
          </a:p>
          <a:p>
            <a:pPr lvl="1"/>
            <a:r>
              <a:rPr lang="en-GB" sz="3200" dirty="0">
                <a:solidFill>
                  <a:srgbClr val="00B050"/>
                </a:solidFill>
              </a:rPr>
              <a:t>Fault</a:t>
            </a:r>
            <a:r>
              <a:rPr lang="en-GB" sz="3200" dirty="0"/>
              <a:t> element</a:t>
            </a:r>
          </a:p>
          <a:p>
            <a:r>
              <a:rPr lang="en-GB" sz="3600" dirty="0"/>
              <a:t>Each of these elements has an associated set of rules</a:t>
            </a:r>
          </a:p>
        </p:txBody>
      </p:sp>
      <p:sp>
        <p:nvSpPr>
          <p:cNvPr id="5" name="内容占位符 4"/>
          <p:cNvSpPr>
            <a:spLocks noGrp="1"/>
          </p:cNvSpPr>
          <p:nvPr>
            <p:ph sz="half" idx="2"/>
          </p:nvPr>
        </p:nvSpPr>
        <p:spPr/>
        <p:txBody>
          <a:bodyPr>
            <a:normAutofit lnSpcReduction="10000"/>
          </a:bodyPr>
          <a:lstStyle/>
          <a:p>
            <a:endParaRPr lang="en-GB"/>
          </a:p>
        </p:txBody>
      </p:sp>
      <p:pic>
        <p:nvPicPr>
          <p:cNvPr id="4" name="图片 3"/>
          <p:cNvPicPr>
            <a:picLocks noChangeAspect="1"/>
          </p:cNvPicPr>
          <p:nvPr/>
        </p:nvPicPr>
        <p:blipFill>
          <a:blip r:embed="rId2"/>
          <a:stretch>
            <a:fillRect/>
          </a:stretch>
        </p:blipFill>
        <p:spPr>
          <a:xfrm>
            <a:off x="6172200" y="1825625"/>
            <a:ext cx="4837501" cy="4465334"/>
          </a:xfrm>
          <a:prstGeom prst="rect">
            <a:avLst/>
          </a:prstGeom>
        </p:spPr>
      </p:pic>
      <p:sp>
        <p:nvSpPr>
          <p:cNvPr id="7" name="矩形 6">
            <a:extLst>
              <a:ext uri="{FF2B5EF4-FFF2-40B4-BE49-F238E27FC236}">
                <a16:creationId xmlns:a16="http://schemas.microsoft.com/office/drawing/2014/main" id="{27DDC337-FC8F-4107-54C5-2F0679A4B0B8}"/>
              </a:ext>
            </a:extLst>
          </p:cNvPr>
          <p:cNvSpPr/>
          <p:nvPr/>
        </p:nvSpPr>
        <p:spPr>
          <a:xfrm>
            <a:off x="6634715" y="2519916"/>
            <a:ext cx="3817090" cy="338115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8" name="矩形 7">
            <a:extLst>
              <a:ext uri="{FF2B5EF4-FFF2-40B4-BE49-F238E27FC236}">
                <a16:creationId xmlns:a16="http://schemas.microsoft.com/office/drawing/2014/main" id="{D303ED91-1146-D285-487F-ECB1158938B7}"/>
              </a:ext>
            </a:extLst>
          </p:cNvPr>
          <p:cNvSpPr/>
          <p:nvPr/>
        </p:nvSpPr>
        <p:spPr>
          <a:xfrm>
            <a:off x="6828602" y="4380614"/>
            <a:ext cx="3431817" cy="12971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矩形 8">
            <a:extLst>
              <a:ext uri="{FF2B5EF4-FFF2-40B4-BE49-F238E27FC236}">
                <a16:creationId xmlns:a16="http://schemas.microsoft.com/office/drawing/2014/main" id="{782AB728-F3B3-3077-931F-2F8CBCE3AFCD}"/>
              </a:ext>
            </a:extLst>
          </p:cNvPr>
          <p:cNvSpPr/>
          <p:nvPr/>
        </p:nvSpPr>
        <p:spPr>
          <a:xfrm>
            <a:off x="7187609" y="4805916"/>
            <a:ext cx="2718391" cy="733647"/>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矩形 9">
            <a:extLst>
              <a:ext uri="{FF2B5EF4-FFF2-40B4-BE49-F238E27FC236}">
                <a16:creationId xmlns:a16="http://schemas.microsoft.com/office/drawing/2014/main" id="{7CDF6D0A-6980-7C4C-7FB6-E35BBF917A47}"/>
              </a:ext>
            </a:extLst>
          </p:cNvPr>
          <p:cNvSpPr/>
          <p:nvPr/>
        </p:nvSpPr>
        <p:spPr>
          <a:xfrm>
            <a:off x="6828602" y="2932998"/>
            <a:ext cx="3431817" cy="1297172"/>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1236983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Message - Envelope</a:t>
            </a:r>
          </a:p>
        </p:txBody>
      </p:sp>
      <p:sp>
        <p:nvSpPr>
          <p:cNvPr id="3" name="内容占位符 2"/>
          <p:cNvSpPr>
            <a:spLocks noGrp="1"/>
          </p:cNvSpPr>
          <p:nvPr>
            <p:ph sz="half" idx="1"/>
          </p:nvPr>
        </p:nvSpPr>
        <p:spPr/>
        <p:txBody>
          <a:bodyPr>
            <a:normAutofit/>
          </a:bodyPr>
          <a:lstStyle/>
          <a:p>
            <a:pPr marL="0" fontAlgn="ctr">
              <a:spcBef>
                <a:spcPts val="0"/>
              </a:spcBef>
            </a:pPr>
            <a:r>
              <a:rPr lang="en-US" sz="3600" dirty="0">
                <a:solidFill>
                  <a:srgbClr val="000000"/>
                </a:solidFill>
                <a:latin typeface="Calibri" panose="020F0502020204030204" pitchFamily="34" charset="0"/>
              </a:rPr>
              <a:t>It is the enclosing element of an XML message identifying it as a SOAP message</a:t>
            </a:r>
          </a:p>
          <a:p>
            <a:pPr marL="0" fontAlgn="ctr">
              <a:spcBef>
                <a:spcPts val="0"/>
              </a:spcBef>
            </a:pPr>
            <a:endParaRPr lang="x-none" sz="3600" b="0" i="0" u="none" strike="noStrike" dirty="0">
              <a:effectLst/>
              <a:latin typeface="Arial" panose="020B0604020202020204" pitchFamily="34" charset="0"/>
            </a:endParaRPr>
          </a:p>
          <a:p>
            <a:endParaRPr lang="en-GB" sz="3600" dirty="0"/>
          </a:p>
        </p:txBody>
      </p:sp>
      <p:sp>
        <p:nvSpPr>
          <p:cNvPr id="5" name="内容占位符 4"/>
          <p:cNvSpPr>
            <a:spLocks noGrp="1"/>
          </p:cNvSpPr>
          <p:nvPr>
            <p:ph sz="half" idx="2"/>
          </p:nvPr>
        </p:nvSpPr>
        <p:spPr/>
        <p:txBody>
          <a:bodyPr>
            <a:normAutofit/>
          </a:bodyPr>
          <a:lstStyle/>
          <a:p>
            <a:endParaRPr lang="en-GB"/>
          </a:p>
        </p:txBody>
      </p:sp>
      <p:pic>
        <p:nvPicPr>
          <p:cNvPr id="4" name="图片 3"/>
          <p:cNvPicPr>
            <a:picLocks noChangeAspect="1"/>
          </p:cNvPicPr>
          <p:nvPr/>
        </p:nvPicPr>
        <p:blipFill>
          <a:blip r:embed="rId2"/>
          <a:stretch>
            <a:fillRect/>
          </a:stretch>
        </p:blipFill>
        <p:spPr>
          <a:xfrm>
            <a:off x="6172200" y="1825625"/>
            <a:ext cx="4837501" cy="4465334"/>
          </a:xfrm>
          <a:prstGeom prst="rect">
            <a:avLst/>
          </a:prstGeom>
        </p:spPr>
      </p:pic>
      <p:sp>
        <p:nvSpPr>
          <p:cNvPr id="7" name="矩形 6">
            <a:extLst>
              <a:ext uri="{FF2B5EF4-FFF2-40B4-BE49-F238E27FC236}">
                <a16:creationId xmlns:a16="http://schemas.microsoft.com/office/drawing/2014/main" id="{27DDC337-FC8F-4107-54C5-2F0679A4B0B8}"/>
              </a:ext>
            </a:extLst>
          </p:cNvPr>
          <p:cNvSpPr/>
          <p:nvPr/>
        </p:nvSpPr>
        <p:spPr>
          <a:xfrm>
            <a:off x="6634715" y="2519916"/>
            <a:ext cx="3817090" cy="3381154"/>
          </a:xfrm>
          <a:prstGeom prst="rect">
            <a:avLst/>
          </a:prstGeom>
          <a:solidFill>
            <a:srgbClr val="FFFF00">
              <a:alpha val="22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8" name="矩形 7">
            <a:extLst>
              <a:ext uri="{FF2B5EF4-FFF2-40B4-BE49-F238E27FC236}">
                <a16:creationId xmlns:a16="http://schemas.microsoft.com/office/drawing/2014/main" id="{D303ED91-1146-D285-487F-ECB1158938B7}"/>
              </a:ext>
            </a:extLst>
          </p:cNvPr>
          <p:cNvSpPr/>
          <p:nvPr/>
        </p:nvSpPr>
        <p:spPr>
          <a:xfrm>
            <a:off x="6828602" y="4377328"/>
            <a:ext cx="3431817" cy="129717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矩形 8">
            <a:extLst>
              <a:ext uri="{FF2B5EF4-FFF2-40B4-BE49-F238E27FC236}">
                <a16:creationId xmlns:a16="http://schemas.microsoft.com/office/drawing/2014/main" id="{782AB728-F3B3-3077-931F-2F8CBCE3AFCD}"/>
              </a:ext>
            </a:extLst>
          </p:cNvPr>
          <p:cNvSpPr/>
          <p:nvPr/>
        </p:nvSpPr>
        <p:spPr>
          <a:xfrm>
            <a:off x="7187609" y="4805916"/>
            <a:ext cx="2718391" cy="73364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矩形 9">
            <a:extLst>
              <a:ext uri="{FF2B5EF4-FFF2-40B4-BE49-F238E27FC236}">
                <a16:creationId xmlns:a16="http://schemas.microsoft.com/office/drawing/2014/main" id="{7CDF6D0A-6980-7C4C-7FB6-E35BBF917A47}"/>
              </a:ext>
            </a:extLst>
          </p:cNvPr>
          <p:cNvSpPr/>
          <p:nvPr/>
        </p:nvSpPr>
        <p:spPr>
          <a:xfrm>
            <a:off x="6828602" y="2945219"/>
            <a:ext cx="3431817" cy="129717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1749293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Message - Header</a:t>
            </a:r>
          </a:p>
        </p:txBody>
      </p:sp>
      <p:sp>
        <p:nvSpPr>
          <p:cNvPr id="3" name="内容占位符 2"/>
          <p:cNvSpPr>
            <a:spLocks noGrp="1"/>
          </p:cNvSpPr>
          <p:nvPr>
            <p:ph sz="half" idx="1"/>
          </p:nvPr>
        </p:nvSpPr>
        <p:spPr/>
        <p:txBody>
          <a:bodyPr>
            <a:normAutofit/>
          </a:bodyPr>
          <a:lstStyle/>
          <a:p>
            <a:pPr marL="0" fontAlgn="ctr">
              <a:spcBef>
                <a:spcPts val="0"/>
              </a:spcBef>
            </a:pPr>
            <a:r>
              <a:rPr lang="en-GB" sz="3600" b="0" i="0" u="none" strike="noStrike" kern="1200" dirty="0">
                <a:solidFill>
                  <a:srgbClr val="000000"/>
                </a:solidFill>
                <a:effectLst/>
                <a:latin typeface="Calibri" panose="020F0502020204030204" pitchFamily="34" charset="0"/>
              </a:rPr>
              <a:t>Contains header information</a:t>
            </a:r>
          </a:p>
          <a:p>
            <a:pPr marL="457200" lvl="1" fontAlgn="ctr">
              <a:spcBef>
                <a:spcPts val="0"/>
              </a:spcBef>
            </a:pPr>
            <a:r>
              <a:rPr lang="en-GB" sz="3200" dirty="0">
                <a:solidFill>
                  <a:srgbClr val="000000"/>
                </a:solidFill>
                <a:latin typeface="Calibri" panose="020F0502020204030204" pitchFamily="34" charset="0"/>
              </a:rPr>
              <a:t>application-specific context information (for example, security or encryption information) that is associated with the SOAP message</a:t>
            </a:r>
            <a:endParaRPr lang="en-GB" sz="3200" b="0" i="0" u="none" strike="noStrike" kern="1200" dirty="0">
              <a:solidFill>
                <a:srgbClr val="000000"/>
              </a:solidFill>
              <a:effectLst/>
              <a:latin typeface="Calibri" panose="020F0502020204030204" pitchFamily="34" charset="0"/>
            </a:endParaRPr>
          </a:p>
          <a:p>
            <a:pPr marL="0" fontAlgn="ctr">
              <a:spcBef>
                <a:spcPts val="0"/>
              </a:spcBef>
            </a:pPr>
            <a:endParaRPr lang="en-US" sz="3600" dirty="0">
              <a:solidFill>
                <a:srgbClr val="000000"/>
              </a:solidFill>
              <a:latin typeface="Calibri" panose="020F0502020204030204" pitchFamily="34" charset="0"/>
            </a:endParaRPr>
          </a:p>
          <a:p>
            <a:pPr marL="0" fontAlgn="ctr">
              <a:spcBef>
                <a:spcPts val="0"/>
              </a:spcBef>
            </a:pPr>
            <a:endParaRPr lang="x-none" sz="3600" b="0" i="0" u="none" strike="noStrike" dirty="0">
              <a:effectLst/>
              <a:latin typeface="Arial" panose="020B0604020202020204" pitchFamily="34" charset="0"/>
            </a:endParaRPr>
          </a:p>
          <a:p>
            <a:endParaRPr lang="en-GB" sz="3600" dirty="0"/>
          </a:p>
        </p:txBody>
      </p:sp>
      <p:sp>
        <p:nvSpPr>
          <p:cNvPr id="5" name="内容占位符 4"/>
          <p:cNvSpPr>
            <a:spLocks noGrp="1"/>
          </p:cNvSpPr>
          <p:nvPr>
            <p:ph sz="half" idx="2"/>
          </p:nvPr>
        </p:nvSpPr>
        <p:spPr/>
        <p:txBody>
          <a:bodyPr>
            <a:normAutofit/>
          </a:bodyPr>
          <a:lstStyle/>
          <a:p>
            <a:endParaRPr lang="en-GB"/>
          </a:p>
        </p:txBody>
      </p:sp>
      <p:pic>
        <p:nvPicPr>
          <p:cNvPr id="4" name="图片 3"/>
          <p:cNvPicPr>
            <a:picLocks noChangeAspect="1"/>
          </p:cNvPicPr>
          <p:nvPr/>
        </p:nvPicPr>
        <p:blipFill>
          <a:blip r:embed="rId2"/>
          <a:stretch>
            <a:fillRect/>
          </a:stretch>
        </p:blipFill>
        <p:spPr>
          <a:xfrm>
            <a:off x="6172200" y="1825625"/>
            <a:ext cx="4837501" cy="4465334"/>
          </a:xfrm>
          <a:prstGeom prst="rect">
            <a:avLst/>
          </a:prstGeom>
        </p:spPr>
      </p:pic>
      <p:sp>
        <p:nvSpPr>
          <p:cNvPr id="10" name="矩形 9">
            <a:extLst>
              <a:ext uri="{FF2B5EF4-FFF2-40B4-BE49-F238E27FC236}">
                <a16:creationId xmlns:a16="http://schemas.microsoft.com/office/drawing/2014/main" id="{7CDF6D0A-6980-7C4C-7FB6-E35BBF917A47}"/>
              </a:ext>
            </a:extLst>
          </p:cNvPr>
          <p:cNvSpPr/>
          <p:nvPr/>
        </p:nvSpPr>
        <p:spPr>
          <a:xfrm>
            <a:off x="6828602" y="2932998"/>
            <a:ext cx="3431817" cy="1297172"/>
          </a:xfrm>
          <a:prstGeom prst="rect">
            <a:avLst/>
          </a:prstGeom>
          <a:solidFill>
            <a:srgbClr val="FFFF00">
              <a:alpha val="33000"/>
            </a:srgb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537402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Message - Body</a:t>
            </a:r>
          </a:p>
        </p:txBody>
      </p:sp>
      <p:sp>
        <p:nvSpPr>
          <p:cNvPr id="3" name="内容占位符 2"/>
          <p:cNvSpPr>
            <a:spLocks noGrp="1"/>
          </p:cNvSpPr>
          <p:nvPr>
            <p:ph sz="half" idx="1"/>
          </p:nvPr>
        </p:nvSpPr>
        <p:spPr/>
        <p:txBody>
          <a:bodyPr>
            <a:normAutofit/>
          </a:bodyPr>
          <a:lstStyle/>
          <a:p>
            <a:pPr marL="0" fontAlgn="ctr">
              <a:spcBef>
                <a:spcPts val="0"/>
              </a:spcBef>
            </a:pPr>
            <a:r>
              <a:rPr lang="en-US" sz="3600" dirty="0">
                <a:solidFill>
                  <a:srgbClr val="000000"/>
                </a:solidFill>
                <a:latin typeface="Calibri" panose="020F0502020204030204" pitchFamily="34" charset="0"/>
              </a:rPr>
              <a:t>Contains the body of the message intended for the SOAP receiver</a:t>
            </a:r>
          </a:p>
          <a:p>
            <a:pPr marL="457200" lvl="1" fontAlgn="ctr">
              <a:spcBef>
                <a:spcPts val="0"/>
              </a:spcBef>
            </a:pPr>
            <a:r>
              <a:rPr lang="en-GB" sz="3200" dirty="0">
                <a:solidFill>
                  <a:srgbClr val="000000"/>
                </a:solidFill>
                <a:latin typeface="Calibri" panose="020F0502020204030204" pitchFamily="34" charset="0"/>
              </a:rPr>
              <a:t>Contains call and response information</a:t>
            </a:r>
            <a:endParaRPr lang="en-AU" sz="3200" dirty="0">
              <a:latin typeface="Arial" panose="020B0604020202020204" pitchFamily="34" charset="0"/>
            </a:endParaRPr>
          </a:p>
          <a:p>
            <a:pPr marL="0" fontAlgn="ctr">
              <a:spcBef>
                <a:spcPts val="0"/>
              </a:spcBef>
            </a:pPr>
            <a:endParaRPr lang="x-none" sz="3600" b="0" i="0" u="none" strike="noStrike" dirty="0">
              <a:effectLst/>
              <a:latin typeface="Arial" panose="020B0604020202020204" pitchFamily="34" charset="0"/>
            </a:endParaRPr>
          </a:p>
          <a:p>
            <a:endParaRPr lang="en-GB" sz="3600" dirty="0"/>
          </a:p>
        </p:txBody>
      </p:sp>
      <p:sp>
        <p:nvSpPr>
          <p:cNvPr id="5" name="内容占位符 4"/>
          <p:cNvSpPr>
            <a:spLocks noGrp="1"/>
          </p:cNvSpPr>
          <p:nvPr>
            <p:ph sz="half" idx="2"/>
          </p:nvPr>
        </p:nvSpPr>
        <p:spPr/>
        <p:txBody>
          <a:bodyPr>
            <a:normAutofit/>
          </a:bodyPr>
          <a:lstStyle/>
          <a:p>
            <a:endParaRPr lang="en-GB"/>
          </a:p>
        </p:txBody>
      </p:sp>
      <p:pic>
        <p:nvPicPr>
          <p:cNvPr id="4" name="图片 3"/>
          <p:cNvPicPr>
            <a:picLocks noChangeAspect="1"/>
          </p:cNvPicPr>
          <p:nvPr/>
        </p:nvPicPr>
        <p:blipFill>
          <a:blip r:embed="rId2"/>
          <a:stretch>
            <a:fillRect/>
          </a:stretch>
        </p:blipFill>
        <p:spPr>
          <a:xfrm>
            <a:off x="6172200" y="1825625"/>
            <a:ext cx="4837501" cy="4465334"/>
          </a:xfrm>
          <a:prstGeom prst="rect">
            <a:avLst/>
          </a:prstGeom>
        </p:spPr>
      </p:pic>
      <p:sp>
        <p:nvSpPr>
          <p:cNvPr id="8" name="矩形 7">
            <a:extLst>
              <a:ext uri="{FF2B5EF4-FFF2-40B4-BE49-F238E27FC236}">
                <a16:creationId xmlns:a16="http://schemas.microsoft.com/office/drawing/2014/main" id="{D303ED91-1146-D285-487F-ECB1158938B7}"/>
              </a:ext>
            </a:extLst>
          </p:cNvPr>
          <p:cNvSpPr/>
          <p:nvPr/>
        </p:nvSpPr>
        <p:spPr>
          <a:xfrm>
            <a:off x="6828602" y="4380614"/>
            <a:ext cx="3431817" cy="1297172"/>
          </a:xfrm>
          <a:prstGeom prst="rect">
            <a:avLst/>
          </a:prstGeom>
          <a:solidFill>
            <a:srgbClr val="FFFF00">
              <a:alpha val="18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635740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Message - Fault</a:t>
            </a:r>
          </a:p>
        </p:txBody>
      </p:sp>
      <p:sp>
        <p:nvSpPr>
          <p:cNvPr id="3" name="内容占位符 2"/>
          <p:cNvSpPr>
            <a:spLocks noGrp="1"/>
          </p:cNvSpPr>
          <p:nvPr>
            <p:ph sz="half" idx="1"/>
          </p:nvPr>
        </p:nvSpPr>
        <p:spPr/>
        <p:txBody>
          <a:bodyPr>
            <a:normAutofit fontScale="77500" lnSpcReduction="20000"/>
          </a:bodyPr>
          <a:lstStyle/>
          <a:p>
            <a:pPr marL="0" fontAlgn="ctr">
              <a:spcBef>
                <a:spcPts val="0"/>
              </a:spcBef>
            </a:pPr>
            <a:r>
              <a:rPr lang="en-US" sz="4400" dirty="0">
                <a:solidFill>
                  <a:srgbClr val="000000"/>
                </a:solidFill>
                <a:latin typeface="Calibri" panose="020F0502020204030204" pitchFamily="34" charset="0"/>
              </a:rPr>
              <a:t>Contained within the SOAP body as a child element</a:t>
            </a:r>
          </a:p>
          <a:p>
            <a:pPr marL="0" fontAlgn="ctr">
              <a:spcBef>
                <a:spcPts val="0"/>
              </a:spcBef>
            </a:pPr>
            <a:r>
              <a:rPr lang="en-GB" sz="4400" dirty="0">
                <a:solidFill>
                  <a:srgbClr val="000000"/>
                </a:solidFill>
                <a:latin typeface="Calibri" panose="020F0502020204030204" pitchFamily="34" charset="0"/>
              </a:rPr>
              <a:t>Provides information about errors that occurred while processing the message</a:t>
            </a:r>
          </a:p>
          <a:p>
            <a:pPr marL="0" fontAlgn="ctr">
              <a:spcBef>
                <a:spcPts val="0"/>
              </a:spcBef>
            </a:pPr>
            <a:r>
              <a:rPr lang="en-US" sz="4400" dirty="0">
                <a:solidFill>
                  <a:srgbClr val="000000"/>
                </a:solidFill>
                <a:latin typeface="Calibri" panose="020F0502020204030204" pitchFamily="34" charset="0"/>
              </a:rPr>
              <a:t>In case a SOAP node fails to process a SOAP message, it adds the fault information to the fault element</a:t>
            </a:r>
          </a:p>
          <a:p>
            <a:pPr marL="0" fontAlgn="ctr">
              <a:spcBef>
                <a:spcPts val="0"/>
              </a:spcBef>
            </a:pPr>
            <a:endParaRPr lang="x-none" sz="4400" b="0" i="0" u="none" strike="noStrike" dirty="0">
              <a:effectLst/>
              <a:latin typeface="Arial" panose="020B0604020202020204" pitchFamily="34" charset="0"/>
            </a:endParaRPr>
          </a:p>
          <a:p>
            <a:endParaRPr lang="en-GB" sz="3600" dirty="0"/>
          </a:p>
        </p:txBody>
      </p:sp>
      <p:sp>
        <p:nvSpPr>
          <p:cNvPr id="5" name="内容占位符 4"/>
          <p:cNvSpPr>
            <a:spLocks noGrp="1"/>
          </p:cNvSpPr>
          <p:nvPr>
            <p:ph sz="half" idx="2"/>
          </p:nvPr>
        </p:nvSpPr>
        <p:spPr/>
        <p:txBody>
          <a:bodyPr>
            <a:normAutofit fontScale="77500" lnSpcReduction="20000"/>
          </a:bodyPr>
          <a:lstStyle/>
          <a:p>
            <a:endParaRPr lang="en-GB"/>
          </a:p>
        </p:txBody>
      </p:sp>
      <p:pic>
        <p:nvPicPr>
          <p:cNvPr id="4" name="图片 3"/>
          <p:cNvPicPr>
            <a:picLocks noChangeAspect="1"/>
          </p:cNvPicPr>
          <p:nvPr/>
        </p:nvPicPr>
        <p:blipFill>
          <a:blip r:embed="rId2"/>
          <a:stretch>
            <a:fillRect/>
          </a:stretch>
        </p:blipFill>
        <p:spPr>
          <a:xfrm>
            <a:off x="6172200" y="1825625"/>
            <a:ext cx="4837501" cy="4465334"/>
          </a:xfrm>
          <a:prstGeom prst="rect">
            <a:avLst/>
          </a:prstGeom>
        </p:spPr>
      </p:pic>
      <p:sp>
        <p:nvSpPr>
          <p:cNvPr id="9" name="矩形 8">
            <a:extLst>
              <a:ext uri="{FF2B5EF4-FFF2-40B4-BE49-F238E27FC236}">
                <a16:creationId xmlns:a16="http://schemas.microsoft.com/office/drawing/2014/main" id="{782AB728-F3B3-3077-931F-2F8CBCE3AFCD}"/>
              </a:ext>
            </a:extLst>
          </p:cNvPr>
          <p:cNvSpPr/>
          <p:nvPr/>
        </p:nvSpPr>
        <p:spPr>
          <a:xfrm>
            <a:off x="7187609" y="4805916"/>
            <a:ext cx="2718391" cy="733647"/>
          </a:xfrm>
          <a:prstGeom prst="rect">
            <a:avLst/>
          </a:prstGeom>
          <a:solidFill>
            <a:srgbClr val="FFFF00">
              <a:alpha val="20000"/>
            </a:srgb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188836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Web service basics</a:t>
            </a:r>
          </a:p>
        </p:txBody>
      </p:sp>
      <p:sp>
        <p:nvSpPr>
          <p:cNvPr id="3" name="内容占位符 2"/>
          <p:cNvSpPr>
            <a:spLocks noGrp="1"/>
          </p:cNvSpPr>
          <p:nvPr>
            <p:ph idx="1"/>
          </p:nvPr>
        </p:nvSpPr>
        <p:spPr/>
        <p:txBody>
          <a:bodyPr>
            <a:normAutofit/>
          </a:bodyPr>
          <a:lstStyle/>
          <a:p>
            <a:r>
              <a:rPr lang="en-GB" sz="3600" dirty="0"/>
              <a:t>An organization exposes its business applications as services </a:t>
            </a:r>
            <a:r>
              <a:rPr lang="en-GB" sz="3600" b="1" dirty="0">
                <a:solidFill>
                  <a:srgbClr val="FF0000"/>
                </a:solidFill>
              </a:rPr>
              <a:t>on the Internet </a:t>
            </a:r>
            <a:r>
              <a:rPr lang="en-GB" sz="3600" dirty="0"/>
              <a:t>and makes them accessible via standard programmatic interfaces</a:t>
            </a:r>
          </a:p>
        </p:txBody>
      </p:sp>
      <p:pic>
        <p:nvPicPr>
          <p:cNvPr id="4" name="图片 3"/>
          <p:cNvPicPr>
            <a:picLocks noChangeAspect="1"/>
          </p:cNvPicPr>
          <p:nvPr/>
        </p:nvPicPr>
        <p:blipFill>
          <a:blip r:embed="rId2"/>
          <a:stretch>
            <a:fillRect/>
          </a:stretch>
        </p:blipFill>
        <p:spPr>
          <a:xfrm>
            <a:off x="6229846" y="3442914"/>
            <a:ext cx="4961614" cy="3182634"/>
          </a:xfrm>
          <a:prstGeom prst="rect">
            <a:avLst/>
          </a:prstGeom>
        </p:spPr>
      </p:pic>
    </p:spTree>
    <p:extLst>
      <p:ext uri="{BB962C8B-B14F-4D97-AF65-F5344CB8AC3E}">
        <p14:creationId xmlns:p14="http://schemas.microsoft.com/office/powerpoint/2010/main" val="1339639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message without and with a Fault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720" y="1818877"/>
            <a:ext cx="3942489" cy="4213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728" y="1818877"/>
            <a:ext cx="3806013" cy="4358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8789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Example</a:t>
            </a:r>
          </a:p>
        </p:txBody>
      </p:sp>
      <p:sp>
        <p:nvSpPr>
          <p:cNvPr id="3" name="内容占位符 2"/>
          <p:cNvSpPr>
            <a:spLocks noGrp="1"/>
          </p:cNvSpPr>
          <p:nvPr>
            <p:ph idx="1"/>
          </p:nvPr>
        </p:nvSpPr>
        <p:spPr/>
        <p:txBody>
          <a:bodyPr/>
          <a:lstStyle/>
          <a:p>
            <a:r>
              <a:rPr lang="en-GB" dirty="0"/>
              <a:t>XMethods.net provides a simple weather service, listing current temperature by zip code. The service method, </a:t>
            </a:r>
            <a:r>
              <a:rPr lang="en-GB" dirty="0" err="1">
                <a:solidFill>
                  <a:srgbClr val="00B050"/>
                </a:solidFill>
              </a:rPr>
              <a:t>getTemp</a:t>
            </a:r>
            <a:r>
              <a:rPr lang="en-GB" dirty="0"/>
              <a:t>, requires a zip code string and returns a single float value.</a:t>
            </a:r>
          </a:p>
        </p:txBody>
      </p:sp>
      <p:pic>
        <p:nvPicPr>
          <p:cNvPr id="4" name="图片 3"/>
          <p:cNvPicPr>
            <a:picLocks noChangeAspect="1"/>
          </p:cNvPicPr>
          <p:nvPr/>
        </p:nvPicPr>
        <p:blipFill>
          <a:blip r:embed="rId2"/>
          <a:stretch>
            <a:fillRect/>
          </a:stretch>
        </p:blipFill>
        <p:spPr>
          <a:xfrm>
            <a:off x="2243471" y="3019865"/>
            <a:ext cx="7825562" cy="3828944"/>
          </a:xfrm>
          <a:prstGeom prst="rect">
            <a:avLst/>
          </a:prstGeom>
        </p:spPr>
      </p:pic>
    </p:spTree>
    <p:extLst>
      <p:ext uri="{BB962C8B-B14F-4D97-AF65-F5344CB8AC3E}">
        <p14:creationId xmlns:p14="http://schemas.microsoft.com/office/powerpoint/2010/main" val="2022385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SOAP Request</a:t>
            </a:r>
          </a:p>
        </p:txBody>
      </p:sp>
      <p:pic>
        <p:nvPicPr>
          <p:cNvPr id="4" name="图片 3"/>
          <p:cNvPicPr>
            <a:picLocks noChangeAspect="1"/>
          </p:cNvPicPr>
          <p:nvPr/>
        </p:nvPicPr>
        <p:blipFill>
          <a:blip r:embed="rId2"/>
          <a:stretch>
            <a:fillRect/>
          </a:stretch>
        </p:blipFill>
        <p:spPr>
          <a:xfrm>
            <a:off x="107193" y="2805536"/>
            <a:ext cx="11134935" cy="3735592"/>
          </a:xfrm>
          <a:prstGeom prst="rect">
            <a:avLst/>
          </a:prstGeom>
        </p:spPr>
      </p:pic>
      <p:pic>
        <p:nvPicPr>
          <p:cNvPr id="5" name="图片 4"/>
          <p:cNvPicPr>
            <a:picLocks noChangeAspect="1"/>
          </p:cNvPicPr>
          <p:nvPr/>
        </p:nvPicPr>
        <p:blipFill>
          <a:blip r:embed="rId3"/>
          <a:stretch>
            <a:fillRect/>
          </a:stretch>
        </p:blipFill>
        <p:spPr>
          <a:xfrm>
            <a:off x="6363452" y="190123"/>
            <a:ext cx="4804249" cy="2850803"/>
          </a:xfrm>
          <a:prstGeom prst="rect">
            <a:avLst/>
          </a:prstGeom>
        </p:spPr>
      </p:pic>
    </p:spTree>
    <p:extLst>
      <p:ext uri="{BB962C8B-B14F-4D97-AF65-F5344CB8AC3E}">
        <p14:creationId xmlns:p14="http://schemas.microsoft.com/office/powerpoint/2010/main" val="3746795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226173" y="797131"/>
            <a:ext cx="3548932" cy="2105908"/>
          </a:xfrm>
          <a:prstGeom prst="rect">
            <a:avLst/>
          </a:prstGeom>
        </p:spPr>
      </p:pic>
      <p:sp>
        <p:nvSpPr>
          <p:cNvPr id="2" name="标题 1"/>
          <p:cNvSpPr>
            <a:spLocks noGrp="1"/>
          </p:cNvSpPr>
          <p:nvPr>
            <p:ph type="title"/>
          </p:nvPr>
        </p:nvSpPr>
        <p:spPr/>
        <p:txBody>
          <a:bodyPr>
            <a:normAutofit/>
          </a:bodyPr>
          <a:lstStyle/>
          <a:p>
            <a:r>
              <a:rPr lang="en-GB" dirty="0"/>
              <a:t>SOAP Request - XML namespaces </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6" name="Rounded Rectangle 5"/>
          <p:cNvSpPr/>
          <p:nvPr/>
        </p:nvSpPr>
        <p:spPr>
          <a:xfrm>
            <a:off x="1576833" y="4876801"/>
            <a:ext cx="5457952"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1073087" y="4070097"/>
            <a:ext cx="6725729"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1072166" y="3761232"/>
            <a:ext cx="8088090"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1073087" y="3452369"/>
            <a:ext cx="8810561"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p:cNvSpPr/>
          <p:nvPr/>
        </p:nvSpPr>
        <p:spPr>
          <a:xfrm>
            <a:off x="1576833" y="4876801"/>
            <a:ext cx="5457952"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4386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Request - XML namespaces </a:t>
            </a:r>
          </a:p>
        </p:txBody>
      </p:sp>
      <p:sp>
        <p:nvSpPr>
          <p:cNvPr id="3" name="内容占位符 2"/>
          <p:cNvSpPr>
            <a:spLocks noGrp="1"/>
          </p:cNvSpPr>
          <p:nvPr>
            <p:ph idx="1"/>
          </p:nvPr>
        </p:nvSpPr>
        <p:spPr/>
        <p:txBody>
          <a:bodyPr>
            <a:noAutofit/>
          </a:bodyPr>
          <a:lstStyle/>
          <a:p>
            <a:r>
              <a:rPr lang="en-GB" sz="3200" dirty="0"/>
              <a:t>In our sample SOAP request, a total of four XML namespaces are defined to disambiguate identifiers associated with </a:t>
            </a:r>
          </a:p>
          <a:p>
            <a:pPr lvl="1"/>
            <a:r>
              <a:rPr lang="en-GB" sz="2800" dirty="0"/>
              <a:t>the SOAP Envelope (</a:t>
            </a:r>
            <a:r>
              <a:rPr lang="en-GB" sz="2800" i="1" dirty="0">
                <a:solidFill>
                  <a:srgbClr val="0070C0"/>
                </a:solidFill>
              </a:rPr>
              <a:t>http://schemas.xmlsoap.org/soap/envelope</a:t>
            </a:r>
            <a:r>
              <a:rPr lang="en-GB" sz="2800" i="1" dirty="0"/>
              <a:t>/</a:t>
            </a:r>
            <a:r>
              <a:rPr lang="en-GB" sz="2800" dirty="0"/>
              <a:t>)</a:t>
            </a:r>
          </a:p>
          <a:p>
            <a:pPr lvl="1"/>
            <a:r>
              <a:rPr lang="en-GB" sz="2800" dirty="0"/>
              <a:t>data encoding via XML Schemas (</a:t>
            </a:r>
            <a:r>
              <a:rPr lang="en-GB" sz="2800" i="1" dirty="0">
                <a:solidFill>
                  <a:srgbClr val="0070C0"/>
                </a:solidFill>
              </a:rPr>
              <a:t>http://www.w3.org/2001/XMLSchema-instance</a:t>
            </a:r>
            <a:r>
              <a:rPr lang="en-GB" sz="2800" i="1" dirty="0"/>
              <a:t> </a:t>
            </a:r>
            <a:r>
              <a:rPr lang="en-GB" sz="2800" dirty="0"/>
              <a:t>and </a:t>
            </a:r>
            <a:r>
              <a:rPr lang="en-GB" sz="2800" i="1" dirty="0">
                <a:solidFill>
                  <a:srgbClr val="0070C0"/>
                </a:solidFill>
              </a:rPr>
              <a:t>http://www.w3.org/2001/XMLSchema</a:t>
            </a:r>
            <a:r>
              <a:rPr lang="en-GB" sz="2800" dirty="0"/>
              <a:t>)</a:t>
            </a:r>
          </a:p>
          <a:p>
            <a:pPr lvl="1"/>
            <a:r>
              <a:rPr lang="en-GB" sz="2800" dirty="0"/>
              <a:t>application identifiers specific to </a:t>
            </a:r>
            <a:r>
              <a:rPr lang="en-GB" sz="2800" dirty="0" err="1"/>
              <a:t>Xmethods</a:t>
            </a:r>
            <a:r>
              <a:rPr lang="en-GB" sz="2800" dirty="0"/>
              <a:t> (</a:t>
            </a:r>
            <a:r>
              <a:rPr lang="en-GB" sz="2800" i="1" dirty="0" err="1">
                <a:solidFill>
                  <a:srgbClr val="0070C0"/>
                </a:solidFill>
              </a:rPr>
              <a:t>urn:xmethods-Temperature</a:t>
            </a:r>
            <a:r>
              <a:rPr lang="en-GB" sz="2800" dirty="0"/>
              <a:t>) </a:t>
            </a:r>
          </a:p>
        </p:txBody>
      </p:sp>
    </p:spTree>
    <p:extLst>
      <p:ext uri="{BB962C8B-B14F-4D97-AF65-F5344CB8AC3E}">
        <p14:creationId xmlns:p14="http://schemas.microsoft.com/office/powerpoint/2010/main" val="3038476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Request - XML namespaces </a:t>
            </a:r>
          </a:p>
        </p:txBody>
      </p:sp>
      <p:sp>
        <p:nvSpPr>
          <p:cNvPr id="3" name="内容占位符 2"/>
          <p:cNvSpPr>
            <a:spLocks noGrp="1"/>
          </p:cNvSpPr>
          <p:nvPr>
            <p:ph idx="1"/>
          </p:nvPr>
        </p:nvSpPr>
        <p:spPr/>
        <p:txBody>
          <a:bodyPr>
            <a:normAutofit lnSpcReduction="10000"/>
          </a:bodyPr>
          <a:lstStyle/>
          <a:p>
            <a:r>
              <a:rPr lang="en-GB" sz="4000" dirty="0"/>
              <a:t>Namespaces are used to disambiguate XML elements and attributes, and are often used to reference external schemas. </a:t>
            </a:r>
          </a:p>
          <a:p>
            <a:pPr lvl="1"/>
            <a:r>
              <a:rPr lang="en-GB" sz="3600" dirty="0"/>
              <a:t>Disambiguation links the named entities to a unique identifier</a:t>
            </a:r>
          </a:p>
          <a:p>
            <a:r>
              <a:rPr lang="en-GB" sz="4000" dirty="0"/>
              <a:t>This enables application modularity, while also providing maximum flexibility for future changes to the specifications. </a:t>
            </a:r>
          </a:p>
        </p:txBody>
      </p:sp>
    </p:spTree>
    <p:extLst>
      <p:ext uri="{BB962C8B-B14F-4D97-AF65-F5344CB8AC3E}">
        <p14:creationId xmlns:p14="http://schemas.microsoft.com/office/powerpoint/2010/main" val="2616002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106746" y="4136283"/>
            <a:ext cx="9031210" cy="757301"/>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ed Rectangle 3"/>
          <p:cNvSpPr/>
          <p:nvPr/>
        </p:nvSpPr>
        <p:spPr>
          <a:xfrm>
            <a:off x="2106746" y="2147027"/>
            <a:ext cx="3617318" cy="757301"/>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XML namespace declaration </a:t>
            </a:r>
          </a:p>
        </p:txBody>
      </p:sp>
      <p:sp>
        <p:nvSpPr>
          <p:cNvPr id="3" name="Content Placeholder 2"/>
          <p:cNvSpPr>
            <a:spLocks noGrp="1"/>
          </p:cNvSpPr>
          <p:nvPr>
            <p:ph idx="1"/>
          </p:nvPr>
        </p:nvSpPr>
        <p:spPr/>
        <p:txBody>
          <a:bodyPr>
            <a:normAutofit fontScale="85000" lnSpcReduction="10000"/>
          </a:bodyPr>
          <a:lstStyle/>
          <a:p>
            <a:r>
              <a:rPr lang="en-GB" dirty="0"/>
              <a:t>An explicit XML namespace declaration takes the following form:</a:t>
            </a:r>
          </a:p>
          <a:p>
            <a:pPr marL="1371600" lvl="3" indent="0">
              <a:buNone/>
            </a:pPr>
            <a:r>
              <a:rPr lang="en-GB" sz="2800" i="1" dirty="0"/>
              <a:t>&lt;</a:t>
            </a:r>
            <a:r>
              <a:rPr lang="en-GB" sz="2800" i="1" dirty="0" err="1">
                <a:solidFill>
                  <a:srgbClr val="FF0000"/>
                </a:solidFill>
              </a:rPr>
              <a:t>prefix</a:t>
            </a:r>
            <a:r>
              <a:rPr lang="en-GB" sz="2800" i="1" dirty="0" err="1"/>
              <a:t>:myElement</a:t>
            </a:r>
            <a:endParaRPr lang="en-GB" sz="2800" i="1" dirty="0"/>
          </a:p>
          <a:p>
            <a:pPr marL="1371600" lvl="3" indent="0">
              <a:buNone/>
            </a:pPr>
            <a:r>
              <a:rPr lang="en-GB" sz="2800" i="1" dirty="0"/>
              <a:t>	</a:t>
            </a:r>
            <a:r>
              <a:rPr lang="en-GB" sz="2800" i="1" dirty="0" err="1"/>
              <a:t>xmlns:</a:t>
            </a:r>
            <a:r>
              <a:rPr lang="en-GB" sz="2800" i="1" dirty="0" err="1">
                <a:solidFill>
                  <a:srgbClr val="FF0000"/>
                </a:solidFill>
              </a:rPr>
              <a:t>prefix</a:t>
            </a:r>
            <a:r>
              <a:rPr lang="en-GB" sz="2800" i="1" dirty="0"/>
              <a:t> ="</a:t>
            </a:r>
            <a:r>
              <a:rPr lang="en-GB" sz="2800" i="1" dirty="0">
                <a:solidFill>
                  <a:srgbClr val="00B050"/>
                </a:solidFill>
              </a:rPr>
              <a:t>URI</a:t>
            </a:r>
            <a:r>
              <a:rPr lang="en-GB" sz="2800" i="1" dirty="0"/>
              <a:t>"&gt;</a:t>
            </a:r>
          </a:p>
          <a:p>
            <a:pPr lvl="1"/>
            <a:r>
              <a:rPr lang="en-GB" dirty="0"/>
              <a:t>The declaration </a:t>
            </a:r>
            <a:r>
              <a:rPr lang="en-GB" dirty="0">
                <a:highlight>
                  <a:srgbClr val="FFFF00"/>
                </a:highlight>
              </a:rPr>
              <a:t>defines </a:t>
            </a:r>
            <a:r>
              <a:rPr lang="en-GB" dirty="0">
                <a:solidFill>
                  <a:srgbClr val="FF0000"/>
                </a:solidFill>
                <a:highlight>
                  <a:srgbClr val="FFFF00"/>
                </a:highlight>
              </a:rPr>
              <a:t>prefix</a:t>
            </a:r>
            <a:r>
              <a:rPr lang="en-GB" dirty="0">
                <a:highlight>
                  <a:srgbClr val="FFFF00"/>
                </a:highlight>
              </a:rPr>
              <a:t> as an alias for the specified </a:t>
            </a:r>
            <a:r>
              <a:rPr lang="en-GB" dirty="0">
                <a:solidFill>
                  <a:srgbClr val="00B050"/>
                </a:solidFill>
                <a:highlight>
                  <a:srgbClr val="FFFF00"/>
                </a:highlight>
              </a:rPr>
              <a:t>URI</a:t>
            </a:r>
          </a:p>
          <a:p>
            <a:pPr lvl="1"/>
            <a:r>
              <a:rPr lang="en-GB" dirty="0"/>
              <a:t>In the element </a:t>
            </a:r>
            <a:r>
              <a:rPr lang="en-GB" dirty="0" err="1"/>
              <a:t>myElement</a:t>
            </a:r>
            <a:r>
              <a:rPr lang="en-GB" dirty="0"/>
              <a:t>, you can use prefix with any element or attribute to specify that the element or attribute name belongs to the namespace specified by the URI</a:t>
            </a:r>
          </a:p>
          <a:p>
            <a:r>
              <a:rPr lang="en-GB" dirty="0"/>
              <a:t>An example of a namespace declaration:</a:t>
            </a:r>
          </a:p>
          <a:p>
            <a:pPr marL="1371600" lvl="3" indent="0">
              <a:buNone/>
            </a:pPr>
            <a:r>
              <a:rPr lang="en-GB" sz="2800" i="1" dirty="0"/>
              <a:t>&lt;</a:t>
            </a:r>
            <a:r>
              <a:rPr lang="en-GB" sz="2800" i="1" dirty="0" err="1">
                <a:solidFill>
                  <a:srgbClr val="FF0000"/>
                </a:solidFill>
              </a:rPr>
              <a:t>SOAP-ENV</a:t>
            </a:r>
            <a:r>
              <a:rPr lang="en-GB" sz="2800" i="1" dirty="0" err="1"/>
              <a:t>:Envelope</a:t>
            </a:r>
            <a:r>
              <a:rPr lang="en-GB" sz="2800" i="1" dirty="0"/>
              <a:t> </a:t>
            </a:r>
          </a:p>
          <a:p>
            <a:pPr marL="1371600" lvl="3" indent="0">
              <a:buNone/>
            </a:pPr>
            <a:r>
              <a:rPr lang="en-GB" sz="2800" i="1" dirty="0"/>
              <a:t>	</a:t>
            </a:r>
            <a:r>
              <a:rPr lang="en-GB" sz="2800" i="1" dirty="0" err="1"/>
              <a:t>xmlns:</a:t>
            </a:r>
            <a:r>
              <a:rPr lang="en-GB" sz="2800" i="1" dirty="0" err="1">
                <a:solidFill>
                  <a:srgbClr val="FF0000"/>
                </a:solidFill>
              </a:rPr>
              <a:t>SOAP-ENV</a:t>
            </a:r>
            <a:r>
              <a:rPr lang="en-GB" sz="2800" i="1" dirty="0"/>
              <a:t>="</a:t>
            </a:r>
            <a:r>
              <a:rPr lang="en-GB" sz="2800" i="1" dirty="0">
                <a:solidFill>
                  <a:srgbClr val="00B050"/>
                </a:solidFill>
              </a:rPr>
              <a:t>http://schemas.xmlsoap.org/soap/envelope</a:t>
            </a:r>
            <a:r>
              <a:rPr lang="en-GB" sz="2800" i="1" dirty="0"/>
              <a:t>/"</a:t>
            </a:r>
          </a:p>
          <a:p>
            <a:pPr lvl="1"/>
            <a:r>
              <a:rPr lang="en-GB" dirty="0"/>
              <a:t>This declaration </a:t>
            </a:r>
            <a:r>
              <a:rPr lang="en-GB" dirty="0">
                <a:highlight>
                  <a:srgbClr val="FFFF00"/>
                </a:highlight>
              </a:rPr>
              <a:t>defines </a:t>
            </a:r>
            <a:r>
              <a:rPr lang="en-GB" dirty="0">
                <a:solidFill>
                  <a:srgbClr val="FF0000"/>
                </a:solidFill>
                <a:highlight>
                  <a:srgbClr val="FFFF00"/>
                </a:highlight>
              </a:rPr>
              <a:t>SOAP-ENV </a:t>
            </a:r>
            <a:r>
              <a:rPr lang="en-GB" dirty="0">
                <a:highlight>
                  <a:srgbClr val="FFFF00"/>
                </a:highlight>
              </a:rPr>
              <a:t>as an alias for the namespace: </a:t>
            </a:r>
            <a:r>
              <a:rPr lang="en-GB" dirty="0">
                <a:solidFill>
                  <a:srgbClr val="00B050"/>
                </a:solidFill>
                <a:highlight>
                  <a:srgbClr val="FFFF00"/>
                </a:highlight>
              </a:rPr>
              <a:t>http://schemas.xmlsoap.org/soap/envelope/</a:t>
            </a:r>
          </a:p>
          <a:p>
            <a:pPr lvl="1"/>
            <a:r>
              <a:rPr lang="en-GB" dirty="0"/>
              <a:t>After defining the alias, you can use it as a prefix to any attribute or element in the Envelope element.</a:t>
            </a:r>
          </a:p>
        </p:txBody>
      </p:sp>
    </p:spTree>
    <p:extLst>
      <p:ext uri="{BB962C8B-B14F-4D97-AF65-F5344CB8AC3E}">
        <p14:creationId xmlns:p14="http://schemas.microsoft.com/office/powerpoint/2010/main" val="38050173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7804868" y="365125"/>
            <a:ext cx="3548932" cy="2105908"/>
          </a:xfrm>
          <a:prstGeom prst="rect">
            <a:avLst/>
          </a:prstGeom>
        </p:spPr>
      </p:pic>
      <p:sp>
        <p:nvSpPr>
          <p:cNvPr id="2" name="标题 1"/>
          <p:cNvSpPr>
            <a:spLocks noGrp="1"/>
          </p:cNvSpPr>
          <p:nvPr>
            <p:ph type="title"/>
          </p:nvPr>
        </p:nvSpPr>
        <p:spPr/>
        <p:txBody>
          <a:bodyPr>
            <a:normAutofit/>
          </a:bodyPr>
          <a:lstStyle/>
          <a:p>
            <a:r>
              <a:rPr lang="en-GB" dirty="0"/>
              <a:t>SOAP Request – an example</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Tree>
    <p:extLst>
      <p:ext uri="{BB962C8B-B14F-4D97-AF65-F5344CB8AC3E}">
        <p14:creationId xmlns:p14="http://schemas.microsoft.com/office/powerpoint/2010/main" val="3796143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Request - XML namespaces </a:t>
            </a:r>
          </a:p>
        </p:txBody>
      </p:sp>
      <p:sp>
        <p:nvSpPr>
          <p:cNvPr id="3" name="内容占位符 2"/>
          <p:cNvSpPr>
            <a:spLocks noGrp="1"/>
          </p:cNvSpPr>
          <p:nvPr>
            <p:ph idx="1"/>
          </p:nvPr>
        </p:nvSpPr>
        <p:spPr/>
        <p:txBody>
          <a:bodyPr>
            <a:noAutofit/>
          </a:bodyPr>
          <a:lstStyle/>
          <a:p>
            <a:r>
              <a:rPr lang="en-GB" sz="3200" dirty="0"/>
              <a:t>An XML namespace defined to disambiguate identifiers associated with </a:t>
            </a:r>
          </a:p>
          <a:p>
            <a:pPr lvl="1"/>
            <a:r>
              <a:rPr lang="en-GB" sz="2800" dirty="0"/>
              <a:t>the SOAP Envelope (</a:t>
            </a:r>
            <a:r>
              <a:rPr lang="en-GB" sz="2800" i="1" dirty="0">
                <a:solidFill>
                  <a:srgbClr val="0070C0"/>
                </a:solidFill>
              </a:rPr>
              <a:t>http://schemas.xmlsoap.org/soap/envelope</a:t>
            </a:r>
            <a:r>
              <a:rPr lang="en-GB" sz="2800" i="1" dirty="0"/>
              <a:t>/</a:t>
            </a:r>
            <a:r>
              <a:rPr lang="en-GB" sz="2800" dirty="0"/>
              <a:t>)</a:t>
            </a:r>
          </a:p>
        </p:txBody>
      </p:sp>
    </p:spTree>
    <p:extLst>
      <p:ext uri="{BB962C8B-B14F-4D97-AF65-F5344CB8AC3E}">
        <p14:creationId xmlns:p14="http://schemas.microsoft.com/office/powerpoint/2010/main" val="1173536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539701" y="0"/>
            <a:ext cx="3280937" cy="1946882"/>
          </a:xfrm>
          <a:prstGeom prst="rect">
            <a:avLst/>
          </a:prstGeom>
        </p:spPr>
      </p:pic>
      <p:sp>
        <p:nvSpPr>
          <p:cNvPr id="2" name="标题 1"/>
          <p:cNvSpPr>
            <a:spLocks noGrp="1"/>
          </p:cNvSpPr>
          <p:nvPr>
            <p:ph type="title"/>
          </p:nvPr>
        </p:nvSpPr>
        <p:spPr/>
        <p:txBody>
          <a:bodyPr>
            <a:normAutofit/>
          </a:bodyPr>
          <a:lstStyle/>
          <a:p>
            <a:r>
              <a:rPr lang="en-GB" dirty="0"/>
              <a:t>SOAP Request</a:t>
            </a:r>
          </a:p>
        </p:txBody>
      </p:sp>
      <p:sp>
        <p:nvSpPr>
          <p:cNvPr id="3" name="内容占位符 2"/>
          <p:cNvSpPr>
            <a:spLocks noGrp="1"/>
          </p:cNvSpPr>
          <p:nvPr>
            <p:ph idx="1"/>
          </p:nvPr>
        </p:nvSpPr>
        <p:spPr/>
        <p:txBody>
          <a:bodyPr/>
          <a:lstStyle/>
          <a:p>
            <a:r>
              <a:rPr lang="en-GB" dirty="0"/>
              <a:t>This namespace declaration defines SOAP_ENV as an alias for the namespace: http://schemas.xmlsoap.org/soap/envelope/</a:t>
            </a:r>
          </a:p>
          <a:p>
            <a:endParaRPr lang="en-GB" dirty="0"/>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9" name="Rounded Rectangle 8"/>
          <p:cNvSpPr/>
          <p:nvPr/>
        </p:nvSpPr>
        <p:spPr>
          <a:xfrm>
            <a:off x="670560" y="3186176"/>
            <a:ext cx="9326880" cy="568960"/>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507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726802" y="3675366"/>
            <a:ext cx="4961614" cy="3182634"/>
          </a:xfrm>
          <a:prstGeom prst="rect">
            <a:avLst/>
          </a:prstGeom>
        </p:spPr>
      </p:pic>
      <p:sp>
        <p:nvSpPr>
          <p:cNvPr id="2" name="标题 1"/>
          <p:cNvSpPr>
            <a:spLocks noGrp="1"/>
          </p:cNvSpPr>
          <p:nvPr>
            <p:ph type="title"/>
          </p:nvPr>
        </p:nvSpPr>
        <p:spPr/>
        <p:txBody>
          <a:bodyPr/>
          <a:lstStyle/>
          <a:p>
            <a:r>
              <a:rPr lang="en-GB" dirty="0"/>
              <a:t>Web service basics</a:t>
            </a:r>
          </a:p>
        </p:txBody>
      </p:sp>
      <p:sp>
        <p:nvSpPr>
          <p:cNvPr id="3" name="内容占位符 2"/>
          <p:cNvSpPr>
            <a:spLocks noGrp="1"/>
          </p:cNvSpPr>
          <p:nvPr>
            <p:ph idx="1"/>
          </p:nvPr>
        </p:nvSpPr>
        <p:spPr/>
        <p:txBody>
          <a:bodyPr>
            <a:normAutofit/>
          </a:bodyPr>
          <a:lstStyle/>
          <a:p>
            <a:r>
              <a:rPr lang="en-GB" sz="3600" dirty="0"/>
              <a:t>The Web services technology provides a uniform and </a:t>
            </a:r>
            <a:r>
              <a:rPr lang="en-GB" sz="3600" b="1" dirty="0">
                <a:solidFill>
                  <a:srgbClr val="FF0000"/>
                </a:solidFill>
              </a:rPr>
              <a:t>loosely coupled</a:t>
            </a:r>
            <a:r>
              <a:rPr lang="en-GB" sz="3600" dirty="0"/>
              <a:t> integration framework to increase </a:t>
            </a:r>
            <a:r>
              <a:rPr lang="en-GB" sz="3600" b="1" dirty="0">
                <a:solidFill>
                  <a:srgbClr val="FF0000"/>
                </a:solidFill>
              </a:rPr>
              <a:t>cross-language</a:t>
            </a:r>
            <a:r>
              <a:rPr lang="en-GB" sz="3600" dirty="0"/>
              <a:t> and </a:t>
            </a:r>
            <a:r>
              <a:rPr lang="en-GB" sz="3600" b="1" dirty="0">
                <a:solidFill>
                  <a:srgbClr val="FF0000"/>
                </a:solidFill>
              </a:rPr>
              <a:t>cross-platform</a:t>
            </a:r>
            <a:r>
              <a:rPr lang="en-GB" sz="3600" dirty="0"/>
              <a:t> interoperability for distributed computing and resource sharing over the Internet</a:t>
            </a:r>
          </a:p>
        </p:txBody>
      </p:sp>
    </p:spTree>
    <p:extLst>
      <p:ext uri="{BB962C8B-B14F-4D97-AF65-F5344CB8AC3E}">
        <p14:creationId xmlns:p14="http://schemas.microsoft.com/office/powerpoint/2010/main" val="3348196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7188737" y="0"/>
            <a:ext cx="3329536" cy="1975720"/>
          </a:xfrm>
          <a:prstGeom prst="rect">
            <a:avLst/>
          </a:prstGeom>
        </p:spPr>
      </p:pic>
      <p:sp>
        <p:nvSpPr>
          <p:cNvPr id="2" name="标题 1"/>
          <p:cNvSpPr>
            <a:spLocks noGrp="1"/>
          </p:cNvSpPr>
          <p:nvPr>
            <p:ph type="title"/>
          </p:nvPr>
        </p:nvSpPr>
        <p:spPr/>
        <p:txBody>
          <a:bodyPr>
            <a:normAutofit/>
          </a:bodyPr>
          <a:lstStyle/>
          <a:p>
            <a:r>
              <a:rPr lang="en-GB" dirty="0"/>
              <a:t>SOAP Request</a:t>
            </a:r>
          </a:p>
        </p:txBody>
      </p:sp>
      <p:sp>
        <p:nvSpPr>
          <p:cNvPr id="3" name="内容占位符 2"/>
          <p:cNvSpPr>
            <a:spLocks noGrp="1"/>
          </p:cNvSpPr>
          <p:nvPr>
            <p:ph idx="1"/>
          </p:nvPr>
        </p:nvSpPr>
        <p:spPr/>
        <p:txBody>
          <a:bodyPr/>
          <a:lstStyle/>
          <a:p>
            <a:r>
              <a:rPr lang="en-GB" dirty="0"/>
              <a:t>After defining the alias, you can use it as a prefix to any attribute or element in the Envelope element.</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9" name="Rounded Rectangle 8"/>
          <p:cNvSpPr/>
          <p:nvPr/>
        </p:nvSpPr>
        <p:spPr>
          <a:xfrm>
            <a:off x="670560" y="3186176"/>
            <a:ext cx="9326880" cy="568960"/>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052320" y="3421888"/>
            <a:ext cx="1300480" cy="339344"/>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1221232" y="4262120"/>
            <a:ext cx="1300480" cy="339344"/>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528064" y="5101336"/>
            <a:ext cx="1300480" cy="339344"/>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39188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Request - XML namespaces </a:t>
            </a:r>
          </a:p>
        </p:txBody>
      </p:sp>
      <p:sp>
        <p:nvSpPr>
          <p:cNvPr id="3" name="内容占位符 2"/>
          <p:cNvSpPr>
            <a:spLocks noGrp="1"/>
          </p:cNvSpPr>
          <p:nvPr>
            <p:ph idx="1"/>
          </p:nvPr>
        </p:nvSpPr>
        <p:spPr/>
        <p:txBody>
          <a:bodyPr>
            <a:noAutofit/>
          </a:bodyPr>
          <a:lstStyle/>
          <a:p>
            <a:r>
              <a:rPr lang="en-GB" sz="3200" dirty="0"/>
              <a:t>An XML namespace defined to disambiguate identifiers associated with </a:t>
            </a:r>
          </a:p>
          <a:p>
            <a:pPr lvl="1"/>
            <a:r>
              <a:rPr lang="en-GB" sz="2800" dirty="0"/>
              <a:t>data encoding via XML Schemas (</a:t>
            </a:r>
            <a:r>
              <a:rPr lang="en-GB" sz="2800" i="1" dirty="0">
                <a:solidFill>
                  <a:srgbClr val="0070C0"/>
                </a:solidFill>
              </a:rPr>
              <a:t>http://www.w3.org/2001/XMLSchema-instance</a:t>
            </a:r>
            <a:r>
              <a:rPr lang="en-GB" sz="2800" i="1" dirty="0"/>
              <a:t> </a:t>
            </a:r>
            <a:r>
              <a:rPr lang="en-GB" sz="2800" dirty="0"/>
              <a:t>and </a:t>
            </a:r>
            <a:r>
              <a:rPr lang="en-GB" sz="2800" i="1" dirty="0">
                <a:solidFill>
                  <a:srgbClr val="0070C0"/>
                </a:solidFill>
              </a:rPr>
              <a:t>http://www.w3.org/2001/XMLSchema</a:t>
            </a:r>
            <a:r>
              <a:rPr lang="en-GB" sz="2800" dirty="0"/>
              <a:t>)</a:t>
            </a:r>
          </a:p>
        </p:txBody>
      </p:sp>
    </p:spTree>
    <p:extLst>
      <p:ext uri="{BB962C8B-B14F-4D97-AF65-F5344CB8AC3E}">
        <p14:creationId xmlns:p14="http://schemas.microsoft.com/office/powerpoint/2010/main" val="1615359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78847" y="-67592"/>
            <a:ext cx="3548932" cy="2105908"/>
          </a:xfrm>
          <a:prstGeom prst="rect">
            <a:avLst/>
          </a:prstGeom>
        </p:spPr>
      </p:pic>
      <p:sp>
        <p:nvSpPr>
          <p:cNvPr id="2" name="标题 1"/>
          <p:cNvSpPr>
            <a:spLocks noGrp="1"/>
          </p:cNvSpPr>
          <p:nvPr>
            <p:ph type="title"/>
          </p:nvPr>
        </p:nvSpPr>
        <p:spPr/>
        <p:txBody>
          <a:bodyPr>
            <a:normAutofit/>
          </a:bodyPr>
          <a:lstStyle/>
          <a:p>
            <a:r>
              <a:rPr lang="en-GB" dirty="0"/>
              <a:t>SOAP Request</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8" name="Rounded Rectangle 7"/>
          <p:cNvSpPr/>
          <p:nvPr/>
        </p:nvSpPr>
        <p:spPr>
          <a:xfrm>
            <a:off x="1072166" y="3761232"/>
            <a:ext cx="8088090"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052320" y="3761232"/>
            <a:ext cx="508000" cy="339344"/>
          </a:xfrm>
          <a:prstGeom prst="ellipse">
            <a:avLst/>
          </a:prstGeom>
          <a:solidFill>
            <a:srgbClr val="00B050">
              <a:alpha val="2000"/>
            </a:srgbClr>
          </a:solid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36544" y="5388864"/>
            <a:ext cx="508000" cy="339344"/>
          </a:xfrm>
          <a:prstGeom prst="ellipse">
            <a:avLst/>
          </a:prstGeom>
          <a:solidFill>
            <a:srgbClr val="00B050">
              <a:alpha val="2000"/>
            </a:srgbClr>
          </a:solid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2666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78847" y="-67592"/>
            <a:ext cx="3548932" cy="2105908"/>
          </a:xfrm>
          <a:prstGeom prst="rect">
            <a:avLst/>
          </a:prstGeom>
        </p:spPr>
      </p:pic>
      <p:sp>
        <p:nvSpPr>
          <p:cNvPr id="2" name="标题 1"/>
          <p:cNvSpPr>
            <a:spLocks noGrp="1"/>
          </p:cNvSpPr>
          <p:nvPr>
            <p:ph type="title"/>
          </p:nvPr>
        </p:nvSpPr>
        <p:spPr/>
        <p:txBody>
          <a:bodyPr>
            <a:normAutofit/>
          </a:bodyPr>
          <a:lstStyle/>
          <a:p>
            <a:r>
              <a:rPr lang="en-GB" dirty="0"/>
              <a:t>SOAP Request</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7" name="Rounded Rectangle 6"/>
          <p:cNvSpPr/>
          <p:nvPr/>
        </p:nvSpPr>
        <p:spPr>
          <a:xfrm>
            <a:off x="1073087" y="4070097"/>
            <a:ext cx="6725729"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013712" y="3994912"/>
            <a:ext cx="611632" cy="339344"/>
          </a:xfrm>
          <a:prstGeom prst="ellipse">
            <a:avLst/>
          </a:prstGeom>
          <a:solidFill>
            <a:srgbClr val="FFC000">
              <a:alpha val="2000"/>
            </a:srgbClr>
          </a:solid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4722368" y="5388864"/>
            <a:ext cx="611632" cy="339344"/>
          </a:xfrm>
          <a:prstGeom prst="ellipse">
            <a:avLst/>
          </a:prstGeom>
          <a:solidFill>
            <a:srgbClr val="FFC000">
              <a:alpha val="2000"/>
            </a:srgbClr>
          </a:solid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504139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Request - XML namespaces </a:t>
            </a:r>
          </a:p>
        </p:txBody>
      </p:sp>
      <p:sp>
        <p:nvSpPr>
          <p:cNvPr id="3" name="内容占位符 2"/>
          <p:cNvSpPr>
            <a:spLocks noGrp="1"/>
          </p:cNvSpPr>
          <p:nvPr>
            <p:ph idx="1"/>
          </p:nvPr>
        </p:nvSpPr>
        <p:spPr/>
        <p:txBody>
          <a:bodyPr>
            <a:noAutofit/>
          </a:bodyPr>
          <a:lstStyle/>
          <a:p>
            <a:r>
              <a:rPr lang="en-GB" sz="3200" dirty="0"/>
              <a:t>An XML namespace defined to disambiguate identifiers associated with </a:t>
            </a:r>
          </a:p>
          <a:p>
            <a:pPr lvl="1"/>
            <a:r>
              <a:rPr lang="en-GB" sz="2800" dirty="0"/>
              <a:t>application identifiers specific to </a:t>
            </a:r>
            <a:r>
              <a:rPr lang="en-GB" sz="2800" dirty="0" err="1"/>
              <a:t>Xmethods</a:t>
            </a:r>
            <a:r>
              <a:rPr lang="en-GB" sz="2800" dirty="0"/>
              <a:t> (</a:t>
            </a:r>
            <a:r>
              <a:rPr lang="en-GB" sz="2800" i="1" dirty="0" err="1">
                <a:solidFill>
                  <a:srgbClr val="0070C0"/>
                </a:solidFill>
              </a:rPr>
              <a:t>urn:xmethods-Temperature</a:t>
            </a:r>
            <a:r>
              <a:rPr lang="en-GB" sz="2800" dirty="0"/>
              <a:t>) </a:t>
            </a:r>
          </a:p>
        </p:txBody>
      </p:sp>
    </p:spTree>
    <p:extLst>
      <p:ext uri="{BB962C8B-B14F-4D97-AF65-F5344CB8AC3E}">
        <p14:creationId xmlns:p14="http://schemas.microsoft.com/office/powerpoint/2010/main" val="33406054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78847" y="-67592"/>
            <a:ext cx="3548932" cy="2105908"/>
          </a:xfrm>
          <a:prstGeom prst="rect">
            <a:avLst/>
          </a:prstGeom>
        </p:spPr>
      </p:pic>
      <p:sp>
        <p:nvSpPr>
          <p:cNvPr id="2" name="标题 1"/>
          <p:cNvSpPr>
            <a:spLocks noGrp="1"/>
          </p:cNvSpPr>
          <p:nvPr>
            <p:ph type="title"/>
          </p:nvPr>
        </p:nvSpPr>
        <p:spPr/>
        <p:txBody>
          <a:bodyPr>
            <a:normAutofit/>
          </a:bodyPr>
          <a:lstStyle/>
          <a:p>
            <a:r>
              <a:rPr lang="en-GB" dirty="0"/>
              <a:t>SOAP Request</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6" name="Rounded Rectangle 5"/>
          <p:cNvSpPr/>
          <p:nvPr/>
        </p:nvSpPr>
        <p:spPr>
          <a:xfrm>
            <a:off x="1576833" y="4876801"/>
            <a:ext cx="5457952"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1759712" y="4537457"/>
            <a:ext cx="508000" cy="339344"/>
          </a:xfrm>
          <a:prstGeom prst="ellipse">
            <a:avLst/>
          </a:prstGeom>
          <a:solidFill>
            <a:srgbClr val="00B0F0">
              <a:alpha val="2000"/>
            </a:srgbClr>
          </a:solidFill>
          <a:ln w="412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2472944" y="4859529"/>
            <a:ext cx="508000" cy="339344"/>
          </a:xfrm>
          <a:prstGeom prst="ellipse">
            <a:avLst/>
          </a:prstGeom>
          <a:solidFill>
            <a:srgbClr val="00B0F0">
              <a:alpha val="2000"/>
            </a:srgbClr>
          </a:solidFill>
          <a:ln w="412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605056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Request - XML namespaces </a:t>
            </a:r>
          </a:p>
        </p:txBody>
      </p:sp>
      <p:sp>
        <p:nvSpPr>
          <p:cNvPr id="3" name="内容占位符 2"/>
          <p:cNvSpPr>
            <a:spLocks noGrp="1"/>
          </p:cNvSpPr>
          <p:nvPr>
            <p:ph idx="1"/>
          </p:nvPr>
        </p:nvSpPr>
        <p:spPr/>
        <p:txBody>
          <a:bodyPr>
            <a:noAutofit/>
          </a:bodyPr>
          <a:lstStyle/>
          <a:p>
            <a:r>
              <a:rPr lang="en-GB" sz="3200" dirty="0"/>
              <a:t>In our sample SOAP request, a total of four XML namespaces are defined to disambiguate identifiers associated with </a:t>
            </a:r>
          </a:p>
          <a:p>
            <a:pPr lvl="1"/>
            <a:r>
              <a:rPr lang="en-GB" sz="2800" dirty="0"/>
              <a:t>the SOAP Envelope (</a:t>
            </a:r>
            <a:r>
              <a:rPr lang="en-GB" sz="2800" i="1" dirty="0">
                <a:solidFill>
                  <a:srgbClr val="0070C0"/>
                </a:solidFill>
              </a:rPr>
              <a:t>http://schemas.xmlsoap.org/soap/envelope</a:t>
            </a:r>
            <a:r>
              <a:rPr lang="en-GB" sz="2800" i="1" dirty="0"/>
              <a:t>/</a:t>
            </a:r>
            <a:r>
              <a:rPr lang="en-GB" sz="2800" dirty="0"/>
              <a:t>)</a:t>
            </a:r>
          </a:p>
          <a:p>
            <a:pPr lvl="1"/>
            <a:r>
              <a:rPr lang="en-GB" sz="2800" dirty="0"/>
              <a:t>data encoding via XML Schemas (</a:t>
            </a:r>
            <a:r>
              <a:rPr lang="en-GB" sz="2800" i="1" dirty="0">
                <a:solidFill>
                  <a:srgbClr val="0070C0"/>
                </a:solidFill>
              </a:rPr>
              <a:t>http://www.w3.org/2001/XMLSchema-instance</a:t>
            </a:r>
            <a:r>
              <a:rPr lang="en-GB" sz="2800" i="1" dirty="0"/>
              <a:t> </a:t>
            </a:r>
            <a:r>
              <a:rPr lang="en-GB" sz="2800" dirty="0"/>
              <a:t>and </a:t>
            </a:r>
            <a:r>
              <a:rPr lang="en-GB" sz="2800" i="1" dirty="0">
                <a:solidFill>
                  <a:srgbClr val="0070C0"/>
                </a:solidFill>
              </a:rPr>
              <a:t>http://www.w3.org/2001/XMLSchema</a:t>
            </a:r>
            <a:r>
              <a:rPr lang="en-GB" sz="2800" dirty="0"/>
              <a:t>)</a:t>
            </a:r>
          </a:p>
          <a:p>
            <a:pPr lvl="1"/>
            <a:r>
              <a:rPr lang="en-GB" sz="2800" dirty="0"/>
              <a:t>application identifiers specific to </a:t>
            </a:r>
            <a:r>
              <a:rPr lang="en-GB" sz="2800" dirty="0" err="1"/>
              <a:t>Xmethods</a:t>
            </a:r>
            <a:r>
              <a:rPr lang="en-GB" sz="2800" dirty="0"/>
              <a:t> (</a:t>
            </a:r>
            <a:r>
              <a:rPr lang="en-GB" sz="2800" i="1" dirty="0" err="1">
                <a:solidFill>
                  <a:srgbClr val="0070C0"/>
                </a:solidFill>
              </a:rPr>
              <a:t>urn:xmethods-Temperature</a:t>
            </a:r>
            <a:r>
              <a:rPr lang="en-GB" sz="2800" dirty="0"/>
              <a:t>) </a:t>
            </a:r>
          </a:p>
        </p:txBody>
      </p:sp>
    </p:spTree>
    <p:extLst>
      <p:ext uri="{BB962C8B-B14F-4D97-AF65-F5344CB8AC3E}">
        <p14:creationId xmlns:p14="http://schemas.microsoft.com/office/powerpoint/2010/main" val="1877684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43068" y="0"/>
            <a:ext cx="3548932" cy="2105908"/>
          </a:xfrm>
          <a:prstGeom prst="rect">
            <a:avLst/>
          </a:prstGeom>
        </p:spPr>
      </p:pic>
      <p:sp>
        <p:nvSpPr>
          <p:cNvPr id="2" name="标题 1"/>
          <p:cNvSpPr>
            <a:spLocks noGrp="1"/>
          </p:cNvSpPr>
          <p:nvPr>
            <p:ph type="title"/>
          </p:nvPr>
        </p:nvSpPr>
        <p:spPr/>
        <p:txBody>
          <a:bodyPr>
            <a:normAutofit/>
          </a:bodyPr>
          <a:lstStyle/>
          <a:p>
            <a:r>
              <a:rPr lang="en-GB" dirty="0"/>
              <a:t>SOAP Request</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6" name="Rounded Rectangle 5"/>
          <p:cNvSpPr/>
          <p:nvPr/>
        </p:nvSpPr>
        <p:spPr>
          <a:xfrm>
            <a:off x="1576833" y="4876801"/>
            <a:ext cx="5457952"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1073087" y="4070097"/>
            <a:ext cx="6725729"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1072166" y="3761232"/>
            <a:ext cx="8088090"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1073087" y="3452369"/>
            <a:ext cx="8810561"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2052320" y="3421888"/>
            <a:ext cx="1300480" cy="339344"/>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221232" y="4262120"/>
            <a:ext cx="1300480" cy="339344"/>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052320" y="3761232"/>
            <a:ext cx="508000" cy="339344"/>
          </a:xfrm>
          <a:prstGeom prst="ellipse">
            <a:avLst/>
          </a:prstGeom>
          <a:solidFill>
            <a:srgbClr val="00B050">
              <a:alpha val="2000"/>
            </a:srgbClr>
          </a:solid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013712" y="3994912"/>
            <a:ext cx="611632" cy="339344"/>
          </a:xfrm>
          <a:prstGeom prst="ellipse">
            <a:avLst/>
          </a:prstGeom>
          <a:solidFill>
            <a:srgbClr val="FFC000">
              <a:alpha val="2000"/>
            </a:srgbClr>
          </a:solid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36544" y="5388864"/>
            <a:ext cx="508000" cy="339344"/>
          </a:xfrm>
          <a:prstGeom prst="ellipse">
            <a:avLst/>
          </a:prstGeom>
          <a:solidFill>
            <a:srgbClr val="00B050">
              <a:alpha val="2000"/>
            </a:srgbClr>
          </a:solid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528064" y="5101336"/>
            <a:ext cx="1300480" cy="339344"/>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4722368" y="5388864"/>
            <a:ext cx="611632" cy="339344"/>
          </a:xfrm>
          <a:prstGeom prst="ellipse">
            <a:avLst/>
          </a:prstGeom>
          <a:solidFill>
            <a:srgbClr val="FFC000">
              <a:alpha val="2000"/>
            </a:srgbClr>
          </a:solid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p:cNvSpPr/>
          <p:nvPr/>
        </p:nvSpPr>
        <p:spPr>
          <a:xfrm>
            <a:off x="1576833" y="4876801"/>
            <a:ext cx="5457952"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1759712" y="4537457"/>
            <a:ext cx="508000" cy="339344"/>
          </a:xfrm>
          <a:prstGeom prst="ellipse">
            <a:avLst/>
          </a:prstGeom>
          <a:solidFill>
            <a:srgbClr val="00B0F0">
              <a:alpha val="2000"/>
            </a:srgbClr>
          </a:solidFill>
          <a:ln w="412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2472944" y="4859529"/>
            <a:ext cx="508000" cy="339344"/>
          </a:xfrm>
          <a:prstGeom prst="ellipse">
            <a:avLst/>
          </a:prstGeom>
          <a:solidFill>
            <a:srgbClr val="00B0F0">
              <a:alpha val="2000"/>
            </a:srgbClr>
          </a:solidFill>
          <a:ln w="412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8882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78847" y="-67592"/>
            <a:ext cx="3548932" cy="2105908"/>
          </a:xfrm>
          <a:prstGeom prst="rect">
            <a:avLst/>
          </a:prstGeom>
        </p:spPr>
      </p:pic>
      <p:sp>
        <p:nvSpPr>
          <p:cNvPr id="2" name="标题 1"/>
          <p:cNvSpPr>
            <a:spLocks noGrp="1"/>
          </p:cNvSpPr>
          <p:nvPr>
            <p:ph type="title"/>
          </p:nvPr>
        </p:nvSpPr>
        <p:spPr/>
        <p:txBody>
          <a:bodyPr>
            <a:normAutofit/>
          </a:bodyPr>
          <a:lstStyle/>
          <a:p>
            <a:r>
              <a:rPr lang="en-GB" dirty="0"/>
              <a:t>SOAP Request</a:t>
            </a:r>
          </a:p>
        </p:txBody>
      </p:sp>
      <p:sp>
        <p:nvSpPr>
          <p:cNvPr id="3" name="内容占位符 2"/>
          <p:cNvSpPr>
            <a:spLocks noGrp="1"/>
          </p:cNvSpPr>
          <p:nvPr>
            <p:ph idx="1"/>
          </p:nvPr>
        </p:nvSpPr>
        <p:spPr/>
        <p:txBody>
          <a:bodyPr/>
          <a:lstStyle/>
          <a:p>
            <a:r>
              <a:rPr lang="en-GB" dirty="0"/>
              <a:t>The client request must include the name of the method to invoke and any required parameters.</a:t>
            </a:r>
          </a:p>
        </p:txBody>
      </p:sp>
      <p:pic>
        <p:nvPicPr>
          <p:cNvPr id="4" name="图片 3"/>
          <p:cNvPicPr>
            <a:picLocks noChangeAspect="1"/>
          </p:cNvPicPr>
          <p:nvPr/>
        </p:nvPicPr>
        <p:blipFill>
          <a:blip r:embed="rId3"/>
          <a:stretch>
            <a:fillRect/>
          </a:stretch>
        </p:blipFill>
        <p:spPr>
          <a:xfrm>
            <a:off x="633589" y="2907103"/>
            <a:ext cx="10924821" cy="3665102"/>
          </a:xfrm>
          <a:prstGeom prst="rect">
            <a:avLst/>
          </a:prstGeom>
        </p:spPr>
      </p:pic>
      <p:sp>
        <p:nvSpPr>
          <p:cNvPr id="17" name="Rounded Rectangle 16"/>
          <p:cNvSpPr/>
          <p:nvPr/>
        </p:nvSpPr>
        <p:spPr>
          <a:xfrm>
            <a:off x="2369313" y="4603510"/>
            <a:ext cx="1150111"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6587744" y="5405120"/>
            <a:ext cx="784352" cy="30582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p:cNvSpPr/>
          <p:nvPr/>
        </p:nvSpPr>
        <p:spPr>
          <a:xfrm>
            <a:off x="6329681" y="1845056"/>
            <a:ext cx="3050031" cy="383045"/>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3661665" y="2272804"/>
            <a:ext cx="1727199" cy="383045"/>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78541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GB" dirty="0"/>
              <a:t>SOAP Request</a:t>
            </a:r>
          </a:p>
        </p:txBody>
      </p:sp>
      <p:sp>
        <p:nvSpPr>
          <p:cNvPr id="3" name="内容占位符 2"/>
          <p:cNvSpPr>
            <a:spLocks noGrp="1"/>
          </p:cNvSpPr>
          <p:nvPr>
            <p:ph sz="half" idx="1"/>
          </p:nvPr>
        </p:nvSpPr>
        <p:spPr>
          <a:xfrm>
            <a:off x="906448" y="2735249"/>
            <a:ext cx="9072439" cy="3441714"/>
          </a:xfrm>
        </p:spPr>
        <p:txBody>
          <a:bodyPr>
            <a:normAutofit fontScale="92500"/>
          </a:bodyPr>
          <a:lstStyle/>
          <a:p>
            <a:r>
              <a:rPr lang="en-GB" dirty="0"/>
              <a:t>The </a:t>
            </a:r>
            <a:r>
              <a:rPr lang="en-GB" dirty="0">
                <a:solidFill>
                  <a:srgbClr val="00B050"/>
                </a:solidFill>
              </a:rPr>
              <a:t>Body</a:t>
            </a:r>
            <a:r>
              <a:rPr lang="en-GB" dirty="0"/>
              <a:t> element encapsulates the main "payload" of the SOAP message. </a:t>
            </a:r>
          </a:p>
          <a:p>
            <a:r>
              <a:rPr lang="en-GB" dirty="0"/>
              <a:t>The only element is </a:t>
            </a:r>
            <a:r>
              <a:rPr lang="en-GB" dirty="0" err="1">
                <a:solidFill>
                  <a:srgbClr val="00B050"/>
                </a:solidFill>
              </a:rPr>
              <a:t>getTemp</a:t>
            </a:r>
            <a:r>
              <a:rPr lang="en-GB" dirty="0"/>
              <a:t>, which is tied to the </a:t>
            </a:r>
            <a:r>
              <a:rPr lang="en-GB" dirty="0" err="1"/>
              <a:t>XMethods</a:t>
            </a:r>
            <a:r>
              <a:rPr lang="en-GB" dirty="0"/>
              <a:t> namespace and corresponds to the remote method name. </a:t>
            </a:r>
          </a:p>
          <a:p>
            <a:r>
              <a:rPr lang="en-GB" dirty="0"/>
              <a:t>Each parameter to the method appears as a </a:t>
            </a:r>
            <a:r>
              <a:rPr lang="en-GB" dirty="0" err="1"/>
              <a:t>subelement</a:t>
            </a:r>
            <a:r>
              <a:rPr lang="en-GB" dirty="0"/>
              <a:t>. </a:t>
            </a:r>
          </a:p>
          <a:p>
            <a:pPr lvl="1"/>
            <a:r>
              <a:rPr lang="en-GB" dirty="0"/>
              <a:t>In our example, we have a single zip code element, which is assigned to the XML Schema</a:t>
            </a:r>
            <a:r>
              <a:rPr lang="en-GB" dirty="0">
                <a:solidFill>
                  <a:srgbClr val="00B050"/>
                </a:solidFill>
              </a:rPr>
              <a:t> </a:t>
            </a:r>
            <a:r>
              <a:rPr lang="en-GB" dirty="0" err="1">
                <a:solidFill>
                  <a:srgbClr val="00B050"/>
                </a:solidFill>
              </a:rPr>
              <a:t>xsd:string</a:t>
            </a:r>
            <a:r>
              <a:rPr lang="en-GB" dirty="0">
                <a:solidFill>
                  <a:srgbClr val="00B050"/>
                </a:solidFill>
              </a:rPr>
              <a:t> </a:t>
            </a:r>
            <a:r>
              <a:rPr lang="en-GB" dirty="0"/>
              <a:t>data type and set to 10016. </a:t>
            </a:r>
          </a:p>
          <a:p>
            <a:pPr lvl="1"/>
            <a:r>
              <a:rPr lang="en-GB" dirty="0"/>
              <a:t>If additional parameters are required, each can have its own data type.</a:t>
            </a:r>
          </a:p>
        </p:txBody>
      </p:sp>
      <p:pic>
        <p:nvPicPr>
          <p:cNvPr id="6" name="图片 5"/>
          <p:cNvPicPr>
            <a:picLocks noChangeAspect="1"/>
          </p:cNvPicPr>
          <p:nvPr/>
        </p:nvPicPr>
        <p:blipFill>
          <a:blip r:embed="rId2"/>
          <a:stretch>
            <a:fillRect/>
          </a:stretch>
        </p:blipFill>
        <p:spPr>
          <a:xfrm>
            <a:off x="4208412" y="87464"/>
            <a:ext cx="7715758" cy="2588513"/>
          </a:xfrm>
          <a:prstGeom prst="rect">
            <a:avLst/>
          </a:prstGeom>
        </p:spPr>
      </p:pic>
      <p:sp>
        <p:nvSpPr>
          <p:cNvPr id="7" name="Rounded Rectangle 6"/>
          <p:cNvSpPr/>
          <p:nvPr/>
        </p:nvSpPr>
        <p:spPr>
          <a:xfrm>
            <a:off x="4745108" y="1272910"/>
            <a:ext cx="1695974" cy="225578"/>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7072732" y="1864383"/>
            <a:ext cx="1273686" cy="225578"/>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7254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857999" y="3593989"/>
            <a:ext cx="4961614" cy="3182634"/>
          </a:xfrm>
          <a:prstGeom prst="rect">
            <a:avLst/>
          </a:prstGeom>
        </p:spPr>
      </p:pic>
      <p:sp>
        <p:nvSpPr>
          <p:cNvPr id="2" name="标题 1"/>
          <p:cNvSpPr>
            <a:spLocks noGrp="1"/>
          </p:cNvSpPr>
          <p:nvPr>
            <p:ph type="title"/>
          </p:nvPr>
        </p:nvSpPr>
        <p:spPr/>
        <p:txBody>
          <a:bodyPr/>
          <a:lstStyle/>
          <a:p>
            <a:r>
              <a:rPr lang="en-GB" dirty="0"/>
              <a:t>Web service basics</a:t>
            </a:r>
          </a:p>
        </p:txBody>
      </p:sp>
      <p:sp>
        <p:nvSpPr>
          <p:cNvPr id="3" name="内容占位符 2"/>
          <p:cNvSpPr>
            <a:spLocks noGrp="1"/>
          </p:cNvSpPr>
          <p:nvPr>
            <p:ph idx="1"/>
          </p:nvPr>
        </p:nvSpPr>
        <p:spPr/>
        <p:txBody>
          <a:bodyPr>
            <a:normAutofit/>
          </a:bodyPr>
          <a:lstStyle/>
          <a:p>
            <a:r>
              <a:rPr lang="en-GB" sz="3200" dirty="0"/>
              <a:t>The paradigm of Web services opens a new cost-effective way of engineering software to quickly develop and deploy Web applications, by dynamically integrating other independently published Web service components into new business processes</a:t>
            </a:r>
          </a:p>
        </p:txBody>
      </p:sp>
    </p:spTree>
    <p:extLst>
      <p:ext uri="{BB962C8B-B14F-4D97-AF65-F5344CB8AC3E}">
        <p14:creationId xmlns:p14="http://schemas.microsoft.com/office/powerpoint/2010/main" val="14013029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Response</a:t>
            </a:r>
          </a:p>
        </p:txBody>
      </p:sp>
      <p:pic>
        <p:nvPicPr>
          <p:cNvPr id="4" name="图片 3"/>
          <p:cNvPicPr>
            <a:picLocks noChangeAspect="1"/>
          </p:cNvPicPr>
          <p:nvPr/>
        </p:nvPicPr>
        <p:blipFill>
          <a:blip r:embed="rId3"/>
          <a:stretch>
            <a:fillRect/>
          </a:stretch>
        </p:blipFill>
        <p:spPr>
          <a:xfrm>
            <a:off x="159647" y="2419107"/>
            <a:ext cx="12015001" cy="3944001"/>
          </a:xfrm>
          <a:prstGeom prst="rect">
            <a:avLst/>
          </a:prstGeom>
        </p:spPr>
      </p:pic>
      <p:pic>
        <p:nvPicPr>
          <p:cNvPr id="5" name="图片 4"/>
          <p:cNvPicPr>
            <a:picLocks noChangeAspect="1"/>
          </p:cNvPicPr>
          <p:nvPr/>
        </p:nvPicPr>
        <p:blipFill>
          <a:blip r:embed="rId4"/>
          <a:stretch>
            <a:fillRect/>
          </a:stretch>
        </p:blipFill>
        <p:spPr>
          <a:xfrm>
            <a:off x="8117532" y="313199"/>
            <a:ext cx="3548932" cy="2105908"/>
          </a:xfrm>
          <a:prstGeom prst="rect">
            <a:avLst/>
          </a:prstGeom>
        </p:spPr>
      </p:pic>
      <p:sp>
        <p:nvSpPr>
          <p:cNvPr id="6" name="Rounded Rectangle 5"/>
          <p:cNvSpPr/>
          <p:nvPr/>
        </p:nvSpPr>
        <p:spPr>
          <a:xfrm>
            <a:off x="1339476" y="4235566"/>
            <a:ext cx="3325996" cy="225578"/>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4586881" y="5141838"/>
            <a:ext cx="1695974" cy="225578"/>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764063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Response</a:t>
            </a:r>
          </a:p>
        </p:txBody>
      </p:sp>
      <p:sp>
        <p:nvSpPr>
          <p:cNvPr id="3" name="内容占位符 2"/>
          <p:cNvSpPr>
            <a:spLocks noGrp="1"/>
          </p:cNvSpPr>
          <p:nvPr>
            <p:ph idx="1"/>
          </p:nvPr>
        </p:nvSpPr>
        <p:spPr/>
        <p:txBody>
          <a:bodyPr/>
          <a:lstStyle/>
          <a:p>
            <a:r>
              <a:rPr lang="en-GB" dirty="0"/>
              <a:t>Just like the request, the response includes </a:t>
            </a:r>
            <a:r>
              <a:rPr lang="en-GB" dirty="0">
                <a:solidFill>
                  <a:srgbClr val="00B050"/>
                </a:solidFill>
              </a:rPr>
              <a:t>Envelope</a:t>
            </a:r>
            <a:r>
              <a:rPr lang="en-GB" dirty="0"/>
              <a:t> and </a:t>
            </a:r>
            <a:r>
              <a:rPr lang="en-GB" dirty="0">
                <a:solidFill>
                  <a:srgbClr val="00B050"/>
                </a:solidFill>
              </a:rPr>
              <a:t>Body</a:t>
            </a:r>
            <a:r>
              <a:rPr lang="en-GB" dirty="0"/>
              <a:t> elements, and the same four XML namespaces. </a:t>
            </a:r>
          </a:p>
          <a:p>
            <a:r>
              <a:rPr lang="en-GB" dirty="0"/>
              <a:t>This time, however, the </a:t>
            </a:r>
            <a:r>
              <a:rPr lang="en-GB" dirty="0">
                <a:solidFill>
                  <a:srgbClr val="00B050"/>
                </a:solidFill>
              </a:rPr>
              <a:t>Body</a:t>
            </a:r>
            <a:r>
              <a:rPr lang="en-GB" dirty="0"/>
              <a:t> element includes a single </a:t>
            </a:r>
            <a:r>
              <a:rPr lang="en-GB" dirty="0" err="1">
                <a:solidFill>
                  <a:srgbClr val="00B050"/>
                </a:solidFill>
              </a:rPr>
              <a:t>getTempResponse</a:t>
            </a:r>
            <a:r>
              <a:rPr lang="en-GB" dirty="0"/>
              <a:t> element, corresponding to our initial request. The response element includes a single return element, indicating an </a:t>
            </a:r>
            <a:r>
              <a:rPr lang="en-GB" dirty="0" err="1">
                <a:solidFill>
                  <a:srgbClr val="00B050"/>
                </a:solidFill>
              </a:rPr>
              <a:t>xsd:float</a:t>
            </a:r>
            <a:r>
              <a:rPr lang="en-GB" dirty="0"/>
              <a:t> data type.</a:t>
            </a:r>
          </a:p>
        </p:txBody>
      </p:sp>
    </p:spTree>
    <p:extLst>
      <p:ext uri="{BB962C8B-B14F-4D97-AF65-F5344CB8AC3E}">
        <p14:creationId xmlns:p14="http://schemas.microsoft.com/office/powerpoint/2010/main" val="4257776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SOAP characteristics</a:t>
            </a:r>
          </a:p>
        </p:txBody>
      </p:sp>
      <p:sp>
        <p:nvSpPr>
          <p:cNvPr id="5" name="Content Placeholder 4"/>
          <p:cNvSpPr>
            <a:spLocks noGrp="1"/>
          </p:cNvSpPr>
          <p:nvPr>
            <p:ph idx="1"/>
          </p:nvPr>
        </p:nvSpPr>
        <p:spPr/>
        <p:txBody>
          <a:bodyPr>
            <a:normAutofit/>
          </a:bodyPr>
          <a:lstStyle/>
          <a:p>
            <a:r>
              <a:rPr lang="en-GB" sz="4000" dirty="0"/>
              <a:t>Extensibility </a:t>
            </a:r>
          </a:p>
          <a:p>
            <a:r>
              <a:rPr lang="en-GB" sz="4000" dirty="0"/>
              <a:t>Neutrality</a:t>
            </a:r>
          </a:p>
          <a:p>
            <a:pPr lvl="1"/>
            <a:r>
              <a:rPr lang="en-GB" sz="3600" dirty="0"/>
              <a:t>SOAP can operate over any protocol such as HTTP, SMTP, TCP, UDP,…</a:t>
            </a:r>
          </a:p>
          <a:p>
            <a:r>
              <a:rPr lang="en-GB" sz="4000" dirty="0"/>
              <a:t>Independence</a:t>
            </a:r>
          </a:p>
          <a:p>
            <a:pPr lvl="1"/>
            <a:r>
              <a:rPr lang="en-GB" sz="3600" dirty="0"/>
              <a:t>SOAP allows for any programming model</a:t>
            </a:r>
          </a:p>
        </p:txBody>
      </p:sp>
    </p:spTree>
    <p:extLst>
      <p:ext uri="{BB962C8B-B14F-4D97-AF65-F5344CB8AC3E}">
        <p14:creationId xmlns:p14="http://schemas.microsoft.com/office/powerpoint/2010/main" val="3277825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Extensibility</a:t>
            </a:r>
          </a:p>
        </p:txBody>
      </p:sp>
      <p:sp>
        <p:nvSpPr>
          <p:cNvPr id="3" name="Content Placeholder 2"/>
          <p:cNvSpPr>
            <a:spLocks noGrp="1"/>
          </p:cNvSpPr>
          <p:nvPr>
            <p:ph idx="1"/>
          </p:nvPr>
        </p:nvSpPr>
        <p:spPr/>
        <p:txBody>
          <a:bodyPr>
            <a:normAutofit fontScale="92500" lnSpcReduction="20000"/>
          </a:bodyPr>
          <a:lstStyle/>
          <a:p>
            <a:r>
              <a:rPr lang="en-GB" sz="3600" dirty="0"/>
              <a:t>SOAP features</a:t>
            </a:r>
          </a:p>
          <a:p>
            <a:pPr lvl="1"/>
            <a:r>
              <a:rPr lang="en-GB" sz="3200" dirty="0"/>
              <a:t>SOAP provides a messaging framework only. However, it can be extended to add features such as reliability, security etc. There are rules to be followed when adding features to the SOAP framework</a:t>
            </a:r>
          </a:p>
          <a:p>
            <a:r>
              <a:rPr lang="en-GB" sz="3600" dirty="0"/>
              <a:t>SOAP module</a:t>
            </a:r>
          </a:p>
          <a:p>
            <a:pPr lvl="1"/>
            <a:r>
              <a:rPr lang="en-GB" sz="3200" dirty="0"/>
              <a:t>A collection of specifications regarding the semantics of SOAP header to describe any new features being extended upon SOAP</a:t>
            </a:r>
          </a:p>
          <a:p>
            <a:pPr lvl="1"/>
            <a:r>
              <a:rPr lang="en-GB" sz="3200" dirty="0"/>
              <a:t>A module needs to realize zero or more features</a:t>
            </a:r>
          </a:p>
          <a:p>
            <a:pPr lvl="1"/>
            <a:r>
              <a:rPr lang="en-GB" sz="3200" dirty="0"/>
              <a:t>SOAP requires modules to adhere to prescribed rules</a:t>
            </a:r>
            <a:endParaRPr lang="en-GB" sz="3600" dirty="0"/>
          </a:p>
          <a:p>
            <a:endParaRPr lang="en-GB" sz="5400" dirty="0"/>
          </a:p>
        </p:txBody>
      </p:sp>
    </p:spTree>
    <p:extLst>
      <p:ext uri="{BB962C8B-B14F-4D97-AF65-F5344CB8AC3E}">
        <p14:creationId xmlns:p14="http://schemas.microsoft.com/office/powerpoint/2010/main" val="24146762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SOAP benefits</a:t>
            </a:r>
          </a:p>
        </p:txBody>
      </p:sp>
      <p:sp>
        <p:nvSpPr>
          <p:cNvPr id="5" name="Content Placeholder 4"/>
          <p:cNvSpPr>
            <a:spLocks noGrp="1"/>
          </p:cNvSpPr>
          <p:nvPr>
            <p:ph idx="1"/>
          </p:nvPr>
        </p:nvSpPr>
        <p:spPr/>
        <p:txBody>
          <a:bodyPr>
            <a:normAutofit lnSpcReduction="10000"/>
          </a:bodyPr>
          <a:lstStyle/>
          <a:p>
            <a:r>
              <a:rPr lang="en-GB" sz="3600" dirty="0"/>
              <a:t>SOAP allows developers to invoke processes running on different operating systems (such as Windows, macOS, and Linux) to authenticate, authorize, and communicate using Extensible Markup Language (XML)</a:t>
            </a:r>
          </a:p>
          <a:p>
            <a:r>
              <a:rPr lang="en-GB" sz="3600" dirty="0"/>
              <a:t>Since Web protocols like HTTP are installed and running on practically all operating systems, SOAP allows clients to invoke web services and receive responses independent of language and platforms</a:t>
            </a:r>
          </a:p>
        </p:txBody>
      </p:sp>
    </p:spTree>
    <p:extLst>
      <p:ext uri="{BB962C8B-B14F-4D97-AF65-F5344CB8AC3E}">
        <p14:creationId xmlns:p14="http://schemas.microsoft.com/office/powerpoint/2010/main" val="94839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Disadvantages</a:t>
            </a:r>
          </a:p>
        </p:txBody>
      </p:sp>
      <p:sp>
        <p:nvSpPr>
          <p:cNvPr id="3" name="Content Placeholder 2"/>
          <p:cNvSpPr>
            <a:spLocks noGrp="1"/>
          </p:cNvSpPr>
          <p:nvPr>
            <p:ph idx="1"/>
          </p:nvPr>
        </p:nvSpPr>
        <p:spPr/>
        <p:txBody>
          <a:bodyPr>
            <a:normAutofit/>
          </a:bodyPr>
          <a:lstStyle/>
          <a:p>
            <a:r>
              <a:rPr lang="en-GB" sz="3600" dirty="0"/>
              <a:t>SOAP is less "simple" than the name would suggest. The verbosity of the protocol, slow parsing speed of XML, and lack of a standardized interaction model led to the dominance of services using the HTTP protocol more directly</a:t>
            </a:r>
          </a:p>
          <a:p>
            <a:pPr lvl="1"/>
            <a:r>
              <a:rPr lang="en-GB" sz="3200" dirty="0"/>
              <a:t>for example, REST</a:t>
            </a:r>
          </a:p>
        </p:txBody>
      </p:sp>
    </p:spTree>
    <p:extLst>
      <p:ext uri="{BB962C8B-B14F-4D97-AF65-F5344CB8AC3E}">
        <p14:creationId xmlns:p14="http://schemas.microsoft.com/office/powerpoint/2010/main" val="645561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Alternatives to SOAP Web services</a:t>
            </a:r>
          </a:p>
        </p:txBody>
      </p:sp>
      <p:sp>
        <p:nvSpPr>
          <p:cNvPr id="3" name="Content Placeholder 2"/>
          <p:cNvSpPr>
            <a:spLocks noGrp="1"/>
          </p:cNvSpPr>
          <p:nvPr>
            <p:ph idx="1"/>
          </p:nvPr>
        </p:nvSpPr>
        <p:spPr/>
        <p:txBody>
          <a:bodyPr>
            <a:normAutofit/>
          </a:bodyPr>
          <a:lstStyle/>
          <a:p>
            <a:r>
              <a:rPr lang="en-GB" sz="4000" dirty="0"/>
              <a:t>REST </a:t>
            </a:r>
          </a:p>
          <a:p>
            <a:r>
              <a:rPr lang="en-GB" sz="4000" dirty="0"/>
              <a:t>JSON</a:t>
            </a:r>
          </a:p>
        </p:txBody>
      </p:sp>
    </p:spTree>
    <p:extLst>
      <p:ext uri="{BB962C8B-B14F-4D97-AF65-F5344CB8AC3E}">
        <p14:creationId xmlns:p14="http://schemas.microsoft.com/office/powerpoint/2010/main" val="35864293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RESTful Web Services</a:t>
            </a:r>
          </a:p>
        </p:txBody>
      </p:sp>
      <p:sp>
        <p:nvSpPr>
          <p:cNvPr id="3" name="Content Placeholder 2"/>
          <p:cNvSpPr>
            <a:spLocks noGrp="1"/>
          </p:cNvSpPr>
          <p:nvPr>
            <p:ph idx="1"/>
          </p:nvPr>
        </p:nvSpPr>
        <p:spPr/>
        <p:txBody>
          <a:bodyPr>
            <a:noAutofit/>
          </a:bodyPr>
          <a:lstStyle/>
          <a:p>
            <a:r>
              <a:rPr lang="en-GB" dirty="0"/>
              <a:t>RESTful APIs</a:t>
            </a:r>
          </a:p>
          <a:p>
            <a:pPr lvl="1"/>
            <a:r>
              <a:rPr lang="en-GB" dirty="0"/>
              <a:t>Web service APIs that adhere to the REST architectural constraints</a:t>
            </a:r>
          </a:p>
          <a:p>
            <a:r>
              <a:rPr lang="en-GB" dirty="0"/>
              <a:t>REST</a:t>
            </a:r>
          </a:p>
          <a:p>
            <a:pPr lvl="1"/>
            <a:r>
              <a:rPr lang="en-GB" dirty="0"/>
              <a:t>Representational state transfer (REST) is </a:t>
            </a:r>
            <a:r>
              <a:rPr lang="en-GB" dirty="0">
                <a:solidFill>
                  <a:srgbClr val="FF0000"/>
                </a:solidFill>
              </a:rPr>
              <a:t>a software architectural style </a:t>
            </a:r>
            <a:r>
              <a:rPr lang="en-GB" dirty="0"/>
              <a:t>that describes the architecture of the Web. It was derived from the following constraints:</a:t>
            </a:r>
          </a:p>
          <a:p>
            <a:pPr lvl="2"/>
            <a:r>
              <a:rPr lang="en-GB" dirty="0"/>
              <a:t>client-server communication</a:t>
            </a:r>
          </a:p>
          <a:p>
            <a:pPr lvl="2"/>
            <a:r>
              <a:rPr lang="en-GB" dirty="0"/>
              <a:t>stateless communication</a:t>
            </a:r>
          </a:p>
          <a:p>
            <a:pPr lvl="2"/>
            <a:r>
              <a:rPr lang="en-GB" dirty="0"/>
              <a:t>caching</a:t>
            </a:r>
          </a:p>
          <a:p>
            <a:pPr lvl="2"/>
            <a:r>
              <a:rPr lang="en-GB" dirty="0"/>
              <a:t>uniform interface</a:t>
            </a:r>
          </a:p>
          <a:p>
            <a:pPr lvl="2"/>
            <a:r>
              <a:rPr lang="en-GB" dirty="0"/>
              <a:t>layered system</a:t>
            </a:r>
          </a:p>
          <a:p>
            <a:pPr lvl="2"/>
            <a:r>
              <a:rPr lang="en-GB" dirty="0"/>
              <a:t>code on demand</a:t>
            </a:r>
          </a:p>
        </p:txBody>
      </p:sp>
    </p:spTree>
    <p:extLst>
      <p:ext uri="{BB962C8B-B14F-4D97-AF65-F5344CB8AC3E}">
        <p14:creationId xmlns:p14="http://schemas.microsoft.com/office/powerpoint/2010/main" val="29542154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vs REST</a:t>
            </a:r>
          </a:p>
        </p:txBody>
      </p:sp>
      <p:sp>
        <p:nvSpPr>
          <p:cNvPr id="3" name="Content Placeholder 2"/>
          <p:cNvSpPr>
            <a:spLocks noGrp="1"/>
          </p:cNvSpPr>
          <p:nvPr>
            <p:ph idx="1"/>
          </p:nvPr>
        </p:nvSpPr>
        <p:spPr/>
        <p:txBody>
          <a:bodyPr>
            <a:normAutofit/>
          </a:bodyPr>
          <a:lstStyle/>
          <a:p>
            <a:r>
              <a:rPr lang="en-GB" sz="3600" dirty="0"/>
              <a:t>REST and SOAP both define </a:t>
            </a:r>
            <a:r>
              <a:rPr lang="en-GB" sz="3600" dirty="0">
                <a:solidFill>
                  <a:srgbClr val="FF0000"/>
                </a:solidFill>
              </a:rPr>
              <a:t>how to build application programming interfaces (APIs), </a:t>
            </a:r>
            <a:r>
              <a:rPr lang="en-GB" sz="3600" dirty="0"/>
              <a:t>which allow data to be communicated between web applications</a:t>
            </a:r>
          </a:p>
          <a:p>
            <a:pPr lvl="1"/>
            <a:r>
              <a:rPr lang="en-GB" sz="3200" dirty="0"/>
              <a:t>REST is </a:t>
            </a:r>
            <a:r>
              <a:rPr lang="en-GB" sz="3200" dirty="0">
                <a:solidFill>
                  <a:srgbClr val="FF0000"/>
                </a:solidFill>
              </a:rPr>
              <a:t>a set of architectural principles</a:t>
            </a:r>
          </a:p>
          <a:p>
            <a:pPr lvl="2"/>
            <a:r>
              <a:rPr lang="en-GB" sz="2800" dirty="0"/>
              <a:t>REST is not a standard in itself, but RESTful implementations make use of standards, such as HTTP, URI, JSON, and XML</a:t>
            </a:r>
          </a:p>
          <a:p>
            <a:pPr lvl="1"/>
            <a:r>
              <a:rPr lang="en-GB" sz="3200" dirty="0"/>
              <a:t>SOAP is </a:t>
            </a:r>
            <a:r>
              <a:rPr lang="en-GB" sz="3200" dirty="0">
                <a:solidFill>
                  <a:srgbClr val="FF0000"/>
                </a:solidFill>
              </a:rPr>
              <a:t>an official protocol </a:t>
            </a:r>
            <a:r>
              <a:rPr lang="en-GB" sz="3200" dirty="0"/>
              <a:t>maintained by the World Wide Web Consortium (W3C)</a:t>
            </a:r>
          </a:p>
          <a:p>
            <a:endParaRPr lang="en-GB" sz="3600" dirty="0">
              <a:hlinkClick r:id="" action="ppaction://noaction"/>
            </a:endParaRPr>
          </a:p>
          <a:p>
            <a:endParaRPr lang="en-GB" sz="3600" dirty="0">
              <a:hlinkClick r:id="" action="ppaction://noaction"/>
            </a:endParaRPr>
          </a:p>
          <a:p>
            <a:endParaRPr lang="en-GB" sz="3600" dirty="0"/>
          </a:p>
        </p:txBody>
      </p:sp>
    </p:spTree>
    <p:extLst>
      <p:ext uri="{BB962C8B-B14F-4D97-AF65-F5344CB8AC3E}">
        <p14:creationId xmlns:p14="http://schemas.microsoft.com/office/powerpoint/2010/main" val="5173884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vs REST</a:t>
            </a:r>
          </a:p>
        </p:txBody>
      </p:sp>
      <p:sp>
        <p:nvSpPr>
          <p:cNvPr id="3" name="Content Placeholder 2"/>
          <p:cNvSpPr>
            <a:spLocks noGrp="1"/>
          </p:cNvSpPr>
          <p:nvPr>
            <p:ph idx="1"/>
          </p:nvPr>
        </p:nvSpPr>
        <p:spPr/>
        <p:txBody>
          <a:bodyPr>
            <a:noAutofit/>
          </a:bodyPr>
          <a:lstStyle/>
          <a:p>
            <a:r>
              <a:rPr lang="en-GB" sz="3600" dirty="0"/>
              <a:t>Typically, an API will adhere to either REST or SOAP, depending on the use case and preferences of the developer</a:t>
            </a:r>
          </a:p>
          <a:p>
            <a:pPr lvl="1"/>
            <a:r>
              <a:rPr lang="en-GB" sz="3200" dirty="0"/>
              <a:t>Many legacy systems may still adhere to SOAP, while REST came later and is often viewed as a faster alternative in web-based scenarios. REST is a set of guidelines that offers flexible implementation, whereas SOAP is a protocol with specific requirements like XML messaging.</a:t>
            </a:r>
          </a:p>
          <a:p>
            <a:r>
              <a:rPr lang="en-GB" dirty="0">
                <a:hlinkClick r:id="rId2"/>
              </a:rPr>
              <a:t>https://www.redhat.com/en/topics/integration/whats-the-difference-between-soap-rest</a:t>
            </a:r>
            <a:endParaRPr lang="en-GB" dirty="0"/>
          </a:p>
          <a:p>
            <a:endParaRPr lang="en-GB" sz="3600" dirty="0"/>
          </a:p>
        </p:txBody>
      </p:sp>
    </p:spTree>
    <p:extLst>
      <p:ext uri="{BB962C8B-B14F-4D97-AF65-F5344CB8AC3E}">
        <p14:creationId xmlns:p14="http://schemas.microsoft.com/office/powerpoint/2010/main" val="373923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8" name="Flowchart: Connector 7">
            <a:extLst>
              <a:ext uri="{FF2B5EF4-FFF2-40B4-BE49-F238E27FC236}">
                <a16:creationId xmlns:a16="http://schemas.microsoft.com/office/drawing/2014/main" id="{8C50BDF6-DF50-4FC9-99AE-B5F723600848}"/>
              </a:ext>
            </a:extLst>
          </p:cNvPr>
          <p:cNvSpPr/>
          <p:nvPr/>
        </p:nvSpPr>
        <p:spPr>
          <a:xfrm>
            <a:off x="5432322" y="4574456"/>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2</a:t>
            </a:r>
            <a:r>
              <a:rPr lang="en-US" dirty="0"/>
              <a:t> </a:t>
            </a:r>
          </a:p>
        </p:txBody>
      </p:sp>
      <p:sp>
        <p:nvSpPr>
          <p:cNvPr id="11" name="Flowchart: Connector 10">
            <a:extLst>
              <a:ext uri="{FF2B5EF4-FFF2-40B4-BE49-F238E27FC236}">
                <a16:creationId xmlns:a16="http://schemas.microsoft.com/office/drawing/2014/main" id="{B03F66CC-19B3-4DAE-8791-DEF73AE5584C}"/>
              </a:ext>
            </a:extLst>
          </p:cNvPr>
          <p:cNvSpPr/>
          <p:nvPr/>
        </p:nvSpPr>
        <p:spPr>
          <a:xfrm>
            <a:off x="7713405" y="4446637"/>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3</a:t>
            </a:r>
            <a:r>
              <a:rPr lang="en-US" dirty="0"/>
              <a:t> </a:t>
            </a:r>
          </a:p>
        </p:txBody>
      </p:sp>
      <p:sp>
        <p:nvSpPr>
          <p:cNvPr id="12" name="Flowchart: Magnetic Disk 11">
            <a:extLst>
              <a:ext uri="{FF2B5EF4-FFF2-40B4-BE49-F238E27FC236}">
                <a16:creationId xmlns:a16="http://schemas.microsoft.com/office/drawing/2014/main" id="{33170B7F-597C-4B5E-BAC2-A8B024491275}"/>
              </a:ext>
            </a:extLst>
          </p:cNvPr>
          <p:cNvSpPr/>
          <p:nvPr/>
        </p:nvSpPr>
        <p:spPr>
          <a:xfrm>
            <a:off x="2463183" y="1268240"/>
            <a:ext cx="1071716" cy="1474838"/>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 Registry</a:t>
            </a:r>
          </a:p>
        </p:txBody>
      </p:sp>
      <p:cxnSp>
        <p:nvCxnSpPr>
          <p:cNvPr id="14" name="Straight Arrow Connector 13">
            <a:extLst>
              <a:ext uri="{FF2B5EF4-FFF2-40B4-BE49-F238E27FC236}">
                <a16:creationId xmlns:a16="http://schemas.microsoft.com/office/drawing/2014/main" id="{677EC49E-F42F-4560-B6EF-77DE31B04438}"/>
              </a:ext>
            </a:extLst>
          </p:cNvPr>
          <p:cNvCxnSpPr>
            <a:cxnSpLocks/>
            <a:stCxn id="2" idx="1"/>
            <a:endCxn id="12" idx="4"/>
          </p:cNvCxnSpPr>
          <p:nvPr/>
        </p:nvCxnSpPr>
        <p:spPr>
          <a:xfrm flipH="1" flipV="1">
            <a:off x="3534899" y="2005659"/>
            <a:ext cx="3025873" cy="54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0CB503E-28D6-42F1-BB2B-2CEA5D3B39E2}"/>
              </a:ext>
            </a:extLst>
          </p:cNvPr>
          <p:cNvCxnSpPr>
            <a:cxnSpLocks/>
            <a:stCxn id="8" idx="0"/>
            <a:endCxn id="12" idx="4"/>
          </p:cNvCxnSpPr>
          <p:nvPr/>
        </p:nvCxnSpPr>
        <p:spPr>
          <a:xfrm flipH="1" flipV="1">
            <a:off x="3534899" y="2005659"/>
            <a:ext cx="2561101" cy="2568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20533F-C893-477A-8551-5D03D9C69C49}"/>
              </a:ext>
            </a:extLst>
          </p:cNvPr>
          <p:cNvCxnSpPr>
            <a:cxnSpLocks/>
            <a:stCxn id="11" idx="1"/>
            <a:endCxn id="12" idx="4"/>
          </p:cNvCxnSpPr>
          <p:nvPr/>
        </p:nvCxnSpPr>
        <p:spPr>
          <a:xfrm flipH="1" flipV="1">
            <a:off x="3534899" y="2005659"/>
            <a:ext cx="4372893" cy="2638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913813C-CE06-46C4-B987-CAE91230E0D5}"/>
              </a:ext>
            </a:extLst>
          </p:cNvPr>
          <p:cNvSpPr txBox="1"/>
          <p:nvPr/>
        </p:nvSpPr>
        <p:spPr>
          <a:xfrm>
            <a:off x="4653317" y="1420884"/>
            <a:ext cx="1774521" cy="584775"/>
          </a:xfrm>
          <a:prstGeom prst="rect">
            <a:avLst/>
          </a:prstGeom>
          <a:noFill/>
        </p:spPr>
        <p:txBody>
          <a:bodyPr wrap="square" rtlCol="0">
            <a:spAutoFit/>
          </a:bodyPr>
          <a:lstStyle/>
          <a:p>
            <a:r>
              <a:rPr lang="en-US" sz="3200" dirty="0"/>
              <a:t>PUBLISH</a:t>
            </a:r>
          </a:p>
        </p:txBody>
      </p:sp>
      <p:sp>
        <p:nvSpPr>
          <p:cNvPr id="40" name="TextBox 39">
            <a:extLst>
              <a:ext uri="{FF2B5EF4-FFF2-40B4-BE49-F238E27FC236}">
                <a16:creationId xmlns:a16="http://schemas.microsoft.com/office/drawing/2014/main" id="{4ED9C2E4-433B-4606-9F5D-2A1A4E38DE6C}"/>
              </a:ext>
            </a:extLst>
          </p:cNvPr>
          <p:cNvSpPr txBox="1"/>
          <p:nvPr/>
        </p:nvSpPr>
        <p:spPr>
          <a:xfrm>
            <a:off x="9618605" y="4967367"/>
            <a:ext cx="2315496" cy="954107"/>
          </a:xfrm>
          <a:prstGeom prst="rect">
            <a:avLst/>
          </a:prstGeom>
          <a:noFill/>
        </p:spPr>
        <p:txBody>
          <a:bodyPr wrap="square" rtlCol="0">
            <a:spAutoFit/>
          </a:bodyPr>
          <a:lstStyle/>
          <a:p>
            <a:r>
              <a:rPr lang="en-US" sz="2800" dirty="0"/>
              <a:t>Service providers</a:t>
            </a:r>
          </a:p>
        </p:txBody>
      </p:sp>
      <p:sp>
        <p:nvSpPr>
          <p:cNvPr id="23" name="Scroll: Vertical 22">
            <a:extLst>
              <a:ext uri="{FF2B5EF4-FFF2-40B4-BE49-F238E27FC236}">
                <a16:creationId xmlns:a16="http://schemas.microsoft.com/office/drawing/2014/main" id="{852D8D09-7CE6-49EA-9F32-B27E2E785C2F}"/>
              </a:ext>
            </a:extLst>
          </p:cNvPr>
          <p:cNvSpPr/>
          <p:nvPr/>
        </p:nvSpPr>
        <p:spPr>
          <a:xfrm>
            <a:off x="216511" y="100170"/>
            <a:ext cx="2531807" cy="2665033"/>
          </a:xfrm>
          <a:prstGeom prst="verticalScroll">
            <a:avLst>
              <a:gd name="adj" fmla="val 10295"/>
            </a:avLst>
          </a:prstGeom>
          <a:solidFill>
            <a:srgbClr val="F9CFD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AutoNum type="arabicPeriod"/>
            </a:pPr>
            <a:r>
              <a:rPr lang="en-US" dirty="0">
                <a:solidFill>
                  <a:schemeClr val="tx1"/>
                </a:solidFill>
              </a:rPr>
              <a:t>Credit Card</a:t>
            </a:r>
          </a:p>
          <a:p>
            <a:pPr marL="342900" indent="-342900">
              <a:buAutoNum type="arabicPeriod"/>
            </a:pPr>
            <a:r>
              <a:rPr lang="en-US" dirty="0">
                <a:solidFill>
                  <a:schemeClr val="tx1"/>
                </a:solidFill>
              </a:rPr>
              <a:t>Hotel</a:t>
            </a:r>
          </a:p>
          <a:p>
            <a:pPr marL="342900" indent="-342900">
              <a:buAutoNum type="arabicPeriod"/>
            </a:pPr>
            <a:r>
              <a:rPr lang="en-US" dirty="0">
                <a:solidFill>
                  <a:schemeClr val="tx1"/>
                </a:solidFill>
              </a:rPr>
              <a:t>Airline</a:t>
            </a:r>
          </a:p>
          <a:p>
            <a:pPr marL="342900" indent="-342900">
              <a:buAutoNum type="arabicPeriod"/>
            </a:pPr>
            <a:r>
              <a:rPr lang="en-US" dirty="0">
                <a:solidFill>
                  <a:schemeClr val="tx1"/>
                </a:solidFill>
              </a:rPr>
              <a:t>Travel Agency 1</a:t>
            </a:r>
          </a:p>
          <a:p>
            <a:pPr marL="342900" indent="-342900">
              <a:buAutoNum type="arabicPeriod"/>
            </a:pPr>
            <a:r>
              <a:rPr lang="en-US" dirty="0">
                <a:solidFill>
                  <a:schemeClr val="tx1"/>
                </a:solidFill>
              </a:rPr>
              <a:t>Travel Agency 2</a:t>
            </a:r>
          </a:p>
          <a:p>
            <a:pPr marL="342900" indent="-342900">
              <a:buAutoNum type="arabicPeriod"/>
            </a:pPr>
            <a:r>
              <a:rPr lang="en-US" dirty="0">
                <a:solidFill>
                  <a:schemeClr val="tx1"/>
                </a:solidFill>
              </a:rPr>
              <a:t>Travel Agency 3</a:t>
            </a:r>
          </a:p>
          <a:p>
            <a:pPr marL="342900" indent="-342900">
              <a:buAutoNum type="arabicPeriod"/>
            </a:pPr>
            <a:r>
              <a:rPr lang="en-US" dirty="0">
                <a:solidFill>
                  <a:schemeClr val="tx1"/>
                </a:solidFill>
              </a:rPr>
              <a:t>…</a:t>
            </a:r>
          </a:p>
          <a:p>
            <a:pPr marL="342900" indent="-342900">
              <a:buAutoNum type="arabicPeriod"/>
            </a:pPr>
            <a:r>
              <a:rPr lang="en-US" dirty="0">
                <a:solidFill>
                  <a:schemeClr val="tx1"/>
                </a:solidFill>
              </a:rPr>
              <a:t>…</a:t>
            </a:r>
          </a:p>
        </p:txBody>
      </p:sp>
      <p:sp>
        <p:nvSpPr>
          <p:cNvPr id="13" name="TextBox 12">
            <a:extLst>
              <a:ext uri="{FF2B5EF4-FFF2-40B4-BE49-F238E27FC236}">
                <a16:creationId xmlns:a16="http://schemas.microsoft.com/office/drawing/2014/main" id="{3BAA0679-9CD2-42E4-A094-35F63BC86C43}"/>
              </a:ext>
            </a:extLst>
          </p:cNvPr>
          <p:cNvSpPr txBox="1"/>
          <p:nvPr/>
        </p:nvSpPr>
        <p:spPr>
          <a:xfrm>
            <a:off x="7381768" y="3886631"/>
            <a:ext cx="1774521" cy="584775"/>
          </a:xfrm>
          <a:prstGeom prst="rect">
            <a:avLst/>
          </a:prstGeom>
          <a:noFill/>
        </p:spPr>
        <p:txBody>
          <a:bodyPr wrap="square" rtlCol="0">
            <a:spAutoFit/>
          </a:bodyPr>
          <a:lstStyle/>
          <a:p>
            <a:r>
              <a:rPr lang="en-US" sz="3200" dirty="0"/>
              <a:t>PUBLISH</a:t>
            </a:r>
          </a:p>
        </p:txBody>
      </p:sp>
      <p:sp>
        <p:nvSpPr>
          <p:cNvPr id="15" name="TextBox 14">
            <a:extLst>
              <a:ext uri="{FF2B5EF4-FFF2-40B4-BE49-F238E27FC236}">
                <a16:creationId xmlns:a16="http://schemas.microsoft.com/office/drawing/2014/main" id="{BA26E0FC-EECB-468B-89F7-E70FEE868DD3}"/>
              </a:ext>
            </a:extLst>
          </p:cNvPr>
          <p:cNvSpPr txBox="1"/>
          <p:nvPr/>
        </p:nvSpPr>
        <p:spPr>
          <a:xfrm>
            <a:off x="4000703" y="4154249"/>
            <a:ext cx="1774521" cy="584775"/>
          </a:xfrm>
          <a:prstGeom prst="rect">
            <a:avLst/>
          </a:prstGeom>
          <a:noFill/>
        </p:spPr>
        <p:txBody>
          <a:bodyPr wrap="square" rtlCol="0">
            <a:spAutoFit/>
          </a:bodyPr>
          <a:lstStyle/>
          <a:p>
            <a:r>
              <a:rPr lang="en-US" sz="3200" dirty="0"/>
              <a:t>PUBLISH</a:t>
            </a:r>
          </a:p>
        </p:txBody>
      </p:sp>
    </p:spTree>
    <p:extLst>
      <p:ext uri="{BB962C8B-B14F-4D97-AF65-F5344CB8AC3E}">
        <p14:creationId xmlns:p14="http://schemas.microsoft.com/office/powerpoint/2010/main" val="16262503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vs REST</a:t>
            </a:r>
          </a:p>
        </p:txBody>
      </p:sp>
      <p:sp>
        <p:nvSpPr>
          <p:cNvPr id="3" name="Content Placeholder 2"/>
          <p:cNvSpPr>
            <a:spLocks noGrp="1"/>
          </p:cNvSpPr>
          <p:nvPr>
            <p:ph idx="1"/>
          </p:nvPr>
        </p:nvSpPr>
        <p:spPr/>
        <p:txBody>
          <a:bodyPr>
            <a:normAutofit fontScale="92500" lnSpcReduction="10000"/>
          </a:bodyPr>
          <a:lstStyle/>
          <a:p>
            <a:r>
              <a:rPr lang="en-GB" dirty="0"/>
              <a:t>REST APIs are </a:t>
            </a:r>
            <a:r>
              <a:rPr lang="en-GB" dirty="0">
                <a:solidFill>
                  <a:srgbClr val="FF0000"/>
                </a:solidFill>
              </a:rPr>
              <a:t>lightweight</a:t>
            </a:r>
            <a:r>
              <a:rPr lang="en-GB" dirty="0"/>
              <a:t>, making them ideal for newer contexts like the Internet of Things (</a:t>
            </a:r>
            <a:r>
              <a:rPr lang="en-GB" dirty="0" err="1"/>
              <a:t>IoT</a:t>
            </a:r>
            <a:r>
              <a:rPr lang="en-GB" dirty="0"/>
              <a:t>), mobile application development, and </a:t>
            </a:r>
            <a:r>
              <a:rPr lang="en-GB" dirty="0" err="1"/>
              <a:t>serverless</a:t>
            </a:r>
            <a:r>
              <a:rPr lang="en-GB" dirty="0"/>
              <a:t> computing</a:t>
            </a:r>
          </a:p>
          <a:p>
            <a:pPr lvl="1"/>
            <a:r>
              <a:rPr lang="en-GB" dirty="0"/>
              <a:t>REST is a famous choice for building complex public APIs</a:t>
            </a:r>
          </a:p>
          <a:p>
            <a:pPr lvl="1"/>
            <a:r>
              <a:rPr lang="en-GB" dirty="0"/>
              <a:t>Many social media platforms use RESTful APIs so that the users can integrate their applications/websites into the platform.</a:t>
            </a:r>
          </a:p>
          <a:p>
            <a:r>
              <a:rPr lang="en-GB" dirty="0"/>
              <a:t>SOAP web services offer built-in </a:t>
            </a:r>
            <a:r>
              <a:rPr lang="en-GB" dirty="0">
                <a:solidFill>
                  <a:srgbClr val="FF0000"/>
                </a:solidFill>
              </a:rPr>
              <a:t>security and transaction compliance </a:t>
            </a:r>
            <a:r>
              <a:rPr lang="en-GB" dirty="0"/>
              <a:t>that align with many enterprise needs</a:t>
            </a:r>
          </a:p>
          <a:p>
            <a:pPr lvl="1"/>
            <a:r>
              <a:rPr lang="en-GB" dirty="0"/>
              <a:t>SOAP can be used as an architecture for the APIs to transfer highly confidential files and complex transactions of securities or wealth, payment gateways, telecommunications, and identity management services.</a:t>
            </a:r>
          </a:p>
          <a:p>
            <a:pPr lvl="1"/>
            <a:r>
              <a:rPr lang="en-GB" dirty="0" err="1"/>
              <a:t>Paypal’s</a:t>
            </a:r>
            <a:r>
              <a:rPr lang="en-GB" dirty="0"/>
              <a:t> payment API is one of the well-known SOAP APIs. SOAP can be a good alternative wherever the REST API can’t be used.</a:t>
            </a:r>
          </a:p>
        </p:txBody>
      </p:sp>
    </p:spTree>
    <p:extLst>
      <p:ext uri="{BB962C8B-B14F-4D97-AF65-F5344CB8AC3E}">
        <p14:creationId xmlns:p14="http://schemas.microsoft.com/office/powerpoint/2010/main" val="227085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JSON Web Services</a:t>
            </a:r>
          </a:p>
        </p:txBody>
      </p:sp>
      <p:sp>
        <p:nvSpPr>
          <p:cNvPr id="3" name="Content Placeholder 2"/>
          <p:cNvSpPr>
            <a:spLocks noGrp="1"/>
          </p:cNvSpPr>
          <p:nvPr>
            <p:ph idx="1"/>
          </p:nvPr>
        </p:nvSpPr>
        <p:spPr/>
        <p:txBody>
          <a:bodyPr>
            <a:normAutofit fontScale="92500" lnSpcReduction="20000"/>
          </a:bodyPr>
          <a:lstStyle/>
          <a:p>
            <a:r>
              <a:rPr lang="en-GB" dirty="0"/>
              <a:t>JSON - JavaScript Object Notation</a:t>
            </a:r>
          </a:p>
          <a:p>
            <a:r>
              <a:rPr lang="en-GB" dirty="0"/>
              <a:t>JSON vs SOAP</a:t>
            </a:r>
          </a:p>
          <a:p>
            <a:pPr lvl="1"/>
            <a:r>
              <a:rPr lang="en-GB" dirty="0"/>
              <a:t>The content of a SOAP message is XML data, whereas a JSON message contains JSON data. </a:t>
            </a:r>
          </a:p>
          <a:p>
            <a:pPr lvl="1"/>
            <a:r>
              <a:rPr lang="en-GB" dirty="0"/>
              <a:t>JSON and XML are different encoding mechanisms for describing structured data</a:t>
            </a:r>
          </a:p>
          <a:p>
            <a:pPr lvl="1"/>
            <a:r>
              <a:rPr lang="en-GB" dirty="0"/>
              <a:t>JSON tends to be a more efficient encoding mechanism, so a typical JSON message will be smaller than the equivalent XML message.</a:t>
            </a:r>
          </a:p>
          <a:p>
            <a:r>
              <a:rPr lang="en-GB" dirty="0"/>
              <a:t>More information about JSON web services</a:t>
            </a:r>
            <a:endParaRPr lang="en-GB" dirty="0">
              <a:hlinkClick r:id="" action="ppaction://noaction"/>
            </a:endParaRPr>
          </a:p>
          <a:p>
            <a:pPr lvl="1"/>
            <a:r>
              <a:rPr lang="en-GB" dirty="0">
                <a:hlinkClick r:id="" action="ppaction://noaction"/>
              </a:rPr>
              <a:t>https://www.ibm.com/docs/en/cics-ts/5.3?topic=services-concepts-json-web</a:t>
            </a:r>
            <a:endParaRPr lang="en-GB" dirty="0"/>
          </a:p>
          <a:p>
            <a:r>
              <a:rPr lang="en-GB" dirty="0"/>
              <a:t>How to deploy a python machine learning model as a JSON web service – an example </a:t>
            </a:r>
          </a:p>
          <a:p>
            <a:pPr lvl="1"/>
            <a:r>
              <a:rPr lang="en-GB" dirty="0">
                <a:hlinkClick r:id="rId2"/>
              </a:rPr>
              <a:t>https://developer.ibm.com/tutorials/deploy-a-python-machine-learning-model-as-a-web-service/</a:t>
            </a:r>
            <a:endParaRPr lang="en-GB" dirty="0"/>
          </a:p>
          <a:p>
            <a:pPr lvl="1"/>
            <a:endParaRPr lang="en-GB" dirty="0"/>
          </a:p>
          <a:p>
            <a:endParaRPr lang="en-GB" dirty="0"/>
          </a:p>
          <a:p>
            <a:endParaRPr lang="en-GB" dirty="0"/>
          </a:p>
        </p:txBody>
      </p:sp>
    </p:spTree>
    <p:extLst>
      <p:ext uri="{BB962C8B-B14F-4D97-AF65-F5344CB8AC3E}">
        <p14:creationId xmlns:p14="http://schemas.microsoft.com/office/powerpoint/2010/main" val="13857052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a:xfrm>
            <a:off x="2438400" y="2743200"/>
            <a:ext cx="7772400" cy="1371600"/>
          </a:xfrm>
          <a:noFill/>
          <a:ln/>
        </p:spPr>
        <p:txBody>
          <a:bodyPr anchor="b">
            <a:noAutofit/>
          </a:bodyPr>
          <a:lstStyle/>
          <a:p>
            <a:r>
              <a:rPr lang="en-GB" sz="6500" dirty="0">
                <a:latin typeface="Swis721 Hv BT" pitchFamily="34" charset="0"/>
              </a:rPr>
              <a:t>Service Description WSDL</a:t>
            </a:r>
            <a:endParaRPr lang="en-US" altLang="en-US" sz="6500" dirty="0">
              <a:latin typeface="Swis721 Hv BT" pitchFamily="34" charset="0"/>
            </a:endParaRPr>
          </a:p>
        </p:txBody>
      </p:sp>
    </p:spTree>
    <p:extLst>
      <p:ext uri="{BB962C8B-B14F-4D97-AF65-F5344CB8AC3E}">
        <p14:creationId xmlns:p14="http://schemas.microsoft.com/office/powerpoint/2010/main" val="42517632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3">
            <a:extLst>
              <a:ext uri="{FF2B5EF4-FFF2-40B4-BE49-F238E27FC236}">
                <a16:creationId xmlns:a16="http://schemas.microsoft.com/office/drawing/2014/main" id="{8C4A11B3-FD92-44B8-AB68-C039CA23E16C}"/>
              </a:ext>
            </a:extLst>
          </p:cNvPr>
          <p:cNvSpPr txBox="1">
            <a:spLocks noGrp="1"/>
          </p:cNvSpPr>
          <p:nvPr/>
        </p:nvSpPr>
        <p:spPr bwMode="auto">
          <a:xfrm>
            <a:off x="8077200" y="55292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6482BE4-C7BC-4B26-81AE-BFB86DAC28AC}" type="slidenum">
              <a:rPr lang="zh-CN" altLang="en-US" sz="1200">
                <a:solidFill>
                  <a:srgbClr val="000000"/>
                </a:solidFill>
                <a:latin typeface="Garamond" panose="02020404030301010803" pitchFamily="18" charset="0"/>
              </a:rPr>
              <a:pPr algn="r" eaLnBrk="1" hangingPunct="1"/>
              <a:t>73</a:t>
            </a:fld>
            <a:endParaRPr lang="en-US" altLang="zh-CN" sz="1200">
              <a:solidFill>
                <a:srgbClr val="000000"/>
              </a:solidFill>
              <a:latin typeface="Garamond" panose="02020404030301010803" pitchFamily="18" charset="0"/>
            </a:endParaRPr>
          </a:p>
        </p:txBody>
      </p:sp>
      <p:sp>
        <p:nvSpPr>
          <p:cNvPr id="149508" name="Rectangle 7">
            <a:extLst>
              <a:ext uri="{FF2B5EF4-FFF2-40B4-BE49-F238E27FC236}">
                <a16:creationId xmlns:a16="http://schemas.microsoft.com/office/drawing/2014/main" id="{406D0252-D5C8-4A7C-B75E-6C46882F3D74}"/>
              </a:ext>
            </a:extLst>
          </p:cNvPr>
          <p:cNvSpPr>
            <a:spLocks noChangeArrowheads="1"/>
          </p:cNvSpPr>
          <p:nvPr/>
        </p:nvSpPr>
        <p:spPr bwMode="auto">
          <a:xfrm>
            <a:off x="1981200" y="385764"/>
            <a:ext cx="8382000" cy="657225"/>
          </a:xfrm>
          <a:prstGeom prst="rect">
            <a:avLst/>
          </a:prstGeom>
          <a:noFill/>
          <a:ln w="9525">
            <a:noFill/>
            <a:miter lim="800000"/>
            <a:headEnd/>
            <a:tailEnd/>
          </a:ln>
        </p:spPr>
        <p:txBody>
          <a:bodyPr/>
          <a:lstStyle/>
          <a:p>
            <a:pPr algn="ctr" eaLnBrk="1" hangingPunct="1">
              <a:defRPr/>
            </a:pPr>
            <a:r>
              <a:rPr lang="en-US" altLang="zh-TW" sz="4400" dirty="0">
                <a:solidFill>
                  <a:srgbClr val="006633"/>
                </a:solidFill>
                <a:ea typeface="PMingLiU" pitchFamily="18" charset="-120"/>
              </a:rPr>
              <a:t>Web Service Protocol Stack</a:t>
            </a:r>
          </a:p>
        </p:txBody>
      </p:sp>
      <p:sp>
        <p:nvSpPr>
          <p:cNvPr id="53256" name="Rectangle 8">
            <a:extLst>
              <a:ext uri="{FF2B5EF4-FFF2-40B4-BE49-F238E27FC236}">
                <a16:creationId xmlns:a16="http://schemas.microsoft.com/office/drawing/2014/main" id="{46CC54A6-4C68-4DA6-8F58-4E05490C3437}"/>
              </a:ext>
            </a:extLst>
          </p:cNvPr>
          <p:cNvSpPr>
            <a:spLocks noChangeArrowheads="1"/>
          </p:cNvSpPr>
          <p:nvPr/>
        </p:nvSpPr>
        <p:spPr bwMode="auto">
          <a:xfrm>
            <a:off x="3962400" y="1647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Discovery			                   UDDI</a:t>
            </a:r>
          </a:p>
        </p:txBody>
      </p:sp>
      <p:sp>
        <p:nvSpPr>
          <p:cNvPr id="53257" name="Rectangle 9">
            <a:extLst>
              <a:ext uri="{FF2B5EF4-FFF2-40B4-BE49-F238E27FC236}">
                <a16:creationId xmlns:a16="http://schemas.microsoft.com/office/drawing/2014/main" id="{BBE25DA3-333D-4EAF-9EFC-3E9EC194E22A}"/>
              </a:ext>
            </a:extLst>
          </p:cNvPr>
          <p:cNvSpPr>
            <a:spLocks noChangeArrowheads="1"/>
          </p:cNvSpPr>
          <p:nvPr/>
        </p:nvSpPr>
        <p:spPr bwMode="auto">
          <a:xfrm>
            <a:off x="3962400" y="2409825"/>
            <a:ext cx="6096000" cy="457200"/>
          </a:xfrm>
          <a:prstGeom prst="rect">
            <a:avLst/>
          </a:prstGeom>
          <a:solidFill>
            <a:srgbClr val="FF00FF"/>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Description   	      			      WSDL</a:t>
            </a:r>
          </a:p>
        </p:txBody>
      </p:sp>
      <p:sp>
        <p:nvSpPr>
          <p:cNvPr id="53258" name="Rectangle 10">
            <a:extLst>
              <a:ext uri="{FF2B5EF4-FFF2-40B4-BE49-F238E27FC236}">
                <a16:creationId xmlns:a16="http://schemas.microsoft.com/office/drawing/2014/main" id="{6CE33036-3FAA-4C59-BCA1-70598EF07E63}"/>
              </a:ext>
            </a:extLst>
          </p:cNvPr>
          <p:cNvSpPr>
            <a:spLocks noChangeArrowheads="1"/>
          </p:cNvSpPr>
          <p:nvPr/>
        </p:nvSpPr>
        <p:spPr bwMode="auto">
          <a:xfrm>
            <a:off x="3962400" y="3171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XML Messaging	  XML-RPC, SOAP,XML</a:t>
            </a:r>
          </a:p>
        </p:txBody>
      </p:sp>
      <p:sp>
        <p:nvSpPr>
          <p:cNvPr id="53259" name="Rectangle 11">
            <a:extLst>
              <a:ext uri="{FF2B5EF4-FFF2-40B4-BE49-F238E27FC236}">
                <a16:creationId xmlns:a16="http://schemas.microsoft.com/office/drawing/2014/main" id="{650BA87B-3AC2-4C63-9288-3400751558B0}"/>
              </a:ext>
            </a:extLst>
          </p:cNvPr>
          <p:cNvSpPr>
            <a:spLocks noChangeArrowheads="1"/>
          </p:cNvSpPr>
          <p:nvPr/>
        </p:nvSpPr>
        <p:spPr bwMode="auto">
          <a:xfrm>
            <a:off x="3962400" y="3933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Transport	            HTTP,SMTP,FTP, BEEP</a:t>
            </a:r>
          </a:p>
        </p:txBody>
      </p:sp>
      <p:sp>
        <p:nvSpPr>
          <p:cNvPr id="58381" name="Text Box 16">
            <a:extLst>
              <a:ext uri="{FF2B5EF4-FFF2-40B4-BE49-F238E27FC236}">
                <a16:creationId xmlns:a16="http://schemas.microsoft.com/office/drawing/2014/main" id="{60FFB81B-0EF5-43D3-8400-D5DF709E784A}"/>
              </a:ext>
            </a:extLst>
          </p:cNvPr>
          <p:cNvSpPr txBox="1">
            <a:spLocks noChangeArrowheads="1"/>
          </p:cNvSpPr>
          <p:nvPr/>
        </p:nvSpPr>
        <p:spPr bwMode="auto">
          <a:xfrm>
            <a:off x="1524001" y="3019426"/>
            <a:ext cx="1997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Describing Web Services interface</a:t>
            </a:r>
          </a:p>
        </p:txBody>
      </p:sp>
      <p:sp>
        <p:nvSpPr>
          <p:cNvPr id="58382" name="Line 17">
            <a:extLst>
              <a:ext uri="{FF2B5EF4-FFF2-40B4-BE49-F238E27FC236}">
                <a16:creationId xmlns:a16="http://schemas.microsoft.com/office/drawing/2014/main" id="{21A7E5C4-792C-4D71-84AB-F778F39BA7A8}"/>
              </a:ext>
            </a:extLst>
          </p:cNvPr>
          <p:cNvSpPr>
            <a:spLocks noChangeShapeType="1"/>
          </p:cNvSpPr>
          <p:nvPr/>
        </p:nvSpPr>
        <p:spPr bwMode="auto">
          <a:xfrm flipV="1">
            <a:off x="3200400" y="2790825"/>
            <a:ext cx="838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9168270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74</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provider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core functionality</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4196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an XML-RPC or SOAP service wrapper</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601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a:t>
            </a:r>
            <a:r>
              <a:rPr lang="en-US" altLang="en-US" b="1" dirty="0">
                <a:solidFill>
                  <a:srgbClr val="FF00FF"/>
                </a:solidFill>
              </a:rPr>
              <a:t>WSDL service description </a:t>
            </a:r>
          </a:p>
          <a:p>
            <a:r>
              <a:rPr lang="en-US" altLang="en-US" b="1" dirty="0">
                <a:solidFill>
                  <a:srgbClr val="000000"/>
                </a:solidFill>
              </a:rPr>
              <a:t>or XML-RPC integration instructions</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Deploy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 name="Rectangle 38"/>
          <p:cNvSpPr>
            <a:spLocks noChangeArrowheads="1"/>
          </p:cNvSpPr>
          <p:nvPr/>
        </p:nvSpPr>
        <p:spPr bwMode="auto">
          <a:xfrm>
            <a:off x="6382040" y="5189645"/>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Register new service via UDDI</a:t>
            </a:r>
          </a:p>
        </p:txBody>
      </p:sp>
      <p:sp>
        <p:nvSpPr>
          <p:cNvPr id="27" name="Text Box 39"/>
          <p:cNvSpPr txBox="1">
            <a:spLocks noChangeArrowheads="1"/>
          </p:cNvSpPr>
          <p:nvPr/>
        </p:nvSpPr>
        <p:spPr bwMode="auto">
          <a:xfrm>
            <a:off x="4858040" y="5288070"/>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5:</a:t>
            </a:r>
          </a:p>
        </p:txBody>
      </p:sp>
      <p:sp>
        <p:nvSpPr>
          <p:cNvPr id="28" name="Rectangle 41"/>
          <p:cNvSpPr>
            <a:spLocks noChangeArrowheads="1"/>
          </p:cNvSpPr>
          <p:nvPr/>
        </p:nvSpPr>
        <p:spPr bwMode="auto">
          <a:xfrm>
            <a:off x="4781840" y="5189645"/>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 name="Line 46"/>
          <p:cNvSpPr>
            <a:spLocks noChangeShapeType="1"/>
          </p:cNvSpPr>
          <p:nvPr/>
        </p:nvSpPr>
        <p:spPr bwMode="auto">
          <a:xfrm>
            <a:off x="4324640" y="5342045"/>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 name="Line 47"/>
          <p:cNvSpPr>
            <a:spLocks noChangeShapeType="1"/>
          </p:cNvSpPr>
          <p:nvPr/>
        </p:nvSpPr>
        <p:spPr bwMode="auto">
          <a:xfrm>
            <a:off x="4324640" y="496104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9658573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75</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request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Find Services via UDDI</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Retrieve </a:t>
            </a:r>
            <a:r>
              <a:rPr lang="en-US" altLang="en-US" b="1" dirty="0">
                <a:solidFill>
                  <a:srgbClr val="FF00FF"/>
                </a:solidFill>
              </a:rPr>
              <a:t>Service Description File:</a:t>
            </a:r>
          </a:p>
          <a:p>
            <a:r>
              <a:rPr lang="en-US" altLang="en-US" b="1" dirty="0">
                <a:solidFill>
                  <a:srgbClr val="FF00FF"/>
                </a:solidFill>
              </a:rPr>
              <a:t>WSDL</a:t>
            </a:r>
            <a:r>
              <a:rPr lang="en-US" altLang="en-US" b="1" dirty="0">
                <a:solidFill>
                  <a:srgbClr val="000000"/>
                </a:solidFill>
              </a:rPr>
              <a:t> or XML-RPC Instructions</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Create XML-RPC or SOAP Client</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Invoke Remote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 name="矩形 25"/>
          <p:cNvSpPr/>
          <p:nvPr/>
        </p:nvSpPr>
        <p:spPr>
          <a:xfrm>
            <a:off x="648031" y="5333999"/>
            <a:ext cx="10658723" cy="830997"/>
          </a:xfrm>
          <a:prstGeom prst="rect">
            <a:avLst/>
          </a:prstGeom>
        </p:spPr>
        <p:txBody>
          <a:bodyPr wrap="square">
            <a:spAutoFit/>
          </a:bodyPr>
          <a:lstStyle/>
          <a:p>
            <a:r>
              <a:rPr lang="en-GB" sz="2400" dirty="0"/>
              <a:t>A client program </a:t>
            </a:r>
            <a:r>
              <a:rPr lang="en-GB" sz="2400" dirty="0">
                <a:solidFill>
                  <a:srgbClr val="FF00FF"/>
                </a:solidFill>
              </a:rPr>
              <a:t>reads a WSDL document to understand what a Web service can do</a:t>
            </a:r>
            <a:r>
              <a:rPr lang="en-GB" sz="2400" dirty="0"/>
              <a:t>; then it uses SOAP to actually invoke the functions listed in the WSDL document.</a:t>
            </a:r>
          </a:p>
        </p:txBody>
      </p:sp>
    </p:spTree>
    <p:extLst>
      <p:ext uri="{BB962C8B-B14F-4D97-AF65-F5344CB8AC3E}">
        <p14:creationId xmlns:p14="http://schemas.microsoft.com/office/powerpoint/2010/main" val="20586841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FCD9CC8A-1F04-47CC-B996-D0BA0AE7E58A}"/>
              </a:ext>
            </a:extLst>
          </p:cNvPr>
          <p:cNvSpPr>
            <a:spLocks noGrp="1"/>
          </p:cNvSpPr>
          <p:nvPr>
            <p:ph type="title"/>
          </p:nvPr>
        </p:nvSpPr>
        <p:spPr/>
        <p:txBody>
          <a:bodyPr/>
          <a:lstStyle/>
          <a:p>
            <a:r>
              <a:rPr lang="en-US" altLang="zh-CN" b="1" dirty="0"/>
              <a:t>WSDL Essentials</a:t>
            </a:r>
            <a:endParaRPr lang="zh-CN" altLang="en-US" b="1" dirty="0"/>
          </a:p>
        </p:txBody>
      </p:sp>
      <p:sp>
        <p:nvSpPr>
          <p:cNvPr id="36867" name="内容占位符 2">
            <a:extLst>
              <a:ext uri="{FF2B5EF4-FFF2-40B4-BE49-F238E27FC236}">
                <a16:creationId xmlns:a16="http://schemas.microsoft.com/office/drawing/2014/main" id="{A7E4D50A-E73D-4142-9430-FCFB93D6F844}"/>
              </a:ext>
            </a:extLst>
          </p:cNvPr>
          <p:cNvSpPr>
            <a:spLocks noGrp="1"/>
          </p:cNvSpPr>
          <p:nvPr>
            <p:ph idx="1"/>
          </p:nvPr>
        </p:nvSpPr>
        <p:spPr>
          <a:xfrm>
            <a:off x="714366" y="1600201"/>
            <a:ext cx="4948247" cy="4530725"/>
          </a:xfrm>
        </p:spPr>
        <p:txBody>
          <a:bodyPr>
            <a:noAutofit/>
          </a:bodyPr>
          <a:lstStyle/>
          <a:p>
            <a:r>
              <a:rPr lang="en-US" altLang="zh-CN" sz="3200" dirty="0"/>
              <a:t>Services can be used by other services or other programs</a:t>
            </a:r>
          </a:p>
          <a:p>
            <a:r>
              <a:rPr lang="en-US" altLang="zh-CN" sz="3200" dirty="0"/>
              <a:t>For services to interact, they must be aware of each other</a:t>
            </a:r>
          </a:p>
          <a:p>
            <a:r>
              <a:rPr lang="en-US" altLang="zh-CN" sz="3200" dirty="0"/>
              <a:t>This awareness is achieved through the use of “service descriptions”</a:t>
            </a:r>
          </a:p>
          <a:p>
            <a:endParaRPr lang="en-US" altLang="zh-CN" sz="4400" dirty="0"/>
          </a:p>
          <a:p>
            <a:pPr marL="0" indent="0">
              <a:buNone/>
            </a:pPr>
            <a:endParaRPr lang="en-US" altLang="zh-CN" sz="4400" dirty="0"/>
          </a:p>
          <a:p>
            <a:pPr>
              <a:buFont typeface="Wingdings" panose="05000000000000000000" pitchFamily="2" charset="2"/>
              <a:buNone/>
            </a:pPr>
            <a:endParaRPr lang="en-US" altLang="zh-CN" sz="4400" dirty="0">
              <a:solidFill>
                <a:srgbClr val="0000FF"/>
              </a:solidFill>
            </a:endParaRPr>
          </a:p>
        </p:txBody>
      </p:sp>
      <p:sp>
        <p:nvSpPr>
          <p:cNvPr id="36868" name="灯片编号占位符 3">
            <a:extLst>
              <a:ext uri="{FF2B5EF4-FFF2-40B4-BE49-F238E27FC236}">
                <a16:creationId xmlns:a16="http://schemas.microsoft.com/office/drawing/2014/main" id="{45E176B9-2F15-4130-839E-151BEF9B4F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fld id="{4893D27E-C8E4-47F0-832A-ACF177FAA757}" type="slidenum">
              <a:rPr lang="en-US" altLang="zh-CN">
                <a:latin typeface="Garamond" panose="02020404030301010803" pitchFamily="18" charset="0"/>
              </a:rPr>
              <a:pPr/>
              <a:t>76</a:t>
            </a:fld>
            <a:endParaRPr lang="en-US" altLang="zh-CN">
              <a:latin typeface="Garamond" panose="02020404030301010803" pitchFamily="18" charset="0"/>
            </a:endParaRPr>
          </a:p>
        </p:txBody>
      </p:sp>
      <p:pic>
        <p:nvPicPr>
          <p:cNvPr id="36869" name="Picture 3">
            <a:extLst>
              <a:ext uri="{FF2B5EF4-FFF2-40B4-BE49-F238E27FC236}">
                <a16:creationId xmlns:a16="http://schemas.microsoft.com/office/drawing/2014/main" id="{A697FDC0-9493-426B-B517-C405349B5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52" r="15714"/>
          <a:stretch>
            <a:fillRect/>
          </a:stretch>
        </p:blipFill>
        <p:spPr bwMode="auto">
          <a:xfrm>
            <a:off x="5891155" y="1275556"/>
            <a:ext cx="5624485" cy="4301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25898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60E0-E3B2-419A-9008-3B2476596267}"/>
              </a:ext>
            </a:extLst>
          </p:cNvPr>
          <p:cNvSpPr>
            <a:spLocks noGrp="1"/>
          </p:cNvSpPr>
          <p:nvPr>
            <p:ph type="title"/>
          </p:nvPr>
        </p:nvSpPr>
        <p:spPr/>
        <p:txBody>
          <a:bodyPr/>
          <a:lstStyle/>
          <a:p>
            <a:r>
              <a:rPr lang="en-US" dirty="0"/>
              <a:t>Service Description</a:t>
            </a:r>
          </a:p>
        </p:txBody>
      </p:sp>
      <p:sp>
        <p:nvSpPr>
          <p:cNvPr id="3" name="Content Placeholder 2">
            <a:extLst>
              <a:ext uri="{FF2B5EF4-FFF2-40B4-BE49-F238E27FC236}">
                <a16:creationId xmlns:a16="http://schemas.microsoft.com/office/drawing/2014/main" id="{F7926B1F-C7F0-4B5C-97BC-227692AEEF04}"/>
              </a:ext>
            </a:extLst>
          </p:cNvPr>
          <p:cNvSpPr>
            <a:spLocks noGrp="1"/>
          </p:cNvSpPr>
          <p:nvPr>
            <p:ph idx="1"/>
          </p:nvPr>
        </p:nvSpPr>
        <p:spPr/>
        <p:txBody>
          <a:bodyPr vert="horz" lIns="91440" tIns="45720" rIns="91440" bIns="45720" rtlCol="0">
            <a:normAutofit/>
          </a:bodyPr>
          <a:lstStyle/>
          <a:p>
            <a:r>
              <a:rPr lang="en-US" altLang="en-US" sz="4000" dirty="0"/>
              <a:t>WSDL provides a notation to answer the following three questions: </a:t>
            </a:r>
          </a:p>
          <a:p>
            <a:pPr lvl="1"/>
            <a:r>
              <a:rPr lang="en-US" altLang="en-US" sz="3600" dirty="0"/>
              <a:t>What is the service about?</a:t>
            </a:r>
          </a:p>
          <a:p>
            <a:pPr lvl="1"/>
            <a:r>
              <a:rPr lang="en-US" altLang="en-US" sz="3600" dirty="0"/>
              <a:t>Where does it reside? </a:t>
            </a:r>
          </a:p>
          <a:p>
            <a:pPr lvl="1"/>
            <a:r>
              <a:rPr lang="en-US" altLang="en-US" sz="3600" dirty="0"/>
              <a:t>How can it be invoked? (i.e., what, where, and how)</a:t>
            </a:r>
            <a:endParaRPr lang="en-US" sz="3600" dirty="0"/>
          </a:p>
        </p:txBody>
      </p:sp>
    </p:spTree>
    <p:extLst>
      <p:ext uri="{BB962C8B-B14F-4D97-AF65-F5344CB8AC3E}">
        <p14:creationId xmlns:p14="http://schemas.microsoft.com/office/powerpoint/2010/main" val="25623572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What is WSDL</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fontScale="92500"/>
          </a:bodyPr>
          <a:lstStyle/>
          <a:p>
            <a:r>
              <a:rPr lang="en-GB" sz="3600" dirty="0"/>
              <a:t>WSDL is a specification defining how to describe web services in a common XML grammar. </a:t>
            </a:r>
          </a:p>
          <a:p>
            <a:r>
              <a:rPr lang="en-GB" sz="3600" dirty="0"/>
              <a:t>WSDL describes four critical pieces of data:</a:t>
            </a:r>
          </a:p>
          <a:p>
            <a:pPr lvl="1"/>
            <a:r>
              <a:rPr lang="en-GB" sz="3200" dirty="0"/>
              <a:t>Interface information describing all publicly available functions</a:t>
            </a:r>
          </a:p>
          <a:p>
            <a:pPr lvl="1"/>
            <a:r>
              <a:rPr lang="en-GB" sz="3200" dirty="0"/>
              <a:t>Data type information for all message requests and message responses</a:t>
            </a:r>
          </a:p>
          <a:p>
            <a:pPr lvl="1"/>
            <a:r>
              <a:rPr lang="en-GB" sz="3200" dirty="0"/>
              <a:t>Binding information about the transport protocol to be used</a:t>
            </a:r>
          </a:p>
          <a:p>
            <a:pPr lvl="1"/>
            <a:r>
              <a:rPr lang="en-GB" sz="3200" dirty="0"/>
              <a:t>Address information for locating the specified service</a:t>
            </a:r>
            <a:endParaRPr lang="en-US" sz="3200" dirty="0"/>
          </a:p>
        </p:txBody>
      </p:sp>
    </p:spTree>
    <p:extLst>
      <p:ext uri="{BB962C8B-B14F-4D97-AF65-F5344CB8AC3E}">
        <p14:creationId xmlns:p14="http://schemas.microsoft.com/office/powerpoint/2010/main" val="1548149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WSDL Benefits</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fontScale="92500"/>
          </a:bodyPr>
          <a:lstStyle/>
          <a:p>
            <a:r>
              <a:rPr lang="en-GB" sz="3600" dirty="0"/>
              <a:t>Platform- and language-independent </a:t>
            </a:r>
          </a:p>
          <a:p>
            <a:r>
              <a:rPr lang="en-GB" sz="3600" dirty="0"/>
              <a:t>Using WSDL, a client can locate a web service and invoke any of its publicly available functions. </a:t>
            </a:r>
          </a:p>
          <a:p>
            <a:r>
              <a:rPr lang="en-GB" sz="3600" dirty="0"/>
              <a:t>With WSDL-aware tools, you can also </a:t>
            </a:r>
            <a:r>
              <a:rPr lang="en-GB" sz="3600" b="1" dirty="0">
                <a:solidFill>
                  <a:srgbClr val="FF0000"/>
                </a:solidFill>
              </a:rPr>
              <a:t>automate</a:t>
            </a:r>
            <a:r>
              <a:rPr lang="en-GB" sz="3600" dirty="0"/>
              <a:t> this process, enabling applications to easily integrate new services with little or no manual code. </a:t>
            </a:r>
          </a:p>
          <a:p>
            <a:r>
              <a:rPr lang="en-GB" sz="3600" dirty="0"/>
              <a:t>WSDL provides a common language for describing services and a platform for automatically integrating those services.</a:t>
            </a:r>
            <a:endParaRPr lang="en-US" sz="3600" dirty="0"/>
          </a:p>
        </p:txBody>
      </p:sp>
    </p:spTree>
    <p:extLst>
      <p:ext uri="{BB962C8B-B14F-4D97-AF65-F5344CB8AC3E}">
        <p14:creationId xmlns:p14="http://schemas.microsoft.com/office/powerpoint/2010/main" val="36537097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sp>
        <p:nvSpPr>
          <p:cNvPr id="8" name="Flowchart: Connector 7">
            <a:extLst>
              <a:ext uri="{FF2B5EF4-FFF2-40B4-BE49-F238E27FC236}">
                <a16:creationId xmlns:a16="http://schemas.microsoft.com/office/drawing/2014/main" id="{8C50BDF6-DF50-4FC9-99AE-B5F723600848}"/>
              </a:ext>
            </a:extLst>
          </p:cNvPr>
          <p:cNvSpPr/>
          <p:nvPr/>
        </p:nvSpPr>
        <p:spPr>
          <a:xfrm>
            <a:off x="5432322" y="4574456"/>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2</a:t>
            </a:r>
            <a:r>
              <a:rPr lang="en-US" dirty="0"/>
              <a:t> </a:t>
            </a:r>
          </a:p>
        </p:txBody>
      </p:sp>
      <p:sp>
        <p:nvSpPr>
          <p:cNvPr id="11" name="Flowchart: Connector 10">
            <a:extLst>
              <a:ext uri="{FF2B5EF4-FFF2-40B4-BE49-F238E27FC236}">
                <a16:creationId xmlns:a16="http://schemas.microsoft.com/office/drawing/2014/main" id="{B03F66CC-19B3-4DAE-8791-DEF73AE5584C}"/>
              </a:ext>
            </a:extLst>
          </p:cNvPr>
          <p:cNvSpPr/>
          <p:nvPr/>
        </p:nvSpPr>
        <p:spPr>
          <a:xfrm>
            <a:off x="7713405" y="4446637"/>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3</a:t>
            </a:r>
            <a:r>
              <a:rPr lang="en-US" dirty="0"/>
              <a:t> </a:t>
            </a:r>
          </a:p>
        </p:txBody>
      </p:sp>
      <p:sp>
        <p:nvSpPr>
          <p:cNvPr id="12" name="Flowchart: Magnetic Disk 11">
            <a:extLst>
              <a:ext uri="{FF2B5EF4-FFF2-40B4-BE49-F238E27FC236}">
                <a16:creationId xmlns:a16="http://schemas.microsoft.com/office/drawing/2014/main" id="{33170B7F-597C-4B5E-BAC2-A8B024491275}"/>
              </a:ext>
            </a:extLst>
          </p:cNvPr>
          <p:cNvSpPr/>
          <p:nvPr/>
        </p:nvSpPr>
        <p:spPr>
          <a:xfrm>
            <a:off x="2463183" y="1268240"/>
            <a:ext cx="1071716" cy="1474838"/>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 Registry</a:t>
            </a:r>
          </a:p>
        </p:txBody>
      </p:sp>
      <p:sp>
        <p:nvSpPr>
          <p:cNvPr id="20" name="Scroll: Vertical 19">
            <a:extLst>
              <a:ext uri="{FF2B5EF4-FFF2-40B4-BE49-F238E27FC236}">
                <a16:creationId xmlns:a16="http://schemas.microsoft.com/office/drawing/2014/main" id="{7E22A5AB-13EB-4EC7-BAD1-34A93A5116F8}"/>
              </a:ext>
            </a:extLst>
          </p:cNvPr>
          <p:cNvSpPr/>
          <p:nvPr/>
        </p:nvSpPr>
        <p:spPr>
          <a:xfrm>
            <a:off x="216511" y="100170"/>
            <a:ext cx="2531807" cy="2665033"/>
          </a:xfrm>
          <a:prstGeom prst="verticalScroll">
            <a:avLst>
              <a:gd name="adj" fmla="val 10295"/>
            </a:avLst>
          </a:prstGeom>
          <a:solidFill>
            <a:srgbClr val="F9CFD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AutoNum type="arabicPeriod"/>
            </a:pPr>
            <a:r>
              <a:rPr lang="en-US" dirty="0">
                <a:solidFill>
                  <a:schemeClr val="tx1"/>
                </a:solidFill>
              </a:rPr>
              <a:t>Credit Card</a:t>
            </a:r>
          </a:p>
          <a:p>
            <a:pPr marL="342900" indent="-342900">
              <a:buAutoNum type="arabicPeriod"/>
            </a:pPr>
            <a:r>
              <a:rPr lang="en-US" dirty="0">
                <a:solidFill>
                  <a:schemeClr val="tx1"/>
                </a:solidFill>
              </a:rPr>
              <a:t>Hotel</a:t>
            </a:r>
          </a:p>
          <a:p>
            <a:pPr marL="342900" indent="-342900">
              <a:buAutoNum type="arabicPeriod"/>
            </a:pPr>
            <a:r>
              <a:rPr lang="en-US" dirty="0">
                <a:solidFill>
                  <a:schemeClr val="tx1"/>
                </a:solidFill>
              </a:rPr>
              <a:t>Airline</a:t>
            </a:r>
          </a:p>
          <a:p>
            <a:pPr marL="342900" indent="-342900">
              <a:buAutoNum type="arabicPeriod"/>
            </a:pPr>
            <a:r>
              <a:rPr lang="en-US" dirty="0">
                <a:solidFill>
                  <a:schemeClr val="tx1"/>
                </a:solidFill>
              </a:rPr>
              <a:t>Travel Agency 1</a:t>
            </a:r>
          </a:p>
          <a:p>
            <a:pPr marL="342900" indent="-342900">
              <a:buAutoNum type="arabicPeriod"/>
            </a:pPr>
            <a:r>
              <a:rPr lang="en-US" dirty="0">
                <a:solidFill>
                  <a:schemeClr val="tx1"/>
                </a:solidFill>
              </a:rPr>
              <a:t>Travel Agency 2</a:t>
            </a:r>
          </a:p>
          <a:p>
            <a:pPr marL="342900" indent="-342900">
              <a:buAutoNum type="arabicPeriod"/>
            </a:pPr>
            <a:r>
              <a:rPr lang="en-US" dirty="0">
                <a:solidFill>
                  <a:schemeClr val="tx1"/>
                </a:solidFill>
              </a:rPr>
              <a:t>Travel Agency 3</a:t>
            </a:r>
          </a:p>
          <a:p>
            <a:pPr marL="342900" indent="-342900">
              <a:buAutoNum type="arabicPeriod"/>
            </a:pPr>
            <a:r>
              <a:rPr lang="en-US" dirty="0">
                <a:solidFill>
                  <a:schemeClr val="tx1"/>
                </a:solidFill>
              </a:rPr>
              <a:t>…</a:t>
            </a:r>
          </a:p>
          <a:p>
            <a:pPr marL="342900" indent="-342900">
              <a:buAutoNum type="arabicPeriod"/>
            </a:pPr>
            <a:r>
              <a:rPr lang="en-US" dirty="0">
                <a:solidFill>
                  <a:schemeClr val="tx1"/>
                </a:solidFill>
              </a:rPr>
              <a:t>…</a:t>
            </a:r>
          </a:p>
        </p:txBody>
      </p:sp>
      <p:sp>
        <p:nvSpPr>
          <p:cNvPr id="26" name="TextBox 25">
            <a:extLst>
              <a:ext uri="{FF2B5EF4-FFF2-40B4-BE49-F238E27FC236}">
                <a16:creationId xmlns:a16="http://schemas.microsoft.com/office/drawing/2014/main" id="{B0895CD0-8FD6-40AC-B4D2-F032EEEB4BDD}"/>
              </a:ext>
            </a:extLst>
          </p:cNvPr>
          <p:cNvSpPr txBox="1"/>
          <p:nvPr/>
        </p:nvSpPr>
        <p:spPr>
          <a:xfrm>
            <a:off x="256345" y="3516625"/>
            <a:ext cx="2000663" cy="584775"/>
          </a:xfrm>
          <a:prstGeom prst="rect">
            <a:avLst/>
          </a:prstGeom>
          <a:noFill/>
        </p:spPr>
        <p:txBody>
          <a:bodyPr wrap="square" rtlCol="0">
            <a:spAutoFit/>
          </a:bodyPr>
          <a:lstStyle/>
          <a:p>
            <a:r>
              <a:rPr lang="en-US" sz="3200" dirty="0"/>
              <a:t>DISCOVER</a:t>
            </a:r>
          </a:p>
        </p:txBody>
      </p:sp>
      <p:cxnSp>
        <p:nvCxnSpPr>
          <p:cNvPr id="28" name="Straight Arrow Connector 27">
            <a:extLst>
              <a:ext uri="{FF2B5EF4-FFF2-40B4-BE49-F238E27FC236}">
                <a16:creationId xmlns:a16="http://schemas.microsoft.com/office/drawing/2014/main" id="{AEBBC0A2-9738-43C2-8DA1-5FFC578FDFD5}"/>
              </a:ext>
            </a:extLst>
          </p:cNvPr>
          <p:cNvCxnSpPr>
            <a:stCxn id="6" idx="0"/>
            <a:endCxn id="12" idx="3"/>
          </p:cNvCxnSpPr>
          <p:nvPr/>
        </p:nvCxnSpPr>
        <p:spPr>
          <a:xfrm flipV="1">
            <a:off x="1593331" y="2743078"/>
            <a:ext cx="1405710" cy="19032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EAE179-D20B-45ED-9308-97D967A9B7CE}"/>
              </a:ext>
            </a:extLst>
          </p:cNvPr>
          <p:cNvSpPr txBox="1"/>
          <p:nvPr/>
        </p:nvSpPr>
        <p:spPr>
          <a:xfrm>
            <a:off x="147687" y="5903893"/>
            <a:ext cx="2315496" cy="954107"/>
          </a:xfrm>
          <a:prstGeom prst="rect">
            <a:avLst/>
          </a:prstGeom>
          <a:noFill/>
        </p:spPr>
        <p:txBody>
          <a:bodyPr wrap="square" rtlCol="0">
            <a:spAutoFit/>
          </a:bodyPr>
          <a:lstStyle/>
          <a:p>
            <a:r>
              <a:rPr lang="en-US" sz="2800" dirty="0"/>
              <a:t>Service requestor</a:t>
            </a:r>
          </a:p>
        </p:txBody>
      </p:sp>
      <p:sp>
        <p:nvSpPr>
          <p:cNvPr id="40" name="TextBox 39">
            <a:extLst>
              <a:ext uri="{FF2B5EF4-FFF2-40B4-BE49-F238E27FC236}">
                <a16:creationId xmlns:a16="http://schemas.microsoft.com/office/drawing/2014/main" id="{4ED9C2E4-433B-4606-9F5D-2A1A4E38DE6C}"/>
              </a:ext>
            </a:extLst>
          </p:cNvPr>
          <p:cNvSpPr txBox="1"/>
          <p:nvPr/>
        </p:nvSpPr>
        <p:spPr>
          <a:xfrm>
            <a:off x="9606415" y="5593935"/>
            <a:ext cx="2315496" cy="954107"/>
          </a:xfrm>
          <a:prstGeom prst="rect">
            <a:avLst/>
          </a:prstGeom>
          <a:noFill/>
        </p:spPr>
        <p:txBody>
          <a:bodyPr wrap="square" rtlCol="0">
            <a:spAutoFit/>
          </a:bodyPr>
          <a:lstStyle/>
          <a:p>
            <a:r>
              <a:rPr lang="en-US" sz="2800" dirty="0"/>
              <a:t>Service providers</a:t>
            </a:r>
          </a:p>
        </p:txBody>
      </p:sp>
    </p:spTree>
    <p:extLst>
      <p:ext uri="{BB962C8B-B14F-4D97-AF65-F5344CB8AC3E}">
        <p14:creationId xmlns:p14="http://schemas.microsoft.com/office/powerpoint/2010/main" val="1751709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C7B-0E59-4A35-ADB5-3A84FFFA32E3}"/>
              </a:ext>
            </a:extLst>
          </p:cNvPr>
          <p:cNvSpPr>
            <a:spLocks noGrp="1"/>
          </p:cNvSpPr>
          <p:nvPr>
            <p:ph type="title"/>
          </p:nvPr>
        </p:nvSpPr>
        <p:spPr>
          <a:xfrm>
            <a:off x="648930" y="224913"/>
            <a:ext cx="3651467" cy="818534"/>
          </a:xfrm>
        </p:spPr>
        <p:txBody>
          <a:bodyPr>
            <a:normAutofit/>
          </a:bodyPr>
          <a:lstStyle/>
          <a:p>
            <a:r>
              <a:rPr lang="en-US" sz="3400" dirty="0"/>
              <a:t>WSDL</a:t>
            </a:r>
          </a:p>
        </p:txBody>
      </p:sp>
      <p:sp>
        <p:nvSpPr>
          <p:cNvPr id="3" name="Content Placeholder 2">
            <a:extLst>
              <a:ext uri="{FF2B5EF4-FFF2-40B4-BE49-F238E27FC236}">
                <a16:creationId xmlns:a16="http://schemas.microsoft.com/office/drawing/2014/main" id="{C6D8934F-8ACB-4712-81C2-E104DC469695}"/>
              </a:ext>
            </a:extLst>
          </p:cNvPr>
          <p:cNvSpPr>
            <a:spLocks noGrp="1"/>
          </p:cNvSpPr>
          <p:nvPr>
            <p:ph idx="1"/>
          </p:nvPr>
        </p:nvSpPr>
        <p:spPr>
          <a:xfrm>
            <a:off x="648930" y="1043447"/>
            <a:ext cx="3990125" cy="5180373"/>
          </a:xfrm>
        </p:spPr>
        <p:txBody>
          <a:bodyPr>
            <a:normAutofit lnSpcReduction="10000"/>
          </a:bodyPr>
          <a:lstStyle/>
          <a:p>
            <a:r>
              <a:rPr lang="en-US" sz="3200" dirty="0"/>
              <a:t>An XML-based interface description language</a:t>
            </a:r>
          </a:p>
          <a:p>
            <a:r>
              <a:rPr lang="en-US" sz="3200" dirty="0"/>
              <a:t>Used for describing the functionality offered by a web service</a:t>
            </a:r>
          </a:p>
          <a:p>
            <a:r>
              <a:rPr lang="en-US" sz="3200" dirty="0"/>
              <a:t>WSDL describes services as collections of network endpoints or ports</a:t>
            </a:r>
          </a:p>
        </p:txBody>
      </p:sp>
      <p:pic>
        <p:nvPicPr>
          <p:cNvPr id="5" name="Picture 4" descr="A screenshot of a cell phone&#10;&#10;Description automatically generated">
            <a:extLst>
              <a:ext uri="{FF2B5EF4-FFF2-40B4-BE49-F238E27FC236}">
                <a16:creationId xmlns:a16="http://schemas.microsoft.com/office/drawing/2014/main" id="{C369AF6E-CD73-4EE9-A703-FCA7D62046EF}"/>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4639056" y="10"/>
            <a:ext cx="7552944" cy="6857990"/>
          </a:xfrm>
          <a:prstGeom prst="rect">
            <a:avLst/>
          </a:prstGeom>
          <a:effectLst/>
        </p:spPr>
      </p:pic>
    </p:spTree>
    <p:extLst>
      <p:ext uri="{BB962C8B-B14F-4D97-AF65-F5344CB8AC3E}">
        <p14:creationId xmlns:p14="http://schemas.microsoft.com/office/powerpoint/2010/main" val="37811910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normAutofit/>
          </a:bodyPr>
          <a:lstStyle/>
          <a:p>
            <a:r>
              <a:rPr lang="en-GB" dirty="0"/>
              <a:t>WSDL Specification major Elements</a:t>
            </a:r>
            <a:endParaRPr lang="en-US" dirty="0"/>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US" sz="3600" dirty="0"/>
              <a:t>definitions</a:t>
            </a:r>
          </a:p>
          <a:p>
            <a:r>
              <a:rPr lang="en-US" sz="3600" dirty="0"/>
              <a:t>types</a:t>
            </a:r>
          </a:p>
          <a:p>
            <a:r>
              <a:rPr lang="en-US" sz="3600" dirty="0"/>
              <a:t>message</a:t>
            </a:r>
          </a:p>
          <a:p>
            <a:r>
              <a:rPr lang="en-US" sz="3600" dirty="0" err="1"/>
              <a:t>portType</a:t>
            </a:r>
            <a:endParaRPr lang="en-US" sz="3600" dirty="0"/>
          </a:p>
          <a:p>
            <a:r>
              <a:rPr lang="en-US" sz="3600" dirty="0"/>
              <a:t>binding</a:t>
            </a:r>
          </a:p>
          <a:p>
            <a:r>
              <a:rPr lang="en-US" sz="3600" dirty="0"/>
              <a:t>service</a:t>
            </a:r>
          </a:p>
          <a:p>
            <a:endParaRPr lang="en-US" sz="3600" dirty="0"/>
          </a:p>
          <a:p>
            <a:endParaRPr lang="en-US" sz="3600" dirty="0"/>
          </a:p>
        </p:txBody>
      </p:sp>
      <p:pic>
        <p:nvPicPr>
          <p:cNvPr id="4" name="图片 3"/>
          <p:cNvPicPr>
            <a:picLocks noChangeAspect="1"/>
          </p:cNvPicPr>
          <p:nvPr/>
        </p:nvPicPr>
        <p:blipFill>
          <a:blip r:embed="rId2"/>
          <a:stretch>
            <a:fillRect/>
          </a:stretch>
        </p:blipFill>
        <p:spPr>
          <a:xfrm>
            <a:off x="4852786" y="1786106"/>
            <a:ext cx="5985001" cy="4176334"/>
          </a:xfrm>
          <a:prstGeom prst="rect">
            <a:avLst/>
          </a:prstGeom>
        </p:spPr>
      </p:pic>
    </p:spTree>
    <p:extLst>
      <p:ext uri="{BB962C8B-B14F-4D97-AF65-F5344CB8AC3E}">
        <p14:creationId xmlns:p14="http://schemas.microsoft.com/office/powerpoint/2010/main" val="16113665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GB" dirty="0"/>
              <a:t>WSDL Specification utility Elements</a:t>
            </a:r>
            <a:endParaRPr lang="en-US" dirty="0"/>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fontScale="92500" lnSpcReduction="20000"/>
          </a:bodyPr>
          <a:lstStyle/>
          <a:p>
            <a:r>
              <a:rPr lang="en-US" sz="3600" dirty="0"/>
              <a:t>documentation</a:t>
            </a:r>
          </a:p>
          <a:p>
            <a:pPr lvl="1"/>
            <a:r>
              <a:rPr lang="en-GB" sz="3200" dirty="0"/>
              <a:t>The documentation element is used to provide human-readable documentation and can be included inside any other WSDL element</a:t>
            </a:r>
            <a:endParaRPr lang="en-US" sz="3200" dirty="0"/>
          </a:p>
          <a:p>
            <a:r>
              <a:rPr lang="en-US" sz="3600" dirty="0"/>
              <a:t>import</a:t>
            </a:r>
          </a:p>
          <a:p>
            <a:pPr lvl="1"/>
            <a:r>
              <a:rPr lang="en-GB" sz="3200" dirty="0"/>
              <a:t>The import element is used to import other WSDL documents or XML Schemas.</a:t>
            </a:r>
          </a:p>
          <a:p>
            <a:pPr lvl="1"/>
            <a:r>
              <a:rPr lang="en-GB" sz="3200" dirty="0"/>
              <a:t>This enables more modular WSDL documents. For example, two WSDL documents can import the same basic elements and yet include their own service elements to make the same service available at two physical addresses.</a:t>
            </a:r>
            <a:endParaRPr lang="en-US" sz="3200" dirty="0"/>
          </a:p>
          <a:p>
            <a:endParaRPr lang="en-US" sz="3600" dirty="0"/>
          </a:p>
        </p:txBody>
      </p:sp>
    </p:spTree>
    <p:extLst>
      <p:ext uri="{BB962C8B-B14F-4D97-AF65-F5344CB8AC3E}">
        <p14:creationId xmlns:p14="http://schemas.microsoft.com/office/powerpoint/2010/main" val="19998674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Example - </a:t>
            </a:r>
            <a:r>
              <a:rPr lang="en-US" dirty="0" err="1"/>
              <a:t>HelloService.wsdl</a:t>
            </a:r>
            <a:endParaRPr lang="en-US" dirty="0"/>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GB" sz="3600" dirty="0"/>
              <a:t>The service provides a single publicly available function, called </a:t>
            </a:r>
            <a:r>
              <a:rPr lang="en-GB" sz="3600" dirty="0" err="1">
                <a:solidFill>
                  <a:srgbClr val="00B050"/>
                </a:solidFill>
              </a:rPr>
              <a:t>sayHello</a:t>
            </a:r>
            <a:r>
              <a:rPr lang="en-GB" sz="3600" dirty="0"/>
              <a:t>. </a:t>
            </a:r>
          </a:p>
          <a:p>
            <a:pPr lvl="1"/>
            <a:r>
              <a:rPr lang="en-GB" sz="3200" dirty="0"/>
              <a:t>The function expects a single string parameter</a:t>
            </a:r>
          </a:p>
          <a:p>
            <a:pPr lvl="1"/>
            <a:r>
              <a:rPr lang="en-GB" sz="3200" dirty="0"/>
              <a:t>The function returns a single string greeting. </a:t>
            </a:r>
          </a:p>
          <a:p>
            <a:pPr lvl="1"/>
            <a:r>
              <a:rPr lang="en-GB" sz="3200" dirty="0"/>
              <a:t>For example, if you pass the parameter </a:t>
            </a:r>
            <a:r>
              <a:rPr lang="en-GB" sz="3200" dirty="0">
                <a:solidFill>
                  <a:srgbClr val="00B050"/>
                </a:solidFill>
              </a:rPr>
              <a:t>world</a:t>
            </a:r>
            <a:r>
              <a:rPr lang="en-GB" sz="3200" dirty="0"/>
              <a:t>, the service returns the greeting: </a:t>
            </a:r>
            <a:r>
              <a:rPr lang="en-GB" sz="3600" dirty="0"/>
              <a:t>"Hello, world!"</a:t>
            </a:r>
            <a:endParaRPr lang="en-US" sz="3600" dirty="0"/>
          </a:p>
        </p:txBody>
      </p:sp>
    </p:spTree>
    <p:extLst>
      <p:ext uri="{BB962C8B-B14F-4D97-AF65-F5344CB8AC3E}">
        <p14:creationId xmlns:p14="http://schemas.microsoft.com/office/powerpoint/2010/main" val="119292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endParaRPr lang="en-US" dirty="0"/>
          </a:p>
        </p:txBody>
      </p:sp>
      <p:pic>
        <p:nvPicPr>
          <p:cNvPr id="4" name="图片 3"/>
          <p:cNvPicPr>
            <a:picLocks noChangeAspect="1"/>
          </p:cNvPicPr>
          <p:nvPr/>
        </p:nvPicPr>
        <p:blipFill>
          <a:blip r:embed="rId2"/>
          <a:stretch>
            <a:fillRect/>
          </a:stretch>
        </p:blipFill>
        <p:spPr>
          <a:xfrm>
            <a:off x="628499" y="53379"/>
            <a:ext cx="10935001" cy="3768334"/>
          </a:xfrm>
          <a:prstGeom prst="rect">
            <a:avLst/>
          </a:prstGeom>
        </p:spPr>
      </p:pic>
      <p:pic>
        <p:nvPicPr>
          <p:cNvPr id="5" name="图片 4"/>
          <p:cNvPicPr>
            <a:picLocks noChangeAspect="1"/>
          </p:cNvPicPr>
          <p:nvPr/>
        </p:nvPicPr>
        <p:blipFill>
          <a:blip r:embed="rId3"/>
          <a:stretch>
            <a:fillRect/>
          </a:stretch>
        </p:blipFill>
        <p:spPr>
          <a:xfrm>
            <a:off x="928352" y="3605333"/>
            <a:ext cx="9405001" cy="3252667"/>
          </a:xfrm>
          <a:prstGeom prst="rect">
            <a:avLst/>
          </a:prstGeom>
        </p:spPr>
      </p:pic>
    </p:spTree>
    <p:extLst>
      <p:ext uri="{BB962C8B-B14F-4D97-AF65-F5344CB8AC3E}">
        <p14:creationId xmlns:p14="http://schemas.microsoft.com/office/powerpoint/2010/main" val="30628819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endParaRPr lang="en-US" sz="3600" dirty="0"/>
          </a:p>
        </p:txBody>
      </p:sp>
      <p:pic>
        <p:nvPicPr>
          <p:cNvPr id="4" name="图片 3"/>
          <p:cNvPicPr>
            <a:picLocks noChangeAspect="1"/>
          </p:cNvPicPr>
          <p:nvPr/>
        </p:nvPicPr>
        <p:blipFill>
          <a:blip r:embed="rId2"/>
          <a:stretch>
            <a:fillRect/>
          </a:stretch>
        </p:blipFill>
        <p:spPr>
          <a:xfrm>
            <a:off x="425999" y="524833"/>
            <a:ext cx="11340001" cy="5808334"/>
          </a:xfrm>
          <a:prstGeom prst="rect">
            <a:avLst/>
          </a:prstGeom>
        </p:spPr>
      </p:pic>
    </p:spTree>
    <p:extLst>
      <p:ext uri="{BB962C8B-B14F-4D97-AF65-F5344CB8AC3E}">
        <p14:creationId xmlns:p14="http://schemas.microsoft.com/office/powerpoint/2010/main" val="4655347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3499" y="2074666"/>
            <a:ext cx="12105001" cy="2708667"/>
          </a:xfrm>
          <a:prstGeom prst="rect">
            <a:avLst/>
          </a:prstGeom>
        </p:spPr>
      </p:pic>
    </p:spTree>
    <p:extLst>
      <p:ext uri="{BB962C8B-B14F-4D97-AF65-F5344CB8AC3E}">
        <p14:creationId xmlns:p14="http://schemas.microsoft.com/office/powerpoint/2010/main" val="22842208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6AA89-3251-8A6A-D2D7-FA8EEE7FD716}"/>
              </a:ext>
            </a:extLst>
          </p:cNvPr>
          <p:cNvSpPr>
            <a:spLocks noGrp="1"/>
          </p:cNvSpPr>
          <p:nvPr>
            <p:ph type="title"/>
          </p:nvPr>
        </p:nvSpPr>
        <p:spPr/>
        <p:txBody>
          <a:bodyPr/>
          <a:lstStyle/>
          <a:p>
            <a:r>
              <a:rPr lang="en-GB" dirty="0"/>
              <a:t>Real example – Amazon </a:t>
            </a:r>
            <a:r>
              <a:rPr lang="en-GB" dirty="0" err="1"/>
              <a:t>SimpleDB</a:t>
            </a:r>
            <a:r>
              <a:rPr lang="en-GB" dirty="0"/>
              <a:t> </a:t>
            </a:r>
            <a:endParaRPr lang="x-none"/>
          </a:p>
        </p:txBody>
      </p:sp>
      <p:sp>
        <p:nvSpPr>
          <p:cNvPr id="3" name="内容占位符 2">
            <a:extLst>
              <a:ext uri="{FF2B5EF4-FFF2-40B4-BE49-F238E27FC236}">
                <a16:creationId xmlns:a16="http://schemas.microsoft.com/office/drawing/2014/main" id="{8297E3BD-43F3-1992-B2CC-9EF2A947345A}"/>
              </a:ext>
            </a:extLst>
          </p:cNvPr>
          <p:cNvSpPr>
            <a:spLocks noGrp="1"/>
          </p:cNvSpPr>
          <p:nvPr>
            <p:ph idx="1"/>
          </p:nvPr>
        </p:nvSpPr>
        <p:spPr/>
        <p:txBody>
          <a:bodyPr>
            <a:normAutofit/>
          </a:bodyPr>
          <a:lstStyle/>
          <a:p>
            <a:r>
              <a:rPr lang="en-US" b="0" i="0" dirty="0">
                <a:solidFill>
                  <a:srgbClr val="16191F"/>
                </a:solidFill>
                <a:effectLst/>
                <a:latin typeface="Amazon Ember"/>
              </a:rPr>
              <a:t>The Amazon </a:t>
            </a:r>
            <a:r>
              <a:rPr lang="en-US" b="0" i="0" dirty="0" err="1">
                <a:solidFill>
                  <a:srgbClr val="16191F"/>
                </a:solidFill>
                <a:effectLst/>
                <a:latin typeface="Amazon Ember"/>
              </a:rPr>
              <a:t>SimpleDB</a:t>
            </a:r>
            <a:r>
              <a:rPr lang="en-US" b="0" i="0" dirty="0">
                <a:solidFill>
                  <a:srgbClr val="16191F"/>
                </a:solidFill>
                <a:effectLst/>
                <a:latin typeface="Amazon Ember"/>
              </a:rPr>
              <a:t> API is published through a Web Services Description Language (WSDL) and an XML schema document. </a:t>
            </a:r>
            <a:endParaRPr lang="en-AU" dirty="0"/>
          </a:p>
          <a:p>
            <a:pPr lvl="1"/>
            <a:r>
              <a:rPr lang="en-AU" dirty="0">
                <a:hlinkClick r:id="rId2"/>
              </a:rPr>
              <a:t>https://docs.aws.amazon.com/AmazonSimpleDB/latest/DeveloperGuide/APIUsage.html</a:t>
            </a:r>
            <a:endParaRPr lang="en-AU" dirty="0"/>
          </a:p>
          <a:p>
            <a:pPr algn="l"/>
            <a:r>
              <a:rPr lang="en-US" b="0" i="0" dirty="0">
                <a:solidFill>
                  <a:srgbClr val="16191F"/>
                </a:solidFill>
                <a:effectLst/>
                <a:latin typeface="Amazon Ember"/>
              </a:rPr>
              <a:t>The Amazon </a:t>
            </a:r>
            <a:r>
              <a:rPr lang="en-US" b="0" i="0" dirty="0" err="1">
                <a:solidFill>
                  <a:srgbClr val="16191F"/>
                </a:solidFill>
                <a:effectLst/>
                <a:latin typeface="Amazon Ember"/>
              </a:rPr>
              <a:t>SimpleDB</a:t>
            </a:r>
            <a:r>
              <a:rPr lang="en-US" b="0" i="0" dirty="0">
                <a:solidFill>
                  <a:srgbClr val="16191F"/>
                </a:solidFill>
                <a:effectLst/>
                <a:latin typeface="Amazon Ember"/>
              </a:rPr>
              <a:t> WSDL is located at</a:t>
            </a:r>
          </a:p>
          <a:p>
            <a:pPr lvl="1"/>
            <a:r>
              <a:rPr lang="en-US" dirty="0">
                <a:hlinkClick r:id="rId3"/>
              </a:rPr>
              <a:t>http://sdb.amazonaws.com/doc/2009-04-15/AmazonSimpleDB.wsdl</a:t>
            </a:r>
            <a:endParaRPr lang="en-US" dirty="0"/>
          </a:p>
          <a:p>
            <a:pPr algn="l"/>
            <a:r>
              <a:rPr lang="en-US" b="0" i="0" dirty="0">
                <a:solidFill>
                  <a:srgbClr val="16191F"/>
                </a:solidFill>
                <a:effectLst/>
                <a:latin typeface="Amazon Ember"/>
              </a:rPr>
              <a:t>The Amazon </a:t>
            </a:r>
            <a:r>
              <a:rPr lang="en-US" b="0" i="0" dirty="0" err="1">
                <a:solidFill>
                  <a:srgbClr val="16191F"/>
                </a:solidFill>
                <a:effectLst/>
                <a:latin typeface="Amazon Ember"/>
              </a:rPr>
              <a:t>SimpleDB</a:t>
            </a:r>
            <a:r>
              <a:rPr lang="en-US" b="0" i="0" dirty="0">
                <a:solidFill>
                  <a:srgbClr val="16191F"/>
                </a:solidFill>
                <a:effectLst/>
                <a:latin typeface="Amazon Ember"/>
              </a:rPr>
              <a:t> schema is located at</a:t>
            </a:r>
          </a:p>
          <a:p>
            <a:pPr lvl="1"/>
            <a:r>
              <a:rPr lang="en-US" dirty="0">
                <a:hlinkClick r:id="rId4"/>
              </a:rPr>
              <a:t>http://sdb.amazonaws.com/doc/2009-04-15/AmazonSimpleDB.xsd</a:t>
            </a:r>
            <a:endParaRPr lang="en-US" dirty="0"/>
          </a:p>
          <a:p>
            <a:endParaRPr lang="x-none" dirty="0"/>
          </a:p>
        </p:txBody>
      </p:sp>
    </p:spTree>
    <p:extLst>
      <p:ext uri="{BB962C8B-B14F-4D97-AF65-F5344CB8AC3E}">
        <p14:creationId xmlns:p14="http://schemas.microsoft.com/office/powerpoint/2010/main" val="38871077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20A3-F83B-4170-90C8-808A5CA84643}"/>
              </a:ext>
            </a:extLst>
          </p:cNvPr>
          <p:cNvSpPr>
            <a:spLocks noGrp="1"/>
          </p:cNvSpPr>
          <p:nvPr>
            <p:ph type="title"/>
          </p:nvPr>
        </p:nvSpPr>
        <p:spPr/>
        <p:txBody>
          <a:bodyPr>
            <a:normAutofit/>
          </a:bodyPr>
          <a:lstStyle/>
          <a:p>
            <a:r>
              <a:rPr lang="en-US" sz="5400" dirty="0"/>
              <a:t>Interoperability</a:t>
            </a:r>
          </a:p>
        </p:txBody>
      </p:sp>
      <p:sp>
        <p:nvSpPr>
          <p:cNvPr id="3" name="Content Placeholder 2">
            <a:extLst>
              <a:ext uri="{FF2B5EF4-FFF2-40B4-BE49-F238E27FC236}">
                <a16:creationId xmlns:a16="http://schemas.microsoft.com/office/drawing/2014/main" id="{90639028-BEDE-40EC-8F23-B56EDD6EF02E}"/>
              </a:ext>
            </a:extLst>
          </p:cNvPr>
          <p:cNvSpPr>
            <a:spLocks noGrp="1"/>
          </p:cNvSpPr>
          <p:nvPr>
            <p:ph idx="1"/>
          </p:nvPr>
        </p:nvSpPr>
        <p:spPr/>
        <p:txBody>
          <a:bodyPr>
            <a:normAutofit/>
          </a:bodyPr>
          <a:lstStyle/>
          <a:p>
            <a:r>
              <a:rPr lang="en-US" sz="4400" dirty="0"/>
              <a:t>Ability of services to connect and communicate with one another</a:t>
            </a:r>
          </a:p>
        </p:txBody>
      </p:sp>
    </p:spTree>
    <p:extLst>
      <p:ext uri="{BB962C8B-B14F-4D97-AF65-F5344CB8AC3E}">
        <p14:creationId xmlns:p14="http://schemas.microsoft.com/office/powerpoint/2010/main" val="20859687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2551FB0-BB2C-4570-9720-FE2F3E9DA361}"/>
              </a:ext>
            </a:extLst>
          </p:cNvPr>
          <p:cNvSpPr txBox="1">
            <a:spLocks/>
          </p:cNvSpPr>
          <p:nvPr/>
        </p:nvSpPr>
        <p:spPr>
          <a:xfrm>
            <a:off x="674736" y="481935"/>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Interoperability - can a Java class consume the </a:t>
            </a:r>
            <a:r>
              <a:rPr lang="en-US" sz="4000" dirty="0" err="1"/>
              <a:t>.Net</a:t>
            </a:r>
            <a:r>
              <a:rPr lang="en-US" sz="4000" dirty="0"/>
              <a:t> Web service?</a:t>
            </a:r>
            <a:endParaRPr lang="en-US" sz="3600" dirty="0"/>
          </a:p>
        </p:txBody>
      </p:sp>
      <p:sp>
        <p:nvSpPr>
          <p:cNvPr id="8" name="Rectangle: Rounded Corners 7">
            <a:extLst>
              <a:ext uri="{FF2B5EF4-FFF2-40B4-BE49-F238E27FC236}">
                <a16:creationId xmlns:a16="http://schemas.microsoft.com/office/drawing/2014/main" id="{4EB8B454-70F2-4B3C-B120-631704721E70}"/>
              </a:ext>
            </a:extLst>
          </p:cNvPr>
          <p:cNvSpPr/>
          <p:nvPr/>
        </p:nvSpPr>
        <p:spPr>
          <a:xfrm>
            <a:off x="1897626" y="5462434"/>
            <a:ext cx="3893574" cy="71775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Java class</a:t>
            </a:r>
          </a:p>
        </p:txBody>
      </p:sp>
      <p:sp>
        <p:nvSpPr>
          <p:cNvPr id="18" name="Rectangle: Rounded Corners 17">
            <a:extLst>
              <a:ext uri="{FF2B5EF4-FFF2-40B4-BE49-F238E27FC236}">
                <a16:creationId xmlns:a16="http://schemas.microsoft.com/office/drawing/2014/main" id="{6C024416-2E96-4DDB-9C20-530D7896E4B6}"/>
              </a:ext>
            </a:extLst>
          </p:cNvPr>
          <p:cNvSpPr/>
          <p:nvPr/>
        </p:nvSpPr>
        <p:spPr>
          <a:xfrm>
            <a:off x="7353300" y="1422401"/>
            <a:ext cx="4635500" cy="151806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Written in C#</a:t>
            </a:r>
          </a:p>
          <a:p>
            <a:pPr algn="ctr"/>
            <a:r>
              <a:rPr lang="en-US" sz="3200" dirty="0">
                <a:solidFill>
                  <a:schemeClr val="tx1"/>
                </a:solidFill>
              </a:rPr>
              <a:t>Running on .NET platform</a:t>
            </a:r>
          </a:p>
        </p:txBody>
      </p:sp>
    </p:spTree>
    <p:extLst>
      <p:ext uri="{BB962C8B-B14F-4D97-AF65-F5344CB8AC3E}">
        <p14:creationId xmlns:p14="http://schemas.microsoft.com/office/powerpoint/2010/main" val="363336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sp>
        <p:nvSpPr>
          <p:cNvPr id="12" name="Flowchart: Magnetic Disk 11">
            <a:extLst>
              <a:ext uri="{FF2B5EF4-FFF2-40B4-BE49-F238E27FC236}">
                <a16:creationId xmlns:a16="http://schemas.microsoft.com/office/drawing/2014/main" id="{33170B7F-597C-4B5E-BAC2-A8B024491275}"/>
              </a:ext>
            </a:extLst>
          </p:cNvPr>
          <p:cNvSpPr/>
          <p:nvPr/>
        </p:nvSpPr>
        <p:spPr>
          <a:xfrm>
            <a:off x="2463183" y="1268240"/>
            <a:ext cx="1071716" cy="1474838"/>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 Registry</a:t>
            </a:r>
          </a:p>
        </p:txBody>
      </p:sp>
      <p:sp>
        <p:nvSpPr>
          <p:cNvPr id="20" name="Scroll: Vertical 19">
            <a:extLst>
              <a:ext uri="{FF2B5EF4-FFF2-40B4-BE49-F238E27FC236}">
                <a16:creationId xmlns:a16="http://schemas.microsoft.com/office/drawing/2014/main" id="{7E22A5AB-13EB-4EC7-BAD1-34A93A5116F8}"/>
              </a:ext>
            </a:extLst>
          </p:cNvPr>
          <p:cNvSpPr/>
          <p:nvPr/>
        </p:nvSpPr>
        <p:spPr>
          <a:xfrm>
            <a:off x="216511" y="100170"/>
            <a:ext cx="2531807" cy="2665033"/>
          </a:xfrm>
          <a:prstGeom prst="verticalScroll">
            <a:avLst>
              <a:gd name="adj" fmla="val 10295"/>
            </a:avLst>
          </a:prstGeom>
          <a:solidFill>
            <a:srgbClr val="F9CFD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AutoNum type="arabicPeriod"/>
            </a:pPr>
            <a:r>
              <a:rPr lang="en-US" dirty="0">
                <a:solidFill>
                  <a:schemeClr val="tx1"/>
                </a:solidFill>
              </a:rPr>
              <a:t>Credit Card</a:t>
            </a:r>
          </a:p>
          <a:p>
            <a:pPr marL="342900" indent="-342900">
              <a:buAutoNum type="arabicPeriod"/>
            </a:pPr>
            <a:r>
              <a:rPr lang="en-US" dirty="0">
                <a:solidFill>
                  <a:schemeClr val="tx1"/>
                </a:solidFill>
              </a:rPr>
              <a:t>Hotel</a:t>
            </a:r>
          </a:p>
          <a:p>
            <a:pPr marL="342900" indent="-342900">
              <a:buAutoNum type="arabicPeriod"/>
            </a:pPr>
            <a:r>
              <a:rPr lang="en-US" dirty="0">
                <a:solidFill>
                  <a:schemeClr val="tx1"/>
                </a:solidFill>
              </a:rPr>
              <a:t>Airline</a:t>
            </a:r>
          </a:p>
          <a:p>
            <a:pPr marL="342900" indent="-342900">
              <a:buAutoNum type="arabicPeriod"/>
            </a:pPr>
            <a:r>
              <a:rPr lang="en-US" dirty="0">
                <a:solidFill>
                  <a:schemeClr val="tx1"/>
                </a:solidFill>
              </a:rPr>
              <a:t>Travel Agency 1</a:t>
            </a:r>
          </a:p>
          <a:p>
            <a:pPr marL="342900" indent="-342900">
              <a:buAutoNum type="arabicPeriod"/>
            </a:pPr>
            <a:r>
              <a:rPr lang="en-US" dirty="0">
                <a:solidFill>
                  <a:schemeClr val="tx1"/>
                </a:solidFill>
              </a:rPr>
              <a:t>Travel Agency 2</a:t>
            </a:r>
          </a:p>
          <a:p>
            <a:pPr marL="342900" indent="-342900">
              <a:buAutoNum type="arabicPeriod"/>
            </a:pPr>
            <a:r>
              <a:rPr lang="en-US" dirty="0">
                <a:solidFill>
                  <a:schemeClr val="tx1"/>
                </a:solidFill>
              </a:rPr>
              <a:t>Travel Agency 3</a:t>
            </a:r>
          </a:p>
          <a:p>
            <a:pPr marL="342900" indent="-342900">
              <a:buAutoNum type="arabicPeriod"/>
            </a:pPr>
            <a:r>
              <a:rPr lang="en-US" dirty="0">
                <a:solidFill>
                  <a:schemeClr val="tx1"/>
                </a:solidFill>
              </a:rPr>
              <a:t>…</a:t>
            </a:r>
          </a:p>
          <a:p>
            <a:pPr marL="342900" indent="-342900">
              <a:buAutoNum type="arabicPeriod"/>
            </a:pPr>
            <a:r>
              <a:rPr lang="en-US" dirty="0">
                <a:solidFill>
                  <a:schemeClr val="tx1"/>
                </a:solidFill>
              </a:rPr>
              <a:t>…</a:t>
            </a:r>
          </a:p>
        </p:txBody>
      </p:sp>
      <p:sp>
        <p:nvSpPr>
          <p:cNvPr id="39" name="TextBox 38">
            <a:extLst>
              <a:ext uri="{FF2B5EF4-FFF2-40B4-BE49-F238E27FC236}">
                <a16:creationId xmlns:a16="http://schemas.microsoft.com/office/drawing/2014/main" id="{CDEAE179-D20B-45ED-9308-97D967A9B7CE}"/>
              </a:ext>
            </a:extLst>
          </p:cNvPr>
          <p:cNvSpPr txBox="1"/>
          <p:nvPr/>
        </p:nvSpPr>
        <p:spPr>
          <a:xfrm>
            <a:off x="147687" y="5903893"/>
            <a:ext cx="2315496" cy="954107"/>
          </a:xfrm>
          <a:prstGeom prst="rect">
            <a:avLst/>
          </a:prstGeom>
          <a:noFill/>
        </p:spPr>
        <p:txBody>
          <a:bodyPr wrap="square" rtlCol="0">
            <a:spAutoFit/>
          </a:bodyPr>
          <a:lstStyle/>
          <a:p>
            <a:r>
              <a:rPr lang="en-US" sz="2800" dirty="0"/>
              <a:t>Service requestor</a:t>
            </a:r>
          </a:p>
        </p:txBody>
      </p:sp>
      <p:sp>
        <p:nvSpPr>
          <p:cNvPr id="40" name="TextBox 39">
            <a:extLst>
              <a:ext uri="{FF2B5EF4-FFF2-40B4-BE49-F238E27FC236}">
                <a16:creationId xmlns:a16="http://schemas.microsoft.com/office/drawing/2014/main" id="{4ED9C2E4-433B-4606-9F5D-2A1A4E38DE6C}"/>
              </a:ext>
            </a:extLst>
          </p:cNvPr>
          <p:cNvSpPr txBox="1"/>
          <p:nvPr/>
        </p:nvSpPr>
        <p:spPr>
          <a:xfrm>
            <a:off x="7030062" y="3809012"/>
            <a:ext cx="2315496" cy="954107"/>
          </a:xfrm>
          <a:prstGeom prst="rect">
            <a:avLst/>
          </a:prstGeom>
          <a:noFill/>
        </p:spPr>
        <p:txBody>
          <a:bodyPr wrap="square" rtlCol="0">
            <a:spAutoFit/>
          </a:bodyPr>
          <a:lstStyle/>
          <a:p>
            <a:r>
              <a:rPr lang="en-US" sz="2800" dirty="0"/>
              <a:t>Service provider</a:t>
            </a:r>
          </a:p>
        </p:txBody>
      </p:sp>
      <p:cxnSp>
        <p:nvCxnSpPr>
          <p:cNvPr id="4" name="Straight Arrow Connector 3">
            <a:extLst>
              <a:ext uri="{FF2B5EF4-FFF2-40B4-BE49-F238E27FC236}">
                <a16:creationId xmlns:a16="http://schemas.microsoft.com/office/drawing/2014/main" id="{7868EFA2-EFD4-4F2B-B493-FA3E05E105DB}"/>
              </a:ext>
            </a:extLst>
          </p:cNvPr>
          <p:cNvCxnSpPr>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1A744A7-6592-41A2-881A-CB6DF5D21722}"/>
              </a:ext>
            </a:extLst>
          </p:cNvPr>
          <p:cNvSpPr txBox="1"/>
          <p:nvPr/>
        </p:nvSpPr>
        <p:spPr>
          <a:xfrm>
            <a:off x="4000703" y="4154249"/>
            <a:ext cx="1774521" cy="584775"/>
          </a:xfrm>
          <a:prstGeom prst="rect">
            <a:avLst/>
          </a:prstGeom>
          <a:noFill/>
        </p:spPr>
        <p:txBody>
          <a:bodyPr wrap="square" rtlCol="0">
            <a:spAutoFit/>
          </a:bodyPr>
          <a:lstStyle/>
          <a:p>
            <a:r>
              <a:rPr lang="en-US" sz="3200" dirty="0"/>
              <a:t>BIND</a:t>
            </a:r>
          </a:p>
        </p:txBody>
      </p:sp>
      <p:sp>
        <p:nvSpPr>
          <p:cNvPr id="5" name="Rectangle: Rounded Corners 4">
            <a:extLst>
              <a:ext uri="{FF2B5EF4-FFF2-40B4-BE49-F238E27FC236}">
                <a16:creationId xmlns:a16="http://schemas.microsoft.com/office/drawing/2014/main" id="{D12B3963-D446-4F9E-8A5F-F6CBBE9841EE}"/>
              </a:ext>
            </a:extLst>
          </p:cNvPr>
          <p:cNvSpPr/>
          <p:nvPr/>
        </p:nvSpPr>
        <p:spPr>
          <a:xfrm>
            <a:off x="0" y="9952"/>
            <a:ext cx="4375355" cy="3510116"/>
          </a:xfrm>
          <a:prstGeom prst="round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4222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0DCD6-942C-48A0-B05F-C28A425AB16F}"/>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does WSDL help achieve interoperability? </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Rectangle: Rounded Corners 4">
            <a:extLst>
              <a:ext uri="{FF2B5EF4-FFF2-40B4-BE49-F238E27FC236}">
                <a16:creationId xmlns:a16="http://schemas.microsoft.com/office/drawing/2014/main" id="{73D23A1C-305D-4E66-8BB4-A1F84B2B4996}"/>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p>
        </p:txBody>
      </p:sp>
      <p:sp>
        <p:nvSpPr>
          <p:cNvPr id="11" name="Rectangle 10">
            <a:extLst>
              <a:ext uri="{FF2B5EF4-FFF2-40B4-BE49-F238E27FC236}">
                <a16:creationId xmlns:a16="http://schemas.microsoft.com/office/drawing/2014/main" id="{2FE76CA2-702E-4B10-A221-0967C69CA91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GB"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Group 9">
            <a:extLst>
              <a:ext uri="{FF2B5EF4-FFF2-40B4-BE49-F238E27FC236}">
                <a16:creationId xmlns:a16="http://schemas.microsoft.com/office/drawing/2014/main" id="{14E849D9-4BCE-46E3-9679-350748EA01A9}"/>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40A8280D-4978-4A91-BB03-9361865EF0C9}"/>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lorBlock">
              <a:extLst>
                <a:ext uri="{FF2B5EF4-FFF2-40B4-BE49-F238E27FC236}">
                  <a16:creationId xmlns:a16="http://schemas.microsoft.com/office/drawing/2014/main" id="{25BE8573-D3BF-4200-BB7E-0240F5AFE7C4}"/>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ypeText">
              <a:extLst>
                <a:ext uri="{FF2B5EF4-FFF2-40B4-BE49-F238E27FC236}">
                  <a16:creationId xmlns:a16="http://schemas.microsoft.com/office/drawing/2014/main" id="{9C383C74-FD70-41B6-B424-38D9BDC54EB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p>
          </p:txBody>
        </p:sp>
        <p:sp>
          <p:nvSpPr>
            <p:cNvPr id="9" name="TipText">
              <a:extLst>
                <a:ext uri="{FF2B5EF4-FFF2-40B4-BE49-F238E27FC236}">
                  <a16:creationId xmlns:a16="http://schemas.microsoft.com/office/drawing/2014/main" id="{5354674F-A8A6-4E88-88F2-F2F36E4F9BD3}"/>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p>
          </p:txBody>
        </p:sp>
      </p:grpSp>
      <p:pic>
        <p:nvPicPr>
          <p:cNvPr id="3" name="Picture 2">
            <a:extLst>
              <a:ext uri="{FF2B5EF4-FFF2-40B4-BE49-F238E27FC236}">
                <a16:creationId xmlns:a16="http://schemas.microsoft.com/office/drawing/2014/main" id="{AA0405C5-A78E-4B86-A07E-2301F16D07BC}"/>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6895822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FCD9CC8A-1F04-47CC-B996-D0BA0AE7E58A}"/>
              </a:ext>
            </a:extLst>
          </p:cNvPr>
          <p:cNvSpPr>
            <a:spLocks noGrp="1"/>
          </p:cNvSpPr>
          <p:nvPr>
            <p:ph type="title"/>
          </p:nvPr>
        </p:nvSpPr>
        <p:spPr/>
        <p:txBody>
          <a:bodyPr/>
          <a:lstStyle/>
          <a:p>
            <a:r>
              <a:rPr lang="en-US" altLang="zh-CN" b="1" dirty="0"/>
              <a:t>WSDL Essentials</a:t>
            </a:r>
            <a:endParaRPr lang="zh-CN" altLang="en-US" b="1" dirty="0"/>
          </a:p>
        </p:txBody>
      </p:sp>
      <p:sp>
        <p:nvSpPr>
          <p:cNvPr id="36867" name="内容占位符 2">
            <a:extLst>
              <a:ext uri="{FF2B5EF4-FFF2-40B4-BE49-F238E27FC236}">
                <a16:creationId xmlns:a16="http://schemas.microsoft.com/office/drawing/2014/main" id="{A7E4D50A-E73D-4142-9430-FCFB93D6F844}"/>
              </a:ext>
            </a:extLst>
          </p:cNvPr>
          <p:cNvSpPr>
            <a:spLocks noGrp="1"/>
          </p:cNvSpPr>
          <p:nvPr>
            <p:ph idx="1"/>
          </p:nvPr>
        </p:nvSpPr>
        <p:spPr>
          <a:xfrm>
            <a:off x="714366" y="1600201"/>
            <a:ext cx="4948247" cy="4530725"/>
          </a:xfrm>
        </p:spPr>
        <p:txBody>
          <a:bodyPr>
            <a:noAutofit/>
          </a:bodyPr>
          <a:lstStyle/>
          <a:p>
            <a:r>
              <a:rPr lang="en-US" altLang="zh-CN" sz="4400" dirty="0"/>
              <a:t>For services to interact, they must be aware of each other</a:t>
            </a:r>
          </a:p>
          <a:p>
            <a:pPr marL="0" indent="0">
              <a:buNone/>
            </a:pPr>
            <a:endParaRPr lang="en-US" altLang="zh-CN" sz="4400" dirty="0"/>
          </a:p>
          <a:p>
            <a:pPr>
              <a:buFont typeface="Wingdings" panose="05000000000000000000" pitchFamily="2" charset="2"/>
              <a:buNone/>
            </a:pPr>
            <a:endParaRPr lang="en-US" altLang="zh-CN" sz="4400" dirty="0">
              <a:solidFill>
                <a:srgbClr val="0000FF"/>
              </a:solidFill>
            </a:endParaRPr>
          </a:p>
        </p:txBody>
      </p:sp>
      <p:sp>
        <p:nvSpPr>
          <p:cNvPr id="36868" name="灯片编号占位符 3">
            <a:extLst>
              <a:ext uri="{FF2B5EF4-FFF2-40B4-BE49-F238E27FC236}">
                <a16:creationId xmlns:a16="http://schemas.microsoft.com/office/drawing/2014/main" id="{45E176B9-2F15-4130-839E-151BEF9B4F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fld id="{4893D27E-C8E4-47F0-832A-ACF177FAA757}" type="slidenum">
              <a:rPr lang="en-US" altLang="zh-CN">
                <a:latin typeface="Garamond" panose="02020404030301010803" pitchFamily="18" charset="0"/>
              </a:rPr>
              <a:pPr/>
              <a:t>91</a:t>
            </a:fld>
            <a:endParaRPr lang="en-US" altLang="zh-CN">
              <a:latin typeface="Garamond" panose="02020404030301010803" pitchFamily="18" charset="0"/>
            </a:endParaRPr>
          </a:p>
        </p:txBody>
      </p:sp>
      <p:pic>
        <p:nvPicPr>
          <p:cNvPr id="36869" name="Picture 3">
            <a:extLst>
              <a:ext uri="{FF2B5EF4-FFF2-40B4-BE49-F238E27FC236}">
                <a16:creationId xmlns:a16="http://schemas.microsoft.com/office/drawing/2014/main" id="{A697FDC0-9493-426B-B517-C405349B5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52" r="15714"/>
          <a:stretch>
            <a:fillRect/>
          </a:stretch>
        </p:blipFill>
        <p:spPr bwMode="auto">
          <a:xfrm>
            <a:off x="5891155" y="1275556"/>
            <a:ext cx="5624485" cy="4301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2717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7" idx="3"/>
            <a:endCxn id="13" idx="1"/>
          </p:cNvCxnSpPr>
          <p:nvPr/>
        </p:nvCxnSpPr>
        <p:spPr>
          <a:xfrm flipV="1">
            <a:off x="2497394" y="3083335"/>
            <a:ext cx="3608940" cy="21932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cxnSpLocks/>
            <a:stCxn id="2" idx="7"/>
            <a:endCxn id="5" idx="3"/>
          </p:cNvCxnSpPr>
          <p:nvPr/>
        </p:nvCxnSpPr>
        <p:spPr>
          <a:xfrm flipV="1">
            <a:off x="7499353" y="1516006"/>
            <a:ext cx="1027871" cy="10311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cxnSpLocks/>
            <a:stCxn id="2" idx="5"/>
            <a:endCxn id="3" idx="2"/>
          </p:cNvCxnSpPr>
          <p:nvPr/>
        </p:nvCxnSpPr>
        <p:spPr>
          <a:xfrm>
            <a:off x="7499353" y="3499664"/>
            <a:ext cx="2785187" cy="4037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F4FC2AB-95BC-48F9-903D-8815ACF97F18}"/>
              </a:ext>
            </a:extLst>
          </p:cNvPr>
          <p:cNvSpPr txBox="1">
            <a:spLocks/>
          </p:cNvSpPr>
          <p:nvPr/>
        </p:nvSpPr>
        <p:spPr>
          <a:xfrm>
            <a:off x="674736" y="481934"/>
            <a:ext cx="4457703" cy="3706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3200" dirty="0">
                <a:solidFill>
                  <a:srgbClr val="FF0000"/>
                </a:solidFill>
              </a:rPr>
              <a:t>Service Interfaces </a:t>
            </a:r>
            <a:r>
              <a:rPr lang="en-US" altLang="en-US" sz="3200" dirty="0"/>
              <a:t>– in order to publish a business application on the Internet as a Web service, a necessary step is to define its interface in a </a:t>
            </a:r>
            <a:r>
              <a:rPr lang="en-US" altLang="en-US" sz="3200" dirty="0">
                <a:solidFill>
                  <a:srgbClr val="00B050"/>
                </a:solidFill>
              </a:rPr>
              <a:t>standard</a:t>
            </a:r>
            <a:r>
              <a:rPr lang="en-US" altLang="en-US" sz="3200" dirty="0"/>
              <a:t> way</a:t>
            </a:r>
            <a:endParaRPr lang="en-US" dirty="0"/>
          </a:p>
        </p:txBody>
      </p:sp>
      <p:sp>
        <p:nvSpPr>
          <p:cNvPr id="7" name="Rectangle 6">
            <a:extLst>
              <a:ext uri="{FF2B5EF4-FFF2-40B4-BE49-F238E27FC236}">
                <a16:creationId xmlns:a16="http://schemas.microsoft.com/office/drawing/2014/main" id="{3836E194-324F-41EA-AD26-BC93100A2676}"/>
              </a:ext>
            </a:extLst>
          </p:cNvPr>
          <p:cNvSpPr/>
          <p:nvPr/>
        </p:nvSpPr>
        <p:spPr>
          <a:xfrm>
            <a:off x="2257008" y="4896465"/>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78B0B7-DFE0-4DC1-B89A-E17EB2232913}"/>
              </a:ext>
            </a:extLst>
          </p:cNvPr>
          <p:cNvSpPr/>
          <p:nvPr/>
        </p:nvSpPr>
        <p:spPr>
          <a:xfrm>
            <a:off x="6106334" y="2703256"/>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B9AC82FD-20EF-48DC-8C10-FF971542CCB0}"/>
              </a:ext>
            </a:extLst>
          </p:cNvPr>
          <p:cNvSpPr txBox="1">
            <a:spLocks/>
          </p:cNvSpPr>
          <p:nvPr/>
        </p:nvSpPr>
        <p:spPr>
          <a:xfrm>
            <a:off x="3929213" y="4653269"/>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p>
        </p:txBody>
      </p:sp>
      <p:sp>
        <p:nvSpPr>
          <p:cNvPr id="8" name="Rectangle 7">
            <a:extLst>
              <a:ext uri="{FF2B5EF4-FFF2-40B4-BE49-F238E27FC236}">
                <a16:creationId xmlns:a16="http://schemas.microsoft.com/office/drawing/2014/main" id="{5CB688B8-50FC-4059-BD23-D2C5FBB942A1}"/>
              </a:ext>
            </a:extLst>
          </p:cNvPr>
          <p:cNvSpPr/>
          <p:nvPr/>
        </p:nvSpPr>
        <p:spPr>
          <a:xfrm>
            <a:off x="3564191" y="5032431"/>
            <a:ext cx="8047703" cy="1077218"/>
          </a:xfrm>
          <a:prstGeom prst="rect">
            <a:avLst/>
          </a:prstGeom>
        </p:spPr>
        <p:txBody>
          <a:bodyPr wrap="square">
            <a:spAutoFit/>
          </a:bodyPr>
          <a:lstStyle/>
          <a:p>
            <a:r>
              <a:rPr lang="en-US" altLang="en-US" sz="3200" dirty="0"/>
              <a:t>interested users can then discover and access the service in a </a:t>
            </a:r>
            <a:r>
              <a:rPr lang="en-US" altLang="en-US" sz="3200" dirty="0">
                <a:solidFill>
                  <a:srgbClr val="00B050"/>
                </a:solidFill>
              </a:rPr>
              <a:t>standard</a:t>
            </a:r>
            <a:r>
              <a:rPr lang="en-US" altLang="en-US" sz="3200" dirty="0"/>
              <a:t> manner</a:t>
            </a:r>
            <a:endParaRPr lang="en-US" sz="3200" dirty="0"/>
          </a:p>
        </p:txBody>
      </p:sp>
    </p:spTree>
    <p:extLst>
      <p:ext uri="{BB962C8B-B14F-4D97-AF65-F5344CB8AC3E}">
        <p14:creationId xmlns:p14="http://schemas.microsoft.com/office/powerpoint/2010/main" val="13193927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7" idx="3"/>
            <a:endCxn id="13" idx="1"/>
          </p:cNvCxnSpPr>
          <p:nvPr/>
        </p:nvCxnSpPr>
        <p:spPr>
          <a:xfrm flipV="1">
            <a:off x="2497394" y="3083335"/>
            <a:ext cx="3608940" cy="21932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cxnSpLocks/>
            <a:stCxn id="15" idx="3"/>
            <a:endCxn id="14" idx="1"/>
          </p:cNvCxnSpPr>
          <p:nvPr/>
        </p:nvCxnSpPr>
        <p:spPr>
          <a:xfrm flipV="1">
            <a:off x="7668744" y="1650696"/>
            <a:ext cx="675436" cy="6957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cxnSpLocks/>
            <a:stCxn id="2" idx="5"/>
            <a:endCxn id="3" idx="2"/>
          </p:cNvCxnSpPr>
          <p:nvPr/>
        </p:nvCxnSpPr>
        <p:spPr>
          <a:xfrm>
            <a:off x="7499353" y="3499664"/>
            <a:ext cx="2785187" cy="4037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F4FC2AB-95BC-48F9-903D-8815ACF97F18}"/>
              </a:ext>
            </a:extLst>
          </p:cNvPr>
          <p:cNvSpPr txBox="1">
            <a:spLocks/>
          </p:cNvSpPr>
          <p:nvPr/>
        </p:nvSpPr>
        <p:spPr>
          <a:xfrm>
            <a:off x="674736" y="481935"/>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4000" dirty="0"/>
              <a:t>Service Interfaces</a:t>
            </a:r>
            <a:endParaRPr lang="en-US" sz="3600" dirty="0"/>
          </a:p>
        </p:txBody>
      </p:sp>
      <p:sp>
        <p:nvSpPr>
          <p:cNvPr id="7" name="Rectangle 6">
            <a:extLst>
              <a:ext uri="{FF2B5EF4-FFF2-40B4-BE49-F238E27FC236}">
                <a16:creationId xmlns:a16="http://schemas.microsoft.com/office/drawing/2014/main" id="{3836E194-324F-41EA-AD26-BC93100A2676}"/>
              </a:ext>
            </a:extLst>
          </p:cNvPr>
          <p:cNvSpPr/>
          <p:nvPr/>
        </p:nvSpPr>
        <p:spPr>
          <a:xfrm>
            <a:off x="2257008" y="4896465"/>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78B0B7-DFE0-4DC1-B89A-E17EB2232913}"/>
              </a:ext>
            </a:extLst>
          </p:cNvPr>
          <p:cNvSpPr/>
          <p:nvPr/>
        </p:nvSpPr>
        <p:spPr>
          <a:xfrm>
            <a:off x="6106334" y="2703256"/>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669A2C-044B-4CFF-8A22-F8A232B67824}"/>
              </a:ext>
            </a:extLst>
          </p:cNvPr>
          <p:cNvSpPr/>
          <p:nvPr/>
        </p:nvSpPr>
        <p:spPr>
          <a:xfrm rot="19230644">
            <a:off x="8316745" y="1194182"/>
            <a:ext cx="240386" cy="760157"/>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FA60090-A42E-4484-B7D5-33D733A40F82}"/>
              </a:ext>
            </a:extLst>
          </p:cNvPr>
          <p:cNvSpPr/>
          <p:nvPr/>
        </p:nvSpPr>
        <p:spPr>
          <a:xfrm rot="19230644">
            <a:off x="7455792" y="2042838"/>
            <a:ext cx="240386" cy="760157"/>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35955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7" idx="3"/>
            <a:endCxn id="13" idx="1"/>
          </p:cNvCxnSpPr>
          <p:nvPr/>
        </p:nvCxnSpPr>
        <p:spPr>
          <a:xfrm flipV="1">
            <a:off x="2497394" y="3083335"/>
            <a:ext cx="3608940" cy="21932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cxnSpLocks/>
            <a:stCxn id="15" idx="3"/>
            <a:endCxn id="14" idx="1"/>
          </p:cNvCxnSpPr>
          <p:nvPr/>
        </p:nvCxnSpPr>
        <p:spPr>
          <a:xfrm flipV="1">
            <a:off x="7668744" y="1650696"/>
            <a:ext cx="675436" cy="6957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stCxn id="16" idx="3"/>
            <a:endCxn id="18" idx="1"/>
          </p:cNvCxnSpPr>
          <p:nvPr/>
        </p:nvCxnSpPr>
        <p:spPr>
          <a:xfrm flipV="1">
            <a:off x="7915713" y="1974114"/>
            <a:ext cx="2300314" cy="12027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cxnSpLocks/>
            <a:stCxn id="19" idx="3"/>
            <a:endCxn id="17" idx="1"/>
          </p:cNvCxnSpPr>
          <p:nvPr/>
        </p:nvCxnSpPr>
        <p:spPr>
          <a:xfrm>
            <a:off x="7349284" y="3881060"/>
            <a:ext cx="2713967" cy="387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F4FC2AB-95BC-48F9-903D-8815ACF97F18}"/>
              </a:ext>
            </a:extLst>
          </p:cNvPr>
          <p:cNvSpPr txBox="1">
            <a:spLocks/>
          </p:cNvSpPr>
          <p:nvPr/>
        </p:nvSpPr>
        <p:spPr>
          <a:xfrm>
            <a:off x="674736" y="481935"/>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4000" dirty="0"/>
              <a:t>Service Interfaces</a:t>
            </a:r>
            <a:endParaRPr lang="en-US" sz="3600" dirty="0"/>
          </a:p>
        </p:txBody>
      </p:sp>
      <p:sp>
        <p:nvSpPr>
          <p:cNvPr id="7" name="Rectangle 6">
            <a:extLst>
              <a:ext uri="{FF2B5EF4-FFF2-40B4-BE49-F238E27FC236}">
                <a16:creationId xmlns:a16="http://schemas.microsoft.com/office/drawing/2014/main" id="{3836E194-324F-41EA-AD26-BC93100A2676}"/>
              </a:ext>
            </a:extLst>
          </p:cNvPr>
          <p:cNvSpPr/>
          <p:nvPr/>
        </p:nvSpPr>
        <p:spPr>
          <a:xfrm>
            <a:off x="2257008" y="4896465"/>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78B0B7-DFE0-4DC1-B89A-E17EB2232913}"/>
              </a:ext>
            </a:extLst>
          </p:cNvPr>
          <p:cNvSpPr/>
          <p:nvPr/>
        </p:nvSpPr>
        <p:spPr>
          <a:xfrm>
            <a:off x="6106334" y="2703256"/>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669A2C-044B-4CFF-8A22-F8A232B67824}"/>
              </a:ext>
            </a:extLst>
          </p:cNvPr>
          <p:cNvSpPr/>
          <p:nvPr/>
        </p:nvSpPr>
        <p:spPr>
          <a:xfrm rot="19230644">
            <a:off x="8316745" y="1194182"/>
            <a:ext cx="240386" cy="760157"/>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FA60090-A42E-4484-B7D5-33D733A40F82}"/>
              </a:ext>
            </a:extLst>
          </p:cNvPr>
          <p:cNvSpPr/>
          <p:nvPr/>
        </p:nvSpPr>
        <p:spPr>
          <a:xfrm rot="19230644">
            <a:off x="7455792" y="2042838"/>
            <a:ext cx="240386" cy="760157"/>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9207A7-4C27-46E4-9CFC-4196C0962071}"/>
              </a:ext>
            </a:extLst>
          </p:cNvPr>
          <p:cNvSpPr/>
          <p:nvPr/>
        </p:nvSpPr>
        <p:spPr>
          <a:xfrm rot="59881">
            <a:off x="7675345" y="2794711"/>
            <a:ext cx="240386" cy="760157"/>
          </a:xfrm>
          <a:prstGeom prst="rect">
            <a:avLst/>
          </a:prstGeom>
          <a:solidFill>
            <a:srgbClr val="E43CD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B939AD6-D9F0-4044-A0E4-AA6055AD03FF}"/>
              </a:ext>
            </a:extLst>
          </p:cNvPr>
          <p:cNvSpPr/>
          <p:nvPr/>
        </p:nvSpPr>
        <p:spPr>
          <a:xfrm>
            <a:off x="10063251" y="3539776"/>
            <a:ext cx="240386" cy="760157"/>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F0C5CBD-D5F4-4CE4-B5EB-F6E477DDE294}"/>
              </a:ext>
            </a:extLst>
          </p:cNvPr>
          <p:cNvSpPr/>
          <p:nvPr/>
        </p:nvSpPr>
        <p:spPr>
          <a:xfrm rot="20729932">
            <a:off x="10212198" y="1563939"/>
            <a:ext cx="240386" cy="760157"/>
          </a:xfrm>
          <a:prstGeom prst="rect">
            <a:avLst/>
          </a:prstGeom>
          <a:solidFill>
            <a:srgbClr val="E43CD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A23F63-C8DE-4D92-AA02-78BA758FC3CA}"/>
              </a:ext>
            </a:extLst>
          </p:cNvPr>
          <p:cNvSpPr/>
          <p:nvPr/>
        </p:nvSpPr>
        <p:spPr>
          <a:xfrm rot="4175448">
            <a:off x="7187177" y="3388333"/>
            <a:ext cx="240386" cy="760157"/>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145A422-BC1A-459E-AC44-626E9251929B}"/>
              </a:ext>
            </a:extLst>
          </p:cNvPr>
          <p:cNvSpPr/>
          <p:nvPr/>
        </p:nvSpPr>
        <p:spPr>
          <a:xfrm>
            <a:off x="2613172" y="5249524"/>
            <a:ext cx="8833779" cy="1200329"/>
          </a:xfrm>
          <a:prstGeom prst="rect">
            <a:avLst/>
          </a:prstGeom>
        </p:spPr>
        <p:txBody>
          <a:bodyPr wrap="square">
            <a:spAutoFit/>
          </a:bodyPr>
          <a:lstStyle/>
          <a:p>
            <a:pPr lvl="1"/>
            <a:r>
              <a:rPr lang="en-US" sz="3600" dirty="0"/>
              <a:t>WSDL describes the public interface to the Web service</a:t>
            </a:r>
          </a:p>
        </p:txBody>
      </p:sp>
    </p:spTree>
    <p:extLst>
      <p:ext uri="{BB962C8B-B14F-4D97-AF65-F5344CB8AC3E}">
        <p14:creationId xmlns:p14="http://schemas.microsoft.com/office/powerpoint/2010/main" val="32465871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D532-242B-44EC-AE71-DCA81EA6B85A}"/>
              </a:ext>
            </a:extLst>
          </p:cNvPr>
          <p:cNvSpPr>
            <a:spLocks noGrp="1"/>
          </p:cNvSpPr>
          <p:nvPr>
            <p:ph type="title"/>
          </p:nvPr>
        </p:nvSpPr>
        <p:spPr/>
        <p:txBody>
          <a:bodyPr/>
          <a:lstStyle/>
          <a:p>
            <a:r>
              <a:rPr lang="en-US" dirty="0"/>
              <a:t>Interface - Web Services Interoperability</a:t>
            </a:r>
          </a:p>
        </p:txBody>
      </p:sp>
      <p:sp>
        <p:nvSpPr>
          <p:cNvPr id="3" name="Content Placeholder 2">
            <a:extLst>
              <a:ext uri="{FF2B5EF4-FFF2-40B4-BE49-F238E27FC236}">
                <a16:creationId xmlns:a16="http://schemas.microsoft.com/office/drawing/2014/main" id="{798999E1-58BA-4940-BFFF-EA31B782202A}"/>
              </a:ext>
            </a:extLst>
          </p:cNvPr>
          <p:cNvSpPr>
            <a:spLocks noGrp="1"/>
          </p:cNvSpPr>
          <p:nvPr>
            <p:ph idx="1"/>
          </p:nvPr>
        </p:nvSpPr>
        <p:spPr/>
        <p:txBody>
          <a:bodyPr>
            <a:normAutofit/>
          </a:bodyPr>
          <a:lstStyle/>
          <a:p>
            <a:r>
              <a:rPr lang="en-US" sz="3600" dirty="0"/>
              <a:t>Services interoperate based on a formal definition (WSDL) that is independent of the underlying platform and programming language</a:t>
            </a:r>
          </a:p>
          <a:p>
            <a:r>
              <a:rPr lang="en-US" sz="3600" dirty="0"/>
              <a:t>The interface definition hides the implementation of the language-specific service</a:t>
            </a:r>
          </a:p>
          <a:p>
            <a:r>
              <a:rPr lang="en-US" sz="3600" dirty="0"/>
              <a:t>SOA-based services can function independently of development technologies and platforms (Java, .NET, etc.) </a:t>
            </a:r>
          </a:p>
        </p:txBody>
      </p:sp>
    </p:spTree>
    <p:extLst>
      <p:ext uri="{BB962C8B-B14F-4D97-AF65-F5344CB8AC3E}">
        <p14:creationId xmlns:p14="http://schemas.microsoft.com/office/powerpoint/2010/main" val="18121007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C720-4368-473F-B2C9-59ABC803DDAE}"/>
              </a:ext>
            </a:extLst>
          </p:cNvPr>
          <p:cNvSpPr>
            <a:spLocks noGrp="1"/>
          </p:cNvSpPr>
          <p:nvPr>
            <p:ph type="title"/>
          </p:nvPr>
        </p:nvSpPr>
        <p:spPr/>
        <p:txBody>
          <a:bodyPr/>
          <a:lstStyle/>
          <a:p>
            <a:r>
              <a:rPr lang="en-US" dirty="0"/>
              <a:t>WSDL file is what binds everything together</a:t>
            </a:r>
          </a:p>
        </p:txBody>
      </p:sp>
      <p:sp>
        <p:nvSpPr>
          <p:cNvPr id="3" name="Content Placeholder 2">
            <a:extLst>
              <a:ext uri="{FF2B5EF4-FFF2-40B4-BE49-F238E27FC236}">
                <a16:creationId xmlns:a16="http://schemas.microsoft.com/office/drawing/2014/main" id="{E92E875A-9405-491D-B299-373427C6DAE4}"/>
              </a:ext>
            </a:extLst>
          </p:cNvPr>
          <p:cNvSpPr>
            <a:spLocks noGrp="1"/>
          </p:cNvSpPr>
          <p:nvPr>
            <p:ph idx="1"/>
          </p:nvPr>
        </p:nvSpPr>
        <p:spPr/>
        <p:txBody>
          <a:bodyPr>
            <a:normAutofit fontScale="92500"/>
          </a:bodyPr>
          <a:lstStyle/>
          <a:p>
            <a:r>
              <a:rPr lang="en-US" sz="3000" dirty="0"/>
              <a:t>WSDL file is written in XML</a:t>
            </a:r>
          </a:p>
          <a:p>
            <a:pPr lvl="1"/>
            <a:r>
              <a:rPr lang="en-US" sz="2600" dirty="0"/>
              <a:t>XML can be read by any programming language</a:t>
            </a:r>
          </a:p>
          <a:p>
            <a:pPr lvl="1"/>
            <a:r>
              <a:rPr lang="en-US" sz="2600" dirty="0"/>
              <a:t>Both </a:t>
            </a:r>
            <a:r>
              <a:rPr lang="en-US" sz="2600" dirty="0" err="1"/>
              <a:t>.Net</a:t>
            </a:r>
            <a:r>
              <a:rPr lang="en-US" sz="2600" dirty="0"/>
              <a:t> and Java have corresponding commands that have the ability to work with XML</a:t>
            </a:r>
          </a:p>
          <a:p>
            <a:pPr lvl="1"/>
            <a:r>
              <a:rPr lang="en-US" sz="2600" dirty="0"/>
              <a:t>If the client application was written in </a:t>
            </a:r>
            <a:r>
              <a:rPr lang="en-US" sz="2600" dirty="0" err="1"/>
              <a:t>.Net</a:t>
            </a:r>
            <a:r>
              <a:rPr lang="en-US" sz="2600" dirty="0"/>
              <a:t> – it would understand the XML file</a:t>
            </a:r>
          </a:p>
          <a:p>
            <a:pPr lvl="1"/>
            <a:r>
              <a:rPr lang="en-US" sz="2600" dirty="0"/>
              <a:t>If the client app was written in Java – it could also interpret the WSDL file</a:t>
            </a:r>
          </a:p>
          <a:p>
            <a:r>
              <a:rPr lang="en-US" sz="3000" dirty="0"/>
              <a:t>Web services allow multiple applications built on various programming languages to talk to each other</a:t>
            </a:r>
          </a:p>
          <a:p>
            <a:pPr lvl="1"/>
            <a:r>
              <a:rPr lang="en-US" sz="2600" dirty="0"/>
              <a:t>We can have a </a:t>
            </a:r>
            <a:r>
              <a:rPr lang="en-US" sz="2600" dirty="0" err="1"/>
              <a:t>.Net</a:t>
            </a:r>
            <a:r>
              <a:rPr lang="en-US" sz="2600" dirty="0"/>
              <a:t> web application talking to a Java application via a Web service</a:t>
            </a:r>
          </a:p>
          <a:p>
            <a:endParaRPr lang="en-US" sz="3200" dirty="0"/>
          </a:p>
        </p:txBody>
      </p:sp>
    </p:spTree>
    <p:extLst>
      <p:ext uri="{BB962C8B-B14F-4D97-AF65-F5344CB8AC3E}">
        <p14:creationId xmlns:p14="http://schemas.microsoft.com/office/powerpoint/2010/main" val="26056716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48C5F87-8A06-4F07-8848-5C43B0F76B5F}"/>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Why do you think interoperability is important for businesses?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B6B028C0-BAAC-4CA1-B5E4-B92C2E0C8F89}"/>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1799DB66-B40B-4119-83BD-7C0638782E2B}"/>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7AEADB93-CF15-4547-BD14-C2455D66B401}"/>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30CB7A64-AAC1-4D67-9786-1769772F86D5}"/>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B028D616-2AC6-4213-AFEE-A684F3FB46C3}"/>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905E8CB9-ADD0-440E-88F0-A0B14678CC73}"/>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6A597158-F394-4843-A2AB-62BDF67CFE1C}"/>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37613B73-C3B8-4C0E-8A4B-92825E5E853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7118670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7639-F972-435E-A540-02ABC42DD83B}"/>
              </a:ext>
            </a:extLst>
          </p:cNvPr>
          <p:cNvSpPr>
            <a:spLocks noGrp="1"/>
          </p:cNvSpPr>
          <p:nvPr>
            <p:ph type="title"/>
          </p:nvPr>
        </p:nvSpPr>
        <p:spPr/>
        <p:txBody>
          <a:bodyPr/>
          <a:lstStyle/>
          <a:p>
            <a:r>
              <a:rPr lang="en-US" dirty="0"/>
              <a:t>Web Services Interoperability</a:t>
            </a:r>
          </a:p>
        </p:txBody>
      </p:sp>
      <p:sp>
        <p:nvSpPr>
          <p:cNvPr id="3" name="Content Placeholder 2">
            <a:extLst>
              <a:ext uri="{FF2B5EF4-FFF2-40B4-BE49-F238E27FC236}">
                <a16:creationId xmlns:a16="http://schemas.microsoft.com/office/drawing/2014/main" id="{62DAA69D-7361-4146-B798-D543BF0EC87A}"/>
              </a:ext>
            </a:extLst>
          </p:cNvPr>
          <p:cNvSpPr>
            <a:spLocks noGrp="1"/>
          </p:cNvSpPr>
          <p:nvPr>
            <p:ph idx="1"/>
          </p:nvPr>
        </p:nvSpPr>
        <p:spPr/>
        <p:txBody>
          <a:bodyPr>
            <a:normAutofit/>
          </a:bodyPr>
          <a:lstStyle/>
          <a:p>
            <a:r>
              <a:rPr lang="en-US" sz="3600" dirty="0"/>
              <a:t>Universal accessibility</a:t>
            </a:r>
          </a:p>
          <a:p>
            <a:pPr lvl="1"/>
            <a:r>
              <a:rPr lang="en-US" sz="3200" dirty="0"/>
              <a:t>Standard interface description </a:t>
            </a:r>
          </a:p>
          <a:p>
            <a:pPr lvl="1"/>
            <a:r>
              <a:rPr lang="en-US" sz="3200" dirty="0"/>
              <a:t>Standard communication protocols</a:t>
            </a:r>
          </a:p>
          <a:p>
            <a:r>
              <a:rPr lang="en-US" sz="3600" dirty="0"/>
              <a:t>Can be implemented in different programming languages</a:t>
            </a:r>
          </a:p>
          <a:p>
            <a:r>
              <a:rPr lang="en-US" sz="3600" dirty="0"/>
              <a:t>Can be implemented on different platforms</a:t>
            </a:r>
          </a:p>
          <a:p>
            <a:endParaRPr lang="en-US" sz="3600" dirty="0"/>
          </a:p>
          <a:p>
            <a:endParaRPr lang="en-US" sz="3600" dirty="0"/>
          </a:p>
        </p:txBody>
      </p:sp>
    </p:spTree>
    <p:extLst>
      <p:ext uri="{BB962C8B-B14F-4D97-AF65-F5344CB8AC3E}">
        <p14:creationId xmlns:p14="http://schemas.microsoft.com/office/powerpoint/2010/main" val="35199024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6308-B237-4B82-9420-F250B2974C94}"/>
              </a:ext>
            </a:extLst>
          </p:cNvPr>
          <p:cNvSpPr>
            <a:spLocks noGrp="1"/>
          </p:cNvSpPr>
          <p:nvPr>
            <p:ph type="title"/>
          </p:nvPr>
        </p:nvSpPr>
        <p:spPr/>
        <p:txBody>
          <a:bodyPr/>
          <a:lstStyle/>
          <a:p>
            <a:r>
              <a:rPr lang="en-US" dirty="0"/>
              <a:t>Web Services Interoperability benefits</a:t>
            </a:r>
          </a:p>
        </p:txBody>
      </p:sp>
      <p:sp>
        <p:nvSpPr>
          <p:cNvPr id="3" name="Content Placeholder 2">
            <a:extLst>
              <a:ext uri="{FF2B5EF4-FFF2-40B4-BE49-F238E27FC236}">
                <a16:creationId xmlns:a16="http://schemas.microsoft.com/office/drawing/2014/main" id="{1F25095B-DA01-414D-8DC8-A637163CCC67}"/>
              </a:ext>
            </a:extLst>
          </p:cNvPr>
          <p:cNvSpPr>
            <a:spLocks noGrp="1"/>
          </p:cNvSpPr>
          <p:nvPr>
            <p:ph idx="1"/>
          </p:nvPr>
        </p:nvSpPr>
        <p:spPr/>
        <p:txBody>
          <a:bodyPr>
            <a:normAutofit fontScale="92500" lnSpcReduction="10000"/>
          </a:bodyPr>
          <a:lstStyle/>
          <a:p>
            <a:r>
              <a:rPr lang="en-US" sz="3200" dirty="0"/>
              <a:t>Facilitate B2B collaboration </a:t>
            </a:r>
          </a:p>
          <a:p>
            <a:pPr lvl="1"/>
            <a:r>
              <a:rPr lang="en-US" sz="2800" dirty="0"/>
              <a:t>Each organization exposes its business applications as services on the Internet and makes them accessible via standard programming interfaces </a:t>
            </a:r>
          </a:p>
          <a:p>
            <a:r>
              <a:rPr lang="en-US" sz="3200" dirty="0"/>
              <a:t>Facilitate distributed computing and resource sharing over the Internet</a:t>
            </a:r>
          </a:p>
          <a:p>
            <a:pPr lvl="1"/>
            <a:r>
              <a:rPr lang="en-US" sz="2800" dirty="0"/>
              <a:t>Cross-language and cross-platform</a:t>
            </a:r>
          </a:p>
          <a:p>
            <a:r>
              <a:rPr lang="en-US" sz="3200" dirty="0"/>
              <a:t>Cost effective way to quickly develop and deploy Web applications	</a:t>
            </a:r>
          </a:p>
          <a:p>
            <a:pPr lvl="1"/>
            <a:r>
              <a:rPr lang="en-US" sz="2800" dirty="0"/>
              <a:t>Integrate other independently published Web service components into new business processes</a:t>
            </a:r>
          </a:p>
        </p:txBody>
      </p:sp>
    </p:spTree>
    <p:extLst>
      <p:ext uri="{BB962C8B-B14F-4D97-AF65-F5344CB8AC3E}">
        <p14:creationId xmlns:p14="http://schemas.microsoft.com/office/powerpoint/2010/main" val="30478232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5469</Words>
  <Application>Microsoft Office PowerPoint</Application>
  <PresentationFormat>宽屏</PresentationFormat>
  <Paragraphs>732</Paragraphs>
  <Slides>125</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125</vt:i4>
      </vt:variant>
    </vt:vector>
  </HeadingPairs>
  <TitlesOfParts>
    <vt:vector size="136" baseType="lpstr">
      <vt:lpstr>Amazon Ember</vt:lpstr>
      <vt:lpstr>Swis721 Hv BT</vt:lpstr>
      <vt:lpstr>Microsoft Yahei</vt:lpstr>
      <vt:lpstr>Arial</vt:lpstr>
      <vt:lpstr>Calibri</vt:lpstr>
      <vt:lpstr>Calibri Light</vt:lpstr>
      <vt:lpstr>Garamond</vt:lpstr>
      <vt:lpstr>Tahoma</vt:lpstr>
      <vt:lpstr>Times New Roman</vt:lpstr>
      <vt:lpstr>Wingdings</vt:lpstr>
      <vt:lpstr>Office 主题</vt:lpstr>
      <vt:lpstr>Module Two: Service Message Exchange SOAP and  Service Description WSDL</vt:lpstr>
      <vt:lpstr>Introduction</vt:lpstr>
      <vt:lpstr>PowerPoint 演示文稿</vt:lpstr>
      <vt:lpstr>Web service basics</vt:lpstr>
      <vt:lpstr>Web service basics</vt:lpstr>
      <vt:lpstr>Web service basics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Service Message Exchange SOAP</vt:lpstr>
      <vt:lpstr>PowerPoint 演示文稿</vt:lpstr>
      <vt:lpstr>Using the Protocols Together – service provider perspective</vt:lpstr>
      <vt:lpstr>Using the Protocols Together – service request perspective</vt:lpstr>
      <vt:lpstr>SOAP</vt:lpstr>
      <vt:lpstr>SOAP vs other frameworks SOAP evolved as a successor of XML-RPC</vt:lpstr>
      <vt:lpstr>SOAP uses</vt:lpstr>
      <vt:lpstr>B2B using SOAP </vt:lpstr>
      <vt:lpstr>EAI using SOAP</vt:lpstr>
      <vt:lpstr>The SOAP specification</vt:lpstr>
      <vt:lpstr>SOAP envelope specification</vt:lpstr>
      <vt:lpstr>Data encoding rules</vt:lpstr>
      <vt:lpstr>RPC conventions</vt:lpstr>
      <vt:lpstr>SOAP Message – one way messaging</vt:lpstr>
      <vt:lpstr>RPC conventions – two way messaging </vt:lpstr>
      <vt:lpstr>Data encapsulation concepts</vt:lpstr>
      <vt:lpstr>SOAP message example</vt:lpstr>
      <vt:lpstr>SOAP Message - elements</vt:lpstr>
      <vt:lpstr>SOAP Message - Envelope</vt:lpstr>
      <vt:lpstr>SOAP Message - Header</vt:lpstr>
      <vt:lpstr>SOAP Message - Body</vt:lpstr>
      <vt:lpstr>SOAP Message - Fault</vt:lpstr>
      <vt:lpstr>SOAP message without and with a Fault</vt:lpstr>
      <vt:lpstr>Example</vt:lpstr>
      <vt:lpstr>SOAP Request</vt:lpstr>
      <vt:lpstr>SOAP Request - XML namespaces </vt:lpstr>
      <vt:lpstr>SOAP Request - XML namespaces </vt:lpstr>
      <vt:lpstr>SOAP Request - XML namespaces </vt:lpstr>
      <vt:lpstr>XML namespace declaration </vt:lpstr>
      <vt:lpstr>SOAP Request – an example</vt:lpstr>
      <vt:lpstr>SOAP Request - XML namespaces </vt:lpstr>
      <vt:lpstr>SOAP Request</vt:lpstr>
      <vt:lpstr>SOAP Request</vt:lpstr>
      <vt:lpstr>SOAP Request - XML namespaces </vt:lpstr>
      <vt:lpstr>SOAP Request</vt:lpstr>
      <vt:lpstr>SOAP Request</vt:lpstr>
      <vt:lpstr>SOAP Request - XML namespaces </vt:lpstr>
      <vt:lpstr>SOAP Request</vt:lpstr>
      <vt:lpstr>SOAP Request - XML namespaces </vt:lpstr>
      <vt:lpstr>SOAP Request</vt:lpstr>
      <vt:lpstr>SOAP Request</vt:lpstr>
      <vt:lpstr>SOAP Request</vt:lpstr>
      <vt:lpstr>SOAP Response</vt:lpstr>
      <vt:lpstr>SOAP Response</vt:lpstr>
      <vt:lpstr>SOAP characteristics</vt:lpstr>
      <vt:lpstr>Extensibility</vt:lpstr>
      <vt:lpstr>SOAP benefits</vt:lpstr>
      <vt:lpstr>Disadvantages</vt:lpstr>
      <vt:lpstr>Alternatives to SOAP Web services</vt:lpstr>
      <vt:lpstr>RESTful Web Services</vt:lpstr>
      <vt:lpstr>SOAP vs REST</vt:lpstr>
      <vt:lpstr>SOAP vs REST</vt:lpstr>
      <vt:lpstr>SOAP vs REST</vt:lpstr>
      <vt:lpstr>JSON Web Services</vt:lpstr>
      <vt:lpstr>Service Description WSDL</vt:lpstr>
      <vt:lpstr>PowerPoint 演示文稿</vt:lpstr>
      <vt:lpstr>Using the Protocols Together – service provider perspective</vt:lpstr>
      <vt:lpstr>Using the Protocols Together – service request perspective</vt:lpstr>
      <vt:lpstr>WSDL Essentials</vt:lpstr>
      <vt:lpstr>Service Description</vt:lpstr>
      <vt:lpstr>What is WSDL</vt:lpstr>
      <vt:lpstr>WSDL Benefits</vt:lpstr>
      <vt:lpstr>WSDL</vt:lpstr>
      <vt:lpstr>WSDL Specification major Elements</vt:lpstr>
      <vt:lpstr>WSDL Specification utility Elements</vt:lpstr>
      <vt:lpstr>Example - HelloService.wsdl</vt:lpstr>
      <vt:lpstr>PowerPoint 演示文稿</vt:lpstr>
      <vt:lpstr>PowerPoint 演示文稿</vt:lpstr>
      <vt:lpstr>PowerPoint 演示文稿</vt:lpstr>
      <vt:lpstr>Real example – Amazon SimpleDB </vt:lpstr>
      <vt:lpstr>Interoperability</vt:lpstr>
      <vt:lpstr>PowerPoint 演示文稿</vt:lpstr>
      <vt:lpstr>PowerPoint 演示文稿</vt:lpstr>
      <vt:lpstr>WSDL Essentials</vt:lpstr>
      <vt:lpstr>PowerPoint 演示文稿</vt:lpstr>
      <vt:lpstr>PowerPoint 演示文稿</vt:lpstr>
      <vt:lpstr>PowerPoint 演示文稿</vt:lpstr>
      <vt:lpstr>Interface - Web Services Interoperability</vt:lpstr>
      <vt:lpstr>WSDL file is what binds everything together</vt:lpstr>
      <vt:lpstr>PowerPoint 演示文稿</vt:lpstr>
      <vt:lpstr>Web Services Interoperability</vt:lpstr>
      <vt:lpstr>Web Services Interoperability benefits</vt:lpstr>
      <vt:lpstr>Developing Web Services with WSDL</vt:lpstr>
      <vt:lpstr>Does a Web Service need to be developed from scratch?</vt:lpstr>
      <vt:lpstr>PowerPoint 演示文稿</vt:lpstr>
      <vt:lpstr>Does a Web Service need to be developed from scratch?</vt:lpstr>
      <vt:lpstr>What if we do want to develop the web service from scratch?</vt:lpstr>
      <vt:lpstr>PowerPoint 演示文稿</vt:lpstr>
      <vt:lpstr>What if we do want to develop the web service from scratch?</vt:lpstr>
      <vt:lpstr>Application Design </vt:lpstr>
      <vt:lpstr>Web Services Toolkits</vt:lpstr>
      <vt:lpstr>Service reusability</vt:lpstr>
      <vt:lpstr>WSDL and reusability</vt:lpstr>
      <vt:lpstr>WSDL</vt:lpstr>
      <vt:lpstr>WSDL</vt:lpstr>
      <vt:lpstr>WSDL Authoring Style Recommendation</vt:lpstr>
      <vt:lpstr>WSDL Authoring Style Recommendation</vt:lpstr>
      <vt:lpstr>Example</vt:lpstr>
      <vt:lpstr>Example – to enhance reusability and maintainability</vt:lpstr>
      <vt:lpstr>http://example.com/stockquote/stockquote.xsd</vt:lpstr>
      <vt:lpstr>http://example.com/stockquote/stockquote.wsdl</vt:lpstr>
      <vt:lpstr>Abstract part</vt:lpstr>
      <vt:lpstr>http://example.com/stockquote/stockquoteservice.wsdl</vt:lpstr>
      <vt:lpstr>Concrete part – specific service bindings</vt:lpstr>
      <vt:lpstr>Example – to enhance reusability and maintainability</vt:lpstr>
      <vt:lpstr>WSDL</vt:lpstr>
      <vt:lpstr>Where are SOAP annd WSDL Used?</vt:lpstr>
      <vt:lpstr>Module 2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computing</dc:title>
  <dc:creator>lenovo</dc:creator>
  <cp:lastModifiedBy>刘玄昊</cp:lastModifiedBy>
  <cp:revision>38</cp:revision>
  <dcterms:created xsi:type="dcterms:W3CDTF">2023-04-24T06:14:57Z</dcterms:created>
  <dcterms:modified xsi:type="dcterms:W3CDTF">2023-04-25T03:18:28Z</dcterms:modified>
</cp:coreProperties>
</file>