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42" y="11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E46AE7-97D1-4277-ACAC-1A56ABB8EB5B}" type="datetimeFigureOut">
              <a:rPr lang="zh-CN" altLang="en-US" smtClean="0"/>
              <a:t>2023/4/24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EA994-5650-48D4-9646-D8EDE397D676}" type="slidenum">
              <a:rPr lang="zh-CN" altLang="en-US" smtClean="0"/>
              <a:t>‹#›</a:t>
            </a:fld>
            <a:endParaRPr lang="zh-CN" altLang="en-US"/>
          </a:p>
        </p:txBody>
      </p:sp>
    </p:spTree>
    <p:extLst>
      <p:ext uri="{BB962C8B-B14F-4D97-AF65-F5344CB8AC3E}">
        <p14:creationId xmlns:p14="http://schemas.microsoft.com/office/powerpoint/2010/main" val="3081633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noFill/>
        </p:spPr>
        <p:txBody>
          <a:bodyPr/>
          <a:lstStyle/>
          <a:p>
            <a:fld id="{0F61A038-F994-4C82-8B5A-0125D37A3E2E}" type="slidenum">
              <a:rPr lang="zh-TW" altLang="en-US"/>
              <a:pPr/>
              <a:t>15</a:t>
            </a:fld>
            <a:endParaRPr lang="en-US" altLang="zh-TW"/>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extLst>
      <p:ext uri="{BB962C8B-B14F-4D97-AF65-F5344CB8AC3E}">
        <p14:creationId xmlns:p14="http://schemas.microsoft.com/office/powerpoint/2010/main" val="1505769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1"/>
          <p:cNvSpPr>
            <a:spLocks noGrp="1" noChangeArrowheads="1"/>
          </p:cNvSpPr>
          <p:nvPr>
            <p:ph type="sldNum" sz="quarter" idx="5"/>
          </p:nvPr>
        </p:nvSpPr>
        <p:spPr>
          <a:noFill/>
        </p:spPr>
        <p:txBody>
          <a:bodyPr/>
          <a:lstStyle/>
          <a:p>
            <a:fld id="{596CC9BF-1D5F-4B36-BB57-311CB887D60F}" type="slidenum">
              <a:rPr lang="zh-TW" altLang="en-US"/>
              <a:pPr/>
              <a:t>16</a:t>
            </a:fld>
            <a:endParaRPr lang="en-US" altLang="zh-TW"/>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extLst>
      <p:ext uri="{BB962C8B-B14F-4D97-AF65-F5344CB8AC3E}">
        <p14:creationId xmlns:p14="http://schemas.microsoft.com/office/powerpoint/2010/main" val="2619706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noFill/>
        </p:spPr>
        <p:txBody>
          <a:bodyPr/>
          <a:lstStyle/>
          <a:p>
            <a:fld id="{E5B28127-62B2-4F5B-B7A4-FC14EA8472C9}" type="slidenum">
              <a:rPr lang="zh-TW" altLang="en-US"/>
              <a:pPr/>
              <a:t>17</a:t>
            </a:fld>
            <a:endParaRPr lang="en-US" altLang="zh-TW"/>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extLst>
      <p:ext uri="{BB962C8B-B14F-4D97-AF65-F5344CB8AC3E}">
        <p14:creationId xmlns:p14="http://schemas.microsoft.com/office/powerpoint/2010/main" val="980919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D0DD7CCB-6326-49A5-9451-8451FB32C6B5}" type="slidenum">
              <a:rPr lang="zh-TW" altLang="en-US"/>
              <a:pPr/>
              <a:t>18</a:t>
            </a:fld>
            <a:endParaRPr lang="en-US" altLang="zh-TW"/>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extLst>
      <p:ext uri="{BB962C8B-B14F-4D97-AF65-F5344CB8AC3E}">
        <p14:creationId xmlns:p14="http://schemas.microsoft.com/office/powerpoint/2010/main" val="303974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noFill/>
        </p:spPr>
        <p:txBody>
          <a:bodyPr/>
          <a:lstStyle/>
          <a:p>
            <a:fld id="{608528E0-D4DA-495F-8FED-314016101D39}" type="slidenum">
              <a:rPr lang="zh-TW" altLang="en-US"/>
              <a:pPr/>
              <a:t>19</a:t>
            </a:fld>
            <a:endParaRPr lang="en-US" altLang="zh-TW"/>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extLst>
      <p:ext uri="{BB962C8B-B14F-4D97-AF65-F5344CB8AC3E}">
        <p14:creationId xmlns:p14="http://schemas.microsoft.com/office/powerpoint/2010/main" val="3191367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31"/>
          <p:cNvSpPr>
            <a:spLocks noGrp="1" noChangeArrowheads="1"/>
          </p:cNvSpPr>
          <p:nvPr>
            <p:ph type="sldNum" sz="quarter" idx="5"/>
          </p:nvPr>
        </p:nvSpPr>
        <p:spPr>
          <a:noFill/>
        </p:spPr>
        <p:txBody>
          <a:bodyPr/>
          <a:lstStyle/>
          <a:p>
            <a:fld id="{C688A202-979B-46ED-9A6F-EE8CB31619F6}" type="slidenum">
              <a:rPr lang="zh-TW" altLang="en-US"/>
              <a:pPr/>
              <a:t>20</a:t>
            </a:fld>
            <a:endParaRPr lang="en-US" altLang="zh-TW"/>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extLst>
      <p:ext uri="{BB962C8B-B14F-4D97-AF65-F5344CB8AC3E}">
        <p14:creationId xmlns:p14="http://schemas.microsoft.com/office/powerpoint/2010/main" val="2448849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p:spPr>
        <p:txBody>
          <a:bodyPr/>
          <a:lstStyle/>
          <a:p>
            <a:fld id="{26A08021-1F81-47EB-B4D7-63BCF3ADC74B}" type="slidenum">
              <a:rPr lang="zh-TW" altLang="en-US"/>
              <a:pPr/>
              <a:t>21</a:t>
            </a:fld>
            <a:endParaRPr lang="en-US" altLang="zh-TW"/>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685056" y="4342991"/>
            <a:ext cx="5487889" cy="4116027"/>
          </a:xfrm>
          <a:noFill/>
          <a:ln/>
        </p:spPr>
        <p:txBody>
          <a:bodyPr/>
          <a:lstStyle/>
          <a:p>
            <a:endParaRPr lang="zh-TW" altLang="en-US">
              <a:latin typeface="Arial" pitchFamily="34" charset="0"/>
            </a:endParaRPr>
          </a:p>
        </p:txBody>
      </p:sp>
    </p:spTree>
    <p:extLst>
      <p:ext uri="{BB962C8B-B14F-4D97-AF65-F5344CB8AC3E}">
        <p14:creationId xmlns:p14="http://schemas.microsoft.com/office/powerpoint/2010/main" val="2956753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E9A35A2-DB6C-41EC-8F59-79D66A270C4A}" type="datetimeFigureOut">
              <a:rPr lang="zh-CN" altLang="en-US" smtClean="0"/>
              <a:t>2023/4/24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35C430-4DF1-466F-92E3-572F3AD989CE}" type="slidenum">
              <a:rPr lang="zh-CN" altLang="en-US" smtClean="0"/>
              <a:t>‹#›</a:t>
            </a:fld>
            <a:endParaRPr lang="zh-CN" altLang="en-US"/>
          </a:p>
        </p:txBody>
      </p:sp>
    </p:spTree>
    <p:extLst>
      <p:ext uri="{BB962C8B-B14F-4D97-AF65-F5344CB8AC3E}">
        <p14:creationId xmlns:p14="http://schemas.microsoft.com/office/powerpoint/2010/main" val="38492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9A35A2-DB6C-41EC-8F59-79D66A270C4A}" type="datetimeFigureOut">
              <a:rPr lang="zh-CN" altLang="en-US" smtClean="0"/>
              <a:t>2023/4/24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35C430-4DF1-466F-92E3-572F3AD989CE}" type="slidenum">
              <a:rPr lang="zh-CN" altLang="en-US" smtClean="0"/>
              <a:t>‹#›</a:t>
            </a:fld>
            <a:endParaRPr lang="zh-CN" altLang="en-US"/>
          </a:p>
        </p:txBody>
      </p:sp>
    </p:spTree>
    <p:extLst>
      <p:ext uri="{BB962C8B-B14F-4D97-AF65-F5344CB8AC3E}">
        <p14:creationId xmlns:p14="http://schemas.microsoft.com/office/powerpoint/2010/main" val="270721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9A35A2-DB6C-41EC-8F59-79D66A270C4A}" type="datetimeFigureOut">
              <a:rPr lang="zh-CN" altLang="en-US" smtClean="0"/>
              <a:t>2023/4/24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35C430-4DF1-466F-92E3-572F3AD989CE}" type="slidenum">
              <a:rPr lang="zh-CN" altLang="en-US" smtClean="0"/>
              <a:t>‹#›</a:t>
            </a:fld>
            <a:endParaRPr lang="zh-CN" altLang="en-US"/>
          </a:p>
        </p:txBody>
      </p:sp>
    </p:spTree>
    <p:extLst>
      <p:ext uri="{BB962C8B-B14F-4D97-AF65-F5344CB8AC3E}">
        <p14:creationId xmlns:p14="http://schemas.microsoft.com/office/powerpoint/2010/main" val="816746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00" y="609600"/>
            <a:ext cx="11480800" cy="6858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5715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23000" y="1447800"/>
            <a:ext cx="5715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23000" y="4000500"/>
            <a:ext cx="5715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页脚占位符 8"/>
          <p:cNvSpPr>
            <a:spLocks noGrp="1"/>
          </p:cNvSpPr>
          <p:nvPr>
            <p:ph type="ftr" sz="quarter" idx="10"/>
          </p:nvPr>
        </p:nvSpPr>
        <p:spPr/>
        <p:txBody>
          <a:bodyPr/>
          <a:lstStyle>
            <a:lvl1pPr>
              <a:defRPr/>
            </a:lvl1pPr>
          </a:lstStyle>
          <a:p>
            <a:pPr>
              <a:defRPr/>
            </a:pPr>
            <a:endParaRPr lang="en-US" altLang="zh-CN"/>
          </a:p>
        </p:txBody>
      </p:sp>
      <p:sp>
        <p:nvSpPr>
          <p:cNvPr id="7" name="灯片编号占位符 9"/>
          <p:cNvSpPr>
            <a:spLocks noGrp="1"/>
          </p:cNvSpPr>
          <p:nvPr>
            <p:ph type="sldNum" sz="quarter" idx="11"/>
          </p:nvPr>
        </p:nvSpPr>
        <p:spPr/>
        <p:txBody>
          <a:bodyPr/>
          <a:lstStyle>
            <a:lvl1pPr>
              <a:defRPr/>
            </a:lvl1pPr>
          </a:lstStyle>
          <a:p>
            <a:pPr>
              <a:defRPr/>
            </a:pPr>
            <a:r>
              <a:rPr lang="en-US" altLang="zh-CN"/>
              <a:t>slide</a:t>
            </a:r>
            <a:fld id="{A8CB90B5-2D49-4B99-83DB-E6DE802C32B3}" type="slidenum">
              <a:rPr lang="zh-CN" altLang="en-US"/>
              <a:pPr>
                <a:defRPr/>
              </a:pPr>
              <a:t>‹#›</a:t>
            </a:fld>
            <a:endParaRPr lang="zh-CN" altLang="en-US"/>
          </a:p>
        </p:txBody>
      </p:sp>
    </p:spTree>
    <p:extLst>
      <p:ext uri="{BB962C8B-B14F-4D97-AF65-F5344CB8AC3E}">
        <p14:creationId xmlns:p14="http://schemas.microsoft.com/office/powerpoint/2010/main" val="230247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9A35A2-DB6C-41EC-8F59-79D66A270C4A}" type="datetimeFigureOut">
              <a:rPr lang="zh-CN" altLang="en-US" smtClean="0"/>
              <a:t>2023/4/24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35C430-4DF1-466F-92E3-572F3AD989CE}" type="slidenum">
              <a:rPr lang="zh-CN" altLang="en-US" smtClean="0"/>
              <a:t>‹#›</a:t>
            </a:fld>
            <a:endParaRPr lang="zh-CN" altLang="en-US"/>
          </a:p>
        </p:txBody>
      </p:sp>
    </p:spTree>
    <p:extLst>
      <p:ext uri="{BB962C8B-B14F-4D97-AF65-F5344CB8AC3E}">
        <p14:creationId xmlns:p14="http://schemas.microsoft.com/office/powerpoint/2010/main" val="35974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E9A35A2-DB6C-41EC-8F59-79D66A270C4A}" type="datetimeFigureOut">
              <a:rPr lang="zh-CN" altLang="en-US" smtClean="0"/>
              <a:t>2023/4/24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35C430-4DF1-466F-92E3-572F3AD989CE}" type="slidenum">
              <a:rPr lang="zh-CN" altLang="en-US" smtClean="0"/>
              <a:t>‹#›</a:t>
            </a:fld>
            <a:endParaRPr lang="zh-CN" altLang="en-US"/>
          </a:p>
        </p:txBody>
      </p:sp>
    </p:spTree>
    <p:extLst>
      <p:ext uri="{BB962C8B-B14F-4D97-AF65-F5344CB8AC3E}">
        <p14:creationId xmlns:p14="http://schemas.microsoft.com/office/powerpoint/2010/main" val="248049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E9A35A2-DB6C-41EC-8F59-79D66A270C4A}" type="datetimeFigureOut">
              <a:rPr lang="zh-CN" altLang="en-US" smtClean="0"/>
              <a:t>2023/4/24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35C430-4DF1-466F-92E3-572F3AD989CE}" type="slidenum">
              <a:rPr lang="zh-CN" altLang="en-US" smtClean="0"/>
              <a:t>‹#›</a:t>
            </a:fld>
            <a:endParaRPr lang="zh-CN" altLang="en-US"/>
          </a:p>
        </p:txBody>
      </p:sp>
    </p:spTree>
    <p:extLst>
      <p:ext uri="{BB962C8B-B14F-4D97-AF65-F5344CB8AC3E}">
        <p14:creationId xmlns:p14="http://schemas.microsoft.com/office/powerpoint/2010/main" val="232529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E9A35A2-DB6C-41EC-8F59-79D66A270C4A}" type="datetimeFigureOut">
              <a:rPr lang="zh-CN" altLang="en-US" smtClean="0"/>
              <a:t>2023/4/24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35C430-4DF1-466F-92E3-572F3AD989CE}" type="slidenum">
              <a:rPr lang="zh-CN" altLang="en-US" smtClean="0"/>
              <a:t>‹#›</a:t>
            </a:fld>
            <a:endParaRPr lang="zh-CN" altLang="en-US"/>
          </a:p>
        </p:txBody>
      </p:sp>
    </p:spTree>
    <p:extLst>
      <p:ext uri="{BB962C8B-B14F-4D97-AF65-F5344CB8AC3E}">
        <p14:creationId xmlns:p14="http://schemas.microsoft.com/office/powerpoint/2010/main" val="193962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E9A35A2-DB6C-41EC-8F59-79D66A270C4A}" type="datetimeFigureOut">
              <a:rPr lang="zh-CN" altLang="en-US" smtClean="0"/>
              <a:t>2023/4/24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35C430-4DF1-466F-92E3-572F3AD989CE}" type="slidenum">
              <a:rPr lang="zh-CN" altLang="en-US" smtClean="0"/>
              <a:t>‹#›</a:t>
            </a:fld>
            <a:endParaRPr lang="zh-CN" altLang="en-US"/>
          </a:p>
        </p:txBody>
      </p:sp>
    </p:spTree>
    <p:extLst>
      <p:ext uri="{BB962C8B-B14F-4D97-AF65-F5344CB8AC3E}">
        <p14:creationId xmlns:p14="http://schemas.microsoft.com/office/powerpoint/2010/main" val="2349829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E9A35A2-DB6C-41EC-8F59-79D66A270C4A}" type="datetimeFigureOut">
              <a:rPr lang="zh-CN" altLang="en-US" smtClean="0"/>
              <a:t>2023/4/24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35C430-4DF1-466F-92E3-572F3AD989CE}" type="slidenum">
              <a:rPr lang="zh-CN" altLang="en-US" smtClean="0"/>
              <a:t>‹#›</a:t>
            </a:fld>
            <a:endParaRPr lang="zh-CN" altLang="en-US"/>
          </a:p>
        </p:txBody>
      </p:sp>
    </p:spTree>
    <p:extLst>
      <p:ext uri="{BB962C8B-B14F-4D97-AF65-F5344CB8AC3E}">
        <p14:creationId xmlns:p14="http://schemas.microsoft.com/office/powerpoint/2010/main" val="1933600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E9A35A2-DB6C-41EC-8F59-79D66A270C4A}" type="datetimeFigureOut">
              <a:rPr lang="zh-CN" altLang="en-US" smtClean="0"/>
              <a:t>2023/4/24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35C430-4DF1-466F-92E3-572F3AD989CE}" type="slidenum">
              <a:rPr lang="zh-CN" altLang="en-US" smtClean="0"/>
              <a:t>‹#›</a:t>
            </a:fld>
            <a:endParaRPr lang="zh-CN" altLang="en-US"/>
          </a:p>
        </p:txBody>
      </p:sp>
    </p:spTree>
    <p:extLst>
      <p:ext uri="{BB962C8B-B14F-4D97-AF65-F5344CB8AC3E}">
        <p14:creationId xmlns:p14="http://schemas.microsoft.com/office/powerpoint/2010/main" val="2517259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E9A35A2-DB6C-41EC-8F59-79D66A270C4A}" type="datetimeFigureOut">
              <a:rPr lang="zh-CN" altLang="en-US" smtClean="0"/>
              <a:t>2023/4/24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35C430-4DF1-466F-92E3-572F3AD989CE}" type="slidenum">
              <a:rPr lang="zh-CN" altLang="en-US" smtClean="0"/>
              <a:t>‹#›</a:t>
            </a:fld>
            <a:endParaRPr lang="zh-CN" altLang="en-US"/>
          </a:p>
        </p:txBody>
      </p:sp>
    </p:spTree>
    <p:extLst>
      <p:ext uri="{BB962C8B-B14F-4D97-AF65-F5344CB8AC3E}">
        <p14:creationId xmlns:p14="http://schemas.microsoft.com/office/powerpoint/2010/main" val="3821650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A35A2-DB6C-41EC-8F59-79D66A270C4A}" type="datetimeFigureOut">
              <a:rPr lang="zh-CN" altLang="en-US" smtClean="0"/>
              <a:t>2023/4/24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35C430-4DF1-466F-92E3-572F3AD989CE}" type="slidenum">
              <a:rPr lang="zh-CN" altLang="en-US" smtClean="0"/>
              <a:t>‹#›</a:t>
            </a:fld>
            <a:endParaRPr lang="zh-CN" altLang="en-US"/>
          </a:p>
        </p:txBody>
      </p:sp>
    </p:spTree>
    <p:extLst>
      <p:ext uri="{BB962C8B-B14F-4D97-AF65-F5344CB8AC3E}">
        <p14:creationId xmlns:p14="http://schemas.microsoft.com/office/powerpoint/2010/main" val="3723133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2B0D5B9-F9DD-4993-9FD5-F81D0F5F91C9}"/>
              </a:ext>
            </a:extLst>
          </p:cNvPr>
          <p:cNvSpPr>
            <a:spLocks noGrp="1"/>
          </p:cNvSpPr>
          <p:nvPr>
            <p:ph type="ctrTitle"/>
          </p:nvPr>
        </p:nvSpPr>
        <p:spPr/>
        <p:txBody>
          <a:bodyPr>
            <a:normAutofit fontScale="90000"/>
          </a:bodyPr>
          <a:lstStyle/>
          <a:p>
            <a:r>
              <a:rPr lang="en-US" dirty="0"/>
              <a:t>Service composition in Pervasive Computing Environments</a:t>
            </a:r>
          </a:p>
        </p:txBody>
      </p:sp>
      <p:sp>
        <p:nvSpPr>
          <p:cNvPr id="5" name="Subtitle 4">
            <a:extLst>
              <a:ext uri="{FF2B5EF4-FFF2-40B4-BE49-F238E27FC236}">
                <a16:creationId xmlns:a16="http://schemas.microsoft.com/office/drawing/2014/main" xmlns="" id="{44D643D4-B47B-4B8D-935E-7B38A90C9AA9}"/>
              </a:ext>
            </a:extLst>
          </p:cNvPr>
          <p:cNvSpPr>
            <a:spLocks noGrp="1"/>
          </p:cNvSpPr>
          <p:nvPr>
            <p:ph type="subTitle" idx="1"/>
          </p:nvPr>
        </p:nvSpPr>
        <p:spPr>
          <a:xfrm>
            <a:off x="1225421" y="4824348"/>
            <a:ext cx="9144000" cy="1655762"/>
          </a:xfrm>
        </p:spPr>
        <p:txBody>
          <a:bodyPr/>
          <a:lstStyle/>
          <a:p>
            <a:r>
              <a:rPr lang="en-US" dirty="0"/>
              <a:t>J. Siebert, J. Cao, Y. Lai, P. Guo, and W. Zhu, “LASEC: A localized approach to service composition in pervasive computing environments,” IEEE Transactions on Parallel and Distributed Systems, vol. PP, no. 99, 2014 </a:t>
            </a:r>
          </a:p>
        </p:txBody>
      </p:sp>
    </p:spTree>
    <p:extLst>
      <p:ext uri="{BB962C8B-B14F-4D97-AF65-F5344CB8AC3E}">
        <p14:creationId xmlns:p14="http://schemas.microsoft.com/office/powerpoint/2010/main" val="87189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sz="3600" dirty="0">
                <a:latin typeface="Times New Roman" pitchFamily="18" charset="0"/>
                <a:cs typeface="Times New Roman" pitchFamily="18" charset="0"/>
              </a:rPr>
              <a:t>Overview of the Solution (1)</a:t>
            </a:r>
            <a:endParaRPr lang="en-AU" altLang="zh-CN" sz="3600" dirty="0">
              <a:latin typeface="Times New Roman" pitchFamily="18" charset="0"/>
              <a:cs typeface="Times New Roman" pitchFamily="18" charset="0"/>
            </a:endParaRPr>
          </a:p>
        </p:txBody>
      </p:sp>
      <p:sp>
        <p:nvSpPr>
          <p:cNvPr id="18435" name="Content Placeholder 2"/>
          <p:cNvSpPr>
            <a:spLocks noGrp="1"/>
          </p:cNvSpPr>
          <p:nvPr>
            <p:ph idx="1"/>
          </p:nvPr>
        </p:nvSpPr>
        <p:spPr>
          <a:xfrm>
            <a:off x="651702" y="1690688"/>
            <a:ext cx="11116227" cy="4953000"/>
          </a:xfrm>
        </p:spPr>
        <p:txBody>
          <a:bodyPr>
            <a:normAutofit/>
          </a:bodyPr>
          <a:lstStyle/>
          <a:p>
            <a:r>
              <a:rPr lang="en-AU" sz="4400" dirty="0"/>
              <a:t>Requirements for new solution</a:t>
            </a:r>
          </a:p>
          <a:p>
            <a:pPr lvl="1"/>
            <a:r>
              <a:rPr lang="en-AU" sz="3200" dirty="0"/>
              <a:t>There should be no special entity to manage service composition process </a:t>
            </a:r>
          </a:p>
          <a:p>
            <a:pPr lvl="1"/>
            <a:r>
              <a:rPr lang="en-AU" sz="3200" dirty="0"/>
              <a:t>Service providers can communicate only with their local neighbours, not all other service providers </a:t>
            </a:r>
          </a:p>
          <a:p>
            <a:pPr lvl="1"/>
            <a:r>
              <a:rPr lang="en-AU" sz="3200" dirty="0"/>
              <a:t>No service provider knows the full global information or gathers it</a:t>
            </a:r>
          </a:p>
          <a:p>
            <a:pPr lvl="1"/>
            <a:r>
              <a:rPr lang="en-AU" sz="3200" dirty="0"/>
              <a:t>Initially, service providers are atomic, in sense that they provide some functionality and are not coupled with any other service provider to provide a composed service</a:t>
            </a:r>
          </a:p>
        </p:txBody>
      </p:sp>
    </p:spTree>
    <p:extLst>
      <p:ext uri="{BB962C8B-B14F-4D97-AF65-F5344CB8AC3E}">
        <p14:creationId xmlns:p14="http://schemas.microsoft.com/office/powerpoint/2010/main" val="326569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altLang="zh-CN" sz="3600" dirty="0">
                <a:latin typeface="Times New Roman" pitchFamily="18" charset="0"/>
                <a:cs typeface="Times New Roman" pitchFamily="18" charset="0"/>
              </a:rPr>
              <a:t>Overview of the Solution (2)</a:t>
            </a:r>
          </a:p>
        </p:txBody>
      </p:sp>
      <p:sp>
        <p:nvSpPr>
          <p:cNvPr id="19459" name="Rectangle 3"/>
          <p:cNvSpPr>
            <a:spLocks noGrp="1" noChangeArrowheads="1"/>
          </p:cNvSpPr>
          <p:nvPr>
            <p:ph type="body" idx="1"/>
          </p:nvPr>
        </p:nvSpPr>
        <p:spPr>
          <a:xfrm>
            <a:off x="339546" y="1451716"/>
            <a:ext cx="6896995" cy="1042988"/>
          </a:xfrm>
        </p:spPr>
        <p:txBody>
          <a:bodyPr/>
          <a:lstStyle/>
          <a:p>
            <a:pPr>
              <a:lnSpc>
                <a:spcPct val="80000"/>
              </a:lnSpc>
            </a:pPr>
            <a:r>
              <a:rPr lang="en-US" altLang="zh-TW" sz="2000" dirty="0"/>
              <a:t>  Inspired by the strategies adopted in solving jigsaw puzzles. </a:t>
            </a:r>
          </a:p>
          <a:p>
            <a:pPr>
              <a:lnSpc>
                <a:spcPct val="80000"/>
              </a:lnSpc>
            </a:pPr>
            <a:endParaRPr lang="en-US" sz="2000" dirty="0"/>
          </a:p>
        </p:txBody>
      </p:sp>
      <p:pic>
        <p:nvPicPr>
          <p:cNvPr id="19460" name="Picture 4" descr="island ac"/>
          <p:cNvPicPr>
            <a:picLocks noChangeAspect="1" noChangeArrowheads="1"/>
          </p:cNvPicPr>
          <p:nvPr/>
        </p:nvPicPr>
        <p:blipFill>
          <a:blip r:embed="rId2"/>
          <a:srcRect/>
          <a:stretch>
            <a:fillRect/>
          </a:stretch>
        </p:blipFill>
        <p:spPr bwMode="auto">
          <a:xfrm>
            <a:off x="7014713" y="2180289"/>
            <a:ext cx="5204299" cy="1268497"/>
          </a:xfrm>
          <a:prstGeom prst="rect">
            <a:avLst/>
          </a:prstGeom>
          <a:noFill/>
          <a:ln w="9525">
            <a:noFill/>
            <a:miter lim="800000"/>
            <a:headEnd/>
            <a:tailEnd/>
          </a:ln>
        </p:spPr>
      </p:pic>
      <p:pic>
        <p:nvPicPr>
          <p:cNvPr id="19461" name="Picture 4" descr="result"/>
          <p:cNvPicPr>
            <a:picLocks noChangeAspect="1" noChangeArrowheads="1"/>
          </p:cNvPicPr>
          <p:nvPr/>
        </p:nvPicPr>
        <p:blipFill>
          <a:blip r:embed="rId3"/>
          <a:srcRect/>
          <a:stretch>
            <a:fillRect/>
          </a:stretch>
        </p:blipFill>
        <p:spPr bwMode="auto">
          <a:xfrm>
            <a:off x="7202385" y="145820"/>
            <a:ext cx="5078179" cy="1790893"/>
          </a:xfrm>
          <a:prstGeom prst="rect">
            <a:avLst/>
          </a:prstGeom>
          <a:noFill/>
          <a:ln w="9525">
            <a:noFill/>
            <a:miter lim="800000"/>
            <a:headEnd/>
            <a:tailEnd/>
          </a:ln>
        </p:spPr>
      </p:pic>
      <p:sp>
        <p:nvSpPr>
          <p:cNvPr id="19462" name="Rectangle 3"/>
          <p:cNvSpPr txBox="1">
            <a:spLocks noChangeArrowheads="1"/>
          </p:cNvSpPr>
          <p:nvPr/>
        </p:nvSpPr>
        <p:spPr bwMode="auto">
          <a:xfrm>
            <a:off x="339546" y="2200108"/>
            <a:ext cx="6356221" cy="1643063"/>
          </a:xfrm>
          <a:prstGeom prst="rect">
            <a:avLst/>
          </a:prstGeom>
          <a:noFill/>
          <a:ln w="9525">
            <a:noFill/>
            <a:miter lim="800000"/>
            <a:headEnd/>
            <a:tailEnd/>
          </a:ln>
        </p:spPr>
        <p:txBody>
          <a:bodyPr/>
          <a:lstStyle/>
          <a:p>
            <a:pPr marL="342900" indent="-342900">
              <a:lnSpc>
                <a:spcPct val="80000"/>
              </a:lnSpc>
              <a:spcBef>
                <a:spcPct val="20000"/>
              </a:spcBef>
              <a:buFont typeface="Arial" pitchFamily="34" charset="0"/>
              <a:buChar char="•"/>
            </a:pPr>
            <a:r>
              <a:rPr lang="en-US" altLang="zh-TW" sz="2000" dirty="0">
                <a:latin typeface="Calibri" pitchFamily="34" charset="0"/>
              </a:rPr>
              <a:t>Forming service sections: Service provider identifies what service type it needs to interlock with through his output and then searches for appropriate service provider with matching input type. </a:t>
            </a:r>
          </a:p>
          <a:p>
            <a:pPr marL="342900" indent="-342900">
              <a:lnSpc>
                <a:spcPct val="80000"/>
              </a:lnSpc>
              <a:spcBef>
                <a:spcPct val="20000"/>
              </a:spcBef>
            </a:pPr>
            <a:endParaRPr lang="en-US" sz="2000" dirty="0">
              <a:latin typeface="Calibri" pitchFamily="34" charset="0"/>
            </a:endParaRPr>
          </a:p>
        </p:txBody>
      </p:sp>
      <p:sp>
        <p:nvSpPr>
          <p:cNvPr id="19463" name="Rectangle 3"/>
          <p:cNvSpPr txBox="1">
            <a:spLocks noChangeArrowheads="1"/>
          </p:cNvSpPr>
          <p:nvPr/>
        </p:nvSpPr>
        <p:spPr bwMode="auto">
          <a:xfrm>
            <a:off x="339547" y="3500438"/>
            <a:ext cx="7427937" cy="571500"/>
          </a:xfrm>
          <a:prstGeom prst="rect">
            <a:avLst/>
          </a:prstGeom>
          <a:noFill/>
          <a:ln w="9525">
            <a:noFill/>
            <a:miter lim="800000"/>
            <a:headEnd/>
            <a:tailEnd/>
          </a:ln>
        </p:spPr>
        <p:txBody>
          <a:bodyPr/>
          <a:lstStyle/>
          <a:p>
            <a:pPr marL="342900" indent="-342900">
              <a:lnSpc>
                <a:spcPct val="70000"/>
              </a:lnSpc>
              <a:spcBef>
                <a:spcPct val="20000"/>
              </a:spcBef>
              <a:buFont typeface="Arial" pitchFamily="34" charset="0"/>
              <a:buChar char="•"/>
            </a:pPr>
            <a:r>
              <a:rPr lang="en-US" altLang="zh-TW" sz="2000" dirty="0">
                <a:latin typeface="Calibri" pitchFamily="34" charset="0"/>
              </a:rPr>
              <a:t>Growing service: At later stages these sections are joined together with other sections to gradually construct the completed solution. </a:t>
            </a:r>
            <a:endParaRPr lang="en-US" altLang="zh-TW" sz="2000" i="1" dirty="0">
              <a:latin typeface="Calibri" pitchFamily="34" charset="0"/>
            </a:endParaRPr>
          </a:p>
          <a:p>
            <a:pPr marL="342900" indent="-342900">
              <a:lnSpc>
                <a:spcPct val="70000"/>
              </a:lnSpc>
              <a:spcBef>
                <a:spcPct val="20000"/>
              </a:spcBef>
              <a:buFont typeface="Arial" pitchFamily="34" charset="0"/>
              <a:buChar char="•"/>
            </a:pPr>
            <a:endParaRPr lang="en-US" altLang="zh-TW" sz="2000" dirty="0">
              <a:latin typeface="Calibri" pitchFamily="34" charset="0"/>
            </a:endParaRPr>
          </a:p>
          <a:p>
            <a:pPr marL="342900" indent="-342900">
              <a:lnSpc>
                <a:spcPct val="70000"/>
              </a:lnSpc>
              <a:spcBef>
                <a:spcPct val="20000"/>
              </a:spcBef>
              <a:buFont typeface="Arial" pitchFamily="34" charset="0"/>
              <a:buChar char="•"/>
            </a:pPr>
            <a:endParaRPr lang="en-US" sz="2000" dirty="0">
              <a:latin typeface="Calibri" pitchFamily="34" charset="0"/>
            </a:endParaRPr>
          </a:p>
        </p:txBody>
      </p:sp>
      <p:pic>
        <p:nvPicPr>
          <p:cNvPr id="19464" name="Picture 6" descr="puzzle1"/>
          <p:cNvPicPr>
            <a:picLocks noChangeAspect="1" noChangeArrowheads="1"/>
          </p:cNvPicPr>
          <p:nvPr/>
        </p:nvPicPr>
        <p:blipFill>
          <a:blip r:embed="rId4"/>
          <a:srcRect/>
          <a:stretch>
            <a:fillRect/>
          </a:stretch>
        </p:blipFill>
        <p:spPr bwMode="auto">
          <a:xfrm>
            <a:off x="436190" y="4227408"/>
            <a:ext cx="3189355" cy="2419197"/>
          </a:xfrm>
          <a:prstGeom prst="rect">
            <a:avLst/>
          </a:prstGeom>
          <a:noFill/>
          <a:ln w="9525">
            <a:noFill/>
            <a:miter lim="800000"/>
            <a:headEnd/>
            <a:tailEnd/>
          </a:ln>
        </p:spPr>
      </p:pic>
      <p:pic>
        <p:nvPicPr>
          <p:cNvPr id="19465" name="Picture 7" descr="puzzle11"/>
          <p:cNvPicPr>
            <a:picLocks noChangeAspect="1" noChangeArrowheads="1"/>
          </p:cNvPicPr>
          <p:nvPr/>
        </p:nvPicPr>
        <p:blipFill>
          <a:blip r:embed="rId5"/>
          <a:srcRect/>
          <a:stretch>
            <a:fillRect/>
          </a:stretch>
        </p:blipFill>
        <p:spPr bwMode="auto">
          <a:xfrm>
            <a:off x="4670806" y="4171282"/>
            <a:ext cx="3363107" cy="2331179"/>
          </a:xfrm>
          <a:prstGeom prst="rect">
            <a:avLst/>
          </a:prstGeom>
          <a:noFill/>
          <a:ln w="9525">
            <a:noFill/>
            <a:miter lim="800000"/>
            <a:headEnd/>
            <a:tailEnd/>
          </a:ln>
        </p:spPr>
      </p:pic>
      <p:pic>
        <p:nvPicPr>
          <p:cNvPr id="19466" name="Picture 8" descr="puzzle1111"/>
          <p:cNvPicPr>
            <a:picLocks noChangeAspect="1" noChangeArrowheads="1"/>
          </p:cNvPicPr>
          <p:nvPr/>
        </p:nvPicPr>
        <p:blipFill>
          <a:blip r:embed="rId6"/>
          <a:srcRect/>
          <a:stretch>
            <a:fillRect/>
          </a:stretch>
        </p:blipFill>
        <p:spPr bwMode="auto">
          <a:xfrm>
            <a:off x="8932930" y="4071939"/>
            <a:ext cx="3014463" cy="2233364"/>
          </a:xfrm>
          <a:prstGeom prst="rect">
            <a:avLst/>
          </a:prstGeom>
          <a:noFill/>
          <a:ln w="9525">
            <a:noFill/>
            <a:miter lim="800000"/>
            <a:headEnd/>
            <a:tailEnd/>
          </a:ln>
        </p:spPr>
      </p:pic>
      <p:sp>
        <p:nvSpPr>
          <p:cNvPr id="19467" name="Line 10"/>
          <p:cNvSpPr>
            <a:spLocks noChangeShapeType="1"/>
          </p:cNvSpPr>
          <p:nvPr/>
        </p:nvSpPr>
        <p:spPr bwMode="auto">
          <a:xfrm flipV="1">
            <a:off x="3692045" y="5049850"/>
            <a:ext cx="503186" cy="1310"/>
          </a:xfrm>
          <a:prstGeom prst="line">
            <a:avLst/>
          </a:prstGeom>
          <a:noFill/>
          <a:ln w="9525">
            <a:solidFill>
              <a:schemeClr val="tx1"/>
            </a:solidFill>
            <a:round/>
            <a:headEnd/>
            <a:tailEnd type="triangle" w="med" len="med"/>
          </a:ln>
        </p:spPr>
        <p:txBody>
          <a:bodyPr/>
          <a:lstStyle/>
          <a:p>
            <a:endParaRPr lang="en-US"/>
          </a:p>
        </p:txBody>
      </p:sp>
      <p:sp>
        <p:nvSpPr>
          <p:cNvPr id="19468" name="Line 11"/>
          <p:cNvSpPr>
            <a:spLocks noChangeShapeType="1"/>
          </p:cNvSpPr>
          <p:nvPr/>
        </p:nvSpPr>
        <p:spPr bwMode="auto">
          <a:xfrm>
            <a:off x="8256612" y="5049850"/>
            <a:ext cx="453619" cy="0"/>
          </a:xfrm>
          <a:prstGeom prst="line">
            <a:avLst/>
          </a:prstGeom>
          <a:noFill/>
          <a:ln w="9525">
            <a:solidFill>
              <a:schemeClr val="tx1"/>
            </a:solidFill>
            <a:round/>
            <a:headEnd/>
            <a:tailEnd type="triangle" w="med" len="med"/>
          </a:ln>
        </p:spPr>
        <p:txBody>
          <a:bodyPr/>
          <a:lstStyle/>
          <a:p>
            <a:endParaRPr lang="en-US"/>
          </a:p>
        </p:txBody>
      </p:sp>
    </p:spTree>
    <p:extLst>
      <p:ext uri="{BB962C8B-B14F-4D97-AF65-F5344CB8AC3E}">
        <p14:creationId xmlns:p14="http://schemas.microsoft.com/office/powerpoint/2010/main" val="209555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6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7" grpId="0" animBg="1"/>
      <p:bldP spid="1946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sz="3600" dirty="0">
                <a:latin typeface="Times New Roman" pitchFamily="18" charset="0"/>
                <a:cs typeface="Times New Roman" pitchFamily="18" charset="0"/>
              </a:rPr>
              <a:t>Overview of the Solution (3)</a:t>
            </a:r>
          </a:p>
        </p:txBody>
      </p:sp>
      <p:pic>
        <p:nvPicPr>
          <p:cNvPr id="20484" name="Picture 2"/>
          <p:cNvPicPr>
            <a:picLocks noChangeAspect="1" noChangeArrowheads="1"/>
          </p:cNvPicPr>
          <p:nvPr/>
        </p:nvPicPr>
        <p:blipFill>
          <a:blip r:embed="rId2"/>
          <a:srcRect/>
          <a:stretch>
            <a:fillRect/>
          </a:stretch>
        </p:blipFill>
        <p:spPr bwMode="auto">
          <a:xfrm>
            <a:off x="983226" y="1492278"/>
            <a:ext cx="3094703" cy="2197041"/>
          </a:xfrm>
          <a:prstGeom prst="rect">
            <a:avLst/>
          </a:prstGeom>
          <a:noFill/>
          <a:ln w="9525">
            <a:noFill/>
            <a:miter lim="800000"/>
            <a:headEnd/>
            <a:tailEnd/>
          </a:ln>
        </p:spPr>
      </p:pic>
      <p:pic>
        <p:nvPicPr>
          <p:cNvPr id="20485" name="Picture 3"/>
          <p:cNvPicPr>
            <a:picLocks noChangeAspect="1" noChangeArrowheads="1"/>
          </p:cNvPicPr>
          <p:nvPr/>
        </p:nvPicPr>
        <p:blipFill>
          <a:blip r:embed="rId3"/>
          <a:srcRect/>
          <a:stretch>
            <a:fillRect/>
          </a:stretch>
        </p:blipFill>
        <p:spPr bwMode="auto">
          <a:xfrm>
            <a:off x="6032417" y="127811"/>
            <a:ext cx="5992435" cy="4021401"/>
          </a:xfrm>
          <a:prstGeom prst="rect">
            <a:avLst/>
          </a:prstGeom>
          <a:noFill/>
          <a:ln w="9525">
            <a:noFill/>
            <a:miter lim="800000"/>
            <a:headEnd/>
            <a:tailEnd/>
          </a:ln>
        </p:spPr>
      </p:pic>
      <p:pic>
        <p:nvPicPr>
          <p:cNvPr id="20486" name="Picture 5"/>
          <p:cNvPicPr>
            <a:picLocks noChangeAspect="1" noChangeArrowheads="1"/>
          </p:cNvPicPr>
          <p:nvPr/>
        </p:nvPicPr>
        <p:blipFill>
          <a:blip r:embed="rId4"/>
          <a:srcRect/>
          <a:stretch>
            <a:fillRect/>
          </a:stretch>
        </p:blipFill>
        <p:spPr bwMode="auto">
          <a:xfrm>
            <a:off x="629265" y="4277033"/>
            <a:ext cx="5061923" cy="2636020"/>
          </a:xfrm>
          <a:prstGeom prst="rect">
            <a:avLst/>
          </a:prstGeom>
          <a:noFill/>
          <a:ln w="9525">
            <a:noFill/>
            <a:miter lim="800000"/>
            <a:headEnd/>
            <a:tailEnd/>
          </a:ln>
        </p:spPr>
      </p:pic>
    </p:spTree>
    <p:extLst>
      <p:ext uri="{BB962C8B-B14F-4D97-AF65-F5344CB8AC3E}">
        <p14:creationId xmlns:p14="http://schemas.microsoft.com/office/powerpoint/2010/main" val="112372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blinds(horizontal)">
                                      <p:cBhvr>
                                        <p:cTn id="7"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727587"/>
            <a:ext cx="11480800" cy="685800"/>
          </a:xfrm>
        </p:spPr>
        <p:txBody>
          <a:bodyPr/>
          <a:lstStyle/>
          <a:p>
            <a:pPr eaLnBrk="1" hangingPunct="1">
              <a:defRPr/>
            </a:pPr>
            <a:r>
              <a:rPr lang="en-US" altLang="zh-CN" sz="3600" dirty="0">
                <a:latin typeface="Times New Roman" pitchFamily="18" charset="0"/>
                <a:cs typeface="Times New Roman" pitchFamily="18" charset="0"/>
              </a:rPr>
              <a:t>Challenging Issues</a:t>
            </a:r>
          </a:p>
        </p:txBody>
      </p:sp>
      <p:sp>
        <p:nvSpPr>
          <p:cNvPr id="21507" name="Text Placeholder 2"/>
          <p:cNvSpPr>
            <a:spLocks noGrp="1"/>
          </p:cNvSpPr>
          <p:nvPr>
            <p:ph type="body" sz="half" idx="1"/>
          </p:nvPr>
        </p:nvSpPr>
        <p:spPr>
          <a:xfrm>
            <a:off x="112034" y="1927122"/>
            <a:ext cx="7252327" cy="4930877"/>
          </a:xfrm>
        </p:spPr>
        <p:txBody>
          <a:bodyPr>
            <a:normAutofit/>
          </a:bodyPr>
          <a:lstStyle/>
          <a:p>
            <a:r>
              <a:rPr lang="en-US" dirty="0"/>
              <a:t>Awareness</a:t>
            </a:r>
          </a:p>
          <a:p>
            <a:pPr lvl="1"/>
            <a:r>
              <a:rPr lang="en-US" sz="2000" dirty="0"/>
              <a:t>How does a node know the current members of the section that it has participated in? How does a node know the section that it has participated in has already failed? </a:t>
            </a:r>
          </a:p>
          <a:p>
            <a:r>
              <a:rPr lang="en-US" dirty="0"/>
              <a:t>Judgment</a:t>
            </a:r>
          </a:p>
          <a:p>
            <a:pPr lvl="1"/>
            <a:r>
              <a:rPr lang="en-US" sz="2000" dirty="0"/>
              <a:t>How does a node know which section is more possible to succeed in the composition when the node is required to join? How to reduce or stop the useless composition which cannot be completed?</a:t>
            </a:r>
          </a:p>
          <a:p>
            <a:r>
              <a:rPr lang="en-US" dirty="0"/>
              <a:t>Assembly</a:t>
            </a:r>
          </a:p>
          <a:p>
            <a:pPr lvl="1"/>
            <a:r>
              <a:rPr lang="en-US" sz="2000" dirty="0"/>
              <a:t>Since there is no coordinator in the network, how to guarantee the composition to converge into one integrated overlay graph. </a:t>
            </a:r>
          </a:p>
        </p:txBody>
      </p:sp>
      <p:sp>
        <p:nvSpPr>
          <p:cNvPr id="21508" name="Rectangle 4"/>
          <p:cNvSpPr>
            <a:spLocks noChangeArrowheads="1"/>
          </p:cNvSpPr>
          <p:nvPr/>
        </p:nvSpPr>
        <p:spPr bwMode="auto">
          <a:xfrm>
            <a:off x="7593496" y="2604269"/>
            <a:ext cx="4486470" cy="3108543"/>
          </a:xfrm>
          <a:prstGeom prst="rect">
            <a:avLst/>
          </a:prstGeom>
          <a:noFill/>
          <a:ln w="9525">
            <a:noFill/>
            <a:miter lim="800000"/>
            <a:headEnd/>
            <a:tailEnd/>
          </a:ln>
        </p:spPr>
        <p:txBody>
          <a:bodyPr wrap="square">
            <a:spAutoFit/>
          </a:bodyPr>
          <a:lstStyle/>
          <a:p>
            <a:r>
              <a:rPr lang="en-US" sz="2800" dirty="0"/>
              <a:t>How to constraint the blind and random composition among the UIOs that could not form the requested service so as to guarantee all the services specified in the request will be provided</a:t>
            </a:r>
          </a:p>
        </p:txBody>
      </p:sp>
      <p:pic>
        <p:nvPicPr>
          <p:cNvPr id="21509" name="Picture 3"/>
          <p:cNvPicPr>
            <a:picLocks noChangeAspect="1" noChangeArrowheads="1"/>
          </p:cNvPicPr>
          <p:nvPr/>
        </p:nvPicPr>
        <p:blipFill>
          <a:blip r:embed="rId2"/>
          <a:srcRect/>
          <a:stretch>
            <a:fillRect/>
          </a:stretch>
        </p:blipFill>
        <p:spPr bwMode="auto">
          <a:xfrm>
            <a:off x="4827639" y="-134374"/>
            <a:ext cx="7252327" cy="2577248"/>
          </a:xfrm>
          <a:prstGeom prst="rect">
            <a:avLst/>
          </a:prstGeom>
          <a:noFill/>
          <a:ln w="9525">
            <a:noFill/>
            <a:miter lim="800000"/>
            <a:headEnd/>
            <a:tailEnd/>
          </a:ln>
        </p:spPr>
      </p:pic>
    </p:spTree>
    <p:extLst>
      <p:ext uri="{BB962C8B-B14F-4D97-AF65-F5344CB8AC3E}">
        <p14:creationId xmlns:p14="http://schemas.microsoft.com/office/powerpoint/2010/main" val="427808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blinds(horizontal)">
                                      <p:cBhvr>
                                        <p:cTn id="10" dur="500"/>
                                        <p:tgtEl>
                                          <p:spTgt spid="2150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blinds(horizontal)">
                                      <p:cBhvr>
                                        <p:cTn id="13" dur="500"/>
                                        <p:tgtEl>
                                          <p:spTgt spid="2150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blinds(horizontal)">
                                      <p:cBhvr>
                                        <p:cTn id="16" dur="500"/>
                                        <p:tgtEl>
                                          <p:spTgt spid="2150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blinds(horizontal)">
                                      <p:cBhvr>
                                        <p:cTn id="19" dur="500"/>
                                        <p:tgtEl>
                                          <p:spTgt spid="2150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1507">
                                            <p:txEl>
                                              <p:pRg st="5" end="5"/>
                                            </p:txEl>
                                          </p:spTgt>
                                        </p:tgtEl>
                                        <p:attrNameLst>
                                          <p:attrName>style.visibility</p:attrName>
                                        </p:attrNameLst>
                                      </p:cBhvr>
                                      <p:to>
                                        <p:strVal val="visible"/>
                                      </p:to>
                                    </p:set>
                                    <p:animEffect transition="in" filter="blinds(horizontal)">
                                      <p:cBhvr>
                                        <p:cTn id="22"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sz="3600" dirty="0">
                <a:latin typeface="Times New Roman" pitchFamily="18" charset="0"/>
                <a:cs typeface="Times New Roman" pitchFamily="18" charset="0"/>
              </a:rPr>
              <a:t>Basic Idea of LASEC</a:t>
            </a:r>
          </a:p>
        </p:txBody>
      </p:sp>
      <p:sp>
        <p:nvSpPr>
          <p:cNvPr id="22531" name="Text Placeholder 2"/>
          <p:cNvSpPr>
            <a:spLocks noGrp="1"/>
          </p:cNvSpPr>
          <p:nvPr>
            <p:ph type="body" sz="half" idx="1"/>
          </p:nvPr>
        </p:nvSpPr>
        <p:spPr>
          <a:xfrm>
            <a:off x="355600" y="1447800"/>
            <a:ext cx="10083800" cy="4953000"/>
          </a:xfrm>
        </p:spPr>
        <p:txBody>
          <a:bodyPr>
            <a:normAutofit/>
          </a:bodyPr>
          <a:lstStyle/>
          <a:p>
            <a:r>
              <a:rPr lang="en-US" sz="3200" dirty="0"/>
              <a:t>A-Ack mechanism </a:t>
            </a:r>
          </a:p>
          <a:p>
            <a:pPr lvl="1"/>
            <a:r>
              <a:rPr lang="en-US" sz="2800" dirty="0"/>
              <a:t>UIO decide on collaborating with another UIO only after obtaining some additional information from the collaboration candidate. </a:t>
            </a:r>
          </a:p>
          <a:p>
            <a:pPr lvl="1"/>
            <a:r>
              <a:rPr lang="en-US" sz="2800" dirty="0"/>
              <a:t>Specifically this information refers to ability of given UIO to compose another part of the service.</a:t>
            </a:r>
          </a:p>
        </p:txBody>
      </p:sp>
      <p:pic>
        <p:nvPicPr>
          <p:cNvPr id="22532" name="Picture 2"/>
          <p:cNvPicPr>
            <a:picLocks noChangeAspect="1" noChangeArrowheads="1"/>
          </p:cNvPicPr>
          <p:nvPr/>
        </p:nvPicPr>
        <p:blipFill>
          <a:blip r:embed="rId2"/>
          <a:srcRect/>
          <a:stretch>
            <a:fillRect/>
          </a:stretch>
        </p:blipFill>
        <p:spPr bwMode="auto">
          <a:xfrm>
            <a:off x="4842387" y="3924300"/>
            <a:ext cx="6757988" cy="3003550"/>
          </a:xfrm>
          <a:prstGeom prst="rect">
            <a:avLst/>
          </a:prstGeom>
          <a:noFill/>
          <a:ln w="9525">
            <a:noFill/>
            <a:miter lim="800000"/>
            <a:headEnd/>
            <a:tailEnd/>
          </a:ln>
        </p:spPr>
      </p:pic>
    </p:spTree>
    <p:extLst>
      <p:ext uri="{BB962C8B-B14F-4D97-AF65-F5344CB8AC3E}">
        <p14:creationId xmlns:p14="http://schemas.microsoft.com/office/powerpoint/2010/main" val="1983276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normAutofit/>
          </a:bodyPr>
          <a:lstStyle/>
          <a:p>
            <a:pPr eaLnBrk="1" hangingPunct="1">
              <a:defRPr/>
            </a:pPr>
            <a:r>
              <a:rPr lang="en-US" altLang="zh-CN" sz="4000" dirty="0">
                <a:latin typeface="Times New Roman" pitchFamily="18" charset="0"/>
                <a:cs typeface="Times New Roman" pitchFamily="18" charset="0"/>
              </a:rPr>
              <a:t>Simulation Results  (1) </a:t>
            </a:r>
            <a:endParaRPr lang="zh-TW" altLang="en-US" sz="4000" dirty="0">
              <a:latin typeface="Times New Roman" pitchFamily="18" charset="0"/>
              <a:cs typeface="Times New Roman" pitchFamily="18" charset="0"/>
            </a:endParaRPr>
          </a:p>
        </p:txBody>
      </p:sp>
      <p:sp>
        <p:nvSpPr>
          <p:cNvPr id="22531" name="Rectangle 8"/>
          <p:cNvSpPr>
            <a:spLocks noChangeArrowheads="1"/>
          </p:cNvSpPr>
          <p:nvPr/>
        </p:nvSpPr>
        <p:spPr bwMode="auto">
          <a:xfrm>
            <a:off x="580103" y="1575487"/>
            <a:ext cx="7116097" cy="5336846"/>
          </a:xfrm>
          <a:prstGeom prst="rect">
            <a:avLst/>
          </a:prstGeom>
          <a:noFill/>
          <a:ln w="9525">
            <a:noFill/>
            <a:miter lim="800000"/>
            <a:headEnd/>
            <a:tailEnd/>
          </a:ln>
        </p:spPr>
        <p:txBody>
          <a:bodyPr wrap="square" anchor="ctr">
            <a:spAutoFit/>
          </a:bodyPr>
          <a:lstStyle/>
          <a:p>
            <a:pPr marL="342900" indent="-342900" eaLnBrk="0" hangingPunct="0">
              <a:spcBef>
                <a:spcPct val="20000"/>
              </a:spcBef>
              <a:buClr>
                <a:schemeClr val="folHlink"/>
              </a:buClr>
              <a:buSzPct val="90000"/>
              <a:buBlip>
                <a:blip r:embed="rId3"/>
              </a:buBlip>
              <a:defRPr/>
            </a:pPr>
            <a:r>
              <a:rPr lang="en-GB" altLang="zh-TW" sz="2400" b="1" dirty="0">
                <a:latin typeface="Times New Roman" pitchFamily="18" charset="0"/>
              </a:rPr>
              <a:t>Scalability with regards to network size</a:t>
            </a:r>
          </a:p>
          <a:p>
            <a:pPr marL="342900" lvl="1" indent="-342900" eaLnBrk="0" hangingPunct="0">
              <a:spcBef>
                <a:spcPct val="20000"/>
              </a:spcBef>
              <a:buClr>
                <a:schemeClr val="folHlink"/>
              </a:buClr>
              <a:buSzPct val="90000"/>
              <a:buBlip>
                <a:blip r:embed="rId3"/>
              </a:buBlip>
              <a:defRPr/>
            </a:pPr>
            <a:r>
              <a:rPr lang="en-GB" altLang="zh-TW" sz="2400" b="1" dirty="0">
                <a:latin typeface="Times New Roman" pitchFamily="18" charset="0"/>
              </a:rPr>
              <a:t>Message overhead</a:t>
            </a:r>
          </a:p>
          <a:p>
            <a:pPr marL="742950" lvl="1" indent="-285750" eaLnBrk="0" hangingPunct="0">
              <a:spcBef>
                <a:spcPct val="20000"/>
              </a:spcBef>
              <a:buClr>
                <a:schemeClr val="hlink"/>
              </a:buClr>
              <a:buSzPct val="90000"/>
              <a:buBlip>
                <a:blip r:embed="rId4"/>
              </a:buBlip>
              <a:defRPr/>
            </a:pPr>
            <a:r>
              <a:rPr lang="en-US" altLang="zh-TW" sz="2400" dirty="0">
                <a:latin typeface="Times New Roman" pitchFamily="18" charset="0"/>
              </a:rPr>
              <a:t>Our LASEC service composition mechanisms require less messages than CEN for finding first result.</a:t>
            </a:r>
          </a:p>
          <a:p>
            <a:pPr marL="742950" lvl="1" indent="-285750" eaLnBrk="0" hangingPunct="0">
              <a:spcBef>
                <a:spcPct val="20000"/>
              </a:spcBef>
              <a:buClr>
                <a:schemeClr val="hlink"/>
              </a:buClr>
              <a:buSzPct val="90000"/>
              <a:buBlip>
                <a:blip r:embed="rId4"/>
              </a:buBlip>
              <a:defRPr/>
            </a:pPr>
            <a:r>
              <a:rPr lang="en-US" altLang="zh-TW" sz="2400" dirty="0">
                <a:latin typeface="Times New Roman" pitchFamily="18" charset="0"/>
              </a:rPr>
              <a:t>LASEC scales very well with the growing size of the network while CEN imposes larger cost when the network grows.</a:t>
            </a:r>
            <a:endParaRPr lang="en-GB" altLang="zh-TW" sz="2400" dirty="0">
              <a:latin typeface="Times New Roman" pitchFamily="18" charset="0"/>
            </a:endParaRPr>
          </a:p>
          <a:p>
            <a:pPr marL="342900" lvl="1" indent="-342900" eaLnBrk="0" hangingPunct="0">
              <a:spcBef>
                <a:spcPct val="20000"/>
              </a:spcBef>
              <a:buClr>
                <a:schemeClr val="folHlink"/>
              </a:buClr>
              <a:buSzPct val="90000"/>
              <a:buBlip>
                <a:blip r:embed="rId3"/>
              </a:buBlip>
              <a:defRPr/>
            </a:pPr>
            <a:r>
              <a:rPr lang="en-GB" altLang="zh-TW" sz="2400" b="1" dirty="0">
                <a:latin typeface="Times New Roman" pitchFamily="18" charset="0"/>
              </a:rPr>
              <a:t>Response delay</a:t>
            </a:r>
          </a:p>
          <a:p>
            <a:pPr marL="742950" lvl="1" indent="-285750" eaLnBrk="0" hangingPunct="0">
              <a:spcBef>
                <a:spcPct val="20000"/>
              </a:spcBef>
              <a:buClr>
                <a:schemeClr val="hlink"/>
              </a:buClr>
              <a:buSzPct val="90000"/>
              <a:buBlip>
                <a:blip r:embed="rId4"/>
              </a:buBlip>
              <a:defRPr/>
            </a:pPr>
            <a:r>
              <a:rPr lang="en-US" altLang="zh-TW" sz="2400" dirty="0">
                <a:latin typeface="Times New Roman" pitchFamily="18" charset="0"/>
              </a:rPr>
              <a:t>LASEC algorithm performs better than DEC and CEN.</a:t>
            </a:r>
          </a:p>
          <a:p>
            <a:pPr marL="742950" lvl="1" indent="-285750" eaLnBrk="0" hangingPunct="0">
              <a:spcBef>
                <a:spcPct val="20000"/>
              </a:spcBef>
              <a:buClr>
                <a:schemeClr val="hlink"/>
              </a:buClr>
              <a:buSzPct val="90000"/>
              <a:buBlip>
                <a:blip r:embed="rId4"/>
              </a:buBlip>
              <a:defRPr/>
            </a:pPr>
            <a:r>
              <a:rPr lang="en-US" altLang="zh-TW" sz="2400" dirty="0">
                <a:latin typeface="Times New Roman" pitchFamily="18" charset="0"/>
              </a:rPr>
              <a:t>Similar as with message cost, LASEC and DEC scale better than CEN.</a:t>
            </a:r>
            <a:endParaRPr lang="en-GB" altLang="zh-TW" sz="2400" dirty="0">
              <a:latin typeface="Times New Roman" pitchFamily="18" charset="0"/>
            </a:endParaRPr>
          </a:p>
        </p:txBody>
      </p:sp>
      <p:pic>
        <p:nvPicPr>
          <p:cNvPr id="23556" name="Picture 4"/>
          <p:cNvPicPr>
            <a:picLocks noChangeAspect="1" noChangeArrowheads="1"/>
          </p:cNvPicPr>
          <p:nvPr/>
        </p:nvPicPr>
        <p:blipFill>
          <a:blip r:embed="rId5"/>
          <a:srcRect/>
          <a:stretch>
            <a:fillRect/>
          </a:stretch>
        </p:blipFill>
        <p:spPr bwMode="auto">
          <a:xfrm>
            <a:off x="7620001" y="807722"/>
            <a:ext cx="3733799" cy="2697478"/>
          </a:xfrm>
          <a:prstGeom prst="rect">
            <a:avLst/>
          </a:prstGeom>
          <a:noFill/>
          <a:ln w="9525">
            <a:noFill/>
            <a:miter lim="800000"/>
            <a:headEnd/>
            <a:tailEnd/>
          </a:ln>
        </p:spPr>
      </p:pic>
      <p:pic>
        <p:nvPicPr>
          <p:cNvPr id="23557" name="Picture 7"/>
          <p:cNvPicPr>
            <a:picLocks noChangeAspect="1" noChangeArrowheads="1"/>
          </p:cNvPicPr>
          <p:nvPr/>
        </p:nvPicPr>
        <p:blipFill>
          <a:blip r:embed="rId6"/>
          <a:srcRect/>
          <a:stretch>
            <a:fillRect/>
          </a:stretch>
        </p:blipFill>
        <p:spPr bwMode="auto">
          <a:xfrm>
            <a:off x="7620001" y="4071937"/>
            <a:ext cx="3733799" cy="2702873"/>
          </a:xfrm>
          <a:prstGeom prst="rect">
            <a:avLst/>
          </a:prstGeom>
          <a:noFill/>
          <a:ln w="9525">
            <a:noFill/>
            <a:miter lim="800000"/>
            <a:headEnd/>
            <a:tailEnd/>
          </a:ln>
        </p:spPr>
      </p:pic>
    </p:spTree>
    <p:extLst>
      <p:ext uri="{BB962C8B-B14F-4D97-AF65-F5344CB8AC3E}">
        <p14:creationId xmlns:p14="http://schemas.microsoft.com/office/powerpoint/2010/main" val="3521923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normAutofit/>
          </a:bodyPr>
          <a:lstStyle/>
          <a:p>
            <a:pPr eaLnBrk="1" hangingPunct="1">
              <a:defRPr/>
            </a:pPr>
            <a:r>
              <a:rPr lang="en-US" altLang="zh-CN" sz="4000" dirty="0">
                <a:latin typeface="Times New Roman" pitchFamily="18" charset="0"/>
                <a:cs typeface="Times New Roman" pitchFamily="18" charset="0"/>
              </a:rPr>
              <a:t>Simulation Results (2) </a:t>
            </a:r>
            <a:endParaRPr lang="zh-TW" altLang="en-US" sz="4000" dirty="0">
              <a:latin typeface="Times New Roman" pitchFamily="18" charset="0"/>
              <a:cs typeface="Times New Roman" pitchFamily="18" charset="0"/>
            </a:endParaRPr>
          </a:p>
        </p:txBody>
      </p:sp>
      <p:sp>
        <p:nvSpPr>
          <p:cNvPr id="23555" name="Rectangle 8"/>
          <p:cNvSpPr>
            <a:spLocks noChangeArrowheads="1"/>
          </p:cNvSpPr>
          <p:nvPr/>
        </p:nvSpPr>
        <p:spPr bwMode="auto">
          <a:xfrm>
            <a:off x="471948" y="1515742"/>
            <a:ext cx="7529052" cy="5336846"/>
          </a:xfrm>
          <a:prstGeom prst="rect">
            <a:avLst/>
          </a:prstGeom>
          <a:noFill/>
          <a:ln w="9525">
            <a:noFill/>
            <a:miter lim="800000"/>
            <a:headEnd/>
            <a:tailEnd/>
          </a:ln>
        </p:spPr>
        <p:txBody>
          <a:bodyPr wrap="square" anchor="ctr">
            <a:spAutoFit/>
          </a:bodyPr>
          <a:lstStyle/>
          <a:p>
            <a:pPr marL="342900" indent="-342900" eaLnBrk="0" hangingPunct="0">
              <a:spcBef>
                <a:spcPct val="20000"/>
              </a:spcBef>
              <a:buClr>
                <a:schemeClr val="folHlink"/>
              </a:buClr>
              <a:buSzPct val="90000"/>
              <a:buBlip>
                <a:blip r:embed="rId3"/>
              </a:buBlip>
              <a:defRPr/>
            </a:pPr>
            <a:r>
              <a:rPr lang="en-GB" altLang="zh-TW" sz="2400" b="1" dirty="0">
                <a:latin typeface="Times New Roman" pitchFamily="18" charset="0"/>
              </a:rPr>
              <a:t>Scalability with regards to request complexity</a:t>
            </a:r>
          </a:p>
          <a:p>
            <a:pPr marL="342900" indent="-342900" eaLnBrk="0" hangingPunct="0">
              <a:spcBef>
                <a:spcPct val="20000"/>
              </a:spcBef>
              <a:buClr>
                <a:schemeClr val="folHlink"/>
              </a:buClr>
              <a:buSzPct val="90000"/>
              <a:buBlip>
                <a:blip r:embed="rId3"/>
              </a:buBlip>
              <a:defRPr/>
            </a:pPr>
            <a:r>
              <a:rPr lang="en-US" altLang="zh-TW" sz="2400" b="1" dirty="0">
                <a:latin typeface="Times New Roman" pitchFamily="18" charset="0"/>
              </a:rPr>
              <a:t>Message overhead</a:t>
            </a:r>
          </a:p>
          <a:p>
            <a:pPr marL="742950" lvl="1" indent="-285750" eaLnBrk="0" hangingPunct="0">
              <a:spcBef>
                <a:spcPct val="20000"/>
              </a:spcBef>
              <a:buClr>
                <a:schemeClr val="hlink"/>
              </a:buClr>
              <a:buSzPct val="90000"/>
              <a:buBlip>
                <a:blip r:embed="rId4"/>
              </a:buBlip>
              <a:defRPr/>
            </a:pPr>
            <a:r>
              <a:rPr lang="en-US" altLang="zh-TW" sz="2400" dirty="0">
                <a:latin typeface="Times New Roman" pitchFamily="18" charset="0"/>
              </a:rPr>
              <a:t>Number of messages increases with the complexity of the request.</a:t>
            </a:r>
          </a:p>
          <a:p>
            <a:pPr marL="742950" lvl="1" indent="-285750" eaLnBrk="0" hangingPunct="0">
              <a:spcBef>
                <a:spcPct val="20000"/>
              </a:spcBef>
              <a:buClr>
                <a:schemeClr val="hlink"/>
              </a:buClr>
              <a:buSzPct val="90000"/>
              <a:buBlip>
                <a:blip r:embed="rId4"/>
              </a:buBlip>
              <a:defRPr/>
            </a:pPr>
            <a:r>
              <a:rPr lang="en-US" altLang="zh-TW" sz="2400" dirty="0">
                <a:latin typeface="Times New Roman" pitchFamily="18" charset="0"/>
              </a:rPr>
              <a:t>Along with the growth of request complexity, LASEC and DEC generate more messages, while CEN is more scalable. </a:t>
            </a:r>
          </a:p>
          <a:p>
            <a:pPr marL="342900" indent="-342900" eaLnBrk="0" hangingPunct="0">
              <a:spcBef>
                <a:spcPct val="20000"/>
              </a:spcBef>
              <a:buClr>
                <a:schemeClr val="folHlink"/>
              </a:buClr>
              <a:buSzPct val="90000"/>
              <a:buBlip>
                <a:blip r:embed="rId3"/>
              </a:buBlip>
              <a:defRPr/>
            </a:pPr>
            <a:r>
              <a:rPr lang="en-US" altLang="zh-TW" sz="2400" b="1" dirty="0">
                <a:latin typeface="Times New Roman" pitchFamily="18" charset="0"/>
              </a:rPr>
              <a:t> Response delay</a:t>
            </a:r>
          </a:p>
          <a:p>
            <a:pPr marL="742950" lvl="1" indent="-285750" eaLnBrk="0" hangingPunct="0">
              <a:spcBef>
                <a:spcPct val="20000"/>
              </a:spcBef>
              <a:buClr>
                <a:schemeClr val="hlink"/>
              </a:buClr>
              <a:buSzPct val="90000"/>
              <a:buBlip>
                <a:blip r:embed="rId4"/>
              </a:buBlip>
              <a:defRPr/>
            </a:pPr>
            <a:r>
              <a:rPr lang="en-US" altLang="zh-TW" sz="2400" dirty="0">
                <a:latin typeface="Times New Roman" pitchFamily="18" charset="0"/>
              </a:rPr>
              <a:t>Our LASEC service composition mechanism performs better than DEC and CEN for finding first result. </a:t>
            </a:r>
          </a:p>
          <a:p>
            <a:pPr marL="742950" lvl="1" indent="-285750" eaLnBrk="0" hangingPunct="0">
              <a:spcBef>
                <a:spcPct val="20000"/>
              </a:spcBef>
              <a:buClr>
                <a:schemeClr val="hlink"/>
              </a:buClr>
              <a:buSzPct val="90000"/>
              <a:buBlip>
                <a:blip r:embed="rId4"/>
              </a:buBlip>
              <a:defRPr/>
            </a:pPr>
            <a:r>
              <a:rPr lang="en-US" altLang="zh-TW" sz="2400" dirty="0">
                <a:latin typeface="Times New Roman" pitchFamily="18" charset="0"/>
              </a:rPr>
              <a:t>Moreover, DEC, CEN and LASEC perform similar in terms of scalability.</a:t>
            </a:r>
            <a:endParaRPr lang="en-GB" altLang="zh-TW" sz="2400" dirty="0">
              <a:latin typeface="Times New Roman" pitchFamily="18" charset="0"/>
            </a:endParaRPr>
          </a:p>
        </p:txBody>
      </p:sp>
      <p:pic>
        <p:nvPicPr>
          <p:cNvPr id="24580" name="Picture 2"/>
          <p:cNvPicPr>
            <a:picLocks noChangeAspect="1" noChangeArrowheads="1"/>
          </p:cNvPicPr>
          <p:nvPr/>
        </p:nvPicPr>
        <p:blipFill>
          <a:blip r:embed="rId5"/>
          <a:srcRect/>
          <a:stretch>
            <a:fillRect/>
          </a:stretch>
        </p:blipFill>
        <p:spPr bwMode="auto">
          <a:xfrm>
            <a:off x="7924800" y="1165367"/>
            <a:ext cx="3303638" cy="2463659"/>
          </a:xfrm>
          <a:prstGeom prst="rect">
            <a:avLst/>
          </a:prstGeom>
          <a:noFill/>
          <a:ln w="9525">
            <a:noFill/>
            <a:miter lim="800000"/>
            <a:headEnd/>
            <a:tailEnd/>
          </a:ln>
        </p:spPr>
      </p:pic>
      <p:pic>
        <p:nvPicPr>
          <p:cNvPr id="24581" name="Picture 5"/>
          <p:cNvPicPr>
            <a:picLocks noChangeAspect="1" noChangeArrowheads="1"/>
          </p:cNvPicPr>
          <p:nvPr/>
        </p:nvPicPr>
        <p:blipFill>
          <a:blip r:embed="rId6"/>
          <a:srcRect/>
          <a:stretch>
            <a:fillRect/>
          </a:stretch>
        </p:blipFill>
        <p:spPr bwMode="auto">
          <a:xfrm>
            <a:off x="7924799" y="4419601"/>
            <a:ext cx="3303639" cy="2412982"/>
          </a:xfrm>
          <a:prstGeom prst="rect">
            <a:avLst/>
          </a:prstGeom>
          <a:noFill/>
          <a:ln w="9525">
            <a:noFill/>
            <a:miter lim="800000"/>
            <a:headEnd/>
            <a:tailEnd/>
          </a:ln>
        </p:spPr>
      </p:pic>
    </p:spTree>
    <p:extLst>
      <p:ext uri="{BB962C8B-B14F-4D97-AF65-F5344CB8AC3E}">
        <p14:creationId xmlns:p14="http://schemas.microsoft.com/office/powerpoint/2010/main" val="527810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a:xfrm>
            <a:off x="838200" y="393427"/>
            <a:ext cx="10515600" cy="1325563"/>
          </a:xfrm>
        </p:spPr>
        <p:txBody>
          <a:bodyPr>
            <a:normAutofit/>
          </a:bodyPr>
          <a:lstStyle/>
          <a:p>
            <a:pPr eaLnBrk="1" hangingPunct="1">
              <a:defRPr/>
            </a:pPr>
            <a:r>
              <a:rPr lang="en-US" altLang="zh-CN" sz="4000" dirty="0">
                <a:latin typeface="Times New Roman" pitchFamily="18" charset="0"/>
                <a:cs typeface="Times New Roman" pitchFamily="18" charset="0"/>
              </a:rPr>
              <a:t>Simulation Results (3)  </a:t>
            </a:r>
            <a:endParaRPr lang="zh-TW" altLang="en-US" sz="4000" dirty="0">
              <a:latin typeface="Times New Roman" pitchFamily="18" charset="0"/>
              <a:cs typeface="Times New Roman" pitchFamily="18" charset="0"/>
            </a:endParaRPr>
          </a:p>
        </p:txBody>
      </p:sp>
      <p:sp>
        <p:nvSpPr>
          <p:cNvPr id="24579" name="Rectangle 8"/>
          <p:cNvSpPr>
            <a:spLocks noChangeArrowheads="1"/>
          </p:cNvSpPr>
          <p:nvPr/>
        </p:nvSpPr>
        <p:spPr bwMode="auto">
          <a:xfrm>
            <a:off x="838200" y="1882877"/>
            <a:ext cx="6978445" cy="4573560"/>
          </a:xfrm>
          <a:prstGeom prst="rect">
            <a:avLst/>
          </a:prstGeom>
          <a:noFill/>
          <a:ln w="9525">
            <a:noFill/>
            <a:miter lim="800000"/>
            <a:headEnd/>
            <a:tailEnd/>
          </a:ln>
        </p:spPr>
        <p:txBody>
          <a:bodyPr wrap="square" anchor="ctr">
            <a:spAutoFit/>
          </a:bodyPr>
          <a:lstStyle/>
          <a:p>
            <a:pPr marL="342900" indent="-342900" eaLnBrk="0" hangingPunct="0">
              <a:spcBef>
                <a:spcPct val="20000"/>
              </a:spcBef>
              <a:buClr>
                <a:schemeClr val="folHlink"/>
              </a:buClr>
              <a:buSzPct val="90000"/>
              <a:buBlip>
                <a:blip r:embed="rId3"/>
              </a:buBlip>
              <a:defRPr/>
            </a:pPr>
            <a:r>
              <a:rPr lang="en-US" altLang="zh-TW" sz="2800" b="1" dirty="0">
                <a:latin typeface="Times New Roman" pitchFamily="18" charset="0"/>
              </a:rPr>
              <a:t>In these simulations we have explored localized characteristics of our approach and allowed nodes to forward message to 2 hop </a:t>
            </a:r>
            <a:r>
              <a:rPr lang="en-US" altLang="zh-TW" sz="2800" b="1" dirty="0" err="1">
                <a:latin typeface="Times New Roman" pitchFamily="18" charset="0"/>
              </a:rPr>
              <a:t>neighbours</a:t>
            </a:r>
            <a:r>
              <a:rPr lang="en-US" altLang="zh-TW" sz="2800" b="1" dirty="0">
                <a:latin typeface="Times New Roman" pitchFamily="18" charset="0"/>
              </a:rPr>
              <a:t> only. </a:t>
            </a:r>
          </a:p>
          <a:p>
            <a:pPr marL="342900" indent="-342900" eaLnBrk="0" hangingPunct="0">
              <a:spcBef>
                <a:spcPct val="20000"/>
              </a:spcBef>
              <a:buClr>
                <a:schemeClr val="folHlink"/>
              </a:buClr>
              <a:buSzPct val="90000"/>
              <a:buBlip>
                <a:blip r:embed="rId3"/>
              </a:buBlip>
              <a:defRPr/>
            </a:pPr>
            <a:r>
              <a:rPr lang="en-US" altLang="zh-TW" sz="2800" b="1" dirty="0">
                <a:latin typeface="Times New Roman" pitchFamily="18" charset="0"/>
              </a:rPr>
              <a:t>We observe that response delay as well as number of messages increase with service density. </a:t>
            </a:r>
          </a:p>
          <a:p>
            <a:pPr marL="342900" indent="-342900" eaLnBrk="0" hangingPunct="0">
              <a:spcBef>
                <a:spcPct val="20000"/>
              </a:spcBef>
              <a:buClr>
                <a:schemeClr val="folHlink"/>
              </a:buClr>
              <a:buSzPct val="90000"/>
              <a:buBlip>
                <a:blip r:embed="rId3"/>
              </a:buBlip>
              <a:defRPr/>
            </a:pPr>
            <a:r>
              <a:rPr lang="en-US" altLang="zh-TW" sz="2800" b="1" dirty="0">
                <a:latin typeface="Times New Roman" pitchFamily="18" charset="0"/>
              </a:rPr>
              <a:t>Our LASEC service composition mechanism has smaller overhead than DEC and CEN for finding the result</a:t>
            </a:r>
            <a:endParaRPr lang="en-GB" altLang="zh-TW" sz="2800" b="1" dirty="0">
              <a:latin typeface="Times New Roman" pitchFamily="18" charset="0"/>
            </a:endParaRPr>
          </a:p>
        </p:txBody>
      </p:sp>
      <p:pic>
        <p:nvPicPr>
          <p:cNvPr id="25604" name="Picture 3"/>
          <p:cNvPicPr>
            <a:picLocks noChangeAspect="1" noChangeArrowheads="1"/>
          </p:cNvPicPr>
          <p:nvPr/>
        </p:nvPicPr>
        <p:blipFill>
          <a:blip r:embed="rId4"/>
          <a:srcRect/>
          <a:stretch>
            <a:fillRect/>
          </a:stretch>
        </p:blipFill>
        <p:spPr bwMode="auto">
          <a:xfrm>
            <a:off x="7924801" y="1056209"/>
            <a:ext cx="3559276" cy="2753791"/>
          </a:xfrm>
          <a:prstGeom prst="rect">
            <a:avLst/>
          </a:prstGeom>
          <a:noFill/>
          <a:ln w="9525">
            <a:noFill/>
            <a:miter lim="800000"/>
            <a:headEnd/>
            <a:tailEnd/>
          </a:ln>
        </p:spPr>
      </p:pic>
      <p:pic>
        <p:nvPicPr>
          <p:cNvPr id="25605" name="Picture 6"/>
          <p:cNvPicPr>
            <a:picLocks noChangeAspect="1" noChangeArrowheads="1"/>
          </p:cNvPicPr>
          <p:nvPr/>
        </p:nvPicPr>
        <p:blipFill>
          <a:blip r:embed="rId5"/>
          <a:srcRect/>
          <a:stretch>
            <a:fillRect/>
          </a:stretch>
        </p:blipFill>
        <p:spPr bwMode="auto">
          <a:xfrm>
            <a:off x="7924801" y="4191001"/>
            <a:ext cx="3559276" cy="2663686"/>
          </a:xfrm>
          <a:prstGeom prst="rect">
            <a:avLst/>
          </a:prstGeom>
          <a:noFill/>
          <a:ln w="9525">
            <a:noFill/>
            <a:miter lim="800000"/>
            <a:headEnd/>
            <a:tailEnd/>
          </a:ln>
        </p:spPr>
      </p:pic>
    </p:spTree>
    <p:extLst>
      <p:ext uri="{BB962C8B-B14F-4D97-AF65-F5344CB8AC3E}">
        <p14:creationId xmlns:p14="http://schemas.microsoft.com/office/powerpoint/2010/main" val="3434573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normAutofit/>
          </a:bodyPr>
          <a:lstStyle/>
          <a:p>
            <a:pPr eaLnBrk="1" hangingPunct="1">
              <a:defRPr/>
            </a:pPr>
            <a:r>
              <a:rPr lang="en-US" altLang="zh-CN" sz="4000" dirty="0">
                <a:latin typeface="Times New Roman" pitchFamily="18" charset="0"/>
                <a:cs typeface="Times New Roman" pitchFamily="18" charset="0"/>
              </a:rPr>
              <a:t>Simulation Results (4) </a:t>
            </a:r>
            <a:endParaRPr lang="zh-TW" altLang="en-US" sz="4000" dirty="0">
              <a:latin typeface="Times New Roman" pitchFamily="18" charset="0"/>
              <a:cs typeface="Times New Roman" pitchFamily="18" charset="0"/>
            </a:endParaRPr>
          </a:p>
        </p:txBody>
      </p:sp>
      <p:sp>
        <p:nvSpPr>
          <p:cNvPr id="25603" name="Rectangle 8"/>
          <p:cNvSpPr>
            <a:spLocks noChangeArrowheads="1"/>
          </p:cNvSpPr>
          <p:nvPr/>
        </p:nvSpPr>
        <p:spPr bwMode="auto">
          <a:xfrm>
            <a:off x="838199" y="1591013"/>
            <a:ext cx="6526161" cy="4191917"/>
          </a:xfrm>
          <a:prstGeom prst="rect">
            <a:avLst/>
          </a:prstGeom>
          <a:noFill/>
          <a:ln w="9525">
            <a:noFill/>
            <a:miter lim="800000"/>
            <a:headEnd/>
            <a:tailEnd/>
          </a:ln>
        </p:spPr>
        <p:txBody>
          <a:bodyPr wrap="square" anchor="ctr">
            <a:spAutoFit/>
          </a:bodyPr>
          <a:lstStyle/>
          <a:p>
            <a:pPr marL="342900" indent="-342900" eaLnBrk="0" hangingPunct="0">
              <a:spcBef>
                <a:spcPct val="20000"/>
              </a:spcBef>
              <a:buClr>
                <a:schemeClr val="folHlink"/>
              </a:buClr>
              <a:buSzPct val="90000"/>
              <a:buBlip>
                <a:blip r:embed="rId3"/>
              </a:buBlip>
              <a:defRPr/>
            </a:pPr>
            <a:r>
              <a:rPr lang="en-US" altLang="zh-TW" sz="3600" b="1" dirty="0">
                <a:latin typeface="Times New Roman" pitchFamily="18" charset="0"/>
              </a:rPr>
              <a:t>Composition locality - the distance between the services used in composition</a:t>
            </a:r>
          </a:p>
          <a:p>
            <a:pPr marL="342900" indent="-342900" eaLnBrk="0" hangingPunct="0">
              <a:spcBef>
                <a:spcPct val="20000"/>
              </a:spcBef>
              <a:buClr>
                <a:schemeClr val="folHlink"/>
              </a:buClr>
              <a:buSzPct val="90000"/>
              <a:buBlip>
                <a:blip r:embed="rId3"/>
              </a:buBlip>
              <a:defRPr/>
            </a:pPr>
            <a:endParaRPr lang="en-US" altLang="zh-TW" sz="3600" b="1" dirty="0">
              <a:latin typeface="Times New Roman" pitchFamily="18" charset="0"/>
            </a:endParaRPr>
          </a:p>
          <a:p>
            <a:pPr marL="342900" indent="-342900" eaLnBrk="0" hangingPunct="0">
              <a:spcBef>
                <a:spcPct val="20000"/>
              </a:spcBef>
              <a:buClr>
                <a:schemeClr val="folHlink"/>
              </a:buClr>
              <a:buSzPct val="90000"/>
              <a:buBlip>
                <a:blip r:embed="rId3"/>
              </a:buBlip>
              <a:defRPr/>
            </a:pPr>
            <a:r>
              <a:rPr lang="en-US" altLang="zh-TW" sz="3600" b="1" dirty="0">
                <a:latin typeface="Times New Roman" pitchFamily="18" charset="0"/>
              </a:rPr>
              <a:t>LASEC tends to select compositions with high degree of composition locality</a:t>
            </a:r>
            <a:endParaRPr lang="en-GB" altLang="zh-TW" sz="3600" b="1" dirty="0">
              <a:latin typeface="Times New Roman" pitchFamily="18" charset="0"/>
            </a:endParaRPr>
          </a:p>
        </p:txBody>
      </p:sp>
      <p:pic>
        <p:nvPicPr>
          <p:cNvPr id="26628" name="Picture 2"/>
          <p:cNvPicPr>
            <a:picLocks noChangeAspect="1" noChangeArrowheads="1"/>
          </p:cNvPicPr>
          <p:nvPr/>
        </p:nvPicPr>
        <p:blipFill>
          <a:blip r:embed="rId4"/>
          <a:srcRect/>
          <a:stretch>
            <a:fillRect/>
          </a:stretch>
        </p:blipFill>
        <p:spPr bwMode="auto">
          <a:xfrm>
            <a:off x="7325032" y="939416"/>
            <a:ext cx="4691830" cy="5229919"/>
          </a:xfrm>
          <a:prstGeom prst="rect">
            <a:avLst/>
          </a:prstGeom>
          <a:noFill/>
          <a:ln w="9525">
            <a:noFill/>
            <a:miter lim="800000"/>
            <a:headEnd/>
            <a:tailEnd/>
          </a:ln>
        </p:spPr>
      </p:pic>
    </p:spTree>
    <p:extLst>
      <p:ext uri="{BB962C8B-B14F-4D97-AF65-F5344CB8AC3E}">
        <p14:creationId xmlns:p14="http://schemas.microsoft.com/office/powerpoint/2010/main" val="2553936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a:xfrm>
            <a:off x="838200" y="381792"/>
            <a:ext cx="10515600" cy="1325563"/>
          </a:xfrm>
        </p:spPr>
        <p:txBody>
          <a:bodyPr>
            <a:normAutofit/>
          </a:bodyPr>
          <a:lstStyle/>
          <a:p>
            <a:pPr eaLnBrk="1" hangingPunct="1">
              <a:defRPr/>
            </a:pPr>
            <a:r>
              <a:rPr lang="en-US" altLang="zh-CN" sz="4000" dirty="0">
                <a:latin typeface="Times New Roman" pitchFamily="18" charset="0"/>
                <a:cs typeface="Times New Roman" pitchFamily="18" charset="0"/>
              </a:rPr>
              <a:t>Experiment  Results (1) </a:t>
            </a:r>
            <a:endParaRPr lang="zh-TW" altLang="en-US" sz="4000" dirty="0">
              <a:latin typeface="Times New Roman" pitchFamily="18" charset="0"/>
              <a:cs typeface="Times New Roman" pitchFamily="18" charset="0"/>
            </a:endParaRPr>
          </a:p>
        </p:txBody>
      </p:sp>
      <p:pic>
        <p:nvPicPr>
          <p:cNvPr id="27651" name="Picture 2"/>
          <p:cNvPicPr>
            <a:picLocks noChangeAspect="1" noChangeArrowheads="1"/>
          </p:cNvPicPr>
          <p:nvPr/>
        </p:nvPicPr>
        <p:blipFill>
          <a:blip r:embed="rId3"/>
          <a:srcRect/>
          <a:stretch>
            <a:fillRect/>
          </a:stretch>
        </p:blipFill>
        <p:spPr bwMode="auto">
          <a:xfrm>
            <a:off x="1828801" y="2346326"/>
            <a:ext cx="1685925" cy="1768475"/>
          </a:xfrm>
          <a:prstGeom prst="rect">
            <a:avLst/>
          </a:prstGeom>
          <a:noFill/>
          <a:ln w="9525">
            <a:noFill/>
            <a:miter lim="800000"/>
            <a:headEnd/>
            <a:tailEnd/>
          </a:ln>
        </p:spPr>
      </p:pic>
      <p:pic>
        <p:nvPicPr>
          <p:cNvPr id="27652" name="Picture 3"/>
          <p:cNvPicPr>
            <a:picLocks noChangeAspect="1" noChangeArrowheads="1"/>
          </p:cNvPicPr>
          <p:nvPr/>
        </p:nvPicPr>
        <p:blipFill>
          <a:blip r:embed="rId4"/>
          <a:srcRect/>
          <a:stretch>
            <a:fillRect/>
          </a:stretch>
        </p:blipFill>
        <p:spPr bwMode="auto">
          <a:xfrm>
            <a:off x="3657600" y="2616200"/>
            <a:ext cx="2057400" cy="1270000"/>
          </a:xfrm>
          <a:prstGeom prst="rect">
            <a:avLst/>
          </a:prstGeom>
          <a:noFill/>
          <a:ln w="9525">
            <a:noFill/>
            <a:miter lim="800000"/>
            <a:headEnd/>
            <a:tailEnd/>
          </a:ln>
        </p:spPr>
      </p:pic>
      <p:pic>
        <p:nvPicPr>
          <p:cNvPr id="27653" name="Picture 4"/>
          <p:cNvPicPr>
            <a:picLocks noChangeAspect="1" noChangeArrowheads="1"/>
          </p:cNvPicPr>
          <p:nvPr/>
        </p:nvPicPr>
        <p:blipFill>
          <a:blip r:embed="rId5"/>
          <a:srcRect/>
          <a:stretch>
            <a:fillRect/>
          </a:stretch>
        </p:blipFill>
        <p:spPr bwMode="auto">
          <a:xfrm>
            <a:off x="2443164" y="4267201"/>
            <a:ext cx="2586037" cy="1914525"/>
          </a:xfrm>
          <a:prstGeom prst="rect">
            <a:avLst/>
          </a:prstGeom>
          <a:noFill/>
          <a:ln w="9525">
            <a:noFill/>
            <a:miter lim="800000"/>
            <a:headEnd/>
            <a:tailEnd/>
          </a:ln>
        </p:spPr>
      </p:pic>
      <p:pic>
        <p:nvPicPr>
          <p:cNvPr id="27654" name="Picture 5"/>
          <p:cNvPicPr>
            <a:picLocks noChangeAspect="1" noChangeArrowheads="1"/>
          </p:cNvPicPr>
          <p:nvPr/>
        </p:nvPicPr>
        <p:blipFill>
          <a:blip r:embed="rId6"/>
          <a:srcRect/>
          <a:stretch>
            <a:fillRect/>
          </a:stretch>
        </p:blipFill>
        <p:spPr bwMode="auto">
          <a:xfrm>
            <a:off x="6172201" y="2667001"/>
            <a:ext cx="4176713" cy="3146425"/>
          </a:xfrm>
          <a:prstGeom prst="rect">
            <a:avLst/>
          </a:prstGeom>
          <a:noFill/>
          <a:ln w="9525">
            <a:noFill/>
            <a:miter lim="800000"/>
            <a:headEnd/>
            <a:tailEnd/>
          </a:ln>
        </p:spPr>
      </p:pic>
      <p:sp>
        <p:nvSpPr>
          <p:cNvPr id="27655" name="Rectangle 7"/>
          <p:cNvSpPr>
            <a:spLocks noChangeArrowheads="1"/>
          </p:cNvSpPr>
          <p:nvPr/>
        </p:nvSpPr>
        <p:spPr bwMode="auto">
          <a:xfrm>
            <a:off x="1120877" y="1977111"/>
            <a:ext cx="10117394" cy="461665"/>
          </a:xfrm>
          <a:prstGeom prst="rect">
            <a:avLst/>
          </a:prstGeom>
          <a:noFill/>
          <a:ln w="9525">
            <a:noFill/>
            <a:miter lim="800000"/>
            <a:headEnd/>
            <a:tailEnd/>
          </a:ln>
        </p:spPr>
        <p:txBody>
          <a:bodyPr wrap="square">
            <a:spAutoFit/>
          </a:bodyPr>
          <a:lstStyle/>
          <a:p>
            <a:r>
              <a:rPr lang="en-US" sz="2400" dirty="0"/>
              <a:t>40 </a:t>
            </a:r>
            <a:r>
              <a:rPr lang="en-US" sz="2400" dirty="0" err="1"/>
              <a:t>MicaZ</a:t>
            </a:r>
            <a:r>
              <a:rPr lang="en-US" sz="2400" dirty="0"/>
              <a:t> nodes with a MIB600 gateway deployed in an indoor environment.</a:t>
            </a:r>
          </a:p>
        </p:txBody>
      </p:sp>
    </p:spTree>
    <p:extLst>
      <p:ext uri="{BB962C8B-B14F-4D97-AF65-F5344CB8AC3E}">
        <p14:creationId xmlns:p14="http://schemas.microsoft.com/office/powerpoint/2010/main" val="65393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DD8DFC-9BD6-4ABA-83F1-1555671E049E}"/>
              </a:ext>
            </a:extLst>
          </p:cNvPr>
          <p:cNvSpPr>
            <a:spLocks noGrp="1"/>
          </p:cNvSpPr>
          <p:nvPr>
            <p:ph type="title"/>
          </p:nvPr>
        </p:nvSpPr>
        <p:spPr/>
        <p:txBody>
          <a:bodyPr/>
          <a:lstStyle/>
          <a:p>
            <a:r>
              <a:rPr lang="en-US" dirty="0"/>
              <a:t>Service composition</a:t>
            </a:r>
          </a:p>
        </p:txBody>
      </p:sp>
      <p:sp>
        <p:nvSpPr>
          <p:cNvPr id="3" name="Content Placeholder 2">
            <a:extLst>
              <a:ext uri="{FF2B5EF4-FFF2-40B4-BE49-F238E27FC236}">
                <a16:creationId xmlns:a16="http://schemas.microsoft.com/office/drawing/2014/main" xmlns="" id="{1E40170F-393D-4483-A6D0-0639E5D3ACA3}"/>
              </a:ext>
            </a:extLst>
          </p:cNvPr>
          <p:cNvSpPr>
            <a:spLocks noGrp="1"/>
          </p:cNvSpPr>
          <p:nvPr>
            <p:ph idx="1"/>
          </p:nvPr>
        </p:nvSpPr>
        <p:spPr/>
        <p:txBody>
          <a:bodyPr>
            <a:normAutofit/>
          </a:bodyPr>
          <a:lstStyle/>
          <a:p>
            <a:r>
              <a:rPr lang="en-GB" sz="3600" i="1" dirty="0">
                <a:solidFill>
                  <a:srgbClr val="00B050"/>
                </a:solidFill>
              </a:rPr>
              <a:t>Service: </a:t>
            </a:r>
            <a:r>
              <a:rPr lang="en-GB" sz="3600" dirty="0"/>
              <a:t>A functionality of a computational entity whose execution satisfies the requestor’s </a:t>
            </a:r>
            <a:r>
              <a:rPr lang="en-US" sz="3600" dirty="0"/>
              <a:t>requirement.</a:t>
            </a:r>
          </a:p>
          <a:p>
            <a:r>
              <a:rPr lang="en-GB" sz="3600" i="1" dirty="0">
                <a:solidFill>
                  <a:srgbClr val="00B050"/>
                </a:solidFill>
              </a:rPr>
              <a:t>Service Composition: </a:t>
            </a:r>
            <a:r>
              <a:rPr lang="en-GB" sz="3600" dirty="0"/>
              <a:t>A process of identifying and combining component functionalities to compose a higher level functionality and provide means to perform the requested functionality.</a:t>
            </a:r>
            <a:endParaRPr lang="en-US" sz="3600" dirty="0"/>
          </a:p>
        </p:txBody>
      </p:sp>
    </p:spTree>
    <p:extLst>
      <p:ext uri="{BB962C8B-B14F-4D97-AF65-F5344CB8AC3E}">
        <p14:creationId xmlns:p14="http://schemas.microsoft.com/office/powerpoint/2010/main" val="3224618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normAutofit/>
          </a:bodyPr>
          <a:lstStyle/>
          <a:p>
            <a:pPr eaLnBrk="1" hangingPunct="1">
              <a:defRPr/>
            </a:pPr>
            <a:r>
              <a:rPr lang="en-US" altLang="zh-CN" sz="4000" dirty="0">
                <a:latin typeface="Times New Roman" pitchFamily="18" charset="0"/>
                <a:cs typeface="Times New Roman" pitchFamily="18" charset="0"/>
              </a:rPr>
              <a:t>Experiment  Results (2) </a:t>
            </a:r>
            <a:endParaRPr lang="zh-TW" altLang="en-US" sz="4000" dirty="0">
              <a:latin typeface="Times New Roman" pitchFamily="18" charset="0"/>
              <a:cs typeface="Times New Roman" pitchFamily="18" charset="0"/>
            </a:endParaRPr>
          </a:p>
        </p:txBody>
      </p:sp>
      <p:sp>
        <p:nvSpPr>
          <p:cNvPr id="27651" name="Rectangle 8"/>
          <p:cNvSpPr>
            <a:spLocks noChangeArrowheads="1"/>
          </p:cNvSpPr>
          <p:nvPr/>
        </p:nvSpPr>
        <p:spPr bwMode="auto">
          <a:xfrm>
            <a:off x="838200" y="2073203"/>
            <a:ext cx="5955890" cy="4191917"/>
          </a:xfrm>
          <a:prstGeom prst="rect">
            <a:avLst/>
          </a:prstGeom>
          <a:noFill/>
          <a:ln w="9525">
            <a:noFill/>
            <a:miter lim="800000"/>
            <a:headEnd/>
            <a:tailEnd/>
          </a:ln>
        </p:spPr>
        <p:txBody>
          <a:bodyPr wrap="square" anchor="ctr">
            <a:spAutoFit/>
          </a:bodyPr>
          <a:lstStyle/>
          <a:p>
            <a:pPr marL="342900" indent="-342900" eaLnBrk="0" hangingPunct="0">
              <a:spcBef>
                <a:spcPct val="20000"/>
              </a:spcBef>
              <a:buClr>
                <a:schemeClr val="folHlink"/>
              </a:buClr>
              <a:buSzPct val="90000"/>
              <a:buBlip>
                <a:blip r:embed="rId3"/>
              </a:buBlip>
              <a:defRPr/>
            </a:pPr>
            <a:r>
              <a:rPr lang="en-GB" altLang="zh-TW" sz="3600" b="1" dirty="0">
                <a:latin typeface="Times New Roman" pitchFamily="18" charset="0"/>
              </a:rPr>
              <a:t>Message cost</a:t>
            </a:r>
          </a:p>
          <a:p>
            <a:pPr marL="742950" lvl="1" indent="-285750" eaLnBrk="0" hangingPunct="0">
              <a:spcBef>
                <a:spcPct val="20000"/>
              </a:spcBef>
              <a:buClr>
                <a:schemeClr val="hlink"/>
              </a:buClr>
              <a:buSzPct val="90000"/>
              <a:buBlip>
                <a:blip r:embed="rId4"/>
              </a:buBlip>
              <a:defRPr/>
            </a:pPr>
            <a:r>
              <a:rPr lang="en-US" altLang="zh-TW" sz="3600" dirty="0">
                <a:latin typeface="Times New Roman" pitchFamily="18" charset="0"/>
              </a:rPr>
              <a:t>LASEC can reduce the message cost by over 50 percent</a:t>
            </a:r>
          </a:p>
          <a:p>
            <a:pPr marL="742950" lvl="1" indent="-285750" eaLnBrk="0" hangingPunct="0">
              <a:spcBef>
                <a:spcPct val="20000"/>
              </a:spcBef>
              <a:buClr>
                <a:schemeClr val="hlink"/>
              </a:buClr>
              <a:buSzPct val="90000"/>
              <a:buBlip>
                <a:blip r:embed="rId4"/>
              </a:buBlip>
              <a:defRPr/>
            </a:pPr>
            <a:r>
              <a:rPr lang="en-US" altLang="zh-TW" sz="3600" dirty="0">
                <a:latin typeface="Times New Roman" pitchFamily="18" charset="0"/>
              </a:rPr>
              <a:t>LASEC scales better when the number of services increases</a:t>
            </a:r>
            <a:endParaRPr lang="en-GB" altLang="zh-TW" sz="3600" dirty="0">
              <a:latin typeface="Times New Roman" pitchFamily="18" charset="0"/>
            </a:endParaRPr>
          </a:p>
        </p:txBody>
      </p:sp>
      <p:pic>
        <p:nvPicPr>
          <p:cNvPr id="28676" name="Picture 2"/>
          <p:cNvPicPr>
            <a:picLocks noChangeAspect="1" noChangeArrowheads="1"/>
          </p:cNvPicPr>
          <p:nvPr/>
        </p:nvPicPr>
        <p:blipFill>
          <a:blip r:embed="rId5"/>
          <a:srcRect/>
          <a:stretch>
            <a:fillRect/>
          </a:stretch>
        </p:blipFill>
        <p:spPr bwMode="auto">
          <a:xfrm>
            <a:off x="7162800" y="719595"/>
            <a:ext cx="3696781" cy="2963100"/>
          </a:xfrm>
          <a:prstGeom prst="rect">
            <a:avLst/>
          </a:prstGeom>
          <a:noFill/>
          <a:ln w="9525">
            <a:noFill/>
            <a:miter lim="800000"/>
            <a:headEnd/>
            <a:tailEnd/>
          </a:ln>
        </p:spPr>
      </p:pic>
      <p:pic>
        <p:nvPicPr>
          <p:cNvPr id="28677" name="Picture 3"/>
          <p:cNvPicPr>
            <a:picLocks noChangeAspect="1" noChangeArrowheads="1"/>
          </p:cNvPicPr>
          <p:nvPr/>
        </p:nvPicPr>
        <p:blipFill>
          <a:blip r:embed="rId6"/>
          <a:srcRect/>
          <a:stretch>
            <a:fillRect/>
          </a:stretch>
        </p:blipFill>
        <p:spPr bwMode="auto">
          <a:xfrm>
            <a:off x="7162800" y="3896032"/>
            <a:ext cx="3701846" cy="2963100"/>
          </a:xfrm>
          <a:prstGeom prst="rect">
            <a:avLst/>
          </a:prstGeom>
          <a:noFill/>
          <a:ln w="9525">
            <a:noFill/>
            <a:miter lim="800000"/>
            <a:headEnd/>
            <a:tailEnd/>
          </a:ln>
        </p:spPr>
      </p:pic>
      <p:sp>
        <p:nvSpPr>
          <p:cNvPr id="8" name="Rectangle 7"/>
          <p:cNvSpPr/>
          <p:nvPr/>
        </p:nvSpPr>
        <p:spPr>
          <a:xfrm>
            <a:off x="9220201" y="2819401"/>
            <a:ext cx="774583" cy="584775"/>
          </a:xfrm>
          <a:prstGeom prst="rect">
            <a:avLst/>
          </a:prstGeom>
          <a:noFill/>
        </p:spPr>
        <p:txBody>
          <a:bodyPr>
            <a:spAutoFit/>
          </a:bodyPr>
          <a:lstStyle/>
          <a:p>
            <a:pPr algn="ctr">
              <a:defRPr/>
            </a:pPr>
            <a:r>
              <a:rPr lang="en-US" sz="32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10</a:t>
            </a:r>
          </a:p>
        </p:txBody>
      </p:sp>
      <p:sp>
        <p:nvSpPr>
          <p:cNvPr id="9" name="Rectangle 8"/>
          <p:cNvSpPr/>
          <p:nvPr/>
        </p:nvSpPr>
        <p:spPr>
          <a:xfrm>
            <a:off x="9220201" y="5334001"/>
            <a:ext cx="774583" cy="584775"/>
          </a:xfrm>
          <a:prstGeom prst="rect">
            <a:avLst/>
          </a:prstGeom>
          <a:noFill/>
        </p:spPr>
        <p:txBody>
          <a:bodyPr>
            <a:spAutoFit/>
          </a:bodyPr>
          <a:lstStyle/>
          <a:p>
            <a:pPr algn="ctr">
              <a:defRPr/>
            </a:pPr>
            <a:r>
              <a:rPr lang="en-US" sz="32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20</a:t>
            </a:r>
          </a:p>
        </p:txBody>
      </p:sp>
    </p:spTree>
    <p:extLst>
      <p:ext uri="{BB962C8B-B14F-4D97-AF65-F5344CB8AC3E}">
        <p14:creationId xmlns:p14="http://schemas.microsoft.com/office/powerpoint/2010/main" val="3925087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a:xfrm>
            <a:off x="838200" y="276442"/>
            <a:ext cx="10515600" cy="1325563"/>
          </a:xfrm>
        </p:spPr>
        <p:txBody>
          <a:bodyPr>
            <a:normAutofit/>
          </a:bodyPr>
          <a:lstStyle/>
          <a:p>
            <a:pPr eaLnBrk="1" hangingPunct="1">
              <a:defRPr/>
            </a:pPr>
            <a:r>
              <a:rPr lang="en-US" altLang="zh-CN" sz="4000" dirty="0">
                <a:latin typeface="Times New Roman" pitchFamily="18" charset="0"/>
                <a:cs typeface="Times New Roman" pitchFamily="18" charset="0"/>
              </a:rPr>
              <a:t>Experiment  Results (3) </a:t>
            </a:r>
            <a:endParaRPr lang="zh-TW" altLang="en-US" sz="4000" dirty="0">
              <a:latin typeface="Times New Roman" pitchFamily="18" charset="0"/>
              <a:cs typeface="Times New Roman" pitchFamily="18" charset="0"/>
            </a:endParaRPr>
          </a:p>
        </p:txBody>
      </p:sp>
      <p:sp>
        <p:nvSpPr>
          <p:cNvPr id="28675" name="Rectangle 8"/>
          <p:cNvSpPr>
            <a:spLocks noChangeArrowheads="1"/>
          </p:cNvSpPr>
          <p:nvPr/>
        </p:nvSpPr>
        <p:spPr bwMode="auto">
          <a:xfrm>
            <a:off x="481166" y="1928812"/>
            <a:ext cx="7076768" cy="2419124"/>
          </a:xfrm>
          <a:prstGeom prst="rect">
            <a:avLst/>
          </a:prstGeom>
          <a:noFill/>
          <a:ln w="9525">
            <a:noFill/>
            <a:miter lim="800000"/>
            <a:headEnd/>
            <a:tailEnd/>
          </a:ln>
        </p:spPr>
        <p:txBody>
          <a:bodyPr wrap="square" anchor="ctr">
            <a:spAutoFit/>
          </a:bodyPr>
          <a:lstStyle/>
          <a:p>
            <a:pPr marL="342900" indent="-342900" eaLnBrk="0" hangingPunct="0">
              <a:spcBef>
                <a:spcPct val="20000"/>
              </a:spcBef>
              <a:buClr>
                <a:schemeClr val="folHlink"/>
              </a:buClr>
              <a:buSzPct val="90000"/>
              <a:buBlip>
                <a:blip r:embed="rId3"/>
              </a:buBlip>
              <a:defRPr/>
            </a:pPr>
            <a:r>
              <a:rPr lang="en-GB" altLang="zh-TW" sz="3600" b="1" dirty="0">
                <a:latin typeface="Times New Roman" pitchFamily="18" charset="0"/>
              </a:rPr>
              <a:t>Message delay</a:t>
            </a:r>
          </a:p>
          <a:p>
            <a:pPr marL="742950" lvl="1" indent="-285750" eaLnBrk="0" hangingPunct="0">
              <a:spcBef>
                <a:spcPct val="20000"/>
              </a:spcBef>
              <a:buClr>
                <a:schemeClr val="hlink"/>
              </a:buClr>
              <a:buSzPct val="90000"/>
              <a:buBlip>
                <a:blip r:embed="rId4"/>
              </a:buBlip>
              <a:defRPr/>
            </a:pPr>
            <a:r>
              <a:rPr lang="en-US" altLang="zh-TW" sz="3600" dirty="0">
                <a:latin typeface="Times New Roman" pitchFamily="18" charset="0"/>
              </a:rPr>
              <a:t>LASEC achieves smaller delay, especially when there are more services in the environment.</a:t>
            </a:r>
            <a:endParaRPr lang="en-GB" altLang="zh-TW" sz="3600" dirty="0">
              <a:latin typeface="Times New Roman" pitchFamily="18" charset="0"/>
            </a:endParaRPr>
          </a:p>
        </p:txBody>
      </p:sp>
      <p:pic>
        <p:nvPicPr>
          <p:cNvPr id="29700" name="Picture 4"/>
          <p:cNvPicPr>
            <a:picLocks noChangeAspect="1" noChangeArrowheads="1"/>
          </p:cNvPicPr>
          <p:nvPr/>
        </p:nvPicPr>
        <p:blipFill>
          <a:blip r:embed="rId5"/>
          <a:srcRect/>
          <a:stretch>
            <a:fillRect/>
          </a:stretch>
        </p:blipFill>
        <p:spPr bwMode="auto">
          <a:xfrm>
            <a:off x="7200900" y="643131"/>
            <a:ext cx="3771899" cy="3004946"/>
          </a:xfrm>
          <a:prstGeom prst="rect">
            <a:avLst/>
          </a:prstGeom>
          <a:noFill/>
          <a:ln w="9525">
            <a:noFill/>
            <a:miter lim="800000"/>
            <a:headEnd/>
            <a:tailEnd/>
          </a:ln>
        </p:spPr>
      </p:pic>
      <p:pic>
        <p:nvPicPr>
          <p:cNvPr id="29701" name="Picture 6"/>
          <p:cNvPicPr>
            <a:picLocks noChangeAspect="1" noChangeArrowheads="1"/>
          </p:cNvPicPr>
          <p:nvPr/>
        </p:nvPicPr>
        <p:blipFill>
          <a:blip r:embed="rId6"/>
          <a:srcRect/>
          <a:stretch>
            <a:fillRect/>
          </a:stretch>
        </p:blipFill>
        <p:spPr bwMode="auto">
          <a:xfrm>
            <a:off x="7199314" y="3886200"/>
            <a:ext cx="3773486" cy="2983590"/>
          </a:xfrm>
          <a:prstGeom prst="rect">
            <a:avLst/>
          </a:prstGeom>
          <a:noFill/>
          <a:ln w="9525">
            <a:noFill/>
            <a:miter lim="800000"/>
            <a:headEnd/>
            <a:tailEnd/>
          </a:ln>
        </p:spPr>
      </p:pic>
      <p:sp>
        <p:nvSpPr>
          <p:cNvPr id="8" name="Rectangle 7"/>
          <p:cNvSpPr/>
          <p:nvPr/>
        </p:nvSpPr>
        <p:spPr>
          <a:xfrm>
            <a:off x="9220201" y="2819401"/>
            <a:ext cx="774583" cy="584775"/>
          </a:xfrm>
          <a:prstGeom prst="rect">
            <a:avLst/>
          </a:prstGeom>
          <a:noFill/>
        </p:spPr>
        <p:txBody>
          <a:bodyPr>
            <a:spAutoFit/>
          </a:bodyPr>
          <a:lstStyle/>
          <a:p>
            <a:pPr algn="ctr">
              <a:defRPr/>
            </a:pPr>
            <a:r>
              <a:rPr lang="en-US" sz="32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10</a:t>
            </a:r>
          </a:p>
        </p:txBody>
      </p:sp>
      <p:sp>
        <p:nvSpPr>
          <p:cNvPr id="9" name="Rectangle 8"/>
          <p:cNvSpPr/>
          <p:nvPr/>
        </p:nvSpPr>
        <p:spPr>
          <a:xfrm>
            <a:off x="9220201" y="5334001"/>
            <a:ext cx="774583" cy="584775"/>
          </a:xfrm>
          <a:prstGeom prst="rect">
            <a:avLst/>
          </a:prstGeom>
          <a:noFill/>
        </p:spPr>
        <p:txBody>
          <a:bodyPr>
            <a:spAutoFit/>
          </a:bodyPr>
          <a:lstStyle/>
          <a:p>
            <a:pPr algn="ctr">
              <a:defRPr/>
            </a:pPr>
            <a:r>
              <a:rPr lang="en-US" sz="32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20</a:t>
            </a:r>
          </a:p>
        </p:txBody>
      </p:sp>
    </p:spTree>
    <p:extLst>
      <p:ext uri="{BB962C8B-B14F-4D97-AF65-F5344CB8AC3E}">
        <p14:creationId xmlns:p14="http://schemas.microsoft.com/office/powerpoint/2010/main" val="3395663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0D5F24-350F-463D-9E12-C8D90BA90096}"/>
              </a:ext>
            </a:extLst>
          </p:cNvPr>
          <p:cNvSpPr>
            <a:spLocks noGrp="1"/>
          </p:cNvSpPr>
          <p:nvPr>
            <p:ph type="title"/>
          </p:nvPr>
        </p:nvSpPr>
        <p:spPr/>
        <p:txBody>
          <a:bodyPr/>
          <a:lstStyle/>
          <a:p>
            <a:r>
              <a:rPr lang="en-US" dirty="0"/>
              <a:t>Pervasive computing environments</a:t>
            </a:r>
          </a:p>
        </p:txBody>
      </p:sp>
      <p:pic>
        <p:nvPicPr>
          <p:cNvPr id="4" name="Picture 3">
            <a:extLst>
              <a:ext uri="{FF2B5EF4-FFF2-40B4-BE49-F238E27FC236}">
                <a16:creationId xmlns:a16="http://schemas.microsoft.com/office/drawing/2014/main" xmlns="" id="{222DE3A1-9997-4589-A40A-5D132A447472}"/>
              </a:ext>
            </a:extLst>
          </p:cNvPr>
          <p:cNvPicPr>
            <a:picLocks noChangeAspect="1"/>
          </p:cNvPicPr>
          <p:nvPr/>
        </p:nvPicPr>
        <p:blipFill>
          <a:blip r:embed="rId2"/>
          <a:stretch>
            <a:fillRect/>
          </a:stretch>
        </p:blipFill>
        <p:spPr>
          <a:xfrm>
            <a:off x="2508341" y="2083453"/>
            <a:ext cx="7337562" cy="3835681"/>
          </a:xfrm>
          <a:prstGeom prst="rect">
            <a:avLst/>
          </a:prstGeom>
        </p:spPr>
      </p:pic>
    </p:spTree>
    <p:extLst>
      <p:ext uri="{BB962C8B-B14F-4D97-AF65-F5344CB8AC3E}">
        <p14:creationId xmlns:p14="http://schemas.microsoft.com/office/powerpoint/2010/main" val="1935855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2738B6-F19C-469D-B4E9-385C7BBA17B5}"/>
              </a:ext>
            </a:extLst>
          </p:cNvPr>
          <p:cNvSpPr>
            <a:spLocks noGrp="1"/>
          </p:cNvSpPr>
          <p:nvPr>
            <p:ph type="title"/>
          </p:nvPr>
        </p:nvSpPr>
        <p:spPr/>
        <p:txBody>
          <a:bodyPr/>
          <a:lstStyle/>
          <a:p>
            <a:r>
              <a:rPr lang="en-US" dirty="0"/>
              <a:t>Challenges in large scale dynamic environments</a:t>
            </a:r>
          </a:p>
        </p:txBody>
      </p:sp>
      <p:sp>
        <p:nvSpPr>
          <p:cNvPr id="3" name="Content Placeholder 2">
            <a:extLst>
              <a:ext uri="{FF2B5EF4-FFF2-40B4-BE49-F238E27FC236}">
                <a16:creationId xmlns:a16="http://schemas.microsoft.com/office/drawing/2014/main" xmlns="" id="{63A63072-6808-41F1-B003-70DF9DEC76BB}"/>
              </a:ext>
            </a:extLst>
          </p:cNvPr>
          <p:cNvSpPr>
            <a:spLocks noGrp="1"/>
          </p:cNvSpPr>
          <p:nvPr>
            <p:ph idx="1"/>
          </p:nvPr>
        </p:nvSpPr>
        <p:spPr/>
        <p:txBody>
          <a:bodyPr>
            <a:normAutofit/>
          </a:bodyPr>
          <a:lstStyle/>
          <a:p>
            <a:r>
              <a:rPr lang="en-US" sz="4800" i="1" dirty="0"/>
              <a:t>Bottom-up devices collaboration support</a:t>
            </a:r>
          </a:p>
          <a:p>
            <a:r>
              <a:rPr lang="en-US" sz="4800" i="1" dirty="0"/>
              <a:t>Handling changes in environments</a:t>
            </a:r>
          </a:p>
          <a:p>
            <a:r>
              <a:rPr lang="en-US" sz="4800" i="1" dirty="0"/>
              <a:t>Heterogeneity support</a:t>
            </a:r>
            <a:endParaRPr lang="en-US" sz="4800" dirty="0"/>
          </a:p>
        </p:txBody>
      </p:sp>
    </p:spTree>
    <p:extLst>
      <p:ext uri="{BB962C8B-B14F-4D97-AF65-F5344CB8AC3E}">
        <p14:creationId xmlns:p14="http://schemas.microsoft.com/office/powerpoint/2010/main" val="248658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857657-CD00-45CB-9585-6C30F39BF114}"/>
              </a:ext>
            </a:extLst>
          </p:cNvPr>
          <p:cNvSpPr>
            <a:spLocks noGrp="1"/>
          </p:cNvSpPr>
          <p:nvPr>
            <p:ph type="title"/>
          </p:nvPr>
        </p:nvSpPr>
        <p:spPr>
          <a:xfrm>
            <a:off x="858416" y="365125"/>
            <a:ext cx="4337425" cy="2751701"/>
          </a:xfrm>
        </p:spPr>
        <p:txBody>
          <a:bodyPr/>
          <a:lstStyle/>
          <a:p>
            <a:r>
              <a:rPr lang="en-US" dirty="0"/>
              <a:t>Service composition framework </a:t>
            </a:r>
          </a:p>
        </p:txBody>
      </p:sp>
      <p:pic>
        <p:nvPicPr>
          <p:cNvPr id="6" name="Picture 5">
            <a:extLst>
              <a:ext uri="{FF2B5EF4-FFF2-40B4-BE49-F238E27FC236}">
                <a16:creationId xmlns:a16="http://schemas.microsoft.com/office/drawing/2014/main" xmlns="" id="{17B1DF24-E2C3-4A4A-B38E-E8131F7419D8}"/>
              </a:ext>
            </a:extLst>
          </p:cNvPr>
          <p:cNvPicPr>
            <a:picLocks noChangeAspect="1"/>
          </p:cNvPicPr>
          <p:nvPr/>
        </p:nvPicPr>
        <p:blipFill>
          <a:blip r:embed="rId2"/>
          <a:stretch>
            <a:fillRect/>
          </a:stretch>
        </p:blipFill>
        <p:spPr>
          <a:xfrm>
            <a:off x="5458854" y="122831"/>
            <a:ext cx="5631933" cy="6612337"/>
          </a:xfrm>
          <a:prstGeom prst="rect">
            <a:avLst/>
          </a:prstGeom>
        </p:spPr>
      </p:pic>
    </p:spTree>
    <p:extLst>
      <p:ext uri="{BB962C8B-B14F-4D97-AF65-F5344CB8AC3E}">
        <p14:creationId xmlns:p14="http://schemas.microsoft.com/office/powerpoint/2010/main" val="254148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DB5A62-FB63-4B13-889B-7B30392CC7B4}"/>
              </a:ext>
            </a:extLst>
          </p:cNvPr>
          <p:cNvSpPr>
            <a:spLocks noGrp="1"/>
          </p:cNvSpPr>
          <p:nvPr>
            <p:ph type="title"/>
          </p:nvPr>
        </p:nvSpPr>
        <p:spPr/>
        <p:txBody>
          <a:bodyPr/>
          <a:lstStyle/>
          <a:p>
            <a:r>
              <a:rPr lang="en-US" dirty="0"/>
              <a:t>Service composition approaches</a:t>
            </a:r>
          </a:p>
        </p:txBody>
      </p:sp>
      <p:pic>
        <p:nvPicPr>
          <p:cNvPr id="5" name="Picture 4">
            <a:extLst>
              <a:ext uri="{FF2B5EF4-FFF2-40B4-BE49-F238E27FC236}">
                <a16:creationId xmlns:a16="http://schemas.microsoft.com/office/drawing/2014/main" xmlns="" id="{BD485111-1DDD-4180-87ED-BE9860473B46}"/>
              </a:ext>
            </a:extLst>
          </p:cNvPr>
          <p:cNvPicPr>
            <a:picLocks noChangeAspect="1"/>
          </p:cNvPicPr>
          <p:nvPr/>
        </p:nvPicPr>
        <p:blipFill>
          <a:blip r:embed="rId2"/>
          <a:stretch>
            <a:fillRect/>
          </a:stretch>
        </p:blipFill>
        <p:spPr>
          <a:xfrm>
            <a:off x="1223370" y="2018285"/>
            <a:ext cx="9896914" cy="4392348"/>
          </a:xfrm>
          <a:prstGeom prst="rect">
            <a:avLst/>
          </a:prstGeom>
        </p:spPr>
      </p:pic>
    </p:spTree>
    <p:extLst>
      <p:ext uri="{BB962C8B-B14F-4D97-AF65-F5344CB8AC3E}">
        <p14:creationId xmlns:p14="http://schemas.microsoft.com/office/powerpoint/2010/main" val="327072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D35F39-E6EF-43E5-B8AC-6D0DE2349796}"/>
              </a:ext>
            </a:extLst>
          </p:cNvPr>
          <p:cNvSpPr>
            <a:spLocks noGrp="1"/>
          </p:cNvSpPr>
          <p:nvPr>
            <p:ph type="title"/>
          </p:nvPr>
        </p:nvSpPr>
        <p:spPr/>
        <p:txBody>
          <a:bodyPr/>
          <a:lstStyle/>
          <a:p>
            <a:r>
              <a:rPr lang="en-US" dirty="0"/>
              <a:t>Localized approach</a:t>
            </a:r>
          </a:p>
        </p:txBody>
      </p:sp>
      <p:pic>
        <p:nvPicPr>
          <p:cNvPr id="5" name="Picture 4">
            <a:extLst>
              <a:ext uri="{FF2B5EF4-FFF2-40B4-BE49-F238E27FC236}">
                <a16:creationId xmlns:a16="http://schemas.microsoft.com/office/drawing/2014/main" xmlns="" id="{BF536F07-6B3F-4E5C-B0FB-AABB93604139}"/>
              </a:ext>
            </a:extLst>
          </p:cNvPr>
          <p:cNvPicPr>
            <a:picLocks noChangeAspect="1"/>
          </p:cNvPicPr>
          <p:nvPr/>
        </p:nvPicPr>
        <p:blipFill>
          <a:blip r:embed="rId2"/>
          <a:stretch>
            <a:fillRect/>
          </a:stretch>
        </p:blipFill>
        <p:spPr>
          <a:xfrm>
            <a:off x="3111317" y="1825625"/>
            <a:ext cx="5827449" cy="4148871"/>
          </a:xfrm>
          <a:prstGeom prst="rect">
            <a:avLst/>
          </a:prstGeom>
        </p:spPr>
      </p:pic>
    </p:spTree>
    <p:extLst>
      <p:ext uri="{BB962C8B-B14F-4D97-AF65-F5344CB8AC3E}">
        <p14:creationId xmlns:p14="http://schemas.microsoft.com/office/powerpoint/2010/main" val="3788773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21C3AC-44FB-48AB-BCEA-0490272DE050}"/>
              </a:ext>
            </a:extLst>
          </p:cNvPr>
          <p:cNvSpPr>
            <a:spLocks noGrp="1"/>
          </p:cNvSpPr>
          <p:nvPr>
            <p:ph type="title"/>
          </p:nvPr>
        </p:nvSpPr>
        <p:spPr/>
        <p:txBody>
          <a:bodyPr/>
          <a:lstStyle/>
          <a:p>
            <a:r>
              <a:rPr lang="en-US" dirty="0"/>
              <a:t>Localized approach example</a:t>
            </a:r>
          </a:p>
        </p:txBody>
      </p:sp>
      <p:sp>
        <p:nvSpPr>
          <p:cNvPr id="7" name="Text Placeholder 6">
            <a:extLst>
              <a:ext uri="{FF2B5EF4-FFF2-40B4-BE49-F238E27FC236}">
                <a16:creationId xmlns:a16="http://schemas.microsoft.com/office/drawing/2014/main" xmlns="" id="{E3864313-F922-433B-AF9F-78F6CD1930AA}"/>
              </a:ext>
            </a:extLst>
          </p:cNvPr>
          <p:cNvSpPr>
            <a:spLocks noGrp="1"/>
          </p:cNvSpPr>
          <p:nvPr>
            <p:ph type="body" idx="1"/>
          </p:nvPr>
        </p:nvSpPr>
        <p:spPr/>
        <p:txBody>
          <a:bodyPr>
            <a:normAutofit/>
          </a:bodyPr>
          <a:lstStyle/>
          <a:p>
            <a:r>
              <a:rPr lang="en-US" sz="3200" dirty="0"/>
              <a:t>Service request</a:t>
            </a:r>
          </a:p>
        </p:txBody>
      </p:sp>
      <p:sp>
        <p:nvSpPr>
          <p:cNvPr id="8" name="Text Placeholder 7">
            <a:extLst>
              <a:ext uri="{FF2B5EF4-FFF2-40B4-BE49-F238E27FC236}">
                <a16:creationId xmlns:a16="http://schemas.microsoft.com/office/drawing/2014/main" xmlns="" id="{E589A055-6555-441B-86E8-D5B0898C1007}"/>
              </a:ext>
            </a:extLst>
          </p:cNvPr>
          <p:cNvSpPr>
            <a:spLocks noGrp="1"/>
          </p:cNvSpPr>
          <p:nvPr>
            <p:ph type="body" sz="quarter" idx="3"/>
          </p:nvPr>
        </p:nvSpPr>
        <p:spPr/>
        <p:txBody>
          <a:bodyPr>
            <a:normAutofit/>
          </a:bodyPr>
          <a:lstStyle/>
          <a:p>
            <a:r>
              <a:rPr lang="en-US" sz="3200" dirty="0"/>
              <a:t>Valid solutions</a:t>
            </a:r>
          </a:p>
        </p:txBody>
      </p:sp>
      <p:pic>
        <p:nvPicPr>
          <p:cNvPr id="4" name="Picture 3">
            <a:extLst>
              <a:ext uri="{FF2B5EF4-FFF2-40B4-BE49-F238E27FC236}">
                <a16:creationId xmlns:a16="http://schemas.microsoft.com/office/drawing/2014/main" xmlns="" id="{D2024B79-B97A-49E9-B125-458FB1286CE6}"/>
              </a:ext>
            </a:extLst>
          </p:cNvPr>
          <p:cNvPicPr>
            <a:picLocks noChangeAspect="1"/>
          </p:cNvPicPr>
          <p:nvPr/>
        </p:nvPicPr>
        <p:blipFill>
          <a:blip r:embed="rId2"/>
          <a:stretch>
            <a:fillRect/>
          </a:stretch>
        </p:blipFill>
        <p:spPr>
          <a:xfrm>
            <a:off x="665163" y="2815037"/>
            <a:ext cx="4249527" cy="2784391"/>
          </a:xfrm>
          <a:prstGeom prst="rect">
            <a:avLst/>
          </a:prstGeom>
        </p:spPr>
      </p:pic>
      <p:pic>
        <p:nvPicPr>
          <p:cNvPr id="5" name="Picture 4">
            <a:extLst>
              <a:ext uri="{FF2B5EF4-FFF2-40B4-BE49-F238E27FC236}">
                <a16:creationId xmlns:a16="http://schemas.microsoft.com/office/drawing/2014/main" xmlns="" id="{A2C54140-6314-4D37-8779-A72BEAC298CF}"/>
              </a:ext>
            </a:extLst>
          </p:cNvPr>
          <p:cNvPicPr>
            <a:picLocks noChangeAspect="1"/>
          </p:cNvPicPr>
          <p:nvPr/>
        </p:nvPicPr>
        <p:blipFill>
          <a:blip r:embed="rId3"/>
          <a:stretch>
            <a:fillRect/>
          </a:stretch>
        </p:blipFill>
        <p:spPr>
          <a:xfrm>
            <a:off x="5706503" y="2505076"/>
            <a:ext cx="6106211" cy="4246072"/>
          </a:xfrm>
          <a:prstGeom prst="rect">
            <a:avLst/>
          </a:prstGeom>
        </p:spPr>
      </p:pic>
    </p:spTree>
    <p:extLst>
      <p:ext uri="{BB962C8B-B14F-4D97-AF65-F5344CB8AC3E}">
        <p14:creationId xmlns:p14="http://schemas.microsoft.com/office/powerpoint/2010/main" val="1814000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9BB45-BED0-4980-ABF3-BF037E311921}"/>
              </a:ext>
            </a:extLst>
          </p:cNvPr>
          <p:cNvSpPr>
            <a:spLocks noGrp="1"/>
          </p:cNvSpPr>
          <p:nvPr>
            <p:ph type="title"/>
          </p:nvPr>
        </p:nvSpPr>
        <p:spPr/>
        <p:txBody>
          <a:bodyPr/>
          <a:lstStyle/>
          <a:p>
            <a:r>
              <a:rPr lang="en-US" dirty="0"/>
              <a:t>Basic idea of LASEC algorithm</a:t>
            </a:r>
          </a:p>
        </p:txBody>
      </p:sp>
      <p:pic>
        <p:nvPicPr>
          <p:cNvPr id="7" name="Picture 6">
            <a:extLst>
              <a:ext uri="{FF2B5EF4-FFF2-40B4-BE49-F238E27FC236}">
                <a16:creationId xmlns:a16="http://schemas.microsoft.com/office/drawing/2014/main" xmlns="" id="{0B54A74E-059F-4B3E-A2F9-32C9FBFE08DE}"/>
              </a:ext>
            </a:extLst>
          </p:cNvPr>
          <p:cNvPicPr>
            <a:picLocks noChangeAspect="1"/>
          </p:cNvPicPr>
          <p:nvPr/>
        </p:nvPicPr>
        <p:blipFill>
          <a:blip r:embed="rId2"/>
          <a:stretch>
            <a:fillRect/>
          </a:stretch>
        </p:blipFill>
        <p:spPr>
          <a:xfrm>
            <a:off x="1457459" y="1845490"/>
            <a:ext cx="8572949" cy="4620397"/>
          </a:xfrm>
          <a:prstGeom prst="rect">
            <a:avLst/>
          </a:prstGeom>
        </p:spPr>
      </p:pic>
    </p:spTree>
    <p:extLst>
      <p:ext uri="{BB962C8B-B14F-4D97-AF65-F5344CB8AC3E}">
        <p14:creationId xmlns:p14="http://schemas.microsoft.com/office/powerpoint/2010/main" val="13086566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777</Words>
  <Application>Microsoft Office PowerPoint</Application>
  <PresentationFormat>宽屏</PresentationFormat>
  <Paragraphs>84</Paragraphs>
  <Slides>21</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新細明體</vt:lpstr>
      <vt:lpstr>宋体</vt:lpstr>
      <vt:lpstr>Arial</vt:lpstr>
      <vt:lpstr>Calibri</vt:lpstr>
      <vt:lpstr>Calibri Light</vt:lpstr>
      <vt:lpstr>Times New Roman</vt:lpstr>
      <vt:lpstr>Office 主题</vt:lpstr>
      <vt:lpstr>Service composition in Pervasive Computing Environments</vt:lpstr>
      <vt:lpstr>Service composition</vt:lpstr>
      <vt:lpstr>Pervasive computing environments</vt:lpstr>
      <vt:lpstr>Challenges in large scale dynamic environments</vt:lpstr>
      <vt:lpstr>Service composition framework </vt:lpstr>
      <vt:lpstr>Service composition approaches</vt:lpstr>
      <vt:lpstr>Localized approach</vt:lpstr>
      <vt:lpstr>Localized approach example</vt:lpstr>
      <vt:lpstr>Basic idea of LASEC algorithm</vt:lpstr>
      <vt:lpstr>Overview of the Solution (1)</vt:lpstr>
      <vt:lpstr>Overview of the Solution (2)</vt:lpstr>
      <vt:lpstr>Overview of the Solution (3)</vt:lpstr>
      <vt:lpstr>Challenging Issues</vt:lpstr>
      <vt:lpstr>Basic Idea of LASEC</vt:lpstr>
      <vt:lpstr>Simulation Results  (1) </vt:lpstr>
      <vt:lpstr>Simulation Results (2) </vt:lpstr>
      <vt:lpstr>Simulation Results (3)  </vt:lpstr>
      <vt:lpstr>Simulation Results (4) </vt:lpstr>
      <vt:lpstr>Experiment  Results (1) </vt:lpstr>
      <vt:lpstr>Experiment  Results (2) </vt:lpstr>
      <vt:lpstr>Experiment  Results (3)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computing</dc:title>
  <dc:creator>lenovo</dc:creator>
  <cp:lastModifiedBy>lenovo</cp:lastModifiedBy>
  <cp:revision>1</cp:revision>
  <dcterms:created xsi:type="dcterms:W3CDTF">2023-04-24T06:48:38Z</dcterms:created>
  <dcterms:modified xsi:type="dcterms:W3CDTF">2023-04-24T06:49:02Z</dcterms:modified>
</cp:coreProperties>
</file>