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7" r:id="rId7"/>
    <p:sldId id="272" r:id="rId8"/>
    <p:sldId id="273" r:id="rId9"/>
    <p:sldId id="274" r:id="rId10"/>
    <p:sldId id="278" r:id="rId11"/>
    <p:sldId id="279" r:id="rId12"/>
    <p:sldId id="280" r:id="rId13"/>
    <p:sldId id="282" r:id="rId14"/>
    <p:sldId id="287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1" r:id="rId73"/>
    <p:sldId id="352" r:id="rId74"/>
    <p:sldId id="353" r:id="rId75"/>
    <p:sldId id="354" r:id="rId76"/>
    <p:sldId id="355" r:id="rId77"/>
    <p:sldId id="356" r:id="rId78"/>
    <p:sldId id="357" r:id="rId79"/>
    <p:sldId id="358" r:id="rId80"/>
    <p:sldId id="359" r:id="rId81"/>
    <p:sldId id="360" r:id="rId82"/>
    <p:sldId id="361" r:id="rId83"/>
    <p:sldId id="362" r:id="rId84"/>
    <p:sldId id="363" r:id="rId85"/>
    <p:sldId id="364" r:id="rId86"/>
    <p:sldId id="365" r:id="rId87"/>
    <p:sldId id="366" r:id="rId88"/>
    <p:sldId id="367" r:id="rId89"/>
    <p:sldId id="368" r:id="rId90"/>
    <p:sldId id="369" r:id="rId91"/>
    <p:sldId id="370" r:id="rId92"/>
    <p:sldId id="371" r:id="rId9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794A-2984-4DB9-9D41-7B68A094480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28EE-6273-4BF1-83F7-371A3838E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4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794A-2984-4DB9-9D41-7B68A094480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28EE-6273-4BF1-83F7-371A3838E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1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794A-2984-4DB9-9D41-7B68A094480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28EE-6273-4BF1-83F7-371A3838E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90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794A-2984-4DB9-9D41-7B68A094480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28EE-6273-4BF1-83F7-371A3838E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794A-2984-4DB9-9D41-7B68A094480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28EE-6273-4BF1-83F7-371A3838E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30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794A-2984-4DB9-9D41-7B68A094480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28EE-6273-4BF1-83F7-371A3838E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73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794A-2984-4DB9-9D41-7B68A094480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28EE-6273-4BF1-83F7-371A3838E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6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794A-2984-4DB9-9D41-7B68A094480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28EE-6273-4BF1-83F7-371A3838E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27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794A-2984-4DB9-9D41-7B68A094480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28EE-6273-4BF1-83F7-371A3838E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25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794A-2984-4DB9-9D41-7B68A094480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28EE-6273-4BF1-83F7-371A3838E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88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794A-2984-4DB9-9D41-7B68A094480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28EE-6273-4BF1-83F7-371A3838E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12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F794A-2984-4DB9-9D41-7B68A094480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28EE-6273-4BF1-83F7-371A3838E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0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0.tmp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0.tmp"/><Relationship Id="rId5" Type="http://schemas.openxmlformats.org/officeDocument/2006/relationships/tags" Target="../tags/tag1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10.tmp"/><Relationship Id="rId5" Type="http://schemas.openxmlformats.org/officeDocument/2006/relationships/tags" Target="../tags/tag2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10.tmp"/><Relationship Id="rId5" Type="http://schemas.openxmlformats.org/officeDocument/2006/relationships/tags" Target="../tags/tag32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10.tmp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1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../media/image10.tmp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10.tmp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1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image" Target="../media/image10.tmp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569" y="1777778"/>
            <a:ext cx="11215315" cy="2852737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Module Three:</a:t>
            </a:r>
            <a:br>
              <a:rPr lang="en-GB" sz="4400" dirty="0"/>
            </a:br>
            <a:r>
              <a:rPr lang="en-GB" sz="4400" dirty="0"/>
              <a:t>Service Discovery UDDI</a:t>
            </a:r>
            <a:br>
              <a:rPr lang="en-GB" sz="4400" dirty="0"/>
            </a:br>
            <a:r>
              <a:rPr lang="en-GB" sz="4400" dirty="0"/>
              <a:t>and</a:t>
            </a:r>
            <a:br>
              <a:rPr lang="en-GB" sz="4400" dirty="0"/>
            </a:br>
            <a:r>
              <a:rPr lang="en-GB" sz="4400" dirty="0"/>
              <a:t>Service Composition BPEL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38442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4FB9C8C-5601-4AD2-BB3C-C505B97898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 is UDDI?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A5DF979-F39B-4561-926C-B39280A5B7C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59444" y="1416050"/>
            <a:ext cx="9524406" cy="48069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/>
              <a:t>A project to speed interoperability and adoption for web services</a:t>
            </a:r>
          </a:p>
          <a:p>
            <a:pPr lvl="1" eaLnBrk="1" hangingPunct="1"/>
            <a:r>
              <a:rPr lang="en-US" altLang="zh-CN" sz="3200" dirty="0"/>
              <a:t>Standards-based </a:t>
            </a:r>
            <a:r>
              <a:rPr lang="en-US" altLang="zh-CN" sz="3200" u="sng" dirty="0"/>
              <a:t>specifications</a:t>
            </a:r>
            <a:r>
              <a:rPr lang="en-US" altLang="zh-CN" sz="3200" dirty="0"/>
              <a:t> for service description and discovery</a:t>
            </a:r>
          </a:p>
          <a:p>
            <a:pPr lvl="1" eaLnBrk="1" hangingPunct="1"/>
            <a:r>
              <a:rPr lang="en-US" altLang="zh-CN" sz="3200" dirty="0"/>
              <a:t>Shared </a:t>
            </a:r>
            <a:r>
              <a:rPr lang="en-US" altLang="zh-CN" sz="3200" u="sng" dirty="0"/>
              <a:t>operation</a:t>
            </a:r>
            <a:r>
              <a:rPr lang="en-US" altLang="zh-CN" sz="3200" dirty="0"/>
              <a:t> of a business registry on the web</a:t>
            </a:r>
            <a:endParaRPr lang="en-US" altLang="zh-CN" sz="3200" u="sng" dirty="0"/>
          </a:p>
          <a:p>
            <a:pPr eaLnBrk="1" hangingPunct="1"/>
            <a:r>
              <a:rPr lang="en-US" altLang="zh-CN" sz="3600" dirty="0"/>
              <a:t>Partnership among industry and business leaders</a:t>
            </a:r>
          </a:p>
        </p:txBody>
      </p:sp>
      <p:sp>
        <p:nvSpPr>
          <p:cNvPr id="60421" name="灯片编号占位符 5">
            <a:extLst>
              <a:ext uri="{FF2B5EF4-FFF2-40B4-BE49-F238E27FC236}">
                <a16:creationId xmlns:a16="http://schemas.microsoft.com/office/drawing/2014/main" id="{47CC7721-B86D-46B1-B02F-19DD16F83FB1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9442A43-F9A6-468E-BEF9-A746D0A8AA62}" type="slidenum">
              <a:rPr lang="zh-CN" altLang="en-US" sz="120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10</a:t>
            </a:fld>
            <a:endParaRPr lang="en-US" altLang="zh-CN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35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18E6C8C-0CF1-4858-9BD4-6DEF75AA93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 is UDDI?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00C47C5-B0EE-40FC-BF76-8AD0C109017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64981" y="1665288"/>
            <a:ext cx="8578850" cy="48069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u="sng" dirty="0"/>
              <a:t>Programmatic registration and discovery </a:t>
            </a:r>
            <a:r>
              <a:rPr lang="en-US" altLang="zh-CN" sz="3600" dirty="0"/>
              <a:t>of business entities and their Web services</a:t>
            </a:r>
          </a:p>
          <a:p>
            <a:pPr eaLnBrk="1" hangingPunct="1"/>
            <a:r>
              <a:rPr lang="en-US" altLang="zh-CN" sz="3600" dirty="0"/>
              <a:t>Based on SOAP, HTTP, XML</a:t>
            </a:r>
          </a:p>
          <a:p>
            <a:pPr eaLnBrk="1" hangingPunct="1"/>
            <a:r>
              <a:rPr lang="en-US" altLang="zh-CN" sz="3600" dirty="0"/>
              <a:t>Registry data</a:t>
            </a:r>
          </a:p>
          <a:p>
            <a:pPr lvl="1" eaLnBrk="1" hangingPunct="1"/>
            <a:r>
              <a:rPr lang="en-US" altLang="zh-CN" sz="3200" dirty="0"/>
              <a:t>Business registrations</a:t>
            </a:r>
          </a:p>
          <a:p>
            <a:pPr lvl="1" eaLnBrk="1" hangingPunct="1"/>
            <a:r>
              <a:rPr lang="en-US" altLang="zh-CN" sz="3200" dirty="0"/>
              <a:t>Service type definitions</a:t>
            </a:r>
          </a:p>
        </p:txBody>
      </p:sp>
      <p:sp>
        <p:nvSpPr>
          <p:cNvPr id="59397" name="灯片编号占位符 5">
            <a:extLst>
              <a:ext uri="{FF2B5EF4-FFF2-40B4-BE49-F238E27FC236}">
                <a16:creationId xmlns:a16="http://schemas.microsoft.com/office/drawing/2014/main" id="{DF8B720C-EE33-4D55-9A48-C771F453CB63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3A9F8C5-A2DF-4BBD-8BA9-E925451C1ECC}" type="slidenum">
              <a:rPr lang="zh-CN" altLang="en-US" sz="120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11</a:t>
            </a:fld>
            <a:endParaRPr lang="en-US" altLang="zh-CN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6609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886B627D-16FD-44E7-B4E4-63F0450E5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UDDI Runs “Over” SOAP</a:t>
            </a:r>
          </a:p>
        </p:txBody>
      </p:sp>
      <p:pic>
        <p:nvPicPr>
          <p:cNvPr id="87043" name="Picture 3">
            <a:extLst>
              <a:ext uri="{FF2B5EF4-FFF2-40B4-BE49-F238E27FC236}">
                <a16:creationId xmlns:a16="http://schemas.microsoft.com/office/drawing/2014/main" id="{F0EFCA03-F1BA-4290-9A5D-19047F1150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" t="12190" r="3226" b="4572"/>
          <a:stretch>
            <a:fillRect/>
          </a:stretch>
        </p:blipFill>
        <p:spPr>
          <a:xfrm>
            <a:off x="1881188" y="1684338"/>
            <a:ext cx="8064500" cy="3859212"/>
          </a:xfrm>
        </p:spPr>
      </p:pic>
      <p:sp>
        <p:nvSpPr>
          <p:cNvPr id="87046" name="文本框 3">
            <a:extLst>
              <a:ext uri="{FF2B5EF4-FFF2-40B4-BE49-F238E27FC236}">
                <a16:creationId xmlns:a16="http://schemas.microsoft.com/office/drawing/2014/main" id="{144883D7-20AF-452F-9986-CA134BAC8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4724400"/>
            <a:ext cx="172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/>
              <a:t>Registry data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44134067"/>
      </p:ext>
    </p:extLst>
  </p:cSld>
  <p:clrMapOvr>
    <a:masterClrMapping/>
  </p:clrMapOvr>
  <p:transition advTm="13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836D62F-CF6D-465A-81BB-E11A5228A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UDDI or something like UDDI?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E0730DB-4568-4BDA-8FC1-3ACBEA7DE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0435" y="1900872"/>
            <a:ext cx="9717565" cy="42713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4400" dirty="0"/>
              <a:t>• Platform independent service</a:t>
            </a:r>
          </a:p>
          <a:p>
            <a:pPr lvl="1"/>
            <a:r>
              <a:rPr lang="en-US" altLang="zh-CN" sz="4000" dirty="0"/>
              <a:t>publication and discovery</a:t>
            </a:r>
            <a:endParaRPr lang="en-US" altLang="zh-CN" sz="4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4400" dirty="0"/>
              <a:t>• Enables dynamic 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3355011780"/>
      </p:ext>
    </p:extLst>
  </p:cSld>
  <p:clrMapOvr>
    <a:masterClrMapping/>
  </p:clrMapOvr>
  <p:transition advTm="13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2C64DE1-F189-4674-81D9-B338C710BAAB}"/>
              </a:ext>
            </a:extLst>
          </p:cNvPr>
          <p:cNvSpPr/>
          <p:nvPr/>
        </p:nvSpPr>
        <p:spPr>
          <a:xfrm>
            <a:off x="6366385" y="2349912"/>
            <a:ext cx="1443492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Weather forecats1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3170B7F-597C-4B5E-BAC2-A8B024491275}"/>
              </a:ext>
            </a:extLst>
          </p:cNvPr>
          <p:cNvSpPr/>
          <p:nvPr/>
        </p:nvSpPr>
        <p:spPr>
          <a:xfrm>
            <a:off x="2917793" y="1268240"/>
            <a:ext cx="1071716" cy="1474838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>
                <a:solidFill>
                  <a:prstClr val="black"/>
                </a:solidFill>
              </a:rPr>
              <a:t>Service Registry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7EC49E-F42F-4560-B6EF-77DE31B04438}"/>
              </a:ext>
            </a:extLst>
          </p:cNvPr>
          <p:cNvCxnSpPr>
            <a:cxnSpLocks/>
            <a:stCxn id="2" idx="1"/>
            <a:endCxn id="12" idx="4"/>
          </p:cNvCxnSpPr>
          <p:nvPr/>
        </p:nvCxnSpPr>
        <p:spPr>
          <a:xfrm flipH="1" flipV="1">
            <a:off x="3989509" y="2005659"/>
            <a:ext cx="2588271" cy="54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CB503E-28D6-42F1-BB2B-2CEA5D3B39E2}"/>
              </a:ext>
            </a:extLst>
          </p:cNvPr>
          <p:cNvCxnSpPr>
            <a:cxnSpLocks/>
            <a:endCxn id="12" idx="4"/>
          </p:cNvCxnSpPr>
          <p:nvPr/>
        </p:nvCxnSpPr>
        <p:spPr>
          <a:xfrm flipH="1" flipV="1">
            <a:off x="3989509" y="2005659"/>
            <a:ext cx="2106491" cy="256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20533F-C893-477A-8551-5D03D9C69C49}"/>
              </a:ext>
            </a:extLst>
          </p:cNvPr>
          <p:cNvCxnSpPr>
            <a:cxnSpLocks/>
            <a:endCxn id="12" idx="4"/>
          </p:cNvCxnSpPr>
          <p:nvPr/>
        </p:nvCxnSpPr>
        <p:spPr>
          <a:xfrm flipH="1" flipV="1">
            <a:off x="3989509" y="2005659"/>
            <a:ext cx="3918283" cy="263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13813C-CE06-46C4-B987-CAE91230E0D5}"/>
              </a:ext>
            </a:extLst>
          </p:cNvPr>
          <p:cNvSpPr txBox="1"/>
          <p:nvPr/>
        </p:nvSpPr>
        <p:spPr>
          <a:xfrm>
            <a:off x="4653317" y="1420884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PUBLISH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D9C2E4-433B-4606-9F5D-2A1A4E38DE6C}"/>
              </a:ext>
            </a:extLst>
          </p:cNvPr>
          <p:cNvSpPr txBox="1"/>
          <p:nvPr/>
        </p:nvSpPr>
        <p:spPr>
          <a:xfrm>
            <a:off x="9618605" y="4967367"/>
            <a:ext cx="2315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providers</a:t>
            </a:r>
          </a:p>
        </p:txBody>
      </p:sp>
      <p:sp>
        <p:nvSpPr>
          <p:cNvPr id="23" name="Scroll: Vertical 22">
            <a:extLst>
              <a:ext uri="{FF2B5EF4-FFF2-40B4-BE49-F238E27FC236}">
                <a16:creationId xmlns:a16="http://schemas.microsoft.com/office/drawing/2014/main" id="{852D8D09-7CE6-49EA-9F32-B27E2E785C2F}"/>
              </a:ext>
            </a:extLst>
          </p:cNvPr>
          <p:cNvSpPr/>
          <p:nvPr/>
        </p:nvSpPr>
        <p:spPr>
          <a:xfrm>
            <a:off x="216511" y="100170"/>
            <a:ext cx="2956852" cy="2665033"/>
          </a:xfrm>
          <a:prstGeom prst="verticalScroll">
            <a:avLst>
              <a:gd name="adj" fmla="val 10295"/>
            </a:avLst>
          </a:prstGeom>
          <a:solidFill>
            <a:srgbClr val="F9CF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Credit Card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Hotel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Airline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Weather forecast 1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Weather forecast 2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Weather forecast 3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…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…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AA0679-9CD2-42E4-A094-35F63BC86C43}"/>
              </a:ext>
            </a:extLst>
          </p:cNvPr>
          <p:cNvSpPr txBox="1"/>
          <p:nvPr/>
        </p:nvSpPr>
        <p:spPr>
          <a:xfrm>
            <a:off x="7381768" y="3886631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PUBLISH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26E0FC-EECB-468B-89F7-E70FEE868DD3}"/>
              </a:ext>
            </a:extLst>
          </p:cNvPr>
          <p:cNvSpPr txBox="1"/>
          <p:nvPr/>
        </p:nvSpPr>
        <p:spPr>
          <a:xfrm>
            <a:off x="4000703" y="4154249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PUBLISH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207832B-3946-481A-B324-32A145AE0661}"/>
              </a:ext>
            </a:extLst>
          </p:cNvPr>
          <p:cNvSpPr/>
          <p:nvPr/>
        </p:nvSpPr>
        <p:spPr>
          <a:xfrm>
            <a:off x="929653" y="4646358"/>
            <a:ext cx="1327355" cy="1347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>
                <a:solidFill>
                  <a:prstClr val="black"/>
                </a:solidFill>
              </a:rPr>
              <a:t>Client App</a:t>
            </a:r>
            <a:r>
              <a:rPr lang="en-US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653D5-6272-4AD2-AEAB-C3456A126D06}"/>
              </a:ext>
            </a:extLst>
          </p:cNvPr>
          <p:cNvSpPr txBox="1"/>
          <p:nvPr/>
        </p:nvSpPr>
        <p:spPr>
          <a:xfrm>
            <a:off x="256345" y="3516625"/>
            <a:ext cx="200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DISCOVER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F2ACBB-24CF-4766-A1DB-276BA46EF1A5}"/>
              </a:ext>
            </a:extLst>
          </p:cNvPr>
          <p:cNvCxnSpPr>
            <a:stCxn id="17" idx="0"/>
          </p:cNvCxnSpPr>
          <p:nvPr/>
        </p:nvCxnSpPr>
        <p:spPr>
          <a:xfrm flipV="1">
            <a:off x="1593331" y="2743078"/>
            <a:ext cx="1405710" cy="1903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91C954-D272-4E02-97EB-C04578818754}"/>
              </a:ext>
            </a:extLst>
          </p:cNvPr>
          <p:cNvSpPr txBox="1"/>
          <p:nvPr/>
        </p:nvSpPr>
        <p:spPr>
          <a:xfrm>
            <a:off x="147686" y="5903893"/>
            <a:ext cx="3530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requestor/consumer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88E3F4CB-E5C3-4909-B59E-D2C87688105E}"/>
              </a:ext>
            </a:extLst>
          </p:cNvPr>
          <p:cNvSpPr/>
          <p:nvPr/>
        </p:nvSpPr>
        <p:spPr>
          <a:xfrm>
            <a:off x="7809877" y="4572249"/>
            <a:ext cx="1544560" cy="14952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>
                <a:solidFill>
                  <a:prstClr val="black"/>
                </a:solidFill>
              </a:rPr>
              <a:t>Weather forecast</a:t>
            </a:r>
          </a:p>
          <a:p>
            <a:pPr lvl="0" algn="ctr"/>
            <a:r>
              <a:rPr lang="en-US" sz="2000">
                <a:solidFill>
                  <a:prstClr val="black"/>
                </a:solidFill>
              </a:rPr>
              <a:t>3</a:t>
            </a:r>
            <a:r>
              <a:rPr lang="en-US" sz="2000">
                <a:solidFill>
                  <a:prstClr val="white"/>
                </a:solidFill>
              </a:rPr>
              <a:t> 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A9E2295-30E9-44FC-AB6D-4C3305E49BC9}"/>
              </a:ext>
            </a:extLst>
          </p:cNvPr>
          <p:cNvSpPr/>
          <p:nvPr/>
        </p:nvSpPr>
        <p:spPr>
          <a:xfrm>
            <a:off x="5286873" y="4572249"/>
            <a:ext cx="1544560" cy="1495236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>
                <a:solidFill>
                  <a:prstClr val="black"/>
                </a:solidFill>
              </a:rPr>
              <a:t>Weather forecast</a:t>
            </a:r>
          </a:p>
          <a:p>
            <a:pPr lvl="0" algn="ctr"/>
            <a:r>
              <a:rPr lang="en-US" sz="2000">
                <a:solidFill>
                  <a:prstClr val="black"/>
                </a:solidFill>
              </a:rPr>
              <a:t>2</a:t>
            </a:r>
            <a:r>
              <a:rPr lang="en-US" sz="2000">
                <a:solidFill>
                  <a:prstClr val="white"/>
                </a:solidFill>
              </a:rPr>
              <a:t> 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5419F3-FB6D-45A1-8671-86FE444D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Dynamic 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289471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A87A-34C1-4AB9-8EAF-2882DFA4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UDDI Vision - 2000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B1FD-3A3A-438B-AECF-33D292CE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Open industry initiative, enabling businesses to discover each other and define how they interact over the Internet</a:t>
            </a:r>
          </a:p>
          <a:p>
            <a:r>
              <a:rPr lang="en-US" dirty="0"/>
              <a:t>Global e-commerce driven by dynamically emerging business relations</a:t>
            </a:r>
          </a:p>
          <a:p>
            <a:r>
              <a:rPr lang="en-US" dirty="0"/>
              <a:t>Consumers of web services would be linked up with providers through a public or private dynamic brokerage system</a:t>
            </a:r>
          </a:p>
          <a:p>
            <a:pPr lvl="1"/>
            <a:r>
              <a:rPr lang="en-US" dirty="0"/>
              <a:t>Anyone  needing a service would go to their service broker and select a service supporting the desired SOAP service interface, and meeting other criteria</a:t>
            </a:r>
          </a:p>
          <a:p>
            <a:pPr lvl="1"/>
            <a:r>
              <a:rPr lang="en-US" dirty="0"/>
              <a:t>The publicly operated UDDI node or broker would be critical for everyone</a:t>
            </a:r>
          </a:p>
          <a:p>
            <a:pPr lvl="2"/>
            <a:r>
              <a:rPr lang="en-US" dirty="0"/>
              <a:t>For the consumer – public or open brokers would only return services listed for public discovery by others</a:t>
            </a:r>
          </a:p>
          <a:p>
            <a:pPr lvl="2"/>
            <a:r>
              <a:rPr lang="en-US" dirty="0"/>
              <a:t>For service producer – </a:t>
            </a:r>
            <a:r>
              <a:rPr lang="en-US" dirty="0" err="1"/>
              <a:t>matadata</a:t>
            </a:r>
            <a:r>
              <a:rPr lang="en-US" dirty="0"/>
              <a:t> of index categories would be critical for effective placement </a:t>
            </a:r>
          </a:p>
        </p:txBody>
      </p:sp>
    </p:spTree>
    <p:extLst>
      <p:ext uri="{BB962C8B-B14F-4D97-AF65-F5344CB8AC3E}">
        <p14:creationId xmlns:p14="http://schemas.microsoft.com/office/powerpoint/2010/main" val="218602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18E6C8C-0CF1-4858-9BD4-6DEF75AA93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Recall our definition of UDDI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00C47C5-B0EE-40FC-BF76-8AD0C109017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64981" y="1665288"/>
            <a:ext cx="8578850" cy="48069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u="sng" dirty="0">
                <a:solidFill>
                  <a:srgbClr val="FF0000"/>
                </a:solidFill>
              </a:rPr>
              <a:t>Programmatic</a:t>
            </a:r>
            <a:r>
              <a:rPr lang="en-US" altLang="zh-CN" sz="4400" u="sng" dirty="0"/>
              <a:t> registration and discovery </a:t>
            </a:r>
            <a:r>
              <a:rPr lang="en-US" altLang="zh-CN" sz="4400" dirty="0"/>
              <a:t>of business entities and their Web services</a:t>
            </a:r>
          </a:p>
          <a:p>
            <a:pPr eaLnBrk="1" hangingPunct="1"/>
            <a:endParaRPr lang="en-US" altLang="zh-CN" sz="4400" dirty="0"/>
          </a:p>
          <a:p>
            <a:r>
              <a:rPr lang="en-US" altLang="zh-CN" sz="4400" dirty="0">
                <a:solidFill>
                  <a:srgbClr val="00B050"/>
                </a:solidFill>
              </a:rPr>
              <a:t>Who or what uses UDDI?</a:t>
            </a:r>
          </a:p>
        </p:txBody>
      </p:sp>
      <p:sp>
        <p:nvSpPr>
          <p:cNvPr id="59397" name="灯片编号占位符 5">
            <a:extLst>
              <a:ext uri="{FF2B5EF4-FFF2-40B4-BE49-F238E27FC236}">
                <a16:creationId xmlns:a16="http://schemas.microsoft.com/office/drawing/2014/main" id="{DF8B720C-EE33-4D55-9A48-C771F453CB63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3A9F8C5-A2DF-4BBD-8BA9-E925451C1ECC}" type="slidenum">
              <a:rPr lang="zh-CN" altLang="en-US" sz="120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16</a:t>
            </a:fld>
            <a:endParaRPr lang="en-US" altLang="zh-CN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33687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4CA14ED-588F-415E-B75C-38FA94A9B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uses UDDI?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A04612C-CB51-4FDC-BA57-739BDE4E9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dirty="0"/>
              <a:t>• Tool building client (Service Consumer)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dirty="0"/>
              <a:t>• Tool publishing </a:t>
            </a:r>
            <a:r>
              <a:rPr lang="en-US" altLang="zh-CN" sz="4000"/>
              <a:t>the service</a:t>
            </a:r>
            <a:endParaRPr lang="en-US" altLang="zh-CN" sz="4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dirty="0"/>
              <a:t>• Application that needs dynamic binding </a:t>
            </a:r>
          </a:p>
        </p:txBody>
      </p:sp>
    </p:spTree>
    <p:extLst>
      <p:ext uri="{BB962C8B-B14F-4D97-AF65-F5344CB8AC3E}">
        <p14:creationId xmlns:p14="http://schemas.microsoft.com/office/powerpoint/2010/main" val="4155746895"/>
      </p:ext>
    </p:extLst>
  </p:cSld>
  <p:clrMapOvr>
    <a:masterClrMapping/>
  </p:clrMapOvr>
  <p:transition advTm="13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4CA14ED-588F-415E-B75C-38FA94A9B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service consumer uses UDDI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A04612C-CB51-4FDC-BA57-739BDE4E9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dirty="0"/>
              <a:t>• Tool building client (Service Consumer)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dirty="0"/>
              <a:t>– Browse or search registry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dirty="0"/>
              <a:t>– Create a service proxy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603188504"/>
      </p:ext>
    </p:extLst>
  </p:cSld>
  <p:clrMapOvr>
    <a:masterClrMapping/>
  </p:clrMapOvr>
  <p:transition advTm="13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4CA14ED-588F-415E-B75C-38FA94A9B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service provider uses UDDI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A04612C-CB51-4FDC-BA57-739BDE4E9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dirty="0"/>
              <a:t>• Tool publishing the service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dirty="0"/>
              <a:t>– Generates WSDL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dirty="0"/>
              <a:t>– Construct UDDI entries</a:t>
            </a:r>
          </a:p>
        </p:txBody>
      </p:sp>
    </p:spTree>
    <p:extLst>
      <p:ext uri="{BB962C8B-B14F-4D97-AF65-F5344CB8AC3E}">
        <p14:creationId xmlns:p14="http://schemas.microsoft.com/office/powerpoint/2010/main" val="1611358527"/>
      </p:ext>
    </p:extLst>
  </p:cSld>
  <p:clrMapOvr>
    <a:masterClrMapping/>
  </p:clrMapOvr>
  <p:transition advTm="13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3394" y="2475187"/>
            <a:ext cx="10686553" cy="1371600"/>
          </a:xfrm>
          <a:noFill/>
          <a:ln/>
        </p:spPr>
        <p:txBody>
          <a:bodyPr anchor="b">
            <a:normAutofit/>
          </a:bodyPr>
          <a:lstStyle/>
          <a:p>
            <a:r>
              <a:rPr lang="en-GB" altLang="en-US" sz="7200" dirty="0">
                <a:latin typeface="Swis721 Hv BT" pitchFamily="34" charset="0"/>
              </a:rPr>
              <a:t>Service Discovery UDDI</a:t>
            </a:r>
            <a:endParaRPr lang="en-US" altLang="en-US" sz="6600" dirty="0">
              <a:latin typeface="Swis721 Hv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029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4CA14ED-588F-415E-B75C-38FA94A9B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application uses UDDI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A04612C-CB51-4FDC-BA57-739BDE4E9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400" dirty="0"/>
              <a:t>• Application that needs dynamic binding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dirty="0"/>
              <a:t>– Directly access UDDI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dirty="0"/>
              <a:t>– Query can be pre-generated</a:t>
            </a:r>
          </a:p>
        </p:txBody>
      </p:sp>
    </p:spTree>
    <p:extLst>
      <p:ext uri="{BB962C8B-B14F-4D97-AF65-F5344CB8AC3E}">
        <p14:creationId xmlns:p14="http://schemas.microsoft.com/office/powerpoint/2010/main" val="3154835768"/>
      </p:ext>
    </p:extLst>
  </p:cSld>
  <p:clrMapOvr>
    <a:masterClrMapping/>
  </p:clrMapOvr>
  <p:transition advTm="13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0E67288-DD29-40F2-9A2B-AD61F96F6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UDDI Vision - 2000</a:t>
            </a:r>
            <a:endParaRPr lang="en-US" altLang="zh-CN" dirty="0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83326ADC-00BB-4AEF-9A3E-37FB645FC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8539" y="1600200"/>
            <a:ext cx="9714661" cy="48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600" dirty="0"/>
              <a:t>Planned Adoption Phases of UDDI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/>
              <a:t>• Phase 1: Experimental stage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/>
              <a:t>• Phase 2: Private UDDI registry within an intranet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/>
              <a:t>• Phase 3: Public UDDI registries with no coordination among them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/>
              <a:t>• Phase 4: Public UDDI registries with coordination (i.e. replication)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/>
              <a:t>• Phase 5: Value added registry services</a:t>
            </a:r>
          </a:p>
        </p:txBody>
      </p:sp>
    </p:spTree>
    <p:extLst>
      <p:ext uri="{BB962C8B-B14F-4D97-AF65-F5344CB8AC3E}">
        <p14:creationId xmlns:p14="http://schemas.microsoft.com/office/powerpoint/2010/main" val="4061331990"/>
      </p:ext>
    </p:extLst>
  </p:cSld>
  <p:clrMapOvr>
    <a:masterClrMapping/>
  </p:clrMapOvr>
  <p:transition advTm="13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18E6C8C-0CF1-4858-9BD4-6DEF75AA93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Recall our definition of UDDI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00C47C5-B0EE-40FC-BF76-8AD0C109017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64981" y="1665288"/>
            <a:ext cx="8578850" cy="48069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/>
              <a:t>Programmatic registration and discovery of </a:t>
            </a:r>
            <a:r>
              <a:rPr lang="en-US" altLang="zh-CN" sz="4400" dirty="0">
                <a:solidFill>
                  <a:srgbClr val="FF0000"/>
                </a:solidFill>
              </a:rPr>
              <a:t>business entities </a:t>
            </a:r>
            <a:r>
              <a:rPr lang="en-US" altLang="zh-CN" sz="4400" dirty="0"/>
              <a:t>and their </a:t>
            </a:r>
            <a:r>
              <a:rPr lang="en-US" altLang="zh-CN" sz="4400" dirty="0">
                <a:solidFill>
                  <a:srgbClr val="FF0000"/>
                </a:solidFill>
              </a:rPr>
              <a:t>Web services</a:t>
            </a:r>
          </a:p>
          <a:p>
            <a:pPr eaLnBrk="1" hangingPunct="1"/>
            <a:endParaRPr lang="en-US" altLang="zh-CN" sz="4400" dirty="0"/>
          </a:p>
        </p:txBody>
      </p:sp>
      <p:sp>
        <p:nvSpPr>
          <p:cNvPr id="59397" name="灯片编号占位符 5">
            <a:extLst>
              <a:ext uri="{FF2B5EF4-FFF2-40B4-BE49-F238E27FC236}">
                <a16:creationId xmlns:a16="http://schemas.microsoft.com/office/drawing/2014/main" id="{DF8B720C-EE33-4D55-9A48-C771F453CB63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3A9F8C5-A2DF-4BBD-8BA9-E925451C1ECC}" type="slidenum">
              <a:rPr lang="zh-CN" altLang="en-US" sz="120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22</a:t>
            </a:fld>
            <a:endParaRPr lang="en-US" altLang="zh-CN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9924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4">
            <a:extLst>
              <a:ext uri="{FF2B5EF4-FFF2-40B4-BE49-F238E27FC236}">
                <a16:creationId xmlns:a16="http://schemas.microsoft.com/office/drawing/2014/main" id="{93D06867-16D4-4E21-8FE9-53143BD0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663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UDDI Data Model/Types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8D05DA-6EB8-42C3-93C9-29D9192C5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793" y="1557339"/>
            <a:ext cx="6490707" cy="47513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2400" dirty="0"/>
              <a:t>UDDI includes an XML Schema that describes four core types of information</a:t>
            </a:r>
            <a:r>
              <a:rPr lang="en-US" altLang="zh-CN" dirty="0"/>
              <a:t>:</a:t>
            </a:r>
          </a:p>
          <a:p>
            <a:pPr lvl="1">
              <a:defRPr/>
            </a:pPr>
            <a:r>
              <a:rPr lang="en-US" altLang="zh-CN" dirty="0" err="1"/>
              <a:t>businessEntity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About the actual business, e.g. business name, etc.</a:t>
            </a:r>
          </a:p>
          <a:p>
            <a:pPr lvl="1">
              <a:defRPr/>
            </a:pPr>
            <a:r>
              <a:rPr lang="en-US" altLang="zh-CN" dirty="0" err="1"/>
              <a:t>businessService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About the services provided by the business</a:t>
            </a:r>
          </a:p>
          <a:p>
            <a:pPr lvl="1">
              <a:defRPr/>
            </a:pPr>
            <a:r>
              <a:rPr lang="en-US" altLang="zh-CN" dirty="0" err="1"/>
              <a:t>bindingTemplate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About how and where to access a specific service</a:t>
            </a:r>
          </a:p>
          <a:p>
            <a:pPr lvl="1">
              <a:defRPr/>
            </a:pPr>
            <a:r>
              <a:rPr lang="en-US" altLang="zh-CN" dirty="0" err="1"/>
              <a:t>tModel</a:t>
            </a:r>
            <a:r>
              <a:rPr lang="en-US" altLang="zh-CN" dirty="0"/>
              <a:t> (Technical Model)</a:t>
            </a:r>
          </a:p>
          <a:p>
            <a:pPr lvl="2">
              <a:defRPr/>
            </a:pPr>
            <a:r>
              <a:rPr lang="en-US" altLang="zh-CN" dirty="0"/>
              <a:t>Include descriptions and pointers to external technical specifications or taxonomies</a:t>
            </a:r>
            <a:endParaRPr lang="zh-CN" altLang="en-US" dirty="0"/>
          </a:p>
        </p:txBody>
      </p:sp>
      <p:pic>
        <p:nvPicPr>
          <p:cNvPr id="69636" name="Picture 4">
            <a:extLst>
              <a:ext uri="{FF2B5EF4-FFF2-40B4-BE49-F238E27FC236}">
                <a16:creationId xmlns:a16="http://schemas.microsoft.com/office/drawing/2014/main" id="{71E98809-B027-41DD-9235-E98346D71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430" y="1557339"/>
            <a:ext cx="357505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150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>
            <a:extLst>
              <a:ext uri="{FF2B5EF4-FFF2-40B4-BE49-F238E27FC236}">
                <a16:creationId xmlns:a16="http://schemas.microsoft.com/office/drawing/2014/main" id="{DEC636A8-21BD-4D39-9363-CB143AAA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663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UDDI Data Model/Types</a:t>
            </a:r>
            <a:endParaRPr lang="zh-CN" altLang="en-US"/>
          </a:p>
        </p:txBody>
      </p:sp>
      <p:sp>
        <p:nvSpPr>
          <p:cNvPr id="70659" name="灯片编号占位符 3">
            <a:extLst>
              <a:ext uri="{FF2B5EF4-FFF2-40B4-BE49-F238E27FC236}">
                <a16:creationId xmlns:a16="http://schemas.microsoft.com/office/drawing/2014/main" id="{F8ED3F61-9D23-428C-907B-F4769919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A133F17C-FC04-4E5A-948E-F872EB76356B}" type="slidenum">
              <a:rPr lang="en-US" altLang="zh-CN">
                <a:latin typeface="Garamond" panose="02020404030301010803" pitchFamily="18" charset="0"/>
              </a:rPr>
              <a:pPr/>
              <a:t>24</a:t>
            </a:fld>
            <a:endParaRPr lang="en-US" altLang="zh-CN">
              <a:latin typeface="Garamond" panose="02020404030301010803" pitchFamily="18" charset="0"/>
            </a:endParaRPr>
          </a:p>
        </p:txBody>
      </p:sp>
      <p:sp>
        <p:nvSpPr>
          <p:cNvPr id="70660" name="AutoShape 7">
            <a:extLst>
              <a:ext uri="{FF2B5EF4-FFF2-40B4-BE49-F238E27FC236}">
                <a16:creationId xmlns:a16="http://schemas.microsoft.com/office/drawing/2014/main" id="{95970A8A-39BB-4A88-8207-2D8DF30B3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913" y="1641475"/>
            <a:ext cx="2895600" cy="1524000"/>
          </a:xfrm>
          <a:prstGeom prst="can">
            <a:avLst>
              <a:gd name="adj" fmla="val 25000"/>
            </a:avLst>
          </a:prstGeom>
          <a:solidFill>
            <a:srgbClr val="006666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661" name="Rectangle 8">
            <a:extLst>
              <a:ext uri="{FF2B5EF4-FFF2-40B4-BE49-F238E27FC236}">
                <a16:creationId xmlns:a16="http://schemas.microsoft.com/office/drawing/2014/main" id="{67DA0AB8-B82A-474D-8063-64CDEA07B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113" y="1309688"/>
            <a:ext cx="4267200" cy="1727200"/>
          </a:xfrm>
          <a:prstGeom prst="rect">
            <a:avLst/>
          </a:prstGeom>
          <a:solidFill>
            <a:srgbClr val="9CDF8F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0662" name="Text Box 9">
            <a:extLst>
              <a:ext uri="{FF2B5EF4-FFF2-40B4-BE49-F238E27FC236}">
                <a16:creationId xmlns:a16="http://schemas.microsoft.com/office/drawing/2014/main" id="{F2F9D1F7-4124-48C8-A6B0-0225C02E2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1525589"/>
            <a:ext cx="2519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UDDI Business Registry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A4112F4B-98BC-4904-B192-F67F657CB3DA}"/>
              </a:ext>
            </a:extLst>
          </p:cNvPr>
          <p:cNvGrpSpPr>
            <a:grpSpLocks/>
          </p:cNvGrpSpPr>
          <p:nvPr/>
        </p:nvGrpSpPr>
        <p:grpSpPr bwMode="auto">
          <a:xfrm>
            <a:off x="5141913" y="2174875"/>
            <a:ext cx="381000" cy="457200"/>
            <a:chOff x="960" y="3168"/>
            <a:chExt cx="240" cy="288"/>
          </a:xfrm>
          <a:solidFill>
            <a:srgbClr val="FFC000"/>
          </a:solidFill>
        </p:grpSpPr>
        <p:sp>
          <p:nvSpPr>
            <p:cNvPr id="70700" name="AutoShape 11">
              <a:extLst>
                <a:ext uri="{FF2B5EF4-FFF2-40B4-BE49-F238E27FC236}">
                  <a16:creationId xmlns:a16="http://schemas.microsoft.com/office/drawing/2014/main" id="{7D636665-D1E2-4727-8412-BF7BB3D99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168"/>
              <a:ext cx="240" cy="288"/>
            </a:xfrm>
            <a:prstGeom prst="foldedCorner">
              <a:avLst>
                <a:gd name="adj" fmla="val 24583"/>
              </a:avLst>
            </a:prstGeom>
            <a:grpFill/>
            <a:ln w="9525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0701" name="Line 12">
              <a:extLst>
                <a:ext uri="{FF2B5EF4-FFF2-40B4-BE49-F238E27FC236}">
                  <a16:creationId xmlns:a16="http://schemas.microsoft.com/office/drawing/2014/main" id="{A526C1F9-3E36-4680-8E92-3A8EDD1D0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264"/>
              <a:ext cx="96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0702" name="Line 13">
              <a:extLst>
                <a:ext uri="{FF2B5EF4-FFF2-40B4-BE49-F238E27FC236}">
                  <a16:creationId xmlns:a16="http://schemas.microsoft.com/office/drawing/2014/main" id="{D0C92A3A-FB18-4DC7-9432-88DC9941A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312"/>
              <a:ext cx="96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0703" name="Line 14">
              <a:extLst>
                <a:ext uri="{FF2B5EF4-FFF2-40B4-BE49-F238E27FC236}">
                  <a16:creationId xmlns:a16="http://schemas.microsoft.com/office/drawing/2014/main" id="{624CA2A7-A331-4D51-A498-7C1B18A44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360"/>
              <a:ext cx="96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3144BAE9-EC1C-4E80-B798-AAFF2314A753}"/>
              </a:ext>
            </a:extLst>
          </p:cNvPr>
          <p:cNvGrpSpPr>
            <a:grpSpLocks/>
          </p:cNvGrpSpPr>
          <p:nvPr/>
        </p:nvGrpSpPr>
        <p:grpSpPr bwMode="auto">
          <a:xfrm>
            <a:off x="4989513" y="2403475"/>
            <a:ext cx="381000" cy="457200"/>
            <a:chOff x="960" y="3168"/>
            <a:chExt cx="240" cy="288"/>
          </a:xfrm>
          <a:solidFill>
            <a:srgbClr val="FFC000"/>
          </a:solidFill>
        </p:grpSpPr>
        <p:sp>
          <p:nvSpPr>
            <p:cNvPr id="70696" name="AutoShape 16">
              <a:extLst>
                <a:ext uri="{FF2B5EF4-FFF2-40B4-BE49-F238E27FC236}">
                  <a16:creationId xmlns:a16="http://schemas.microsoft.com/office/drawing/2014/main" id="{E1CA720C-8D95-461C-8FBA-0A09E86E4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168"/>
              <a:ext cx="240" cy="288"/>
            </a:xfrm>
            <a:prstGeom prst="foldedCorner">
              <a:avLst>
                <a:gd name="adj" fmla="val 24583"/>
              </a:avLst>
            </a:prstGeom>
            <a:grpFill/>
            <a:ln w="9525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0697" name="Line 17">
              <a:extLst>
                <a:ext uri="{FF2B5EF4-FFF2-40B4-BE49-F238E27FC236}">
                  <a16:creationId xmlns:a16="http://schemas.microsoft.com/office/drawing/2014/main" id="{215C7D1C-4F80-4125-8D6E-38491EA4C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264"/>
              <a:ext cx="96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0698" name="Line 18">
              <a:extLst>
                <a:ext uri="{FF2B5EF4-FFF2-40B4-BE49-F238E27FC236}">
                  <a16:creationId xmlns:a16="http://schemas.microsoft.com/office/drawing/2014/main" id="{987B147A-BDF3-47E7-B158-22BB9812D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312"/>
              <a:ext cx="96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0699" name="Line 19">
              <a:extLst>
                <a:ext uri="{FF2B5EF4-FFF2-40B4-BE49-F238E27FC236}">
                  <a16:creationId xmlns:a16="http://schemas.microsoft.com/office/drawing/2014/main" id="{0D9A6DA8-5D26-437A-B800-F8C8BD8EC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360"/>
              <a:ext cx="96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5" name="Group 20">
            <a:extLst>
              <a:ext uri="{FF2B5EF4-FFF2-40B4-BE49-F238E27FC236}">
                <a16:creationId xmlns:a16="http://schemas.microsoft.com/office/drawing/2014/main" id="{FB99461D-CC73-43F3-AA0B-3CCE07BCAB1C}"/>
              </a:ext>
            </a:extLst>
          </p:cNvPr>
          <p:cNvGrpSpPr>
            <a:grpSpLocks/>
          </p:cNvGrpSpPr>
          <p:nvPr/>
        </p:nvGrpSpPr>
        <p:grpSpPr bwMode="auto">
          <a:xfrm>
            <a:off x="5751513" y="2251075"/>
            <a:ext cx="381000" cy="457200"/>
            <a:chOff x="960" y="3168"/>
            <a:chExt cx="240" cy="288"/>
          </a:xfrm>
          <a:solidFill>
            <a:srgbClr val="FFC000"/>
          </a:solidFill>
        </p:grpSpPr>
        <p:sp>
          <p:nvSpPr>
            <p:cNvPr id="70692" name="AutoShape 21">
              <a:extLst>
                <a:ext uri="{FF2B5EF4-FFF2-40B4-BE49-F238E27FC236}">
                  <a16:creationId xmlns:a16="http://schemas.microsoft.com/office/drawing/2014/main" id="{71934EEC-F5B6-41CF-BDE6-91496A70A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168"/>
              <a:ext cx="240" cy="288"/>
            </a:xfrm>
            <a:prstGeom prst="foldedCorner">
              <a:avLst>
                <a:gd name="adj" fmla="val 24583"/>
              </a:avLst>
            </a:prstGeom>
            <a:grpFill/>
            <a:ln w="9525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0693" name="Line 22">
              <a:extLst>
                <a:ext uri="{FF2B5EF4-FFF2-40B4-BE49-F238E27FC236}">
                  <a16:creationId xmlns:a16="http://schemas.microsoft.com/office/drawing/2014/main" id="{00F91996-D58D-4127-90D4-1858E0805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264"/>
              <a:ext cx="96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0694" name="Line 23">
              <a:extLst>
                <a:ext uri="{FF2B5EF4-FFF2-40B4-BE49-F238E27FC236}">
                  <a16:creationId xmlns:a16="http://schemas.microsoft.com/office/drawing/2014/main" id="{4F2A46E1-90DD-4336-9DA4-680F36912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312"/>
              <a:ext cx="96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0695" name="Line 24">
              <a:extLst>
                <a:ext uri="{FF2B5EF4-FFF2-40B4-BE49-F238E27FC236}">
                  <a16:creationId xmlns:a16="http://schemas.microsoft.com/office/drawing/2014/main" id="{277E156F-BA3A-4C43-B553-3F006B9FF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360"/>
              <a:ext cx="96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6" name="Group 25">
            <a:extLst>
              <a:ext uri="{FF2B5EF4-FFF2-40B4-BE49-F238E27FC236}">
                <a16:creationId xmlns:a16="http://schemas.microsoft.com/office/drawing/2014/main" id="{B0528CE9-5802-4DEA-B39A-ED296F747C54}"/>
              </a:ext>
            </a:extLst>
          </p:cNvPr>
          <p:cNvGrpSpPr>
            <a:grpSpLocks/>
          </p:cNvGrpSpPr>
          <p:nvPr/>
        </p:nvGrpSpPr>
        <p:grpSpPr bwMode="auto">
          <a:xfrm>
            <a:off x="6665913" y="2251075"/>
            <a:ext cx="381000" cy="457200"/>
            <a:chOff x="960" y="3168"/>
            <a:chExt cx="240" cy="288"/>
          </a:xfrm>
          <a:solidFill>
            <a:srgbClr val="FFC000"/>
          </a:solidFill>
        </p:grpSpPr>
        <p:sp>
          <p:nvSpPr>
            <p:cNvPr id="70688" name="AutoShape 26">
              <a:extLst>
                <a:ext uri="{FF2B5EF4-FFF2-40B4-BE49-F238E27FC236}">
                  <a16:creationId xmlns:a16="http://schemas.microsoft.com/office/drawing/2014/main" id="{38F8DAAA-5B4E-43D4-B195-CF9C7CB96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168"/>
              <a:ext cx="240" cy="288"/>
            </a:xfrm>
            <a:prstGeom prst="foldedCorner">
              <a:avLst>
                <a:gd name="adj" fmla="val 24583"/>
              </a:avLst>
            </a:prstGeom>
            <a:grpFill/>
            <a:ln w="9525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0689" name="Line 27">
              <a:extLst>
                <a:ext uri="{FF2B5EF4-FFF2-40B4-BE49-F238E27FC236}">
                  <a16:creationId xmlns:a16="http://schemas.microsoft.com/office/drawing/2014/main" id="{76ACCDBF-6913-47E0-8DC1-BC837A0A9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264"/>
              <a:ext cx="96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0690" name="Line 28">
              <a:extLst>
                <a:ext uri="{FF2B5EF4-FFF2-40B4-BE49-F238E27FC236}">
                  <a16:creationId xmlns:a16="http://schemas.microsoft.com/office/drawing/2014/main" id="{2D5CB57B-0FB6-44BF-8300-6AE49ADD8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312"/>
              <a:ext cx="96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0691" name="Line 29">
              <a:extLst>
                <a:ext uri="{FF2B5EF4-FFF2-40B4-BE49-F238E27FC236}">
                  <a16:creationId xmlns:a16="http://schemas.microsoft.com/office/drawing/2014/main" id="{B0A00ECF-BC2E-4562-9C96-8ECE650AB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360"/>
              <a:ext cx="96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7" name="Group 30">
            <a:extLst>
              <a:ext uri="{FF2B5EF4-FFF2-40B4-BE49-F238E27FC236}">
                <a16:creationId xmlns:a16="http://schemas.microsoft.com/office/drawing/2014/main" id="{D72072CC-4B62-44AA-9B99-078CE1A1C4ED}"/>
              </a:ext>
            </a:extLst>
          </p:cNvPr>
          <p:cNvGrpSpPr>
            <a:grpSpLocks/>
          </p:cNvGrpSpPr>
          <p:nvPr/>
        </p:nvGrpSpPr>
        <p:grpSpPr bwMode="auto">
          <a:xfrm>
            <a:off x="6818313" y="2403475"/>
            <a:ext cx="381000" cy="457200"/>
            <a:chOff x="960" y="3168"/>
            <a:chExt cx="240" cy="288"/>
          </a:xfrm>
          <a:solidFill>
            <a:srgbClr val="FFC000"/>
          </a:solidFill>
        </p:grpSpPr>
        <p:sp>
          <p:nvSpPr>
            <p:cNvPr id="70684" name="AutoShape 31">
              <a:extLst>
                <a:ext uri="{FF2B5EF4-FFF2-40B4-BE49-F238E27FC236}">
                  <a16:creationId xmlns:a16="http://schemas.microsoft.com/office/drawing/2014/main" id="{E9C44A9A-9696-40E6-8359-396910C20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168"/>
              <a:ext cx="240" cy="288"/>
            </a:xfrm>
            <a:prstGeom prst="foldedCorner">
              <a:avLst>
                <a:gd name="adj" fmla="val 24583"/>
              </a:avLst>
            </a:prstGeom>
            <a:grpFill/>
            <a:ln w="9525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0685" name="Line 32">
              <a:extLst>
                <a:ext uri="{FF2B5EF4-FFF2-40B4-BE49-F238E27FC236}">
                  <a16:creationId xmlns:a16="http://schemas.microsoft.com/office/drawing/2014/main" id="{EA60E64E-7AAB-4FB5-950C-8491EAD0A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264"/>
              <a:ext cx="96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0686" name="Line 33">
              <a:extLst>
                <a:ext uri="{FF2B5EF4-FFF2-40B4-BE49-F238E27FC236}">
                  <a16:creationId xmlns:a16="http://schemas.microsoft.com/office/drawing/2014/main" id="{D293C431-DFAC-47D2-BDEE-70182E432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312"/>
              <a:ext cx="96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0687" name="Line 34">
              <a:extLst>
                <a:ext uri="{FF2B5EF4-FFF2-40B4-BE49-F238E27FC236}">
                  <a16:creationId xmlns:a16="http://schemas.microsoft.com/office/drawing/2014/main" id="{70B67E61-20DD-4E2B-8517-82314102E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360"/>
              <a:ext cx="96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8" name="Group 35">
            <a:extLst>
              <a:ext uri="{FF2B5EF4-FFF2-40B4-BE49-F238E27FC236}">
                <a16:creationId xmlns:a16="http://schemas.microsoft.com/office/drawing/2014/main" id="{15392EAB-ABEA-4D77-A4A7-68FC51DA1E6F}"/>
              </a:ext>
            </a:extLst>
          </p:cNvPr>
          <p:cNvGrpSpPr>
            <a:grpSpLocks/>
          </p:cNvGrpSpPr>
          <p:nvPr/>
        </p:nvGrpSpPr>
        <p:grpSpPr bwMode="auto">
          <a:xfrm>
            <a:off x="7046913" y="2098675"/>
            <a:ext cx="381000" cy="457200"/>
            <a:chOff x="960" y="3168"/>
            <a:chExt cx="240" cy="288"/>
          </a:xfrm>
          <a:solidFill>
            <a:srgbClr val="FFC000"/>
          </a:solidFill>
        </p:grpSpPr>
        <p:sp>
          <p:nvSpPr>
            <p:cNvPr id="70680" name="AutoShape 36">
              <a:extLst>
                <a:ext uri="{FF2B5EF4-FFF2-40B4-BE49-F238E27FC236}">
                  <a16:creationId xmlns:a16="http://schemas.microsoft.com/office/drawing/2014/main" id="{F38BD55C-1D2B-411C-A83A-7398481AB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168"/>
              <a:ext cx="240" cy="288"/>
            </a:xfrm>
            <a:prstGeom prst="foldedCorner">
              <a:avLst>
                <a:gd name="adj" fmla="val 24583"/>
              </a:avLst>
            </a:prstGeom>
            <a:grpFill/>
            <a:ln w="9525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0681" name="Line 37">
              <a:extLst>
                <a:ext uri="{FF2B5EF4-FFF2-40B4-BE49-F238E27FC236}">
                  <a16:creationId xmlns:a16="http://schemas.microsoft.com/office/drawing/2014/main" id="{0E80B283-89C5-4D68-B683-5E56BC52E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264"/>
              <a:ext cx="96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0682" name="Line 38">
              <a:extLst>
                <a:ext uri="{FF2B5EF4-FFF2-40B4-BE49-F238E27FC236}">
                  <a16:creationId xmlns:a16="http://schemas.microsoft.com/office/drawing/2014/main" id="{1764CC19-5D37-4110-987C-08C737CEF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312"/>
              <a:ext cx="96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0683" name="Line 39">
              <a:extLst>
                <a:ext uri="{FF2B5EF4-FFF2-40B4-BE49-F238E27FC236}">
                  <a16:creationId xmlns:a16="http://schemas.microsoft.com/office/drawing/2014/main" id="{2DE4F592-8121-4CAE-A1EF-28893117C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360"/>
              <a:ext cx="96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70669" name="AutoShape 40">
            <a:extLst>
              <a:ext uri="{FF2B5EF4-FFF2-40B4-BE49-F238E27FC236}">
                <a16:creationId xmlns:a16="http://schemas.microsoft.com/office/drawing/2014/main" id="{49ACAA36-52F3-41CD-98F4-4AAA412D2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3" y="2784475"/>
            <a:ext cx="3124200" cy="2133600"/>
          </a:xfrm>
          <a:prstGeom prst="wedgeRectCallout">
            <a:avLst>
              <a:gd name="adj1" fmla="val 59653"/>
              <a:gd name="adj2" fmla="val -59972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70" name="Text Box 41">
            <a:extLst>
              <a:ext uri="{FF2B5EF4-FFF2-40B4-BE49-F238E27FC236}">
                <a16:creationId xmlns:a16="http://schemas.microsoft.com/office/drawing/2014/main" id="{869F4538-8229-4345-BA63-5B6655639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4" y="2936875"/>
            <a:ext cx="28035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&lt;Business&gt;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 &lt;businessEntity&gt;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      :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      :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 &lt;/businessEntity&gt;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&lt;/Business&gt;</a:t>
            </a:r>
          </a:p>
        </p:txBody>
      </p:sp>
      <p:sp>
        <p:nvSpPr>
          <p:cNvPr id="70671" name="AutoShape 42">
            <a:extLst>
              <a:ext uri="{FF2B5EF4-FFF2-40B4-BE49-F238E27FC236}">
                <a16:creationId xmlns:a16="http://schemas.microsoft.com/office/drawing/2014/main" id="{749AE57C-F25E-4650-A5F8-940ACCF07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3089275"/>
            <a:ext cx="3543300" cy="2667000"/>
          </a:xfrm>
          <a:prstGeom prst="wedgeRectCallout">
            <a:avLst>
              <a:gd name="adj1" fmla="val -45880"/>
              <a:gd name="adj2" fmla="val -67083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72" name="Text Box 43">
            <a:extLst>
              <a:ext uri="{FF2B5EF4-FFF2-40B4-BE49-F238E27FC236}">
                <a16:creationId xmlns:a16="http://schemas.microsoft.com/office/drawing/2014/main" id="{2CA5ECE9-18BE-40AD-9494-8D0FACD1C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513" y="3165476"/>
            <a:ext cx="3217862" cy="23082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&lt;Service&gt;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&lt;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businessService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&lt;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bindingTemplate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: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: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&lt;/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bindingTemplate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&lt;/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businessService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&lt;/Service&gt;</a:t>
            </a:r>
          </a:p>
        </p:txBody>
      </p:sp>
      <p:grpSp>
        <p:nvGrpSpPr>
          <p:cNvPr id="9" name="Group 44">
            <a:extLst>
              <a:ext uri="{FF2B5EF4-FFF2-40B4-BE49-F238E27FC236}">
                <a16:creationId xmlns:a16="http://schemas.microsoft.com/office/drawing/2014/main" id="{252CD303-3022-4558-938D-CD23F8509D86}"/>
              </a:ext>
            </a:extLst>
          </p:cNvPr>
          <p:cNvGrpSpPr>
            <a:grpSpLocks/>
          </p:cNvGrpSpPr>
          <p:nvPr/>
        </p:nvGrpSpPr>
        <p:grpSpPr bwMode="auto">
          <a:xfrm>
            <a:off x="5980113" y="2403475"/>
            <a:ext cx="381000" cy="457200"/>
            <a:chOff x="960" y="3168"/>
            <a:chExt cx="240" cy="288"/>
          </a:xfrm>
          <a:solidFill>
            <a:srgbClr val="FFC000"/>
          </a:solidFill>
        </p:grpSpPr>
        <p:sp>
          <p:nvSpPr>
            <p:cNvPr id="70676" name="AutoShape 45">
              <a:extLst>
                <a:ext uri="{FF2B5EF4-FFF2-40B4-BE49-F238E27FC236}">
                  <a16:creationId xmlns:a16="http://schemas.microsoft.com/office/drawing/2014/main" id="{8D0082A1-6C8C-48D6-A85A-D041C447C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168"/>
              <a:ext cx="240" cy="288"/>
            </a:xfrm>
            <a:prstGeom prst="foldedCorner">
              <a:avLst>
                <a:gd name="adj" fmla="val 24583"/>
              </a:avLst>
            </a:prstGeom>
            <a:grpFill/>
            <a:ln w="9525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0677" name="Line 46">
              <a:extLst>
                <a:ext uri="{FF2B5EF4-FFF2-40B4-BE49-F238E27FC236}">
                  <a16:creationId xmlns:a16="http://schemas.microsoft.com/office/drawing/2014/main" id="{67A820A3-F80C-45E9-904C-5254A511B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264"/>
              <a:ext cx="96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0678" name="Line 47">
              <a:extLst>
                <a:ext uri="{FF2B5EF4-FFF2-40B4-BE49-F238E27FC236}">
                  <a16:creationId xmlns:a16="http://schemas.microsoft.com/office/drawing/2014/main" id="{7D513272-416C-425B-BA6D-B9129435B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312"/>
              <a:ext cx="96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0679" name="Line 48">
              <a:extLst>
                <a:ext uri="{FF2B5EF4-FFF2-40B4-BE49-F238E27FC236}">
                  <a16:creationId xmlns:a16="http://schemas.microsoft.com/office/drawing/2014/main" id="{11478DFA-DA62-434B-80AB-999CED025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360"/>
              <a:ext cx="96" cy="0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 type="none" w="lg" len="lg"/>
            </a:ln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70674" name="AutoShape 49">
            <a:extLst>
              <a:ext uri="{FF2B5EF4-FFF2-40B4-BE49-F238E27FC236}">
                <a16:creationId xmlns:a16="http://schemas.microsoft.com/office/drawing/2014/main" id="{BACA84F1-E197-4814-A400-0B9F5C4D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3902076"/>
            <a:ext cx="2170113" cy="2016125"/>
          </a:xfrm>
          <a:prstGeom prst="wedgeRectCallout">
            <a:avLst>
              <a:gd name="adj1" fmla="val 12639"/>
              <a:gd name="adj2" fmla="val -102792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75" name="Text Box 50">
            <a:extLst>
              <a:ext uri="{FF2B5EF4-FFF2-40B4-BE49-F238E27FC236}">
                <a16:creationId xmlns:a16="http://schemas.microsoft.com/office/drawing/2014/main" id="{B04577E5-BC34-4C05-AE6B-369C6D0E2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113" y="4003675"/>
            <a:ext cx="1701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&lt;TModel&gt;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 &lt;tModel&gt;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      :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      :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 &lt;/tModel&gt;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&lt;/TModel&gt;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629" y="6131581"/>
            <a:ext cx="972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XML Schema describes these four core types of information </a:t>
            </a:r>
          </a:p>
        </p:txBody>
      </p:sp>
    </p:spTree>
    <p:extLst>
      <p:ext uri="{BB962C8B-B14F-4D97-AF65-F5344CB8AC3E}">
        <p14:creationId xmlns:p14="http://schemas.microsoft.com/office/powerpoint/2010/main" val="99348964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灯片编号占位符 3">
            <a:extLst>
              <a:ext uri="{FF2B5EF4-FFF2-40B4-BE49-F238E27FC236}">
                <a16:creationId xmlns:a16="http://schemas.microsoft.com/office/drawing/2014/main" id="{0F26021B-A07E-41B3-81F9-BB975AD79F6E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87C4EC3-8970-40E2-B862-47DE21605C6F}" type="slidenum">
              <a:rPr lang="zh-CN" altLang="en-US" sz="1200" i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25</a:t>
            </a:fld>
            <a:endParaRPr lang="en-US" altLang="zh-CN" sz="1200" i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71684" name="Rectangle 7">
            <a:extLst>
              <a:ext uri="{FF2B5EF4-FFF2-40B4-BE49-F238E27FC236}">
                <a16:creationId xmlns:a16="http://schemas.microsoft.com/office/drawing/2014/main" id="{0E4565B2-AC3F-4616-AA16-B9C6E0D84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4127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TW" sz="44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A. businessEntity</a:t>
            </a:r>
          </a:p>
        </p:txBody>
      </p:sp>
      <p:sp>
        <p:nvSpPr>
          <p:cNvPr id="71685" name="Text Box 8">
            <a:extLst>
              <a:ext uri="{FF2B5EF4-FFF2-40B4-BE49-F238E27FC236}">
                <a16:creationId xmlns:a16="http://schemas.microsoft.com/office/drawing/2014/main" id="{2D35D4AB-6086-464E-B759-7FF8AAFE6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412875"/>
            <a:ext cx="8528050" cy="4673600"/>
          </a:xfrm>
          <a:prstGeom prst="rect">
            <a:avLst/>
          </a:prstGeom>
          <a:solidFill>
            <a:srgbClr val="9CDF8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&lt;businessEntity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  businessKey=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   “</a:t>
            </a:r>
            <a:r>
              <a:rPr lang="en-US" altLang="zh-TW" sz="2000" b="1" i="0">
                <a:latin typeface="Courier New" panose="02070309020205020404" pitchFamily="49" charset="0"/>
                <a:ea typeface="新細明體" panose="02020500000000000000" pitchFamily="18" charset="-120"/>
              </a:rPr>
              <a:t>ba744ed0-3aaf-11d5-80dc-002035229c64</a:t>
            </a:r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”&gt; 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&lt;name&gt; XMethods &lt;/name&gt;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&lt;description&gt; … &lt;/description&gt;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&lt;contacts&gt;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  &lt;contact&gt; … &lt;/contact&gt;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  &lt;contact&gt; … &lt;/contact&gt;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&lt;/contacts&gt;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&lt;identifierBag&gt; … &lt;/identifierBag&gt;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&lt;categoryBag&gt; … &lt;/categoryBag&gt;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&lt;/businessEntity&gt;</a:t>
            </a:r>
          </a:p>
        </p:txBody>
      </p:sp>
      <p:sp>
        <p:nvSpPr>
          <p:cNvPr id="71686" name="Text Box 9">
            <a:extLst>
              <a:ext uri="{FF2B5EF4-FFF2-40B4-BE49-F238E27FC236}">
                <a16:creationId xmlns:a16="http://schemas.microsoft.com/office/drawing/2014/main" id="{649CF986-4A28-4187-9053-080C6C883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3573464"/>
            <a:ext cx="2590800" cy="1200329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0">
                <a:solidFill>
                  <a:srgbClr val="FFFFFF"/>
                </a:solidFill>
                <a:latin typeface="Times New Roman" panose="02020603050405020304" pitchFamily="18" charset="0"/>
              </a:rPr>
              <a:t>Typical contents of businessEntity element</a:t>
            </a:r>
          </a:p>
        </p:txBody>
      </p:sp>
    </p:spTree>
    <p:extLst>
      <p:ext uri="{BB962C8B-B14F-4D97-AF65-F5344CB8AC3E}">
        <p14:creationId xmlns:p14="http://schemas.microsoft.com/office/powerpoint/2010/main" val="2449252941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灯片编号占位符 3">
            <a:extLst>
              <a:ext uri="{FF2B5EF4-FFF2-40B4-BE49-F238E27FC236}">
                <a16:creationId xmlns:a16="http://schemas.microsoft.com/office/drawing/2014/main" id="{19A21229-96F2-46A8-9F58-9BD62E6DB568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B21A17F-C0DA-4BD1-B8C4-B1E2D7E6B8B6}" type="slidenum">
              <a:rPr lang="zh-CN" altLang="en-US" sz="1200" i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26</a:t>
            </a:fld>
            <a:endParaRPr lang="en-US" altLang="zh-CN" sz="1200" i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72708" name="Rectangle 7">
            <a:extLst>
              <a:ext uri="{FF2B5EF4-FFF2-40B4-BE49-F238E27FC236}">
                <a16:creationId xmlns:a16="http://schemas.microsoft.com/office/drawing/2014/main" id="{2F5A29E1-7F42-4239-95D7-A3BAFDC10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267" y="1228725"/>
            <a:ext cx="10450286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800" i="0" dirty="0" err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businessEntity</a:t>
            </a:r>
            <a:r>
              <a:rPr lang="en-US" altLang="zh-TW" sz="2800" i="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element includes info about the actual business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800" i="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Business name, description, contact info such as address, phone, contact person, etc.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TW" sz="2800" i="0" dirty="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800" i="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Each business will receive a unique </a:t>
            </a:r>
            <a:r>
              <a:rPr lang="en-US" altLang="zh-TW" sz="2800" i="0" dirty="0" err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businessKey</a:t>
            </a:r>
            <a:r>
              <a:rPr lang="en-US" altLang="zh-TW" sz="2800" i="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value when </a:t>
            </a:r>
            <a:r>
              <a:rPr lang="en-US" altLang="zh-TW" sz="2800" i="0" dirty="0" err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registrating</a:t>
            </a:r>
            <a:r>
              <a:rPr lang="en-US" altLang="zh-TW" sz="2800" i="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to a UDDI server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800" i="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e.g. </a:t>
            </a:r>
            <a:r>
              <a:rPr lang="en-US" altLang="zh-TW" sz="2800" i="0" dirty="0" err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businessKey</a:t>
            </a:r>
            <a:r>
              <a:rPr lang="en-US" altLang="zh-TW" sz="2800" i="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of Microsoft in its UDDI server: 0076b468-eb27-42e5-ac09-9955cff462a3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TW" sz="2800" i="0" dirty="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800" i="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The key is used to </a:t>
            </a:r>
            <a:r>
              <a:rPr lang="en-US" altLang="zh-TW" sz="2800" i="0" u="sng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tie a business to </a:t>
            </a:r>
            <a:r>
              <a:rPr lang="en-US" altLang="zh-TW" sz="2800" i="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its published services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52689D19-5120-45D4-96FA-DBF2C2273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3333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TW" sz="44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A. businessEntity</a:t>
            </a:r>
          </a:p>
        </p:txBody>
      </p:sp>
    </p:spTree>
    <p:extLst>
      <p:ext uri="{BB962C8B-B14F-4D97-AF65-F5344CB8AC3E}">
        <p14:creationId xmlns:p14="http://schemas.microsoft.com/office/powerpoint/2010/main" val="2717487299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灯片编号占位符 3">
            <a:extLst>
              <a:ext uri="{FF2B5EF4-FFF2-40B4-BE49-F238E27FC236}">
                <a16:creationId xmlns:a16="http://schemas.microsoft.com/office/drawing/2014/main" id="{0F26021B-A07E-41B3-81F9-BB975AD79F6E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87C4EC3-8970-40E2-B862-47DE21605C6F}" type="slidenum">
              <a:rPr lang="zh-CN" altLang="en-US" sz="1200" i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27</a:t>
            </a:fld>
            <a:endParaRPr lang="en-US" altLang="zh-CN" sz="1200" i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71684" name="Rectangle 7">
            <a:extLst>
              <a:ext uri="{FF2B5EF4-FFF2-40B4-BE49-F238E27FC236}">
                <a16:creationId xmlns:a16="http://schemas.microsoft.com/office/drawing/2014/main" id="{0E4565B2-AC3F-4616-AA16-B9C6E0D84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4127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TW" sz="44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A. businessEntity</a:t>
            </a:r>
          </a:p>
        </p:txBody>
      </p:sp>
      <p:sp>
        <p:nvSpPr>
          <p:cNvPr id="71685" name="Text Box 8">
            <a:extLst>
              <a:ext uri="{FF2B5EF4-FFF2-40B4-BE49-F238E27FC236}">
                <a16:creationId xmlns:a16="http://schemas.microsoft.com/office/drawing/2014/main" id="{2D35D4AB-6086-464E-B759-7FF8AAFE6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412875"/>
            <a:ext cx="8528050" cy="4673600"/>
          </a:xfrm>
          <a:prstGeom prst="rect">
            <a:avLst/>
          </a:prstGeom>
          <a:solidFill>
            <a:srgbClr val="9CDF8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&lt;businessEntity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  businessKey=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   “</a:t>
            </a:r>
            <a:r>
              <a:rPr lang="en-US" altLang="zh-TW" sz="2000" b="1" i="0">
                <a:latin typeface="Courier New" panose="02070309020205020404" pitchFamily="49" charset="0"/>
                <a:ea typeface="新細明體" panose="02020500000000000000" pitchFamily="18" charset="-120"/>
              </a:rPr>
              <a:t>ba744ed0-3aaf-11d5-80dc-002035229c64</a:t>
            </a:r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”&gt; 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&lt;name&gt; XMethods &lt;/name&gt;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&lt;description&gt; … &lt;/description&gt;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&lt;contacts&gt;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  &lt;contact&gt; … &lt;/contact&gt;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  &lt;contact&gt; … &lt;/contact&gt;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&lt;/contacts&gt;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&lt;identifierBag&gt; … &lt;/identifierBag&gt;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&lt;categoryBag&gt; … &lt;/categoryBag&gt;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&lt;/businessEntity&gt;</a:t>
            </a:r>
          </a:p>
        </p:txBody>
      </p:sp>
      <p:sp>
        <p:nvSpPr>
          <p:cNvPr id="71686" name="Text Box 9">
            <a:extLst>
              <a:ext uri="{FF2B5EF4-FFF2-40B4-BE49-F238E27FC236}">
                <a16:creationId xmlns:a16="http://schemas.microsoft.com/office/drawing/2014/main" id="{649CF986-4A28-4187-9053-080C6C883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3573464"/>
            <a:ext cx="2590800" cy="1200329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0">
                <a:solidFill>
                  <a:srgbClr val="FFFFFF"/>
                </a:solidFill>
                <a:latin typeface="Times New Roman" panose="02020603050405020304" pitchFamily="18" charset="0"/>
              </a:rPr>
              <a:t>Typical contents of businessEntity element</a:t>
            </a:r>
          </a:p>
        </p:txBody>
      </p:sp>
    </p:spTree>
    <p:extLst>
      <p:ext uri="{BB962C8B-B14F-4D97-AF65-F5344CB8AC3E}">
        <p14:creationId xmlns:p14="http://schemas.microsoft.com/office/powerpoint/2010/main" val="2183313747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灯片编号占位符 3">
            <a:extLst>
              <a:ext uri="{FF2B5EF4-FFF2-40B4-BE49-F238E27FC236}">
                <a16:creationId xmlns:a16="http://schemas.microsoft.com/office/drawing/2014/main" id="{CAE1A174-1A5A-44CE-AFE9-1C2187E6AA2C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4333D85-0173-42B9-82C1-FE168A114E5C}" type="slidenum">
              <a:rPr lang="zh-CN" altLang="en-US" sz="1200" i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28</a:t>
            </a:fld>
            <a:endParaRPr lang="en-US" altLang="zh-CN" sz="1200" i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73732" name="Rectangle 7">
            <a:extLst>
              <a:ext uri="{FF2B5EF4-FFF2-40B4-BE49-F238E27FC236}">
                <a16:creationId xmlns:a16="http://schemas.microsoft.com/office/drawing/2014/main" id="{D5CE43E9-03B8-4AEB-95B7-A07A05BF1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71600"/>
            <a:ext cx="853440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Can also include other unique value(s) in </a:t>
            </a:r>
            <a:r>
              <a:rPr lang="en-US" altLang="zh-TW" sz="2400" i="0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identifierBag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that identifies the company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0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UDDI supports Dun &amp; Bradstreet D-U-N-S</a:t>
            </a:r>
            <a:r>
              <a:rPr lang="en-US" altLang="zh-TW" sz="20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®</a:t>
            </a:r>
            <a:r>
              <a:rPr lang="en-US" altLang="zh-TW" sz="20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Numbers and Thomas Registry Supplier IDs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0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e.g. Microsoft’s Dun &amp; Bradstreet D-U-N-S® No: 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zh-TW" sz="20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	08-146-6849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Businesses can also register multiple </a:t>
            </a:r>
            <a:r>
              <a:rPr lang="en-US" altLang="zh-TW" sz="2400" i="0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business categories 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in categoryBag based on standard taxonomies, e.g.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000" i="0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NAICS</a:t>
            </a:r>
            <a:r>
              <a:rPr lang="en-US" altLang="zh-TW" sz="20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: </a:t>
            </a:r>
            <a:r>
              <a:rPr lang="en-US" altLang="zh-TW" sz="2000" i="0" u="sng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The North American </a:t>
            </a:r>
            <a:r>
              <a:rPr lang="en-US" altLang="zh-TW" sz="20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Industry Classification System provides industry classification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sz="2000" i="0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UNSPSC</a:t>
            </a:r>
            <a:r>
              <a:rPr lang="en-US" altLang="zh-TW" sz="20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: </a:t>
            </a:r>
            <a:r>
              <a:rPr lang="en-US" altLang="zh-TW" sz="2000" i="0" u="sng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Universal Standard </a:t>
            </a:r>
            <a:r>
              <a:rPr lang="en-US" altLang="zh-TW" sz="20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Products and Service Classification provides product and service classification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C03B1B8B-18B5-407F-95F6-65D949384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3333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TW" sz="44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A. businessEntity</a:t>
            </a:r>
          </a:p>
        </p:txBody>
      </p:sp>
    </p:spTree>
    <p:extLst>
      <p:ext uri="{BB962C8B-B14F-4D97-AF65-F5344CB8AC3E}">
        <p14:creationId xmlns:p14="http://schemas.microsoft.com/office/powerpoint/2010/main" val="1411662954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灯片编号占位符 3">
            <a:extLst>
              <a:ext uri="{FF2B5EF4-FFF2-40B4-BE49-F238E27FC236}">
                <a16:creationId xmlns:a16="http://schemas.microsoft.com/office/drawing/2014/main" id="{16592E93-E959-4725-9FDE-BE30D02ACFB2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7D31F0A-244B-4D75-9FB9-5DDA54CC3BDA}" type="slidenum">
              <a:rPr lang="zh-CN" altLang="en-US" sz="1200" i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29</a:t>
            </a:fld>
            <a:endParaRPr lang="en-US" altLang="zh-CN" sz="1200" i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74756" name="Text Box 7">
            <a:extLst>
              <a:ext uri="{FF2B5EF4-FFF2-40B4-BE49-F238E27FC236}">
                <a16:creationId xmlns:a16="http://schemas.microsoft.com/office/drawing/2014/main" id="{AC151D35-63C9-4312-B117-029286605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54126"/>
            <a:ext cx="8839200" cy="4894263"/>
          </a:xfrm>
          <a:prstGeom prst="rect">
            <a:avLst/>
          </a:prstGeom>
          <a:solidFill>
            <a:srgbClr val="9CDF8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&lt;identifierBag&gt; 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&lt;keyedReference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  tModelKey=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 “uuid:8609c81e-ee1f-4d5a-b202-3eb13ad01823”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  keyName=“D-U-N-S” keyValue=“08-146-6849” /&gt;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&lt;/identifierBag&gt;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&lt;categoryBag&gt;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&lt;keyedReference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  tModelKey=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 “uuid:c0b9fe13-179f-413d-8a5b-5004db8e5bb2”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  keyName=“NAICS: Software Publisher”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  keyValue=“51121” /&gt;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&lt;/categoryBag&gt;</a:t>
            </a:r>
          </a:p>
        </p:txBody>
      </p:sp>
      <p:sp>
        <p:nvSpPr>
          <p:cNvPr id="74757" name="Text Box 8">
            <a:extLst>
              <a:ext uri="{FF2B5EF4-FFF2-40B4-BE49-F238E27FC236}">
                <a16:creationId xmlns:a16="http://schemas.microsoft.com/office/drawing/2014/main" id="{DD6D21CD-899F-4074-BA2C-A13671DA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88" y="1189039"/>
            <a:ext cx="4394200" cy="1200329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0">
                <a:solidFill>
                  <a:srgbClr val="FFFFFF"/>
                </a:solidFill>
                <a:latin typeface="Times New Roman" panose="02020603050405020304" pitchFamily="18" charset="0"/>
              </a:rPr>
              <a:t>Examples of identifierBag and categoryBag contents (Microsoft)</a:t>
            </a:r>
          </a:p>
        </p:txBody>
      </p:sp>
      <p:sp>
        <p:nvSpPr>
          <p:cNvPr id="74758" name="Rectangle 7">
            <a:extLst>
              <a:ext uri="{FF2B5EF4-FFF2-40B4-BE49-F238E27FC236}">
                <a16:creationId xmlns:a16="http://schemas.microsoft.com/office/drawing/2014/main" id="{19893098-D445-4229-897D-B9F585A2E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3333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TW" sz="44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A. businessEntity</a:t>
            </a:r>
          </a:p>
        </p:txBody>
      </p:sp>
    </p:spTree>
    <p:extLst>
      <p:ext uri="{BB962C8B-B14F-4D97-AF65-F5344CB8AC3E}">
        <p14:creationId xmlns:p14="http://schemas.microsoft.com/office/powerpoint/2010/main" val="206348102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D58B67D-80BF-4A9B-825B-EF95AD20E9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Service Architecture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943E529-D3E1-4D68-BC8C-3B51117D56D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22515" y="1614238"/>
            <a:ext cx="11411982" cy="1076325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UDDI</a:t>
            </a:r>
            <a:r>
              <a:rPr lang="en-US" altLang="zh-CN" sz="3600" dirty="0"/>
              <a:t>(Universal Description, Discovery, and Integration)</a:t>
            </a:r>
            <a:r>
              <a:rPr lang="zh-CN" altLang="en-US" sz="3600" dirty="0"/>
              <a:t> defines a </a:t>
            </a:r>
            <a:r>
              <a:rPr lang="zh-CN" altLang="en-US" sz="3600" u="sng" dirty="0"/>
              <a:t>scheme</a:t>
            </a:r>
            <a:r>
              <a:rPr lang="zh-CN" altLang="en-US" sz="3600" dirty="0"/>
              <a:t> to publish and discover information about Web services</a:t>
            </a:r>
          </a:p>
        </p:txBody>
      </p:sp>
      <p:sp>
        <p:nvSpPr>
          <p:cNvPr id="57349" name="灯片编号占位符 5">
            <a:extLst>
              <a:ext uri="{FF2B5EF4-FFF2-40B4-BE49-F238E27FC236}">
                <a16:creationId xmlns:a16="http://schemas.microsoft.com/office/drawing/2014/main" id="{012A3705-7C9B-44AA-9F4F-ABFEC1A9ED86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40682FF-8A27-440C-8962-1019BF33FCC9}" type="slidenum">
              <a:rPr lang="zh-CN" altLang="en-US" sz="120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3</a:t>
            </a:fld>
            <a:endParaRPr lang="en-US" altLang="zh-CN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57350" name="Picture 4">
            <a:extLst>
              <a:ext uri="{FF2B5EF4-FFF2-40B4-BE49-F238E27FC236}">
                <a16:creationId xmlns:a16="http://schemas.microsoft.com/office/drawing/2014/main" id="{6E8CC6F0-C0DE-4B0A-AEDC-44EE04C5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2" t="2174" r="1492"/>
          <a:stretch>
            <a:fillRect/>
          </a:stretch>
        </p:blipFill>
        <p:spPr bwMode="auto">
          <a:xfrm>
            <a:off x="6953375" y="3704897"/>
            <a:ext cx="3809254" cy="276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087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灯片编号占位符 3">
            <a:extLst>
              <a:ext uri="{FF2B5EF4-FFF2-40B4-BE49-F238E27FC236}">
                <a16:creationId xmlns:a16="http://schemas.microsoft.com/office/drawing/2014/main" id="{D69FE729-4C6C-427D-836B-60EA09ADC7C8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74A6345-ACE8-431A-B391-8E7A7A262E11}" type="slidenum">
              <a:rPr lang="zh-CN" altLang="en-US" sz="1200" i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30</a:t>
            </a:fld>
            <a:endParaRPr lang="en-US" altLang="zh-CN" sz="1200" i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75780" name="Rectangle 7">
            <a:extLst>
              <a:ext uri="{FF2B5EF4-FFF2-40B4-BE49-F238E27FC236}">
                <a16:creationId xmlns:a16="http://schemas.microsoft.com/office/drawing/2014/main" id="{D15F6E9C-194C-41BE-8FDA-41DEAEDA7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355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TW" sz="4400" i="0">
                <a:solidFill>
                  <a:srgbClr val="00663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B. businessService</a:t>
            </a:r>
          </a:p>
        </p:txBody>
      </p:sp>
      <p:sp>
        <p:nvSpPr>
          <p:cNvPr id="75781" name="Text Box 8">
            <a:extLst>
              <a:ext uri="{FF2B5EF4-FFF2-40B4-BE49-F238E27FC236}">
                <a16:creationId xmlns:a16="http://schemas.microsoft.com/office/drawing/2014/main" id="{2DE86B16-B49F-44C6-9E82-0A865EA8E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1419226"/>
            <a:ext cx="8458200" cy="4894263"/>
          </a:xfrm>
          <a:prstGeom prst="rect">
            <a:avLst/>
          </a:prstGeom>
          <a:solidFill>
            <a:srgbClr val="9CDF8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&lt;businessService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  serviceKey=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  “d5921160-3e16-11d5-98bf-002035229c64”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businessKey=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  “ba744ed0-3aaf-11d5-80dc-002035229c64”&gt; 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&lt;name&gt;XMethods Delayed Stock Quotes&lt;/name&gt;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&lt;description&gt; … &lt;/description&gt;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&lt;bindingTemplates&gt;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  &lt;bindingTemplate&gt;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  	: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  &lt;/bindingTemplate&gt;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&lt;/bindingTemplates&gt;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&lt;/businessService&gt;</a:t>
            </a:r>
          </a:p>
        </p:txBody>
      </p:sp>
      <p:sp>
        <p:nvSpPr>
          <p:cNvPr id="75782" name="Text Box 9">
            <a:extLst>
              <a:ext uri="{FF2B5EF4-FFF2-40B4-BE49-F238E27FC236}">
                <a16:creationId xmlns:a16="http://schemas.microsoft.com/office/drawing/2014/main" id="{0E531DEA-DCAE-4241-9E8D-E0F118B1F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3" y="4437064"/>
            <a:ext cx="3860800" cy="830997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0">
                <a:solidFill>
                  <a:srgbClr val="FFFFFF"/>
                </a:solidFill>
                <a:latin typeface="Times New Roman" panose="02020603050405020304" pitchFamily="18" charset="0"/>
              </a:rPr>
              <a:t>Typical contents of businessService element</a:t>
            </a:r>
          </a:p>
        </p:txBody>
      </p:sp>
      <p:sp>
        <p:nvSpPr>
          <p:cNvPr id="75783" name="Text Box 10">
            <a:extLst>
              <a:ext uri="{FF2B5EF4-FFF2-40B4-BE49-F238E27FC236}">
                <a16:creationId xmlns:a16="http://schemas.microsoft.com/office/drawing/2014/main" id="{F8764F4C-602A-4EC1-A1C9-01A5F90D7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484314"/>
            <a:ext cx="39258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0">
                <a:solidFill>
                  <a:srgbClr val="000000"/>
                </a:solidFill>
                <a:latin typeface="Times New Roman" panose="02020603050405020304" pitchFamily="18" charset="0"/>
              </a:rPr>
              <a:t>To tie the service with the business</a:t>
            </a:r>
          </a:p>
        </p:txBody>
      </p:sp>
      <p:sp>
        <p:nvSpPr>
          <p:cNvPr id="75784" name="Line 11">
            <a:extLst>
              <a:ext uri="{FF2B5EF4-FFF2-40B4-BE49-F238E27FC236}">
                <a16:creationId xmlns:a16="http://schemas.microsoft.com/office/drawing/2014/main" id="{97BBE22F-39F3-4F36-BA4E-09FE3B7A4E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1989138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420183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灯片编号占位符 3">
            <a:extLst>
              <a:ext uri="{FF2B5EF4-FFF2-40B4-BE49-F238E27FC236}">
                <a16:creationId xmlns:a16="http://schemas.microsoft.com/office/drawing/2014/main" id="{BCA0D5A2-CE4E-418C-9986-6B78F11DF425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0BF92A6-65C9-44CD-A63A-4C5E37B4DAFC}" type="slidenum">
              <a:rPr lang="zh-CN" altLang="en-US" sz="1200" i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31</a:t>
            </a:fld>
            <a:endParaRPr lang="en-US" altLang="zh-CN" sz="1200" i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9D6B0DC7-4E01-40D0-A059-03DFE207C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0" y="1295400"/>
            <a:ext cx="7772400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400" i="0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businessService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element includes info about a single web service or a group of related Web services</a:t>
            </a:r>
          </a:p>
          <a:p>
            <a:pPr eaLnBrk="1" hangingPunct="1">
              <a:spcBef>
                <a:spcPct val="20000"/>
              </a:spcBef>
            </a:pPr>
            <a:endParaRPr lang="en-US" altLang="zh-TW" sz="2400" i="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Include the name, description and an optional list of </a:t>
            </a:r>
            <a:r>
              <a:rPr lang="en-US" altLang="zh-TW" sz="2400" i="0" u="sng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bindingTemplates</a:t>
            </a:r>
          </a:p>
          <a:p>
            <a:pPr eaLnBrk="1" hangingPunct="1">
              <a:spcBef>
                <a:spcPct val="20000"/>
              </a:spcBef>
            </a:pPr>
            <a:endParaRPr lang="en-US" altLang="zh-TW" sz="2400" i="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Like businessEnitity, each businessService has a unique </a:t>
            </a:r>
            <a:r>
              <a:rPr lang="en-US" altLang="zh-TW" sz="2400" i="0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service key</a:t>
            </a:r>
          </a:p>
          <a:p>
            <a:pPr eaLnBrk="1" hangingPunct="1">
              <a:spcBef>
                <a:spcPct val="20000"/>
              </a:spcBef>
            </a:pPr>
            <a:endParaRPr lang="en-US" altLang="zh-TW" sz="2400" i="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Should specify the </a:t>
            </a:r>
            <a:r>
              <a:rPr lang="en-US" altLang="zh-TW" sz="2400" i="0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businessKey</a:t>
            </a:r>
            <a:r>
              <a:rPr lang="en-US" altLang="zh-TW" sz="24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to relate with the </a:t>
            </a:r>
            <a:r>
              <a:rPr lang="en-US" altLang="zh-TW" sz="2400" i="0" u="sng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business that provides that service</a:t>
            </a:r>
          </a:p>
          <a:p>
            <a:pPr eaLnBrk="1" hangingPunct="1">
              <a:spcBef>
                <a:spcPct val="20000"/>
              </a:spcBef>
            </a:pPr>
            <a:endParaRPr lang="en-US" altLang="zh-TW" sz="2400" i="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5" name="Rectangle 7">
            <a:extLst>
              <a:ext uri="{FF2B5EF4-FFF2-40B4-BE49-F238E27FC236}">
                <a16:creationId xmlns:a16="http://schemas.microsoft.com/office/drawing/2014/main" id="{D2662620-7920-4B22-A468-0BE93780C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355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TW" sz="4400" i="0">
                <a:solidFill>
                  <a:srgbClr val="006633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B. businessService</a:t>
            </a:r>
          </a:p>
        </p:txBody>
      </p:sp>
    </p:spTree>
    <p:extLst>
      <p:ext uri="{BB962C8B-B14F-4D97-AF65-F5344CB8AC3E}">
        <p14:creationId xmlns:p14="http://schemas.microsoft.com/office/powerpoint/2010/main" val="3643802566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907FC451-06DE-4C16-9F97-5DD09D8AD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B. businessService</a:t>
            </a:r>
          </a:p>
        </p:txBody>
      </p:sp>
      <p:pic>
        <p:nvPicPr>
          <p:cNvPr id="77827" name="Picture 3">
            <a:extLst>
              <a:ext uri="{FF2B5EF4-FFF2-40B4-BE49-F238E27FC236}">
                <a16:creationId xmlns:a16="http://schemas.microsoft.com/office/drawing/2014/main" id="{27B6B5F3-9D73-4DC5-BBD9-8558742551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268413"/>
            <a:ext cx="8559800" cy="4876800"/>
          </a:xfrm>
        </p:spPr>
      </p:pic>
    </p:spTree>
    <p:extLst>
      <p:ext uri="{BB962C8B-B14F-4D97-AF65-F5344CB8AC3E}">
        <p14:creationId xmlns:p14="http://schemas.microsoft.com/office/powerpoint/2010/main" val="20254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"/>
    </mc:Choice>
    <mc:Fallback xmlns="">
      <p:transition spd="slow" advTm="13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占位符 1">
            <a:extLst>
              <a:ext uri="{FF2B5EF4-FFF2-40B4-BE49-F238E27FC236}">
                <a16:creationId xmlns:a16="http://schemas.microsoft.com/office/drawing/2014/main" id="{AB8446A7-AAC1-4774-83DB-225D529A1652}"/>
              </a:ext>
            </a:extLst>
          </p:cNvPr>
          <p:cNvSpPr txBox="1">
            <a:spLocks noGrp="1"/>
          </p:cNvSpPr>
          <p:nvPr/>
        </p:nvSpPr>
        <p:spPr bwMode="auto">
          <a:xfrm>
            <a:off x="1981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1200" i="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78851" name="灯片编号占位符 3">
            <a:extLst>
              <a:ext uri="{FF2B5EF4-FFF2-40B4-BE49-F238E27FC236}">
                <a16:creationId xmlns:a16="http://schemas.microsoft.com/office/drawing/2014/main" id="{A0FE12B4-37E3-41E2-83DB-FFF76334DB0E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FEBCC3B-6E5D-4AAF-B3BE-FDB075E3AD26}" type="slidenum">
              <a:rPr lang="zh-CN" altLang="en-US" sz="1200" i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33</a:t>
            </a:fld>
            <a:endParaRPr lang="en-US" altLang="zh-CN" sz="1200" i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78852" name="Rectangle 7">
            <a:extLst>
              <a:ext uri="{FF2B5EF4-FFF2-40B4-BE49-F238E27FC236}">
                <a16:creationId xmlns:a16="http://schemas.microsoft.com/office/drawing/2014/main" id="{4E34102D-56D8-4511-8761-9111CD67D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225" y="2921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TW" sz="44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C. bindingTemplate</a:t>
            </a:r>
          </a:p>
        </p:txBody>
      </p:sp>
      <p:sp>
        <p:nvSpPr>
          <p:cNvPr id="78853" name="Text Box 8">
            <a:extLst>
              <a:ext uri="{FF2B5EF4-FFF2-40B4-BE49-F238E27FC236}">
                <a16:creationId xmlns:a16="http://schemas.microsoft.com/office/drawing/2014/main" id="{7658C504-C74F-4790-AA48-21B0F2E8A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513" y="1323976"/>
            <a:ext cx="8458200" cy="4894263"/>
          </a:xfrm>
          <a:prstGeom prst="rect">
            <a:avLst/>
          </a:prstGeom>
          <a:solidFill>
            <a:srgbClr val="9CDF8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&lt;bindingTemplate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serviceKey=“</a:t>
            </a:r>
            <a:r>
              <a:rPr lang="en-US" altLang="zh-TW" sz="2000" b="1" i="0">
                <a:latin typeface="Courier New" panose="02070309020205020404" pitchFamily="49" charset="0"/>
                <a:ea typeface="新細明體" panose="02020500000000000000" pitchFamily="18" charset="-120"/>
              </a:rPr>
              <a:t>d5921160-3e16-11d5-98bf-002035229c64</a:t>
            </a:r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”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bindingKey=“…”&gt;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&lt;description xml:lang=“en”&gt;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	: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&lt;/description&gt;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&lt;accessPoint URLType=“http”&gt;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  http://services.xmethods.net:80/soap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&lt;/accessPoint&gt;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&lt;tModelInstanceDetails&gt;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	: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  &lt;/tModelInstanceDetails&gt; </a:t>
            </a:r>
          </a:p>
          <a:p>
            <a:pPr eaLnBrk="1" hangingPunct="1"/>
            <a:r>
              <a:rPr lang="en-US" altLang="zh-TW" sz="2400" b="1" i="0">
                <a:latin typeface="Courier New" panose="02070309020205020404" pitchFamily="49" charset="0"/>
                <a:ea typeface="新細明體" panose="02020500000000000000" pitchFamily="18" charset="-120"/>
              </a:rPr>
              <a:t>&lt;/bindingTemplate&gt;</a:t>
            </a:r>
          </a:p>
        </p:txBody>
      </p:sp>
      <p:sp>
        <p:nvSpPr>
          <p:cNvPr id="78854" name="Text Box 9">
            <a:extLst>
              <a:ext uri="{FF2B5EF4-FFF2-40B4-BE49-F238E27FC236}">
                <a16:creationId xmlns:a16="http://schemas.microsoft.com/office/drawing/2014/main" id="{801B687C-28FF-4E4A-82A1-0E9800616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4508501"/>
            <a:ext cx="3403600" cy="1200329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0">
                <a:solidFill>
                  <a:srgbClr val="FFFFFF"/>
                </a:solidFill>
                <a:latin typeface="Times New Roman" panose="02020603050405020304" pitchFamily="18" charset="0"/>
              </a:rPr>
              <a:t>Typical contents of bindingTemplate element</a:t>
            </a:r>
          </a:p>
        </p:txBody>
      </p:sp>
    </p:spTree>
    <p:extLst>
      <p:ext uri="{BB962C8B-B14F-4D97-AF65-F5344CB8AC3E}">
        <p14:creationId xmlns:p14="http://schemas.microsoft.com/office/powerpoint/2010/main" val="3044470206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78986A43-3832-4B7F-9680-42F618BEA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C. bindingTemplate</a:t>
            </a:r>
          </a:p>
        </p:txBody>
      </p:sp>
      <p:pic>
        <p:nvPicPr>
          <p:cNvPr id="79875" name="Picture 3">
            <a:extLst>
              <a:ext uri="{FF2B5EF4-FFF2-40B4-BE49-F238E27FC236}">
                <a16:creationId xmlns:a16="http://schemas.microsoft.com/office/drawing/2014/main" id="{D33F19F1-D562-4F48-81C5-2CC7A5E679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7850" y="1268413"/>
            <a:ext cx="8694738" cy="4876800"/>
          </a:xfrm>
        </p:spPr>
      </p:pic>
      <p:sp>
        <p:nvSpPr>
          <p:cNvPr id="4" name="Rounded Rectangle 3"/>
          <p:cNvSpPr/>
          <p:nvPr/>
        </p:nvSpPr>
        <p:spPr>
          <a:xfrm>
            <a:off x="1816715" y="1530713"/>
            <a:ext cx="2880159" cy="1256797"/>
          </a:xfrm>
          <a:prstGeom prst="roundRect">
            <a:avLst/>
          </a:prstGeom>
          <a:solidFill>
            <a:srgbClr val="FFFF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041076"/>
      </p:ext>
    </p:extLst>
  </p:cSld>
  <p:clrMapOvr>
    <a:masterClrMapping/>
  </p:clrMapOvr>
  <p:transition spd="slow" advTm="13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UDDI binding options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2017987" y="1531507"/>
          <a:ext cx="7665764" cy="4301127"/>
        </p:xfrm>
        <a:graphic>
          <a:graphicData uri="http://schemas.openxmlformats.org/drawingml/2006/table">
            <a:tbl>
              <a:tblPr/>
              <a:tblGrid>
                <a:gridCol w="854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3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97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UUID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Details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23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uddi-org:smtp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E014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14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14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Email-based service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E014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16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16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uuid:93335D49-3EFB-48A0-ACEA-EA102B60DDC6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6016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14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14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Identifies a service that is invoked via SMTP email. For example, this could specify a person’s email address or an SMTP-based SOAP service.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6014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2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2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23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uddi-org:fax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802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2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14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2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Fax-based service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802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1F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16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1F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uuid:1A2B00BE-6E2C-42F5-875B-56F32686E0E7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801F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2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14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2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Identifies a service that is invoked via fax transmissions.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802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2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23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uddi-org:ftp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E01C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1C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2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1C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FTP-based service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E01C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1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1F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1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uuid:1A2B00BE-6E2C-42F5-875B-56F32686E0E7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601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22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23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22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Identifies a service that is invoked via FTP.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6022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2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2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23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uddi-org:telephone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802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2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1C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2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Telephone-based service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802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2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1D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2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uuid:38E12427-5536-4260-A6F9-B5B530E63A07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802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2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22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2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Identifies a service that is invoked via a telephone call. This could include interaction by voice and/or touch-tone.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E02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2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2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2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823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uddi-org:http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E02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2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2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2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HTTP-based service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E02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2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20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2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uuid:68DE9E80-AD09-469D-8A37-088422BFBC36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602B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2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21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2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Identifies a web service that is invoked via the HTTP protocol. This could reference a simple web page or a more complex HTTP-based SOAP application.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E027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2A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2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2A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47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5" name="Picture 3">
            <a:extLst>
              <a:ext uri="{FF2B5EF4-FFF2-40B4-BE49-F238E27FC236}">
                <a16:creationId xmlns:a16="http://schemas.microsoft.com/office/drawing/2014/main" id="{D33F19F1-D562-4F48-81C5-2CC7A5E679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8631" y="1091172"/>
            <a:ext cx="8694738" cy="4876800"/>
          </a:xfrm>
        </p:spPr>
      </p:pic>
      <p:sp>
        <p:nvSpPr>
          <p:cNvPr id="79874" name="Rectangle 2">
            <a:extLst>
              <a:ext uri="{FF2B5EF4-FFF2-40B4-BE49-F238E27FC236}">
                <a16:creationId xmlns:a16="http://schemas.microsoft.com/office/drawing/2014/main" id="{78986A43-3832-4B7F-9680-42F618BEA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C. bindingTemplate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945617" y="2723059"/>
            <a:ext cx="2263845" cy="1256797"/>
          </a:xfrm>
          <a:prstGeom prst="roundRect">
            <a:avLst/>
          </a:prstGeom>
          <a:solidFill>
            <a:srgbClr val="FFFF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078214" y="4431111"/>
            <a:ext cx="304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tModels</a:t>
            </a:r>
            <a:r>
              <a:rPr lang="en-US" altLang="zh-TW" sz="2400" dirty="0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are primarily used to provide </a:t>
            </a:r>
            <a:r>
              <a:rPr lang="en-US" altLang="zh-TW" sz="2400" u="sng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pointers to external technical specifications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87446826"/>
      </p:ext>
    </p:extLst>
  </p:cSld>
  <p:clrMapOvr>
    <a:masterClrMapping/>
  </p:clrMapOvr>
  <p:transition spd="slow" advTm="13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灯片编号占位符 5">
            <a:extLst>
              <a:ext uri="{FF2B5EF4-FFF2-40B4-BE49-F238E27FC236}">
                <a16:creationId xmlns:a16="http://schemas.microsoft.com/office/drawing/2014/main" id="{08478168-E04E-41E5-959D-DAB710EA6FFD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80F362A-C557-4E3D-B811-362899BBA09D}" type="slidenum">
              <a:rPr lang="en-US" altLang="zh-CN" sz="1200" i="0">
                <a:latin typeface="Garamond" panose="02020404030301010803" pitchFamily="18" charset="0"/>
              </a:rPr>
              <a:pPr algn="r" eaLnBrk="1" hangingPunct="1"/>
              <a:t>37</a:t>
            </a:fld>
            <a:endParaRPr lang="en-US" altLang="zh-CN" sz="1200" i="0">
              <a:latin typeface="Garamond" panose="02020404030301010803" pitchFamily="18" charset="0"/>
            </a:endParaRPr>
          </a:p>
        </p:txBody>
      </p:sp>
      <p:pic>
        <p:nvPicPr>
          <p:cNvPr id="38917" name="Picture 3">
            <a:extLst>
              <a:ext uri="{FF2B5EF4-FFF2-40B4-BE49-F238E27FC236}">
                <a16:creationId xmlns:a16="http://schemas.microsoft.com/office/drawing/2014/main" id="{E65A45F9-6358-47E4-9AC2-D30FC09DA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" t="5928" r="2394"/>
          <a:stretch>
            <a:fillRect/>
          </a:stretch>
        </p:blipFill>
        <p:spPr bwMode="auto">
          <a:xfrm>
            <a:off x="2351088" y="1425576"/>
            <a:ext cx="7531100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椭圆 9">
            <a:extLst>
              <a:ext uri="{FF2B5EF4-FFF2-40B4-BE49-F238E27FC236}">
                <a16:creationId xmlns:a16="http://schemas.microsoft.com/office/drawing/2014/main" id="{6E4FBC9D-39BE-4988-82C2-80A2E80EE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3141663"/>
            <a:ext cx="2519362" cy="10795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122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灯片编号占位符 3">
            <a:extLst>
              <a:ext uri="{FF2B5EF4-FFF2-40B4-BE49-F238E27FC236}">
                <a16:creationId xmlns:a16="http://schemas.microsoft.com/office/drawing/2014/main" id="{F85C0824-FD6A-462E-B66A-174F029A89DA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373664F-8EB4-4C45-9761-BC9FBF39B16D}" type="slidenum">
              <a:rPr lang="zh-CN" altLang="en-US" sz="1200" i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38</a:t>
            </a:fld>
            <a:endParaRPr lang="en-US" altLang="zh-CN" sz="1200" i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80900" name="Rectangle 7">
            <a:extLst>
              <a:ext uri="{FF2B5EF4-FFF2-40B4-BE49-F238E27FC236}">
                <a16:creationId xmlns:a16="http://schemas.microsoft.com/office/drawing/2014/main" id="{D6390539-D8D5-4C18-B820-D60151BE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25" y="3190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TW" sz="4400" i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D. tModel</a:t>
            </a:r>
          </a:p>
        </p:txBody>
      </p:sp>
      <p:sp>
        <p:nvSpPr>
          <p:cNvPr id="80901" name="Rectangle 8">
            <a:extLst>
              <a:ext uri="{FF2B5EF4-FFF2-40B4-BE49-F238E27FC236}">
                <a16:creationId xmlns:a16="http://schemas.microsoft.com/office/drawing/2014/main" id="{D768E3E1-D12F-4498-8056-86EE58F2E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409" y="1418967"/>
            <a:ext cx="10621454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400" i="0" dirty="0" err="1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tModels</a:t>
            </a:r>
            <a:r>
              <a:rPr lang="en-US" altLang="zh-TW" sz="2400" i="0" dirty="0">
                <a:solidFill>
                  <a:srgbClr val="FF3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400" i="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are primarily used to provide </a:t>
            </a:r>
            <a:r>
              <a:rPr lang="en-US" altLang="zh-TW" sz="2400" i="0" u="sng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pointers to external technical specifications </a:t>
            </a:r>
            <a:r>
              <a:rPr lang="en-US" altLang="zh-TW" sz="2400" i="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lang="en-US" altLang="zh-TW" sz="2400" i="0" dirty="0" err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e.g</a:t>
            </a:r>
            <a:r>
              <a:rPr lang="en-US" altLang="zh-TW" sz="2400" i="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400" i="0" dirty="0" err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wsdl</a:t>
            </a:r>
            <a:r>
              <a:rPr lang="en-US" altLang="zh-TW" sz="2400" i="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endParaRPr lang="en-US" altLang="zh-CN" sz="2400" i="0" dirty="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TW" sz="2400" i="0" dirty="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400" i="0" dirty="0" err="1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bindingTemplate</a:t>
            </a:r>
            <a:r>
              <a:rPr lang="en-US" altLang="zh-TW" sz="2400" i="0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only provides info about </a:t>
            </a:r>
            <a:r>
              <a:rPr lang="en-US" altLang="zh-TW" sz="2400" i="0" u="sng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where to</a:t>
            </a:r>
            <a:r>
              <a:rPr lang="en-US" altLang="zh-TW" sz="2400" i="0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access the SOAP binding, </a:t>
            </a:r>
            <a:r>
              <a:rPr lang="en-US" altLang="zh-TW" sz="2400" i="0" u="sng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but not how to interface with it</a:t>
            </a:r>
            <a:endParaRPr lang="en-US" altLang="zh-CN" sz="2400" i="0" u="sng" dirty="0">
              <a:solidFill>
                <a:srgbClr val="0000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400" i="0" dirty="0" err="1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tModel</a:t>
            </a:r>
            <a:r>
              <a:rPr lang="en-US" altLang="zh-TW" sz="2400" i="0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element </a:t>
            </a:r>
            <a:r>
              <a:rPr lang="en-US" altLang="zh-TW" sz="2400" i="0" u="sng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fills this gap </a:t>
            </a:r>
            <a:r>
              <a:rPr lang="en-US" altLang="zh-TW" sz="2400" i="0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by providing a pointer to an external specification, </a:t>
            </a:r>
            <a:r>
              <a:rPr lang="en-US" altLang="zh-TW" sz="2400" i="0" u="sng" dirty="0">
                <a:solidFill>
                  <a:srgbClr val="0000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such as WSDL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2400" i="0" dirty="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400" i="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In fact, </a:t>
            </a:r>
            <a:r>
              <a:rPr lang="en-US" altLang="zh-TW" sz="2400" i="0" dirty="0" err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tModels</a:t>
            </a:r>
            <a:r>
              <a:rPr lang="en-US" altLang="zh-TW" sz="2400" i="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are </a:t>
            </a:r>
            <a:r>
              <a:rPr lang="en-US" altLang="zh-TW" sz="2400" i="0" u="sng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not reserved to Web services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400" i="0" dirty="0" err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tModels</a:t>
            </a:r>
            <a:r>
              <a:rPr lang="en-US" altLang="zh-TW" sz="2400" i="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are used whenever it is necessary to point to </a:t>
            </a:r>
            <a:r>
              <a:rPr lang="en-US" altLang="zh-TW" sz="2400" i="0" u="sng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any external specification</a:t>
            </a:r>
            <a:r>
              <a:rPr lang="en-US" altLang="zh-TW" sz="2400" i="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, such as the D-U-N-S</a:t>
            </a:r>
            <a:r>
              <a:rPr lang="en-US" altLang="zh-TW" sz="2400" i="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®</a:t>
            </a:r>
            <a:r>
              <a:rPr lang="en-US" altLang="zh-TW" sz="2400" i="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no. </a:t>
            </a:r>
          </a:p>
        </p:txBody>
      </p:sp>
    </p:spTree>
    <p:extLst>
      <p:ext uri="{BB962C8B-B14F-4D97-AF65-F5344CB8AC3E}">
        <p14:creationId xmlns:p14="http://schemas.microsoft.com/office/powerpoint/2010/main" val="1938562990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0B5083A-107E-4FD0-9B7E-5D02BCEC06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Service Type Registration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4D74E74-5473-455C-9AD6-E13AA4FE077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05000" y="1416051"/>
            <a:ext cx="8578850" cy="4881563"/>
          </a:xfrm>
        </p:spPr>
        <p:txBody>
          <a:bodyPr/>
          <a:lstStyle/>
          <a:p>
            <a:pPr eaLnBrk="1" hangingPunct="1"/>
            <a:r>
              <a:rPr lang="en-US" altLang="zh-CN"/>
              <a:t>Pointer to the namespace where service type is described</a:t>
            </a:r>
          </a:p>
          <a:p>
            <a:pPr lvl="1" eaLnBrk="1" hangingPunct="1"/>
            <a:r>
              <a:rPr lang="en-US" altLang="zh-CN"/>
              <a:t>What programmers read to </a:t>
            </a:r>
            <a:r>
              <a:rPr lang="en-US" altLang="zh-CN" u="sng"/>
              <a:t>understand how to use the service</a:t>
            </a:r>
          </a:p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Identifier for </a:t>
            </a:r>
            <a:r>
              <a:rPr lang="en-US" altLang="zh-CN" u="sng">
                <a:solidFill>
                  <a:srgbClr val="0000FF"/>
                </a:solidFill>
              </a:rPr>
              <a:t>who published </a:t>
            </a:r>
            <a:r>
              <a:rPr lang="en-US" altLang="zh-CN">
                <a:solidFill>
                  <a:srgbClr val="0000FF"/>
                </a:solidFill>
              </a:rPr>
              <a:t>the service</a:t>
            </a:r>
          </a:p>
          <a:p>
            <a:pPr eaLnBrk="1" hangingPunct="1"/>
            <a:r>
              <a:rPr lang="en-US" altLang="zh-CN"/>
              <a:t>Identifier for the service type registration</a:t>
            </a:r>
          </a:p>
          <a:p>
            <a:pPr lvl="1" eaLnBrk="1" hangingPunct="1"/>
            <a:r>
              <a:rPr lang="en-US" altLang="zh-CN"/>
              <a:t>called a </a:t>
            </a:r>
            <a:r>
              <a:rPr lang="en-US" altLang="zh-CN" u="sng"/>
              <a:t>tModelKey</a:t>
            </a:r>
          </a:p>
          <a:p>
            <a:pPr lvl="1" eaLnBrk="1" hangingPunct="1"/>
            <a:r>
              <a:rPr lang="en-US" altLang="zh-CN"/>
              <a:t>Used as </a:t>
            </a:r>
            <a:r>
              <a:rPr lang="en-US" altLang="zh-CN" u="sng"/>
              <a:t>a signature by web sites that</a:t>
            </a:r>
            <a:r>
              <a:rPr lang="en-US" altLang="zh-CN"/>
              <a:t> </a:t>
            </a:r>
            <a:r>
              <a:rPr lang="en-US" altLang="zh-CN" u="sng"/>
              <a:t>implement those services</a:t>
            </a:r>
          </a:p>
        </p:txBody>
      </p:sp>
      <p:sp>
        <p:nvSpPr>
          <p:cNvPr id="64517" name="灯片编号占位符 5">
            <a:extLst>
              <a:ext uri="{FF2B5EF4-FFF2-40B4-BE49-F238E27FC236}">
                <a16:creationId xmlns:a16="http://schemas.microsoft.com/office/drawing/2014/main" id="{7FE31213-9C55-4F18-8641-F4934ABF74EB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958B246-587D-408C-B565-ED5048CA21EB}" type="slidenum">
              <a:rPr lang="zh-CN" altLang="en-US" sz="1200" i="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39</a:t>
            </a:fld>
            <a:endParaRPr lang="en-US" altLang="zh-CN" sz="1200" i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607883"/>
      </p:ext>
    </p:extLst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7">
            <a:extLst>
              <a:ext uri="{FF2B5EF4-FFF2-40B4-BE49-F238E27FC236}">
                <a16:creationId xmlns:a16="http://schemas.microsoft.com/office/drawing/2014/main" id="{406D0252-D5C8-4A7C-B75E-6C46882F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85764"/>
            <a:ext cx="83820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TW" sz="4400" dirty="0">
                <a:solidFill>
                  <a:srgbClr val="006633"/>
                </a:solidFill>
                <a:ea typeface="PMingLiU" pitchFamily="18" charset="-120"/>
              </a:rPr>
              <a:t>Web Service Protocol Stack</a:t>
            </a:r>
          </a:p>
        </p:txBody>
      </p:sp>
      <p:sp>
        <p:nvSpPr>
          <p:cNvPr id="53256" name="Rectangle 8">
            <a:extLst>
              <a:ext uri="{FF2B5EF4-FFF2-40B4-BE49-F238E27FC236}">
                <a16:creationId xmlns:a16="http://schemas.microsoft.com/office/drawing/2014/main" id="{46CC54A6-4C68-4DA6-8F58-4E05490C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47825"/>
            <a:ext cx="60960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Discovery			                   UDDI</a:t>
            </a:r>
          </a:p>
        </p:txBody>
      </p:sp>
      <p:sp>
        <p:nvSpPr>
          <p:cNvPr id="53257" name="Rectangle 9">
            <a:extLst>
              <a:ext uri="{FF2B5EF4-FFF2-40B4-BE49-F238E27FC236}">
                <a16:creationId xmlns:a16="http://schemas.microsoft.com/office/drawing/2014/main" id="{BBE25DA3-333D-4EAF-9EFC-3E9EC194E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409825"/>
            <a:ext cx="609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Description   	      			      WSDL</a:t>
            </a:r>
          </a:p>
        </p:txBody>
      </p:sp>
      <p:sp>
        <p:nvSpPr>
          <p:cNvPr id="53258" name="Rectangle 10">
            <a:extLst>
              <a:ext uri="{FF2B5EF4-FFF2-40B4-BE49-F238E27FC236}">
                <a16:creationId xmlns:a16="http://schemas.microsoft.com/office/drawing/2014/main" id="{6CE33036-3FAA-4C59-BCA1-70598EF07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171825"/>
            <a:ext cx="609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XML Messaging	  XML-RPC, SOAP,XML</a:t>
            </a:r>
          </a:p>
        </p:txBody>
      </p:sp>
      <p:sp>
        <p:nvSpPr>
          <p:cNvPr id="53259" name="Rectangle 11">
            <a:extLst>
              <a:ext uri="{FF2B5EF4-FFF2-40B4-BE49-F238E27FC236}">
                <a16:creationId xmlns:a16="http://schemas.microsoft.com/office/drawing/2014/main" id="{650BA87B-3AC2-4C63-9288-34007515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933825"/>
            <a:ext cx="609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Transport	            HTTP,SMTP,FTP, BEEP</a:t>
            </a:r>
          </a:p>
        </p:txBody>
      </p:sp>
      <p:sp>
        <p:nvSpPr>
          <p:cNvPr id="58377" name="Text Box 12">
            <a:extLst>
              <a:ext uri="{FF2B5EF4-FFF2-40B4-BE49-F238E27FC236}">
                <a16:creationId xmlns:a16="http://schemas.microsoft.com/office/drawing/2014/main" id="{49BE9177-6A05-446E-BB28-ED3B29A14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305425"/>
            <a:ext cx="691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Transporting XML messages between client and server</a:t>
            </a:r>
          </a:p>
        </p:txBody>
      </p:sp>
      <p:sp>
        <p:nvSpPr>
          <p:cNvPr id="58378" name="Line 13">
            <a:extLst>
              <a:ext uri="{FF2B5EF4-FFF2-40B4-BE49-F238E27FC236}">
                <a16:creationId xmlns:a16="http://schemas.microsoft.com/office/drawing/2014/main" id="{A9685B2F-7608-4727-9C29-3E6BD42B82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0800" y="4238625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9" name="Text Box 14">
            <a:extLst>
              <a:ext uri="{FF2B5EF4-FFF2-40B4-BE49-F238E27FC236}">
                <a16:creationId xmlns:a16="http://schemas.microsoft.com/office/drawing/2014/main" id="{54290913-0DA6-4765-9AF3-5B22A8136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4619625"/>
            <a:ext cx="453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Encoding messages in XML format</a:t>
            </a:r>
          </a:p>
        </p:txBody>
      </p:sp>
      <p:sp>
        <p:nvSpPr>
          <p:cNvPr id="58380" name="Line 15">
            <a:extLst>
              <a:ext uri="{FF2B5EF4-FFF2-40B4-BE49-F238E27FC236}">
                <a16:creationId xmlns:a16="http://schemas.microsoft.com/office/drawing/2014/main" id="{2CF6FCBA-84DA-47D2-A5E7-1D00315CA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552825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1" name="Text Box 16">
            <a:extLst>
              <a:ext uri="{FF2B5EF4-FFF2-40B4-BE49-F238E27FC236}">
                <a16:creationId xmlns:a16="http://schemas.microsoft.com/office/drawing/2014/main" id="{60FFB81B-0EF5-43D3-8400-D5DF709E7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3019426"/>
            <a:ext cx="19970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Describing Web Services interface</a:t>
            </a:r>
          </a:p>
        </p:txBody>
      </p:sp>
      <p:sp>
        <p:nvSpPr>
          <p:cNvPr id="58382" name="Line 17">
            <a:extLst>
              <a:ext uri="{FF2B5EF4-FFF2-40B4-BE49-F238E27FC236}">
                <a16:creationId xmlns:a16="http://schemas.microsoft.com/office/drawing/2014/main" id="{21A7E5C4-792C-4D71-84AB-F778F39BA7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790825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3" name="Text Box 18">
            <a:extLst>
              <a:ext uri="{FF2B5EF4-FFF2-40B4-BE49-F238E27FC236}">
                <a16:creationId xmlns:a16="http://schemas.microsoft.com/office/drawing/2014/main" id="{2D35CE94-EC1D-4A53-9225-D778F22C5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647826"/>
            <a:ext cx="19208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Searching / Publishing Web Services</a:t>
            </a:r>
          </a:p>
        </p:txBody>
      </p:sp>
      <p:sp>
        <p:nvSpPr>
          <p:cNvPr id="58384" name="Line 19">
            <a:extLst>
              <a:ext uri="{FF2B5EF4-FFF2-40B4-BE49-F238E27FC236}">
                <a16:creationId xmlns:a16="http://schemas.microsoft.com/office/drawing/2014/main" id="{B9BCE458-E0A6-40DE-95C8-24832E6E01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1952625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8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FC78A757-1BB9-4793-A47A-288C44A59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tModel Example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8B79EA54-8B17-4516-A8B4-0D2C1E189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92225"/>
            <a:ext cx="8915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&lt;tModel authorizedName="..." operator="..." tModelKey="..."&gt;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&lt;name&gt;StockQuote Service&lt;/name&gt;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&lt;description xml:lang="en"&gt;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     WSDL description of a standard stock quote service interface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&lt;/description&gt;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</a:rPr>
              <a:t>    &lt;overviewDoc&gt;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</a:rPr>
              <a:t>         &lt;description xml:lang="en"&gt; WSDL source document. &lt;/description&gt;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</a:rPr>
              <a:t>         &lt;overviewURL&gt; http://stockquote-definitions/stq.wsdl  &lt;/overviewURL&gt;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</a:rPr>
              <a:t>    &lt;/overviewDoc&gt;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&lt;categoryBag&gt;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   &lt;keyedReference tModelKey="UUID:..."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                      keyName="uddi-org:types"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                        keyValue="wsdlSpec"/&gt;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    &lt;/categoryBag&gt;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&lt;/tModel&gt;</a:t>
            </a:r>
          </a:p>
        </p:txBody>
      </p:sp>
    </p:spTree>
    <p:extLst>
      <p:ext uri="{BB962C8B-B14F-4D97-AF65-F5344CB8AC3E}">
        <p14:creationId xmlns:p14="http://schemas.microsoft.com/office/powerpoint/2010/main" val="388265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"/>
    </mc:Choice>
    <mc:Fallback xmlns="">
      <p:transition spd="slow" advTm="13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E38D5B6-6BB1-411F-B018-4045E64AC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Registry Data</a:t>
            </a:r>
          </a:p>
        </p:txBody>
      </p:sp>
      <p:pic>
        <p:nvPicPr>
          <p:cNvPr id="83971" name="Picture 3">
            <a:extLst>
              <a:ext uri="{FF2B5EF4-FFF2-40B4-BE49-F238E27FC236}">
                <a16:creationId xmlns:a16="http://schemas.microsoft.com/office/drawing/2014/main" id="{0509C17E-750A-4C45-B665-49E3D79B0D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" t="4063" r="3520"/>
          <a:stretch>
            <a:fillRect/>
          </a:stretch>
        </p:blipFill>
        <p:spPr>
          <a:xfrm>
            <a:off x="2208213" y="1412875"/>
            <a:ext cx="7416800" cy="4668838"/>
          </a:xfrm>
        </p:spPr>
      </p:pic>
    </p:spTree>
    <p:extLst>
      <p:ext uri="{BB962C8B-B14F-4D97-AF65-F5344CB8AC3E}">
        <p14:creationId xmlns:p14="http://schemas.microsoft.com/office/powerpoint/2010/main" val="403267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"/>
    </mc:Choice>
    <mc:Fallback xmlns="">
      <p:transition spd="slow" advTm="13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EDCEADD0-EB8E-407F-B6C9-2CED4C783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Publishing Services</a:t>
            </a:r>
          </a:p>
        </p:txBody>
      </p:sp>
      <p:pic>
        <p:nvPicPr>
          <p:cNvPr id="84995" name="Picture 3">
            <a:extLst>
              <a:ext uri="{FF2B5EF4-FFF2-40B4-BE49-F238E27FC236}">
                <a16:creationId xmlns:a16="http://schemas.microsoft.com/office/drawing/2014/main" id="{6A8877AA-A536-4139-B6FE-9CF463BEEC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" t="4074" b="1427"/>
          <a:stretch>
            <a:fillRect/>
          </a:stretch>
        </p:blipFill>
        <p:spPr>
          <a:xfrm>
            <a:off x="1641475" y="1412875"/>
            <a:ext cx="8847138" cy="4725988"/>
          </a:xfrm>
        </p:spPr>
      </p:pic>
    </p:spTree>
    <p:extLst>
      <p:ext uri="{BB962C8B-B14F-4D97-AF65-F5344CB8AC3E}">
        <p14:creationId xmlns:p14="http://schemas.microsoft.com/office/powerpoint/2010/main" val="342110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"/>
    </mc:Choice>
    <mc:Fallback xmlns="">
      <p:transition spd="slow" advTm="13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673E4B84-3C9A-4EA6-B89D-A90D9F05B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Programmer's API: Service Discovery</a:t>
            </a:r>
          </a:p>
        </p:txBody>
      </p:sp>
      <p:pic>
        <p:nvPicPr>
          <p:cNvPr id="86019" name="Picture 3">
            <a:extLst>
              <a:ext uri="{FF2B5EF4-FFF2-40B4-BE49-F238E27FC236}">
                <a16:creationId xmlns:a16="http://schemas.microsoft.com/office/drawing/2014/main" id="{5507C19C-E9E5-421C-A0B8-B11DBD10CF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" t="2509" r="1997" b="4649"/>
          <a:stretch>
            <a:fillRect/>
          </a:stretch>
        </p:blipFill>
        <p:spPr>
          <a:xfrm>
            <a:off x="1625601" y="1628776"/>
            <a:ext cx="8863013" cy="4392613"/>
          </a:xfrm>
        </p:spPr>
      </p:pic>
    </p:spTree>
    <p:extLst>
      <p:ext uri="{BB962C8B-B14F-4D97-AF65-F5344CB8AC3E}">
        <p14:creationId xmlns:p14="http://schemas.microsoft.com/office/powerpoint/2010/main" val="115395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"/>
    </mc:Choice>
    <mc:Fallback xmlns="">
      <p:transition spd="slow" advTm="13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886B627D-16FD-44E7-B4E4-63F0450E5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UDDI Runs “Over” SOAP</a:t>
            </a:r>
          </a:p>
        </p:txBody>
      </p:sp>
      <p:pic>
        <p:nvPicPr>
          <p:cNvPr id="87043" name="Picture 3">
            <a:extLst>
              <a:ext uri="{FF2B5EF4-FFF2-40B4-BE49-F238E27FC236}">
                <a16:creationId xmlns:a16="http://schemas.microsoft.com/office/drawing/2014/main" id="{F0EFCA03-F1BA-4290-9A5D-19047F1150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" t="12190" r="3226" b="4572"/>
          <a:stretch>
            <a:fillRect/>
          </a:stretch>
        </p:blipFill>
        <p:spPr>
          <a:xfrm>
            <a:off x="1881188" y="1684338"/>
            <a:ext cx="8064500" cy="3859212"/>
          </a:xfrm>
        </p:spPr>
      </p:pic>
      <p:sp>
        <p:nvSpPr>
          <p:cNvPr id="87044" name="文本框 1">
            <a:extLst>
              <a:ext uri="{FF2B5EF4-FFF2-40B4-BE49-F238E27FC236}">
                <a16:creationId xmlns:a16="http://schemas.microsoft.com/office/drawing/2014/main" id="{EECB7A2B-9256-4BE2-8426-2E57A5A98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913" y="2420939"/>
            <a:ext cx="2305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SSL for save_xxx</a:t>
            </a:r>
            <a:endParaRPr lang="zh-CN" altLang="en-US" b="1"/>
          </a:p>
        </p:txBody>
      </p:sp>
      <p:sp>
        <p:nvSpPr>
          <p:cNvPr id="87045" name="文本框 2">
            <a:extLst>
              <a:ext uri="{FF2B5EF4-FFF2-40B4-BE49-F238E27FC236}">
                <a16:creationId xmlns:a16="http://schemas.microsoft.com/office/drawing/2014/main" id="{8400CD00-BF2E-4654-8267-3DAC3AE8A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3357563"/>
            <a:ext cx="1009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APIs</a:t>
            </a:r>
            <a:endParaRPr lang="zh-CN" altLang="en-US" b="1"/>
          </a:p>
        </p:txBody>
      </p:sp>
      <p:sp>
        <p:nvSpPr>
          <p:cNvPr id="87046" name="文本框 3">
            <a:extLst>
              <a:ext uri="{FF2B5EF4-FFF2-40B4-BE49-F238E27FC236}">
                <a16:creationId xmlns:a16="http://schemas.microsoft.com/office/drawing/2014/main" id="{144883D7-20AF-452F-9986-CA134BAC8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4724400"/>
            <a:ext cx="172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Registry data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655431389"/>
      </p:ext>
    </p:extLst>
  </p:cSld>
  <p:clrMapOvr>
    <a:masterClrMapping/>
  </p:clrMapOvr>
  <p:transition advTm="13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927A46D1-625D-490F-88F5-B1CE1348F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SOAP Message Example for </a:t>
            </a:r>
            <a:r>
              <a:rPr lang="en-US" altLang="zh-CN" sz="2800" i="1"/>
              <a:t>get_serviceDetail </a:t>
            </a:r>
            <a:r>
              <a:rPr lang="en-US" altLang="zh-CN" sz="2800"/>
              <a:t>request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474EEC8A-042A-470C-8335-A597A41F6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2052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&lt;Envelope&gt;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   &lt;Body&gt;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      </a:t>
            </a:r>
            <a:r>
              <a:rPr lang="en-US" altLang="zh-CN" sz="2000">
                <a:solidFill>
                  <a:srgbClr val="0000FF"/>
                </a:solidFill>
              </a:rPr>
              <a:t>&lt;get_serviceDetail generic="1.0"&gt;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           &lt;serviceKey&gt;6FD77EF6-E7D6-6FF6-1E41-EBC80107D7B5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           &lt;/serviceKey&gt;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      &lt;/get_serviceDetail&gt;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   &lt;/Body&gt;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/>
              <a:t>&lt;/Envelope&gt;</a:t>
            </a:r>
          </a:p>
        </p:txBody>
      </p:sp>
    </p:spTree>
    <p:extLst>
      <p:ext uri="{BB962C8B-B14F-4D97-AF65-F5344CB8AC3E}">
        <p14:creationId xmlns:p14="http://schemas.microsoft.com/office/powerpoint/2010/main" val="3257039303"/>
      </p:ext>
    </p:extLst>
  </p:cSld>
  <p:clrMapOvr>
    <a:masterClrMapping/>
  </p:clrMapOvr>
  <p:transition advTm="13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52F2875-9D02-4BB4-8480-C615120F4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388" y="333376"/>
            <a:ext cx="8839200" cy="498475"/>
          </a:xfrm>
        </p:spPr>
        <p:txBody>
          <a:bodyPr/>
          <a:lstStyle/>
          <a:p>
            <a:r>
              <a:rPr lang="zh-CN" altLang="en-US" sz="2800"/>
              <a:t>SOAP Message Example for get_serviceDetail response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44D996C3-A20C-4B90-AA3D-62F270950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8915400" cy="4800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&lt;Envelope&gt;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&lt;Body&gt;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/>
              <a:t>       &lt;serviceDetail generic="1.0" operator="XMethods"&gt;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FF"/>
                </a:solidFill>
              </a:rPr>
              <a:t>           &lt;</a:t>
            </a:r>
            <a:r>
              <a:rPr lang="zh-CN" altLang="en-US" sz="1800">
                <a:solidFill>
                  <a:srgbClr val="FF0000"/>
                </a:solidFill>
              </a:rPr>
              <a:t>businessService serviceKey</a:t>
            </a:r>
            <a:r>
              <a:rPr lang="zh-CN" altLang="en-US" sz="1800">
                <a:solidFill>
                  <a:srgbClr val="0000FF"/>
                </a:solidFill>
              </a:rPr>
              <a:t>="6FD77EF6-E7D6-6FF6-1E41-EBC80107D7B5"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FF"/>
                </a:solidFill>
              </a:rPr>
              <a:t>                                           businessKey="D1387DB1-CA06-24F8-46C4-86B5D895CA26"&gt;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FF"/>
                </a:solidFill>
              </a:rPr>
              <a:t>               &lt;name&gt;Currency Exchange Rate&lt;/name&gt;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FF"/>
                </a:solidFill>
              </a:rPr>
              <a:t>               &lt;description&gt;Endpoint for service&lt;/description&gt;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FF"/>
                </a:solidFill>
              </a:rPr>
              <a:t>               &lt;description&gt;IMPLEMENTATION: glue&lt;/description&gt;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FF"/>
                </a:solidFill>
              </a:rPr>
              <a:t>               &lt;description&gt;CONTACT EMAIL: support@xmethods.net&lt;/description&gt;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FF"/>
                </a:solidFill>
              </a:rPr>
              <a:t>               </a:t>
            </a:r>
            <a:r>
              <a:rPr lang="zh-CN" altLang="en-US" sz="1800">
                <a:solidFill>
                  <a:srgbClr val="FF0000"/>
                </a:solidFill>
              </a:rPr>
              <a:t>&lt;bindingTemplates&gt;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FF"/>
                </a:solidFill>
              </a:rPr>
              <a:t>                  &lt;bindingTemplate bindingKey="0036DEBC-2F1B-EB84-09E2-3A4332C3E8B4"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FF"/>
                </a:solidFill>
              </a:rPr>
              <a:t>                                                 serviceKey="6FD77EF6-E7D6-6FF6-1E41-EBC80107D7B5"&gt;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FF"/>
                </a:solidFill>
              </a:rPr>
              <a:t>                        &lt;description&gt;SOAP binding&lt;/description&gt;</a:t>
            </a:r>
          </a:p>
        </p:txBody>
      </p:sp>
    </p:spTree>
    <p:extLst>
      <p:ext uri="{BB962C8B-B14F-4D97-AF65-F5344CB8AC3E}">
        <p14:creationId xmlns:p14="http://schemas.microsoft.com/office/powerpoint/2010/main" val="1083446769"/>
      </p:ext>
    </p:extLst>
  </p:cSld>
  <p:clrMapOvr>
    <a:masterClrMapping/>
  </p:clrMapOvr>
  <p:transition advTm="13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内容占位符 2">
            <a:extLst>
              <a:ext uri="{FF2B5EF4-FFF2-40B4-BE49-F238E27FC236}">
                <a16:creationId xmlns:a16="http://schemas.microsoft.com/office/drawing/2014/main" id="{46863D4B-BC73-44B5-8741-33E27A4C2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371600"/>
            <a:ext cx="8153400" cy="4800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FF"/>
                </a:solidFill>
              </a:rPr>
              <a:t>     &lt;accessPoint               URLType="http"&gt;http://services.xmethods.net:80/soap&lt;/accessPoin</a:t>
            </a:r>
            <a:r>
              <a:rPr lang="en-US" altLang="zh-CN" sz="2000">
                <a:solidFill>
                  <a:srgbClr val="0000FF"/>
                </a:solidFill>
              </a:rPr>
              <a:t>t&gt;</a:t>
            </a:r>
            <a:endParaRPr lang="zh-CN" altLang="en-US" sz="200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FF"/>
                </a:solidFill>
              </a:rPr>
              <a:t>                        &lt;tModelInstanceDetails&gt;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FF"/>
                </a:solidFill>
              </a:rPr>
              <a:t>                             &lt;</a:t>
            </a:r>
            <a:r>
              <a:rPr lang="zh-CN" altLang="en-US" sz="2000">
                <a:solidFill>
                  <a:srgbClr val="FF0000"/>
                </a:solidFill>
              </a:rPr>
              <a:t>tModelInstanceInfo</a:t>
            </a:r>
            <a:r>
              <a:rPr lang="zh-CN" altLang="en-US" sz="2000">
                <a:solidFill>
                  <a:srgbClr val="0000FF"/>
                </a:solidFill>
              </a:rPr>
              <a:t> tModelKey="uuid:D784C184-99B2-DA25-ED45-3665D11A12E5"/&gt;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FF"/>
                </a:solidFill>
              </a:rPr>
              <a:t>                        &lt;/tModelInstanceDetails&gt;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FF"/>
                </a:solidFill>
              </a:rPr>
              <a:t>                 &lt;/bindingTemplate&gt;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FF"/>
                </a:solidFill>
              </a:rPr>
              <a:t>               &lt;/bindingTemplates&gt;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FF"/>
                </a:solidFill>
              </a:rPr>
              <a:t>        &lt;/businessService&gt;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   &lt;/serviceDetail&gt;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   &lt;/Body&gt;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&lt;/Envelope&gt;</a:t>
            </a:r>
          </a:p>
        </p:txBody>
      </p:sp>
    </p:spTree>
    <p:extLst>
      <p:ext uri="{BB962C8B-B14F-4D97-AF65-F5344CB8AC3E}">
        <p14:creationId xmlns:p14="http://schemas.microsoft.com/office/powerpoint/2010/main" val="454035974"/>
      </p:ext>
    </p:extLst>
  </p:cSld>
  <p:clrMapOvr>
    <a:masterClrMapping/>
  </p:clrMapOvr>
  <p:transition advTm="13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4690-0238-4357-AA54-2B3849EF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UDDI discussion and review</a:t>
            </a:r>
          </a:p>
        </p:txBody>
      </p:sp>
    </p:spTree>
    <p:extLst>
      <p:ext uri="{BB962C8B-B14F-4D97-AF65-F5344CB8AC3E}">
        <p14:creationId xmlns:p14="http://schemas.microsoft.com/office/powerpoint/2010/main" val="23551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13D158-761F-4439-BEE8-7E2B4D8C8DB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12449" y="925085"/>
            <a:ext cx="10567101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2800" dirty="0"/>
              <a:t>What are your impressions after learning about UDDI technology? </a:t>
            </a:r>
          </a:p>
          <a:p>
            <a:r>
              <a:rPr lang="en-US" sz="2800" dirty="0"/>
              <a:t>Is UDDI registry being used as intended? </a:t>
            </a:r>
          </a:p>
          <a:p>
            <a:r>
              <a:rPr lang="en-US" sz="2800" dirty="0"/>
              <a:t>What are the problems with this approach to a Web services discovery?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CBA767F-5898-43D1-B174-E3AC4E6AF0C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AC39EF7-A472-4881-A391-13A85DA027E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D34C39F5-E90C-4708-82FF-45E7338B737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FDEBECA0-992A-461A-B1DC-0169DBB6D9E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8E609A58-1EDE-43AB-A9BB-0F738217036C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</a:p>
          </p:txBody>
        </p:sp>
        <p:sp>
          <p:nvSpPr>
            <p:cNvPr id="5" name="TipText">
              <a:extLst>
                <a:ext uri="{FF2B5EF4-FFF2-40B4-BE49-F238E27FC236}">
                  <a16:creationId xmlns:a16="http://schemas.microsoft.com/office/drawing/2014/main" id="{A9786D2F-AF71-40AB-8381-EE35DF318F6E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1441FA4-32F6-4A23-9A77-A793202DBED7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449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38A7-FBCE-404B-88B7-94BF46117CE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Protocols Together – service provider perspective</a:t>
            </a:r>
          </a:p>
        </p:txBody>
      </p:sp>
      <p:sp>
        <p:nvSpPr>
          <p:cNvPr id="154650" name="Rectangle 26"/>
          <p:cNvSpPr>
            <a:spLocks noChangeArrowheads="1"/>
          </p:cNvSpPr>
          <p:nvPr/>
        </p:nvSpPr>
        <p:spPr bwMode="auto">
          <a:xfrm>
            <a:off x="3733800" y="18288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Create core functionality</a:t>
            </a:r>
          </a:p>
        </p:txBody>
      </p:sp>
      <p:sp>
        <p:nvSpPr>
          <p:cNvPr id="154651" name="Text Box 27"/>
          <p:cNvSpPr txBox="1">
            <a:spLocks noChangeArrowheads="1"/>
          </p:cNvSpPr>
          <p:nvPr/>
        </p:nvSpPr>
        <p:spPr bwMode="auto">
          <a:xfrm>
            <a:off x="2209800" y="19272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Step 1:</a:t>
            </a:r>
          </a:p>
        </p:txBody>
      </p:sp>
      <p:sp>
        <p:nvSpPr>
          <p:cNvPr id="154652" name="Line 28"/>
          <p:cNvSpPr>
            <a:spLocks noChangeShapeType="1"/>
          </p:cNvSpPr>
          <p:nvPr/>
        </p:nvSpPr>
        <p:spPr bwMode="auto">
          <a:xfrm flipH="1">
            <a:off x="2209800" y="24384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53" name="Rectangle 29"/>
          <p:cNvSpPr>
            <a:spLocks noChangeArrowheads="1"/>
          </p:cNvSpPr>
          <p:nvPr/>
        </p:nvSpPr>
        <p:spPr bwMode="auto">
          <a:xfrm>
            <a:off x="2133600" y="18288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54" name="Rectangle 30"/>
          <p:cNvSpPr>
            <a:spLocks noChangeArrowheads="1"/>
          </p:cNvSpPr>
          <p:nvPr/>
        </p:nvSpPr>
        <p:spPr bwMode="auto">
          <a:xfrm>
            <a:off x="4419600" y="2667000"/>
            <a:ext cx="44196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Create an XML-RPC or SOAP service wrapper</a:t>
            </a:r>
          </a:p>
        </p:txBody>
      </p:sp>
      <p:sp>
        <p:nvSpPr>
          <p:cNvPr id="154655" name="Text Box 31"/>
          <p:cNvSpPr txBox="1">
            <a:spLocks noChangeArrowheads="1"/>
          </p:cNvSpPr>
          <p:nvPr/>
        </p:nvSpPr>
        <p:spPr bwMode="auto">
          <a:xfrm>
            <a:off x="2895600" y="27654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Step 2:</a:t>
            </a:r>
          </a:p>
        </p:txBody>
      </p:sp>
      <p:sp>
        <p:nvSpPr>
          <p:cNvPr id="154656" name="Line 32"/>
          <p:cNvSpPr>
            <a:spLocks noChangeShapeType="1"/>
          </p:cNvSpPr>
          <p:nvPr/>
        </p:nvSpPr>
        <p:spPr bwMode="auto">
          <a:xfrm flipH="1">
            <a:off x="2895600" y="32766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57" name="Rectangle 33"/>
          <p:cNvSpPr>
            <a:spLocks noChangeArrowheads="1"/>
          </p:cNvSpPr>
          <p:nvPr/>
        </p:nvSpPr>
        <p:spPr bwMode="auto">
          <a:xfrm>
            <a:off x="2819400" y="2667000"/>
            <a:ext cx="6019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58" name="Rectangle 34"/>
          <p:cNvSpPr>
            <a:spLocks noChangeArrowheads="1"/>
          </p:cNvSpPr>
          <p:nvPr/>
        </p:nvSpPr>
        <p:spPr bwMode="auto">
          <a:xfrm>
            <a:off x="5029200" y="35052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Create WSDL service description 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or XML-RPC integration instructions</a:t>
            </a:r>
          </a:p>
        </p:txBody>
      </p:sp>
      <p:sp>
        <p:nvSpPr>
          <p:cNvPr id="154659" name="Text Box 35"/>
          <p:cNvSpPr txBox="1">
            <a:spLocks noChangeArrowheads="1"/>
          </p:cNvSpPr>
          <p:nvPr/>
        </p:nvSpPr>
        <p:spPr bwMode="auto">
          <a:xfrm>
            <a:off x="3505200" y="36036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3:</a:t>
            </a:r>
          </a:p>
        </p:txBody>
      </p:sp>
      <p:sp>
        <p:nvSpPr>
          <p:cNvPr id="154660" name="Line 36"/>
          <p:cNvSpPr>
            <a:spLocks noChangeShapeType="1"/>
          </p:cNvSpPr>
          <p:nvPr/>
        </p:nvSpPr>
        <p:spPr bwMode="auto">
          <a:xfrm flipH="1">
            <a:off x="3505200" y="41148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1" name="Rectangle 37"/>
          <p:cNvSpPr>
            <a:spLocks noChangeArrowheads="1"/>
          </p:cNvSpPr>
          <p:nvPr/>
        </p:nvSpPr>
        <p:spPr bwMode="auto">
          <a:xfrm>
            <a:off x="3429000" y="35052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62" name="Rectangle 38"/>
          <p:cNvSpPr>
            <a:spLocks noChangeArrowheads="1"/>
          </p:cNvSpPr>
          <p:nvPr/>
        </p:nvSpPr>
        <p:spPr bwMode="auto">
          <a:xfrm>
            <a:off x="5715000" y="43434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Deploy service</a:t>
            </a:r>
          </a:p>
        </p:txBody>
      </p:sp>
      <p:sp>
        <p:nvSpPr>
          <p:cNvPr id="154663" name="Text Box 39"/>
          <p:cNvSpPr txBox="1">
            <a:spLocks noChangeArrowheads="1"/>
          </p:cNvSpPr>
          <p:nvPr/>
        </p:nvSpPr>
        <p:spPr bwMode="auto">
          <a:xfrm>
            <a:off x="4191000" y="44418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4:</a:t>
            </a:r>
          </a:p>
        </p:txBody>
      </p:sp>
      <p:sp>
        <p:nvSpPr>
          <p:cNvPr id="154664" name="Line 40"/>
          <p:cNvSpPr>
            <a:spLocks noChangeShapeType="1"/>
          </p:cNvSpPr>
          <p:nvPr/>
        </p:nvSpPr>
        <p:spPr bwMode="auto">
          <a:xfrm flipH="1">
            <a:off x="4191000" y="49530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5" name="Rectangle 41"/>
          <p:cNvSpPr>
            <a:spLocks noChangeArrowheads="1"/>
          </p:cNvSpPr>
          <p:nvPr/>
        </p:nvSpPr>
        <p:spPr bwMode="auto">
          <a:xfrm>
            <a:off x="4114800" y="43434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66" name="Line 42"/>
          <p:cNvSpPr>
            <a:spLocks noChangeShapeType="1"/>
          </p:cNvSpPr>
          <p:nvPr/>
        </p:nvSpPr>
        <p:spPr bwMode="auto">
          <a:xfrm>
            <a:off x="2362200" y="2819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7" name="Line 43"/>
          <p:cNvSpPr>
            <a:spLocks noChangeShapeType="1"/>
          </p:cNvSpPr>
          <p:nvPr/>
        </p:nvSpPr>
        <p:spPr bwMode="auto">
          <a:xfrm>
            <a:off x="2362200" y="2438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8" name="Line 44"/>
          <p:cNvSpPr>
            <a:spLocks noChangeShapeType="1"/>
          </p:cNvSpPr>
          <p:nvPr/>
        </p:nvSpPr>
        <p:spPr bwMode="auto">
          <a:xfrm>
            <a:off x="2971800" y="3657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9" name="Line 45"/>
          <p:cNvSpPr>
            <a:spLocks noChangeShapeType="1"/>
          </p:cNvSpPr>
          <p:nvPr/>
        </p:nvSpPr>
        <p:spPr bwMode="auto">
          <a:xfrm>
            <a:off x="2971800" y="3276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70" name="Line 46"/>
          <p:cNvSpPr>
            <a:spLocks noChangeShapeType="1"/>
          </p:cNvSpPr>
          <p:nvPr/>
        </p:nvSpPr>
        <p:spPr bwMode="auto">
          <a:xfrm>
            <a:off x="3657600" y="4495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71" name="Line 47"/>
          <p:cNvSpPr>
            <a:spLocks noChangeShapeType="1"/>
          </p:cNvSpPr>
          <p:nvPr/>
        </p:nvSpPr>
        <p:spPr bwMode="auto">
          <a:xfrm>
            <a:off x="36576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6382040" y="5189645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FF00FF"/>
                </a:solidFill>
              </a:rPr>
              <a:t>Register new service via UDDI</a:t>
            </a:r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4858040" y="5288070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5:</a:t>
            </a:r>
          </a:p>
        </p:txBody>
      </p:sp>
      <p:sp>
        <p:nvSpPr>
          <p:cNvPr id="28" name="Rectangle 41"/>
          <p:cNvSpPr>
            <a:spLocks noChangeArrowheads="1"/>
          </p:cNvSpPr>
          <p:nvPr/>
        </p:nvSpPr>
        <p:spPr bwMode="auto">
          <a:xfrm>
            <a:off x="4781840" y="5189645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Line 46"/>
          <p:cNvSpPr>
            <a:spLocks noChangeShapeType="1"/>
          </p:cNvSpPr>
          <p:nvPr/>
        </p:nvSpPr>
        <p:spPr bwMode="auto">
          <a:xfrm>
            <a:off x="4324640" y="534204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47"/>
          <p:cNvSpPr>
            <a:spLocks noChangeShapeType="1"/>
          </p:cNvSpPr>
          <p:nvPr/>
        </p:nvSpPr>
        <p:spPr bwMode="auto">
          <a:xfrm>
            <a:off x="4324640" y="496104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346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2BFEEC73-EAA2-498A-B23F-EB36A7DEC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Issues of UDDI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51184582-F5C9-4C99-87CA-28D75D9FE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29255"/>
            <a:ext cx="10828283" cy="4800600"/>
          </a:xfrm>
        </p:spPr>
        <p:txBody>
          <a:bodyPr>
            <a:normAutofit/>
          </a:bodyPr>
          <a:lstStyle/>
          <a:p>
            <a:r>
              <a:rPr lang="en-US" altLang="zh-CN" dirty="0"/>
              <a:t>How do you know if the data you get is valid, legitimate, and up to date?</a:t>
            </a:r>
          </a:p>
          <a:p>
            <a:r>
              <a:rPr lang="en-US" altLang="zh-CN" dirty="0"/>
              <a:t>How do you measure quality of data?</a:t>
            </a:r>
          </a:p>
          <a:p>
            <a:r>
              <a:rPr lang="en-US" altLang="zh-CN" dirty="0"/>
              <a:t>How do you make sure only the qualified entities register their service information (authentication)?</a:t>
            </a:r>
          </a:p>
          <a:p>
            <a:r>
              <a:rPr lang="en-US" altLang="zh-CN" dirty="0"/>
              <a:t>How do you provide access control to the data in the registry?</a:t>
            </a:r>
          </a:p>
          <a:p>
            <a:r>
              <a:rPr lang="en-US" altLang="zh-CN" dirty="0"/>
              <a:t>How do you synchronize the data in multi-registry environment?</a:t>
            </a:r>
          </a:p>
        </p:txBody>
      </p:sp>
    </p:spTree>
    <p:extLst>
      <p:ext uri="{BB962C8B-B14F-4D97-AF65-F5344CB8AC3E}">
        <p14:creationId xmlns:p14="http://schemas.microsoft.com/office/powerpoint/2010/main" val="3021309825"/>
      </p:ext>
    </p:extLst>
  </p:cSld>
  <p:clrMapOvr>
    <a:masterClrMapping/>
  </p:clrMapOvr>
  <p:transition advTm="13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E238-E85A-4AC3-ADD3-3AC0497A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UDDI wide adoption </a:t>
            </a:r>
            <a:r>
              <a:rPr lang="en-US" dirty="0">
                <a:solidFill>
                  <a:srgbClr val="FF0000"/>
                </a:solidFill>
              </a:rPr>
              <a:t>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5B2A-715F-44F6-97BF-519EFBD5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2006 - IBM, Microsoft and SAP closed their public UDDI nodes </a:t>
            </a:r>
          </a:p>
          <a:p>
            <a:r>
              <a:rPr lang="en-US" sz="3200" dirty="0"/>
              <a:t>2007 – the group defining UDDI, the OASIS UDDI Specification Technical Committee has been closed</a:t>
            </a:r>
          </a:p>
          <a:p>
            <a:r>
              <a:rPr lang="en-US" sz="3200" dirty="0"/>
              <a:t>2010 – Microsoft announce removing UDDI services from future versions of the Windows Server operating system</a:t>
            </a:r>
          </a:p>
          <a:p>
            <a:pPr lvl="1"/>
            <a:r>
              <a:rPr lang="en-US" sz="2800" dirty="0"/>
              <a:t>Moved this capability to BizTalk Server</a:t>
            </a:r>
          </a:p>
          <a:p>
            <a:pPr lvl="1"/>
            <a:r>
              <a:rPr lang="en-US" sz="2800" dirty="0"/>
              <a:t>2016 – removed UDDI Services from BizTalk Server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23481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A8805C-51F2-414A-82D7-95E2BD34957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038066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 a 2000 vision, </a:t>
            </a:r>
            <a:r>
              <a:rPr lang="en-GB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the </a:t>
            </a:r>
            <a:r>
              <a:rPr lang="en-GB" sz="2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publicly operated </a:t>
            </a:r>
            <a:r>
              <a:rPr lang="en-GB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UDDI node or broker would return services listed for public discovery by others. We now know that this vision has failed. Do you know about an </a:t>
            </a:r>
            <a:r>
              <a:rPr lang="en-GB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alternative way </a:t>
            </a:r>
            <a:r>
              <a:rPr lang="en-GB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to implement and use UDDI registries?</a:t>
            </a:r>
          </a:p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8D1194E-A48F-41EE-8EC8-12282EEA19D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C5272D8-EEA9-40B9-A8DE-9DABEF8D2FA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11A081E5-25A3-4C58-800E-7F0BA6DBF64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3A4EE068-5A36-4175-A8F9-CAAE046DA9C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D06C1069-E4F3-4511-AA51-7A2DDA3D9D0B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</a:p>
          </p:txBody>
        </p:sp>
        <p:sp>
          <p:nvSpPr>
            <p:cNvPr id="5" name="TipText">
              <a:extLst>
                <a:ext uri="{FF2B5EF4-FFF2-40B4-BE49-F238E27FC236}">
                  <a16:creationId xmlns:a16="http://schemas.microsoft.com/office/drawing/2014/main" id="{65EB55EA-AEFA-4FAD-BB95-6D2E531D8071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551EEDF-B07D-4A79-B3AE-608428363289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7030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0FE0-384E-4C08-90CF-AFDB5C7F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UDDI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E4FF-65F2-48D7-B34F-A248CCF8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Public </a:t>
            </a:r>
            <a:r>
              <a:rPr lang="en-US" dirty="0"/>
              <a:t>federated network of UDDI registries available on the Internet</a:t>
            </a:r>
          </a:p>
          <a:p>
            <a:pPr lvl="1"/>
            <a:r>
              <a:rPr lang="en-US" dirty="0"/>
              <a:t>UDDI registry is a part of the global federated network</a:t>
            </a:r>
          </a:p>
          <a:p>
            <a:r>
              <a:rPr lang="en-US" dirty="0">
                <a:solidFill>
                  <a:srgbClr val="FF0000"/>
                </a:solidFill>
              </a:rPr>
              <a:t>Private</a:t>
            </a:r>
            <a:r>
              <a:rPr lang="en-US" dirty="0"/>
              <a:t> UDDI registries developed by companies or industry groups</a:t>
            </a:r>
          </a:p>
          <a:p>
            <a:pPr lvl="1"/>
            <a:r>
              <a:rPr lang="en-US" dirty="0"/>
              <a:t>UDDI registry is privately owned and operated </a:t>
            </a:r>
          </a:p>
          <a:p>
            <a:pPr lvl="1"/>
            <a:r>
              <a:rPr lang="en-US" dirty="0"/>
              <a:t>Allows members of the </a:t>
            </a:r>
            <a:r>
              <a:rPr lang="en-US" dirty="0">
                <a:solidFill>
                  <a:srgbClr val="FF0000"/>
                </a:solidFill>
              </a:rPr>
              <a:t>company or the industry group </a:t>
            </a:r>
            <a:r>
              <a:rPr lang="en-US" dirty="0"/>
              <a:t>to share and advertise services amongst themselves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In common</a:t>
            </a:r>
            <a:r>
              <a:rPr lang="en-US" dirty="0"/>
              <a:t>: Web services API for publishing and locating businesses and services advertised within the UDDI registry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752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F91F-0E63-4844-A7A5-C9216369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UDDI alternative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BA5C-9EF1-41C8-AE0E-0EF0D7042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Support SOA governance within an organization</a:t>
            </a:r>
          </a:p>
          <a:p>
            <a:r>
              <a:rPr lang="en-US" sz="3600" dirty="0"/>
              <a:t>Offering a standardized way to </a:t>
            </a:r>
          </a:p>
          <a:p>
            <a:pPr lvl="1"/>
            <a:r>
              <a:rPr lang="en-US" sz="3200" dirty="0"/>
              <a:t>catalog company </a:t>
            </a:r>
            <a:r>
              <a:rPr lang="en-US" sz="3200" dirty="0" err="1"/>
              <a:t>matadata</a:t>
            </a:r>
            <a:endParaRPr lang="en-US" sz="3200" dirty="0"/>
          </a:p>
          <a:p>
            <a:pPr lvl="1"/>
            <a:r>
              <a:rPr lang="en-US" sz="3200" dirty="0"/>
              <a:t>categorize it in multiple dimensions</a:t>
            </a:r>
          </a:p>
          <a:p>
            <a:r>
              <a:rPr lang="en-US" sz="3600" dirty="0"/>
              <a:t>Used to dynamically bind client systems to implementations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50521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F9A7-C422-4667-A59C-2914E346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UDDI registry in a large enterprise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919EC-0AD5-4E12-800B-9DCB1952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A “Widget, Ltd” company has an existing application called “</a:t>
            </a:r>
            <a:r>
              <a:rPr lang="en-US" sz="3200" dirty="0" err="1"/>
              <a:t>OurEmployeesHR</a:t>
            </a:r>
            <a:r>
              <a:rPr lang="en-US" sz="3200" dirty="0"/>
              <a:t>” that provides telephone numbers and human resources (HR) information about employees</a:t>
            </a:r>
          </a:p>
          <a:p>
            <a:r>
              <a:rPr lang="en-US" sz="3200" dirty="0"/>
              <a:t>You are a developer in the same company. You want to write an application called “Procurement” for a procurement function that also needs to provide HR information to the supplier</a:t>
            </a:r>
          </a:p>
          <a:p>
            <a:pPr lvl="1"/>
            <a:r>
              <a:rPr lang="en-US" sz="2800" dirty="0"/>
              <a:t>Your application needs to give the supplier access to the employee account codes after the employee provides a name or serial number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71958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103227-CC26-4FB9-B401-C11D696C32B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Consider scenario </a:t>
            </a:r>
            <a:r>
              <a:rPr lang="en-US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before the Web services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. Can you reuse the existing 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en-US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OurEmployeesHR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 application while writing your own “Procurement” application? What problems do you see? (you cannot use Web services to help you)</a:t>
            </a:r>
            <a:endParaRPr 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A701F4E-46D7-439F-931F-C1009674A8E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69A82C2-3049-4476-8A6B-B528B807216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E277E4DE-DFEE-4338-AEC6-39A30CAA73C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49770E3A-16E0-40D8-A65F-F4175FD7AC1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AFF7205F-9AC6-4C96-9C58-24CB96BA19C1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</a:p>
          </p:txBody>
        </p:sp>
        <p:sp>
          <p:nvSpPr>
            <p:cNvPr id="5" name="TipText">
              <a:extLst>
                <a:ext uri="{FF2B5EF4-FFF2-40B4-BE49-F238E27FC236}">
                  <a16:creationId xmlns:a16="http://schemas.microsoft.com/office/drawing/2014/main" id="{43A587D5-8ECA-4B53-A92A-7E96B863C415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0DBEFA9-28E7-4711-A3DC-B2A9302E2EEA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19767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5AFB-867E-42E8-875F-0733C4E9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8BF2-C078-473C-BB46-268CF6463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Before the web services</a:t>
            </a:r>
          </a:p>
          <a:p>
            <a:pPr lvl="1"/>
            <a:r>
              <a:rPr lang="en-US" sz="3600" dirty="0"/>
              <a:t>The developer does not know about the similar application </a:t>
            </a:r>
          </a:p>
          <a:p>
            <a:pPr lvl="1"/>
            <a:r>
              <a:rPr lang="en-US" sz="3600" dirty="0"/>
              <a:t>The developer knows about the application but cannot reuse it because of technical barriers</a:t>
            </a:r>
          </a:p>
          <a:p>
            <a:pPr lvl="1"/>
            <a:r>
              <a:rPr lang="en-US" sz="3600" dirty="0"/>
              <a:t>The developer knows about the application and reuses it, but only after significant time and negotiation</a:t>
            </a:r>
          </a:p>
        </p:txBody>
      </p:sp>
    </p:spTree>
    <p:extLst>
      <p:ext uri="{BB962C8B-B14F-4D97-AF65-F5344CB8AC3E}">
        <p14:creationId xmlns:p14="http://schemas.microsoft.com/office/powerpoint/2010/main" val="6493514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890398-B3D3-4CC5-8613-CF13A6BAE05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06500" y="744220"/>
            <a:ext cx="9753600" cy="357585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Now consider a scenario where the “Widget, Ltd” decides to </a:t>
            </a:r>
            <a:r>
              <a:rPr lang="en-US" sz="24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use Web services</a:t>
            </a:r>
            <a:r>
              <a:rPr 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.  Describe how a developer of “Procurement” application can reuse “</a:t>
            </a:r>
            <a:r>
              <a:rPr lang="en-US" sz="2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OurEmployeesHR</a:t>
            </a:r>
            <a:r>
              <a:rPr 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” application. </a:t>
            </a:r>
          </a:p>
          <a:p>
            <a:endParaRPr 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What steps must be taken? How is UDDI used here? What would be the benefits for the developer and for the company?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3574CA-03D9-49BA-956C-552EB6DFB01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17AA8AF-332A-4247-B0FF-B03DDCAEF5E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FF1C4BFB-5E68-473B-95B8-28B8334B933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A99BE6FF-6164-4A56-9CEF-8F27C368D99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28EFB807-812F-41BF-84DA-FD2F3D7C633E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</a:p>
          </p:txBody>
        </p:sp>
        <p:sp>
          <p:nvSpPr>
            <p:cNvPr id="5" name="TipText">
              <a:extLst>
                <a:ext uri="{FF2B5EF4-FFF2-40B4-BE49-F238E27FC236}">
                  <a16:creationId xmlns:a16="http://schemas.microsoft.com/office/drawing/2014/main" id="{9E94397F-FAE8-49C1-8D4A-DC5214435F29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15023B2-FF7E-4EF6-BF85-1A2B6C4B47B6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55476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98DA-8DAF-4B89-A33E-22E9E5E8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BE02-26C0-4DED-8E50-387278D2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With UDDI</a:t>
            </a:r>
          </a:p>
          <a:p>
            <a:pPr lvl="1"/>
            <a:r>
              <a:rPr lang="en-US" sz="3200" dirty="0"/>
              <a:t>“</a:t>
            </a:r>
            <a:r>
              <a:rPr lang="en-US" sz="3200" dirty="0" err="1"/>
              <a:t>OurEmployeesHR</a:t>
            </a:r>
            <a:r>
              <a:rPr lang="en-US" sz="3200" dirty="0"/>
              <a:t>” application is turned into a web service and published to the registry</a:t>
            </a:r>
          </a:p>
          <a:p>
            <a:pPr lvl="1"/>
            <a:r>
              <a:rPr lang="en-US" sz="3200" dirty="0"/>
              <a:t>The developer can search for the web service and reuse the existing technical component in their new application for the supplier in minutes</a:t>
            </a:r>
          </a:p>
          <a:p>
            <a:pPr lvl="1"/>
            <a:r>
              <a:rPr lang="en-US" sz="3200" dirty="0"/>
              <a:t>The developer saves the time and gets the application running sooner</a:t>
            </a:r>
          </a:p>
          <a:p>
            <a:pPr lvl="2"/>
            <a:r>
              <a:rPr lang="en-US" sz="2800" dirty="0"/>
              <a:t>Increased efficiency</a:t>
            </a:r>
          </a:p>
          <a:p>
            <a:pPr lvl="2"/>
            <a:r>
              <a:rPr lang="en-US" sz="2800" dirty="0"/>
              <a:t>Saved time and money</a:t>
            </a:r>
          </a:p>
        </p:txBody>
      </p:sp>
    </p:spTree>
    <p:extLst>
      <p:ext uri="{BB962C8B-B14F-4D97-AF65-F5344CB8AC3E}">
        <p14:creationId xmlns:p14="http://schemas.microsoft.com/office/powerpoint/2010/main" val="76698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38A7-FBCE-404B-88B7-94BF46117CE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Protocols Together – service request perspective</a:t>
            </a:r>
          </a:p>
        </p:txBody>
      </p:sp>
      <p:sp>
        <p:nvSpPr>
          <p:cNvPr id="154650" name="Rectangle 26"/>
          <p:cNvSpPr>
            <a:spLocks noChangeArrowheads="1"/>
          </p:cNvSpPr>
          <p:nvPr/>
        </p:nvSpPr>
        <p:spPr bwMode="auto">
          <a:xfrm>
            <a:off x="3733800" y="18288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FF00FF"/>
                </a:solidFill>
              </a:rPr>
              <a:t>Find Services via UDDI</a:t>
            </a:r>
          </a:p>
        </p:txBody>
      </p:sp>
      <p:sp>
        <p:nvSpPr>
          <p:cNvPr id="154651" name="Text Box 27"/>
          <p:cNvSpPr txBox="1">
            <a:spLocks noChangeArrowheads="1"/>
          </p:cNvSpPr>
          <p:nvPr/>
        </p:nvSpPr>
        <p:spPr bwMode="auto">
          <a:xfrm>
            <a:off x="2209800" y="19272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Step 1:</a:t>
            </a:r>
          </a:p>
        </p:txBody>
      </p:sp>
      <p:sp>
        <p:nvSpPr>
          <p:cNvPr id="154652" name="Line 28"/>
          <p:cNvSpPr>
            <a:spLocks noChangeShapeType="1"/>
          </p:cNvSpPr>
          <p:nvPr/>
        </p:nvSpPr>
        <p:spPr bwMode="auto">
          <a:xfrm flipH="1">
            <a:off x="2209800" y="24384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53" name="Rectangle 29"/>
          <p:cNvSpPr>
            <a:spLocks noChangeArrowheads="1"/>
          </p:cNvSpPr>
          <p:nvPr/>
        </p:nvSpPr>
        <p:spPr bwMode="auto">
          <a:xfrm>
            <a:off x="2133600" y="18288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54" name="Rectangle 30"/>
          <p:cNvSpPr>
            <a:spLocks noChangeArrowheads="1"/>
          </p:cNvSpPr>
          <p:nvPr/>
        </p:nvSpPr>
        <p:spPr bwMode="auto">
          <a:xfrm>
            <a:off x="4419600" y="26670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Retrieve Service Description File: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WSDL or XML-RPC Instructions</a:t>
            </a:r>
          </a:p>
        </p:txBody>
      </p:sp>
      <p:sp>
        <p:nvSpPr>
          <p:cNvPr id="154655" name="Text Box 31"/>
          <p:cNvSpPr txBox="1">
            <a:spLocks noChangeArrowheads="1"/>
          </p:cNvSpPr>
          <p:nvPr/>
        </p:nvSpPr>
        <p:spPr bwMode="auto">
          <a:xfrm>
            <a:off x="2895600" y="27654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Step 2:</a:t>
            </a:r>
          </a:p>
        </p:txBody>
      </p:sp>
      <p:sp>
        <p:nvSpPr>
          <p:cNvPr id="154656" name="Line 32"/>
          <p:cNvSpPr>
            <a:spLocks noChangeShapeType="1"/>
          </p:cNvSpPr>
          <p:nvPr/>
        </p:nvSpPr>
        <p:spPr bwMode="auto">
          <a:xfrm flipH="1">
            <a:off x="2895600" y="32766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57" name="Rectangle 33"/>
          <p:cNvSpPr>
            <a:spLocks noChangeArrowheads="1"/>
          </p:cNvSpPr>
          <p:nvPr/>
        </p:nvSpPr>
        <p:spPr bwMode="auto">
          <a:xfrm>
            <a:off x="2819400" y="26670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58" name="Rectangle 34"/>
          <p:cNvSpPr>
            <a:spLocks noChangeArrowheads="1"/>
          </p:cNvSpPr>
          <p:nvPr/>
        </p:nvSpPr>
        <p:spPr bwMode="auto">
          <a:xfrm>
            <a:off x="5029200" y="35052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solidFill>
                  <a:srgbClr val="000000"/>
                </a:solidFill>
              </a:rPr>
              <a:t>Create XML-RPC or SOAP Client</a:t>
            </a:r>
          </a:p>
        </p:txBody>
      </p:sp>
      <p:sp>
        <p:nvSpPr>
          <p:cNvPr id="154659" name="Text Box 35"/>
          <p:cNvSpPr txBox="1">
            <a:spLocks noChangeArrowheads="1"/>
          </p:cNvSpPr>
          <p:nvPr/>
        </p:nvSpPr>
        <p:spPr bwMode="auto">
          <a:xfrm>
            <a:off x="3505200" y="36036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3:</a:t>
            </a:r>
          </a:p>
        </p:txBody>
      </p:sp>
      <p:sp>
        <p:nvSpPr>
          <p:cNvPr id="154660" name="Line 36"/>
          <p:cNvSpPr>
            <a:spLocks noChangeShapeType="1"/>
          </p:cNvSpPr>
          <p:nvPr/>
        </p:nvSpPr>
        <p:spPr bwMode="auto">
          <a:xfrm flipH="1">
            <a:off x="3505200" y="41148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1" name="Rectangle 37"/>
          <p:cNvSpPr>
            <a:spLocks noChangeArrowheads="1"/>
          </p:cNvSpPr>
          <p:nvPr/>
        </p:nvSpPr>
        <p:spPr bwMode="auto">
          <a:xfrm>
            <a:off x="3429000" y="35052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62" name="Rectangle 38"/>
          <p:cNvSpPr>
            <a:spLocks noChangeArrowheads="1"/>
          </p:cNvSpPr>
          <p:nvPr/>
        </p:nvSpPr>
        <p:spPr bwMode="auto">
          <a:xfrm>
            <a:off x="5715000" y="43434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solidFill>
                  <a:srgbClr val="000000"/>
                </a:solidFill>
              </a:rPr>
              <a:t>Invoke Remote Service</a:t>
            </a:r>
          </a:p>
        </p:txBody>
      </p:sp>
      <p:sp>
        <p:nvSpPr>
          <p:cNvPr id="154663" name="Text Box 39"/>
          <p:cNvSpPr txBox="1">
            <a:spLocks noChangeArrowheads="1"/>
          </p:cNvSpPr>
          <p:nvPr/>
        </p:nvSpPr>
        <p:spPr bwMode="auto">
          <a:xfrm>
            <a:off x="4191000" y="44418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4:</a:t>
            </a:r>
          </a:p>
        </p:txBody>
      </p:sp>
      <p:sp>
        <p:nvSpPr>
          <p:cNvPr id="154664" name="Line 40"/>
          <p:cNvSpPr>
            <a:spLocks noChangeShapeType="1"/>
          </p:cNvSpPr>
          <p:nvPr/>
        </p:nvSpPr>
        <p:spPr bwMode="auto">
          <a:xfrm flipH="1">
            <a:off x="4191000" y="49530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5" name="Rectangle 41"/>
          <p:cNvSpPr>
            <a:spLocks noChangeArrowheads="1"/>
          </p:cNvSpPr>
          <p:nvPr/>
        </p:nvSpPr>
        <p:spPr bwMode="auto">
          <a:xfrm>
            <a:off x="4114800" y="43434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66" name="Line 42"/>
          <p:cNvSpPr>
            <a:spLocks noChangeShapeType="1"/>
          </p:cNvSpPr>
          <p:nvPr/>
        </p:nvSpPr>
        <p:spPr bwMode="auto">
          <a:xfrm>
            <a:off x="2362200" y="2819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7" name="Line 43"/>
          <p:cNvSpPr>
            <a:spLocks noChangeShapeType="1"/>
          </p:cNvSpPr>
          <p:nvPr/>
        </p:nvSpPr>
        <p:spPr bwMode="auto">
          <a:xfrm>
            <a:off x="2362200" y="2438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8" name="Line 44"/>
          <p:cNvSpPr>
            <a:spLocks noChangeShapeType="1"/>
          </p:cNvSpPr>
          <p:nvPr/>
        </p:nvSpPr>
        <p:spPr bwMode="auto">
          <a:xfrm>
            <a:off x="2971800" y="3657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9" name="Line 45"/>
          <p:cNvSpPr>
            <a:spLocks noChangeShapeType="1"/>
          </p:cNvSpPr>
          <p:nvPr/>
        </p:nvSpPr>
        <p:spPr bwMode="auto">
          <a:xfrm>
            <a:off x="2971800" y="3276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70" name="Line 46"/>
          <p:cNvSpPr>
            <a:spLocks noChangeShapeType="1"/>
          </p:cNvSpPr>
          <p:nvPr/>
        </p:nvSpPr>
        <p:spPr bwMode="auto">
          <a:xfrm>
            <a:off x="3657600" y="4495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71" name="Line 47"/>
          <p:cNvSpPr>
            <a:spLocks noChangeShapeType="1"/>
          </p:cNvSpPr>
          <p:nvPr/>
        </p:nvSpPr>
        <p:spPr bwMode="auto">
          <a:xfrm>
            <a:off x="36576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6970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587F-5DD3-4F58-B2FC-D3233BB50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Even though UDDI isn’t widely used, the concepts behind it are still very relevant</a:t>
            </a:r>
          </a:p>
        </p:txBody>
      </p:sp>
    </p:spTree>
    <p:extLst>
      <p:ext uri="{BB962C8B-B14F-4D97-AF65-F5344CB8AC3E}">
        <p14:creationId xmlns:p14="http://schemas.microsoft.com/office/powerpoint/2010/main" val="36623641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52939" y="2743200"/>
            <a:ext cx="10686553" cy="1371600"/>
          </a:xfrm>
          <a:noFill/>
          <a:ln/>
        </p:spPr>
        <p:txBody>
          <a:bodyPr anchor="b">
            <a:normAutofit/>
          </a:bodyPr>
          <a:lstStyle/>
          <a:p>
            <a:r>
              <a:rPr lang="en-GB" altLang="en-US" sz="7200" dirty="0">
                <a:latin typeface="Swis721 Hv BT" pitchFamily="34" charset="0"/>
              </a:rPr>
              <a:t>Service Composition BPEL</a:t>
            </a:r>
            <a:endParaRPr lang="en-US" altLang="en-US" sz="6600" dirty="0">
              <a:latin typeface="Swis721 Hv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081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service composition?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Service composition allows developers to “compose” services that exchange SOAP messages and define their interfaces into an aggregate solution. </a:t>
            </a:r>
          </a:p>
          <a:p>
            <a:r>
              <a:rPr lang="en-GB" sz="4000" dirty="0"/>
              <a:t>The aggregate is a composed Web service or a so-called composite Web service.</a:t>
            </a:r>
          </a:p>
        </p:txBody>
      </p:sp>
    </p:spTree>
    <p:extLst>
      <p:ext uri="{BB962C8B-B14F-4D97-AF65-F5344CB8AC3E}">
        <p14:creationId xmlns:p14="http://schemas.microsoft.com/office/powerpoint/2010/main" val="39329115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D1FAE1-76D0-41DE-99D1-AD943FE48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1" r="16284"/>
          <a:stretch/>
        </p:blipFill>
        <p:spPr bwMode="auto">
          <a:xfrm>
            <a:off x="7226178" y="57829"/>
            <a:ext cx="4950056" cy="336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8500AD-B0ED-451E-B1DE-629B3749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410"/>
            <a:ext cx="10515600" cy="1325563"/>
          </a:xfrm>
        </p:spPr>
        <p:txBody>
          <a:bodyPr/>
          <a:lstStyle/>
          <a:p>
            <a:r>
              <a:rPr lang="en-GB" dirty="0"/>
              <a:t>Composite Web Service example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229AF-9F0F-41D8-BBD2-85B11C6B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47167" cy="4351338"/>
          </a:xfrm>
        </p:spPr>
        <p:txBody>
          <a:bodyPr>
            <a:noAutofit/>
          </a:bodyPr>
          <a:lstStyle/>
          <a:p>
            <a:r>
              <a:rPr lang="en-US" sz="3200" dirty="0"/>
              <a:t> Multiple Web services may be required to collaborate with each other to form a composite Web service. </a:t>
            </a:r>
          </a:p>
          <a:p>
            <a:pPr lvl="1"/>
            <a:r>
              <a:rPr lang="en-US" sz="2800" dirty="0"/>
              <a:t>A travel booking Web service may include three sub-processes: flight reservation, hotel reservation, and credit card payment. </a:t>
            </a:r>
          </a:p>
          <a:p>
            <a:pPr lvl="1"/>
            <a:r>
              <a:rPr lang="en-US" sz="2800" dirty="0"/>
              <a:t>These three sub-processes may be performed by three individual Web services provided by corresponding service providers. </a:t>
            </a:r>
          </a:p>
          <a:p>
            <a:pPr lvl="1"/>
            <a:r>
              <a:rPr lang="en-US" sz="2800" dirty="0"/>
              <a:t>The travel booking Web service thus becomes a composite Web service involving three collaborative Web services. 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356203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Process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Business companies are driven by underlying business processes</a:t>
            </a:r>
          </a:p>
          <a:p>
            <a:r>
              <a:rPr lang="en-GB" dirty="0"/>
              <a:t>Business process is a set of activities that are coordinated to achieve a certain business </a:t>
            </a:r>
            <a:r>
              <a:rPr lang="en-GB"/>
              <a:t>goal.</a:t>
            </a:r>
            <a:endParaRPr lang="en-GB" dirty="0"/>
          </a:p>
          <a:p>
            <a:r>
              <a:rPr lang="en-GB" dirty="0"/>
              <a:t>Business process is a structured and measurable set of activities that consume certain resources and are designed to produce the specified output for a particular business requirement.</a:t>
            </a:r>
          </a:p>
        </p:txBody>
      </p:sp>
    </p:spTree>
    <p:extLst>
      <p:ext uri="{BB962C8B-B14F-4D97-AF65-F5344CB8AC3E}">
        <p14:creationId xmlns:p14="http://schemas.microsoft.com/office/powerpoint/2010/main" val="291108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DB7F-FE88-48EE-98C6-7E6E35E8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- ENABLE FLEXIBLE, FEDERATED BUSINESS PROCESSES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FF14-9440-455E-A057-D9304EA1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1204" cy="4351338"/>
          </a:xfrm>
        </p:spPr>
        <p:txBody>
          <a:bodyPr/>
          <a:lstStyle/>
          <a:p>
            <a:r>
              <a:rPr lang="en-US" dirty="0"/>
              <a:t>Enable flexible, federated business processes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DFDE7-EAFE-4A08-923C-30CC4941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13" y="1557861"/>
            <a:ext cx="7858305" cy="518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232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BPEL?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The </a:t>
            </a:r>
            <a:r>
              <a:rPr lang="en-GB" sz="4000" dirty="0">
                <a:solidFill>
                  <a:srgbClr val="00B050"/>
                </a:solidFill>
              </a:rPr>
              <a:t>B</a:t>
            </a:r>
            <a:r>
              <a:rPr lang="en-GB" sz="4000" dirty="0"/>
              <a:t>usiness </a:t>
            </a:r>
            <a:r>
              <a:rPr lang="en-GB" sz="4000" dirty="0">
                <a:solidFill>
                  <a:srgbClr val="00B050"/>
                </a:solidFill>
              </a:rPr>
              <a:t>P</a:t>
            </a:r>
            <a:r>
              <a:rPr lang="en-GB" sz="4000" dirty="0"/>
              <a:t>rocess </a:t>
            </a:r>
            <a:r>
              <a:rPr lang="en-GB" sz="4000" dirty="0">
                <a:solidFill>
                  <a:srgbClr val="00B050"/>
                </a:solidFill>
              </a:rPr>
              <a:t>E</a:t>
            </a:r>
            <a:r>
              <a:rPr lang="en-GB" sz="4000" dirty="0"/>
              <a:t>xecution </a:t>
            </a:r>
            <a:r>
              <a:rPr lang="en-GB" sz="4000" dirty="0">
                <a:solidFill>
                  <a:srgbClr val="00B050"/>
                </a:solidFill>
              </a:rPr>
              <a:t>L</a:t>
            </a:r>
            <a:r>
              <a:rPr lang="en-GB" sz="4000" dirty="0"/>
              <a:t>anguage for Web Services is such a flow representation developed to facilitate coordination of Web services into a comprehensive business process.</a:t>
            </a:r>
          </a:p>
          <a:p>
            <a:r>
              <a:rPr lang="en-GB" sz="4000" dirty="0"/>
              <a:t>In short: BPEL is a business process language that can be used to represent composite services. </a:t>
            </a:r>
          </a:p>
        </p:txBody>
      </p:sp>
    </p:spTree>
    <p:extLst>
      <p:ext uri="{BB962C8B-B14F-4D97-AF65-F5344CB8AC3E}">
        <p14:creationId xmlns:p14="http://schemas.microsoft.com/office/powerpoint/2010/main" val="19041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OrderService</a:t>
            </a:r>
            <a:r>
              <a:rPr lang="en-GB" dirty="0"/>
              <a:t> business process example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4866861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The customer calls the </a:t>
            </a:r>
            <a:r>
              <a:rPr lang="en-GB" i="1" dirty="0" err="1"/>
              <a:t>submitPO</a:t>
            </a:r>
            <a:r>
              <a:rPr lang="en-GB" i="1" dirty="0"/>
              <a:t> </a:t>
            </a:r>
            <a:r>
              <a:rPr lang="en-GB" dirty="0"/>
              <a:t>operation with a message </a:t>
            </a:r>
            <a:r>
              <a:rPr lang="en-GB" i="1" dirty="0" err="1"/>
              <a:t>PurchaseOrderMessage</a:t>
            </a:r>
            <a:r>
              <a:rPr lang="en-GB" dirty="0"/>
              <a:t>;</a:t>
            </a:r>
          </a:p>
          <a:p>
            <a:r>
              <a:rPr lang="en-GB" dirty="0"/>
              <a:t>The supplier calls the </a:t>
            </a:r>
            <a:r>
              <a:rPr lang="en-GB" i="1" dirty="0" err="1"/>
              <a:t>submitPayment</a:t>
            </a:r>
            <a:r>
              <a:rPr lang="en-GB" i="1" dirty="0"/>
              <a:t> </a:t>
            </a:r>
            <a:r>
              <a:rPr lang="en-GB" dirty="0"/>
              <a:t>operation with a message </a:t>
            </a:r>
            <a:r>
              <a:rPr lang="en-GB" i="1" dirty="0" err="1"/>
              <a:t>paymentRequestMessage</a:t>
            </a:r>
            <a:r>
              <a:rPr lang="en-GB" i="1" dirty="0"/>
              <a:t> </a:t>
            </a:r>
            <a:r>
              <a:rPr lang="en-GB" dirty="0"/>
              <a:t>and receives a message </a:t>
            </a:r>
            <a:r>
              <a:rPr lang="en-GB" i="1" dirty="0" err="1"/>
              <a:t>paymentResponseMessage</a:t>
            </a:r>
            <a:r>
              <a:rPr lang="en-GB" dirty="0"/>
              <a:t>; </a:t>
            </a:r>
          </a:p>
          <a:p>
            <a:r>
              <a:rPr lang="en-GB" dirty="0"/>
              <a:t>The supplier calls the </a:t>
            </a:r>
            <a:r>
              <a:rPr lang="en-GB" i="1" dirty="0" err="1"/>
              <a:t>submitShipping</a:t>
            </a:r>
            <a:r>
              <a:rPr lang="en-GB" i="1" dirty="0"/>
              <a:t> </a:t>
            </a:r>
            <a:r>
              <a:rPr lang="en-GB" dirty="0"/>
              <a:t>operation with a message </a:t>
            </a:r>
            <a:r>
              <a:rPr lang="en-GB" i="1" dirty="0" err="1"/>
              <a:t>shippingRequestMessage</a:t>
            </a:r>
            <a:r>
              <a:rPr lang="en-GB" i="1" dirty="0"/>
              <a:t> </a:t>
            </a:r>
            <a:r>
              <a:rPr lang="en-GB" dirty="0"/>
              <a:t>and receives a message </a:t>
            </a:r>
            <a:r>
              <a:rPr lang="en-GB" i="1" dirty="0" err="1"/>
              <a:t>shippingResponseMessage</a:t>
            </a:r>
            <a:r>
              <a:rPr lang="en-GB" dirty="0"/>
              <a:t>; </a:t>
            </a:r>
          </a:p>
          <a:p>
            <a:r>
              <a:rPr lang="en-GB" dirty="0"/>
              <a:t>The supplier returns to the customer a message </a:t>
            </a:r>
            <a:r>
              <a:rPr lang="en-GB" i="1" dirty="0" err="1"/>
              <a:t>ResultMessage</a:t>
            </a:r>
            <a:r>
              <a:rPr lang="en-GB" dirty="0"/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570" y="1690689"/>
            <a:ext cx="6257972" cy="32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76457"/>
      </p:ext>
    </p:extLst>
  </p:cSld>
  <p:clrMapOvr>
    <a:masterClrMapping/>
  </p:clrMapOvr>
  <p:transition advTm="13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BPEL definition sections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Partner link definition</a:t>
            </a:r>
          </a:p>
          <a:p>
            <a:r>
              <a:rPr lang="en-GB" sz="4000" dirty="0"/>
              <a:t>Variables</a:t>
            </a:r>
          </a:p>
          <a:p>
            <a:r>
              <a:rPr lang="en-GB" sz="4000" dirty="0"/>
              <a:t>Process definition</a:t>
            </a:r>
          </a:p>
          <a:p>
            <a:endParaRPr lang="en-GB" sz="4000" dirty="0"/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9563963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BPEL definition for a business order process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40" y="1825625"/>
            <a:ext cx="9315001" cy="469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1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BC25-7C34-4136-AF1F-27C6AC34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9947-7463-461E-8312-944F9303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Automatic detection of devices and services offered by these devices on a computer network</a:t>
            </a:r>
          </a:p>
          <a:p>
            <a:r>
              <a:rPr lang="en-US" sz="3200" dirty="0"/>
              <a:t>Requires a common language to allow software agents to make use of one another’s services</a:t>
            </a:r>
          </a:p>
          <a:p>
            <a:r>
              <a:rPr lang="en-US" sz="3200" dirty="0"/>
              <a:t>Web Services Discovery </a:t>
            </a:r>
          </a:p>
          <a:p>
            <a:pPr lvl="1"/>
            <a:r>
              <a:rPr lang="en-US" sz="2800" dirty="0"/>
              <a:t>provides access to software systems over the Internet using standard protocols</a:t>
            </a:r>
          </a:p>
          <a:p>
            <a:pPr lvl="1"/>
            <a:r>
              <a:rPr lang="en-US" sz="2800" dirty="0"/>
              <a:t>the process of finding suitable web services to a given task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28876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BPEL definition for a business order process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40" y="1825625"/>
            <a:ext cx="9315001" cy="469766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B3B268DA-64F6-4AEE-8FA4-C6AC0C0119A3}"/>
              </a:ext>
            </a:extLst>
          </p:cNvPr>
          <p:cNvSpPr/>
          <p:nvPr/>
        </p:nvSpPr>
        <p:spPr>
          <a:xfrm>
            <a:off x="4177363" y="3402531"/>
            <a:ext cx="2252312" cy="478858"/>
          </a:xfrm>
          <a:prstGeom prst="ellipse">
            <a:avLst/>
          </a:prstGeom>
          <a:solidFill>
            <a:srgbClr val="FFC000">
              <a:alpha val="3098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19D47FB-0BF6-4E48-9650-DFCFA6EEF4F1}"/>
              </a:ext>
            </a:extLst>
          </p:cNvPr>
          <p:cNvSpPr/>
          <p:nvPr/>
        </p:nvSpPr>
        <p:spPr>
          <a:xfrm>
            <a:off x="4012129" y="4093114"/>
            <a:ext cx="2252312" cy="478858"/>
          </a:xfrm>
          <a:prstGeom prst="ellipse">
            <a:avLst/>
          </a:prstGeom>
          <a:solidFill>
            <a:srgbClr val="FFC000">
              <a:alpha val="3098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4B81222-88B4-46BA-9C55-476EB99A420B}"/>
              </a:ext>
            </a:extLst>
          </p:cNvPr>
          <p:cNvSpPr/>
          <p:nvPr/>
        </p:nvSpPr>
        <p:spPr>
          <a:xfrm>
            <a:off x="4177363" y="5138647"/>
            <a:ext cx="2252312" cy="478858"/>
          </a:xfrm>
          <a:prstGeom prst="ellipse">
            <a:avLst/>
          </a:prstGeom>
          <a:solidFill>
            <a:srgbClr val="FFC000">
              <a:alpha val="3098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496504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BPEL definition for a business order process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40" y="1825625"/>
            <a:ext cx="9315001" cy="469766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B3B268DA-64F6-4AEE-8FA4-C6AC0C0119A3}"/>
              </a:ext>
            </a:extLst>
          </p:cNvPr>
          <p:cNvSpPr/>
          <p:nvPr/>
        </p:nvSpPr>
        <p:spPr>
          <a:xfrm>
            <a:off x="3696099" y="3936733"/>
            <a:ext cx="4331369" cy="368188"/>
          </a:xfrm>
          <a:prstGeom prst="ellipse">
            <a:avLst/>
          </a:prstGeom>
          <a:solidFill>
            <a:srgbClr val="FFC000">
              <a:alpha val="3098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19D47FB-0BF6-4E48-9650-DFCFA6EEF4F1}"/>
              </a:ext>
            </a:extLst>
          </p:cNvPr>
          <p:cNvSpPr/>
          <p:nvPr/>
        </p:nvSpPr>
        <p:spPr>
          <a:xfrm>
            <a:off x="4581623" y="4701710"/>
            <a:ext cx="4331369" cy="529318"/>
          </a:xfrm>
          <a:prstGeom prst="ellipse">
            <a:avLst/>
          </a:prstGeom>
          <a:solidFill>
            <a:srgbClr val="FFC000">
              <a:alpha val="3098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4B81222-88B4-46BA-9C55-476EB99A420B}"/>
              </a:ext>
            </a:extLst>
          </p:cNvPr>
          <p:cNvSpPr/>
          <p:nvPr/>
        </p:nvSpPr>
        <p:spPr>
          <a:xfrm>
            <a:off x="4668251" y="5577357"/>
            <a:ext cx="4090738" cy="599606"/>
          </a:xfrm>
          <a:prstGeom prst="ellipse">
            <a:avLst/>
          </a:prstGeom>
          <a:solidFill>
            <a:srgbClr val="FFC000">
              <a:alpha val="3098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738447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Partner link definition section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Involved business parties are grouped by a tag </a:t>
            </a:r>
            <a:r>
              <a:rPr lang="en-GB" i="1" dirty="0" err="1"/>
              <a:t>partnerLinks</a:t>
            </a:r>
            <a:endParaRPr lang="en-GB" dirty="0"/>
          </a:p>
          <a:p>
            <a:r>
              <a:rPr lang="en-GB" dirty="0"/>
              <a:t>Each partner link is characterized by a tag </a:t>
            </a:r>
            <a:r>
              <a:rPr lang="en-GB" i="1" dirty="0" err="1"/>
              <a:t>partnerLink</a:t>
            </a:r>
            <a:r>
              <a:rPr lang="en-GB" dirty="0"/>
              <a:t>. </a:t>
            </a:r>
          </a:p>
          <a:p>
            <a:r>
              <a:rPr lang="en-GB" dirty="0"/>
              <a:t>Three partner links are defined: </a:t>
            </a:r>
            <a:r>
              <a:rPr lang="en-GB" i="1" dirty="0"/>
              <a:t>purchasing</a:t>
            </a:r>
            <a:r>
              <a:rPr lang="en-GB" dirty="0"/>
              <a:t>, </a:t>
            </a:r>
            <a:r>
              <a:rPr lang="en-GB" i="1" dirty="0"/>
              <a:t>payment</a:t>
            </a:r>
            <a:r>
              <a:rPr lang="en-GB" dirty="0"/>
              <a:t>, and </a:t>
            </a:r>
            <a:r>
              <a:rPr lang="en-GB" i="1" dirty="0"/>
              <a:t>shipping</a:t>
            </a:r>
            <a:r>
              <a:rPr lang="en-GB" dirty="0"/>
              <a:t>. </a:t>
            </a:r>
          </a:p>
          <a:p>
            <a:r>
              <a:rPr lang="en-GB" dirty="0"/>
              <a:t>The </a:t>
            </a:r>
            <a:r>
              <a:rPr lang="en-GB" dirty="0" err="1"/>
              <a:t>myRole</a:t>
            </a:r>
            <a:r>
              <a:rPr lang="en-GB" dirty="0"/>
              <a:t>/</a:t>
            </a:r>
            <a:r>
              <a:rPr lang="en-GB" dirty="0" err="1"/>
              <a:t>partnerRole</a:t>
            </a:r>
            <a:r>
              <a:rPr lang="en-GB" dirty="0"/>
              <a:t> attribute of a partner specifies how the partner and the process interact given the </a:t>
            </a:r>
            <a:r>
              <a:rPr lang="en-GB" i="1" dirty="0" err="1"/>
              <a:t>partnerLinkType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The </a:t>
            </a:r>
            <a:r>
              <a:rPr lang="en-GB" i="1" dirty="0" err="1"/>
              <a:t>myRole</a:t>
            </a:r>
            <a:r>
              <a:rPr lang="en-GB" i="1" dirty="0"/>
              <a:t> </a:t>
            </a:r>
            <a:r>
              <a:rPr lang="en-GB" dirty="0"/>
              <a:t>attribute refers to the role in the </a:t>
            </a:r>
            <a:r>
              <a:rPr lang="en-GB" dirty="0" err="1"/>
              <a:t>serviceLinkType</a:t>
            </a:r>
            <a:r>
              <a:rPr lang="en-GB" dirty="0"/>
              <a:t> that the process will play</a:t>
            </a:r>
          </a:p>
          <a:p>
            <a:pPr lvl="1"/>
            <a:r>
              <a:rPr lang="en-GB" dirty="0"/>
              <a:t>The </a:t>
            </a:r>
            <a:r>
              <a:rPr lang="en-GB" i="1" dirty="0" err="1"/>
              <a:t>partnerRole</a:t>
            </a:r>
            <a:r>
              <a:rPr lang="en-GB" i="1" dirty="0"/>
              <a:t> </a:t>
            </a:r>
            <a:r>
              <a:rPr lang="en-GB" dirty="0"/>
              <a:t>specifies the role that the partner will play </a:t>
            </a:r>
          </a:p>
          <a:p>
            <a:pPr lvl="1"/>
            <a:r>
              <a:rPr lang="en-GB" dirty="0"/>
              <a:t>In our example: for the partner </a:t>
            </a:r>
            <a:r>
              <a:rPr lang="en-GB" i="1" dirty="0"/>
              <a:t>payment, </a:t>
            </a:r>
            <a:r>
              <a:rPr lang="en-GB" dirty="0"/>
              <a:t>the supplier acts as a </a:t>
            </a:r>
            <a:r>
              <a:rPr lang="en-GB" i="1" dirty="0" err="1"/>
              <a:t>paymentRequestor</a:t>
            </a:r>
            <a:r>
              <a:rPr lang="en-GB" i="1" dirty="0"/>
              <a:t> </a:t>
            </a:r>
            <a:r>
              <a:rPr lang="en-GB" dirty="0"/>
              <a:t>and the payment service provider offers the service; for the partner </a:t>
            </a:r>
            <a:r>
              <a:rPr lang="en-GB" i="1" dirty="0"/>
              <a:t>shipping, </a:t>
            </a:r>
            <a:r>
              <a:rPr lang="en-GB" dirty="0"/>
              <a:t>the supplier acts as a </a:t>
            </a:r>
            <a:r>
              <a:rPr lang="en-GB" i="1" dirty="0" err="1"/>
              <a:t>shippingRequestor</a:t>
            </a:r>
            <a:r>
              <a:rPr lang="en-GB" i="1" dirty="0"/>
              <a:t> </a:t>
            </a:r>
            <a:r>
              <a:rPr lang="en-GB" dirty="0"/>
              <a:t>and the shipping service provider offers the service.</a:t>
            </a:r>
          </a:p>
        </p:txBody>
      </p:sp>
    </p:spTree>
    <p:extLst>
      <p:ext uri="{BB962C8B-B14F-4D97-AF65-F5344CB8AC3E}">
        <p14:creationId xmlns:p14="http://schemas.microsoft.com/office/powerpoint/2010/main" val="39656355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99" y="2230500"/>
            <a:ext cx="9315001" cy="2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594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section of </a:t>
            </a:r>
            <a:r>
              <a:rPr lang="en-GB" i="1" dirty="0"/>
              <a:t>variables 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Defines the data variables used by the business process, based upon their definitions in terms of WSDL message types, XML Schema simple types, or XML Schema elements. </a:t>
            </a:r>
          </a:p>
          <a:p>
            <a:r>
              <a:rPr lang="en-GB" dirty="0"/>
              <a:t>For example, the variable </a:t>
            </a:r>
            <a:r>
              <a:rPr lang="en-GB" i="1" dirty="0" err="1"/>
              <a:t>PurchaseOrder</a:t>
            </a:r>
            <a:r>
              <a:rPr lang="en-GB" i="1" dirty="0"/>
              <a:t> </a:t>
            </a:r>
            <a:r>
              <a:rPr lang="en-GB" dirty="0"/>
              <a:t>refers to the </a:t>
            </a:r>
            <a:r>
              <a:rPr lang="en-GB" i="1" dirty="0" err="1"/>
              <a:t>PurchaseOrderMessage</a:t>
            </a:r>
            <a:r>
              <a:rPr lang="en-GB" i="1" dirty="0"/>
              <a:t> </a:t>
            </a:r>
            <a:r>
              <a:rPr lang="en-GB" dirty="0"/>
              <a:t>defined in the WSDL document; </a:t>
            </a:r>
            <a:r>
              <a:rPr lang="en-GB" i="1" dirty="0"/>
              <a:t>Result </a:t>
            </a:r>
            <a:r>
              <a:rPr lang="en-GB" dirty="0"/>
              <a:t>refers to </a:t>
            </a:r>
            <a:r>
              <a:rPr lang="en-GB" i="1" dirty="0" err="1"/>
              <a:t>ResultMessage</a:t>
            </a:r>
            <a:r>
              <a:rPr lang="en-GB" dirty="0"/>
              <a:t>; and </a:t>
            </a:r>
            <a:r>
              <a:rPr lang="en-GB" i="1" dirty="0" err="1"/>
              <a:t>ShippingRequest</a:t>
            </a:r>
            <a:r>
              <a:rPr lang="en-GB" i="1" dirty="0"/>
              <a:t> </a:t>
            </a:r>
            <a:r>
              <a:rPr lang="en-GB" dirty="0"/>
              <a:t>refers to </a:t>
            </a:r>
            <a:r>
              <a:rPr lang="en-GB" i="1" dirty="0" err="1"/>
              <a:t>ShippingRequestMessage</a:t>
            </a:r>
            <a:r>
              <a:rPr lang="en-GB" dirty="0"/>
              <a:t>. </a:t>
            </a:r>
          </a:p>
          <a:p>
            <a:r>
              <a:rPr lang="en-GB" dirty="0"/>
              <a:t>Variables allow processes to maintain state data and process history based on messages exchanged</a:t>
            </a:r>
          </a:p>
        </p:txBody>
      </p:sp>
    </p:spTree>
    <p:extLst>
      <p:ext uri="{BB962C8B-B14F-4D97-AF65-F5344CB8AC3E}">
        <p14:creationId xmlns:p14="http://schemas.microsoft.com/office/powerpoint/2010/main" val="16717450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338" y="240762"/>
            <a:ext cx="9067501" cy="67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51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definition section – receive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structure of the main processing section is defined by a pair of </a:t>
            </a:r>
            <a:r>
              <a:rPr lang="en-GB" i="1" dirty="0"/>
              <a:t>sequence </a:t>
            </a:r>
            <a:r>
              <a:rPr lang="en-GB" dirty="0"/>
              <a:t>tags, indicating that four activities are performed sequentially: </a:t>
            </a:r>
            <a:r>
              <a:rPr lang="en-GB" i="1" dirty="0"/>
              <a:t>receive, payment, shipping, </a:t>
            </a:r>
            <a:r>
              <a:rPr lang="en-GB" dirty="0"/>
              <a:t>and </a:t>
            </a:r>
            <a:r>
              <a:rPr lang="en-GB" i="1" dirty="0"/>
              <a:t>reply</a:t>
            </a:r>
            <a:r>
              <a:rPr lang="en-GB" dirty="0"/>
              <a:t>. </a:t>
            </a:r>
          </a:p>
          <a:p>
            <a:r>
              <a:rPr lang="en-GB" dirty="0"/>
              <a:t>The first activity is a </a:t>
            </a:r>
            <a:r>
              <a:rPr lang="en-GB" i="1" dirty="0"/>
              <a:t>receive </a:t>
            </a:r>
            <a:r>
              <a:rPr lang="en-GB" dirty="0"/>
              <a:t>activity, which accepts incoming customer messages.</a:t>
            </a:r>
          </a:p>
          <a:p>
            <a:pPr lvl="1"/>
            <a:r>
              <a:rPr lang="en-GB" dirty="0"/>
              <a:t>The definition of a </a:t>
            </a:r>
            <a:r>
              <a:rPr lang="en-GB" i="1" dirty="0"/>
              <a:t>receive </a:t>
            </a:r>
            <a:r>
              <a:rPr lang="en-GB" dirty="0"/>
              <a:t>activity includes the partner who sends the message, the port type, and the operation of the process to which the partner is targeting this message. </a:t>
            </a:r>
          </a:p>
          <a:p>
            <a:r>
              <a:rPr lang="en-GB" dirty="0"/>
              <a:t>Based on this information, once the process receives a message, it searches for an active </a:t>
            </a:r>
            <a:r>
              <a:rPr lang="en-GB" i="1" dirty="0"/>
              <a:t>receive </a:t>
            </a:r>
            <a:r>
              <a:rPr lang="en-GB" dirty="0"/>
              <a:t>activity that has a matching quadruple &lt;</a:t>
            </a:r>
            <a:r>
              <a:rPr lang="en-GB" dirty="0" err="1"/>
              <a:t>partnerLink</a:t>
            </a:r>
            <a:r>
              <a:rPr lang="en-GB" dirty="0"/>
              <a:t>, </a:t>
            </a:r>
            <a:r>
              <a:rPr lang="en-GB" dirty="0" err="1"/>
              <a:t>portType</a:t>
            </a:r>
            <a:r>
              <a:rPr lang="en-GB" dirty="0"/>
              <a:t>, operation, variable&gt; and hands it the message.</a:t>
            </a:r>
          </a:p>
          <a:p>
            <a:r>
              <a:rPr lang="en-GB" dirty="0"/>
              <a:t>In our example, the </a:t>
            </a:r>
            <a:r>
              <a:rPr lang="en-GB" i="1" dirty="0"/>
              <a:t>receive </a:t>
            </a:r>
            <a:r>
              <a:rPr lang="en-GB" dirty="0"/>
              <a:t>activity invokes the </a:t>
            </a:r>
            <a:r>
              <a:rPr lang="en-GB" i="1" dirty="0" err="1"/>
              <a:t>submitPurchaseOrder</a:t>
            </a:r>
            <a:r>
              <a:rPr lang="en-GB" i="1" dirty="0"/>
              <a:t> </a:t>
            </a:r>
            <a:r>
              <a:rPr lang="en-GB" dirty="0"/>
              <a:t>operation from the </a:t>
            </a:r>
            <a:r>
              <a:rPr lang="en-GB" i="1" dirty="0" err="1"/>
              <a:t>purchaseOrderPT</a:t>
            </a:r>
            <a:r>
              <a:rPr lang="en-GB" i="1" dirty="0"/>
              <a:t> </a:t>
            </a:r>
            <a:r>
              <a:rPr lang="en-GB" dirty="0" err="1"/>
              <a:t>portType</a:t>
            </a:r>
            <a:r>
              <a:rPr lang="en-GB" dirty="0"/>
              <a:t> with the variable </a:t>
            </a:r>
            <a:r>
              <a:rPr lang="en-GB" i="1" dirty="0" err="1"/>
              <a:t>PurchaseOrder</a:t>
            </a:r>
            <a:r>
              <a:rPr lang="en-GB" i="1" dirty="0"/>
              <a:t> </a:t>
            </a:r>
            <a:r>
              <a:rPr lang="en-GB" dirty="0"/>
              <a:t>(i.e., </a:t>
            </a:r>
            <a:r>
              <a:rPr lang="en-GB" i="1" dirty="0" err="1"/>
              <a:t>PurchaseOrderMessage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683564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197" y="65833"/>
            <a:ext cx="9067501" cy="67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827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definition section - invoke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After the </a:t>
            </a:r>
            <a:r>
              <a:rPr lang="en-GB" i="1" dirty="0"/>
              <a:t>receive </a:t>
            </a:r>
            <a:r>
              <a:rPr lang="en-GB" dirty="0"/>
              <a:t>activity, the process invokes two Web services sequentially, each being delimited using an </a:t>
            </a:r>
            <a:r>
              <a:rPr lang="en-GB" i="1" dirty="0"/>
              <a:t>invoke </a:t>
            </a:r>
            <a:r>
              <a:rPr lang="en-GB" dirty="0"/>
              <a:t>tag. </a:t>
            </a:r>
          </a:p>
          <a:p>
            <a:r>
              <a:rPr lang="en-GB" dirty="0"/>
              <a:t>First, the process invokes the operation </a:t>
            </a:r>
            <a:r>
              <a:rPr lang="en-GB" i="1" dirty="0" err="1"/>
              <a:t>submitPayment</a:t>
            </a:r>
            <a:r>
              <a:rPr lang="en-GB" i="1" dirty="0"/>
              <a:t> </a:t>
            </a:r>
            <a:r>
              <a:rPr lang="en-GB" dirty="0"/>
              <a:t>from the </a:t>
            </a:r>
            <a:r>
              <a:rPr lang="en-GB" dirty="0" err="1"/>
              <a:t>portType</a:t>
            </a:r>
            <a:r>
              <a:rPr lang="en-GB" dirty="0"/>
              <a:t> </a:t>
            </a:r>
            <a:r>
              <a:rPr lang="en-GB" i="1" dirty="0" err="1"/>
              <a:t>paymentPT</a:t>
            </a:r>
            <a:r>
              <a:rPr lang="en-GB" dirty="0"/>
              <a:t>, with an input message </a:t>
            </a:r>
            <a:r>
              <a:rPr lang="en-GB" i="1" dirty="0" err="1"/>
              <a:t>PaymentRequest</a:t>
            </a:r>
            <a:r>
              <a:rPr lang="en-GB" i="1" dirty="0"/>
              <a:t> </a:t>
            </a:r>
            <a:r>
              <a:rPr lang="en-GB" dirty="0"/>
              <a:t>(i.e., </a:t>
            </a:r>
            <a:r>
              <a:rPr lang="en-GB" i="1" dirty="0" err="1"/>
              <a:t>PaymentRequestMessage</a:t>
            </a:r>
            <a:r>
              <a:rPr lang="en-GB" dirty="0"/>
              <a:t>) and an output message </a:t>
            </a:r>
            <a:r>
              <a:rPr lang="en-GB" i="1" dirty="0" err="1"/>
              <a:t>PaymentResponse</a:t>
            </a:r>
            <a:r>
              <a:rPr lang="en-GB" i="1" dirty="0"/>
              <a:t> </a:t>
            </a:r>
            <a:r>
              <a:rPr lang="en-GB" dirty="0"/>
              <a:t>(i.e., </a:t>
            </a:r>
            <a:r>
              <a:rPr lang="en-GB" i="1" dirty="0" err="1"/>
              <a:t>PaymentResponseMessage</a:t>
            </a:r>
            <a:r>
              <a:rPr lang="en-GB" dirty="0"/>
              <a:t>). </a:t>
            </a:r>
          </a:p>
          <a:p>
            <a:r>
              <a:rPr lang="en-GB" dirty="0"/>
              <a:t>Then the process invokes the operation </a:t>
            </a:r>
            <a:r>
              <a:rPr lang="en-GB" i="1" dirty="0" err="1"/>
              <a:t>submitShipping</a:t>
            </a:r>
            <a:r>
              <a:rPr lang="en-GB" i="1" dirty="0"/>
              <a:t> </a:t>
            </a:r>
            <a:r>
              <a:rPr lang="en-GB" dirty="0"/>
              <a:t>from the </a:t>
            </a:r>
            <a:r>
              <a:rPr lang="en-GB" dirty="0" err="1"/>
              <a:t>portType</a:t>
            </a:r>
            <a:r>
              <a:rPr lang="en-GB" dirty="0"/>
              <a:t> </a:t>
            </a:r>
            <a:r>
              <a:rPr lang="en-GB" i="1" dirty="0" err="1"/>
              <a:t>shippingPT</a:t>
            </a:r>
            <a:r>
              <a:rPr lang="en-GB" dirty="0"/>
              <a:t>, with an input message </a:t>
            </a:r>
            <a:r>
              <a:rPr lang="en-GB" i="1" dirty="0" err="1"/>
              <a:t>ShippingRequest</a:t>
            </a:r>
            <a:r>
              <a:rPr lang="en-GB" i="1" dirty="0"/>
              <a:t> </a:t>
            </a:r>
            <a:r>
              <a:rPr lang="en-GB" dirty="0"/>
              <a:t>(i.e., </a:t>
            </a:r>
            <a:r>
              <a:rPr lang="en-GB" i="1" dirty="0" err="1"/>
              <a:t>ShippingRequestMessage</a:t>
            </a:r>
            <a:r>
              <a:rPr lang="en-GB" dirty="0"/>
              <a:t>) and an output message </a:t>
            </a:r>
            <a:r>
              <a:rPr lang="en-GB" i="1" dirty="0" err="1"/>
              <a:t>ShippingResponse</a:t>
            </a:r>
            <a:r>
              <a:rPr lang="en-GB" i="1" dirty="0"/>
              <a:t> </a:t>
            </a:r>
            <a:r>
              <a:rPr lang="en-GB" dirty="0"/>
              <a:t>(i.e., </a:t>
            </a:r>
            <a:r>
              <a:rPr lang="en-GB" i="1" dirty="0" err="1"/>
              <a:t>ShippingResponse</a:t>
            </a:r>
            <a:r>
              <a:rPr lang="en-GB" dirty="0" err="1"/>
              <a:t>Message</a:t>
            </a:r>
            <a:r>
              <a:rPr lang="en-GB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2387144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338" y="240762"/>
            <a:ext cx="9067501" cy="67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5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D58B67D-80BF-4A9B-825B-EF95AD20E9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Service discovery in Web Service Architecture</a:t>
            </a:r>
          </a:p>
        </p:txBody>
      </p:sp>
      <p:sp>
        <p:nvSpPr>
          <p:cNvPr id="57349" name="灯片编号占位符 5">
            <a:extLst>
              <a:ext uri="{FF2B5EF4-FFF2-40B4-BE49-F238E27FC236}">
                <a16:creationId xmlns:a16="http://schemas.microsoft.com/office/drawing/2014/main" id="{012A3705-7C9B-44AA-9F4F-ABFEC1A9ED86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40682FF-8A27-440C-8962-1019BF33FCC9}" type="slidenum">
              <a:rPr lang="zh-CN" altLang="en-US" sz="1200">
                <a:solidFill>
                  <a:srgbClr val="000000"/>
                </a:solidFill>
                <a:latin typeface="Garamond" panose="02020404030301010803" pitchFamily="18" charset="0"/>
              </a:rPr>
              <a:pPr algn="r" eaLnBrk="1" hangingPunct="1"/>
              <a:t>8</a:t>
            </a:fld>
            <a:endParaRPr lang="en-US" altLang="zh-CN" sz="1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57350" name="Picture 4">
            <a:extLst>
              <a:ext uri="{FF2B5EF4-FFF2-40B4-BE49-F238E27FC236}">
                <a16:creationId xmlns:a16="http://schemas.microsoft.com/office/drawing/2014/main" id="{6E8CC6F0-C0DE-4B0A-AEDC-44EE04C5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2" t="2174" r="1492"/>
          <a:stretch>
            <a:fillRect/>
          </a:stretch>
        </p:blipFill>
        <p:spPr bwMode="auto">
          <a:xfrm>
            <a:off x="3105793" y="1932864"/>
            <a:ext cx="5600437" cy="406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18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definition section - reply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fourth and the last activity is a </a:t>
            </a:r>
            <a:r>
              <a:rPr lang="en-GB" i="1" dirty="0"/>
              <a:t>reply </a:t>
            </a:r>
            <a:r>
              <a:rPr lang="en-GB" dirty="0"/>
              <a:t>activity, which allows the business process to send a message in reply to the customer. </a:t>
            </a:r>
          </a:p>
          <a:p>
            <a:r>
              <a:rPr lang="en-GB" dirty="0"/>
              <a:t>Once a reply activity is reached, the quadruple &lt;</a:t>
            </a:r>
            <a:r>
              <a:rPr lang="en-GB" dirty="0" err="1"/>
              <a:t>partnerLink</a:t>
            </a:r>
            <a:r>
              <a:rPr lang="en-GB" dirty="0"/>
              <a:t>, </a:t>
            </a:r>
            <a:r>
              <a:rPr lang="en-GB" dirty="0" err="1"/>
              <a:t>portType</a:t>
            </a:r>
            <a:r>
              <a:rPr lang="en-GB" dirty="0"/>
              <a:t>, operation, variable&gt; is used to send the result back to the customer. </a:t>
            </a:r>
          </a:p>
          <a:p>
            <a:r>
              <a:rPr lang="en-GB" dirty="0"/>
              <a:t>In our example, the </a:t>
            </a:r>
            <a:r>
              <a:rPr lang="en-GB" i="1" dirty="0"/>
              <a:t>reply </a:t>
            </a:r>
            <a:r>
              <a:rPr lang="en-GB" dirty="0"/>
              <a:t>activity invokes the </a:t>
            </a:r>
            <a:r>
              <a:rPr lang="en-GB" i="1" dirty="0" err="1"/>
              <a:t>getResult</a:t>
            </a:r>
            <a:r>
              <a:rPr lang="en-GB" i="1" dirty="0"/>
              <a:t> </a:t>
            </a:r>
            <a:r>
              <a:rPr lang="en-GB" dirty="0"/>
              <a:t>operation from the </a:t>
            </a:r>
            <a:r>
              <a:rPr lang="en-GB" i="1" dirty="0" err="1"/>
              <a:t>purchaseOrderPT</a:t>
            </a:r>
            <a:r>
              <a:rPr lang="en-GB" i="1" dirty="0"/>
              <a:t> </a:t>
            </a:r>
            <a:r>
              <a:rPr lang="en-GB" dirty="0" err="1"/>
              <a:t>portType</a:t>
            </a:r>
            <a:r>
              <a:rPr lang="en-GB" dirty="0"/>
              <a:t> with the variable </a:t>
            </a:r>
            <a:r>
              <a:rPr lang="en-GB" i="1" dirty="0"/>
              <a:t>Result </a:t>
            </a:r>
            <a:r>
              <a:rPr lang="en-GB" dirty="0"/>
              <a:t>(i.e., </a:t>
            </a:r>
            <a:r>
              <a:rPr lang="en-GB" i="1" dirty="0" err="1"/>
              <a:t>ResultMessage</a:t>
            </a:r>
            <a:r>
              <a:rPr lang="en-GB" dirty="0"/>
              <a:t>). </a:t>
            </a:r>
          </a:p>
          <a:p>
            <a:r>
              <a:rPr lang="en-GB" dirty="0"/>
              <a:t>The combination of a pair of </a:t>
            </a:r>
            <a:r>
              <a:rPr lang="en-GB" i="1" dirty="0"/>
              <a:t>receive </a:t>
            </a:r>
            <a:r>
              <a:rPr lang="en-GB" dirty="0"/>
              <a:t>and </a:t>
            </a:r>
            <a:r>
              <a:rPr lang="en-GB" i="1" dirty="0"/>
              <a:t>reply </a:t>
            </a:r>
            <a:r>
              <a:rPr lang="en-GB" dirty="0"/>
              <a:t>forms a request-response operation on the WSDL </a:t>
            </a:r>
            <a:r>
              <a:rPr lang="en-GB" dirty="0" err="1"/>
              <a:t>portType</a:t>
            </a:r>
            <a:r>
              <a:rPr lang="en-GB" dirty="0"/>
              <a:t> for the process</a:t>
            </a:r>
          </a:p>
          <a:p>
            <a:pPr lvl="1"/>
            <a:r>
              <a:rPr lang="en-GB" dirty="0"/>
              <a:t>In this example </a:t>
            </a:r>
            <a:r>
              <a:rPr lang="en-GB" i="1" dirty="0" err="1"/>
              <a:t>submitPurchaseOrder</a:t>
            </a:r>
            <a:r>
              <a:rPr lang="en-GB" i="1" dirty="0"/>
              <a:t> </a:t>
            </a:r>
            <a:r>
              <a:rPr lang="en-GB" dirty="0"/>
              <a:t>operation in the </a:t>
            </a:r>
            <a:r>
              <a:rPr lang="en-GB" dirty="0" err="1"/>
              <a:t>portType</a:t>
            </a:r>
            <a:r>
              <a:rPr lang="en-GB" dirty="0"/>
              <a:t> </a:t>
            </a:r>
            <a:r>
              <a:rPr lang="en-GB" i="1" dirty="0" err="1"/>
              <a:t>purchaseOrderPT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32888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4690-0238-4357-AA54-2B3849EF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2419-4886-48AB-A347-8BCBD8278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Service discovery</a:t>
            </a:r>
          </a:p>
          <a:p>
            <a:r>
              <a:rPr lang="en-US" sz="3600" dirty="0"/>
              <a:t>Service composition</a:t>
            </a:r>
          </a:p>
        </p:txBody>
      </p:sp>
    </p:spTree>
    <p:extLst>
      <p:ext uri="{BB962C8B-B14F-4D97-AF65-F5344CB8AC3E}">
        <p14:creationId xmlns:p14="http://schemas.microsoft.com/office/powerpoint/2010/main" val="120254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6A0F3-AF6F-4A54-B28F-B261140E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2742565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Module 1-3 review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61245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E5BC23B-982B-487D-91BE-FDC259453B4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What are the names of the three actors in web services architecture?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38D4E1-1CBA-47FE-A882-FC92C1836AE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DCBFD8-4822-4A62-A3F9-4E8FF52F446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  <a:endParaRPr lang="x-none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5B1E840-D4C5-41F1-82D7-08A125F9024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E3811CAE-34B4-42F2-A7AD-55AF2DD797A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29511F14-FFD6-42AC-B3E2-6F41CF9F7F0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FDA8354B-8F6B-4777-9207-CE1240B78328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13AD7DA7-69D5-4FA7-BCA3-A10668557327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2D585EA-D2E3-44E8-A6C2-5D119A8D6ED3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1915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16B3F-DD81-4F6B-8E0D-A149A0BBD3BC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 Service Roles</a:t>
            </a:r>
          </a:p>
        </p:txBody>
      </p:sp>
      <p:sp>
        <p:nvSpPr>
          <p:cNvPr id="121870" name="Rectangle 14"/>
          <p:cNvSpPr>
            <a:spLocks noChangeArrowheads="1"/>
          </p:cNvSpPr>
          <p:nvPr/>
        </p:nvSpPr>
        <p:spPr bwMode="auto">
          <a:xfrm>
            <a:off x="5029200" y="1828800"/>
            <a:ext cx="1600200" cy="1295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000000"/>
                </a:solidFill>
              </a:rPr>
              <a:t>Service</a:t>
            </a:r>
          </a:p>
          <a:p>
            <a:pPr algn="ctr"/>
            <a:r>
              <a:rPr lang="en-US" altLang="en-US" b="1">
                <a:solidFill>
                  <a:srgbClr val="000000"/>
                </a:solidFill>
              </a:rPr>
              <a:t>Registry</a:t>
            </a:r>
          </a:p>
        </p:txBody>
      </p:sp>
      <p:sp>
        <p:nvSpPr>
          <p:cNvPr id="121871" name="Rectangle 15"/>
          <p:cNvSpPr>
            <a:spLocks noChangeArrowheads="1"/>
          </p:cNvSpPr>
          <p:nvPr/>
        </p:nvSpPr>
        <p:spPr bwMode="auto">
          <a:xfrm>
            <a:off x="2971800" y="3657600"/>
            <a:ext cx="1600200" cy="1295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000000"/>
                </a:solidFill>
              </a:rPr>
              <a:t>Service</a:t>
            </a:r>
          </a:p>
          <a:p>
            <a:pPr algn="ctr"/>
            <a:r>
              <a:rPr lang="en-US" altLang="en-US" b="1">
                <a:solidFill>
                  <a:srgbClr val="000000"/>
                </a:solidFill>
              </a:rPr>
              <a:t>Requestor</a:t>
            </a:r>
          </a:p>
        </p:txBody>
      </p:sp>
      <p:sp>
        <p:nvSpPr>
          <p:cNvPr id="121872" name="Rectangle 16"/>
          <p:cNvSpPr>
            <a:spLocks noChangeArrowheads="1"/>
          </p:cNvSpPr>
          <p:nvPr/>
        </p:nvSpPr>
        <p:spPr bwMode="auto">
          <a:xfrm>
            <a:off x="7162800" y="3581400"/>
            <a:ext cx="1600200" cy="1295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rgbClr val="000000"/>
                </a:solidFill>
              </a:rPr>
              <a:t>Service</a:t>
            </a:r>
          </a:p>
          <a:p>
            <a:pPr algn="ctr"/>
            <a:r>
              <a:rPr lang="en-US" altLang="en-US" b="1">
                <a:solidFill>
                  <a:srgbClr val="000000"/>
                </a:solidFill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121766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0" grpId="0" animBg="1"/>
      <p:bldP spid="121871" grpId="0" animBg="1"/>
      <p:bldP spid="12187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9E94700-D5A8-403D-A50B-77161360E54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What is the purpose of web service protocol stack?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BCBBD9-F1CE-44E3-AB42-47CC071CE62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C50F82A-E0F8-4A49-9294-A51363C5809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  <a:endParaRPr lang="x-none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52EF06-111C-45CA-8DE4-7AB85E70AD7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12B8A5C7-ACEB-4352-870C-7BC78F07186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077CE058-1512-4A53-AFF4-DC837821E2C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6C8BBDD6-81E7-4867-A1C1-876D7F0B7921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0A1F5DA0-A592-43E2-B8AC-4E2E966A6C7A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342E047-4BAF-4CBD-A21E-A72A288F159D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77595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22060"/>
            <a:ext cx="2743200" cy="365125"/>
          </a:xfrm>
        </p:spPr>
        <p:txBody>
          <a:bodyPr/>
          <a:lstStyle/>
          <a:p>
            <a:fld id="{5C2CE16E-9BA0-4AE5-99C0-B27D3C53AEA9}" type="slidenum">
              <a:rPr lang="en-US" altLang="en-US"/>
              <a:pPr/>
              <a:t>86</a:t>
            </a:fld>
            <a:endParaRPr lang="en-US" alt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Web Service Protocol Stack</a:t>
            </a:r>
          </a:p>
        </p:txBody>
      </p:sp>
      <p:sp>
        <p:nvSpPr>
          <p:cNvPr id="123921" name="Rectangle 17"/>
          <p:cNvSpPr>
            <a:spLocks noChangeArrowheads="1"/>
          </p:cNvSpPr>
          <p:nvPr/>
        </p:nvSpPr>
        <p:spPr bwMode="auto">
          <a:xfrm>
            <a:off x="5105400" y="1905000"/>
            <a:ext cx="5334000" cy="6096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UDDI</a:t>
            </a: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5105400" y="2667000"/>
            <a:ext cx="5334000" cy="6096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WSDL</a:t>
            </a: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5105400" y="3429000"/>
            <a:ext cx="5334000" cy="6096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XML-RPC, SOAP, Custom XML</a:t>
            </a:r>
          </a:p>
        </p:txBody>
      </p:sp>
      <p:sp>
        <p:nvSpPr>
          <p:cNvPr id="123924" name="Rectangle 20"/>
          <p:cNvSpPr>
            <a:spLocks noChangeArrowheads="1"/>
          </p:cNvSpPr>
          <p:nvPr/>
        </p:nvSpPr>
        <p:spPr bwMode="auto">
          <a:xfrm>
            <a:off x="5105400" y="4191000"/>
            <a:ext cx="5334000" cy="6096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 b="1">
                <a:solidFill>
                  <a:srgbClr val="000000"/>
                </a:solidFill>
              </a:rPr>
              <a:t>HTTP, SMTP, FTP, BEEP</a:t>
            </a:r>
          </a:p>
        </p:txBody>
      </p:sp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2133600" y="1905000"/>
            <a:ext cx="16292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Discovery</a:t>
            </a:r>
          </a:p>
        </p:txBody>
      </p:sp>
      <p:sp>
        <p:nvSpPr>
          <p:cNvPr id="123926" name="Line 22"/>
          <p:cNvSpPr>
            <a:spLocks noChangeShapeType="1"/>
          </p:cNvSpPr>
          <p:nvPr/>
        </p:nvSpPr>
        <p:spPr bwMode="auto">
          <a:xfrm flipH="1">
            <a:off x="2133600" y="2514600"/>
            <a:ext cx="2362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2133600" y="2667000"/>
            <a:ext cx="18904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Description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2133600" y="3429000"/>
            <a:ext cx="25090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XML</a:t>
            </a:r>
            <a:r>
              <a:rPr lang="en-US" altLang="en-US" sz="2800" b="1" dirty="0">
                <a:solidFill>
                  <a:schemeClr val="bg1"/>
                </a:solidFill>
              </a:rPr>
              <a:t> </a:t>
            </a:r>
            <a:r>
              <a:rPr lang="en-US" altLang="en-US" sz="2800" b="1" dirty="0"/>
              <a:t>Messaging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2133601" y="4191000"/>
            <a:ext cx="1615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Transport</a:t>
            </a:r>
          </a:p>
        </p:txBody>
      </p:sp>
      <p:sp>
        <p:nvSpPr>
          <p:cNvPr id="123930" name="Rectangle 26"/>
          <p:cNvSpPr>
            <a:spLocks noChangeArrowheads="1"/>
          </p:cNvSpPr>
          <p:nvPr/>
        </p:nvSpPr>
        <p:spPr bwMode="auto">
          <a:xfrm>
            <a:off x="2057400" y="1905000"/>
            <a:ext cx="838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31" name="Rectangle 27"/>
          <p:cNvSpPr>
            <a:spLocks noChangeArrowheads="1"/>
          </p:cNvSpPr>
          <p:nvPr/>
        </p:nvSpPr>
        <p:spPr bwMode="auto">
          <a:xfrm>
            <a:off x="2057400" y="2667000"/>
            <a:ext cx="838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32" name="Rectangle 28"/>
          <p:cNvSpPr>
            <a:spLocks noChangeArrowheads="1"/>
          </p:cNvSpPr>
          <p:nvPr/>
        </p:nvSpPr>
        <p:spPr bwMode="auto">
          <a:xfrm>
            <a:off x="2057400" y="3429000"/>
            <a:ext cx="838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2057400" y="4191000"/>
            <a:ext cx="8382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2D35CE94-EC1D-4A53-9225-D778F22C5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373" y="2012978"/>
            <a:ext cx="19208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Searching / Publishing Web Services</a:t>
            </a: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B9BCE458-E0A6-40DE-95C8-24832E6E01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31026" y="2317777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60FFB81B-0EF5-43D3-8400-D5DF709E7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42619"/>
            <a:ext cx="19970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Describing Web Services interface</a:t>
            </a:r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21A7E5C4-792C-4D71-84AB-F778F39BA7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399" y="3114018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Text Box 14">
            <a:extLst>
              <a:ext uri="{FF2B5EF4-FFF2-40B4-BE49-F238E27FC236}">
                <a16:creationId xmlns:a16="http://schemas.microsoft.com/office/drawing/2014/main" id="{54290913-0DA6-4765-9AF3-5B22A8136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373" y="4923948"/>
            <a:ext cx="453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Encoding messages in XML format</a:t>
            </a: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2CF6FCBA-84DA-47D2-A5E7-1D00315CA9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7626" y="3857148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49BE9177-6A05-446E-BB28-ED3B29A14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502" y="5744237"/>
            <a:ext cx="691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Transporting XML messages between client and server</a:t>
            </a:r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A9685B2F-7608-4727-9C29-3E6BD42B82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23502" y="4677437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41876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EC6246A-1528-491F-91F8-8D0D749FE4A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How service requestor uses the protocols in web service protocol stack?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4FC6740-6E40-4C81-9304-7ECB641BCEF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3CDFB5-09FC-49EC-9611-0BF55FEF5EB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  <a:endParaRPr lang="x-none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D08E8B2-74A0-41F6-A9B7-14EF809D67E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477BA19C-8A91-45C4-A2CE-EBFCDB6EEF3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86823C0D-42D7-4383-8574-4C7D523DF4A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160BEFEE-927B-4DCA-8F21-AF6176BBED89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BA4DEABB-31DC-4960-8A5E-0FF95BF32E79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2B405E0-23D5-46E2-9F8F-AF06614A975A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593217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38A7-FBCE-404B-88B7-94BF46117CE8}" type="slidenum">
              <a:rPr lang="en-US" altLang="en-US"/>
              <a:pPr/>
              <a:t>88</a:t>
            </a:fld>
            <a:endParaRPr lang="en-US" alt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Protocols Together – service requestor perspective</a:t>
            </a:r>
          </a:p>
        </p:txBody>
      </p:sp>
      <p:sp>
        <p:nvSpPr>
          <p:cNvPr id="154650" name="Rectangle 26"/>
          <p:cNvSpPr>
            <a:spLocks noChangeArrowheads="1"/>
          </p:cNvSpPr>
          <p:nvPr/>
        </p:nvSpPr>
        <p:spPr bwMode="auto">
          <a:xfrm>
            <a:off x="3733800" y="18288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solidFill>
                  <a:srgbClr val="000000"/>
                </a:solidFill>
              </a:rPr>
              <a:t>Find Services via UDDI</a:t>
            </a:r>
          </a:p>
        </p:txBody>
      </p:sp>
      <p:sp>
        <p:nvSpPr>
          <p:cNvPr id="154651" name="Text Box 27"/>
          <p:cNvSpPr txBox="1">
            <a:spLocks noChangeArrowheads="1"/>
          </p:cNvSpPr>
          <p:nvPr/>
        </p:nvSpPr>
        <p:spPr bwMode="auto">
          <a:xfrm>
            <a:off x="2209800" y="19272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Step 1:</a:t>
            </a:r>
          </a:p>
        </p:txBody>
      </p:sp>
      <p:sp>
        <p:nvSpPr>
          <p:cNvPr id="154652" name="Line 28"/>
          <p:cNvSpPr>
            <a:spLocks noChangeShapeType="1"/>
          </p:cNvSpPr>
          <p:nvPr/>
        </p:nvSpPr>
        <p:spPr bwMode="auto">
          <a:xfrm flipH="1">
            <a:off x="2209800" y="24384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53" name="Rectangle 29"/>
          <p:cNvSpPr>
            <a:spLocks noChangeArrowheads="1"/>
          </p:cNvSpPr>
          <p:nvPr/>
        </p:nvSpPr>
        <p:spPr bwMode="auto">
          <a:xfrm>
            <a:off x="2133600" y="18288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54" name="Rectangle 30"/>
          <p:cNvSpPr>
            <a:spLocks noChangeArrowheads="1"/>
          </p:cNvSpPr>
          <p:nvPr/>
        </p:nvSpPr>
        <p:spPr bwMode="auto">
          <a:xfrm>
            <a:off x="4419600" y="26670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solidFill>
                  <a:srgbClr val="000000"/>
                </a:solidFill>
              </a:rPr>
              <a:t>Retrieve Service Description File:</a:t>
            </a:r>
          </a:p>
          <a:p>
            <a:r>
              <a:rPr lang="en-US" altLang="en-US" b="1">
                <a:solidFill>
                  <a:srgbClr val="000000"/>
                </a:solidFill>
              </a:rPr>
              <a:t>WSDL or XML-RPC Instructions</a:t>
            </a:r>
          </a:p>
        </p:txBody>
      </p:sp>
      <p:sp>
        <p:nvSpPr>
          <p:cNvPr id="154655" name="Text Box 31"/>
          <p:cNvSpPr txBox="1">
            <a:spLocks noChangeArrowheads="1"/>
          </p:cNvSpPr>
          <p:nvPr/>
        </p:nvSpPr>
        <p:spPr bwMode="auto">
          <a:xfrm>
            <a:off x="2895600" y="27654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Step 2:</a:t>
            </a:r>
          </a:p>
        </p:txBody>
      </p:sp>
      <p:sp>
        <p:nvSpPr>
          <p:cNvPr id="154656" name="Line 32"/>
          <p:cNvSpPr>
            <a:spLocks noChangeShapeType="1"/>
          </p:cNvSpPr>
          <p:nvPr/>
        </p:nvSpPr>
        <p:spPr bwMode="auto">
          <a:xfrm flipH="1">
            <a:off x="2895600" y="32766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57" name="Rectangle 33"/>
          <p:cNvSpPr>
            <a:spLocks noChangeArrowheads="1"/>
          </p:cNvSpPr>
          <p:nvPr/>
        </p:nvSpPr>
        <p:spPr bwMode="auto">
          <a:xfrm>
            <a:off x="2819400" y="26670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58" name="Rectangle 34"/>
          <p:cNvSpPr>
            <a:spLocks noChangeArrowheads="1"/>
          </p:cNvSpPr>
          <p:nvPr/>
        </p:nvSpPr>
        <p:spPr bwMode="auto">
          <a:xfrm>
            <a:off x="5029200" y="35052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solidFill>
                  <a:srgbClr val="000000"/>
                </a:solidFill>
              </a:rPr>
              <a:t>Create XML-RPC or SOAP Client</a:t>
            </a:r>
          </a:p>
        </p:txBody>
      </p:sp>
      <p:sp>
        <p:nvSpPr>
          <p:cNvPr id="154659" name="Text Box 35"/>
          <p:cNvSpPr txBox="1">
            <a:spLocks noChangeArrowheads="1"/>
          </p:cNvSpPr>
          <p:nvPr/>
        </p:nvSpPr>
        <p:spPr bwMode="auto">
          <a:xfrm>
            <a:off x="3505200" y="36036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3:</a:t>
            </a:r>
          </a:p>
        </p:txBody>
      </p:sp>
      <p:sp>
        <p:nvSpPr>
          <p:cNvPr id="154660" name="Line 36"/>
          <p:cNvSpPr>
            <a:spLocks noChangeShapeType="1"/>
          </p:cNvSpPr>
          <p:nvPr/>
        </p:nvSpPr>
        <p:spPr bwMode="auto">
          <a:xfrm flipH="1">
            <a:off x="3505200" y="41148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1" name="Rectangle 37"/>
          <p:cNvSpPr>
            <a:spLocks noChangeArrowheads="1"/>
          </p:cNvSpPr>
          <p:nvPr/>
        </p:nvSpPr>
        <p:spPr bwMode="auto">
          <a:xfrm>
            <a:off x="3429000" y="35052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62" name="Rectangle 38"/>
          <p:cNvSpPr>
            <a:spLocks noChangeArrowheads="1"/>
          </p:cNvSpPr>
          <p:nvPr/>
        </p:nvSpPr>
        <p:spPr bwMode="auto">
          <a:xfrm>
            <a:off x="5715000" y="43434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>
                <a:solidFill>
                  <a:srgbClr val="000000"/>
                </a:solidFill>
              </a:rPr>
              <a:t>Invoke Remote Service</a:t>
            </a:r>
          </a:p>
        </p:txBody>
      </p:sp>
      <p:sp>
        <p:nvSpPr>
          <p:cNvPr id="154663" name="Text Box 39"/>
          <p:cNvSpPr txBox="1">
            <a:spLocks noChangeArrowheads="1"/>
          </p:cNvSpPr>
          <p:nvPr/>
        </p:nvSpPr>
        <p:spPr bwMode="auto">
          <a:xfrm>
            <a:off x="4191000" y="44418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4:</a:t>
            </a:r>
          </a:p>
        </p:txBody>
      </p:sp>
      <p:sp>
        <p:nvSpPr>
          <p:cNvPr id="154664" name="Line 40"/>
          <p:cNvSpPr>
            <a:spLocks noChangeShapeType="1"/>
          </p:cNvSpPr>
          <p:nvPr/>
        </p:nvSpPr>
        <p:spPr bwMode="auto">
          <a:xfrm flipH="1">
            <a:off x="4191000" y="49530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5" name="Rectangle 41"/>
          <p:cNvSpPr>
            <a:spLocks noChangeArrowheads="1"/>
          </p:cNvSpPr>
          <p:nvPr/>
        </p:nvSpPr>
        <p:spPr bwMode="auto">
          <a:xfrm>
            <a:off x="4114800" y="43434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66" name="Line 42"/>
          <p:cNvSpPr>
            <a:spLocks noChangeShapeType="1"/>
          </p:cNvSpPr>
          <p:nvPr/>
        </p:nvSpPr>
        <p:spPr bwMode="auto">
          <a:xfrm>
            <a:off x="2362200" y="2819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7" name="Line 43"/>
          <p:cNvSpPr>
            <a:spLocks noChangeShapeType="1"/>
          </p:cNvSpPr>
          <p:nvPr/>
        </p:nvSpPr>
        <p:spPr bwMode="auto">
          <a:xfrm>
            <a:off x="2362200" y="2438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8" name="Line 44"/>
          <p:cNvSpPr>
            <a:spLocks noChangeShapeType="1"/>
          </p:cNvSpPr>
          <p:nvPr/>
        </p:nvSpPr>
        <p:spPr bwMode="auto">
          <a:xfrm>
            <a:off x="2971800" y="3657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9" name="Line 45"/>
          <p:cNvSpPr>
            <a:spLocks noChangeShapeType="1"/>
          </p:cNvSpPr>
          <p:nvPr/>
        </p:nvSpPr>
        <p:spPr bwMode="auto">
          <a:xfrm>
            <a:off x="2971800" y="3276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70" name="Line 46"/>
          <p:cNvSpPr>
            <a:spLocks noChangeShapeType="1"/>
          </p:cNvSpPr>
          <p:nvPr/>
        </p:nvSpPr>
        <p:spPr bwMode="auto">
          <a:xfrm>
            <a:off x="3657600" y="4495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71" name="Line 47"/>
          <p:cNvSpPr>
            <a:spLocks noChangeShapeType="1"/>
          </p:cNvSpPr>
          <p:nvPr/>
        </p:nvSpPr>
        <p:spPr bwMode="auto">
          <a:xfrm>
            <a:off x="36576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1434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1D498-3653-4259-A143-3811F912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Service requestor</a:t>
            </a:r>
            <a:endParaRPr lang="x-none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722146B7-1C6D-4D5A-A87D-500B8F5D4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209" y="3745028"/>
            <a:ext cx="1600200" cy="23622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dirty="0">
                <a:solidFill>
                  <a:srgbClr val="000000"/>
                </a:solidFill>
              </a:rPr>
              <a:t>Requestor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685992B8-FD9C-4600-9CEF-25E03B657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609" y="1611428"/>
            <a:ext cx="1600200" cy="1295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dirty="0">
                <a:solidFill>
                  <a:srgbClr val="000000"/>
                </a:solidFill>
              </a:rPr>
              <a:t>Service</a:t>
            </a:r>
          </a:p>
          <a:p>
            <a:pPr algn="ctr"/>
            <a:r>
              <a:rPr lang="en-US" altLang="en-US" sz="2000" b="1" dirty="0">
                <a:solidFill>
                  <a:srgbClr val="000000"/>
                </a:solidFill>
              </a:rPr>
              <a:t>Registry</a:t>
            </a:r>
          </a:p>
        </p:txBody>
      </p:sp>
      <p:sp>
        <p:nvSpPr>
          <p:cNvPr id="6" name="Line 21">
            <a:extLst>
              <a:ext uri="{FF2B5EF4-FFF2-40B4-BE49-F238E27FC236}">
                <a16:creationId xmlns:a16="http://schemas.microsoft.com/office/drawing/2014/main" id="{715EB3BC-AB0C-4E6A-9A11-39A97F5586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6809" y="2297228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Line 22">
            <a:extLst>
              <a:ext uri="{FF2B5EF4-FFF2-40B4-BE49-F238E27FC236}">
                <a16:creationId xmlns:a16="http://schemas.microsoft.com/office/drawing/2014/main" id="{DD54C504-A0A8-474F-9227-8D29E28BE7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6809" y="2297228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/>
            <a:endParaRPr lang="en-GB" b="1">
              <a:latin typeface="Arial" panose="020B0604020202020204" pitchFamily="34" charset="0"/>
            </a:endParaRPr>
          </a:p>
        </p:txBody>
      </p:sp>
      <p:sp>
        <p:nvSpPr>
          <p:cNvPr id="8" name="Text Box 23">
            <a:extLst>
              <a:ext uri="{FF2B5EF4-FFF2-40B4-BE49-F238E27FC236}">
                <a16:creationId xmlns:a16="http://schemas.microsoft.com/office/drawing/2014/main" id="{2640244F-6C86-497A-BD96-EBC365459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609" y="1878531"/>
            <a:ext cx="215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342900" indent="-342900">
              <a:defRPr b="1">
                <a:latin typeface="Arial" panose="020B0604020202020204" pitchFamily="34" charset="0"/>
              </a:defRPr>
            </a:lvl1pPr>
            <a:lvl2pPr marL="800100" indent="-342900" eaLnBrk="0" hangingPunct="0">
              <a:defRPr sz="2400">
                <a:latin typeface="Times New Roman" panose="02020603050405020304" pitchFamily="18" charset="0"/>
              </a:defRPr>
            </a:lvl2pPr>
            <a:lvl3pPr marL="1257300" indent="-342900" eaLnBrk="0" hangingPunct="0">
              <a:defRPr sz="2400">
                <a:latin typeface="Times New Roman" panose="02020603050405020304" pitchFamily="18" charset="0"/>
              </a:defRPr>
            </a:lvl3pPr>
            <a:lvl4pPr marL="1714500" indent="-342900" eaLnBrk="0" hangingPunct="0">
              <a:defRPr sz="2400">
                <a:latin typeface="Times New Roman" panose="02020603050405020304" pitchFamily="18" charset="0"/>
              </a:defRPr>
            </a:lvl4pPr>
            <a:lvl5pPr marL="2171700" indent="-342900" eaLnBrk="0" hangingPunct="0">
              <a:defRPr sz="2400"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Discover Services</a:t>
            </a: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721D6E-0AD7-42CC-91C3-1B6A7F779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409" y="3364028"/>
            <a:ext cx="2819400" cy="27432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2000" b="1" dirty="0">
                <a:solidFill>
                  <a:srgbClr val="000000"/>
                </a:solidFill>
              </a:rPr>
              <a:t>Provider </a:t>
            </a: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613020B8-6612-4392-8976-CCF3A36DE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809" y="3897428"/>
            <a:ext cx="2362200" cy="7620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Service Description</a:t>
            </a: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13B197FC-8DA1-4D17-82ED-4B1629209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809" y="4888028"/>
            <a:ext cx="2362200" cy="7620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13" name="Line 28">
            <a:extLst>
              <a:ext uri="{FF2B5EF4-FFF2-40B4-BE49-F238E27FC236}">
                <a16:creationId xmlns:a16="http://schemas.microsoft.com/office/drawing/2014/main" id="{92EC5DAE-BBEF-4F6E-8AEA-F75537924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8409" y="3973628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Text Box 29">
            <a:extLst>
              <a:ext uri="{FF2B5EF4-FFF2-40B4-BE49-F238E27FC236}">
                <a16:creationId xmlns:a16="http://schemas.microsoft.com/office/drawing/2014/main" id="{99D16CF9-A779-430B-B5CC-1F03B2B15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909" y="3181465"/>
            <a:ext cx="1962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342900" indent="-342900">
              <a:defRPr b="1">
                <a:latin typeface="Arial" panose="020B0604020202020204" pitchFamily="34" charset="0"/>
              </a:defRPr>
            </a:lvl1pPr>
            <a:lvl2pPr marL="800100" indent="-342900" eaLnBrk="0" hangingPunct="0">
              <a:defRPr sz="2400">
                <a:latin typeface="Times New Roman" panose="02020603050405020304" pitchFamily="18" charset="0"/>
              </a:defRPr>
            </a:lvl2pPr>
            <a:lvl3pPr marL="1257300" indent="-342900" eaLnBrk="0" hangingPunct="0">
              <a:defRPr sz="2400">
                <a:latin typeface="Times New Roman" panose="02020603050405020304" pitchFamily="18" charset="0"/>
              </a:defRPr>
            </a:lvl3pPr>
            <a:lvl4pPr marL="1714500" indent="-342900" eaLnBrk="0" hangingPunct="0">
              <a:defRPr sz="2400">
                <a:latin typeface="Times New Roman" panose="02020603050405020304" pitchFamily="18" charset="0"/>
              </a:defRPr>
            </a:lvl4pPr>
            <a:lvl5pPr marL="2171700" indent="-342900" eaLnBrk="0" hangingPunct="0">
              <a:defRPr sz="2400"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Retrieve Service</a:t>
            </a:r>
          </a:p>
          <a:p>
            <a:r>
              <a:rPr lang="en-US" altLang="en-US" dirty="0"/>
              <a:t>Description</a:t>
            </a:r>
          </a:p>
        </p:txBody>
      </p:sp>
      <p:sp>
        <p:nvSpPr>
          <p:cNvPr id="16" name="Line 31">
            <a:extLst>
              <a:ext uri="{FF2B5EF4-FFF2-40B4-BE49-F238E27FC236}">
                <a16:creationId xmlns:a16="http://schemas.microsoft.com/office/drawing/2014/main" id="{9CB6FA49-46F4-4392-A992-38E962BD7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8409" y="5650028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Text Box 32">
            <a:extLst>
              <a:ext uri="{FF2B5EF4-FFF2-40B4-BE49-F238E27FC236}">
                <a16:creationId xmlns:a16="http://schemas.microsoft.com/office/drawing/2014/main" id="{0E096425-85A0-4C45-953B-A1859942B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809" y="5040428"/>
            <a:ext cx="1873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Arial" panose="020B0604020202020204" pitchFamily="34" charset="0"/>
              </a:rPr>
              <a:t>Invoke Remote </a:t>
            </a:r>
          </a:p>
          <a:p>
            <a:pPr eaLnBrk="1" hangingPunct="1"/>
            <a:r>
              <a:rPr lang="en-US" altLang="en-US" sz="1800" b="1" dirty="0">
                <a:latin typeface="Arial" panose="020B0604020202020204" pitchFamily="34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88910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2C64DE1-F189-4674-81D9-B338C710BAAB}"/>
              </a:ext>
            </a:extLst>
          </p:cNvPr>
          <p:cNvSpPr/>
          <p:nvPr/>
        </p:nvSpPr>
        <p:spPr>
          <a:xfrm>
            <a:off x="6366385" y="2349912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>
                <a:solidFill>
                  <a:prstClr val="black"/>
                </a:solidFill>
              </a:rPr>
              <a:t>Travel Agency 1</a:t>
            </a:r>
            <a:r>
              <a:rPr lang="en-US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C50BDF6-DF50-4FC9-99AE-B5F723600848}"/>
              </a:ext>
            </a:extLst>
          </p:cNvPr>
          <p:cNvSpPr/>
          <p:nvPr/>
        </p:nvSpPr>
        <p:spPr>
          <a:xfrm>
            <a:off x="5432322" y="4574456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>
                <a:solidFill>
                  <a:prstClr val="black"/>
                </a:solidFill>
              </a:rPr>
              <a:t>Travel Agency 2</a:t>
            </a:r>
            <a:r>
              <a:rPr lang="en-US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03F66CC-19B3-4DAE-8791-DEF73AE5584C}"/>
              </a:ext>
            </a:extLst>
          </p:cNvPr>
          <p:cNvSpPr/>
          <p:nvPr/>
        </p:nvSpPr>
        <p:spPr>
          <a:xfrm>
            <a:off x="7713405" y="4446637"/>
            <a:ext cx="1327355" cy="134701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>
                <a:solidFill>
                  <a:prstClr val="black"/>
                </a:solidFill>
              </a:rPr>
              <a:t>Travel Agency 3</a:t>
            </a:r>
            <a:r>
              <a:rPr lang="en-US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3170B7F-597C-4B5E-BAC2-A8B024491275}"/>
              </a:ext>
            </a:extLst>
          </p:cNvPr>
          <p:cNvSpPr/>
          <p:nvPr/>
        </p:nvSpPr>
        <p:spPr>
          <a:xfrm>
            <a:off x="2463183" y="1268240"/>
            <a:ext cx="1071716" cy="1474838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>
                <a:solidFill>
                  <a:prstClr val="black"/>
                </a:solidFill>
              </a:rPr>
              <a:t>Service Registry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7EC49E-F42F-4560-B6EF-77DE31B04438}"/>
              </a:ext>
            </a:extLst>
          </p:cNvPr>
          <p:cNvCxnSpPr>
            <a:cxnSpLocks/>
            <a:stCxn id="2" idx="1"/>
            <a:endCxn id="12" idx="4"/>
          </p:cNvCxnSpPr>
          <p:nvPr/>
        </p:nvCxnSpPr>
        <p:spPr>
          <a:xfrm flipH="1" flipV="1">
            <a:off x="3534899" y="2005659"/>
            <a:ext cx="3025873" cy="54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CB503E-28D6-42F1-BB2B-2CEA5D3B39E2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flipH="1" flipV="1">
            <a:off x="3534899" y="2005659"/>
            <a:ext cx="2561101" cy="256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20533F-C893-477A-8551-5D03D9C69C49}"/>
              </a:ext>
            </a:extLst>
          </p:cNvPr>
          <p:cNvCxnSpPr>
            <a:cxnSpLocks/>
            <a:stCxn id="11" idx="1"/>
            <a:endCxn id="12" idx="4"/>
          </p:cNvCxnSpPr>
          <p:nvPr/>
        </p:nvCxnSpPr>
        <p:spPr>
          <a:xfrm flipH="1" flipV="1">
            <a:off x="3534899" y="2005659"/>
            <a:ext cx="4372893" cy="263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13813C-CE06-46C4-B987-CAE91230E0D5}"/>
              </a:ext>
            </a:extLst>
          </p:cNvPr>
          <p:cNvSpPr txBox="1"/>
          <p:nvPr/>
        </p:nvSpPr>
        <p:spPr>
          <a:xfrm>
            <a:off x="4653317" y="1420884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PUBLISH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D9C2E4-433B-4606-9F5D-2A1A4E38DE6C}"/>
              </a:ext>
            </a:extLst>
          </p:cNvPr>
          <p:cNvSpPr txBox="1"/>
          <p:nvPr/>
        </p:nvSpPr>
        <p:spPr>
          <a:xfrm>
            <a:off x="9618605" y="4967367"/>
            <a:ext cx="2315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providers</a:t>
            </a:r>
          </a:p>
        </p:txBody>
      </p:sp>
      <p:sp>
        <p:nvSpPr>
          <p:cNvPr id="23" name="Scroll: Vertical 22">
            <a:extLst>
              <a:ext uri="{FF2B5EF4-FFF2-40B4-BE49-F238E27FC236}">
                <a16:creationId xmlns:a16="http://schemas.microsoft.com/office/drawing/2014/main" id="{852D8D09-7CE6-49EA-9F32-B27E2E785C2F}"/>
              </a:ext>
            </a:extLst>
          </p:cNvPr>
          <p:cNvSpPr/>
          <p:nvPr/>
        </p:nvSpPr>
        <p:spPr>
          <a:xfrm>
            <a:off x="216511" y="100170"/>
            <a:ext cx="2531807" cy="2665033"/>
          </a:xfrm>
          <a:prstGeom prst="verticalScroll">
            <a:avLst>
              <a:gd name="adj" fmla="val 10295"/>
            </a:avLst>
          </a:prstGeom>
          <a:solidFill>
            <a:srgbClr val="F9CF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Credit Card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Hotel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Airline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Travel Agency 1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Travel Agency 2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Travel Agency 3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…</a:t>
            </a:r>
          </a:p>
          <a:p>
            <a:pPr marL="342900" lvl="0" indent="-342900">
              <a:buFontTx/>
              <a:buAutoNum type="arabicPeriod"/>
            </a:pPr>
            <a:r>
              <a:rPr lang="en-US">
                <a:solidFill>
                  <a:prstClr val="black"/>
                </a:solidFill>
              </a:rPr>
              <a:t>…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AA0679-9CD2-42E4-A094-35F63BC86C43}"/>
              </a:ext>
            </a:extLst>
          </p:cNvPr>
          <p:cNvSpPr txBox="1"/>
          <p:nvPr/>
        </p:nvSpPr>
        <p:spPr>
          <a:xfrm>
            <a:off x="7381768" y="3886631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PUBLISH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26E0FC-EECB-468B-89F7-E70FEE868DD3}"/>
              </a:ext>
            </a:extLst>
          </p:cNvPr>
          <p:cNvSpPr txBox="1"/>
          <p:nvPr/>
        </p:nvSpPr>
        <p:spPr>
          <a:xfrm>
            <a:off x="4000703" y="4154249"/>
            <a:ext cx="1774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PUBLISH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207832B-3946-481A-B324-32A145AE0661}"/>
              </a:ext>
            </a:extLst>
          </p:cNvPr>
          <p:cNvSpPr/>
          <p:nvPr/>
        </p:nvSpPr>
        <p:spPr>
          <a:xfrm>
            <a:off x="929653" y="4646358"/>
            <a:ext cx="1327355" cy="1347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>
                <a:solidFill>
                  <a:prstClr val="black"/>
                </a:solidFill>
              </a:rPr>
              <a:t>Client App</a:t>
            </a:r>
            <a:r>
              <a:rPr lang="en-US">
                <a:solidFill>
                  <a:prstClr val="white"/>
                </a:solidFill>
              </a:rPr>
              <a:t>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653D5-6272-4AD2-AEAB-C3456A126D06}"/>
              </a:ext>
            </a:extLst>
          </p:cNvPr>
          <p:cNvSpPr txBox="1"/>
          <p:nvPr/>
        </p:nvSpPr>
        <p:spPr>
          <a:xfrm>
            <a:off x="256345" y="3516625"/>
            <a:ext cx="200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DISCOVER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F2ACBB-24CF-4766-A1DB-276BA46EF1A5}"/>
              </a:ext>
            </a:extLst>
          </p:cNvPr>
          <p:cNvCxnSpPr>
            <a:stCxn id="17" idx="0"/>
          </p:cNvCxnSpPr>
          <p:nvPr/>
        </p:nvCxnSpPr>
        <p:spPr>
          <a:xfrm flipV="1">
            <a:off x="1593331" y="2743078"/>
            <a:ext cx="1405710" cy="1903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91C954-D272-4E02-97EB-C04578818754}"/>
              </a:ext>
            </a:extLst>
          </p:cNvPr>
          <p:cNvSpPr txBox="1"/>
          <p:nvPr/>
        </p:nvSpPr>
        <p:spPr>
          <a:xfrm>
            <a:off x="147686" y="5903893"/>
            <a:ext cx="3530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 requestor/consumer</a:t>
            </a:r>
          </a:p>
        </p:txBody>
      </p:sp>
    </p:spTree>
    <p:extLst>
      <p:ext uri="{BB962C8B-B14F-4D97-AF65-F5344CB8AC3E}">
        <p14:creationId xmlns:p14="http://schemas.microsoft.com/office/powerpoint/2010/main" val="24297782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EC6246A-1528-491F-91F8-8D0D749FE4A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How service provider uses the protocols in web service protocol stack?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4FC6740-6E40-4C81-9304-7ECB641BCEF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Answer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3CDFB5-09FC-49EC-9611-0BF55FEF5EB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Open Question is only supported on Version 2.0 or newer.</a:t>
            </a:r>
            <a:endParaRPr lang="x-none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D08E8B2-74A0-41F6-A9B7-14EF809D67E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477BA19C-8A91-45C4-A2CE-EBFCDB6EEF3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86823C0D-42D7-4383-8574-4C7D523DF4A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160BEFEE-927B-4DCA-8F21-AF6176BBED89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Open Question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BA4DEABB-31DC-4960-8A5E-0FF95BF32E79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1736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10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2B405E0-23D5-46E2-9F8F-AF06614A975A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2229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38A7-FBCE-404B-88B7-94BF46117CE8}" type="slidenum">
              <a:rPr lang="en-US" altLang="en-US"/>
              <a:pPr/>
              <a:t>91</a:t>
            </a:fld>
            <a:endParaRPr lang="en-US" alt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Protocols Together – service provider perspective</a:t>
            </a:r>
          </a:p>
        </p:txBody>
      </p:sp>
      <p:sp>
        <p:nvSpPr>
          <p:cNvPr id="154650" name="Rectangle 26"/>
          <p:cNvSpPr>
            <a:spLocks noChangeArrowheads="1"/>
          </p:cNvSpPr>
          <p:nvPr/>
        </p:nvSpPr>
        <p:spPr bwMode="auto">
          <a:xfrm>
            <a:off x="3733800" y="18288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Create core functionality</a:t>
            </a:r>
          </a:p>
        </p:txBody>
      </p:sp>
      <p:sp>
        <p:nvSpPr>
          <p:cNvPr id="154651" name="Text Box 27"/>
          <p:cNvSpPr txBox="1">
            <a:spLocks noChangeArrowheads="1"/>
          </p:cNvSpPr>
          <p:nvPr/>
        </p:nvSpPr>
        <p:spPr bwMode="auto">
          <a:xfrm>
            <a:off x="2209800" y="19272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Step 1:</a:t>
            </a:r>
          </a:p>
        </p:txBody>
      </p:sp>
      <p:sp>
        <p:nvSpPr>
          <p:cNvPr id="154652" name="Line 28"/>
          <p:cNvSpPr>
            <a:spLocks noChangeShapeType="1"/>
          </p:cNvSpPr>
          <p:nvPr/>
        </p:nvSpPr>
        <p:spPr bwMode="auto">
          <a:xfrm flipH="1">
            <a:off x="2209800" y="24384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53" name="Rectangle 29"/>
          <p:cNvSpPr>
            <a:spLocks noChangeArrowheads="1"/>
          </p:cNvSpPr>
          <p:nvPr/>
        </p:nvSpPr>
        <p:spPr bwMode="auto">
          <a:xfrm>
            <a:off x="2133600" y="18288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54" name="Rectangle 30"/>
          <p:cNvSpPr>
            <a:spLocks noChangeArrowheads="1"/>
          </p:cNvSpPr>
          <p:nvPr/>
        </p:nvSpPr>
        <p:spPr bwMode="auto">
          <a:xfrm>
            <a:off x="4419600" y="2667000"/>
            <a:ext cx="44196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Create an XML-RPC or SOAP service wrapper</a:t>
            </a:r>
          </a:p>
        </p:txBody>
      </p:sp>
      <p:sp>
        <p:nvSpPr>
          <p:cNvPr id="154655" name="Text Box 31"/>
          <p:cNvSpPr txBox="1">
            <a:spLocks noChangeArrowheads="1"/>
          </p:cNvSpPr>
          <p:nvPr/>
        </p:nvSpPr>
        <p:spPr bwMode="auto">
          <a:xfrm>
            <a:off x="2895600" y="27654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Step 2:</a:t>
            </a:r>
          </a:p>
        </p:txBody>
      </p:sp>
      <p:sp>
        <p:nvSpPr>
          <p:cNvPr id="154656" name="Line 32"/>
          <p:cNvSpPr>
            <a:spLocks noChangeShapeType="1"/>
          </p:cNvSpPr>
          <p:nvPr/>
        </p:nvSpPr>
        <p:spPr bwMode="auto">
          <a:xfrm flipH="1">
            <a:off x="2895600" y="32766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57" name="Rectangle 33"/>
          <p:cNvSpPr>
            <a:spLocks noChangeArrowheads="1"/>
          </p:cNvSpPr>
          <p:nvPr/>
        </p:nvSpPr>
        <p:spPr bwMode="auto">
          <a:xfrm>
            <a:off x="2819400" y="2667000"/>
            <a:ext cx="6019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58" name="Rectangle 34"/>
          <p:cNvSpPr>
            <a:spLocks noChangeArrowheads="1"/>
          </p:cNvSpPr>
          <p:nvPr/>
        </p:nvSpPr>
        <p:spPr bwMode="auto">
          <a:xfrm>
            <a:off x="5029200" y="35052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Create WSDL service description 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or XML-RPC integration instructions</a:t>
            </a:r>
          </a:p>
        </p:txBody>
      </p:sp>
      <p:sp>
        <p:nvSpPr>
          <p:cNvPr id="154659" name="Text Box 35"/>
          <p:cNvSpPr txBox="1">
            <a:spLocks noChangeArrowheads="1"/>
          </p:cNvSpPr>
          <p:nvPr/>
        </p:nvSpPr>
        <p:spPr bwMode="auto">
          <a:xfrm>
            <a:off x="3505200" y="36036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3:</a:t>
            </a:r>
          </a:p>
        </p:txBody>
      </p:sp>
      <p:sp>
        <p:nvSpPr>
          <p:cNvPr id="154660" name="Line 36"/>
          <p:cNvSpPr>
            <a:spLocks noChangeShapeType="1"/>
          </p:cNvSpPr>
          <p:nvPr/>
        </p:nvSpPr>
        <p:spPr bwMode="auto">
          <a:xfrm flipH="1">
            <a:off x="3505200" y="41148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1" name="Rectangle 37"/>
          <p:cNvSpPr>
            <a:spLocks noChangeArrowheads="1"/>
          </p:cNvSpPr>
          <p:nvPr/>
        </p:nvSpPr>
        <p:spPr bwMode="auto">
          <a:xfrm>
            <a:off x="3429000" y="35052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62" name="Rectangle 38"/>
          <p:cNvSpPr>
            <a:spLocks noChangeArrowheads="1"/>
          </p:cNvSpPr>
          <p:nvPr/>
        </p:nvSpPr>
        <p:spPr bwMode="auto">
          <a:xfrm>
            <a:off x="5715000" y="4343400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Deploy service</a:t>
            </a:r>
          </a:p>
        </p:txBody>
      </p:sp>
      <p:sp>
        <p:nvSpPr>
          <p:cNvPr id="154663" name="Text Box 39"/>
          <p:cNvSpPr txBox="1">
            <a:spLocks noChangeArrowheads="1"/>
          </p:cNvSpPr>
          <p:nvPr/>
        </p:nvSpPr>
        <p:spPr bwMode="auto">
          <a:xfrm>
            <a:off x="4191000" y="4441825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4:</a:t>
            </a:r>
          </a:p>
        </p:txBody>
      </p:sp>
      <p:sp>
        <p:nvSpPr>
          <p:cNvPr id="154664" name="Line 40"/>
          <p:cNvSpPr>
            <a:spLocks noChangeShapeType="1"/>
          </p:cNvSpPr>
          <p:nvPr/>
        </p:nvSpPr>
        <p:spPr bwMode="auto">
          <a:xfrm flipH="1">
            <a:off x="4191000" y="4953000"/>
            <a:ext cx="2362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5" name="Rectangle 41"/>
          <p:cNvSpPr>
            <a:spLocks noChangeArrowheads="1"/>
          </p:cNvSpPr>
          <p:nvPr/>
        </p:nvSpPr>
        <p:spPr bwMode="auto">
          <a:xfrm>
            <a:off x="4114800" y="4343400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4666" name="Line 42"/>
          <p:cNvSpPr>
            <a:spLocks noChangeShapeType="1"/>
          </p:cNvSpPr>
          <p:nvPr/>
        </p:nvSpPr>
        <p:spPr bwMode="auto">
          <a:xfrm>
            <a:off x="2362200" y="2819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7" name="Line 43"/>
          <p:cNvSpPr>
            <a:spLocks noChangeShapeType="1"/>
          </p:cNvSpPr>
          <p:nvPr/>
        </p:nvSpPr>
        <p:spPr bwMode="auto">
          <a:xfrm>
            <a:off x="2362200" y="2438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8" name="Line 44"/>
          <p:cNvSpPr>
            <a:spLocks noChangeShapeType="1"/>
          </p:cNvSpPr>
          <p:nvPr/>
        </p:nvSpPr>
        <p:spPr bwMode="auto">
          <a:xfrm>
            <a:off x="2971800" y="3657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69" name="Line 45"/>
          <p:cNvSpPr>
            <a:spLocks noChangeShapeType="1"/>
          </p:cNvSpPr>
          <p:nvPr/>
        </p:nvSpPr>
        <p:spPr bwMode="auto">
          <a:xfrm>
            <a:off x="2971800" y="3276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70" name="Line 46"/>
          <p:cNvSpPr>
            <a:spLocks noChangeShapeType="1"/>
          </p:cNvSpPr>
          <p:nvPr/>
        </p:nvSpPr>
        <p:spPr bwMode="auto">
          <a:xfrm>
            <a:off x="3657600" y="4495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671" name="Line 47"/>
          <p:cNvSpPr>
            <a:spLocks noChangeShapeType="1"/>
          </p:cNvSpPr>
          <p:nvPr/>
        </p:nvSpPr>
        <p:spPr bwMode="auto">
          <a:xfrm>
            <a:off x="36576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6382040" y="5189645"/>
            <a:ext cx="4267200" cy="609600"/>
          </a:xfrm>
          <a:prstGeom prst="rect">
            <a:avLst/>
          </a:prstGeom>
          <a:solidFill>
            <a:srgbClr val="BBE0E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dirty="0">
                <a:solidFill>
                  <a:srgbClr val="000000"/>
                </a:solidFill>
              </a:rPr>
              <a:t>Register new service via UDDI</a:t>
            </a:r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4858040" y="5288070"/>
            <a:ext cx="91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/>
              <a:t>Step 5:</a:t>
            </a:r>
          </a:p>
        </p:txBody>
      </p:sp>
      <p:sp>
        <p:nvSpPr>
          <p:cNvPr id="28" name="Rectangle 41"/>
          <p:cNvSpPr>
            <a:spLocks noChangeArrowheads="1"/>
          </p:cNvSpPr>
          <p:nvPr/>
        </p:nvSpPr>
        <p:spPr bwMode="auto">
          <a:xfrm>
            <a:off x="4781840" y="5189645"/>
            <a:ext cx="586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Line 46"/>
          <p:cNvSpPr>
            <a:spLocks noChangeShapeType="1"/>
          </p:cNvSpPr>
          <p:nvPr/>
        </p:nvSpPr>
        <p:spPr bwMode="auto">
          <a:xfrm>
            <a:off x="4324640" y="534204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47"/>
          <p:cNvSpPr>
            <a:spLocks noChangeShapeType="1"/>
          </p:cNvSpPr>
          <p:nvPr/>
        </p:nvSpPr>
        <p:spPr bwMode="auto">
          <a:xfrm>
            <a:off x="4324640" y="496104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766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1D498-3653-4259-A143-3811F912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Service Provider</a:t>
            </a:r>
            <a:endParaRPr lang="x-none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722146B7-1C6D-4D5A-A87D-500B8F5D4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607" y="3879782"/>
            <a:ext cx="1600200" cy="23622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dirty="0">
                <a:solidFill>
                  <a:srgbClr val="000000"/>
                </a:solidFill>
              </a:rPr>
              <a:t>Customers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685992B8-FD9C-4600-9CEF-25E03B657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348" y="1732298"/>
            <a:ext cx="1600200" cy="1295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 dirty="0">
                <a:solidFill>
                  <a:srgbClr val="000000"/>
                </a:solidFill>
              </a:rPr>
              <a:t>Service</a:t>
            </a:r>
          </a:p>
          <a:p>
            <a:pPr algn="ctr"/>
            <a:r>
              <a:rPr lang="en-US" altLang="en-US" sz="2000" b="1" dirty="0">
                <a:solidFill>
                  <a:srgbClr val="000000"/>
                </a:solidFill>
              </a:rPr>
              <a:t>Registry</a:t>
            </a:r>
          </a:p>
        </p:txBody>
      </p:sp>
      <p:sp>
        <p:nvSpPr>
          <p:cNvPr id="6" name="Line 21">
            <a:extLst>
              <a:ext uri="{FF2B5EF4-FFF2-40B4-BE49-F238E27FC236}">
                <a16:creationId xmlns:a16="http://schemas.microsoft.com/office/drawing/2014/main" id="{715EB3BC-AB0C-4E6A-9A11-39A97F5586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0563" y="2379998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Line 22">
            <a:extLst>
              <a:ext uri="{FF2B5EF4-FFF2-40B4-BE49-F238E27FC236}">
                <a16:creationId xmlns:a16="http://schemas.microsoft.com/office/drawing/2014/main" id="{DD54C504-A0A8-474F-9227-8D29E28BE7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5176" y="2411113"/>
            <a:ext cx="2295386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non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/>
            <a:endParaRPr lang="en-GB" b="1">
              <a:latin typeface="Arial" panose="020B0604020202020204" pitchFamily="34" charset="0"/>
            </a:endParaRPr>
          </a:p>
        </p:txBody>
      </p:sp>
      <p:sp>
        <p:nvSpPr>
          <p:cNvPr id="8" name="Text Box 23">
            <a:extLst>
              <a:ext uri="{FF2B5EF4-FFF2-40B4-BE49-F238E27FC236}">
                <a16:creationId xmlns:a16="http://schemas.microsoft.com/office/drawing/2014/main" id="{2640244F-6C86-497A-BD96-EBC365459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4793" y="1969035"/>
            <a:ext cx="21210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342900" indent="-342900">
              <a:defRPr b="1">
                <a:latin typeface="Arial" panose="020B0604020202020204" pitchFamily="34" charset="0"/>
              </a:defRPr>
            </a:lvl1pPr>
            <a:lvl2pPr marL="800100" indent="-342900" eaLnBrk="0" hangingPunct="0">
              <a:defRPr sz="2400">
                <a:latin typeface="Times New Roman" panose="02020603050405020304" pitchFamily="18" charset="0"/>
              </a:defRPr>
            </a:lvl2pPr>
            <a:lvl3pPr marL="1257300" indent="-342900" eaLnBrk="0" hangingPunct="0">
              <a:defRPr sz="2400">
                <a:latin typeface="Times New Roman" panose="02020603050405020304" pitchFamily="18" charset="0"/>
              </a:defRPr>
            </a:lvl3pPr>
            <a:lvl4pPr marL="1714500" indent="-342900" eaLnBrk="0" hangingPunct="0">
              <a:defRPr sz="2400">
                <a:latin typeface="Times New Roman" panose="02020603050405020304" pitchFamily="18" charset="0"/>
              </a:defRPr>
            </a:lvl4pPr>
            <a:lvl5pPr marL="2171700" indent="-342900" eaLnBrk="0" hangingPunct="0">
              <a:defRPr sz="2400"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Register Services</a:t>
            </a: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C721D6E-0AD7-42CC-91C3-1B6A7F779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807" y="3498782"/>
            <a:ext cx="2819400" cy="27432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2000" b="1" dirty="0">
                <a:solidFill>
                  <a:srgbClr val="000000"/>
                </a:solidFill>
              </a:rPr>
              <a:t>Service publisher</a:t>
            </a: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613020B8-6612-4392-8976-CCF3A36DE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207" y="4032182"/>
            <a:ext cx="2362200" cy="7620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Service Description</a:t>
            </a: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13B197FC-8DA1-4D17-82ED-4B1629209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207" y="5022782"/>
            <a:ext cx="2362200" cy="7620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rgbClr val="000000"/>
                </a:solidFill>
              </a:rPr>
              <a:t>Service</a:t>
            </a:r>
          </a:p>
        </p:txBody>
      </p:sp>
      <p:sp>
        <p:nvSpPr>
          <p:cNvPr id="13" name="Line 28">
            <a:extLst>
              <a:ext uri="{FF2B5EF4-FFF2-40B4-BE49-F238E27FC236}">
                <a16:creationId xmlns:a16="http://schemas.microsoft.com/office/drawing/2014/main" id="{92EC5DAE-BBEF-4F6E-8AEA-F75537924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8807" y="4108382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Text Box 29">
            <a:extLst>
              <a:ext uri="{FF2B5EF4-FFF2-40B4-BE49-F238E27FC236}">
                <a16:creationId xmlns:a16="http://schemas.microsoft.com/office/drawing/2014/main" id="{99D16CF9-A779-430B-B5CC-1F03B2B15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307" y="3316219"/>
            <a:ext cx="1962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342900" indent="-342900">
              <a:defRPr b="1">
                <a:latin typeface="Arial" panose="020B0604020202020204" pitchFamily="34" charset="0"/>
              </a:defRPr>
            </a:lvl1pPr>
            <a:lvl2pPr marL="800100" indent="-342900" eaLnBrk="0" hangingPunct="0">
              <a:defRPr sz="2400">
                <a:latin typeface="Times New Roman" panose="02020603050405020304" pitchFamily="18" charset="0"/>
              </a:defRPr>
            </a:lvl2pPr>
            <a:lvl3pPr marL="1257300" indent="-342900" eaLnBrk="0" hangingPunct="0">
              <a:defRPr sz="2400">
                <a:latin typeface="Times New Roman" panose="02020603050405020304" pitchFamily="18" charset="0"/>
              </a:defRPr>
            </a:lvl3pPr>
            <a:lvl4pPr marL="1714500" indent="-342900" eaLnBrk="0" hangingPunct="0">
              <a:defRPr sz="2400">
                <a:latin typeface="Times New Roman" panose="02020603050405020304" pitchFamily="18" charset="0"/>
              </a:defRPr>
            </a:lvl4pPr>
            <a:lvl5pPr marL="2171700" indent="-342900" eaLnBrk="0" hangingPunct="0">
              <a:defRPr sz="2400"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Retrieve Service</a:t>
            </a:r>
          </a:p>
          <a:p>
            <a:r>
              <a:rPr lang="en-US" altLang="en-US" dirty="0"/>
              <a:t>Description</a:t>
            </a:r>
          </a:p>
        </p:txBody>
      </p:sp>
      <p:sp>
        <p:nvSpPr>
          <p:cNvPr id="16" name="Line 31">
            <a:extLst>
              <a:ext uri="{FF2B5EF4-FFF2-40B4-BE49-F238E27FC236}">
                <a16:creationId xmlns:a16="http://schemas.microsoft.com/office/drawing/2014/main" id="{9CB6FA49-46F4-4392-A992-38E962BD7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8807" y="5784782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Text Box 32">
            <a:extLst>
              <a:ext uri="{FF2B5EF4-FFF2-40B4-BE49-F238E27FC236}">
                <a16:creationId xmlns:a16="http://schemas.microsoft.com/office/drawing/2014/main" id="{0E096425-85A0-4C45-953B-A1859942B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207" y="5175182"/>
            <a:ext cx="1873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Arial" panose="020B0604020202020204" pitchFamily="34" charset="0"/>
              </a:rPr>
              <a:t>Invoke Remote </a:t>
            </a:r>
          </a:p>
          <a:p>
            <a:pPr eaLnBrk="1" hangingPunct="1"/>
            <a:r>
              <a:rPr lang="en-US" altLang="en-US" sz="1800" b="1" dirty="0">
                <a:latin typeface="Arial" panose="020B0604020202020204" pitchFamily="34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5167085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4081</Words>
  <Application>Microsoft Office PowerPoint</Application>
  <PresentationFormat>宽屏</PresentationFormat>
  <Paragraphs>610</Paragraphs>
  <Slides>92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3" baseType="lpstr">
      <vt:lpstr>Swis721 Hv BT</vt:lpstr>
      <vt:lpstr>Microsoft Yahei</vt:lpstr>
      <vt:lpstr>Arial</vt:lpstr>
      <vt:lpstr>Calibri</vt:lpstr>
      <vt:lpstr>Calibri Light</vt:lpstr>
      <vt:lpstr>Comic Sans MS</vt:lpstr>
      <vt:lpstr>Courier New</vt:lpstr>
      <vt:lpstr>Garamond</vt:lpstr>
      <vt:lpstr>Times New Roman</vt:lpstr>
      <vt:lpstr>Wingdings</vt:lpstr>
      <vt:lpstr>Office 主题</vt:lpstr>
      <vt:lpstr>Module Three: Service Discovery UDDI and Service Composition BPEL</vt:lpstr>
      <vt:lpstr>Service Discovery UDDI</vt:lpstr>
      <vt:lpstr>Service Architecture</vt:lpstr>
      <vt:lpstr>PowerPoint 演示文稿</vt:lpstr>
      <vt:lpstr>Using the Protocols Together – service provider perspective</vt:lpstr>
      <vt:lpstr>Using the Protocols Together – service request perspective</vt:lpstr>
      <vt:lpstr>Service discovery</vt:lpstr>
      <vt:lpstr>Service discovery in Web Service Architecture</vt:lpstr>
      <vt:lpstr>PowerPoint 演示文稿</vt:lpstr>
      <vt:lpstr>What is UDDI?</vt:lpstr>
      <vt:lpstr>What is UDDI?</vt:lpstr>
      <vt:lpstr>UDDI Runs “Over” SOAP</vt:lpstr>
      <vt:lpstr>Why UDDI or something like UDDI?</vt:lpstr>
      <vt:lpstr>Dynamic service discovery</vt:lpstr>
      <vt:lpstr>UDDI Vision - 2000</vt:lpstr>
      <vt:lpstr>Recall our definition of UDDI</vt:lpstr>
      <vt:lpstr>What uses UDDI?</vt:lpstr>
      <vt:lpstr>How service consumer uses UDDI</vt:lpstr>
      <vt:lpstr>How service provider uses UDDI</vt:lpstr>
      <vt:lpstr>How application uses UDDI</vt:lpstr>
      <vt:lpstr>UDDI Vision - 2000</vt:lpstr>
      <vt:lpstr>Recall our definition of UDDI</vt:lpstr>
      <vt:lpstr>UDDI Data Model/Types</vt:lpstr>
      <vt:lpstr>UDDI Data Model/Types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B. businessService</vt:lpstr>
      <vt:lpstr>PowerPoint 演示文稿</vt:lpstr>
      <vt:lpstr>C. bindingTemplate</vt:lpstr>
      <vt:lpstr>UDDI binding options</vt:lpstr>
      <vt:lpstr>C. bindingTemplate</vt:lpstr>
      <vt:lpstr>PowerPoint 演示文稿</vt:lpstr>
      <vt:lpstr>PowerPoint 演示文稿</vt:lpstr>
      <vt:lpstr>Service Type Registration</vt:lpstr>
      <vt:lpstr>tModel Example</vt:lpstr>
      <vt:lpstr>Registry Data</vt:lpstr>
      <vt:lpstr>Publishing Services</vt:lpstr>
      <vt:lpstr>Programmer's API: Service Discovery</vt:lpstr>
      <vt:lpstr>UDDI Runs “Over” SOAP</vt:lpstr>
      <vt:lpstr>SOAP Message Example for get_serviceDetail request</vt:lpstr>
      <vt:lpstr>SOAP Message Example for get_serviceDetail response</vt:lpstr>
      <vt:lpstr>PowerPoint 演示文稿</vt:lpstr>
      <vt:lpstr>UDDI discussion and review</vt:lpstr>
      <vt:lpstr>PowerPoint 演示文稿</vt:lpstr>
      <vt:lpstr>Issues of UDDI</vt:lpstr>
      <vt:lpstr>UDDI wide adoption failure</vt:lpstr>
      <vt:lpstr>PowerPoint 演示文稿</vt:lpstr>
      <vt:lpstr>UDDI implementations</vt:lpstr>
      <vt:lpstr>UDDI alternative use</vt:lpstr>
      <vt:lpstr>Example – UDDI registry in a large enterprise</vt:lpstr>
      <vt:lpstr>PowerPoint 演示文稿</vt:lpstr>
      <vt:lpstr>Example (cont)</vt:lpstr>
      <vt:lpstr>PowerPoint 演示文稿</vt:lpstr>
      <vt:lpstr>Example (cont)</vt:lpstr>
      <vt:lpstr>PowerPoint 演示文稿</vt:lpstr>
      <vt:lpstr>Service Composition BPEL</vt:lpstr>
      <vt:lpstr>What is service composition?</vt:lpstr>
      <vt:lpstr>Composite Web Service example</vt:lpstr>
      <vt:lpstr>Business Process</vt:lpstr>
      <vt:lpstr>Motivation - ENABLE FLEXIBLE, FEDERATED BUSINESS PROCESSES</vt:lpstr>
      <vt:lpstr>What is BPEL?</vt:lpstr>
      <vt:lpstr>OrderService business process example</vt:lpstr>
      <vt:lpstr>BPEL definition sections</vt:lpstr>
      <vt:lpstr>An example BPEL definition for a business order process</vt:lpstr>
      <vt:lpstr>An example BPEL definition for a business order process</vt:lpstr>
      <vt:lpstr>An example BPEL definition for a business order process</vt:lpstr>
      <vt:lpstr>Partner link definition section</vt:lpstr>
      <vt:lpstr>Cont.</vt:lpstr>
      <vt:lpstr>The section of variables </vt:lpstr>
      <vt:lpstr>Cont.</vt:lpstr>
      <vt:lpstr>Process definition section – receive </vt:lpstr>
      <vt:lpstr>Cont.</vt:lpstr>
      <vt:lpstr>Process definition section - invoke</vt:lpstr>
      <vt:lpstr>Cont.</vt:lpstr>
      <vt:lpstr>Process definition section - reply</vt:lpstr>
      <vt:lpstr>Module 3 Summary</vt:lpstr>
      <vt:lpstr>Module 1-3 review</vt:lpstr>
      <vt:lpstr>PowerPoint 演示文稿</vt:lpstr>
      <vt:lpstr>Web Service Roles</vt:lpstr>
      <vt:lpstr>PowerPoint 演示文稿</vt:lpstr>
      <vt:lpstr>Web Service Protocol Stack</vt:lpstr>
      <vt:lpstr>PowerPoint 演示文稿</vt:lpstr>
      <vt:lpstr>Using the Protocols Together – service requestor perspective</vt:lpstr>
      <vt:lpstr>Service requestor</vt:lpstr>
      <vt:lpstr>PowerPoint 演示文稿</vt:lpstr>
      <vt:lpstr>Using the Protocols Together – service provider perspective</vt:lpstr>
      <vt:lpstr>Service Provider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computing</dc:title>
  <dc:creator>lenovo</dc:creator>
  <cp:lastModifiedBy>刘玄昊</cp:lastModifiedBy>
  <cp:revision>20</cp:revision>
  <dcterms:created xsi:type="dcterms:W3CDTF">2023-04-24T06:36:09Z</dcterms:created>
  <dcterms:modified xsi:type="dcterms:W3CDTF">2023-04-25T03:18:38Z</dcterms:modified>
</cp:coreProperties>
</file>