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70" r:id="rId3"/>
    <p:sldId id="2775" r:id="rId4"/>
    <p:sldId id="2776" r:id="rId5"/>
    <p:sldId id="2777" r:id="rId6"/>
    <p:sldId id="2779" r:id="rId7"/>
    <p:sldId id="2780" r:id="rId8"/>
    <p:sldId id="2781" r:id="rId9"/>
    <p:sldId id="2782" r:id="rId10"/>
    <p:sldId id="2783" r:id="rId11"/>
    <p:sldId id="2784" r:id="rId12"/>
    <p:sldId id="2785" r:id="rId13"/>
    <p:sldId id="2786" r:id="rId14"/>
    <p:sldId id="2787" r:id="rId15"/>
    <p:sldId id="2788" r:id="rId16"/>
    <p:sldId id="2789" r:id="rId17"/>
    <p:sldId id="2790" r:id="rId18"/>
    <p:sldId id="2791" r:id="rId19"/>
    <p:sldId id="2792" r:id="rId20"/>
    <p:sldId id="2793" r:id="rId21"/>
    <p:sldId id="2794" r:id="rId22"/>
    <p:sldId id="2795" r:id="rId23"/>
    <p:sldId id="2796" r:id="rId24"/>
    <p:sldId id="2797" r:id="rId25"/>
    <p:sldId id="2798" r:id="rId26"/>
    <p:sldId id="2799" r:id="rId27"/>
    <p:sldId id="2800" r:id="rId28"/>
    <p:sldId id="280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48" y="1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F8118-EDCF-F6ED-9B45-30B68F5558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029DD0-9FBB-9F98-0E5D-56C7F8B8B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56793A-E56A-80C1-50C7-B01E75F61AB5}"/>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DFA46A40-0B43-496B-4F64-13423ADD4A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482115-37B1-10D5-CE8A-304B0FC1D7D4}"/>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16641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E4E52-6DAA-A782-5A01-0887CE2960E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946BA6-6C9A-3612-FD51-084C93400B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C23CA2-51B4-1F75-0743-2217D3EDA0E7}"/>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3B618FCC-96CF-D243-6078-C3DD43F0CF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BFE205-0498-03B0-1D9B-E601C436C48F}"/>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198655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C5FAA7-D096-7782-8EB2-89FD2E6F6E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F0ECD6-9F1B-B185-7BCA-E7D694690E7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BA052F-0FD9-F488-6003-EC820DA70B2D}"/>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4B9057B0-0162-3E8F-5D97-C83FD02AA9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E48D02-1909-3AC5-AE33-F38AA1098EBB}"/>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12658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90527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749789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290770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844441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961316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65350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85699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77131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32CB7-B953-6460-D2B2-F39FE5EBE4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D955EC-3675-198E-DFCB-C315942F464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A3BC37-718A-37C9-2C48-CD4C53491D76}"/>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A065E9CE-D4F0-A9CF-02CF-592EBD5240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C0CBBB-4598-1120-EA7C-2293A6C93735}"/>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3849855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0656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656494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40842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6DDF8-382A-DC07-34D8-68EA4EF965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361669-F58D-FFEE-E89B-F296C2218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9F96E4-CAFA-2C3E-0EA8-7D68FB2E9516}"/>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F0C36D30-C4EC-095D-0D89-9CA32CF3EE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BAA4A6-51F2-25B6-7248-282C1CB6E2A0}"/>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356291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9240D-090D-AB9B-2715-8667D7094F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A12C8C-7718-C722-8552-7B0F26A6DA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DB0CB7-F209-049D-3338-AA134965F7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8AEB5D-F99A-02CC-9008-62925E0142E2}"/>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036F40E3-0D43-F641-2199-C0B39D7F5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0F4FE2-D9F4-CA84-686A-7334380F0684}"/>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131277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C829F-7B47-8D47-4602-F919F2DA5B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FCDC64-B006-C2A0-5432-2B237A2D8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BE796F-79AD-E67E-31EC-9DF68F2EAC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3B71A1-995F-ED50-15F3-E357FCDF3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9E3796-39CC-0A06-62DA-5E213C7579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612A36-C2AC-E415-C38A-08A659EE4291}"/>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8" name="页脚占位符 7">
            <a:extLst>
              <a:ext uri="{FF2B5EF4-FFF2-40B4-BE49-F238E27FC236}">
                <a16:creationId xmlns:a16="http://schemas.microsoft.com/office/drawing/2014/main" id="{5AD79482-3EA0-A1C3-8117-224AC6E128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54EF74-CE67-1413-AB8C-49C7F10A11EC}"/>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399921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60F6D-67EB-01B3-51E4-F3AAC0A92F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A6D4B0-F8AD-5D36-A6B5-DE0AEA836EB3}"/>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4" name="页脚占位符 3">
            <a:extLst>
              <a:ext uri="{FF2B5EF4-FFF2-40B4-BE49-F238E27FC236}">
                <a16:creationId xmlns:a16="http://schemas.microsoft.com/office/drawing/2014/main" id="{DCFEBC8B-8720-3A35-465F-D996F21F4D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2C9557-623B-8B4F-0CD3-96079167C936}"/>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289815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AB0A85-AF75-239F-757F-4C846FE6F31D}"/>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3" name="页脚占位符 2">
            <a:extLst>
              <a:ext uri="{FF2B5EF4-FFF2-40B4-BE49-F238E27FC236}">
                <a16:creationId xmlns:a16="http://schemas.microsoft.com/office/drawing/2014/main" id="{D0831536-F7C4-15AF-0D3B-3E6BC90A39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D5331E-F9C3-0B03-1819-A28AF1A01CE6}"/>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265336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684EB-6543-0E2B-FF76-9757C4F180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D4C241-FCCF-0C4C-90DC-34ED0FD5F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F7548D-F397-F87B-9CF3-ABAADD678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CBDFC-09C5-89C9-9782-9426A4B19054}"/>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BB2D60E0-0460-A455-AA47-2B4C6E0D50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6EE4E1-7A25-FE71-9DD6-10DBC37543D9}"/>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177722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8A3CC-2B2A-72EC-EAE5-66835FB9F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F0E8C7-62DD-E24F-6958-0BC437EB9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493C5-C541-9C81-0777-35F8762BC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C250A2-E96B-E794-3C6A-9F75C3BBFDEC}"/>
              </a:ext>
            </a:extLst>
          </p:cNvPr>
          <p:cNvSpPr>
            <a:spLocks noGrp="1"/>
          </p:cNvSpPr>
          <p:nvPr>
            <p:ph type="dt" sz="half" idx="10"/>
          </p:nvPr>
        </p:nvSpPr>
        <p:spPr/>
        <p:txBody>
          <a:bodyPr/>
          <a:lstStyle/>
          <a:p>
            <a:fld id="{56391CAD-56AE-42EC-A6D7-B35496B61D9F}" type="datetimeFigureOut">
              <a:rPr lang="zh-CN" altLang="en-US" smtClean="0"/>
              <a:t>2023/4/26</a:t>
            </a:fld>
            <a:endParaRPr lang="zh-CN" altLang="en-US"/>
          </a:p>
        </p:txBody>
      </p:sp>
      <p:sp>
        <p:nvSpPr>
          <p:cNvPr id="6" name="页脚占位符 5">
            <a:extLst>
              <a:ext uri="{FF2B5EF4-FFF2-40B4-BE49-F238E27FC236}">
                <a16:creationId xmlns:a16="http://schemas.microsoft.com/office/drawing/2014/main" id="{9D21EA5B-C6F9-DD24-3553-F285328135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C8175E-F062-15FD-66B6-100FDA830B1D}"/>
              </a:ext>
            </a:extLst>
          </p:cNvPr>
          <p:cNvSpPr>
            <a:spLocks noGrp="1"/>
          </p:cNvSpPr>
          <p:nvPr>
            <p:ph type="sldNum" sz="quarter" idx="12"/>
          </p:nvPr>
        </p:nvSpPr>
        <p:spPr/>
        <p:txBody>
          <a:body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1961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296E6D-0191-45CA-99E7-FDB366027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711E36-4316-BB10-75B5-7B4C3249D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5E60F-B247-74E8-6A72-6F1E289A0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91CAD-56AE-42EC-A6D7-B35496B61D9F}" type="datetimeFigureOut">
              <a:rPr lang="zh-CN" altLang="en-US" smtClean="0"/>
              <a:t>2023/4/26</a:t>
            </a:fld>
            <a:endParaRPr lang="zh-CN" altLang="en-US"/>
          </a:p>
        </p:txBody>
      </p:sp>
      <p:sp>
        <p:nvSpPr>
          <p:cNvPr id="5" name="页脚占位符 4">
            <a:extLst>
              <a:ext uri="{FF2B5EF4-FFF2-40B4-BE49-F238E27FC236}">
                <a16:creationId xmlns:a16="http://schemas.microsoft.com/office/drawing/2014/main" id="{14051E0D-0191-97F5-B0BF-04E00306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8284EE-8C2D-C120-A2AD-F33218006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B2C1F-FCD8-4AE7-804A-7F3924624A73}" type="slidenum">
              <a:rPr lang="zh-CN" altLang="en-US" smtClean="0"/>
              <a:t>‹#›</a:t>
            </a:fld>
            <a:endParaRPr lang="zh-CN" altLang="en-US"/>
          </a:p>
        </p:txBody>
      </p:sp>
    </p:spTree>
    <p:extLst>
      <p:ext uri="{BB962C8B-B14F-4D97-AF65-F5344CB8AC3E}">
        <p14:creationId xmlns:p14="http://schemas.microsoft.com/office/powerpoint/2010/main" val="307228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2072469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42" y="1331991"/>
            <a:ext cx="11215315" cy="2852737"/>
          </a:xfrm>
        </p:spPr>
        <p:txBody>
          <a:bodyPr>
            <a:normAutofit/>
          </a:bodyPr>
          <a:lstStyle/>
          <a:p>
            <a:pPr algn="ctr"/>
            <a:r>
              <a:rPr lang="en-GB" sz="4400" dirty="0"/>
              <a:t>Module Six:</a:t>
            </a:r>
            <a:br>
              <a:rPr lang="en-GB" sz="4400" dirty="0"/>
            </a:br>
            <a:r>
              <a:rPr lang="en-GB" sz="4400" dirty="0"/>
              <a:t>Service Engineering</a:t>
            </a:r>
            <a:endParaRPr lang="en-US" sz="4400" dirty="0"/>
          </a:p>
        </p:txBody>
      </p:sp>
    </p:spTree>
    <p:extLst>
      <p:ext uri="{BB962C8B-B14F-4D97-AF65-F5344CB8AC3E}">
        <p14:creationId xmlns:p14="http://schemas.microsoft.com/office/powerpoint/2010/main" val="165729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(2)</a:t>
            </a:r>
          </a:p>
        </p:txBody>
      </p:sp>
      <p:sp>
        <p:nvSpPr>
          <p:cNvPr id="3" name="内容占位符 2"/>
          <p:cNvSpPr>
            <a:spLocks noGrp="1"/>
          </p:cNvSpPr>
          <p:nvPr>
            <p:ph idx="1"/>
          </p:nvPr>
        </p:nvSpPr>
        <p:spPr/>
        <p:txBody>
          <a:bodyPr>
            <a:normAutofit/>
          </a:bodyPr>
          <a:lstStyle/>
          <a:p>
            <a:r>
              <a:rPr lang="en-GB" sz="3200" dirty="0"/>
              <a:t>Some of the </a:t>
            </a:r>
            <a:r>
              <a:rPr lang="en-GB" sz="3200" dirty="0">
                <a:highlight>
                  <a:srgbClr val="FFFF00"/>
                </a:highlight>
              </a:rPr>
              <a:t>key issues facing service testers</a:t>
            </a:r>
            <a:r>
              <a:rPr lang="en-GB" sz="3200" dirty="0"/>
              <a:t>:</a:t>
            </a:r>
          </a:p>
          <a:p>
            <a:pPr lvl="1"/>
            <a:r>
              <a:rPr lang="en-GB" sz="2800" dirty="0"/>
              <a:t>What types of service requestors could potentially access a service?</a:t>
            </a:r>
          </a:p>
          <a:p>
            <a:pPr lvl="1"/>
            <a:r>
              <a:rPr lang="en-GB" sz="2800" dirty="0"/>
              <a:t>Can all service policy assertions be successfully met?</a:t>
            </a:r>
          </a:p>
          <a:p>
            <a:pPr lvl="1"/>
            <a:r>
              <a:rPr lang="en-GB" sz="2800" dirty="0"/>
              <a:t>What types of exception conditions could a service be potentially subjected to?</a:t>
            </a:r>
          </a:p>
          <a:p>
            <a:pPr lvl="1"/>
            <a:r>
              <a:rPr lang="en-GB" sz="2800" dirty="0"/>
              <a:t>How well do service descriptions communicate service semantics?</a:t>
            </a:r>
          </a:p>
          <a:p>
            <a:pPr lvl="1"/>
            <a:r>
              <a:rPr lang="en-GB" sz="2800" dirty="0"/>
              <a:t>Do revised service descriptions alter or extend previous versions?</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6203"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EF2AEEA1-9A82-4A90-BF2F-40A69684D0D9}"/>
              </a:ext>
            </a:extLst>
          </p:cNvPr>
          <p:cNvSpPr/>
          <p:nvPr/>
        </p:nvSpPr>
        <p:spPr>
          <a:xfrm>
            <a:off x="10300815" y="96749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279825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(3)</a:t>
            </a:r>
          </a:p>
        </p:txBody>
      </p:sp>
      <p:sp>
        <p:nvSpPr>
          <p:cNvPr id="3" name="内容占位符 2"/>
          <p:cNvSpPr>
            <a:spLocks noGrp="1"/>
          </p:cNvSpPr>
          <p:nvPr>
            <p:ph idx="1"/>
          </p:nvPr>
        </p:nvSpPr>
        <p:spPr/>
        <p:txBody>
          <a:bodyPr>
            <a:normAutofit/>
          </a:bodyPr>
          <a:lstStyle/>
          <a:p>
            <a:r>
              <a:rPr lang="en-GB" sz="3200" dirty="0"/>
              <a:t>Some of the </a:t>
            </a:r>
            <a:r>
              <a:rPr lang="en-GB" sz="3200" dirty="0">
                <a:highlight>
                  <a:srgbClr val="FFFF00"/>
                </a:highlight>
              </a:rPr>
              <a:t>key issues facing service testers</a:t>
            </a:r>
            <a:r>
              <a:rPr lang="en-GB" sz="3200" dirty="0"/>
              <a:t>:</a:t>
            </a:r>
          </a:p>
          <a:p>
            <a:pPr lvl="1"/>
            <a:r>
              <a:rPr lang="en-GB" sz="2800" dirty="0"/>
              <a:t>How easily can the services be composed?</a:t>
            </a:r>
          </a:p>
          <a:p>
            <a:pPr lvl="1"/>
            <a:r>
              <a:rPr lang="en-GB" sz="2800" dirty="0"/>
              <a:t>How easily can the service descriptions be discovered?</a:t>
            </a:r>
          </a:p>
          <a:p>
            <a:pPr lvl="1"/>
            <a:r>
              <a:rPr lang="en-GB" sz="2800" dirty="0"/>
              <a:t>Is compliance to WS-I profiles required?</a:t>
            </a:r>
          </a:p>
          <a:p>
            <a:pPr lvl="1"/>
            <a:r>
              <a:rPr lang="en-GB" sz="2800" dirty="0"/>
              <a:t>What data typing-related issues might arise?</a:t>
            </a:r>
          </a:p>
          <a:p>
            <a:pPr lvl="1"/>
            <a:r>
              <a:rPr lang="en-GB" sz="2800" dirty="0"/>
              <a:t>Have all possible service activities and service compositions been mapped out?</a:t>
            </a:r>
          </a:p>
          <a:p>
            <a:pPr lvl="1"/>
            <a:r>
              <a:rPr lang="en-GB" sz="2800" dirty="0"/>
              <a:t>Have all compensation processes been fully tested?</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5164" y="174584"/>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48B7BE23-4CD2-4F28-9C7D-CEF91A150046}"/>
              </a:ext>
            </a:extLst>
          </p:cNvPr>
          <p:cNvSpPr/>
          <p:nvPr/>
        </p:nvSpPr>
        <p:spPr>
          <a:xfrm>
            <a:off x="10029776" y="1020574"/>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249625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(4)</a:t>
            </a:r>
          </a:p>
        </p:txBody>
      </p:sp>
      <p:sp>
        <p:nvSpPr>
          <p:cNvPr id="3" name="内容占位符 2"/>
          <p:cNvSpPr>
            <a:spLocks noGrp="1"/>
          </p:cNvSpPr>
          <p:nvPr>
            <p:ph idx="1"/>
          </p:nvPr>
        </p:nvSpPr>
        <p:spPr/>
        <p:txBody>
          <a:bodyPr>
            <a:normAutofit/>
          </a:bodyPr>
          <a:lstStyle/>
          <a:p>
            <a:r>
              <a:rPr lang="en-GB" sz="3200" dirty="0"/>
              <a:t>Some of the </a:t>
            </a:r>
            <a:r>
              <a:rPr lang="en-GB" sz="3200" dirty="0">
                <a:highlight>
                  <a:srgbClr val="FFFF00"/>
                </a:highlight>
              </a:rPr>
              <a:t>key issues facing service testers</a:t>
            </a:r>
            <a:r>
              <a:rPr lang="en-GB" sz="3200" dirty="0"/>
              <a:t>:</a:t>
            </a:r>
          </a:p>
          <a:p>
            <a:pPr lvl="1"/>
            <a:r>
              <a:rPr lang="en-GB" sz="2800" dirty="0"/>
              <a:t>What happens if exceptions occur within compensation processes?</a:t>
            </a:r>
          </a:p>
          <a:p>
            <a:pPr lvl="1"/>
            <a:r>
              <a:rPr lang="en-GB" sz="2800" dirty="0"/>
              <a:t>Do all new services comply with existing design standards?</a:t>
            </a:r>
          </a:p>
          <a:p>
            <a:pPr lvl="1"/>
            <a:r>
              <a:rPr lang="en-GB" sz="2800" dirty="0"/>
              <a:t>Do new services introduce custom SOAP headers? And, if yes, are all potential requestors (including intermediaries) required to do so, capable of understanding and processing them?</a:t>
            </a:r>
          </a:p>
          <a:p>
            <a:pPr lvl="1"/>
            <a:r>
              <a:rPr lang="en-GB" sz="2800" dirty="0"/>
              <a:t>Do new services introduce functional or </a:t>
            </a:r>
            <a:r>
              <a:rPr lang="en-GB" sz="2800" dirty="0" err="1"/>
              <a:t>QoS</a:t>
            </a:r>
            <a:r>
              <a:rPr lang="en-GB" sz="2800" dirty="0"/>
              <a:t> requirements that the current architecture does not support?</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540"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FA4CA98A-D6E1-4804-8527-DF2DD493E043}"/>
              </a:ext>
            </a:extLst>
          </p:cNvPr>
          <p:cNvSpPr/>
          <p:nvPr/>
        </p:nvSpPr>
        <p:spPr>
          <a:xfrm>
            <a:off x="10097152" y="102790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283153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deployment (1)</a:t>
            </a:r>
          </a:p>
        </p:txBody>
      </p:sp>
      <p:sp>
        <p:nvSpPr>
          <p:cNvPr id="3" name="内容占位符 2"/>
          <p:cNvSpPr>
            <a:spLocks noGrp="1"/>
          </p:cNvSpPr>
          <p:nvPr>
            <p:ph idx="1"/>
          </p:nvPr>
        </p:nvSpPr>
        <p:spPr>
          <a:xfrm>
            <a:off x="838200" y="1865825"/>
            <a:ext cx="10515600" cy="4351338"/>
          </a:xfrm>
        </p:spPr>
        <p:txBody>
          <a:bodyPr>
            <a:normAutofit/>
          </a:bodyPr>
          <a:lstStyle/>
          <a:p>
            <a:r>
              <a:rPr lang="en-GB" sz="3600" dirty="0">
                <a:highlight>
                  <a:srgbClr val="FFFF00"/>
                </a:highlight>
              </a:rPr>
              <a:t>Installing and configuring </a:t>
            </a:r>
            <a:r>
              <a:rPr lang="en-GB" sz="3600" dirty="0"/>
              <a:t>distributed components, service interfaces, and any associated middleware products onto production servers.</a:t>
            </a:r>
          </a:p>
          <a:p>
            <a:endParaRPr lang="en-GB" sz="36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667"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5FD63EEE-0550-487D-8672-A6631977BC4D}"/>
              </a:ext>
            </a:extLst>
          </p:cNvPr>
          <p:cNvSpPr/>
          <p:nvPr/>
        </p:nvSpPr>
        <p:spPr>
          <a:xfrm>
            <a:off x="11226847" y="279241"/>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1304644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deployment (2)</a:t>
            </a:r>
          </a:p>
        </p:txBody>
      </p:sp>
      <p:sp>
        <p:nvSpPr>
          <p:cNvPr id="3" name="内容占位符 2"/>
          <p:cNvSpPr>
            <a:spLocks noGrp="1"/>
          </p:cNvSpPr>
          <p:nvPr>
            <p:ph idx="1"/>
          </p:nvPr>
        </p:nvSpPr>
        <p:spPr>
          <a:xfrm>
            <a:off x="838200" y="1888434"/>
            <a:ext cx="10515600" cy="4351338"/>
          </a:xfrm>
        </p:spPr>
        <p:txBody>
          <a:bodyPr>
            <a:normAutofit/>
          </a:bodyPr>
          <a:lstStyle/>
          <a:p>
            <a:r>
              <a:rPr lang="en-GB" sz="3200" dirty="0">
                <a:highlight>
                  <a:srgbClr val="FFFF00"/>
                </a:highlight>
              </a:rPr>
              <a:t>Typical issues</a:t>
            </a:r>
            <a:r>
              <a:rPr lang="en-GB" sz="3200" dirty="0"/>
              <a:t> that arise during this phase include:</a:t>
            </a:r>
          </a:p>
          <a:p>
            <a:pPr lvl="1"/>
            <a:r>
              <a:rPr lang="en-GB" sz="2800" dirty="0"/>
              <a:t>How will services be distributed?</a:t>
            </a:r>
          </a:p>
          <a:p>
            <a:pPr lvl="1"/>
            <a:r>
              <a:rPr lang="en-GB" sz="2800" dirty="0"/>
              <a:t>Is the infrastructure adequate to </a:t>
            </a:r>
            <a:r>
              <a:rPr lang="en-GB" sz="2800" dirty="0" err="1"/>
              <a:t>fulfill</a:t>
            </a:r>
            <a:r>
              <a:rPr lang="en-GB" sz="2800" dirty="0"/>
              <a:t> the processing requirements of all services?</a:t>
            </a:r>
          </a:p>
          <a:p>
            <a:pPr lvl="1"/>
            <a:r>
              <a:rPr lang="en-GB" sz="2800" dirty="0"/>
              <a:t>How will the introduction of new services affect existing services and applications?</a:t>
            </a:r>
          </a:p>
          <a:p>
            <a:pPr lvl="1"/>
            <a:r>
              <a:rPr lang="en-GB" sz="2800" dirty="0"/>
              <a:t>How should services used by multiple solutions be positioned and deployed?</a:t>
            </a:r>
          </a:p>
          <a:p>
            <a:pPr lvl="1"/>
            <a:r>
              <a:rPr lang="en-GB" sz="2800" dirty="0"/>
              <a:t>How will the introduction of any required middleware affect the existing environment?</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407" y="70306"/>
            <a:ext cx="2932464" cy="1818127"/>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8E2D23C9-8F89-4E8A-8526-9E0753E729E8}"/>
              </a:ext>
            </a:extLst>
          </p:cNvPr>
          <p:cNvSpPr/>
          <p:nvPr/>
        </p:nvSpPr>
        <p:spPr>
          <a:xfrm>
            <a:off x="11125290" y="256177"/>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222863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deployment (3)</a:t>
            </a:r>
          </a:p>
        </p:txBody>
      </p:sp>
      <p:sp>
        <p:nvSpPr>
          <p:cNvPr id="3" name="内容占位符 2"/>
          <p:cNvSpPr>
            <a:spLocks noGrp="1"/>
          </p:cNvSpPr>
          <p:nvPr>
            <p:ph idx="1"/>
          </p:nvPr>
        </p:nvSpPr>
        <p:spPr/>
        <p:txBody>
          <a:bodyPr>
            <a:normAutofit/>
          </a:bodyPr>
          <a:lstStyle/>
          <a:p>
            <a:r>
              <a:rPr lang="en-GB" sz="3200" dirty="0">
                <a:highlight>
                  <a:srgbClr val="FFFF00"/>
                </a:highlight>
              </a:rPr>
              <a:t>Typical issues </a:t>
            </a:r>
            <a:r>
              <a:rPr lang="en-GB" sz="3200" dirty="0"/>
              <a:t>(</a:t>
            </a:r>
            <a:r>
              <a:rPr lang="en-GB" sz="3200" dirty="0" err="1"/>
              <a:t>cont</a:t>
            </a:r>
            <a:r>
              <a:rPr lang="en-GB" sz="3200" dirty="0"/>
              <a:t>):</a:t>
            </a:r>
          </a:p>
          <a:p>
            <a:pPr lvl="1"/>
            <a:r>
              <a:rPr lang="en-GB" sz="2800" dirty="0"/>
              <a:t>Do these services introduce new versions of service descriptions that will need to be deployed alongside existing versions?</a:t>
            </a:r>
          </a:p>
          <a:p>
            <a:pPr lvl="1"/>
            <a:r>
              <a:rPr lang="en-GB" sz="2800" dirty="0"/>
              <a:t>What security settings and accounts are required?</a:t>
            </a:r>
          </a:p>
          <a:p>
            <a:pPr lvl="1"/>
            <a:r>
              <a:rPr lang="en-GB" sz="2800" dirty="0"/>
              <a:t>How will service pools be maintained to accommodate planned or unforeseen scalability requirements?</a:t>
            </a:r>
          </a:p>
          <a:p>
            <a:pPr lvl="1"/>
            <a:r>
              <a:rPr lang="en-GB" sz="2800" dirty="0"/>
              <a:t>How will encapsulated legacy systems with performance or reliability limitations be maintained and monitored?</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291" y="243561"/>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F414BCAD-A5BA-46C8-9941-EA7B87EFE7FC}"/>
              </a:ext>
            </a:extLst>
          </p:cNvPr>
          <p:cNvSpPr/>
          <p:nvPr/>
        </p:nvSpPr>
        <p:spPr>
          <a:xfrm>
            <a:off x="11104741" y="40256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4959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 Service administration</a:t>
            </a:r>
          </a:p>
        </p:txBody>
      </p:sp>
      <p:sp>
        <p:nvSpPr>
          <p:cNvPr id="3" name="内容占位符 2"/>
          <p:cNvSpPr>
            <a:spLocks noGrp="1"/>
          </p:cNvSpPr>
          <p:nvPr>
            <p:ph idx="1"/>
          </p:nvPr>
        </p:nvSpPr>
        <p:spPr>
          <a:xfrm>
            <a:off x="838200" y="1888434"/>
            <a:ext cx="10515600" cy="4351338"/>
          </a:xfrm>
        </p:spPr>
        <p:txBody>
          <a:bodyPr>
            <a:normAutofit/>
          </a:bodyPr>
          <a:lstStyle/>
          <a:p>
            <a:r>
              <a:rPr lang="en-GB" sz="3600" dirty="0"/>
              <a:t>After services are deployed, standard application </a:t>
            </a:r>
            <a:r>
              <a:rPr lang="en-GB" sz="3600" dirty="0">
                <a:highlight>
                  <a:srgbClr val="FFFF00"/>
                </a:highlight>
              </a:rPr>
              <a:t>management issues </a:t>
            </a:r>
            <a:r>
              <a:rPr lang="en-GB" sz="3600" dirty="0"/>
              <a:t>come to the forefront. </a:t>
            </a:r>
          </a:p>
          <a:p>
            <a:r>
              <a:rPr lang="en-GB" sz="3600" dirty="0"/>
              <a:t>Issues frequently include:</a:t>
            </a:r>
          </a:p>
          <a:p>
            <a:pPr lvl="1"/>
            <a:r>
              <a:rPr lang="en-GB" sz="3200" dirty="0"/>
              <a:t>How will service usage be monitored?</a:t>
            </a:r>
          </a:p>
          <a:p>
            <a:pPr lvl="1"/>
            <a:r>
              <a:rPr lang="en-GB" sz="3200" dirty="0"/>
              <a:t>What form of version control will be used to manage service description documents?</a:t>
            </a:r>
          </a:p>
          <a:p>
            <a:pPr lvl="1"/>
            <a:r>
              <a:rPr lang="en-GB" sz="3200" dirty="0"/>
              <a:t>How will messages be traced and managed?</a:t>
            </a:r>
          </a:p>
          <a:p>
            <a:pPr lvl="1"/>
            <a:r>
              <a:rPr lang="en-GB" sz="3200" dirty="0"/>
              <a:t>How will performance bottlenecks be detected?</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347" y="166616"/>
            <a:ext cx="2617653" cy="162294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9454080F-0E42-4885-88E8-5ABEF9D4E247}"/>
              </a:ext>
            </a:extLst>
          </p:cNvPr>
          <p:cNvSpPr/>
          <p:nvPr/>
        </p:nvSpPr>
        <p:spPr>
          <a:xfrm>
            <a:off x="11353800" y="96749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176566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3228C-10EC-4767-B3C9-1741E493E394}"/>
              </a:ext>
            </a:extLst>
          </p:cNvPr>
          <p:cNvSpPr>
            <a:spLocks noGrp="1"/>
          </p:cNvSpPr>
          <p:nvPr>
            <p:ph type="title"/>
          </p:nvPr>
        </p:nvSpPr>
        <p:spPr/>
        <p:txBody>
          <a:bodyPr/>
          <a:lstStyle/>
          <a:p>
            <a:r>
              <a:rPr lang="en-US" dirty="0"/>
              <a:t>SOA Delivery Strategies</a:t>
            </a:r>
          </a:p>
        </p:txBody>
      </p:sp>
    </p:spTree>
    <p:extLst>
      <p:ext uri="{BB962C8B-B14F-4D97-AF65-F5344CB8AC3E}">
        <p14:creationId xmlns:p14="http://schemas.microsoft.com/office/powerpoint/2010/main" val="11224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3F55-D724-4422-A9DC-8626FF29F5B7}"/>
              </a:ext>
            </a:extLst>
          </p:cNvPr>
          <p:cNvSpPr>
            <a:spLocks noGrp="1"/>
          </p:cNvSpPr>
          <p:nvPr>
            <p:ph type="title"/>
          </p:nvPr>
        </p:nvSpPr>
        <p:spPr/>
        <p:txBody>
          <a:bodyPr/>
          <a:lstStyle/>
          <a:p>
            <a:r>
              <a:rPr lang="en-US" dirty="0"/>
              <a:t>SOA delivery strategies</a:t>
            </a:r>
          </a:p>
        </p:txBody>
      </p:sp>
      <p:sp>
        <p:nvSpPr>
          <p:cNvPr id="3" name="Content Placeholder 2">
            <a:extLst>
              <a:ext uri="{FF2B5EF4-FFF2-40B4-BE49-F238E27FC236}">
                <a16:creationId xmlns:a16="http://schemas.microsoft.com/office/drawing/2014/main" id="{3B523A09-9BB2-4CBA-943C-48F0AAE0890C}"/>
              </a:ext>
            </a:extLst>
          </p:cNvPr>
          <p:cNvSpPr>
            <a:spLocks noGrp="1"/>
          </p:cNvSpPr>
          <p:nvPr>
            <p:ph idx="1"/>
          </p:nvPr>
        </p:nvSpPr>
        <p:spPr/>
        <p:txBody>
          <a:bodyPr>
            <a:normAutofit/>
          </a:bodyPr>
          <a:lstStyle/>
          <a:p>
            <a:r>
              <a:rPr lang="en-US" sz="4000" dirty="0"/>
              <a:t>Different strategies exist for how to organize lifecycle stages to enable delivery of specialized service layers</a:t>
            </a:r>
          </a:p>
          <a:p>
            <a:pPr lvl="1"/>
            <a:r>
              <a:rPr lang="en-US" sz="3600" dirty="0"/>
              <a:t>Top-down</a:t>
            </a:r>
          </a:p>
          <a:p>
            <a:pPr lvl="1"/>
            <a:r>
              <a:rPr lang="en-US" sz="3600" dirty="0"/>
              <a:t>Bottom-up</a:t>
            </a:r>
          </a:p>
          <a:p>
            <a:pPr lvl="1"/>
            <a:r>
              <a:rPr lang="en-US" sz="3600" dirty="0"/>
              <a:t>Agile (meet-in-the-middle)</a:t>
            </a:r>
          </a:p>
        </p:txBody>
      </p:sp>
    </p:spTree>
    <p:extLst>
      <p:ext uri="{BB962C8B-B14F-4D97-AF65-F5344CB8AC3E}">
        <p14:creationId xmlns:p14="http://schemas.microsoft.com/office/powerpoint/2010/main" val="159706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A4F1B-D156-4971-9442-53D3622DC6A7}"/>
              </a:ext>
            </a:extLst>
          </p:cNvPr>
          <p:cNvSpPr>
            <a:spLocks noGrp="1"/>
          </p:cNvSpPr>
          <p:nvPr>
            <p:ph type="title"/>
          </p:nvPr>
        </p:nvSpPr>
        <p:spPr/>
        <p:txBody>
          <a:bodyPr/>
          <a:lstStyle/>
          <a:p>
            <a:r>
              <a:rPr lang="en-AU" dirty="0"/>
              <a:t>Top-down strategy</a:t>
            </a:r>
            <a:endParaRPr lang="x-none" dirty="0"/>
          </a:p>
        </p:txBody>
      </p:sp>
      <p:sp>
        <p:nvSpPr>
          <p:cNvPr id="3" name="内容占位符 2">
            <a:extLst>
              <a:ext uri="{FF2B5EF4-FFF2-40B4-BE49-F238E27FC236}">
                <a16:creationId xmlns:a16="http://schemas.microsoft.com/office/drawing/2014/main" id="{6D236EBC-F40D-434B-9781-DAF91B933631}"/>
              </a:ext>
            </a:extLst>
          </p:cNvPr>
          <p:cNvSpPr>
            <a:spLocks noGrp="1"/>
          </p:cNvSpPr>
          <p:nvPr>
            <p:ph idx="1"/>
          </p:nvPr>
        </p:nvSpPr>
        <p:spPr/>
        <p:txBody>
          <a:bodyPr>
            <a:normAutofit/>
          </a:bodyPr>
          <a:lstStyle/>
          <a:p>
            <a:r>
              <a:rPr lang="en-US" sz="4000" b="0" i="0" dirty="0">
                <a:solidFill>
                  <a:srgbClr val="222222"/>
                </a:solidFill>
                <a:effectLst/>
                <a:highlight>
                  <a:srgbClr val="FFFF00"/>
                </a:highlight>
                <a:latin typeface="Arial" panose="020B0604020202020204" pitchFamily="34" charset="0"/>
              </a:rPr>
              <a:t>"analysis first" approach</a:t>
            </a:r>
          </a:p>
          <a:p>
            <a:r>
              <a:rPr lang="en-US" sz="4000" dirty="0"/>
              <a:t>Promotes the formal definition of corporate business models prior to modeling service boundaries</a:t>
            </a:r>
          </a:p>
          <a:p>
            <a:endParaRPr lang="en-US" sz="40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51758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3228C-10EC-4767-B3C9-1741E493E394}"/>
              </a:ext>
            </a:extLst>
          </p:cNvPr>
          <p:cNvSpPr>
            <a:spLocks noGrp="1"/>
          </p:cNvSpPr>
          <p:nvPr>
            <p:ph type="title"/>
          </p:nvPr>
        </p:nvSpPr>
        <p:spPr/>
        <p:txBody>
          <a:bodyPr/>
          <a:lstStyle/>
          <a:p>
            <a:r>
              <a:rPr lang="en-US" dirty="0"/>
              <a:t>SOA Lifecycle</a:t>
            </a:r>
          </a:p>
        </p:txBody>
      </p:sp>
    </p:spTree>
    <p:extLst>
      <p:ext uri="{BB962C8B-B14F-4D97-AF65-F5344CB8AC3E}">
        <p14:creationId xmlns:p14="http://schemas.microsoft.com/office/powerpoint/2010/main" val="359945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5B30DC-EC40-4791-98F4-8AA0AA1C6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72" y="770170"/>
            <a:ext cx="10838456" cy="572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678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F9E0-13C3-435B-93DE-22CF75BE6952}"/>
              </a:ext>
            </a:extLst>
          </p:cNvPr>
          <p:cNvSpPr>
            <a:spLocks noGrp="1"/>
          </p:cNvSpPr>
          <p:nvPr>
            <p:ph type="title"/>
          </p:nvPr>
        </p:nvSpPr>
        <p:spPr/>
        <p:txBody>
          <a:bodyPr/>
          <a:lstStyle/>
          <a:p>
            <a:r>
              <a:rPr lang="en-US" dirty="0"/>
              <a:t>Top-down strategy benefits and weaknesses</a:t>
            </a:r>
          </a:p>
        </p:txBody>
      </p:sp>
      <p:sp>
        <p:nvSpPr>
          <p:cNvPr id="3" name="Content Placeholder 2">
            <a:extLst>
              <a:ext uri="{FF2B5EF4-FFF2-40B4-BE49-F238E27FC236}">
                <a16:creationId xmlns:a16="http://schemas.microsoft.com/office/drawing/2014/main" id="{F6E7A4DB-FF9E-4358-8134-0546036D382D}"/>
              </a:ext>
            </a:extLst>
          </p:cNvPr>
          <p:cNvSpPr>
            <a:spLocks noGrp="1"/>
          </p:cNvSpPr>
          <p:nvPr>
            <p:ph idx="1"/>
          </p:nvPr>
        </p:nvSpPr>
        <p:spPr/>
        <p:txBody>
          <a:bodyPr>
            <a:normAutofit/>
          </a:bodyPr>
          <a:lstStyle/>
          <a:p>
            <a:r>
              <a:rPr lang="en-US" sz="3600" dirty="0"/>
              <a:t>It can result in </a:t>
            </a:r>
            <a:r>
              <a:rPr lang="en-US" sz="3600" dirty="0">
                <a:highlight>
                  <a:srgbClr val="FFFF00"/>
                </a:highlight>
              </a:rPr>
              <a:t>highest quality level of SOA</a:t>
            </a:r>
          </a:p>
          <a:p>
            <a:r>
              <a:rPr lang="en-US" sz="3600" dirty="0">
                <a:highlight>
                  <a:srgbClr val="FFFF00"/>
                </a:highlight>
              </a:rPr>
              <a:t>Significant</a:t>
            </a:r>
            <a:r>
              <a:rPr lang="en-US" sz="3600" dirty="0"/>
              <a:t> volume of </a:t>
            </a:r>
            <a:r>
              <a:rPr lang="en-US" sz="3600" dirty="0">
                <a:highlight>
                  <a:srgbClr val="FFFF00"/>
                </a:highlight>
              </a:rPr>
              <a:t>up-front analysis work</a:t>
            </a:r>
          </a:p>
        </p:txBody>
      </p:sp>
    </p:spTree>
    <p:extLst>
      <p:ext uri="{BB962C8B-B14F-4D97-AF65-F5344CB8AC3E}">
        <p14:creationId xmlns:p14="http://schemas.microsoft.com/office/powerpoint/2010/main" val="335892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460DA-2C43-4E3A-A404-CC3C4D56ED27}"/>
              </a:ext>
            </a:extLst>
          </p:cNvPr>
          <p:cNvSpPr>
            <a:spLocks noGrp="1"/>
          </p:cNvSpPr>
          <p:nvPr>
            <p:ph type="title"/>
          </p:nvPr>
        </p:nvSpPr>
        <p:spPr/>
        <p:txBody>
          <a:bodyPr/>
          <a:lstStyle/>
          <a:p>
            <a:r>
              <a:rPr lang="en-AU" dirty="0"/>
              <a:t>Bottom-up strategy</a:t>
            </a:r>
            <a:endParaRPr lang="x-none" dirty="0"/>
          </a:p>
        </p:txBody>
      </p:sp>
      <p:sp>
        <p:nvSpPr>
          <p:cNvPr id="3" name="内容占位符 2">
            <a:extLst>
              <a:ext uri="{FF2B5EF4-FFF2-40B4-BE49-F238E27FC236}">
                <a16:creationId xmlns:a16="http://schemas.microsoft.com/office/drawing/2014/main" id="{30CD73CF-FF9F-4DDF-9B12-81277A8DA6C0}"/>
              </a:ext>
            </a:extLst>
          </p:cNvPr>
          <p:cNvSpPr>
            <a:spLocks noGrp="1"/>
          </p:cNvSpPr>
          <p:nvPr>
            <p:ph idx="1"/>
          </p:nvPr>
        </p:nvSpPr>
        <p:spPr/>
        <p:txBody>
          <a:bodyPr/>
          <a:lstStyle/>
          <a:p>
            <a:r>
              <a:rPr lang="en-US" b="0" i="0" dirty="0">
                <a:solidFill>
                  <a:srgbClr val="222222"/>
                </a:solidFill>
                <a:effectLst/>
                <a:latin typeface="Arial" panose="020B0604020202020204" pitchFamily="34" charset="0"/>
              </a:rPr>
              <a:t>This approach encourages the creation of services as a means of fulfilling application-centric requirements.</a:t>
            </a:r>
            <a:endParaRPr lang="en-US" sz="2800" dirty="0"/>
          </a:p>
          <a:p>
            <a:r>
              <a:rPr lang="en-US" sz="2800" dirty="0"/>
              <a:t>Based on the delivery of application services on an </a:t>
            </a:r>
            <a:r>
              <a:rPr lang="en-US" sz="2800" dirty="0">
                <a:highlight>
                  <a:srgbClr val="FFFF00"/>
                </a:highlight>
              </a:rPr>
              <a:t>“as needed” </a:t>
            </a:r>
            <a:r>
              <a:rPr lang="en-US" sz="2800" dirty="0"/>
              <a:t>basis</a:t>
            </a:r>
          </a:p>
          <a:p>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ntegration is the primary motivator for bottom-up designs, where the need to take advantage of the open SOAP communications framework can be met by simply appending services as wrappers to legacy systems.</a:t>
            </a:r>
            <a:endParaRPr lang="x-none" dirty="0"/>
          </a:p>
        </p:txBody>
      </p:sp>
    </p:spTree>
    <p:extLst>
      <p:ext uri="{BB962C8B-B14F-4D97-AF65-F5344CB8AC3E}">
        <p14:creationId xmlns:p14="http://schemas.microsoft.com/office/powerpoint/2010/main" val="81177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3C099EC-5196-45C0-A78F-9537E0606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528" y="365124"/>
            <a:ext cx="10219423" cy="625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06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3F58-96D9-4B38-BF61-0CBF5A245BBD}"/>
              </a:ext>
            </a:extLst>
          </p:cNvPr>
          <p:cNvSpPr>
            <a:spLocks noGrp="1"/>
          </p:cNvSpPr>
          <p:nvPr>
            <p:ph type="title"/>
          </p:nvPr>
        </p:nvSpPr>
        <p:spPr/>
        <p:txBody>
          <a:bodyPr/>
          <a:lstStyle/>
          <a:p>
            <a:r>
              <a:rPr lang="en-US" dirty="0"/>
              <a:t>Bottom-up strategy benefits and weaknesses</a:t>
            </a:r>
          </a:p>
        </p:txBody>
      </p:sp>
      <p:sp>
        <p:nvSpPr>
          <p:cNvPr id="3" name="Content Placeholder 2">
            <a:extLst>
              <a:ext uri="{FF2B5EF4-FFF2-40B4-BE49-F238E27FC236}">
                <a16:creationId xmlns:a16="http://schemas.microsoft.com/office/drawing/2014/main" id="{7C852A83-301E-4241-A16B-F2EF36D054B1}"/>
              </a:ext>
            </a:extLst>
          </p:cNvPr>
          <p:cNvSpPr>
            <a:spLocks noGrp="1"/>
          </p:cNvSpPr>
          <p:nvPr>
            <p:ph idx="1"/>
          </p:nvPr>
        </p:nvSpPr>
        <p:spPr/>
        <p:txBody>
          <a:bodyPr>
            <a:normAutofit/>
          </a:bodyPr>
          <a:lstStyle/>
          <a:p>
            <a:r>
              <a:rPr lang="en-US" sz="3600" dirty="0">
                <a:highlight>
                  <a:srgbClr val="FFFF00"/>
                </a:highlight>
              </a:rPr>
              <a:t>Easy </a:t>
            </a:r>
            <a:r>
              <a:rPr lang="en-US" sz="3600" dirty="0"/>
              <a:t>to follow</a:t>
            </a:r>
          </a:p>
          <a:p>
            <a:r>
              <a:rPr lang="en-US" sz="3600" dirty="0"/>
              <a:t>Does not result in the advancement of service-orientation </a:t>
            </a:r>
          </a:p>
        </p:txBody>
      </p:sp>
    </p:spTree>
    <p:extLst>
      <p:ext uri="{BB962C8B-B14F-4D97-AF65-F5344CB8AC3E}">
        <p14:creationId xmlns:p14="http://schemas.microsoft.com/office/powerpoint/2010/main" val="197562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885E0-2622-42F2-AD18-1248186B566D}"/>
              </a:ext>
            </a:extLst>
          </p:cNvPr>
          <p:cNvSpPr>
            <a:spLocks noGrp="1"/>
          </p:cNvSpPr>
          <p:nvPr>
            <p:ph type="title"/>
          </p:nvPr>
        </p:nvSpPr>
        <p:spPr/>
        <p:txBody>
          <a:bodyPr/>
          <a:lstStyle/>
          <a:p>
            <a:r>
              <a:rPr lang="en-AU" dirty="0"/>
              <a:t>Agile strategy</a:t>
            </a:r>
            <a:endParaRPr lang="x-none" dirty="0"/>
          </a:p>
        </p:txBody>
      </p:sp>
      <p:sp>
        <p:nvSpPr>
          <p:cNvPr id="3" name="内容占位符 2">
            <a:extLst>
              <a:ext uri="{FF2B5EF4-FFF2-40B4-BE49-F238E27FC236}">
                <a16:creationId xmlns:a16="http://schemas.microsoft.com/office/drawing/2014/main" id="{7C15DB2A-B101-46B4-86C2-13EC6DA69466}"/>
              </a:ext>
            </a:extLst>
          </p:cNvPr>
          <p:cNvSpPr>
            <a:spLocks noGrp="1"/>
          </p:cNvSpPr>
          <p:nvPr>
            <p:ph idx="1"/>
          </p:nvPr>
        </p:nvSpPr>
        <p:spPr/>
        <p:txBody>
          <a:bodyPr>
            <a:normAutofit/>
          </a:bodyPr>
          <a:lstStyle/>
          <a:p>
            <a:r>
              <a:rPr lang="en-US" sz="3600" dirty="0">
                <a:highlight>
                  <a:srgbClr val="FFFF00"/>
                </a:highlight>
              </a:rPr>
              <a:t>A combination </a:t>
            </a:r>
            <a:r>
              <a:rPr lang="en-US" sz="3600" dirty="0"/>
              <a:t>of top-down and bottom-up approaches</a:t>
            </a:r>
          </a:p>
          <a:p>
            <a:r>
              <a:rPr lang="en-US" sz="3600" dirty="0"/>
              <a:t>Business-level analysis occurs </a:t>
            </a:r>
            <a:r>
              <a:rPr lang="en-US" sz="3600" dirty="0">
                <a:highlight>
                  <a:srgbClr val="FFFF00"/>
                </a:highlight>
              </a:rPr>
              <a:t>concurrently</a:t>
            </a:r>
            <a:r>
              <a:rPr lang="en-US" sz="3600" dirty="0"/>
              <a:t> with service design and development </a:t>
            </a:r>
          </a:p>
          <a:p>
            <a:endParaRPr lang="x-none" sz="3600" dirty="0"/>
          </a:p>
        </p:txBody>
      </p:sp>
    </p:spTree>
    <p:extLst>
      <p:ext uri="{BB962C8B-B14F-4D97-AF65-F5344CB8AC3E}">
        <p14:creationId xmlns:p14="http://schemas.microsoft.com/office/powerpoint/2010/main" val="228118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082FE7-30BC-4016-9C08-4468217AE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650" y="0"/>
            <a:ext cx="4584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33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AA51-3EE1-4E98-80B4-C731E990D604}"/>
              </a:ext>
            </a:extLst>
          </p:cNvPr>
          <p:cNvSpPr>
            <a:spLocks noGrp="1"/>
          </p:cNvSpPr>
          <p:nvPr>
            <p:ph type="title"/>
          </p:nvPr>
        </p:nvSpPr>
        <p:spPr/>
        <p:txBody>
          <a:bodyPr/>
          <a:lstStyle/>
          <a:p>
            <a:r>
              <a:rPr lang="en-US" dirty="0"/>
              <a:t>Agile strategy benefits and weaknesses</a:t>
            </a:r>
          </a:p>
        </p:txBody>
      </p:sp>
      <p:sp>
        <p:nvSpPr>
          <p:cNvPr id="3" name="Content Placeholder 2">
            <a:extLst>
              <a:ext uri="{FF2B5EF4-FFF2-40B4-BE49-F238E27FC236}">
                <a16:creationId xmlns:a16="http://schemas.microsoft.com/office/drawing/2014/main" id="{BEC2E3CA-3493-4961-AB19-297F0AFB3753}"/>
              </a:ext>
            </a:extLst>
          </p:cNvPr>
          <p:cNvSpPr>
            <a:spLocks noGrp="1"/>
          </p:cNvSpPr>
          <p:nvPr>
            <p:ph idx="1"/>
          </p:nvPr>
        </p:nvSpPr>
        <p:spPr/>
        <p:txBody>
          <a:bodyPr>
            <a:normAutofit fontScale="77500" lnSpcReduction="20000"/>
          </a:bodyPr>
          <a:lstStyle/>
          <a:p>
            <a:pPr>
              <a:lnSpc>
                <a:spcPct val="120000"/>
              </a:lnSpc>
            </a:pPr>
            <a:r>
              <a:rPr lang="en-US" sz="3600" dirty="0">
                <a:highlight>
                  <a:srgbClr val="FFFF00"/>
                </a:highlight>
              </a:rPr>
              <a:t>On-going analysis </a:t>
            </a:r>
            <a:r>
              <a:rPr lang="en-US" sz="3600" dirty="0"/>
              <a:t>is supported, while allowing </a:t>
            </a:r>
            <a:r>
              <a:rPr lang="en-US" sz="3600" dirty="0">
                <a:highlight>
                  <a:srgbClr val="FFFF00"/>
                </a:highlight>
              </a:rPr>
              <a:t>immediate delivery of service</a:t>
            </a:r>
          </a:p>
          <a:p>
            <a:pPr>
              <a:lnSpc>
                <a:spcPct val="120000"/>
              </a:lnSpc>
            </a:pPr>
            <a:r>
              <a:rPr lang="en-US" sz="3600" dirty="0"/>
              <a:t>As analysis progresses, existing services are revisited and revised as required</a:t>
            </a:r>
          </a:p>
          <a:p>
            <a:pPr>
              <a:lnSpc>
                <a:spcPct val="120000"/>
              </a:lnSpc>
            </a:pPr>
            <a:r>
              <a:rPr lang="en-US" sz="3600" dirty="0">
                <a:highlight>
                  <a:srgbClr val="FFFF00"/>
                </a:highlight>
              </a:rPr>
              <a:t>More complex </a:t>
            </a:r>
            <a:r>
              <a:rPr lang="en-US" sz="3600" dirty="0"/>
              <a:t>- it needs to fulfill two opposing sets of requirements</a:t>
            </a:r>
          </a:p>
          <a:p>
            <a:pPr>
              <a:lnSpc>
                <a:spcPct val="120000"/>
              </a:lnSpc>
            </a:pPr>
            <a:r>
              <a:rPr lang="en-US" sz="3600" dirty="0">
                <a:highlight>
                  <a:srgbClr val="FFFF00"/>
                </a:highlight>
              </a:rPr>
              <a:t>Increased effort </a:t>
            </a:r>
            <a:r>
              <a:rPr lang="en-US" sz="3600" dirty="0"/>
              <a:t>associated with the delivery of every service</a:t>
            </a:r>
          </a:p>
          <a:p>
            <a:pPr lvl="1">
              <a:lnSpc>
                <a:spcPct val="120000"/>
              </a:lnSpc>
            </a:pPr>
            <a:r>
              <a:rPr lang="en-US" sz="3500" dirty="0"/>
              <a:t>services may need to be revisited, redesigned, redeveloped, and redeployed</a:t>
            </a:r>
          </a:p>
        </p:txBody>
      </p:sp>
    </p:spTree>
    <p:extLst>
      <p:ext uri="{BB962C8B-B14F-4D97-AF65-F5344CB8AC3E}">
        <p14:creationId xmlns:p14="http://schemas.microsoft.com/office/powerpoint/2010/main" val="70940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9804-A315-4ED1-992C-F23B69D4EF8A}"/>
              </a:ext>
            </a:extLst>
          </p:cNvPr>
          <p:cNvSpPr>
            <a:spLocks noGrp="1"/>
          </p:cNvSpPr>
          <p:nvPr>
            <p:ph type="title"/>
          </p:nvPr>
        </p:nvSpPr>
        <p:spPr/>
        <p:txBody>
          <a:bodyPr/>
          <a:lstStyle/>
          <a:p>
            <a:r>
              <a:rPr lang="en-US" dirty="0"/>
              <a:t>Service Engineering</a:t>
            </a:r>
          </a:p>
        </p:txBody>
      </p:sp>
      <p:sp>
        <p:nvSpPr>
          <p:cNvPr id="3" name="Content Placeholder 2">
            <a:extLst>
              <a:ext uri="{FF2B5EF4-FFF2-40B4-BE49-F238E27FC236}">
                <a16:creationId xmlns:a16="http://schemas.microsoft.com/office/drawing/2014/main" id="{716E6DCA-EB7C-4141-80B8-8A5DC9AF1AEF}"/>
              </a:ext>
            </a:extLst>
          </p:cNvPr>
          <p:cNvSpPr>
            <a:spLocks noGrp="1"/>
          </p:cNvSpPr>
          <p:nvPr>
            <p:ph idx="1"/>
          </p:nvPr>
        </p:nvSpPr>
        <p:spPr/>
        <p:txBody>
          <a:bodyPr>
            <a:normAutofit/>
          </a:bodyPr>
          <a:lstStyle/>
          <a:p>
            <a:r>
              <a:rPr lang="en-GB" sz="3600" dirty="0"/>
              <a:t>also called service-oriented software engineering</a:t>
            </a:r>
          </a:p>
          <a:p>
            <a:r>
              <a:rPr lang="en-GB" sz="3600" dirty="0"/>
              <a:t>a software engineering process that attempts to </a:t>
            </a:r>
            <a:r>
              <a:rPr lang="en-GB" sz="3600" dirty="0">
                <a:highlight>
                  <a:srgbClr val="FFFF00"/>
                </a:highlight>
              </a:rPr>
              <a:t>decompose the system into self-running units that either perform services or expose services</a:t>
            </a:r>
            <a:endParaRPr lang="en-US" sz="3600" dirty="0">
              <a:highlight>
                <a:srgbClr val="FFFF00"/>
              </a:highlight>
            </a:endParaRPr>
          </a:p>
        </p:txBody>
      </p:sp>
    </p:spTree>
    <p:extLst>
      <p:ext uri="{BB962C8B-B14F-4D97-AF65-F5344CB8AC3E}">
        <p14:creationId xmlns:p14="http://schemas.microsoft.com/office/powerpoint/2010/main" val="416977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6D4E0-7C25-41E9-AFE3-A967D7AF6D83}"/>
              </a:ext>
            </a:extLst>
          </p:cNvPr>
          <p:cNvSpPr>
            <a:spLocks noGrp="1"/>
          </p:cNvSpPr>
          <p:nvPr>
            <p:ph type="title"/>
          </p:nvPr>
        </p:nvSpPr>
        <p:spPr/>
        <p:txBody>
          <a:bodyPr/>
          <a:lstStyle/>
          <a:p>
            <a:r>
              <a:rPr lang="en-US" dirty="0"/>
              <a:t>SOA lifecycle</a:t>
            </a:r>
          </a:p>
        </p:txBody>
      </p:sp>
      <p:sp>
        <p:nvSpPr>
          <p:cNvPr id="5" name="Content Placeholder 4">
            <a:extLst>
              <a:ext uri="{FF2B5EF4-FFF2-40B4-BE49-F238E27FC236}">
                <a16:creationId xmlns:a16="http://schemas.microsoft.com/office/drawing/2014/main" id="{B38F8F2B-5721-4B47-B38B-3E361D37EAE6}"/>
              </a:ext>
            </a:extLst>
          </p:cNvPr>
          <p:cNvSpPr>
            <a:spLocks noGrp="1"/>
          </p:cNvSpPr>
          <p:nvPr>
            <p:ph idx="1"/>
          </p:nvPr>
        </p:nvSpPr>
        <p:spPr/>
        <p:txBody>
          <a:bodyPr>
            <a:normAutofit lnSpcReduction="10000"/>
          </a:bodyPr>
          <a:lstStyle/>
          <a:p>
            <a:r>
              <a:rPr lang="en-GB" sz="4000" dirty="0">
                <a:highlight>
                  <a:srgbClr val="FFFF00"/>
                </a:highlight>
              </a:rPr>
              <a:t>A series of steps that need to be completed to construct the services </a:t>
            </a:r>
            <a:r>
              <a:rPr lang="en-GB" sz="4000" dirty="0"/>
              <a:t>for a given service-oriented solution.</a:t>
            </a:r>
            <a:endParaRPr lang="en-US" sz="4000" dirty="0"/>
          </a:p>
          <a:p>
            <a:r>
              <a:rPr lang="en-US" sz="4000" dirty="0"/>
              <a:t>The basic SOA lifecycle consists of a series of phases similar to those used for regular development projects</a:t>
            </a:r>
          </a:p>
          <a:p>
            <a:r>
              <a:rPr lang="en-US" altLang="zh-CN" sz="4000" dirty="0"/>
              <a:t>SOA introduces unique considerations in every phase of service construction and delivery</a:t>
            </a:r>
          </a:p>
          <a:p>
            <a:endParaRPr lang="en-US" sz="4000" dirty="0"/>
          </a:p>
          <a:p>
            <a:endParaRPr lang="en-US" sz="4000" dirty="0"/>
          </a:p>
        </p:txBody>
      </p:sp>
    </p:spTree>
    <p:extLst>
      <p:ext uri="{BB962C8B-B14F-4D97-AF65-F5344CB8AC3E}">
        <p14:creationId xmlns:p14="http://schemas.microsoft.com/office/powerpoint/2010/main" val="263631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67D6-5F34-4C51-BD70-F704C8D448BE}"/>
              </a:ext>
            </a:extLst>
          </p:cNvPr>
          <p:cNvSpPr>
            <a:spLocks noGrp="1"/>
          </p:cNvSpPr>
          <p:nvPr>
            <p:ph type="title"/>
          </p:nvPr>
        </p:nvSpPr>
        <p:spPr/>
        <p:txBody>
          <a:bodyPr/>
          <a:lstStyle/>
          <a:p>
            <a:r>
              <a:rPr lang="en-GB" dirty="0"/>
              <a:t>Common phases of an SOA delivery lifecycle</a:t>
            </a:r>
            <a:endParaRPr lang="en-US" dirty="0"/>
          </a:p>
        </p:txBody>
      </p:sp>
      <p:sp>
        <p:nvSpPr>
          <p:cNvPr id="7" name="AutoShape 4">
            <a:extLst>
              <a:ext uri="{FF2B5EF4-FFF2-40B4-BE49-F238E27FC236}">
                <a16:creationId xmlns:a16="http://schemas.microsoft.com/office/drawing/2014/main" id="{E1D881BF-078A-4F96-AC6D-82D5A97DD4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585" y="1673450"/>
            <a:ext cx="8303184" cy="514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11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analysis</a:t>
            </a:r>
          </a:p>
        </p:txBody>
      </p:sp>
      <p:sp>
        <p:nvSpPr>
          <p:cNvPr id="3" name="内容占位符 2"/>
          <p:cNvSpPr>
            <a:spLocks noGrp="1"/>
          </p:cNvSpPr>
          <p:nvPr>
            <p:ph idx="1"/>
          </p:nvPr>
        </p:nvSpPr>
        <p:spPr/>
        <p:txBody>
          <a:bodyPr>
            <a:normAutofit/>
          </a:bodyPr>
          <a:lstStyle/>
          <a:p>
            <a:r>
              <a:rPr lang="en-GB" sz="3600" dirty="0"/>
              <a:t>In this initial stage that we determine the potential scope of our SOA</a:t>
            </a:r>
          </a:p>
          <a:p>
            <a:r>
              <a:rPr lang="en-GB" sz="3600" dirty="0"/>
              <a:t>Service layers are mapped out</a:t>
            </a:r>
          </a:p>
          <a:p>
            <a:r>
              <a:rPr lang="en-GB" sz="3600" dirty="0"/>
              <a:t>Individual services are </a:t>
            </a:r>
            <a:r>
              <a:rPr lang="en-GB" sz="3600" dirty="0" err="1"/>
              <a:t>modeled</a:t>
            </a:r>
            <a:r>
              <a:rPr lang="en-GB" sz="3600" dirty="0"/>
              <a:t> as </a:t>
            </a:r>
            <a:r>
              <a:rPr lang="en-GB" sz="3600" dirty="0">
                <a:highlight>
                  <a:srgbClr val="FFFF00"/>
                </a:highlight>
              </a:rPr>
              <a:t>service candidates </a:t>
            </a:r>
            <a:r>
              <a:rPr lang="en-GB" sz="3600" dirty="0"/>
              <a:t>that comprise a preliminary SOA</a:t>
            </a:r>
          </a:p>
          <a:p>
            <a:endParaRPr lang="en-GB" sz="36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366" y="0"/>
            <a:ext cx="3219724" cy="1996228"/>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a:extLst>
              <a:ext uri="{FF2B5EF4-FFF2-40B4-BE49-F238E27FC236}">
                <a16:creationId xmlns:a16="http://schemas.microsoft.com/office/drawing/2014/main" id="{37962557-67D5-459F-8593-2C77DC965BCD}"/>
              </a:ext>
            </a:extLst>
          </p:cNvPr>
          <p:cNvSpPr/>
          <p:nvPr/>
        </p:nvSpPr>
        <p:spPr>
          <a:xfrm>
            <a:off x="8710863" y="21175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121295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Service-oriented design</a:t>
            </a:r>
          </a:p>
        </p:txBody>
      </p:sp>
      <p:sp>
        <p:nvSpPr>
          <p:cNvPr id="3" name="内容占位符 2"/>
          <p:cNvSpPr>
            <a:spLocks noGrp="1"/>
          </p:cNvSpPr>
          <p:nvPr>
            <p:ph idx="1"/>
          </p:nvPr>
        </p:nvSpPr>
        <p:spPr/>
        <p:txBody>
          <a:bodyPr>
            <a:normAutofit/>
          </a:bodyPr>
          <a:lstStyle/>
          <a:p>
            <a:r>
              <a:rPr lang="en-GB" dirty="0"/>
              <a:t>When we know what it is we want to build, we need to </a:t>
            </a:r>
            <a:r>
              <a:rPr lang="en-GB" dirty="0">
                <a:highlight>
                  <a:srgbClr val="FFFF00"/>
                </a:highlight>
              </a:rPr>
              <a:t>determine how it should be constructed</a:t>
            </a:r>
            <a:r>
              <a:rPr lang="en-GB" dirty="0"/>
              <a:t>. </a:t>
            </a:r>
          </a:p>
          <a:p>
            <a:r>
              <a:rPr lang="en-GB" dirty="0"/>
              <a:t>Service-oriented design is a heavily </a:t>
            </a:r>
            <a:r>
              <a:rPr lang="en-GB" dirty="0">
                <a:highlight>
                  <a:srgbClr val="FFFF00"/>
                </a:highlight>
              </a:rPr>
              <a:t>standards-driven phase </a:t>
            </a:r>
            <a:r>
              <a:rPr lang="en-GB" dirty="0"/>
              <a:t>that incorporates industry conventions and </a:t>
            </a:r>
            <a:r>
              <a:rPr lang="en-GB" dirty="0">
                <a:highlight>
                  <a:srgbClr val="FFFF00"/>
                </a:highlight>
              </a:rPr>
              <a:t>service-orientation principles </a:t>
            </a:r>
            <a:r>
              <a:rPr lang="en-GB" dirty="0"/>
              <a:t>into the service design process.</a:t>
            </a:r>
          </a:p>
          <a:p>
            <a:r>
              <a:rPr lang="en-GB" dirty="0"/>
              <a:t>This phase, therefore, confronts service designers with key decisions that establish the hard logic boundaries encapsulated by services. The service layers designed during this stage can include the orchestration layer, which results in a formal business process definition.</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663"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4DB44B53-64B4-47E6-9E31-C39C7B50B290}"/>
              </a:ext>
            </a:extLst>
          </p:cNvPr>
          <p:cNvSpPr/>
          <p:nvPr/>
        </p:nvSpPr>
        <p:spPr>
          <a:xfrm>
            <a:off x="8957443" y="967496"/>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150127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development</a:t>
            </a:r>
          </a:p>
        </p:txBody>
      </p:sp>
      <p:sp>
        <p:nvSpPr>
          <p:cNvPr id="3" name="内容占位符 2"/>
          <p:cNvSpPr>
            <a:spLocks noGrp="1"/>
          </p:cNvSpPr>
          <p:nvPr>
            <p:ph idx="1"/>
          </p:nvPr>
        </p:nvSpPr>
        <p:spPr/>
        <p:txBody>
          <a:bodyPr>
            <a:normAutofit/>
          </a:bodyPr>
          <a:lstStyle/>
          <a:p>
            <a:r>
              <a:rPr lang="en-GB" sz="3600" dirty="0"/>
              <a:t>The actual </a:t>
            </a:r>
            <a:r>
              <a:rPr lang="en-GB" sz="3600" dirty="0">
                <a:highlight>
                  <a:srgbClr val="FFFF00"/>
                </a:highlight>
              </a:rPr>
              <a:t>construction phase</a:t>
            </a:r>
            <a:r>
              <a:rPr lang="en-GB" sz="3600" dirty="0"/>
              <a:t>. </a:t>
            </a:r>
          </a:p>
          <a:p>
            <a:r>
              <a:rPr lang="en-GB" sz="3600" dirty="0"/>
              <a:t>Development platform-specific issues come into play, regardless of service type. </a:t>
            </a:r>
          </a:p>
          <a:p>
            <a:pPr lvl="1"/>
            <a:r>
              <a:rPr lang="en-GB" sz="3200" dirty="0"/>
              <a:t>The choice of programming language and development environment will determine the physical form services and orchestrated business processes take, in accordance with their designs.</a:t>
            </a:r>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291" y="61231"/>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B276512-5C55-4D4F-8D6C-181569427313}"/>
              </a:ext>
            </a:extLst>
          </p:cNvPr>
          <p:cNvSpPr/>
          <p:nvPr/>
        </p:nvSpPr>
        <p:spPr>
          <a:xfrm>
            <a:off x="10077903" y="274227"/>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420928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Service testing (1)</a:t>
            </a:r>
          </a:p>
        </p:txBody>
      </p:sp>
      <p:sp>
        <p:nvSpPr>
          <p:cNvPr id="3" name="内容占位符 2"/>
          <p:cNvSpPr>
            <a:spLocks noGrp="1"/>
          </p:cNvSpPr>
          <p:nvPr>
            <p:ph idx="1"/>
          </p:nvPr>
        </p:nvSpPr>
        <p:spPr>
          <a:xfrm>
            <a:off x="838200" y="1888434"/>
            <a:ext cx="10515600" cy="4351338"/>
          </a:xfrm>
        </p:spPr>
        <p:txBody>
          <a:bodyPr>
            <a:normAutofit/>
          </a:bodyPr>
          <a:lstStyle/>
          <a:p>
            <a:r>
              <a:rPr lang="en-GB" sz="3200" dirty="0"/>
              <a:t>Given their generic nature and potential to be reused and composed in unforeseeable situations, services are required to undergo </a:t>
            </a:r>
            <a:r>
              <a:rPr lang="en-GB" sz="3200" dirty="0">
                <a:highlight>
                  <a:srgbClr val="FFFF00"/>
                </a:highlight>
              </a:rPr>
              <a:t>rigorous testing </a:t>
            </a:r>
            <a:r>
              <a:rPr lang="en-GB" sz="3200" dirty="0"/>
              <a:t>prior to deployment into a production environment.</a:t>
            </a:r>
          </a:p>
          <a:p>
            <a:endParaRPr lang="en-GB" sz="3200" dirty="0"/>
          </a:p>
        </p:txBody>
      </p:sp>
      <p:pic>
        <p:nvPicPr>
          <p:cNvPr id="5" name="Picture 6">
            <a:extLst>
              <a:ext uri="{FF2B5EF4-FFF2-40B4-BE49-F238E27FC236}">
                <a16:creationId xmlns:a16="http://schemas.microsoft.com/office/drawing/2014/main" id="{B1E40596-4834-4C80-9EBE-2516EAA5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6203" y="145709"/>
            <a:ext cx="2845797" cy="176439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1C2C5103-A6B9-4FCE-933C-53E809EEDFB7}"/>
              </a:ext>
            </a:extLst>
          </p:cNvPr>
          <p:cNvSpPr/>
          <p:nvPr/>
        </p:nvSpPr>
        <p:spPr>
          <a:xfrm>
            <a:off x="10300815" y="987612"/>
            <a:ext cx="936571" cy="723192"/>
          </a:xfrm>
          <a:prstGeom prst="ellipse">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1800" b="0" i="0" u="none" strike="noStrike" kern="1200" cap="none" spc="0" normalizeH="0" baseline="0" noProof="0">
              <a:ln>
                <a:noFill/>
              </a:ln>
              <a:solidFill>
                <a:prstClr val="white"/>
              </a:solidFill>
              <a:effectLst/>
              <a:uLnTx/>
              <a:uFillTx/>
              <a:ea typeface="+mn-ea"/>
              <a:cs typeface="+mn-cs"/>
            </a:endParaRPr>
          </a:p>
        </p:txBody>
      </p:sp>
    </p:spTree>
    <p:extLst>
      <p:ext uri="{BB962C8B-B14F-4D97-AF65-F5344CB8AC3E}">
        <p14:creationId xmlns:p14="http://schemas.microsoft.com/office/powerpoint/2010/main" val="17404462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宽屏</PresentationFormat>
  <Paragraphs>95</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等线</vt:lpstr>
      <vt:lpstr>等线 Light</vt:lpstr>
      <vt:lpstr>Arial</vt:lpstr>
      <vt:lpstr>Calibri</vt:lpstr>
      <vt:lpstr>Calibri Light</vt:lpstr>
      <vt:lpstr>Office 主题​​</vt:lpstr>
      <vt:lpstr>Office Theme</vt:lpstr>
      <vt:lpstr>Module Six: Service Engineering</vt:lpstr>
      <vt:lpstr>SOA Lifecycle</vt:lpstr>
      <vt:lpstr>Service Engineering</vt:lpstr>
      <vt:lpstr>SOA lifecycle</vt:lpstr>
      <vt:lpstr>Common phases of an SOA delivery lifecycle</vt:lpstr>
      <vt:lpstr>Service-oriented analysis</vt:lpstr>
      <vt:lpstr>Service-oriented design</vt:lpstr>
      <vt:lpstr>Service development</vt:lpstr>
      <vt:lpstr>Service testing (1)</vt:lpstr>
      <vt:lpstr>Service testing (2)</vt:lpstr>
      <vt:lpstr>Service testing (3)</vt:lpstr>
      <vt:lpstr>Service testing (4)</vt:lpstr>
      <vt:lpstr>Service deployment (1)</vt:lpstr>
      <vt:lpstr>Service deployment (2)</vt:lpstr>
      <vt:lpstr>Service deployment (3)</vt:lpstr>
      <vt:lpstr> Service administration</vt:lpstr>
      <vt:lpstr>SOA Delivery Strategies</vt:lpstr>
      <vt:lpstr>SOA delivery strategies</vt:lpstr>
      <vt:lpstr>Top-down strategy</vt:lpstr>
      <vt:lpstr>PowerPoint 演示文稿</vt:lpstr>
      <vt:lpstr>Top-down strategy benefits and weaknesses</vt:lpstr>
      <vt:lpstr>Bottom-up strategy</vt:lpstr>
      <vt:lpstr>PowerPoint 演示文稿</vt:lpstr>
      <vt:lpstr>Bottom-up strategy benefits and weaknesses</vt:lpstr>
      <vt:lpstr>Agile strategy</vt:lpstr>
      <vt:lpstr>PowerPoint 演示文稿</vt:lpstr>
      <vt:lpstr>Agile strategy benefits and weaknesses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Six: Service Engineering</dc:title>
  <dc:creator>刘玄昊</dc:creator>
  <cp:lastModifiedBy>刘玄昊</cp:lastModifiedBy>
  <cp:revision>2</cp:revision>
  <dcterms:created xsi:type="dcterms:W3CDTF">2023-04-26T01:55:38Z</dcterms:created>
  <dcterms:modified xsi:type="dcterms:W3CDTF">2023-04-26T01:56:07Z</dcterms:modified>
</cp:coreProperties>
</file>