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02" r:id="rId3"/>
    <p:sldId id="2803" r:id="rId4"/>
    <p:sldId id="2804" r:id="rId5"/>
    <p:sldId id="2805" r:id="rId6"/>
    <p:sldId id="2806" r:id="rId7"/>
    <p:sldId id="2807" r:id="rId8"/>
    <p:sldId id="2808" r:id="rId9"/>
    <p:sldId id="2809" r:id="rId10"/>
    <p:sldId id="2810" r:id="rId11"/>
    <p:sldId id="2811" r:id="rId12"/>
    <p:sldId id="2812" r:id="rId13"/>
    <p:sldId id="2813" r:id="rId14"/>
    <p:sldId id="281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48" y="1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75D6E-439F-E31E-CBB2-5CFED9BA5D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40F9750-F032-3762-88E7-586A86956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E368DF0-58FC-2043-DC93-EB7956ED81C1}"/>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F58823BD-7817-0257-DED3-00315B2B5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CEEBF5-7B41-32CB-7196-0A51F72B5D39}"/>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146045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FABC5-43DC-928A-C48E-370C60F6A0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43464C-1141-E3C3-8484-83A28E42FC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3C8883-F285-F52C-A87F-9DA13BDD195D}"/>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1606A5DB-E9B8-2FB1-251F-FB3DB6A27F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D5F6C8-0B28-92AD-3DD5-BF89720AC4D6}"/>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32050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64B9DF-C1BE-395F-7648-D4F76C7758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407CED-8E9A-90BF-0EAB-C3692F3F182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47F98E-CE59-12B2-471F-78A9394B64D0}"/>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6A543503-EED9-A27B-CD2D-02039EA9EA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DF71D6-4C47-45A4-E477-0012C19F6B02}"/>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959216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44672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369616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813270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96649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063187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412979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695383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570644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B823F-BD44-6407-C197-864B6F1C07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4E2A28-2C75-2FE0-8111-891E87ACBE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C8A0EE-97DF-14B2-7ADD-815E7E3784C0}"/>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677A5995-9FD5-1B98-2502-48A534B3EB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FF8D13-550E-B23A-EC39-3BA2DC238C7C}"/>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1741349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120109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90931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418355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27EA4-57FF-0F0C-F793-45B7EBD0B1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09764C-27DD-DD1B-5648-D6F3593CD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96549A-1D64-C946-5AC0-891F7CC4A19C}"/>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C6D06A98-9EA0-4631-8268-CA180452F5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7E15CC-0E04-9446-C997-C7014231A651}"/>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20007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4302A-4534-4167-C4C7-3FA97AFEF1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3D4712-0C21-73EE-E031-72ACFB6328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E1C03CA-B7DB-D295-7430-AA915C6A2CA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739E61D-4648-5F82-84EA-B63C8F25D005}"/>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6" name="页脚占位符 5">
            <a:extLst>
              <a:ext uri="{FF2B5EF4-FFF2-40B4-BE49-F238E27FC236}">
                <a16:creationId xmlns:a16="http://schemas.microsoft.com/office/drawing/2014/main" id="{E43DF6B8-2D34-6F44-3751-AD14BADF30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A45FAD-8E2E-818E-C5B2-05026880EF9C}"/>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2873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AF7D-0818-F214-C8D8-A25ECAC81D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B4C3F9-06FB-BB86-FD6C-3BB8C8F74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24D932-2B2B-7C47-F458-AB831699E7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90781E8-0432-CA0D-881B-A0F42AEA1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A39292-91F9-80EF-430D-417C4981C3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CBF6F3E-4F3D-1546-31F1-9B5646832633}"/>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8" name="页脚占位符 7">
            <a:extLst>
              <a:ext uri="{FF2B5EF4-FFF2-40B4-BE49-F238E27FC236}">
                <a16:creationId xmlns:a16="http://schemas.microsoft.com/office/drawing/2014/main" id="{ACD34A01-3421-C0F2-6419-76C36469E0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F07CAF5-FFCF-33AB-E846-8065FEA15736}"/>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25954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16DBB-EB03-175F-AC57-FC9DFC1658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626AF8-1211-B3A2-490E-4A2339BBA7EF}"/>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4" name="页脚占位符 3">
            <a:extLst>
              <a:ext uri="{FF2B5EF4-FFF2-40B4-BE49-F238E27FC236}">
                <a16:creationId xmlns:a16="http://schemas.microsoft.com/office/drawing/2014/main" id="{16761F52-61FE-71B9-5E7C-4195B68C55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149D6B-84F1-1579-C6BA-843E2760A4B6}"/>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299151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46D0746-AA1E-EDAC-8BF4-F345B4622951}"/>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3" name="页脚占位符 2">
            <a:extLst>
              <a:ext uri="{FF2B5EF4-FFF2-40B4-BE49-F238E27FC236}">
                <a16:creationId xmlns:a16="http://schemas.microsoft.com/office/drawing/2014/main" id="{3DA3C2CE-B891-76F7-8AAF-E82A990A2E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81FC97-772A-07F9-B87A-0FB9BBFC1471}"/>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210883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A8BD3-0EE6-4268-97F8-7097BA8760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55B2CCF-C2A3-CBB0-30E8-C319C402A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517061-5F56-3BDB-1F0A-285B8A02A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C2C642-1050-E122-CFB0-1F821EA67C72}"/>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6" name="页脚占位符 5">
            <a:extLst>
              <a:ext uri="{FF2B5EF4-FFF2-40B4-BE49-F238E27FC236}">
                <a16:creationId xmlns:a16="http://schemas.microsoft.com/office/drawing/2014/main" id="{D93C91FF-CFFA-3EC4-69DD-9E03E43513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A4C68F-1C71-1EAC-723D-61E23A76E519}"/>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379183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B6E71-44D7-50AF-4789-EDDE16248D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ECEF5A2-CF38-D49E-28F7-4BA960BB6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15270F-BC79-8BDD-56FE-B7F4CE165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8F005E-3B1E-CD68-0850-96582F444CA8}"/>
              </a:ext>
            </a:extLst>
          </p:cNvPr>
          <p:cNvSpPr>
            <a:spLocks noGrp="1"/>
          </p:cNvSpPr>
          <p:nvPr>
            <p:ph type="dt" sz="half" idx="10"/>
          </p:nvPr>
        </p:nvSpPr>
        <p:spPr/>
        <p:txBody>
          <a:bodyPr/>
          <a:lstStyle/>
          <a:p>
            <a:fld id="{75D593BE-9D4D-4C1A-B929-322655A30869}" type="datetimeFigureOut">
              <a:rPr lang="zh-CN" altLang="en-US" smtClean="0"/>
              <a:t>2023/4/26</a:t>
            </a:fld>
            <a:endParaRPr lang="zh-CN" altLang="en-US"/>
          </a:p>
        </p:txBody>
      </p:sp>
      <p:sp>
        <p:nvSpPr>
          <p:cNvPr id="6" name="页脚占位符 5">
            <a:extLst>
              <a:ext uri="{FF2B5EF4-FFF2-40B4-BE49-F238E27FC236}">
                <a16:creationId xmlns:a16="http://schemas.microsoft.com/office/drawing/2014/main" id="{A0E5265E-1053-5A86-9EC0-BDE944D4C3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3E0322-A8DD-89CB-E330-77FEFC0EAB92}"/>
              </a:ext>
            </a:extLst>
          </p:cNvPr>
          <p:cNvSpPr>
            <a:spLocks noGrp="1"/>
          </p:cNvSpPr>
          <p:nvPr>
            <p:ph type="sldNum" sz="quarter" idx="12"/>
          </p:nvPr>
        </p:nvSpPr>
        <p:spPr/>
        <p:txBody>
          <a:body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17866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4F7E47-8723-7328-C716-4072217AAD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3A1C0C-1793-8635-F353-0C55471BB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5969B6-626B-E432-BBCF-1EEA4FB366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593BE-9D4D-4C1A-B929-322655A30869}"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5795373C-D478-E0DF-5127-777DFAFC5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776567-1A32-D65F-86B1-198A30454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EB16B-72EC-4052-BEBC-39056EDB503A}" type="slidenum">
              <a:rPr lang="zh-CN" altLang="en-US" smtClean="0"/>
              <a:t>‹#›</a:t>
            </a:fld>
            <a:endParaRPr lang="zh-CN" altLang="en-US"/>
          </a:p>
        </p:txBody>
      </p:sp>
    </p:spTree>
    <p:extLst>
      <p:ext uri="{BB962C8B-B14F-4D97-AF65-F5344CB8AC3E}">
        <p14:creationId xmlns:p14="http://schemas.microsoft.com/office/powerpoint/2010/main" val="854494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2313237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2.tmp"/><Relationship Id="rId2" Type="http://schemas.openxmlformats.org/officeDocument/2006/relationships/tags" Target="../tags/tag2.xml"/><Relationship Id="rId16" Type="http://schemas.openxmlformats.org/officeDocument/2006/relationships/slideLayout" Target="../slideLayouts/slideLayout18.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14587" y="1607642"/>
            <a:ext cx="10708640" cy="4165884"/>
          </a:xfrm>
          <a:prstGeom prst="rect">
            <a:avLst/>
          </a:prstGeom>
        </p:spPr>
        <p:txBody>
          <a:bodyPr vert="horz" wrap="square" lIns="0" tIns="13335" rIns="0" bIns="0" rtlCol="0">
            <a:spAutoFit/>
          </a:bodyPr>
          <a:lstStyle/>
          <a:p>
            <a:pPr marL="355600" marR="1179830" lvl="0" indent="-342900" algn="l" defTabSz="914400" rtl="0" eaLnBrk="1" fontAlgn="auto" latinLnBrk="0" hangingPunct="1">
              <a:lnSpc>
                <a:spcPct val="100000"/>
              </a:lnSpc>
              <a:spcBef>
                <a:spcPts val="770"/>
              </a:spcBef>
              <a:spcAft>
                <a:spcPts val="0"/>
              </a:spcAft>
              <a:buClrTx/>
              <a:buSzTx/>
              <a:buFont typeface="Arial"/>
              <a:buChar char="•"/>
              <a:tabLst>
                <a:tab pos="354965" algn="l"/>
                <a:tab pos="355600" algn="l"/>
              </a:tabLst>
              <a:defRPr/>
            </a:pPr>
            <a:r>
              <a:rPr kumimoji="0" sz="4000" b="0" i="0" u="none" strike="noStrike" kern="1200" cap="none" spc="0" normalizeH="0" baseline="0" noProof="0" dirty="0">
                <a:ln>
                  <a:noFill/>
                </a:ln>
                <a:solidFill>
                  <a:prstClr val="black"/>
                </a:solidFill>
                <a:effectLst/>
                <a:uLnTx/>
                <a:uFillTx/>
                <a:latin typeface="Calibri"/>
                <a:ea typeface="+mn-ea"/>
                <a:cs typeface="Calibri"/>
              </a:rPr>
              <a:t>It </a:t>
            </a:r>
            <a:r>
              <a:rPr kumimoji="0" sz="4000" b="0" i="0" u="none" strike="noStrike" kern="1200" cap="none" spc="-20" normalizeH="0" baseline="0" noProof="0" dirty="0">
                <a:ln>
                  <a:noFill/>
                </a:ln>
                <a:solidFill>
                  <a:prstClr val="black"/>
                </a:solidFill>
                <a:effectLst/>
                <a:uLnTx/>
                <a:uFillTx/>
                <a:latin typeface="Calibri"/>
                <a:ea typeface="+mn-ea"/>
                <a:cs typeface="Calibri"/>
              </a:rPr>
              <a:t>started </a:t>
            </a:r>
            <a:r>
              <a:rPr kumimoji="0" sz="4000" b="0" i="0" u="none" strike="noStrike" kern="1200" cap="none" spc="0" normalizeH="0" baseline="0" noProof="0" dirty="0">
                <a:ln>
                  <a:noFill/>
                </a:ln>
                <a:solidFill>
                  <a:prstClr val="black"/>
                </a:solidFill>
                <a:effectLst/>
                <a:uLnTx/>
                <a:uFillTx/>
                <a:latin typeface="Calibri"/>
                <a:ea typeface="+mn-ea"/>
                <a:cs typeface="Calibri"/>
              </a:rPr>
              <a:t>out as a </a:t>
            </a:r>
            <a:r>
              <a:rPr kumimoji="0" sz="4000" b="0" i="0" u="none" strike="noStrike" kern="1200" cap="none" spc="-30" normalizeH="0" baseline="0" noProof="0" dirty="0">
                <a:ln>
                  <a:noFill/>
                </a:ln>
                <a:solidFill>
                  <a:prstClr val="black"/>
                </a:solidFill>
                <a:effectLst/>
                <a:uLnTx/>
                <a:uFillTx/>
                <a:latin typeface="Calibri"/>
                <a:ea typeface="+mn-ea"/>
                <a:cs typeface="Calibri"/>
              </a:rPr>
              <a:t>brokerage for </a:t>
            </a:r>
            <a:r>
              <a:rPr kumimoji="0" sz="4000" b="0" i="0" u="none" strike="noStrike" kern="1200" cap="none" spc="-10" normalizeH="0" baseline="0" noProof="0" dirty="0">
                <a:ln>
                  <a:noFill/>
                </a:ln>
                <a:solidFill>
                  <a:prstClr val="black"/>
                </a:solidFill>
                <a:effectLst/>
                <a:uLnTx/>
                <a:uFillTx/>
                <a:latin typeface="Calibri"/>
                <a:ea typeface="+mn-ea"/>
                <a:cs typeface="Calibri"/>
              </a:rPr>
              <a:t>various  </a:t>
            </a:r>
            <a:r>
              <a:rPr kumimoji="0" sz="4000" b="0" i="0" u="none" strike="noStrike" kern="1200" cap="none" spc="-25" normalizeH="0" baseline="0" noProof="0" dirty="0">
                <a:ln>
                  <a:noFill/>
                </a:ln>
                <a:solidFill>
                  <a:prstClr val="black"/>
                </a:solidFill>
                <a:effectLst/>
                <a:uLnTx/>
                <a:uFillTx/>
                <a:latin typeface="Calibri"/>
                <a:ea typeface="+mn-ea"/>
                <a:cs typeface="Calibri"/>
              </a:rPr>
              <a:t>railway </a:t>
            </a:r>
            <a:r>
              <a:rPr kumimoji="0" sz="4000" b="0" i="0" u="none" strike="noStrike" kern="1200" cap="none" spc="-5" normalizeH="0" baseline="0" noProof="0" dirty="0">
                <a:ln>
                  <a:noFill/>
                </a:ln>
                <a:solidFill>
                  <a:prstClr val="black"/>
                </a:solidFill>
                <a:effectLst/>
                <a:uLnTx/>
                <a:uFillTx/>
                <a:latin typeface="Calibri"/>
                <a:ea typeface="+mn-ea"/>
                <a:cs typeface="Calibri"/>
              </a:rPr>
              <a:t>wholesalers, but </a:t>
            </a:r>
            <a:r>
              <a:rPr kumimoji="0" sz="4000" b="0" i="0" u="none" strike="noStrike" kern="1200" cap="none" spc="0" normalizeH="0" baseline="0" noProof="0" dirty="0">
                <a:ln>
                  <a:noFill/>
                </a:ln>
                <a:solidFill>
                  <a:prstClr val="black"/>
                </a:solidFill>
                <a:effectLst/>
                <a:uLnTx/>
                <a:uFillTx/>
                <a:latin typeface="Calibri"/>
                <a:ea typeface="+mn-ea"/>
                <a:cs typeface="Calibri"/>
              </a:rPr>
              <a:t>then </a:t>
            </a:r>
            <a:r>
              <a:rPr kumimoji="0" sz="4000" b="0" i="0" u="none" strike="noStrike" kern="1200" cap="none" spc="-10" normalizeH="0" baseline="0" noProof="0" dirty="0">
                <a:ln>
                  <a:noFill/>
                </a:ln>
                <a:solidFill>
                  <a:prstClr val="black"/>
                </a:solidFill>
                <a:effectLst/>
                <a:uLnTx/>
                <a:uFillTx/>
                <a:latin typeface="Calibri"/>
                <a:ea typeface="+mn-ea"/>
                <a:cs typeface="Calibri"/>
              </a:rPr>
              <a:t>came </a:t>
            </a:r>
            <a:r>
              <a:rPr kumimoji="0" sz="4000" b="0" i="0" u="none" strike="noStrike" kern="1200" cap="none" spc="-25" normalizeH="0" baseline="0" noProof="0" dirty="0">
                <a:ln>
                  <a:noFill/>
                </a:ln>
                <a:solidFill>
                  <a:prstClr val="black"/>
                </a:solidFill>
                <a:effectLst/>
                <a:uLnTx/>
                <a:uFillTx/>
                <a:latin typeface="Calibri"/>
                <a:ea typeface="+mn-ea"/>
                <a:cs typeface="Calibri"/>
              </a:rPr>
              <a:t>to  </a:t>
            </a:r>
            <a:r>
              <a:rPr kumimoji="0" sz="4000" b="0" i="0" u="none" strike="noStrike" kern="1200" cap="none" spc="-15" normalizeH="0" baseline="0" noProof="0" dirty="0">
                <a:ln>
                  <a:noFill/>
                </a:ln>
                <a:solidFill>
                  <a:prstClr val="black"/>
                </a:solidFill>
                <a:effectLst/>
                <a:uLnTx/>
                <a:uFillTx/>
                <a:latin typeface="Calibri"/>
                <a:ea typeface="+mn-ea"/>
                <a:cs typeface="Calibri"/>
              </a:rPr>
              <a:t>specialize </a:t>
            </a:r>
            <a:r>
              <a:rPr kumimoji="0" sz="4000" b="0" i="0" u="none" strike="noStrike" kern="1200" cap="none" spc="0" normalizeH="0" baseline="0" noProof="0" dirty="0">
                <a:ln>
                  <a:noFill/>
                </a:ln>
                <a:solidFill>
                  <a:prstClr val="black"/>
                </a:solidFill>
                <a:effectLst/>
                <a:uLnTx/>
                <a:uFillTx/>
                <a:latin typeface="Calibri"/>
                <a:ea typeface="+mn-ea"/>
                <a:cs typeface="Calibri"/>
              </a:rPr>
              <a:t>in air</a:t>
            </a:r>
            <a:r>
              <a:rPr kumimoji="0" sz="4000" b="0" i="0" u="none" strike="noStrike" kern="1200" cap="none" spc="20" normalizeH="0" baseline="0" noProof="0" dirty="0">
                <a:ln>
                  <a:noFill/>
                </a:ln>
                <a:solidFill>
                  <a:prstClr val="black"/>
                </a:solidFill>
                <a:effectLst/>
                <a:uLnTx/>
                <a:uFillTx/>
                <a:latin typeface="Calibri"/>
                <a:ea typeface="+mn-ea"/>
                <a:cs typeface="Calibri"/>
              </a:rPr>
              <a:t> </a:t>
            </a:r>
            <a:r>
              <a:rPr kumimoji="0" sz="4000" b="0" i="0" u="none" strike="noStrike" kern="1200" cap="none" spc="-30" normalizeH="0" baseline="0" noProof="0" dirty="0">
                <a:ln>
                  <a:noFill/>
                </a:ln>
                <a:solidFill>
                  <a:prstClr val="black"/>
                </a:solidFill>
                <a:effectLst/>
                <a:uLnTx/>
                <a:uFillTx/>
                <a:latin typeface="Calibri"/>
                <a:ea typeface="+mn-ea"/>
                <a:cs typeface="Calibri"/>
              </a:rPr>
              <a:t>brakes.</a:t>
            </a:r>
            <a:endParaRPr kumimoji="0" sz="4000" b="0" i="0" u="none" strike="noStrike" kern="1200" cap="none" spc="0" normalizeH="0" baseline="0" noProof="0" dirty="0">
              <a:ln>
                <a:noFill/>
              </a:ln>
              <a:solidFill>
                <a:prstClr val="black"/>
              </a:solidFill>
              <a:effectLst/>
              <a:uLnTx/>
              <a:uFillTx/>
              <a:latin typeface="Calibri"/>
              <a:ea typeface="+mn-ea"/>
              <a:cs typeface="Calibri"/>
            </a:endParaRPr>
          </a:p>
          <a:p>
            <a:pPr marL="756285" marR="5080" lvl="0" indent="-287020" algn="l" defTabSz="914400" rtl="0" eaLnBrk="1" fontAlgn="auto" latinLnBrk="0" hangingPunct="1">
              <a:lnSpc>
                <a:spcPct val="100000"/>
              </a:lnSpc>
              <a:spcBef>
                <a:spcPts val="690"/>
              </a:spcBef>
              <a:spcAft>
                <a:spcPts val="0"/>
              </a:spcAft>
              <a:buClrTx/>
              <a:buSzTx/>
              <a:buFontTx/>
              <a:buNone/>
              <a:tabLst/>
              <a:defRPr/>
            </a:pPr>
            <a:r>
              <a:rPr kumimoji="0" sz="3600" b="0" i="0" u="none" strike="noStrike" kern="1200" cap="none" spc="-5" normalizeH="0" baseline="0" noProof="0" dirty="0">
                <a:ln>
                  <a:noFill/>
                </a:ln>
                <a:solidFill>
                  <a:prstClr val="black"/>
                </a:solidFill>
                <a:effectLst/>
                <a:uLnTx/>
                <a:uFillTx/>
                <a:latin typeface="Arial"/>
                <a:ea typeface="+mn-ea"/>
                <a:cs typeface="Arial"/>
              </a:rPr>
              <a:t>– </a:t>
            </a:r>
            <a:r>
              <a:rPr kumimoji="0" sz="3600" b="0" i="0" u="none" strike="noStrike" kern="1200" cap="none" spc="-5" normalizeH="0" baseline="0" noProof="0" dirty="0">
                <a:ln>
                  <a:noFill/>
                </a:ln>
                <a:solidFill>
                  <a:prstClr val="black"/>
                </a:solidFill>
                <a:effectLst/>
                <a:uLnTx/>
                <a:uFillTx/>
                <a:latin typeface="Calibri"/>
                <a:ea typeface="+mn-ea"/>
                <a:cs typeface="Calibri"/>
              </a:rPr>
              <a:t>The </a:t>
            </a:r>
            <a:r>
              <a:rPr kumimoji="0" sz="3600" b="0" i="0" u="none" strike="noStrike" kern="1200" cap="none" spc="-15" normalizeH="0" baseline="0" noProof="0" dirty="0">
                <a:ln>
                  <a:noFill/>
                </a:ln>
                <a:solidFill>
                  <a:prstClr val="black"/>
                </a:solidFill>
                <a:effectLst/>
                <a:uLnTx/>
                <a:uFillTx/>
                <a:latin typeface="Calibri"/>
                <a:ea typeface="+mn-ea"/>
                <a:cs typeface="Calibri"/>
              </a:rPr>
              <a:t>narrowed </a:t>
            </a:r>
            <a:r>
              <a:rPr kumimoji="0" sz="3600" b="0" i="0" u="none" strike="noStrike" kern="1200" cap="none" spc="-10" normalizeH="0" baseline="0" noProof="0" dirty="0">
                <a:ln>
                  <a:noFill/>
                </a:ln>
                <a:solidFill>
                  <a:prstClr val="black"/>
                </a:solidFill>
                <a:effectLst/>
                <a:uLnTx/>
                <a:uFillTx/>
                <a:latin typeface="Calibri"/>
                <a:ea typeface="+mn-ea"/>
                <a:cs typeface="Calibri"/>
              </a:rPr>
              <a:t>business </a:t>
            </a:r>
            <a:r>
              <a:rPr kumimoji="0" sz="3600" b="0" i="0" u="none" strike="noStrike" kern="1200" cap="none" spc="-20" normalizeH="0" baseline="0" noProof="0" dirty="0">
                <a:ln>
                  <a:noFill/>
                </a:ln>
                <a:solidFill>
                  <a:prstClr val="black"/>
                </a:solidFill>
                <a:effectLst/>
                <a:uLnTx/>
                <a:uFillTx/>
                <a:latin typeface="Calibri"/>
                <a:ea typeface="+mn-ea"/>
                <a:cs typeface="Calibri"/>
              </a:rPr>
              <a:t>focus </a:t>
            </a:r>
            <a:r>
              <a:rPr kumimoji="0" sz="3600" b="0" i="0" u="none" strike="noStrike" kern="1200" cap="none" spc="-15" normalizeH="0" baseline="0" noProof="0" dirty="0">
                <a:ln>
                  <a:noFill/>
                </a:ln>
                <a:solidFill>
                  <a:prstClr val="black"/>
                </a:solidFill>
                <a:effectLst/>
                <a:uLnTx/>
                <a:uFillTx/>
                <a:latin typeface="Calibri"/>
                <a:ea typeface="+mn-ea"/>
                <a:cs typeface="Calibri"/>
              </a:rPr>
              <a:t>resulted </a:t>
            </a:r>
            <a:r>
              <a:rPr kumimoji="0" sz="3600" b="0" i="0" u="none" strike="noStrike" kern="1200" cap="none" spc="-5" normalizeH="0" baseline="0" noProof="0" dirty="0">
                <a:ln>
                  <a:noFill/>
                </a:ln>
                <a:solidFill>
                  <a:prstClr val="black"/>
                </a:solidFill>
                <a:effectLst/>
                <a:uLnTx/>
                <a:uFillTx/>
                <a:latin typeface="Calibri"/>
                <a:ea typeface="+mn-ea"/>
                <a:cs typeface="Calibri"/>
              </a:rPr>
              <a:t>in </a:t>
            </a:r>
            <a:r>
              <a:rPr kumimoji="0" sz="3600" b="0" i="0" u="none" strike="noStrike" kern="1200" cap="none" spc="-10" normalizeH="0" baseline="0" noProof="0" dirty="0">
                <a:ln>
                  <a:noFill/>
                </a:ln>
                <a:solidFill>
                  <a:prstClr val="black"/>
                </a:solidFill>
                <a:effectLst/>
                <a:uLnTx/>
                <a:uFillTx/>
                <a:latin typeface="Calibri"/>
                <a:ea typeface="+mn-ea"/>
                <a:cs typeface="Calibri"/>
              </a:rPr>
              <a:t>increased  opportunities, </a:t>
            </a:r>
            <a:r>
              <a:rPr kumimoji="0" sz="3600" b="0" i="0" u="none" strike="noStrike" kern="1200" cap="none" spc="-5" normalizeH="0" baseline="0" noProof="0" dirty="0">
                <a:ln>
                  <a:noFill/>
                </a:ln>
                <a:solidFill>
                  <a:prstClr val="black"/>
                </a:solidFill>
                <a:effectLst/>
                <a:uLnTx/>
                <a:uFillTx/>
                <a:latin typeface="Calibri"/>
                <a:ea typeface="+mn-ea"/>
                <a:cs typeface="Calibri"/>
              </a:rPr>
              <a:t>as RailCo </a:t>
            </a:r>
            <a:r>
              <a:rPr kumimoji="0" sz="3600" b="0" i="0" u="none" strike="noStrike" kern="1200" cap="none" spc="-15" normalizeH="0" baseline="0" noProof="0" dirty="0">
                <a:ln>
                  <a:noFill/>
                </a:ln>
                <a:solidFill>
                  <a:prstClr val="black"/>
                </a:solidFill>
                <a:effectLst/>
                <a:uLnTx/>
                <a:uFillTx/>
                <a:latin typeface="Calibri"/>
                <a:ea typeface="+mn-ea"/>
                <a:cs typeface="Calibri"/>
              </a:rPr>
              <a:t>was </a:t>
            </a:r>
            <a:r>
              <a:rPr kumimoji="0" sz="3600" b="0" i="0" u="none" strike="noStrike" kern="1200" cap="none" spc="-10" normalizeH="0" baseline="0" noProof="0" dirty="0">
                <a:ln>
                  <a:noFill/>
                </a:ln>
                <a:solidFill>
                  <a:prstClr val="black"/>
                </a:solidFill>
                <a:effectLst/>
                <a:uLnTx/>
                <a:uFillTx/>
                <a:latin typeface="Calibri"/>
                <a:ea typeface="+mn-ea"/>
                <a:cs typeface="Calibri"/>
              </a:rPr>
              <a:t>able </a:t>
            </a:r>
            <a:r>
              <a:rPr kumimoji="0" sz="3600" b="0" i="0" u="none" strike="noStrike" kern="1200" cap="none" spc="-20" normalizeH="0" baseline="0" noProof="0" dirty="0">
                <a:ln>
                  <a:noFill/>
                </a:ln>
                <a:solidFill>
                  <a:prstClr val="black"/>
                </a:solidFill>
                <a:effectLst/>
                <a:uLnTx/>
                <a:uFillTx/>
                <a:latin typeface="Calibri"/>
                <a:ea typeface="+mn-ea"/>
                <a:cs typeface="Calibri"/>
              </a:rPr>
              <a:t>to </a:t>
            </a:r>
            <a:r>
              <a:rPr kumimoji="0" sz="3600" b="0" i="0" u="none" strike="noStrike" kern="1200" cap="none" spc="-10" normalizeH="0" baseline="0" noProof="0" dirty="0">
                <a:ln>
                  <a:noFill/>
                </a:ln>
                <a:solidFill>
                  <a:prstClr val="black"/>
                </a:solidFill>
                <a:effectLst/>
                <a:uLnTx/>
                <a:uFillTx/>
                <a:latin typeface="Calibri"/>
                <a:ea typeface="+mn-ea"/>
                <a:cs typeface="Calibri"/>
              </a:rPr>
              <a:t>become </a:t>
            </a:r>
            <a:r>
              <a:rPr kumimoji="0" sz="3600" b="0" i="0" u="none" strike="noStrike" kern="1200" cap="none" spc="-5" normalizeH="0" baseline="0" noProof="0" dirty="0">
                <a:ln>
                  <a:noFill/>
                </a:ln>
                <a:solidFill>
                  <a:prstClr val="black"/>
                </a:solidFill>
                <a:effectLst/>
                <a:uLnTx/>
                <a:uFillTx/>
                <a:latin typeface="Calibri"/>
                <a:ea typeface="+mn-ea"/>
                <a:cs typeface="Calibri"/>
              </a:rPr>
              <a:t>a  wholesaler in its </a:t>
            </a:r>
            <a:r>
              <a:rPr kumimoji="0" sz="3600" b="0" i="0" u="none" strike="noStrike" kern="1200" cap="none" spc="-10" normalizeH="0" baseline="0" noProof="0" dirty="0">
                <a:ln>
                  <a:noFill/>
                </a:ln>
                <a:solidFill>
                  <a:prstClr val="black"/>
                </a:solidFill>
                <a:effectLst/>
                <a:uLnTx/>
                <a:uFillTx/>
                <a:latin typeface="Calibri"/>
                <a:ea typeface="+mn-ea"/>
                <a:cs typeface="Calibri"/>
              </a:rPr>
              <a:t>own right </a:t>
            </a:r>
            <a:r>
              <a:rPr kumimoji="0" sz="3600" b="0" i="0" u="none" strike="noStrike" kern="1200" cap="none" spc="-15" normalizeH="0" baseline="0" noProof="0" dirty="0">
                <a:ln>
                  <a:noFill/>
                </a:ln>
                <a:solidFill>
                  <a:prstClr val="black"/>
                </a:solidFill>
                <a:effectLst/>
                <a:uLnTx/>
                <a:uFillTx/>
                <a:latin typeface="Calibri"/>
                <a:ea typeface="+mn-ea"/>
                <a:cs typeface="Calibri"/>
              </a:rPr>
              <a:t>by </a:t>
            </a:r>
            <a:r>
              <a:rPr kumimoji="0" sz="3600" b="0" i="0" u="none" strike="noStrike" kern="1200" cap="none" spc="-10" normalizeH="0" baseline="0" noProof="0" dirty="0">
                <a:ln>
                  <a:noFill/>
                </a:ln>
                <a:solidFill>
                  <a:prstClr val="black"/>
                </a:solidFill>
                <a:effectLst/>
                <a:uLnTx/>
                <a:uFillTx/>
                <a:latin typeface="Calibri"/>
                <a:ea typeface="+mn-ea"/>
                <a:cs typeface="Calibri"/>
              </a:rPr>
              <a:t>dealing directly </a:t>
            </a:r>
            <a:r>
              <a:rPr kumimoji="0" sz="3600" b="0" i="0" u="none" strike="noStrike" kern="1200" cap="none" spc="-5" normalizeH="0" baseline="0" noProof="0" dirty="0">
                <a:ln>
                  <a:noFill/>
                </a:ln>
                <a:solidFill>
                  <a:prstClr val="black"/>
                </a:solidFill>
                <a:effectLst/>
                <a:uLnTx/>
                <a:uFillTx/>
                <a:latin typeface="Calibri"/>
                <a:ea typeface="+mn-ea"/>
                <a:cs typeface="Calibri"/>
              </a:rPr>
              <a:t>with  air </a:t>
            </a:r>
            <a:r>
              <a:rPr kumimoji="0" sz="3600" b="0" i="0" u="none" strike="noStrike" kern="1200" cap="none" spc="-35" normalizeH="0" baseline="0" noProof="0" dirty="0">
                <a:ln>
                  <a:noFill/>
                </a:ln>
                <a:solidFill>
                  <a:prstClr val="black"/>
                </a:solidFill>
                <a:effectLst/>
                <a:uLnTx/>
                <a:uFillTx/>
                <a:latin typeface="Calibri"/>
                <a:ea typeface="+mn-ea"/>
                <a:cs typeface="Calibri"/>
              </a:rPr>
              <a:t>brake </a:t>
            </a:r>
            <a:r>
              <a:rPr kumimoji="0" sz="3600" b="0" i="0" u="none" strike="noStrike" kern="1200" cap="none" spc="-5" normalizeH="0" baseline="0" noProof="0" dirty="0">
                <a:ln>
                  <a:noFill/>
                </a:ln>
                <a:solidFill>
                  <a:prstClr val="black"/>
                </a:solidFill>
                <a:effectLst/>
                <a:uLnTx/>
                <a:uFillTx/>
                <a:latin typeface="Calibri"/>
                <a:ea typeface="+mn-ea"/>
                <a:cs typeface="Calibri"/>
              </a:rPr>
              <a:t>parts</a:t>
            </a:r>
            <a:r>
              <a:rPr kumimoji="0" sz="3600" b="0" i="0" u="none" strike="noStrike" kern="1200" cap="none" spc="35" normalizeH="0" baseline="0" noProof="0" dirty="0">
                <a:ln>
                  <a:noFill/>
                </a:ln>
                <a:solidFill>
                  <a:prstClr val="black"/>
                </a:solidFill>
                <a:effectLst/>
                <a:uLnTx/>
                <a:uFillTx/>
                <a:latin typeface="Calibri"/>
                <a:ea typeface="+mn-ea"/>
                <a:cs typeface="Calibri"/>
              </a:rPr>
              <a:t> </a:t>
            </a:r>
            <a:r>
              <a:rPr kumimoji="0" sz="3600" b="0" i="0" u="none" strike="noStrike" kern="1200" cap="none" spc="-15" normalizeH="0" baseline="0" noProof="0" dirty="0">
                <a:ln>
                  <a:noFill/>
                </a:ln>
                <a:solidFill>
                  <a:prstClr val="black"/>
                </a:solidFill>
                <a:effectLst/>
                <a:uLnTx/>
                <a:uFillTx/>
                <a:latin typeface="Calibri"/>
                <a:ea typeface="+mn-ea"/>
                <a:cs typeface="Calibri"/>
              </a:rPr>
              <a:t>manufacturers.</a:t>
            </a:r>
            <a:endParaRPr kumimoji="0" sz="36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5" name="object 5"/>
          <p:cNvSpPr txBox="1">
            <a:spLocks noGrp="1"/>
          </p:cNvSpPr>
          <p:nvPr>
            <p:ph type="title"/>
          </p:nvPr>
        </p:nvSpPr>
        <p:spPr>
          <a:xfrm>
            <a:off x="3085085" y="461594"/>
            <a:ext cx="6024033" cy="697230"/>
          </a:xfrm>
          <a:prstGeom prst="rect">
            <a:avLst/>
          </a:prstGeom>
        </p:spPr>
        <p:txBody>
          <a:bodyPr vert="horz" wrap="square" lIns="0" tIns="13335" rIns="0" bIns="0" rtlCol="0">
            <a:spAutoFit/>
          </a:bodyPr>
          <a:lstStyle/>
          <a:p>
            <a:pPr marL="12700">
              <a:lnSpc>
                <a:spcPct val="100000"/>
              </a:lnSpc>
              <a:spcBef>
                <a:spcPts val="105"/>
              </a:spcBef>
            </a:pPr>
            <a:r>
              <a:rPr lang="en-GB" b="1" spc="-5" dirty="0">
                <a:latin typeface="Calibri"/>
                <a:cs typeface="Calibri"/>
              </a:rPr>
              <a:t>Example</a:t>
            </a:r>
            <a:r>
              <a:rPr b="1" spc="-5" dirty="0">
                <a:latin typeface="Calibri"/>
                <a:cs typeface="Calibri"/>
              </a:rPr>
              <a:t>: </a:t>
            </a:r>
            <a:r>
              <a:rPr b="1" dirty="0">
                <a:latin typeface="Calibri"/>
                <a:cs typeface="Calibri"/>
              </a:rPr>
              <a:t>RailCo</a:t>
            </a:r>
            <a:r>
              <a:rPr b="1" spc="-95" dirty="0">
                <a:latin typeface="Calibri"/>
                <a:cs typeface="Calibri"/>
              </a:rPr>
              <a:t> </a:t>
            </a:r>
            <a:r>
              <a:rPr b="1" spc="-35" dirty="0">
                <a:latin typeface="Calibri"/>
                <a:cs typeface="Calibri"/>
              </a:rPr>
              <a:t>Ltd.</a:t>
            </a:r>
          </a:p>
        </p:txBody>
      </p:sp>
    </p:spTree>
    <p:extLst>
      <p:ext uri="{BB962C8B-B14F-4D97-AF65-F5344CB8AC3E}">
        <p14:creationId xmlns:p14="http://schemas.microsoft.com/office/powerpoint/2010/main" val="4204092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553B-1F66-4A63-AFE8-51D155F43C81}"/>
              </a:ext>
            </a:extLst>
          </p:cNvPr>
          <p:cNvSpPr>
            <a:spLocks noGrp="1"/>
          </p:cNvSpPr>
          <p:nvPr>
            <p:ph type="title"/>
          </p:nvPr>
        </p:nvSpPr>
        <p:spPr/>
        <p:txBody>
          <a:bodyPr/>
          <a:lstStyle/>
          <a:p>
            <a:r>
              <a:rPr lang="en-US" dirty="0"/>
              <a:t>However, very soon </a:t>
            </a:r>
            <a:r>
              <a:rPr lang="en-US" dirty="0" err="1"/>
              <a:t>RailCo</a:t>
            </a:r>
            <a:r>
              <a:rPr lang="en-US" dirty="0"/>
              <a:t> needed to respond to </a:t>
            </a:r>
            <a:r>
              <a:rPr lang="en-US" dirty="0">
                <a:solidFill>
                  <a:srgbClr val="FF0000"/>
                </a:solidFill>
              </a:rPr>
              <a:t>multiple changes</a:t>
            </a:r>
          </a:p>
        </p:txBody>
      </p:sp>
      <p:sp>
        <p:nvSpPr>
          <p:cNvPr id="3" name="Content Placeholder 2">
            <a:extLst>
              <a:ext uri="{FF2B5EF4-FFF2-40B4-BE49-F238E27FC236}">
                <a16:creationId xmlns:a16="http://schemas.microsoft.com/office/drawing/2014/main" id="{BB4D2D29-57C4-44B5-ABD8-5AC1117B4211}"/>
              </a:ext>
            </a:extLst>
          </p:cNvPr>
          <p:cNvSpPr>
            <a:spLocks noGrp="1"/>
          </p:cNvSpPr>
          <p:nvPr>
            <p:ph idx="1"/>
          </p:nvPr>
        </p:nvSpPr>
        <p:spPr/>
        <p:txBody>
          <a:bodyPr>
            <a:normAutofit fontScale="92500"/>
          </a:bodyPr>
          <a:lstStyle/>
          <a:p>
            <a:r>
              <a:rPr lang="en-US" sz="3200" dirty="0"/>
              <a:t>TSL implemented </a:t>
            </a:r>
            <a:r>
              <a:rPr lang="en-US" sz="3200" dirty="0">
                <a:solidFill>
                  <a:srgbClr val="FF0000"/>
                </a:solidFill>
              </a:rPr>
              <a:t>a new policy </a:t>
            </a:r>
            <a:r>
              <a:rPr lang="en-US" sz="3200" dirty="0"/>
              <a:t>that affected some of the purchase order business logic on </a:t>
            </a:r>
            <a:r>
              <a:rPr lang="en-US" sz="3200" dirty="0" err="1"/>
              <a:t>RailCo’s</a:t>
            </a:r>
            <a:r>
              <a:rPr lang="en-US" sz="3200" dirty="0"/>
              <a:t> end</a:t>
            </a:r>
          </a:p>
          <a:p>
            <a:r>
              <a:rPr lang="en-US" sz="3200" dirty="0" err="1"/>
              <a:t>RailCo’s</a:t>
            </a:r>
            <a:r>
              <a:rPr lang="en-US" sz="3200" dirty="0"/>
              <a:t> own internal business process underwent a </a:t>
            </a:r>
            <a:r>
              <a:rPr lang="en-US" sz="3200" dirty="0">
                <a:solidFill>
                  <a:srgbClr val="FF0000"/>
                </a:solidFill>
              </a:rPr>
              <a:t>change</a:t>
            </a:r>
            <a:r>
              <a:rPr lang="en-US" sz="3200" dirty="0"/>
              <a:t> as a result of a module upgrade within their legacy accounting system</a:t>
            </a:r>
          </a:p>
          <a:p>
            <a:pPr lvl="1"/>
            <a:r>
              <a:rPr lang="en-US" sz="2800" dirty="0"/>
              <a:t>Affected low-level data access parameters processed by the </a:t>
            </a:r>
            <a:r>
              <a:rPr lang="en-US" sz="2800" dirty="0" err="1"/>
              <a:t>RailCo</a:t>
            </a:r>
            <a:r>
              <a:rPr lang="en-US" sz="2800" dirty="0"/>
              <a:t> Invoice Submission Service</a:t>
            </a:r>
          </a:p>
          <a:p>
            <a:r>
              <a:rPr lang="en-US" sz="3200" dirty="0"/>
              <a:t>Other </a:t>
            </a:r>
            <a:r>
              <a:rPr lang="en-US" sz="3200" dirty="0" err="1"/>
              <a:t>RailCo’s</a:t>
            </a:r>
            <a:r>
              <a:rPr lang="en-US" sz="3200" dirty="0"/>
              <a:t> legacy systems that interfaced with their Web services also underwent </a:t>
            </a:r>
            <a:r>
              <a:rPr lang="en-US" sz="3200" dirty="0">
                <a:solidFill>
                  <a:srgbClr val="FF0000"/>
                </a:solidFill>
              </a:rPr>
              <a:t>changes</a:t>
            </a:r>
          </a:p>
          <a:p>
            <a:r>
              <a:rPr lang="en-US" sz="3200" dirty="0"/>
              <a:t>Numerous </a:t>
            </a:r>
            <a:r>
              <a:rPr lang="en-US" sz="3200" dirty="0">
                <a:solidFill>
                  <a:srgbClr val="FF0000"/>
                </a:solidFill>
              </a:rPr>
              <a:t>changes</a:t>
            </a:r>
            <a:r>
              <a:rPr lang="en-US" sz="3200" dirty="0"/>
              <a:t> were made to existing automation processes</a:t>
            </a:r>
          </a:p>
        </p:txBody>
      </p:sp>
    </p:spTree>
    <p:extLst>
      <p:ext uri="{BB962C8B-B14F-4D97-AF65-F5344CB8AC3E}">
        <p14:creationId xmlns:p14="http://schemas.microsoft.com/office/powerpoint/2010/main" val="38219223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D003-0327-48FD-BE6A-29306E97F82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DD9E418-7680-438E-8AA4-081399B2228C}"/>
              </a:ext>
            </a:extLst>
          </p:cNvPr>
          <p:cNvSpPr>
            <a:spLocks noGrp="1"/>
          </p:cNvSpPr>
          <p:nvPr>
            <p:ph idx="1"/>
          </p:nvPr>
        </p:nvSpPr>
        <p:spPr/>
        <p:txBody>
          <a:bodyPr>
            <a:normAutofit/>
          </a:bodyPr>
          <a:lstStyle/>
          <a:p>
            <a:r>
              <a:rPr lang="en-US" sz="3600" dirty="0"/>
              <a:t>Each of the changes in numerous systems interfacing with </a:t>
            </a:r>
            <a:r>
              <a:rPr lang="en-US" sz="3600" dirty="0" err="1"/>
              <a:t>RailCo’s</a:t>
            </a:r>
            <a:r>
              <a:rPr lang="en-US" sz="3600" dirty="0"/>
              <a:t> Web services affected multiple services</a:t>
            </a:r>
          </a:p>
          <a:p>
            <a:r>
              <a:rPr lang="en-US" sz="3600" dirty="0"/>
              <a:t>These services needed to be redeveloped</a:t>
            </a:r>
          </a:p>
          <a:p>
            <a:r>
              <a:rPr lang="en-US" sz="3600" dirty="0"/>
              <a:t>What challenges do you see in redeveloping the Web services constructed based on bottom-up approach? </a:t>
            </a:r>
          </a:p>
        </p:txBody>
      </p:sp>
    </p:spTree>
    <p:extLst>
      <p:ext uri="{BB962C8B-B14F-4D97-AF65-F5344CB8AC3E}">
        <p14:creationId xmlns:p14="http://schemas.microsoft.com/office/powerpoint/2010/main" val="146966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BD47-4961-489F-9383-4E4BFEB084C9}"/>
              </a:ext>
            </a:extLst>
          </p:cNvPr>
          <p:cNvSpPr>
            <a:spLocks noGrp="1"/>
          </p:cNvSpPr>
          <p:nvPr>
            <p:ph type="title"/>
          </p:nvPr>
        </p:nvSpPr>
        <p:spPr/>
        <p:txBody>
          <a:bodyPr/>
          <a:lstStyle/>
          <a:p>
            <a:r>
              <a:rPr lang="en-US" dirty="0"/>
              <a:t>Redeveloping web services challenges</a:t>
            </a:r>
          </a:p>
        </p:txBody>
      </p:sp>
      <p:sp>
        <p:nvSpPr>
          <p:cNvPr id="3" name="Content Placeholder 2">
            <a:extLst>
              <a:ext uri="{FF2B5EF4-FFF2-40B4-BE49-F238E27FC236}">
                <a16:creationId xmlns:a16="http://schemas.microsoft.com/office/drawing/2014/main" id="{ECE456B5-365D-4518-A563-C460340BA879}"/>
              </a:ext>
            </a:extLst>
          </p:cNvPr>
          <p:cNvSpPr>
            <a:spLocks noGrp="1"/>
          </p:cNvSpPr>
          <p:nvPr>
            <p:ph idx="1"/>
          </p:nvPr>
        </p:nvSpPr>
        <p:spPr/>
        <p:txBody>
          <a:bodyPr>
            <a:normAutofit/>
          </a:bodyPr>
          <a:lstStyle/>
          <a:p>
            <a:r>
              <a:rPr lang="en-US" sz="3200" dirty="0"/>
              <a:t>A significant redevelopment effort</a:t>
            </a:r>
          </a:p>
          <a:p>
            <a:r>
              <a:rPr lang="en-US" sz="3200" dirty="0"/>
              <a:t>There was no separation of business and application logic</a:t>
            </a:r>
          </a:p>
          <a:p>
            <a:pPr lvl="1"/>
            <a:r>
              <a:rPr lang="en-US" sz="2800" dirty="0"/>
              <a:t>Change impacted a broader part of their solution environment</a:t>
            </a:r>
          </a:p>
          <a:p>
            <a:r>
              <a:rPr lang="en-US" sz="3200" dirty="0"/>
              <a:t>None of the services were reusable</a:t>
            </a:r>
          </a:p>
          <a:p>
            <a:pPr lvl="1"/>
            <a:r>
              <a:rPr lang="en-US" sz="2800" dirty="0"/>
              <a:t>Less chance that the new requirements could be fulfilled by existing services</a:t>
            </a:r>
          </a:p>
          <a:p>
            <a:r>
              <a:rPr lang="en-US" sz="3200" dirty="0"/>
              <a:t>With each programming modification came the overhead </a:t>
            </a:r>
          </a:p>
          <a:p>
            <a:pPr lvl="1"/>
            <a:r>
              <a:rPr lang="en-US" sz="2800" dirty="0"/>
              <a:t>Testing and development phases</a:t>
            </a:r>
          </a:p>
        </p:txBody>
      </p:sp>
    </p:spTree>
    <p:extLst>
      <p:ext uri="{BB962C8B-B14F-4D97-AF65-F5344CB8AC3E}">
        <p14:creationId xmlns:p14="http://schemas.microsoft.com/office/powerpoint/2010/main" val="37435106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F810-D35C-49E2-A054-515FBD9B4147}"/>
              </a:ext>
            </a:extLst>
          </p:cNvPr>
          <p:cNvSpPr>
            <a:spLocks noGrp="1"/>
          </p:cNvSpPr>
          <p:nvPr>
            <p:ph type="title"/>
          </p:nvPr>
        </p:nvSpPr>
        <p:spPr/>
        <p:txBody>
          <a:bodyPr/>
          <a:lstStyle/>
          <a:p>
            <a:r>
              <a:rPr lang="en-US" dirty="0" err="1"/>
              <a:t>RailCo</a:t>
            </a:r>
            <a:r>
              <a:rPr lang="en-US" dirty="0"/>
              <a:t> decides to start from scratch</a:t>
            </a:r>
          </a:p>
        </p:txBody>
      </p:sp>
      <p:sp>
        <p:nvSpPr>
          <p:cNvPr id="3" name="Content Placeholder 2">
            <a:extLst>
              <a:ext uri="{FF2B5EF4-FFF2-40B4-BE49-F238E27FC236}">
                <a16:creationId xmlns:a16="http://schemas.microsoft.com/office/drawing/2014/main" id="{038CAE7F-CAE1-4F9C-B367-1BE8B30C75DB}"/>
              </a:ext>
            </a:extLst>
          </p:cNvPr>
          <p:cNvSpPr>
            <a:spLocks noGrp="1"/>
          </p:cNvSpPr>
          <p:nvPr>
            <p:ph idx="1"/>
          </p:nvPr>
        </p:nvSpPr>
        <p:spPr/>
        <p:txBody>
          <a:bodyPr>
            <a:normAutofit/>
          </a:bodyPr>
          <a:lstStyle/>
          <a:p>
            <a:r>
              <a:rPr lang="en-US" sz="3600" dirty="0"/>
              <a:t>The agile delivery strategy is chosen</a:t>
            </a:r>
          </a:p>
          <a:p>
            <a:r>
              <a:rPr lang="en-US" sz="3600" dirty="0"/>
              <a:t>Only application and business service layers will be modeled (cannot afford to invest in the middleware required to implement an orchestration layer)</a:t>
            </a:r>
          </a:p>
        </p:txBody>
      </p:sp>
    </p:spTree>
    <p:extLst>
      <p:ext uri="{BB962C8B-B14F-4D97-AF65-F5344CB8AC3E}">
        <p14:creationId xmlns:p14="http://schemas.microsoft.com/office/powerpoint/2010/main" val="350056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725170" y="1513411"/>
            <a:ext cx="10741660" cy="5082160"/>
          </a:xfrm>
          <a:prstGeom prst="rect">
            <a:avLst/>
          </a:prstGeom>
        </p:spPr>
        <p:txBody>
          <a:bodyPr vert="horz" wrap="square" lIns="0" tIns="85725" rIns="0" bIns="0" rtlCol="0">
            <a:spAutoFit/>
          </a:bodyPr>
          <a:lstStyle/>
          <a:p>
            <a:pPr marL="355600" marR="545465" lvl="0" indent="-342900" algn="l" defTabSz="914400" rtl="0" eaLnBrk="1" fontAlgn="auto" latinLnBrk="0" hangingPunct="1">
              <a:lnSpc>
                <a:spcPts val="2400"/>
              </a:lnSpc>
              <a:spcBef>
                <a:spcPts val="675"/>
              </a:spcBef>
              <a:spcAft>
                <a:spcPts val="0"/>
              </a:spcAft>
              <a:buClrTx/>
              <a:buSzTx/>
              <a:buFont typeface="Arial"/>
              <a:buChar char="•"/>
              <a:tabLst>
                <a:tab pos="354965" algn="l"/>
                <a:tab pos="355600" algn="l"/>
              </a:tabLst>
              <a:defRPr/>
            </a:pPr>
            <a:r>
              <a:rPr kumimoji="0" lang="en-AU" sz="3200" b="0" i="0" u="none" strike="noStrike" kern="1200" cap="none" spc="-5" normalizeH="0" baseline="0" noProof="0" dirty="0">
                <a:ln>
                  <a:noFill/>
                </a:ln>
                <a:solidFill>
                  <a:prstClr val="black"/>
                </a:solidFill>
                <a:effectLst/>
                <a:uLnTx/>
                <a:uFillTx/>
                <a:latin typeface="Calibri"/>
                <a:ea typeface="+mn-ea"/>
                <a:cs typeface="Calibri"/>
              </a:rPr>
              <a:t>Outdated technology</a:t>
            </a:r>
          </a:p>
          <a:p>
            <a:pPr marL="355600" marR="545465" lvl="0" indent="-342900" algn="l" defTabSz="914400" rtl="0" eaLnBrk="1" fontAlgn="auto" latinLnBrk="0" hangingPunct="1">
              <a:lnSpc>
                <a:spcPts val="2400"/>
              </a:lnSpc>
              <a:spcBef>
                <a:spcPts val="675"/>
              </a:spcBef>
              <a:spcAft>
                <a:spcPts val="0"/>
              </a:spcAft>
              <a:buClrTx/>
              <a:buSzTx/>
              <a:buFont typeface="Arial"/>
              <a:buChar char="•"/>
              <a:tabLst>
                <a:tab pos="354965" algn="l"/>
                <a:tab pos="355600"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A two-tier client-server </a:t>
            </a:r>
            <a:r>
              <a:rPr kumimoji="0" sz="3200" b="0" i="0" u="none" strike="noStrike" kern="1200" cap="none" spc="-25" normalizeH="0" baseline="0" noProof="0" dirty="0">
                <a:ln>
                  <a:noFill/>
                </a:ln>
                <a:solidFill>
                  <a:prstClr val="black"/>
                </a:solidFill>
                <a:effectLst/>
                <a:uLnTx/>
                <a:uFillTx/>
                <a:latin typeface="Calibri"/>
                <a:ea typeface="+mn-ea"/>
                <a:cs typeface="Calibri"/>
              </a:rPr>
              <a:t>system </a:t>
            </a:r>
            <a:r>
              <a:rPr kumimoji="0" sz="3200" b="0" i="0" u="none" strike="noStrike" kern="1200" cap="none" spc="-10" normalizeH="0" baseline="0" noProof="0" dirty="0">
                <a:ln>
                  <a:noFill/>
                </a:ln>
                <a:solidFill>
                  <a:prstClr val="black"/>
                </a:solidFill>
                <a:effectLst/>
                <a:uLnTx/>
                <a:uFillTx/>
                <a:latin typeface="Calibri"/>
                <a:ea typeface="+mn-ea"/>
                <a:cs typeface="Calibri"/>
              </a:rPr>
              <a:t>governing </a:t>
            </a:r>
            <a:r>
              <a:rPr kumimoji="0" sz="3200" b="0" i="0" u="none" strike="noStrike" kern="1200" cap="none" spc="-5" normalizeH="0" baseline="0" noProof="0" dirty="0">
                <a:ln>
                  <a:noFill/>
                </a:ln>
                <a:solidFill>
                  <a:prstClr val="black"/>
                </a:solidFill>
                <a:effectLst/>
                <a:uLnTx/>
                <a:uFillTx/>
                <a:latin typeface="Calibri"/>
                <a:ea typeface="+mn-ea"/>
                <a:cs typeface="Calibri"/>
              </a:rPr>
              <a:t>all </a:t>
            </a:r>
            <a:r>
              <a:rPr kumimoji="0" sz="3200" b="0" i="0" u="none" strike="noStrike" kern="1200" cap="none" spc="-10" normalizeH="0" baseline="0" noProof="0" dirty="0">
                <a:ln>
                  <a:noFill/>
                </a:ln>
                <a:solidFill>
                  <a:prstClr val="black"/>
                </a:solidFill>
                <a:effectLst/>
                <a:uLnTx/>
                <a:uFillTx/>
                <a:latin typeface="Calibri"/>
                <a:ea typeface="+mn-ea"/>
                <a:cs typeface="Calibri"/>
              </a:rPr>
              <a:t>accounting  </a:t>
            </a:r>
            <a:r>
              <a:rPr kumimoji="0" sz="3200" b="0" i="0" u="none" strike="noStrike" kern="1200" cap="none" spc="-5" normalizeH="0" baseline="0" noProof="0" dirty="0">
                <a:ln>
                  <a:noFill/>
                </a:ln>
                <a:solidFill>
                  <a:prstClr val="black"/>
                </a:solidFill>
                <a:effectLst/>
                <a:uLnTx/>
                <a:uFillTx/>
                <a:latin typeface="Calibri"/>
                <a:ea typeface="+mn-ea"/>
                <a:cs typeface="Calibri"/>
              </a:rPr>
              <a:t>and </a:t>
            </a:r>
            <a:r>
              <a:rPr kumimoji="0" sz="3200" b="0" i="0" u="none" strike="noStrike" kern="1200" cap="none" spc="-15" normalizeH="0" baseline="0" noProof="0" dirty="0">
                <a:ln>
                  <a:noFill/>
                </a:ln>
                <a:solidFill>
                  <a:prstClr val="black"/>
                </a:solidFill>
                <a:effectLst/>
                <a:uLnTx/>
                <a:uFillTx/>
                <a:latin typeface="Calibri"/>
                <a:ea typeface="+mn-ea"/>
                <a:cs typeface="Calibri"/>
              </a:rPr>
              <a:t>inventory </a:t>
            </a:r>
            <a:r>
              <a:rPr kumimoji="0" sz="3200" b="0" i="0" u="none" strike="noStrike" kern="1200" cap="none" spc="-20" normalizeH="0" baseline="0" noProof="0" dirty="0">
                <a:ln>
                  <a:noFill/>
                </a:ln>
                <a:solidFill>
                  <a:prstClr val="black"/>
                </a:solidFill>
                <a:effectLst/>
                <a:uLnTx/>
                <a:uFillTx/>
                <a:latin typeface="Calibri"/>
                <a:ea typeface="+mn-ea"/>
                <a:cs typeface="Calibri"/>
              </a:rPr>
              <a:t>control</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transactions.</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756285" marR="421005" lvl="1" indent="-287020" algn="l" defTabSz="914400" rtl="0" eaLnBrk="1" fontAlgn="auto" latinLnBrk="0" hangingPunct="1">
              <a:lnSpc>
                <a:spcPts val="2110"/>
              </a:lnSpc>
              <a:spcBef>
                <a:spcPts val="545"/>
              </a:spcBef>
              <a:spcAft>
                <a:spcPts val="0"/>
              </a:spcAft>
              <a:buClrTx/>
              <a:buSzTx/>
              <a:buFont typeface="Arial"/>
              <a:buChar char="–"/>
              <a:tabLst>
                <a:tab pos="756285" algn="l"/>
                <a:tab pos="756920" algn="l"/>
              </a:tabLst>
              <a:defRPr/>
            </a:pPr>
            <a:r>
              <a:rPr kumimoji="0" sz="2800" b="0" i="0" u="none" strike="noStrike" kern="1200" cap="none" spc="-45" normalizeH="0" baseline="0" noProof="0" dirty="0">
                <a:ln>
                  <a:noFill/>
                </a:ln>
                <a:solidFill>
                  <a:prstClr val="black"/>
                </a:solidFill>
                <a:effectLst/>
                <a:uLnTx/>
                <a:uFillTx/>
                <a:latin typeface="Calibri"/>
                <a:ea typeface="+mn-ea"/>
                <a:cs typeface="Calibri"/>
              </a:rPr>
              <a:t>Two </a:t>
            </a:r>
            <a:r>
              <a:rPr kumimoji="0" sz="2800" b="0" i="0" u="none" strike="noStrike" kern="1200" cap="none" spc="-15" normalizeH="0" baseline="0" noProof="0" dirty="0">
                <a:ln>
                  <a:noFill/>
                </a:ln>
                <a:solidFill>
                  <a:prstClr val="black"/>
                </a:solidFill>
                <a:effectLst/>
                <a:uLnTx/>
                <a:uFillTx/>
                <a:latin typeface="Calibri"/>
                <a:ea typeface="+mn-ea"/>
                <a:cs typeface="Calibri"/>
              </a:rPr>
              <a:t>administrative </a:t>
            </a:r>
            <a:r>
              <a:rPr kumimoji="0" sz="2800" b="0" i="0" u="none" strike="noStrike" kern="1200" cap="none" spc="-10" normalizeH="0" baseline="0" noProof="0" dirty="0">
                <a:ln>
                  <a:noFill/>
                </a:ln>
                <a:solidFill>
                  <a:prstClr val="black"/>
                </a:solidFill>
                <a:effectLst/>
                <a:uLnTx/>
                <a:uFillTx/>
                <a:latin typeface="Calibri"/>
                <a:ea typeface="+mn-ea"/>
                <a:cs typeface="Calibri"/>
              </a:rPr>
              <a:t>clerks </a:t>
            </a:r>
            <a:r>
              <a:rPr kumimoji="0" sz="2800" b="0" i="0" u="none" strike="noStrike" kern="1200" cap="none" spc="-5" normalizeH="0" baseline="0" noProof="0" dirty="0">
                <a:ln>
                  <a:noFill/>
                </a:ln>
                <a:solidFill>
                  <a:prstClr val="black"/>
                </a:solidFill>
                <a:effectLst/>
                <a:uLnTx/>
                <a:uFillTx/>
                <a:latin typeface="Calibri"/>
                <a:ea typeface="+mn-ea"/>
                <a:cs typeface="Calibri"/>
              </a:rPr>
              <a:t>manually </a:t>
            </a:r>
            <a:r>
              <a:rPr kumimoji="0" sz="2800" b="0" i="0" u="none" strike="noStrike" kern="1200" cap="none" spc="-20" normalizeH="0" baseline="0" noProof="0" dirty="0">
                <a:ln>
                  <a:noFill/>
                </a:ln>
                <a:solidFill>
                  <a:prstClr val="black"/>
                </a:solidFill>
                <a:effectLst/>
                <a:uLnTx/>
                <a:uFillTx/>
                <a:latin typeface="Calibri"/>
                <a:ea typeface="+mn-ea"/>
                <a:cs typeface="Calibri"/>
              </a:rPr>
              <a:t>feed </a:t>
            </a:r>
            <a:r>
              <a:rPr kumimoji="0" sz="2800" b="0" i="0" u="none" strike="noStrike" kern="1200" cap="none" spc="-5" normalizeH="0" baseline="0" noProof="0" dirty="0">
                <a:ln>
                  <a:noFill/>
                </a:ln>
                <a:solidFill>
                  <a:prstClr val="black"/>
                </a:solidFill>
                <a:effectLst/>
                <a:uLnTx/>
                <a:uFillTx/>
                <a:latin typeface="Calibri"/>
                <a:ea typeface="+mn-ea"/>
                <a:cs typeface="Calibri"/>
              </a:rPr>
              <a:t>this solution with  </a:t>
            </a:r>
            <a:r>
              <a:rPr kumimoji="0" sz="2800" b="0" i="0" u="none" strike="noStrike" kern="1200" cap="none" spc="-15" normalizeH="0" baseline="0" noProof="0" dirty="0">
                <a:ln>
                  <a:noFill/>
                </a:ln>
                <a:solidFill>
                  <a:prstClr val="black"/>
                </a:solidFill>
                <a:effectLst/>
                <a:uLnTx/>
                <a:uFillTx/>
                <a:latin typeface="Calibri"/>
                <a:ea typeface="+mn-ea"/>
                <a:cs typeface="Calibri"/>
              </a:rPr>
              <a:t>standard </a:t>
            </a:r>
            <a:r>
              <a:rPr kumimoji="0" sz="2800" b="0" i="0" u="none" strike="noStrike" kern="1200" cap="none" spc="-10" normalizeH="0" baseline="0" noProof="0" dirty="0">
                <a:ln>
                  <a:noFill/>
                </a:ln>
                <a:solidFill>
                  <a:prstClr val="black"/>
                </a:solidFill>
                <a:effectLst/>
                <a:uLnTx/>
                <a:uFillTx/>
                <a:latin typeface="Calibri"/>
                <a:ea typeface="+mn-ea"/>
                <a:cs typeface="Calibri"/>
              </a:rPr>
              <a:t>transaction document </a:t>
            </a:r>
            <a:r>
              <a:rPr kumimoji="0" sz="2800" b="0" i="0" u="none" strike="noStrike" kern="1200" cap="none" spc="-20" normalizeH="0" baseline="0" noProof="0" dirty="0">
                <a:ln>
                  <a:noFill/>
                </a:ln>
                <a:solidFill>
                  <a:prstClr val="black"/>
                </a:solidFill>
                <a:effectLst/>
                <a:uLnTx/>
                <a:uFillTx/>
                <a:latin typeface="Calibri"/>
                <a:ea typeface="+mn-ea"/>
                <a:cs typeface="Calibri"/>
              </a:rPr>
              <a:t>data </a:t>
            </a:r>
            <a:r>
              <a:rPr kumimoji="0" sz="2800" b="0" i="0" u="none" strike="noStrike" kern="1200" cap="none" spc="-5" normalizeH="0" baseline="0" noProof="0" dirty="0">
                <a:ln>
                  <a:noFill/>
                </a:ln>
                <a:solidFill>
                  <a:prstClr val="black"/>
                </a:solidFill>
                <a:effectLst/>
                <a:uLnTx/>
                <a:uFillTx/>
                <a:latin typeface="Calibri"/>
                <a:ea typeface="+mn-ea"/>
                <a:cs typeface="Calibri"/>
              </a:rPr>
              <a:t>(primarily </a:t>
            </a:r>
            <a:r>
              <a:rPr kumimoji="0" sz="2800" b="0" i="0" u="none" strike="noStrike" kern="1200" cap="none" spc="-10" normalizeH="0" baseline="0" noProof="0" dirty="0">
                <a:ln>
                  <a:noFill/>
                </a:ln>
                <a:solidFill>
                  <a:prstClr val="black"/>
                </a:solidFill>
                <a:effectLst/>
                <a:uLnTx/>
                <a:uFillTx/>
                <a:latin typeface="Calibri"/>
                <a:ea typeface="+mn-ea"/>
                <a:cs typeface="Calibri"/>
              </a:rPr>
              <a:t>incoming </a:t>
            </a:r>
            <a:r>
              <a:rPr kumimoji="0" sz="2800" b="0" i="0" u="none" strike="noStrike" kern="1200" cap="none" spc="-5" normalizeH="0" baseline="0" noProof="0" dirty="0">
                <a:ln>
                  <a:noFill/>
                </a:ln>
                <a:solidFill>
                  <a:prstClr val="black"/>
                </a:solidFill>
                <a:effectLst/>
                <a:uLnTx/>
                <a:uFillTx/>
                <a:latin typeface="Calibri"/>
                <a:ea typeface="+mn-ea"/>
                <a:cs typeface="Calibri"/>
              </a:rPr>
              <a:t>and  </a:t>
            </a:r>
            <a:r>
              <a:rPr kumimoji="0" sz="2800" b="0" i="0" u="none" strike="noStrike" kern="1200" cap="none" spc="-10" normalizeH="0" baseline="0" noProof="0" dirty="0">
                <a:ln>
                  <a:noFill/>
                </a:ln>
                <a:solidFill>
                  <a:prstClr val="black"/>
                </a:solidFill>
                <a:effectLst/>
                <a:uLnTx/>
                <a:uFillTx/>
                <a:latin typeface="Calibri"/>
                <a:ea typeface="+mn-ea"/>
                <a:cs typeface="Calibri"/>
              </a:rPr>
              <a:t>outgoing purchase </a:t>
            </a:r>
            <a:r>
              <a:rPr kumimoji="0" sz="2800" b="0" i="0" u="none" strike="noStrike" kern="1200" cap="none" spc="-15" normalizeH="0" baseline="0" noProof="0" dirty="0">
                <a:ln>
                  <a:noFill/>
                </a:ln>
                <a:solidFill>
                  <a:prstClr val="black"/>
                </a:solidFill>
                <a:effectLst/>
                <a:uLnTx/>
                <a:uFillTx/>
                <a:latin typeface="Calibri"/>
                <a:ea typeface="+mn-ea"/>
                <a:cs typeface="Calibri"/>
              </a:rPr>
              <a:t>orders </a:t>
            </a:r>
            <a:r>
              <a:rPr kumimoji="0" sz="2800" b="0" i="0" u="none" strike="noStrike" kern="1200" cap="none" spc="-5" normalizeH="0" baseline="0" noProof="0" dirty="0">
                <a:ln>
                  <a:noFill/>
                </a:ln>
                <a:solidFill>
                  <a:prstClr val="black"/>
                </a:solidFill>
                <a:effectLst/>
                <a:uLnTx/>
                <a:uFillTx/>
                <a:latin typeface="Calibri"/>
                <a:ea typeface="+mn-ea"/>
                <a:cs typeface="Calibri"/>
              </a:rPr>
              <a:t>and</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invoices).</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ts val="2375"/>
              </a:lnSpc>
              <a:spcBef>
                <a:spcPts val="25"/>
              </a:spcBef>
              <a:spcAft>
                <a:spcPts val="0"/>
              </a:spcAft>
              <a:buClrTx/>
              <a:buSzTx/>
              <a:buFont typeface="Arial"/>
              <a:buChar char="–"/>
              <a:tabLst>
                <a:tab pos="756285" algn="l"/>
                <a:tab pos="756920" algn="l"/>
              </a:tabLst>
              <a:defRPr/>
            </a:pPr>
            <a:r>
              <a:rPr kumimoji="0" sz="2800" b="0" i="0" u="none" strike="noStrike" kern="1200" cap="none" spc="-15" normalizeH="0" baseline="0" noProof="0" dirty="0">
                <a:ln>
                  <a:noFill/>
                </a:ln>
                <a:solidFill>
                  <a:prstClr val="black"/>
                </a:solidFill>
                <a:effectLst/>
                <a:uLnTx/>
                <a:uFillTx/>
                <a:latin typeface="Calibri"/>
                <a:ea typeface="+mn-ea"/>
                <a:cs typeface="Calibri"/>
              </a:rPr>
              <a:t>Receipt </a:t>
            </a:r>
            <a:r>
              <a:rPr kumimoji="0" sz="2800" b="0" i="0" u="none" strike="noStrike" kern="1200" cap="none" spc="-5" normalizeH="0" baseline="0" noProof="0" dirty="0">
                <a:ln>
                  <a:noFill/>
                </a:ln>
                <a:solidFill>
                  <a:prstClr val="black"/>
                </a:solidFill>
                <a:effectLst/>
                <a:uLnTx/>
                <a:uFillTx/>
                <a:latin typeface="Calibri"/>
                <a:ea typeface="+mn-ea"/>
                <a:cs typeface="Calibri"/>
              </a:rPr>
              <a:t>and submission of these </a:t>
            </a:r>
            <a:r>
              <a:rPr kumimoji="0" sz="2800" b="0" i="0" u="none" strike="noStrike" kern="1200" cap="none" spc="-10" normalizeH="0" baseline="0" noProof="0" dirty="0">
                <a:ln>
                  <a:noFill/>
                </a:ln>
                <a:solidFill>
                  <a:prstClr val="black"/>
                </a:solidFill>
                <a:effectLst/>
                <a:uLnTx/>
                <a:uFillTx/>
                <a:latin typeface="Calibri"/>
                <a:ea typeface="+mn-ea"/>
                <a:cs typeface="Calibri"/>
              </a:rPr>
              <a:t>documents typically</a:t>
            </a:r>
            <a:r>
              <a:rPr kumimoji="0" sz="2800" b="0" i="0" u="none" strike="noStrike" kern="1200" cap="none" spc="12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initiates</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0" lvl="0" indent="0" algn="l" defTabSz="914400" rtl="0" eaLnBrk="1" fontAlgn="auto" latinLnBrk="0" hangingPunct="1">
              <a:lnSpc>
                <a:spcPts val="2370"/>
              </a:lnSpc>
              <a:spcBef>
                <a:spcPts val="0"/>
              </a:spcBef>
              <a:spcAft>
                <a:spcPts val="0"/>
              </a:spcAft>
              <a:buClrTx/>
              <a:buSzTx/>
              <a:buFontTx/>
              <a:buNone/>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corresponding </a:t>
            </a:r>
            <a:r>
              <a:rPr kumimoji="0" sz="2800" b="0" i="0" u="none" strike="noStrike" kern="1200" cap="none" spc="-15" normalizeH="0" baseline="0" noProof="0" dirty="0">
                <a:ln>
                  <a:noFill/>
                </a:ln>
                <a:solidFill>
                  <a:prstClr val="black"/>
                </a:solidFill>
                <a:effectLst/>
                <a:uLnTx/>
                <a:uFillTx/>
                <a:latin typeface="Calibri"/>
                <a:ea typeface="+mn-ea"/>
                <a:cs typeface="Calibri"/>
              </a:rPr>
              <a:t>inventory </a:t>
            </a:r>
            <a:r>
              <a:rPr kumimoji="0" sz="2800" b="0" i="0" u="none" strike="noStrike" kern="1200" cap="none" spc="-10" normalizeH="0" baseline="0" noProof="0" dirty="0">
                <a:ln>
                  <a:noFill/>
                </a:ln>
                <a:solidFill>
                  <a:prstClr val="black"/>
                </a:solidFill>
                <a:effectLst/>
                <a:uLnTx/>
                <a:uFillTx/>
                <a:latin typeface="Calibri"/>
                <a:ea typeface="+mn-ea"/>
                <a:cs typeface="Calibri"/>
              </a:rPr>
              <a:t>receiving </a:t>
            </a:r>
            <a:r>
              <a:rPr kumimoji="0" sz="2800" b="0" i="0" u="none" strike="noStrike" kern="1200" cap="none" spc="-5" normalizeH="0" baseline="0" noProof="0" dirty="0">
                <a:ln>
                  <a:noFill/>
                </a:ln>
                <a:solidFill>
                  <a:prstClr val="black"/>
                </a:solidFill>
                <a:effectLst/>
                <a:uLnTx/>
                <a:uFillTx/>
                <a:latin typeface="Calibri"/>
                <a:ea typeface="+mn-ea"/>
                <a:cs typeface="Calibri"/>
              </a:rPr>
              <a:t>and </a:t>
            </a:r>
            <a:r>
              <a:rPr kumimoji="0" sz="2800" b="0" i="0" u="none" strike="noStrike" kern="1200" cap="none" spc="-10" normalizeH="0" baseline="0" noProof="0" dirty="0">
                <a:ln>
                  <a:noFill/>
                </a:ln>
                <a:solidFill>
                  <a:prstClr val="black"/>
                </a:solidFill>
                <a:effectLst/>
                <a:uLnTx/>
                <a:uFillTx/>
                <a:latin typeface="Calibri"/>
                <a:ea typeface="+mn-ea"/>
                <a:cs typeface="Calibri"/>
              </a:rPr>
              <a:t>order shipping</a:t>
            </a:r>
            <a:r>
              <a:rPr kumimoji="0" sz="2800" b="0" i="0" u="none" strike="noStrike" kern="1200" cap="none" spc="7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processes.</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355600" marR="732790" lvl="0" indent="-342900" algn="l" defTabSz="914400" rtl="0" eaLnBrk="1" fontAlgn="auto" latinLnBrk="0" hangingPunct="1">
              <a:lnSpc>
                <a:spcPct val="80000"/>
              </a:lnSpc>
              <a:spcBef>
                <a:spcPts val="595"/>
              </a:spcBef>
              <a:spcAft>
                <a:spcPts val="0"/>
              </a:spcAft>
              <a:buClrTx/>
              <a:buSzTx/>
              <a:buFont typeface="Arial"/>
              <a:buChar char="•"/>
              <a:tabLst>
                <a:tab pos="354965" algn="l"/>
                <a:tab pos="355600"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A </a:t>
            </a:r>
            <a:r>
              <a:rPr kumimoji="0" sz="3200" b="0" i="0" u="none" strike="noStrike" kern="1200" cap="none" spc="-15" normalizeH="0" baseline="0" noProof="0" dirty="0">
                <a:ln>
                  <a:noFill/>
                </a:ln>
                <a:solidFill>
                  <a:prstClr val="black"/>
                </a:solidFill>
                <a:effectLst/>
                <a:uLnTx/>
                <a:uFillTx/>
                <a:latin typeface="Calibri"/>
                <a:ea typeface="+mn-ea"/>
                <a:cs typeface="Calibri"/>
              </a:rPr>
              <a:t>contact </a:t>
            </a:r>
            <a:r>
              <a:rPr kumimoji="0" sz="3200" b="0" i="0" u="none" strike="noStrike" kern="1200" cap="none" spc="-10" normalizeH="0" baseline="0" noProof="0" dirty="0">
                <a:ln>
                  <a:noFill/>
                </a:ln>
                <a:solidFill>
                  <a:prstClr val="black"/>
                </a:solidFill>
                <a:effectLst/>
                <a:uLnTx/>
                <a:uFillTx/>
                <a:latin typeface="Calibri"/>
                <a:ea typeface="+mn-ea"/>
                <a:cs typeface="Calibri"/>
              </a:rPr>
              <a:t>management </a:t>
            </a:r>
            <a:r>
              <a:rPr kumimoji="0" sz="3200" b="0" i="0" u="none" strike="noStrike" kern="1200" cap="none" spc="-25" normalizeH="0" baseline="0" noProof="0" dirty="0">
                <a:ln>
                  <a:noFill/>
                </a:ln>
                <a:solidFill>
                  <a:prstClr val="black"/>
                </a:solidFill>
                <a:effectLst/>
                <a:uLnTx/>
                <a:uFillTx/>
                <a:latin typeface="Calibri"/>
                <a:ea typeface="+mn-ea"/>
                <a:cs typeface="Calibri"/>
              </a:rPr>
              <a:t>system </a:t>
            </a:r>
            <a:r>
              <a:rPr kumimoji="0" sz="3200" b="0" i="0" u="none" strike="noStrike" kern="1200" cap="none" spc="-5" normalizeH="0" baseline="0" noProof="0" dirty="0">
                <a:ln>
                  <a:noFill/>
                </a:ln>
                <a:solidFill>
                  <a:prstClr val="black"/>
                </a:solidFill>
                <a:effectLst/>
                <a:uLnTx/>
                <a:uFillTx/>
                <a:latin typeface="Calibri"/>
                <a:ea typeface="+mn-ea"/>
                <a:cs typeface="Calibri"/>
              </a:rPr>
              <a:t>in which </a:t>
            </a:r>
            <a:r>
              <a:rPr kumimoji="0" sz="3200" b="0" i="0" u="none" strike="noStrike" kern="1200" cap="none" spc="-10" normalizeH="0" baseline="0" noProof="0" dirty="0">
                <a:ln>
                  <a:noFill/>
                </a:ln>
                <a:solidFill>
                  <a:prstClr val="black"/>
                </a:solidFill>
                <a:effectLst/>
                <a:uLnTx/>
                <a:uFillTx/>
                <a:latin typeface="Calibri"/>
                <a:ea typeface="+mn-ea"/>
                <a:cs typeface="Calibri"/>
              </a:rPr>
              <a:t>customer </a:t>
            </a:r>
            <a:r>
              <a:rPr kumimoji="0" sz="3200" b="0" i="0" u="none" strike="noStrike" kern="1200" cap="none" spc="-5" normalizeH="0" baseline="0" noProof="0" dirty="0">
                <a:ln>
                  <a:noFill/>
                </a:ln>
                <a:solidFill>
                  <a:prstClr val="black"/>
                </a:solidFill>
                <a:effectLst/>
                <a:uLnTx/>
                <a:uFillTx/>
                <a:latin typeface="Calibri"/>
                <a:ea typeface="+mn-ea"/>
                <a:cs typeface="Calibri"/>
              </a:rPr>
              <a:t>and  business partner </a:t>
            </a:r>
            <a:r>
              <a:rPr kumimoji="0" sz="3200" b="0" i="0" u="none" strike="noStrike" kern="1200" cap="none" spc="-15" normalizeH="0" baseline="0" noProof="0" dirty="0">
                <a:ln>
                  <a:noFill/>
                </a:ln>
                <a:solidFill>
                  <a:prstClr val="black"/>
                </a:solidFill>
                <a:effectLst/>
                <a:uLnTx/>
                <a:uFillTx/>
                <a:latin typeface="Calibri"/>
                <a:ea typeface="+mn-ea"/>
                <a:cs typeface="Calibri"/>
              </a:rPr>
              <a:t>profile </a:t>
            </a:r>
            <a:r>
              <a:rPr kumimoji="0" sz="3200" b="0" i="0" u="none" strike="noStrike" kern="1200" cap="none" spc="-10" normalizeH="0" baseline="0" noProof="0" dirty="0">
                <a:ln>
                  <a:noFill/>
                </a:ln>
                <a:solidFill>
                  <a:prstClr val="black"/>
                </a:solidFill>
                <a:effectLst/>
                <a:uLnTx/>
                <a:uFillTx/>
                <a:latin typeface="Calibri"/>
                <a:ea typeface="+mn-ea"/>
                <a:cs typeface="Calibri"/>
              </a:rPr>
              <a:t>information </a:t>
            </a:r>
            <a:r>
              <a:rPr kumimoji="0" sz="3200" b="0" i="0" u="none" strike="noStrike" kern="1200" cap="none" spc="-5" normalizeH="0" baseline="0" noProof="0" dirty="0">
                <a:ln>
                  <a:noFill/>
                </a:ln>
                <a:solidFill>
                  <a:prstClr val="black"/>
                </a:solidFill>
                <a:effectLst/>
                <a:uLnTx/>
                <a:uFillTx/>
                <a:latin typeface="Calibri"/>
                <a:ea typeface="+mn-ea"/>
                <a:cs typeface="Calibri"/>
              </a:rPr>
              <a:t>is </a:t>
            </a:r>
            <a:r>
              <a:rPr kumimoji="0" sz="3200" b="0" i="0" u="none" strike="noStrike" kern="1200" cap="none" spc="-20" normalizeH="0" baseline="0" noProof="0" dirty="0">
                <a:ln>
                  <a:noFill/>
                </a:ln>
                <a:solidFill>
                  <a:prstClr val="black"/>
                </a:solidFill>
                <a:effectLst/>
                <a:uLnTx/>
                <a:uFillTx/>
                <a:latin typeface="Calibri"/>
                <a:ea typeface="+mn-ea"/>
                <a:cs typeface="Calibri"/>
              </a:rPr>
              <a:t>stored </a:t>
            </a:r>
            <a:r>
              <a:rPr kumimoji="0" sz="3200" b="0" i="0" u="none" strike="noStrike" kern="1200" cap="none" spc="-5" normalizeH="0" baseline="0" noProof="0" dirty="0">
                <a:ln>
                  <a:noFill/>
                </a:ln>
                <a:solidFill>
                  <a:prstClr val="black"/>
                </a:solidFill>
                <a:effectLst/>
                <a:uLnTx/>
                <a:uFillTx/>
                <a:latin typeface="Calibri"/>
                <a:ea typeface="+mn-ea"/>
                <a:cs typeface="Calibri"/>
              </a:rPr>
              <a:t>and  </a:t>
            </a:r>
            <a:r>
              <a:rPr kumimoji="0" sz="3200" b="0" i="0" u="none" strike="noStrike" kern="1200" cap="none" spc="-10" normalizeH="0" baseline="0" noProof="0" dirty="0">
                <a:ln>
                  <a:noFill/>
                </a:ln>
                <a:solidFill>
                  <a:prstClr val="black"/>
                </a:solidFill>
                <a:effectLst/>
                <a:uLnTx/>
                <a:uFillTx/>
                <a:latin typeface="Calibri"/>
                <a:ea typeface="+mn-ea"/>
                <a:cs typeface="Calibri"/>
              </a:rPr>
              <a:t>maintained.</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756285" marR="255270" lvl="1" indent="-287020" algn="l" defTabSz="914400" rtl="0" eaLnBrk="1" fontAlgn="auto" latinLnBrk="0" hangingPunct="1">
              <a:lnSpc>
                <a:spcPts val="2110"/>
              </a:lnSpc>
              <a:spcBef>
                <a:spcPts val="525"/>
              </a:spcBef>
              <a:spcAft>
                <a:spcPts val="0"/>
              </a:spcAft>
              <a:buClrTx/>
              <a:buSzTx/>
              <a:buFont typeface="Arial"/>
              <a:buChar char="–"/>
              <a:tabLst>
                <a:tab pos="756285" algn="l"/>
                <a:tab pos="75692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This simple application consists </a:t>
            </a:r>
            <a:r>
              <a:rPr kumimoji="0" sz="2800" b="0" i="0" u="none" strike="noStrike" kern="1200" cap="none" spc="-5" normalizeH="0" baseline="0" noProof="0" dirty="0">
                <a:ln>
                  <a:noFill/>
                </a:ln>
                <a:solidFill>
                  <a:prstClr val="black"/>
                </a:solidFill>
                <a:effectLst/>
                <a:uLnTx/>
                <a:uFillTx/>
                <a:latin typeface="Calibri"/>
                <a:ea typeface="+mn-ea"/>
                <a:cs typeface="Calibri"/>
              </a:rPr>
              <a:t>of a </a:t>
            </a:r>
            <a:r>
              <a:rPr kumimoji="0" sz="2800" b="0" i="0" u="none" strike="noStrike" kern="1200" cap="none" spc="-10" normalizeH="0" baseline="0" noProof="0" dirty="0">
                <a:ln>
                  <a:noFill/>
                </a:ln>
                <a:solidFill>
                  <a:prstClr val="black"/>
                </a:solidFill>
                <a:effectLst/>
                <a:uLnTx/>
                <a:uFillTx/>
                <a:latin typeface="Calibri"/>
                <a:ea typeface="+mn-ea"/>
                <a:cs typeface="Calibri"/>
              </a:rPr>
              <a:t>database </a:t>
            </a:r>
            <a:r>
              <a:rPr kumimoji="0" sz="2800" b="0" i="0" u="none" strike="noStrike" kern="1200" cap="none" spc="-20" normalizeH="0" baseline="0" noProof="0" dirty="0">
                <a:ln>
                  <a:noFill/>
                </a:ln>
                <a:solidFill>
                  <a:prstClr val="black"/>
                </a:solidFill>
                <a:effectLst/>
                <a:uLnTx/>
                <a:uFillTx/>
                <a:latin typeface="Calibri"/>
                <a:ea typeface="+mn-ea"/>
                <a:cs typeface="Calibri"/>
              </a:rPr>
              <a:t>fronted </a:t>
            </a:r>
            <a:r>
              <a:rPr kumimoji="0" sz="2800" b="0" i="0" u="none" strike="noStrike" kern="1200" cap="none" spc="-10" normalizeH="0" baseline="0" noProof="0" dirty="0">
                <a:ln>
                  <a:noFill/>
                </a:ln>
                <a:solidFill>
                  <a:prstClr val="black"/>
                </a:solidFill>
                <a:effectLst/>
                <a:uLnTx/>
                <a:uFillTx/>
                <a:latin typeface="Calibri"/>
                <a:ea typeface="+mn-ea"/>
                <a:cs typeface="Calibri"/>
              </a:rPr>
              <a:t>by </a:t>
            </a:r>
            <a:r>
              <a:rPr kumimoji="0" sz="2800" b="0" i="0" u="none" strike="noStrike" kern="1200" cap="none" spc="-15" normalizeH="0" baseline="0" noProof="0" dirty="0">
                <a:ln>
                  <a:noFill/>
                </a:ln>
                <a:solidFill>
                  <a:prstClr val="black"/>
                </a:solidFill>
                <a:effectLst/>
                <a:uLnTx/>
                <a:uFillTx/>
                <a:latin typeface="Calibri"/>
                <a:ea typeface="+mn-ea"/>
                <a:cs typeface="Calibri"/>
              </a:rPr>
              <a:t>Web-  </a:t>
            </a:r>
            <a:r>
              <a:rPr kumimoji="0" sz="2800" b="0" i="0" u="none" strike="noStrike" kern="1200" cap="none" spc="-5" normalizeH="0" baseline="0" noProof="0" dirty="0">
                <a:ln>
                  <a:noFill/>
                </a:ln>
                <a:solidFill>
                  <a:prstClr val="black"/>
                </a:solidFill>
                <a:effectLst/>
                <a:uLnTx/>
                <a:uFillTx/>
                <a:latin typeface="Calibri"/>
                <a:ea typeface="+mn-ea"/>
                <a:cs typeface="Calibri"/>
              </a:rPr>
              <a:t>based </a:t>
            </a:r>
            <a:r>
              <a:rPr kumimoji="0" sz="2800" b="0" i="0" u="none" strike="noStrike" kern="1200" cap="none" spc="-20" normalizeH="0" baseline="0" noProof="0" dirty="0">
                <a:ln>
                  <a:noFill/>
                </a:ln>
                <a:solidFill>
                  <a:prstClr val="black"/>
                </a:solidFill>
                <a:effectLst/>
                <a:uLnTx/>
                <a:uFillTx/>
                <a:latin typeface="Calibri"/>
                <a:ea typeface="+mn-ea"/>
                <a:cs typeface="Calibri"/>
              </a:rPr>
              <a:t>data </a:t>
            </a:r>
            <a:r>
              <a:rPr kumimoji="0" sz="2800" b="0" i="0" u="none" strike="noStrike" kern="1200" cap="none" spc="-10" normalizeH="0" baseline="0" noProof="0" dirty="0">
                <a:ln>
                  <a:noFill/>
                </a:ln>
                <a:solidFill>
                  <a:prstClr val="black"/>
                </a:solidFill>
                <a:effectLst/>
                <a:uLnTx/>
                <a:uFillTx/>
                <a:latin typeface="Calibri"/>
                <a:ea typeface="+mn-ea"/>
                <a:cs typeface="Calibri"/>
              </a:rPr>
              <a:t>entry </a:t>
            </a:r>
            <a:r>
              <a:rPr kumimoji="0" sz="2800" b="0" i="0" u="none" strike="noStrike" kern="1200" cap="none" spc="-5" normalizeH="0" baseline="0" noProof="0" dirty="0">
                <a:ln>
                  <a:noFill/>
                </a:ln>
                <a:solidFill>
                  <a:prstClr val="black"/>
                </a:solidFill>
                <a:effectLst/>
                <a:uLnTx/>
                <a:uFillTx/>
                <a:latin typeface="Calibri"/>
                <a:ea typeface="+mn-ea"/>
                <a:cs typeface="Calibri"/>
              </a:rPr>
              <a:t>and reporting</a:t>
            </a:r>
            <a:r>
              <a:rPr kumimoji="0" sz="2800" b="0" i="0" u="none" strike="noStrike" kern="1200" cap="none" spc="40"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user-interfaces.</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ts val="2375"/>
              </a:lnSpc>
              <a:spcBef>
                <a:spcPts val="20"/>
              </a:spcBef>
              <a:spcAft>
                <a:spcPts val="0"/>
              </a:spcAft>
              <a:buClrTx/>
              <a:buSzTx/>
              <a:buFont typeface="Arial"/>
              <a:buChar char="–"/>
              <a:tabLst>
                <a:tab pos="756285" algn="l"/>
                <a:tab pos="75692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Users </a:t>
            </a:r>
            <a:r>
              <a:rPr kumimoji="0" sz="2800" b="0" i="0" u="none" strike="noStrike" kern="1200" cap="none" spc="-20" normalizeH="0" baseline="0" noProof="0" dirty="0">
                <a:ln>
                  <a:noFill/>
                </a:ln>
                <a:solidFill>
                  <a:prstClr val="black"/>
                </a:solidFill>
                <a:effectLst/>
                <a:uLnTx/>
                <a:uFillTx/>
                <a:latin typeface="Calibri"/>
                <a:ea typeface="+mn-ea"/>
                <a:cs typeface="Calibri"/>
              </a:rPr>
              <a:t>range </a:t>
            </a:r>
            <a:r>
              <a:rPr kumimoji="0" sz="2800" b="0" i="0" u="none" strike="noStrike" kern="1200" cap="none" spc="-15" normalizeH="0" baseline="0" noProof="0" dirty="0">
                <a:ln>
                  <a:noFill/>
                </a:ln>
                <a:solidFill>
                  <a:prstClr val="black"/>
                </a:solidFill>
                <a:effectLst/>
                <a:uLnTx/>
                <a:uFillTx/>
                <a:latin typeface="Calibri"/>
                <a:ea typeface="+mn-ea"/>
                <a:cs typeface="Calibri"/>
              </a:rPr>
              <a:t>from managers </a:t>
            </a:r>
            <a:r>
              <a:rPr kumimoji="0" sz="2800" b="0" i="0" u="none" strike="noStrike" kern="1200" cap="none" spc="-20" normalizeH="0" baseline="0" noProof="0" dirty="0">
                <a:ln>
                  <a:noFill/>
                </a:ln>
                <a:solidFill>
                  <a:prstClr val="black"/>
                </a:solidFill>
                <a:effectLst/>
                <a:uLnTx/>
                <a:uFillTx/>
                <a:latin typeface="Calibri"/>
                <a:ea typeface="+mn-ea"/>
                <a:cs typeface="Calibri"/>
              </a:rPr>
              <a:t>to </a:t>
            </a:r>
            <a:r>
              <a:rPr kumimoji="0" sz="2800" b="0" i="0" u="none" strike="noStrike" kern="1200" cap="none" spc="-15" normalizeH="0" baseline="0" noProof="0" dirty="0">
                <a:ln>
                  <a:noFill/>
                </a:ln>
                <a:solidFill>
                  <a:prstClr val="black"/>
                </a:solidFill>
                <a:effectLst/>
                <a:uLnTx/>
                <a:uFillTx/>
                <a:latin typeface="Calibri"/>
                <a:ea typeface="+mn-ea"/>
                <a:cs typeface="Calibri"/>
              </a:rPr>
              <a:t>administrative </a:t>
            </a:r>
            <a:r>
              <a:rPr kumimoji="0" sz="2800" b="0" i="0" u="none" strike="noStrike" kern="1200" cap="none" spc="-10" normalizeH="0" baseline="0" noProof="0" dirty="0">
                <a:ln>
                  <a:noFill/>
                </a:ln>
                <a:solidFill>
                  <a:prstClr val="black"/>
                </a:solidFill>
                <a:effectLst/>
                <a:uLnTx/>
                <a:uFillTx/>
                <a:latin typeface="Calibri"/>
                <a:ea typeface="+mn-ea"/>
                <a:cs typeface="Calibri"/>
              </a:rPr>
              <a:t>assistants</a:t>
            </a:r>
            <a:r>
              <a:rPr kumimoji="0" sz="2800" b="0" i="0" u="none" strike="noStrike" kern="1200" cap="none" spc="12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and</a:t>
            </a:r>
            <a:r>
              <a:rPr kumimoji="0" lang="en-US"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accounting</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personnel.</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6" name="object 16"/>
          <p:cNvSpPr txBox="1">
            <a:spLocks noGrp="1"/>
          </p:cNvSpPr>
          <p:nvPr>
            <p:ph type="title"/>
          </p:nvPr>
        </p:nvSpPr>
        <p:spPr>
          <a:xfrm>
            <a:off x="1116109" y="461594"/>
            <a:ext cx="9966112" cy="697230"/>
          </a:xfrm>
          <a:prstGeom prst="rect">
            <a:avLst/>
          </a:prstGeom>
        </p:spPr>
        <p:txBody>
          <a:bodyPr vert="horz" wrap="square" lIns="0" tIns="13335" rIns="0" bIns="0" rtlCol="0">
            <a:spAutoFit/>
          </a:bodyPr>
          <a:lstStyle/>
          <a:p>
            <a:pPr marL="12700">
              <a:lnSpc>
                <a:spcPct val="100000"/>
              </a:lnSpc>
              <a:spcBef>
                <a:spcPts val="105"/>
              </a:spcBef>
            </a:pPr>
            <a:r>
              <a:rPr dirty="0"/>
              <a:t>RailCo's </a:t>
            </a:r>
            <a:r>
              <a:rPr spc="-15" dirty="0"/>
              <a:t>automated environment</a:t>
            </a:r>
          </a:p>
        </p:txBody>
      </p:sp>
    </p:spTree>
    <p:extLst>
      <p:ext uri="{BB962C8B-B14F-4D97-AF65-F5344CB8AC3E}">
        <p14:creationId xmlns:p14="http://schemas.microsoft.com/office/powerpoint/2010/main" val="26133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714587" y="1555750"/>
            <a:ext cx="10381827" cy="4687181"/>
          </a:xfrm>
          <a:prstGeom prst="rect">
            <a:avLst/>
          </a:prstGeom>
        </p:spPr>
        <p:txBody>
          <a:bodyPr vert="horz" wrap="square" lIns="0" tIns="12065" rIns="0" bIns="0" rtlCol="0">
            <a:spAutoFit/>
          </a:bodyPr>
          <a:lstStyle/>
          <a:p>
            <a:pPr marL="355600" marR="0" lvl="0" indent="-342900" algn="l" defTabSz="914400" rtl="0" eaLnBrk="1" fontAlgn="auto" latinLnBrk="0" hangingPunct="1">
              <a:lnSpc>
                <a:spcPct val="100000"/>
              </a:lnSpc>
              <a:spcBef>
                <a:spcPts val="95"/>
              </a:spcBef>
              <a:spcAft>
                <a:spcPts val="0"/>
              </a:spcAft>
              <a:buClrTx/>
              <a:buSzTx/>
              <a:buFont typeface="Arial"/>
              <a:buChar char="•"/>
              <a:tabLst>
                <a:tab pos="354965" algn="l"/>
                <a:tab pos="35560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Profit margins </a:t>
            </a:r>
            <a:r>
              <a:rPr kumimoji="0" sz="2800" b="0" i="0" u="none" strike="noStrike" kern="1200" cap="none" spc="-20" normalizeH="0" baseline="0" noProof="0" dirty="0">
                <a:ln>
                  <a:noFill/>
                </a:ln>
                <a:solidFill>
                  <a:prstClr val="black"/>
                </a:solidFill>
                <a:effectLst/>
                <a:uLnTx/>
                <a:uFillTx/>
                <a:latin typeface="Calibri"/>
                <a:ea typeface="+mn-ea"/>
                <a:cs typeface="Calibri"/>
              </a:rPr>
              <a:t>have </a:t>
            </a:r>
            <a:r>
              <a:rPr kumimoji="0" sz="2800" b="0" i="0" u="none" strike="noStrike" kern="1200" cap="none" spc="-5" normalizeH="0" baseline="0" noProof="0" dirty="0">
                <a:ln>
                  <a:noFill/>
                </a:ln>
                <a:solidFill>
                  <a:prstClr val="black"/>
                </a:solidFill>
                <a:effectLst/>
                <a:uLnTx/>
                <a:uFillTx/>
                <a:latin typeface="Calibri"/>
                <a:ea typeface="+mn-ea"/>
                <a:cs typeface="Calibri"/>
              </a:rPr>
              <a:t>been </a:t>
            </a:r>
            <a:r>
              <a:rPr kumimoji="0" sz="2800" b="0" i="0" u="none" strike="noStrike" kern="1200" cap="none" spc="-10" normalizeH="0" baseline="0" noProof="0" dirty="0">
                <a:ln>
                  <a:noFill/>
                </a:ln>
                <a:solidFill>
                  <a:prstClr val="black"/>
                </a:solidFill>
                <a:effectLst/>
                <a:uLnTx/>
                <a:uFillTx/>
                <a:latin typeface="Calibri"/>
                <a:ea typeface="+mn-ea"/>
                <a:cs typeface="Calibri"/>
              </a:rPr>
              <a:t>noticeably declining </a:t>
            </a:r>
            <a:r>
              <a:rPr kumimoji="0" sz="2800" b="0" i="0" u="none" strike="noStrike" kern="1200" cap="none" spc="-15" normalizeH="0" baseline="0" noProof="0" dirty="0">
                <a:ln>
                  <a:noFill/>
                </a:ln>
                <a:solidFill>
                  <a:prstClr val="black"/>
                </a:solidFill>
                <a:effectLst/>
                <a:uLnTx/>
                <a:uFillTx/>
                <a:latin typeface="Calibri"/>
                <a:ea typeface="+mn-ea"/>
                <a:cs typeface="Calibri"/>
              </a:rPr>
              <a:t>over </a:t>
            </a:r>
            <a:r>
              <a:rPr kumimoji="0" sz="2800" b="0" i="0" u="none" strike="noStrike" kern="1200" cap="none" spc="-10" normalizeH="0" baseline="0" noProof="0" dirty="0">
                <a:ln>
                  <a:noFill/>
                </a:ln>
                <a:solidFill>
                  <a:prstClr val="black"/>
                </a:solidFill>
                <a:effectLst/>
                <a:uLnTx/>
                <a:uFillTx/>
                <a:latin typeface="Calibri"/>
                <a:ea typeface="+mn-ea"/>
                <a:cs typeface="Calibri"/>
              </a:rPr>
              <a:t>the past</a:t>
            </a:r>
            <a:r>
              <a:rPr kumimoji="0" sz="2800" b="0" i="0" u="none" strike="noStrike" kern="1200" cap="none" spc="120" normalizeH="0" baseline="0" noProof="0" dirty="0">
                <a:ln>
                  <a:noFill/>
                </a:ln>
                <a:solidFill>
                  <a:prstClr val="black"/>
                </a:solidFill>
                <a:effectLst/>
                <a:uLnTx/>
                <a:uFillTx/>
                <a:latin typeface="Calibri"/>
                <a:ea typeface="+mn-ea"/>
                <a:cs typeface="Calibri"/>
              </a:rPr>
              <a:t> </a:t>
            </a:r>
            <a:r>
              <a:rPr kumimoji="0" sz="2800" b="0" i="0" u="none" strike="noStrike" kern="1200" cap="none" spc="-50" normalizeH="0" baseline="0" noProof="0" dirty="0">
                <a:ln>
                  <a:noFill/>
                </a:ln>
                <a:solidFill>
                  <a:prstClr val="black"/>
                </a:solidFill>
                <a:effectLst/>
                <a:uLnTx/>
                <a:uFillTx/>
                <a:latin typeface="Calibri"/>
                <a:ea typeface="+mn-ea"/>
                <a:cs typeface="Calibri"/>
              </a:rPr>
              <a:t>year.</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475615" lvl="1" indent="-287020" algn="l" defTabSz="914400" rtl="0" eaLnBrk="1" fontAlgn="auto" latinLnBrk="0" hangingPunct="1">
              <a:lnSpc>
                <a:spcPts val="1920"/>
              </a:lnSpc>
              <a:spcBef>
                <a:spcPts val="475"/>
              </a:spcBef>
              <a:spcAft>
                <a:spcPts val="0"/>
              </a:spcAft>
              <a:buClrTx/>
              <a:buSzTx/>
              <a:buFont typeface="Arial"/>
              <a:buChar char="–"/>
              <a:tabLst>
                <a:tab pos="756285" algn="l"/>
                <a:tab pos="75692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Clients </a:t>
            </a:r>
            <a:r>
              <a:rPr kumimoji="0" sz="2800" b="0" i="0" u="none" strike="noStrike" kern="1200" cap="none" spc="-20" normalizeH="0" baseline="0" noProof="0" dirty="0">
                <a:ln>
                  <a:noFill/>
                </a:ln>
                <a:solidFill>
                  <a:prstClr val="black"/>
                </a:solidFill>
                <a:effectLst/>
                <a:uLnTx/>
                <a:uFillTx/>
                <a:latin typeface="Calibri"/>
                <a:ea typeface="+mn-ea"/>
                <a:cs typeface="Calibri"/>
              </a:rPr>
              <a:t>have </a:t>
            </a:r>
            <a:r>
              <a:rPr kumimoji="0" sz="2800" b="0" i="0" u="none" strike="noStrike" kern="1200" cap="none" spc="-5" normalizeH="0" baseline="0" noProof="0" dirty="0">
                <a:ln>
                  <a:noFill/>
                </a:ln>
                <a:solidFill>
                  <a:prstClr val="black"/>
                </a:solidFill>
                <a:effectLst/>
                <a:uLnTx/>
                <a:uFillTx/>
                <a:latin typeface="Calibri"/>
                <a:ea typeface="+mn-ea"/>
                <a:cs typeface="Calibri"/>
              </a:rPr>
              <a:t>been switching </a:t>
            </a:r>
            <a:r>
              <a:rPr kumimoji="0" sz="2800" b="0" i="0" u="none" strike="noStrike" kern="1200" cap="none" spc="-15" normalizeH="0" baseline="0" noProof="0" dirty="0">
                <a:ln>
                  <a:noFill/>
                </a:ln>
                <a:solidFill>
                  <a:prstClr val="black"/>
                </a:solidFill>
                <a:effectLst/>
                <a:uLnTx/>
                <a:uFillTx/>
                <a:latin typeface="Calibri"/>
                <a:ea typeface="+mn-ea"/>
                <a:cs typeface="Calibri"/>
              </a:rPr>
              <a:t>to </a:t>
            </a:r>
            <a:r>
              <a:rPr kumimoji="0" sz="2800" b="0" i="0" u="none" strike="noStrike" kern="1200" cap="none" spc="0" normalizeH="0" baseline="0" noProof="0" dirty="0">
                <a:ln>
                  <a:noFill/>
                </a:ln>
                <a:solidFill>
                  <a:prstClr val="black"/>
                </a:solidFill>
                <a:effectLst/>
                <a:uLnTx/>
                <a:uFillTx/>
                <a:latin typeface="Calibri"/>
                <a:ea typeface="+mn-ea"/>
                <a:cs typeface="Calibri"/>
              </a:rPr>
              <a:t>a </a:t>
            </a:r>
            <a:r>
              <a:rPr kumimoji="0" sz="2800" b="0" i="0" u="none" strike="noStrike" kern="1200" cap="none" spc="-10" normalizeH="0" baseline="0" noProof="0" dirty="0">
                <a:ln>
                  <a:noFill/>
                </a:ln>
                <a:solidFill>
                  <a:prstClr val="black"/>
                </a:solidFill>
                <a:effectLst/>
                <a:uLnTx/>
                <a:uFillTx/>
                <a:latin typeface="Calibri"/>
                <a:ea typeface="+mn-ea"/>
                <a:cs typeface="Calibri"/>
              </a:rPr>
              <a:t>competitor providing </a:t>
            </a:r>
            <a:r>
              <a:rPr kumimoji="0" sz="2800" b="0" i="0" u="none" strike="noStrike" kern="1200" cap="none" spc="0" normalizeH="0" baseline="0" noProof="0" dirty="0">
                <a:ln>
                  <a:noFill/>
                </a:ln>
                <a:solidFill>
                  <a:prstClr val="black"/>
                </a:solidFill>
                <a:effectLst/>
                <a:uLnTx/>
                <a:uFillTx/>
                <a:latin typeface="Calibri"/>
                <a:ea typeface="+mn-ea"/>
                <a:cs typeface="Calibri"/>
              </a:rPr>
              <a:t>the </a:t>
            </a:r>
            <a:r>
              <a:rPr kumimoji="0" sz="2800" b="0" i="0" u="none" strike="noStrike" kern="1200" cap="none" spc="-5" normalizeH="0" baseline="0" noProof="0" dirty="0">
                <a:ln>
                  <a:noFill/>
                </a:ln>
                <a:solidFill>
                  <a:prstClr val="black"/>
                </a:solidFill>
                <a:effectLst/>
                <a:uLnTx/>
                <a:uFillTx/>
                <a:latin typeface="Calibri"/>
                <a:ea typeface="+mn-ea"/>
                <a:cs typeface="Calibri"/>
              </a:rPr>
              <a:t>same  products </a:t>
            </a:r>
            <a:r>
              <a:rPr kumimoji="0" sz="2800" b="0" i="0" u="none" strike="noStrike" kern="1200" cap="none" spc="0" normalizeH="0" baseline="0" noProof="0" dirty="0">
                <a:ln>
                  <a:noFill/>
                </a:ln>
                <a:solidFill>
                  <a:prstClr val="black"/>
                </a:solidFill>
                <a:effectLst/>
                <a:uLnTx/>
                <a:uFillTx/>
                <a:latin typeface="Calibri"/>
                <a:ea typeface="+mn-ea"/>
                <a:cs typeface="Calibri"/>
              </a:rPr>
              <a:t>in a </a:t>
            </a:r>
            <a:r>
              <a:rPr kumimoji="0" sz="2800" b="0" i="0" u="none" strike="noStrike" kern="1200" cap="none" spc="-10" normalizeH="0" baseline="0" noProof="0" dirty="0">
                <a:ln>
                  <a:noFill/>
                </a:ln>
                <a:solidFill>
                  <a:prstClr val="black"/>
                </a:solidFill>
                <a:effectLst/>
                <a:uLnTx/>
                <a:uFillTx/>
                <a:latin typeface="Calibri"/>
                <a:ea typeface="+mn-ea"/>
                <a:cs typeface="Calibri"/>
              </a:rPr>
              <a:t>more efficient </a:t>
            </a:r>
            <a:r>
              <a:rPr kumimoji="0" sz="2800" b="0" i="0" u="none" strike="noStrike" kern="1200" cap="none" spc="0" normalizeH="0" baseline="0" noProof="0" dirty="0">
                <a:ln>
                  <a:noFill/>
                </a:ln>
                <a:solidFill>
                  <a:prstClr val="black"/>
                </a:solidFill>
                <a:effectLst/>
                <a:uLnTx/>
                <a:uFillTx/>
                <a:latin typeface="Calibri"/>
                <a:ea typeface="+mn-ea"/>
                <a:cs typeface="Calibri"/>
              </a:rPr>
              <a:t>manner and </a:t>
            </a:r>
            <a:r>
              <a:rPr kumimoji="0" sz="2800" b="0" i="0" u="none" strike="noStrike" kern="1200" cap="none" spc="-15" normalizeH="0" baseline="0" noProof="0" dirty="0">
                <a:ln>
                  <a:noFill/>
                </a:ln>
                <a:solidFill>
                  <a:prstClr val="black"/>
                </a:solidFill>
                <a:effectLst/>
                <a:uLnTx/>
                <a:uFillTx/>
                <a:latin typeface="Calibri"/>
                <a:ea typeface="+mn-ea"/>
                <a:cs typeface="Calibri"/>
              </a:rPr>
              <a:t>at </a:t>
            </a:r>
            <a:r>
              <a:rPr kumimoji="0" sz="2800" b="0" i="0" u="none" strike="noStrike" kern="1200" cap="none" spc="0" normalizeH="0" baseline="0" noProof="0" dirty="0">
                <a:ln>
                  <a:noFill/>
                </a:ln>
                <a:solidFill>
                  <a:prstClr val="black"/>
                </a:solidFill>
                <a:effectLst/>
                <a:uLnTx/>
                <a:uFillTx/>
                <a:latin typeface="Calibri"/>
                <a:ea typeface="+mn-ea"/>
                <a:cs typeface="Calibri"/>
              </a:rPr>
              <a:t>a </a:t>
            </a:r>
            <a:r>
              <a:rPr kumimoji="0" sz="2800" b="0" i="0" u="none" strike="noStrike" kern="1200" cap="none" spc="-10" normalizeH="0" baseline="0" noProof="0" dirty="0">
                <a:ln>
                  <a:noFill/>
                </a:ln>
                <a:solidFill>
                  <a:prstClr val="black"/>
                </a:solidFill>
                <a:effectLst/>
                <a:uLnTx/>
                <a:uFillTx/>
                <a:latin typeface="Calibri"/>
                <a:ea typeface="+mn-ea"/>
                <a:cs typeface="Calibri"/>
              </a:rPr>
              <a:t>lower</a:t>
            </a:r>
            <a:r>
              <a:rPr kumimoji="0" sz="2800" b="0" i="0" u="none" strike="noStrike" kern="1200" cap="none" spc="2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cost.</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355600" marR="5080" lvl="0" indent="-342900" algn="l" defTabSz="914400" rtl="0" eaLnBrk="1" fontAlgn="auto" latinLnBrk="0" hangingPunct="1">
              <a:lnSpc>
                <a:spcPct val="80000"/>
              </a:lnSpc>
              <a:spcBef>
                <a:spcPts val="535"/>
              </a:spcBef>
              <a:spcAft>
                <a:spcPts val="0"/>
              </a:spcAft>
              <a:buClrTx/>
              <a:buSzTx/>
              <a:buFont typeface="Arial"/>
              <a:buChar char="•"/>
              <a:tabLst>
                <a:tab pos="354965" algn="l"/>
                <a:tab pos="35560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Further </a:t>
            </a:r>
            <a:r>
              <a:rPr kumimoji="0" sz="2800" b="0" i="0" u="none" strike="noStrike" kern="1200" cap="none" spc="-15" normalizeH="0" baseline="0" noProof="0" dirty="0">
                <a:ln>
                  <a:noFill/>
                </a:ln>
                <a:solidFill>
                  <a:prstClr val="black"/>
                </a:solidFill>
                <a:effectLst/>
                <a:uLnTx/>
                <a:uFillTx/>
                <a:latin typeface="Calibri"/>
                <a:ea typeface="+mn-ea"/>
                <a:cs typeface="Calibri"/>
              </a:rPr>
              <a:t>investigation </a:t>
            </a:r>
            <a:r>
              <a:rPr kumimoji="0" sz="2800" b="0" i="0" u="none" strike="noStrike" kern="1200" cap="none" spc="-5" normalizeH="0" baseline="0" noProof="0" dirty="0">
                <a:ln>
                  <a:noFill/>
                </a:ln>
                <a:solidFill>
                  <a:prstClr val="black"/>
                </a:solidFill>
                <a:effectLst/>
                <a:uLnTx/>
                <a:uFillTx/>
                <a:latin typeface="Calibri"/>
                <a:ea typeface="+mn-ea"/>
                <a:cs typeface="Calibri"/>
              </a:rPr>
              <a:t>led </a:t>
            </a:r>
            <a:r>
              <a:rPr kumimoji="0" sz="2800" b="0" i="0" u="none" strike="noStrike" kern="1200" cap="none" spc="-20" normalizeH="0" baseline="0" noProof="0" dirty="0">
                <a:ln>
                  <a:noFill/>
                </a:ln>
                <a:solidFill>
                  <a:prstClr val="black"/>
                </a:solidFill>
                <a:effectLst/>
                <a:uLnTx/>
                <a:uFillTx/>
                <a:latin typeface="Calibri"/>
                <a:ea typeface="+mn-ea"/>
                <a:cs typeface="Calibri"/>
              </a:rPr>
              <a:t>to </a:t>
            </a:r>
            <a:r>
              <a:rPr kumimoji="0" sz="2800" b="0" i="0" u="none" strike="noStrike" kern="1200" cap="none" spc="-5" normalizeH="0" baseline="0" noProof="0" dirty="0">
                <a:ln>
                  <a:noFill/>
                </a:ln>
                <a:solidFill>
                  <a:prstClr val="black"/>
                </a:solidFill>
                <a:effectLst/>
                <a:uLnTx/>
                <a:uFillTx/>
                <a:latin typeface="Calibri"/>
                <a:ea typeface="+mn-ea"/>
                <a:cs typeface="Calibri"/>
              </a:rPr>
              <a:t>the </a:t>
            </a:r>
            <a:r>
              <a:rPr kumimoji="0" sz="2800" b="0" i="0" u="none" strike="noStrike" kern="1200" cap="none" spc="-10" normalizeH="0" baseline="0" noProof="0" dirty="0">
                <a:ln>
                  <a:noFill/>
                </a:ln>
                <a:solidFill>
                  <a:prstClr val="black"/>
                </a:solidFill>
                <a:effectLst/>
                <a:uLnTx/>
                <a:uFillTx/>
                <a:latin typeface="Calibri"/>
                <a:ea typeface="+mn-ea"/>
                <a:cs typeface="Calibri"/>
              </a:rPr>
              <a:t>discovery </a:t>
            </a:r>
            <a:r>
              <a:rPr kumimoji="0" sz="2800" b="0" i="0" u="none" strike="noStrike" kern="1200" cap="none" spc="-15" normalizeH="0" baseline="0" noProof="0" dirty="0">
                <a:ln>
                  <a:noFill/>
                </a:ln>
                <a:solidFill>
                  <a:prstClr val="black"/>
                </a:solidFill>
                <a:effectLst/>
                <a:uLnTx/>
                <a:uFillTx/>
                <a:latin typeface="Calibri"/>
                <a:ea typeface="+mn-ea"/>
                <a:cs typeface="Calibri"/>
              </a:rPr>
              <a:t>that </a:t>
            </a:r>
            <a:r>
              <a:rPr kumimoji="0" sz="2800" b="0" i="0" u="none" strike="noStrike" kern="1200" cap="none" spc="-5" normalizeH="0" baseline="0" noProof="0" dirty="0">
                <a:ln>
                  <a:noFill/>
                </a:ln>
                <a:solidFill>
                  <a:prstClr val="black"/>
                </a:solidFill>
                <a:effectLst/>
                <a:uLnTx/>
                <a:uFillTx/>
                <a:latin typeface="Calibri"/>
                <a:ea typeface="+mn-ea"/>
                <a:cs typeface="Calibri"/>
              </a:rPr>
              <a:t>this </a:t>
            </a:r>
            <a:r>
              <a:rPr kumimoji="0" sz="2800" b="0" i="0" u="none" strike="noStrike" kern="1200" cap="none" spc="-15" normalizeH="0" baseline="0" noProof="0" dirty="0">
                <a:ln>
                  <a:noFill/>
                </a:ln>
                <a:solidFill>
                  <a:prstClr val="black"/>
                </a:solidFill>
                <a:effectLst/>
                <a:uLnTx/>
                <a:uFillTx/>
                <a:latin typeface="Calibri"/>
                <a:ea typeface="+mn-ea"/>
                <a:cs typeface="Calibri"/>
              </a:rPr>
              <a:t>competitor </a:t>
            </a:r>
            <a:r>
              <a:rPr kumimoji="0" sz="2800" b="0" i="0" u="none" strike="noStrike" kern="1200" cap="none" spc="-10" normalizeH="0" baseline="0" noProof="0" dirty="0">
                <a:ln>
                  <a:noFill/>
                </a:ln>
                <a:solidFill>
                  <a:prstClr val="black"/>
                </a:solidFill>
                <a:effectLst/>
                <a:uLnTx/>
                <a:uFillTx/>
                <a:latin typeface="Calibri"/>
                <a:ea typeface="+mn-ea"/>
                <a:cs typeface="Calibri"/>
              </a:rPr>
              <a:t>has  implemented </a:t>
            </a:r>
            <a:r>
              <a:rPr kumimoji="0" sz="2800" b="0" i="0" u="none" strike="noStrike" kern="1200" cap="none" spc="-5" normalizeH="0" baseline="0" noProof="0" dirty="0">
                <a:ln>
                  <a:noFill/>
                </a:ln>
                <a:solidFill>
                  <a:prstClr val="black"/>
                </a:solidFill>
                <a:effectLst/>
                <a:uLnTx/>
                <a:uFillTx/>
                <a:latin typeface="Calibri"/>
                <a:ea typeface="+mn-ea"/>
                <a:cs typeface="Calibri"/>
              </a:rPr>
              <a:t>an </a:t>
            </a:r>
            <a:r>
              <a:rPr kumimoji="0" sz="2800" b="0" i="0" u="none" strike="noStrike" kern="1200" cap="none" spc="-10" normalizeH="0" baseline="0" noProof="0" dirty="0">
                <a:ln>
                  <a:noFill/>
                </a:ln>
                <a:solidFill>
                  <a:prstClr val="black"/>
                </a:solidFill>
                <a:effectLst/>
                <a:uLnTx/>
                <a:uFillTx/>
                <a:latin typeface="Calibri"/>
                <a:ea typeface="+mn-ea"/>
                <a:cs typeface="Calibri"/>
              </a:rPr>
              <a:t>extension </a:t>
            </a:r>
            <a:r>
              <a:rPr kumimoji="0" sz="2800" b="0" i="0" u="none" strike="noStrike" kern="1200" cap="none" spc="-20" normalizeH="0" baseline="0" noProof="0" dirty="0">
                <a:ln>
                  <a:noFill/>
                </a:ln>
                <a:solidFill>
                  <a:prstClr val="black"/>
                </a:solidFill>
                <a:effectLst/>
                <a:uLnTx/>
                <a:uFillTx/>
                <a:latin typeface="Calibri"/>
                <a:ea typeface="+mn-ea"/>
                <a:cs typeface="Calibri"/>
              </a:rPr>
              <a:t>to </a:t>
            </a:r>
            <a:r>
              <a:rPr kumimoji="0" sz="2800" b="0" i="0" u="none" strike="noStrike" kern="1200" cap="none" spc="-5" normalizeH="0" baseline="0" noProof="0" dirty="0">
                <a:ln>
                  <a:noFill/>
                </a:ln>
                <a:solidFill>
                  <a:prstClr val="black"/>
                </a:solidFill>
                <a:effectLst/>
                <a:uLnTx/>
                <a:uFillTx/>
                <a:latin typeface="Calibri"/>
                <a:ea typeface="+mn-ea"/>
                <a:cs typeface="Calibri"/>
              </a:rPr>
              <a:t>their </a:t>
            </a:r>
            <a:r>
              <a:rPr kumimoji="0" sz="2800" b="0" i="0" u="none" strike="noStrike" kern="1200" cap="none" spc="-15" normalizeH="0" baseline="0" noProof="0" dirty="0">
                <a:ln>
                  <a:noFill/>
                </a:ln>
                <a:solidFill>
                  <a:prstClr val="black"/>
                </a:solidFill>
                <a:effectLst/>
                <a:uLnTx/>
                <a:uFillTx/>
                <a:latin typeface="Calibri"/>
                <a:ea typeface="+mn-ea"/>
                <a:cs typeface="Calibri"/>
              </a:rPr>
              <a:t>existing </a:t>
            </a:r>
            <a:r>
              <a:rPr kumimoji="0" sz="2800" b="0" i="0" u="none" strike="noStrike" kern="1200" cap="none" spc="-10" normalizeH="0" baseline="0" noProof="0" dirty="0">
                <a:ln>
                  <a:noFill/>
                </a:ln>
                <a:solidFill>
                  <a:prstClr val="black"/>
                </a:solidFill>
                <a:effectLst/>
                <a:uLnTx/>
                <a:uFillTx/>
                <a:latin typeface="Calibri"/>
                <a:ea typeface="+mn-ea"/>
                <a:cs typeface="Calibri"/>
              </a:rPr>
              <a:t>accounting </a:t>
            </a:r>
            <a:r>
              <a:rPr kumimoji="0" sz="2800" b="0" i="0" u="none" strike="noStrike" kern="1200" cap="none" spc="-20" normalizeH="0" baseline="0" noProof="0" dirty="0">
                <a:ln>
                  <a:noFill/>
                </a:ln>
                <a:solidFill>
                  <a:prstClr val="black"/>
                </a:solidFill>
                <a:effectLst/>
                <a:uLnTx/>
                <a:uFillTx/>
                <a:latin typeface="Calibri"/>
                <a:ea typeface="+mn-ea"/>
                <a:cs typeface="Calibri"/>
              </a:rPr>
              <a:t>system,  </a:t>
            </a:r>
            <a:r>
              <a:rPr kumimoji="0" sz="2800" b="0" i="0" u="none" strike="noStrike" kern="1200" cap="none" spc="-5" normalizeH="0" baseline="0" noProof="0" dirty="0">
                <a:ln>
                  <a:noFill/>
                </a:ln>
                <a:solidFill>
                  <a:prstClr val="black"/>
                </a:solidFill>
                <a:effectLst/>
                <a:uLnTx/>
                <a:uFillTx/>
                <a:latin typeface="Calibri"/>
                <a:ea typeface="+mn-ea"/>
                <a:cs typeface="Calibri"/>
              </a:rPr>
              <a:t>allowing </a:t>
            </a:r>
            <a:r>
              <a:rPr kumimoji="0" sz="2800" b="0" i="0" u="none" strike="noStrike" kern="1200" cap="none" spc="-10" normalizeH="0" baseline="0" noProof="0" dirty="0">
                <a:ln>
                  <a:noFill/>
                </a:ln>
                <a:solidFill>
                  <a:prstClr val="black"/>
                </a:solidFill>
                <a:effectLst/>
                <a:uLnTx/>
                <a:uFillTx/>
                <a:latin typeface="Calibri"/>
                <a:ea typeface="+mn-ea"/>
                <a:cs typeface="Calibri"/>
              </a:rPr>
              <a:t>them </a:t>
            </a:r>
            <a:r>
              <a:rPr kumimoji="0" sz="2800" b="0" i="0" u="none" strike="noStrike" kern="1200" cap="none" spc="-20" normalizeH="0" baseline="0" noProof="0" dirty="0">
                <a:ln>
                  <a:noFill/>
                </a:ln>
                <a:solidFill>
                  <a:prstClr val="black"/>
                </a:solidFill>
                <a:effectLst/>
                <a:uLnTx/>
                <a:uFillTx/>
                <a:latin typeface="Calibri"/>
                <a:ea typeface="+mn-ea"/>
                <a:cs typeface="Calibri"/>
              </a:rPr>
              <a:t>to </a:t>
            </a:r>
            <a:r>
              <a:rPr kumimoji="0" sz="2800" b="0" i="0" u="none" strike="noStrike" kern="1200" cap="none" spc="-15" normalizeH="0" baseline="0" noProof="0" dirty="0">
                <a:ln>
                  <a:noFill/>
                </a:ln>
                <a:solidFill>
                  <a:prstClr val="black"/>
                </a:solidFill>
                <a:effectLst/>
                <a:uLnTx/>
                <a:uFillTx/>
                <a:latin typeface="Calibri"/>
                <a:ea typeface="+mn-ea"/>
                <a:cs typeface="Calibri"/>
              </a:rPr>
              <a:t>perform </a:t>
            </a:r>
            <a:r>
              <a:rPr kumimoji="0" sz="2800" b="0" i="0" u="none" strike="noStrike" kern="1200" cap="none" spc="-10" normalizeH="0" baseline="0" noProof="0" dirty="0">
                <a:ln>
                  <a:noFill/>
                </a:ln>
                <a:solidFill>
                  <a:prstClr val="black"/>
                </a:solidFill>
                <a:effectLst/>
                <a:uLnTx/>
                <a:uFillTx/>
                <a:latin typeface="Calibri"/>
                <a:ea typeface="+mn-ea"/>
                <a:cs typeface="Calibri"/>
              </a:rPr>
              <a:t>various transactions </a:t>
            </a:r>
            <a:r>
              <a:rPr kumimoji="0" sz="2800" b="0" i="0" u="none" strike="noStrike" kern="1200" cap="none" spc="-5" normalizeH="0" baseline="0" noProof="0" dirty="0">
                <a:ln>
                  <a:noFill/>
                </a:ln>
                <a:solidFill>
                  <a:prstClr val="black"/>
                </a:solidFill>
                <a:effectLst/>
                <a:uLnTx/>
                <a:uFillTx/>
                <a:latin typeface="Calibri"/>
                <a:ea typeface="+mn-ea"/>
                <a:cs typeface="Calibri"/>
              </a:rPr>
              <a:t>online via B2B  solutions </a:t>
            </a:r>
            <a:r>
              <a:rPr kumimoji="0" sz="2800" b="0" i="0" u="none" strike="noStrike" kern="1200" cap="none" spc="-15" normalizeH="0" baseline="0" noProof="0" dirty="0">
                <a:ln>
                  <a:noFill/>
                </a:ln>
                <a:solidFill>
                  <a:prstClr val="black"/>
                </a:solidFill>
                <a:effectLst/>
                <a:uLnTx/>
                <a:uFillTx/>
                <a:latin typeface="Calibri"/>
                <a:ea typeface="+mn-ea"/>
                <a:cs typeface="Calibri"/>
              </a:rPr>
              <a:t>provided </a:t>
            </a:r>
            <a:r>
              <a:rPr kumimoji="0" sz="2800" b="0" i="0" u="none" strike="noStrike" kern="1200" cap="none" spc="-10" normalizeH="0" baseline="0" noProof="0" dirty="0">
                <a:ln>
                  <a:noFill/>
                </a:ln>
                <a:solidFill>
                  <a:prstClr val="black"/>
                </a:solidFill>
                <a:effectLst/>
                <a:uLnTx/>
                <a:uFillTx/>
                <a:latin typeface="Calibri"/>
                <a:ea typeface="+mn-ea"/>
                <a:cs typeface="Calibri"/>
              </a:rPr>
              <a:t>by </a:t>
            </a:r>
            <a:r>
              <a:rPr kumimoji="0" sz="2800" b="0" i="0" u="none" strike="noStrike" kern="1200" cap="none" spc="-5" normalizeH="0" baseline="0" noProof="0" dirty="0">
                <a:ln>
                  <a:noFill/>
                </a:ln>
                <a:solidFill>
                  <a:prstClr val="black"/>
                </a:solidFill>
                <a:effectLst/>
                <a:uLnTx/>
                <a:uFillTx/>
                <a:latin typeface="Calibri"/>
                <a:ea typeface="+mn-ea"/>
                <a:cs typeface="Calibri"/>
              </a:rPr>
              <a:t>some of the </a:t>
            </a:r>
            <a:r>
              <a:rPr kumimoji="0" sz="2800" b="0" i="0" u="none" strike="noStrike" kern="1200" cap="none" spc="-10" normalizeH="0" baseline="0" noProof="0" dirty="0">
                <a:ln>
                  <a:noFill/>
                </a:ln>
                <a:solidFill>
                  <a:prstClr val="black"/>
                </a:solidFill>
                <a:effectLst/>
                <a:uLnTx/>
                <a:uFillTx/>
                <a:latin typeface="Calibri"/>
                <a:ea typeface="+mn-ea"/>
                <a:cs typeface="Calibri"/>
              </a:rPr>
              <a:t>larger</a:t>
            </a:r>
            <a:r>
              <a:rPr kumimoji="0" sz="2800" b="0" i="0" u="none" strike="noStrike" kern="1200" cap="none" spc="3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clients.</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355600" marR="189230" lvl="0" indent="-342900" algn="just" defTabSz="914400" rtl="0" eaLnBrk="1" fontAlgn="auto" latinLnBrk="0" hangingPunct="1">
              <a:lnSpc>
                <a:spcPts val="2110"/>
              </a:lnSpc>
              <a:spcBef>
                <a:spcPts val="509"/>
              </a:spcBef>
              <a:spcAft>
                <a:spcPts val="0"/>
              </a:spcAft>
              <a:buClrTx/>
              <a:buSzTx/>
              <a:buFont typeface="Arial"/>
              <a:buChar char="•"/>
              <a:tabLst>
                <a:tab pos="355600" algn="l"/>
              </a:tabLst>
              <a:defRPr/>
            </a:pPr>
            <a:r>
              <a:rPr kumimoji="0" sz="2800" b="0" i="0" u="none" strike="noStrike" kern="1200" cap="none" spc="-5" normalizeH="0" baseline="0" noProof="0" dirty="0">
                <a:ln>
                  <a:noFill/>
                </a:ln>
                <a:solidFill>
                  <a:prstClr val="black"/>
                </a:solidFill>
                <a:effectLst/>
                <a:uLnTx/>
                <a:uFillTx/>
                <a:latin typeface="Calibri"/>
                <a:ea typeface="+mn-ea"/>
                <a:cs typeface="Calibri"/>
              </a:rPr>
              <a:t>A </a:t>
            </a:r>
            <a:r>
              <a:rPr kumimoji="0" sz="2800" b="0" i="0" u="none" strike="noStrike" kern="1200" cap="none" spc="-10" normalizeH="0" baseline="0" noProof="0" dirty="0">
                <a:ln>
                  <a:noFill/>
                </a:ln>
                <a:solidFill>
                  <a:prstClr val="black"/>
                </a:solidFill>
                <a:effectLst/>
                <a:uLnTx/>
                <a:uFillTx/>
                <a:latin typeface="Calibri"/>
                <a:ea typeface="+mn-ea"/>
                <a:cs typeface="Calibri"/>
              </a:rPr>
              <a:t>further unpleasant </a:t>
            </a:r>
            <a:r>
              <a:rPr kumimoji="0" sz="2800" b="0" i="0" u="none" strike="noStrike" kern="1200" cap="none" spc="-15" normalizeH="0" baseline="0" noProof="0" dirty="0">
                <a:ln>
                  <a:noFill/>
                </a:ln>
                <a:solidFill>
                  <a:prstClr val="black"/>
                </a:solidFill>
                <a:effectLst/>
                <a:uLnTx/>
                <a:uFillTx/>
                <a:latin typeface="Calibri"/>
                <a:ea typeface="+mn-ea"/>
                <a:cs typeface="Calibri"/>
              </a:rPr>
              <a:t>revelation was that </a:t>
            </a:r>
            <a:r>
              <a:rPr kumimoji="0" sz="2800" b="0" i="0" u="none" strike="noStrike" kern="1200" cap="none" spc="-5" normalizeH="0" baseline="0" noProof="0" dirty="0">
                <a:ln>
                  <a:noFill/>
                </a:ln>
                <a:solidFill>
                  <a:prstClr val="black"/>
                </a:solidFill>
                <a:effectLst/>
                <a:uLnTx/>
                <a:uFillTx/>
                <a:latin typeface="Calibri"/>
                <a:ea typeface="+mn-ea"/>
                <a:cs typeface="Calibri"/>
              </a:rPr>
              <a:t>RailCo's primary </a:t>
            </a:r>
            <a:r>
              <a:rPr kumimoji="0" sz="2800" b="0" i="0" u="none" strike="noStrike" kern="1200" cap="none" spc="-10" normalizeH="0" baseline="0" noProof="0" dirty="0">
                <a:ln>
                  <a:noFill/>
                </a:ln>
                <a:solidFill>
                  <a:prstClr val="black"/>
                </a:solidFill>
                <a:effectLst/>
                <a:uLnTx/>
                <a:uFillTx/>
                <a:latin typeface="Calibri"/>
                <a:ea typeface="+mn-ea"/>
                <a:cs typeface="Calibri"/>
              </a:rPr>
              <a:t>client,  </a:t>
            </a:r>
            <a:r>
              <a:rPr kumimoji="0" sz="2800" b="0" i="0" u="none" strike="noStrike" kern="1200" cap="none" spc="-30" normalizeH="0" baseline="0" noProof="0" dirty="0">
                <a:ln>
                  <a:noFill/>
                </a:ln>
                <a:solidFill>
                  <a:prstClr val="black"/>
                </a:solidFill>
                <a:effectLst/>
                <a:uLnTx/>
                <a:uFillTx/>
                <a:latin typeface="Calibri"/>
                <a:ea typeface="+mn-ea"/>
                <a:cs typeface="Calibri"/>
              </a:rPr>
              <a:t>Transit </a:t>
            </a:r>
            <a:r>
              <a:rPr kumimoji="0" sz="2800" b="0" i="0" u="none" strike="noStrike" kern="1200" cap="none" spc="-10" normalizeH="0" baseline="0" noProof="0" dirty="0">
                <a:ln>
                  <a:noFill/>
                </a:ln>
                <a:solidFill>
                  <a:prstClr val="black"/>
                </a:solidFill>
                <a:effectLst/>
                <a:uLnTx/>
                <a:uFillTx/>
                <a:latin typeface="Calibri"/>
                <a:ea typeface="+mn-ea"/>
                <a:cs typeface="Calibri"/>
              </a:rPr>
              <a:t>Line </a:t>
            </a:r>
            <a:r>
              <a:rPr kumimoji="0" sz="2800" b="0" i="0" u="none" strike="noStrike" kern="1200" cap="none" spc="-15" normalizeH="0" baseline="0" noProof="0" dirty="0">
                <a:ln>
                  <a:noFill/>
                </a:ln>
                <a:solidFill>
                  <a:prstClr val="black"/>
                </a:solidFill>
                <a:effectLst/>
                <a:uLnTx/>
                <a:uFillTx/>
                <a:latin typeface="Calibri"/>
                <a:ea typeface="+mn-ea"/>
                <a:cs typeface="Calibri"/>
              </a:rPr>
              <a:t>Systems, </a:t>
            </a:r>
            <a:r>
              <a:rPr kumimoji="0" sz="2800" b="0" i="0" u="none" strike="noStrike" kern="1200" cap="none" spc="-10" normalizeH="0" baseline="0" noProof="0" dirty="0">
                <a:ln>
                  <a:noFill/>
                </a:ln>
                <a:solidFill>
                  <a:prstClr val="black"/>
                </a:solidFill>
                <a:effectLst/>
                <a:uLnTx/>
                <a:uFillTx/>
                <a:latin typeface="Calibri"/>
                <a:ea typeface="+mn-ea"/>
                <a:cs typeface="Calibri"/>
              </a:rPr>
              <a:t>has </a:t>
            </a:r>
            <a:r>
              <a:rPr kumimoji="0" sz="2800" b="0" i="0" u="none" strike="noStrike" kern="1200" cap="none" spc="-15" normalizeH="0" baseline="0" noProof="0" dirty="0">
                <a:ln>
                  <a:noFill/>
                </a:ln>
                <a:solidFill>
                  <a:prstClr val="black"/>
                </a:solidFill>
                <a:effectLst/>
                <a:uLnTx/>
                <a:uFillTx/>
                <a:latin typeface="Calibri"/>
                <a:ea typeface="+mn-ea"/>
                <a:cs typeface="Calibri"/>
              </a:rPr>
              <a:t>started </a:t>
            </a:r>
            <a:r>
              <a:rPr kumimoji="0" sz="2800" b="0" i="0" u="none" strike="noStrike" kern="1200" cap="none" spc="0" normalizeH="0" baseline="0" noProof="0" dirty="0">
                <a:ln>
                  <a:noFill/>
                </a:ln>
                <a:solidFill>
                  <a:prstClr val="black"/>
                </a:solidFill>
                <a:effectLst/>
                <a:uLnTx/>
                <a:uFillTx/>
                <a:latin typeface="Calibri"/>
                <a:ea typeface="+mn-ea"/>
                <a:cs typeface="Calibri"/>
              </a:rPr>
              <a:t>an </a:t>
            </a:r>
            <a:r>
              <a:rPr kumimoji="0" sz="2800" b="0" i="0" u="none" strike="noStrike" kern="1200" cap="none" spc="-10" normalizeH="0" baseline="0" noProof="0" dirty="0">
                <a:ln>
                  <a:noFill/>
                </a:ln>
                <a:solidFill>
                  <a:prstClr val="black"/>
                </a:solidFill>
                <a:effectLst/>
                <a:uLnTx/>
                <a:uFillTx/>
                <a:latin typeface="Calibri"/>
                <a:ea typeface="+mn-ea"/>
                <a:cs typeface="Calibri"/>
              </a:rPr>
              <a:t>online relationship </a:t>
            </a:r>
            <a:r>
              <a:rPr kumimoji="0" sz="2800" b="0" i="0" u="none" strike="noStrike" kern="1200" cap="none" spc="-5" normalizeH="0" baseline="0" noProof="0" dirty="0">
                <a:ln>
                  <a:noFill/>
                </a:ln>
                <a:solidFill>
                  <a:prstClr val="black"/>
                </a:solidFill>
                <a:effectLst/>
                <a:uLnTx/>
                <a:uFillTx/>
                <a:latin typeface="Calibri"/>
                <a:ea typeface="+mn-ea"/>
                <a:cs typeface="Calibri"/>
              </a:rPr>
              <a:t>with this  </a:t>
            </a:r>
            <a:r>
              <a:rPr kumimoji="0" sz="2800" b="0" i="0" u="none" strike="noStrike" kern="1200" cap="none" spc="-15" normalizeH="0" baseline="0" noProof="0" dirty="0">
                <a:ln>
                  <a:noFill/>
                </a:ln>
                <a:solidFill>
                  <a:prstClr val="black"/>
                </a:solidFill>
                <a:effectLst/>
                <a:uLnTx/>
                <a:uFillTx/>
                <a:latin typeface="Calibri"/>
                <a:ea typeface="+mn-ea"/>
                <a:cs typeface="Calibri"/>
              </a:rPr>
              <a:t>competitor </a:t>
            </a:r>
            <a:r>
              <a:rPr kumimoji="0" sz="2800" b="0" i="0" u="none" strike="noStrike" kern="1200" cap="none" spc="-5" normalizeH="0" baseline="0" noProof="0" dirty="0">
                <a:ln>
                  <a:noFill/>
                </a:ln>
                <a:solidFill>
                  <a:prstClr val="black"/>
                </a:solidFill>
                <a:effectLst/>
                <a:uLnTx/>
                <a:uFillTx/>
                <a:latin typeface="Calibri"/>
                <a:ea typeface="+mn-ea"/>
                <a:cs typeface="Calibri"/>
              </a:rPr>
              <a:t>as</a:t>
            </a:r>
            <a:r>
              <a:rPr kumimoji="0" sz="2800" b="0" i="0" u="none" strike="noStrike" kern="1200" cap="none" spc="4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well.</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355600" marR="0" lvl="0" indent="-342900" algn="just" defTabSz="914400" rtl="0" eaLnBrk="1" fontAlgn="auto" latinLnBrk="0" hangingPunct="1">
              <a:lnSpc>
                <a:spcPts val="2375"/>
              </a:lnSpc>
              <a:spcBef>
                <a:spcPts val="25"/>
              </a:spcBef>
              <a:spcAft>
                <a:spcPts val="0"/>
              </a:spcAft>
              <a:buClrTx/>
              <a:buSzTx/>
              <a:buFont typeface="Arial"/>
              <a:buChar char="•"/>
              <a:tabLst>
                <a:tab pos="355600" algn="l"/>
              </a:tabLst>
              <a:defRPr/>
            </a:pPr>
            <a:r>
              <a:rPr kumimoji="0" sz="2800" b="0" i="0" u="none" strike="noStrike" kern="1200" cap="none" spc="-5" normalizeH="0" baseline="0" noProof="0" dirty="0">
                <a:ln>
                  <a:noFill/>
                </a:ln>
                <a:solidFill>
                  <a:prstClr val="black"/>
                </a:solidFill>
                <a:effectLst/>
                <a:uLnTx/>
                <a:uFillTx/>
                <a:latin typeface="Calibri"/>
                <a:ea typeface="+mn-ea"/>
                <a:cs typeface="Calibri"/>
              </a:rPr>
              <a:t>RailCo is a </a:t>
            </a:r>
            <a:r>
              <a:rPr kumimoji="0" sz="2800" b="0" i="0" u="none" strike="noStrike" kern="1200" cap="none" spc="-15" normalizeH="0" baseline="0" noProof="0" dirty="0">
                <a:ln>
                  <a:noFill/>
                </a:ln>
                <a:solidFill>
                  <a:prstClr val="black"/>
                </a:solidFill>
                <a:effectLst/>
                <a:uLnTx/>
                <a:uFillTx/>
                <a:latin typeface="Calibri"/>
                <a:ea typeface="+mn-ea"/>
                <a:cs typeface="Calibri"/>
              </a:rPr>
              <a:t>company </a:t>
            </a:r>
            <a:r>
              <a:rPr kumimoji="0" sz="2800" b="0" i="0" u="none" strike="noStrike" kern="1200" cap="none" spc="-5" normalizeH="0" baseline="0" noProof="0" dirty="0">
                <a:ln>
                  <a:noFill/>
                </a:ln>
                <a:solidFill>
                  <a:prstClr val="black"/>
                </a:solidFill>
                <a:effectLst/>
                <a:uLnTx/>
                <a:uFillTx/>
                <a:latin typeface="Calibri"/>
                <a:ea typeface="+mn-ea"/>
                <a:cs typeface="Calibri"/>
              </a:rPr>
              <a:t>with </a:t>
            </a:r>
            <a:r>
              <a:rPr kumimoji="0" sz="2800" b="0" i="0" u="none" strike="noStrike" kern="1200" cap="none" spc="-15" normalizeH="0" baseline="0" noProof="0" dirty="0">
                <a:ln>
                  <a:noFill/>
                </a:ln>
                <a:solidFill>
                  <a:prstClr val="black"/>
                </a:solidFill>
                <a:effectLst/>
                <a:uLnTx/>
                <a:uFillTx/>
                <a:latin typeface="Calibri"/>
                <a:ea typeface="+mn-ea"/>
                <a:cs typeface="Calibri"/>
              </a:rPr>
              <a:t>outdated </a:t>
            </a:r>
            <a:r>
              <a:rPr kumimoji="0" sz="2800" b="0" i="0" u="none" strike="noStrike" kern="1200" cap="none" spc="-10" normalizeH="0" baseline="0" noProof="0" dirty="0">
                <a:ln>
                  <a:noFill/>
                </a:ln>
                <a:solidFill>
                  <a:prstClr val="black"/>
                </a:solidFill>
                <a:effectLst/>
                <a:uLnTx/>
                <a:uFillTx/>
                <a:latin typeface="Calibri"/>
                <a:ea typeface="+mn-ea"/>
                <a:cs typeface="Calibri"/>
              </a:rPr>
              <a:t>technology</a:t>
            </a:r>
            <a:r>
              <a:rPr kumimoji="0" sz="2800" b="0" i="0" u="none" strike="noStrike" kern="1200" cap="none" spc="7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automating</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355600" marR="0" lvl="0" indent="0" algn="just" defTabSz="914400" rtl="0" eaLnBrk="1" fontAlgn="auto" latinLnBrk="0" hangingPunct="1">
              <a:lnSpc>
                <a:spcPts val="2375"/>
              </a:lnSpc>
              <a:spcBef>
                <a:spcPts val="0"/>
              </a:spcBef>
              <a:spcAft>
                <a:spcPts val="0"/>
              </a:spcAft>
              <a:buClrTx/>
              <a:buSzTx/>
              <a:buFontTx/>
              <a:buNone/>
              <a:tabLst/>
              <a:defRPr/>
            </a:pPr>
            <a:r>
              <a:rPr kumimoji="0" sz="2800" b="0" i="0" u="none" strike="noStrike" kern="1200" cap="none" spc="-15" normalizeH="0" baseline="0" noProof="0" dirty="0">
                <a:ln>
                  <a:noFill/>
                </a:ln>
                <a:solidFill>
                  <a:prstClr val="black"/>
                </a:solidFill>
                <a:effectLst/>
                <a:uLnTx/>
                <a:uFillTx/>
                <a:latin typeface="Calibri"/>
                <a:ea typeface="+mn-ea"/>
                <a:cs typeface="Calibri"/>
              </a:rPr>
              <a:t>inefficient </a:t>
            </a:r>
            <a:r>
              <a:rPr kumimoji="0" sz="2800" b="0" i="0" u="none" strike="noStrike" kern="1200" cap="none" spc="-10" normalizeH="0" baseline="0" noProof="0" dirty="0">
                <a:ln>
                  <a:noFill/>
                </a:ln>
                <a:solidFill>
                  <a:prstClr val="black"/>
                </a:solidFill>
                <a:effectLst/>
                <a:uLnTx/>
                <a:uFillTx/>
                <a:latin typeface="Calibri"/>
                <a:ea typeface="+mn-ea"/>
                <a:cs typeface="Calibri"/>
              </a:rPr>
              <a:t>business</a:t>
            </a:r>
            <a:r>
              <a:rPr kumimoji="0" sz="2800" b="0" i="0" u="none" strike="noStrike" kern="1200" cap="none" spc="4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processes.</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451484" lvl="1" indent="-287020" algn="just" defTabSz="914400" rtl="0" eaLnBrk="1" fontAlgn="auto" latinLnBrk="0" hangingPunct="1">
              <a:lnSpc>
                <a:spcPct val="80000"/>
              </a:lnSpc>
              <a:spcBef>
                <a:spcPts val="490"/>
              </a:spcBef>
              <a:spcAft>
                <a:spcPts val="0"/>
              </a:spcAft>
              <a:buClrTx/>
              <a:buSzTx/>
              <a:buFont typeface="Arial"/>
              <a:buChar char="–"/>
              <a:tabLst>
                <a:tab pos="756920" algn="l"/>
              </a:tabLst>
              <a:defRPr/>
            </a:pPr>
            <a:r>
              <a:rPr kumimoji="0" sz="2800" b="0" i="0" u="none" strike="noStrike" kern="1200" cap="none" spc="0" normalizeH="0" baseline="0" noProof="0" dirty="0">
                <a:ln>
                  <a:noFill/>
                </a:ln>
                <a:solidFill>
                  <a:prstClr val="black"/>
                </a:solidFill>
                <a:effectLst/>
                <a:uLnTx/>
                <a:uFillTx/>
                <a:latin typeface="Calibri"/>
                <a:ea typeface="+mn-ea"/>
                <a:cs typeface="Calibri"/>
              </a:rPr>
              <a:t>Need </a:t>
            </a:r>
            <a:r>
              <a:rPr kumimoji="0" sz="2800" b="0" i="0" u="none" strike="noStrike" kern="1200" cap="none" spc="-15" normalizeH="0" baseline="0" noProof="0" dirty="0">
                <a:ln>
                  <a:noFill/>
                </a:ln>
                <a:solidFill>
                  <a:prstClr val="black"/>
                </a:solidFill>
                <a:effectLst/>
                <a:uLnTx/>
                <a:uFillTx/>
                <a:latin typeface="Calibri"/>
                <a:ea typeface="+mn-ea"/>
                <a:cs typeface="Calibri"/>
              </a:rPr>
              <a:t>to </a:t>
            </a:r>
            <a:r>
              <a:rPr kumimoji="0" sz="2800" b="0" i="0" u="none" strike="noStrike" kern="1200" cap="none" spc="-10" normalizeH="0" baseline="0" noProof="0" dirty="0">
                <a:ln>
                  <a:noFill/>
                </a:ln>
                <a:solidFill>
                  <a:prstClr val="black"/>
                </a:solidFill>
                <a:effectLst/>
                <a:uLnTx/>
                <a:uFillTx/>
                <a:latin typeface="Calibri"/>
                <a:ea typeface="+mn-ea"/>
                <a:cs typeface="Calibri"/>
              </a:rPr>
              <a:t>better </a:t>
            </a:r>
            <a:r>
              <a:rPr kumimoji="0" sz="2800" b="0" i="0" u="none" strike="noStrike" kern="1200" cap="none" spc="-5" normalizeH="0" baseline="0" noProof="0" dirty="0">
                <a:ln>
                  <a:noFill/>
                </a:ln>
                <a:solidFill>
                  <a:prstClr val="black"/>
                </a:solidFill>
                <a:effectLst/>
                <a:uLnTx/>
                <a:uFillTx/>
                <a:latin typeface="Calibri"/>
                <a:ea typeface="+mn-ea"/>
                <a:cs typeface="Calibri"/>
              </a:rPr>
              <a:t>respond </a:t>
            </a:r>
            <a:r>
              <a:rPr kumimoji="0" sz="2800" b="0" i="0" u="none" strike="noStrike" kern="1200" cap="none" spc="-15" normalizeH="0" baseline="0" noProof="0" dirty="0">
                <a:ln>
                  <a:noFill/>
                </a:ln>
                <a:solidFill>
                  <a:prstClr val="black"/>
                </a:solidFill>
                <a:effectLst/>
                <a:uLnTx/>
                <a:uFillTx/>
                <a:latin typeface="Calibri"/>
                <a:ea typeface="+mn-ea"/>
                <a:cs typeface="Calibri"/>
              </a:rPr>
              <a:t>to </a:t>
            </a:r>
            <a:r>
              <a:rPr kumimoji="0" sz="2800" b="0" i="0" u="none" strike="noStrike" kern="1200" cap="none" spc="-5" normalizeH="0" baseline="0" noProof="0" dirty="0">
                <a:ln>
                  <a:noFill/>
                </a:ln>
                <a:solidFill>
                  <a:prstClr val="black"/>
                </a:solidFill>
                <a:effectLst/>
                <a:uLnTx/>
                <a:uFillTx/>
                <a:latin typeface="Calibri"/>
                <a:ea typeface="+mn-ea"/>
                <a:cs typeface="Calibri"/>
              </a:rPr>
              <a:t>new business trends </a:t>
            </a:r>
            <a:r>
              <a:rPr kumimoji="0" sz="2800" b="0" i="0" u="none" strike="noStrike" kern="1200" cap="none" spc="0" normalizeH="0" baseline="0" noProof="0" dirty="0">
                <a:ln>
                  <a:noFill/>
                </a:ln>
                <a:solidFill>
                  <a:prstClr val="black"/>
                </a:solidFill>
                <a:effectLst/>
                <a:uLnTx/>
                <a:uFillTx/>
                <a:latin typeface="Calibri"/>
                <a:ea typeface="+mn-ea"/>
                <a:cs typeface="Calibri"/>
              </a:rPr>
              <a:t>and </a:t>
            </a:r>
            <a:r>
              <a:rPr kumimoji="0" sz="2800" b="0" i="0" u="none" strike="noStrike" kern="1200" cap="none" spc="-10" normalizeH="0" baseline="0" noProof="0" dirty="0">
                <a:ln>
                  <a:noFill/>
                </a:ln>
                <a:solidFill>
                  <a:prstClr val="black"/>
                </a:solidFill>
                <a:effectLst/>
                <a:uLnTx/>
                <a:uFillTx/>
                <a:latin typeface="Calibri"/>
                <a:ea typeface="+mn-ea"/>
                <a:cs typeface="Calibri"/>
              </a:rPr>
              <a:t>automation</a:t>
            </a:r>
            <a:r>
              <a:rPr kumimoji="0" lang="en-US" sz="2800" b="0" i="0" u="none" strike="noStrike" kern="1200" cap="none" spc="-1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requirements.</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3" name="object 13"/>
          <p:cNvSpPr txBox="1">
            <a:spLocks noGrp="1"/>
          </p:cNvSpPr>
          <p:nvPr>
            <p:ph type="title"/>
          </p:nvPr>
        </p:nvSpPr>
        <p:spPr>
          <a:xfrm>
            <a:off x="3117597" y="461594"/>
            <a:ext cx="5954607" cy="697230"/>
          </a:xfrm>
          <a:prstGeom prst="rect">
            <a:avLst/>
          </a:prstGeom>
        </p:spPr>
        <p:txBody>
          <a:bodyPr vert="horz" wrap="square" lIns="0" tIns="13335" rIns="0" bIns="0" rtlCol="0">
            <a:spAutoFit/>
          </a:bodyPr>
          <a:lstStyle/>
          <a:p>
            <a:pPr marL="12700">
              <a:lnSpc>
                <a:spcPct val="100000"/>
              </a:lnSpc>
              <a:spcBef>
                <a:spcPts val="105"/>
              </a:spcBef>
            </a:pPr>
            <a:r>
              <a:rPr spc="-5" dirty="0"/>
              <a:t>Observed</a:t>
            </a:r>
            <a:r>
              <a:rPr spc="-50" dirty="0"/>
              <a:t> </a:t>
            </a:r>
            <a:r>
              <a:rPr spc="-15" dirty="0"/>
              <a:t>Problems</a:t>
            </a:r>
          </a:p>
        </p:txBody>
      </p:sp>
    </p:spTree>
    <p:extLst>
      <p:ext uri="{BB962C8B-B14F-4D97-AF65-F5344CB8AC3E}">
        <p14:creationId xmlns:p14="http://schemas.microsoft.com/office/powerpoint/2010/main" val="391945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RailCo</a:t>
            </a:r>
            <a:r>
              <a:rPr lang="en-GB" dirty="0"/>
              <a:t> problems</a:t>
            </a:r>
          </a:p>
        </p:txBody>
      </p:sp>
      <p:sp>
        <p:nvSpPr>
          <p:cNvPr id="3" name="内容占位符 2"/>
          <p:cNvSpPr>
            <a:spLocks noGrp="1"/>
          </p:cNvSpPr>
          <p:nvPr>
            <p:ph idx="1"/>
          </p:nvPr>
        </p:nvSpPr>
        <p:spPr/>
        <p:txBody>
          <a:bodyPr>
            <a:normAutofit/>
          </a:bodyPr>
          <a:lstStyle/>
          <a:p>
            <a:r>
              <a:rPr lang="en-US" sz="3200" dirty="0" err="1"/>
              <a:t>RailCo's</a:t>
            </a:r>
            <a:r>
              <a:rPr lang="en-US" sz="3200" dirty="0"/>
              <a:t> original goals</a:t>
            </a:r>
          </a:p>
          <a:p>
            <a:pPr lvl="1"/>
            <a:r>
              <a:rPr lang="en-US" sz="2800" dirty="0"/>
              <a:t>upgrade its automation systems</a:t>
            </a:r>
          </a:p>
          <a:p>
            <a:pPr lvl="1"/>
            <a:r>
              <a:rPr lang="en-US" sz="2800" dirty="0"/>
              <a:t>remain competitive</a:t>
            </a:r>
          </a:p>
          <a:p>
            <a:pPr lvl="1"/>
            <a:r>
              <a:rPr lang="en-US" sz="2800" dirty="0"/>
              <a:t>continue its business relationship with its primary client, TLS.</a:t>
            </a:r>
          </a:p>
          <a:p>
            <a:r>
              <a:rPr lang="en-US" sz="3200" dirty="0" err="1"/>
              <a:t>RailCo</a:t>
            </a:r>
            <a:r>
              <a:rPr lang="en-US" sz="3200" dirty="0"/>
              <a:t> had lost TLS as a customer when a competitor managed to provide air brake parts at a lower price while also interfacing with TLS's B2B system.</a:t>
            </a:r>
          </a:p>
          <a:p>
            <a:endParaRPr lang="en-GB" sz="3200" dirty="0"/>
          </a:p>
        </p:txBody>
      </p:sp>
    </p:spTree>
    <p:extLst>
      <p:ext uri="{BB962C8B-B14F-4D97-AF65-F5344CB8AC3E}">
        <p14:creationId xmlns:p14="http://schemas.microsoft.com/office/powerpoint/2010/main" val="160481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700265" y="728284"/>
            <a:ext cx="7141633" cy="2598147"/>
          </a:xfrm>
          <a:prstGeom prst="rect">
            <a:avLst/>
          </a:prstGeom>
        </p:spPr>
        <p:txBody>
          <a:bodyPr vert="horz" wrap="square" lIns="0" tIns="12700" rIns="0" bIns="0" rtlCol="0">
            <a:spAutoFit/>
          </a:bodyPr>
          <a:lstStyle/>
          <a:p>
            <a:pPr marL="12700" marR="5080">
              <a:lnSpc>
                <a:spcPct val="100000"/>
              </a:lnSpc>
              <a:spcBef>
                <a:spcPts val="100"/>
              </a:spcBef>
            </a:pPr>
            <a:r>
              <a:rPr sz="2800" spc="-80" dirty="0"/>
              <a:t>To </a:t>
            </a:r>
            <a:r>
              <a:rPr sz="2800" spc="-5" dirty="0"/>
              <a:t>remain </a:t>
            </a:r>
            <a:r>
              <a:rPr sz="2800" spc="-10" dirty="0"/>
              <a:t>competitive </a:t>
            </a:r>
            <a:r>
              <a:rPr sz="2800" dirty="0"/>
              <a:t>and </a:t>
            </a:r>
            <a:r>
              <a:rPr sz="2800" spc="-10" dirty="0"/>
              <a:t>minimize </a:t>
            </a:r>
            <a:r>
              <a:rPr sz="2800" spc="-5" dirty="0"/>
              <a:t>losses, RailCo must  </a:t>
            </a:r>
            <a:r>
              <a:rPr sz="2800" spc="-10" dirty="0"/>
              <a:t>upgrade </a:t>
            </a:r>
            <a:r>
              <a:rPr sz="2800" spc="-5" dirty="0"/>
              <a:t>its automation </a:t>
            </a:r>
            <a:r>
              <a:rPr sz="2800" spc="-10" dirty="0"/>
              <a:t>environment </a:t>
            </a:r>
            <a:r>
              <a:rPr sz="2800" dirty="0"/>
              <a:t>as </a:t>
            </a:r>
            <a:r>
              <a:rPr sz="2800" spc="-5" dirty="0"/>
              <a:t>soon </a:t>
            </a:r>
            <a:r>
              <a:rPr sz="2800" dirty="0"/>
              <a:t>as </a:t>
            </a:r>
            <a:r>
              <a:rPr sz="2800" spc="-5" dirty="0"/>
              <a:t>possible.  </a:t>
            </a:r>
            <a:r>
              <a:rPr sz="2800" dirty="0"/>
              <a:t>Its </a:t>
            </a:r>
            <a:r>
              <a:rPr sz="2800" spc="-10" dirty="0"/>
              <a:t>top </a:t>
            </a:r>
            <a:r>
              <a:rPr sz="2800" spc="-5" dirty="0"/>
              <a:t>priority is </a:t>
            </a:r>
            <a:r>
              <a:rPr sz="2800" spc="-10" dirty="0"/>
              <a:t>to participate </a:t>
            </a:r>
            <a:r>
              <a:rPr sz="2800" spc="-5" dirty="0"/>
              <a:t>in online </a:t>
            </a:r>
            <a:r>
              <a:rPr sz="2800" spc="-10" dirty="0"/>
              <a:t>transactions </a:t>
            </a:r>
            <a:r>
              <a:rPr sz="2800" spc="-5" dirty="0"/>
              <a:t>with  TLS. </a:t>
            </a:r>
            <a:r>
              <a:rPr sz="2800" spc="-15" dirty="0"/>
              <a:t>Before </a:t>
            </a:r>
            <a:r>
              <a:rPr sz="2800" spc="-5" dirty="0"/>
              <a:t>our </a:t>
            </a:r>
            <a:r>
              <a:rPr sz="2800" spc="-10" dirty="0"/>
              <a:t>storyline </a:t>
            </a:r>
            <a:r>
              <a:rPr sz="2800" spc="-5" dirty="0"/>
              <a:t>begins, RailCo has </a:t>
            </a:r>
            <a:r>
              <a:rPr sz="2800" spc="-10" dirty="0"/>
              <a:t>already  </a:t>
            </a:r>
            <a:r>
              <a:rPr sz="2800" spc="-5" dirty="0"/>
              <a:t>hurried </a:t>
            </a:r>
            <a:r>
              <a:rPr sz="2800" spc="-10" dirty="0"/>
              <a:t>to </a:t>
            </a:r>
            <a:r>
              <a:rPr sz="2800" spc="-5" dirty="0"/>
              <a:t>build </a:t>
            </a:r>
            <a:r>
              <a:rPr sz="2800" dirty="0"/>
              <a:t>a </a:t>
            </a:r>
            <a:r>
              <a:rPr sz="2800" spc="-5" dirty="0"/>
              <a:t>pair of </a:t>
            </a:r>
            <a:r>
              <a:rPr sz="2800" spc="-25" dirty="0"/>
              <a:t>Web</a:t>
            </a:r>
            <a:r>
              <a:rPr sz="2800" spc="55" dirty="0"/>
              <a:t> </a:t>
            </a:r>
            <a:r>
              <a:rPr sz="2800" dirty="0"/>
              <a:t>services</a:t>
            </a:r>
          </a:p>
        </p:txBody>
      </p:sp>
      <p:sp>
        <p:nvSpPr>
          <p:cNvPr id="2" name="object 2"/>
          <p:cNvSpPr/>
          <p:nvPr/>
        </p:nvSpPr>
        <p:spPr>
          <a:xfrm>
            <a:off x="9144001" y="228601"/>
            <a:ext cx="2664799" cy="4432681"/>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bject 13"/>
          <p:cNvSpPr txBox="1"/>
          <p:nvPr/>
        </p:nvSpPr>
        <p:spPr>
          <a:xfrm>
            <a:off x="9289625" y="4757674"/>
            <a:ext cx="2375747" cy="1397819"/>
          </a:xfrm>
          <a:prstGeom prst="rect">
            <a:avLst/>
          </a:prstGeom>
        </p:spPr>
        <p:txBody>
          <a:bodyPr vert="horz" wrap="square" lIns="0" tIns="12700" rIns="0" bIns="0" rtlCol="0">
            <a:spAutoFit/>
          </a:bodyPr>
          <a:lstStyle/>
          <a:p>
            <a:pPr marL="12700" marR="5080" lvl="0" indent="0" algn="ctr"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Calibri"/>
                <a:ea typeface="+mn-ea"/>
                <a:cs typeface="Calibri"/>
              </a:rPr>
              <a:t>Figure </a:t>
            </a:r>
            <a:r>
              <a:rPr kumimoji="0" sz="1800" b="1" i="0" u="none" strike="noStrike" kern="1200" cap="none" spc="0" normalizeH="0" baseline="0" noProof="0" dirty="0">
                <a:ln>
                  <a:noFill/>
                </a:ln>
                <a:solidFill>
                  <a:prstClr val="black"/>
                </a:solidFill>
                <a:effectLst/>
                <a:uLnTx/>
                <a:uFillTx/>
                <a:latin typeface="Calibri"/>
                <a:ea typeface="+mn-ea"/>
                <a:cs typeface="Calibri"/>
              </a:rPr>
              <a:t>2.1:</a:t>
            </a:r>
            <a:r>
              <a:rPr kumimoji="0" sz="1800" b="1" i="0" u="none" strike="noStrike" kern="1200" cap="none" spc="-80" normalizeH="0" baseline="0" noProof="0" dirty="0">
                <a:ln>
                  <a:noFill/>
                </a:ln>
                <a:solidFill>
                  <a:prstClr val="black"/>
                </a:solidFill>
                <a:effectLst/>
                <a:uLnTx/>
                <a:uFillTx/>
                <a:latin typeface="Calibri"/>
                <a:ea typeface="+mn-ea"/>
                <a:cs typeface="Calibri"/>
              </a:rPr>
              <a:t> </a:t>
            </a:r>
            <a:r>
              <a:rPr kumimoji="0" sz="1800" b="0" i="0" u="none" strike="noStrike" kern="1200" cap="none" spc="-20" normalizeH="0" baseline="0" noProof="0" dirty="0">
                <a:ln>
                  <a:noFill/>
                </a:ln>
                <a:solidFill>
                  <a:prstClr val="black"/>
                </a:solidFill>
                <a:effectLst/>
                <a:uLnTx/>
                <a:uFillTx/>
                <a:latin typeface="Calibri"/>
                <a:ea typeface="+mn-ea"/>
                <a:cs typeface="Calibri"/>
              </a:rPr>
              <a:t>RailCo’s  </a:t>
            </a:r>
            <a:r>
              <a:rPr kumimoji="0" sz="1800" b="0" i="0" u="none" strike="noStrike" kern="1200" cap="none" spc="-5" normalizeH="0" baseline="0" noProof="0" dirty="0">
                <a:ln>
                  <a:noFill/>
                </a:ln>
                <a:solidFill>
                  <a:prstClr val="black"/>
                </a:solidFill>
                <a:effectLst/>
                <a:uLnTx/>
                <a:uFillTx/>
                <a:latin typeface="Calibri"/>
                <a:ea typeface="+mn-ea"/>
                <a:cs typeface="Calibri"/>
              </a:rPr>
              <a:t>initial set of </a:t>
            </a:r>
            <a:r>
              <a:rPr kumimoji="0" sz="1800" b="0" i="0" u="none" strike="noStrike" kern="1200" cap="none" spc="-25" normalizeH="0" baseline="0" noProof="0" dirty="0">
                <a:ln>
                  <a:noFill/>
                </a:ln>
                <a:solidFill>
                  <a:prstClr val="black"/>
                </a:solidFill>
                <a:effectLst/>
                <a:uLnTx/>
                <a:uFillTx/>
                <a:latin typeface="Calibri"/>
                <a:ea typeface="+mn-ea"/>
                <a:cs typeface="Calibri"/>
              </a:rPr>
              <a:t>Web  </a:t>
            </a:r>
            <a:r>
              <a:rPr kumimoji="0" sz="1800" b="0" i="0" u="none" strike="noStrike" kern="1200" cap="none" spc="0" normalizeH="0" baseline="0" noProof="0" dirty="0">
                <a:ln>
                  <a:noFill/>
                </a:ln>
                <a:solidFill>
                  <a:prstClr val="black"/>
                </a:solidFill>
                <a:effectLst/>
                <a:uLnTx/>
                <a:uFillTx/>
                <a:latin typeface="Calibri"/>
                <a:ea typeface="+mn-ea"/>
                <a:cs typeface="Calibri"/>
              </a:rPr>
              <a:t>services, designed  </a:t>
            </a:r>
            <a:r>
              <a:rPr kumimoji="0" sz="1800" b="0" i="0" u="none" strike="noStrike" kern="1200" cap="none" spc="-5" normalizeH="0" baseline="0" noProof="0" dirty="0">
                <a:ln>
                  <a:noFill/>
                </a:ln>
                <a:solidFill>
                  <a:prstClr val="black"/>
                </a:solidFill>
                <a:effectLst/>
                <a:uLnTx/>
                <a:uFillTx/>
                <a:latin typeface="Calibri"/>
                <a:ea typeface="+mn-ea"/>
                <a:cs typeface="Calibri"/>
              </a:rPr>
              <a:t>only </a:t>
            </a:r>
            <a:r>
              <a:rPr kumimoji="0" sz="1800" b="0" i="0" u="none" strike="noStrike" kern="1200" cap="none" spc="-10" normalizeH="0" baseline="0" noProof="0" dirty="0">
                <a:ln>
                  <a:noFill/>
                </a:ln>
                <a:solidFill>
                  <a:prstClr val="black"/>
                </a:solidFill>
                <a:effectLst/>
                <a:uLnTx/>
                <a:uFillTx/>
                <a:latin typeface="Calibri"/>
                <a:ea typeface="+mn-ea"/>
                <a:cs typeface="Calibri"/>
              </a:rPr>
              <a:t>to </a:t>
            </a:r>
            <a:r>
              <a:rPr kumimoji="0" sz="1800" b="0" i="0" u="none" strike="noStrike" kern="1200" cap="none" spc="-5" normalizeH="0" baseline="0" noProof="0" dirty="0">
                <a:ln>
                  <a:noFill/>
                </a:ln>
                <a:solidFill>
                  <a:prstClr val="black"/>
                </a:solidFill>
                <a:effectLst/>
                <a:uLnTx/>
                <a:uFillTx/>
                <a:latin typeface="Calibri"/>
                <a:ea typeface="+mn-ea"/>
                <a:cs typeface="Calibri"/>
              </a:rPr>
              <a:t>allow  RailCo </a:t>
            </a:r>
            <a:r>
              <a:rPr kumimoji="0" sz="1800" b="0" i="0" u="none" strike="noStrike" kern="1200" cap="none" spc="-10" normalizeH="0" baseline="0" noProof="0" dirty="0">
                <a:ln>
                  <a:noFill/>
                </a:ln>
                <a:solidFill>
                  <a:prstClr val="black"/>
                </a:solidFill>
                <a:effectLst/>
                <a:uLnTx/>
                <a:uFillTx/>
                <a:latin typeface="Calibri"/>
                <a:ea typeface="+mn-ea"/>
                <a:cs typeface="Calibri"/>
              </a:rPr>
              <a:t>to </a:t>
            </a:r>
            <a:r>
              <a:rPr kumimoji="0" sz="1800" b="0" i="0" u="none" strike="noStrike" kern="1200" cap="none" spc="-5" normalizeH="0" baseline="0" noProof="0" dirty="0">
                <a:ln>
                  <a:noFill/>
                </a:ln>
                <a:solidFill>
                  <a:prstClr val="black"/>
                </a:solidFill>
                <a:effectLst/>
                <a:uLnTx/>
                <a:uFillTx/>
                <a:latin typeface="Calibri"/>
                <a:ea typeface="+mn-ea"/>
                <a:cs typeface="Calibri"/>
              </a:rPr>
              <a:t>connect  </a:t>
            </a:r>
            <a:r>
              <a:rPr kumimoji="0" sz="1800" b="0" i="0" u="none" strike="noStrike" kern="1200" cap="none" spc="-10" normalizeH="0" baseline="0" noProof="0" dirty="0">
                <a:ln>
                  <a:noFill/>
                </a:ln>
                <a:solidFill>
                  <a:prstClr val="black"/>
                </a:solidFill>
                <a:effectLst/>
                <a:uLnTx/>
                <a:uFillTx/>
                <a:latin typeface="Calibri"/>
                <a:ea typeface="+mn-ea"/>
                <a:cs typeface="Calibri"/>
              </a:rPr>
              <a:t>to </a:t>
            </a:r>
            <a:r>
              <a:rPr kumimoji="0" sz="1800" b="0" i="0" u="none" strike="noStrike" kern="1200" cap="none" spc="-30" normalizeH="0" baseline="0" noProof="0" dirty="0">
                <a:ln>
                  <a:noFill/>
                </a:ln>
                <a:solidFill>
                  <a:prstClr val="black"/>
                </a:solidFill>
                <a:effectLst/>
                <a:uLnTx/>
                <a:uFillTx/>
                <a:latin typeface="Calibri"/>
                <a:ea typeface="+mn-ea"/>
                <a:cs typeface="Calibri"/>
              </a:rPr>
              <a:t>TLS’s </a:t>
            </a:r>
            <a:r>
              <a:rPr kumimoji="0" sz="1800" b="0" i="0" u="none" strike="noStrike" kern="1200" cap="none" spc="0" normalizeH="0" baseline="0" noProof="0" dirty="0">
                <a:ln>
                  <a:noFill/>
                </a:ln>
                <a:solidFill>
                  <a:prstClr val="black"/>
                </a:solidFill>
                <a:effectLst/>
                <a:uLnTx/>
                <a:uFillTx/>
                <a:latin typeface="Calibri"/>
                <a:ea typeface="+mn-ea"/>
                <a:cs typeface="Calibri"/>
              </a:rPr>
              <a:t>B2B  </a:t>
            </a:r>
            <a:r>
              <a:rPr kumimoji="0" sz="1800" b="0" i="0" u="none" strike="noStrike" kern="1200" cap="none" spc="-5" normalizeH="0" baseline="0" noProof="0" dirty="0">
                <a:ln>
                  <a:noFill/>
                </a:ln>
                <a:solidFill>
                  <a:prstClr val="black"/>
                </a:solidFill>
                <a:effectLst/>
                <a:uLnTx/>
                <a:uFillTx/>
                <a:latin typeface="Calibri"/>
                <a:ea typeface="+mn-ea"/>
                <a:cs typeface="Calibri"/>
              </a:rPr>
              <a:t>solution.</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
        <p:nvSpPr>
          <p:cNvPr id="15" name="object 15"/>
          <p:cNvSpPr/>
          <p:nvPr/>
        </p:nvSpPr>
        <p:spPr>
          <a:xfrm>
            <a:off x="5703027" y="3109766"/>
            <a:ext cx="2336800" cy="304800"/>
          </a:xfrm>
          <a:custGeom>
            <a:avLst/>
            <a:gdLst/>
            <a:ahLst/>
            <a:cxnLst/>
            <a:rect l="l" t="t" r="r" b="b"/>
            <a:pathLst>
              <a:path w="1752600" h="304800">
                <a:moveTo>
                  <a:pt x="1600200" y="0"/>
                </a:moveTo>
                <a:lnTo>
                  <a:pt x="1600200" y="76200"/>
                </a:lnTo>
                <a:lnTo>
                  <a:pt x="0" y="76200"/>
                </a:lnTo>
                <a:lnTo>
                  <a:pt x="0" y="228600"/>
                </a:lnTo>
                <a:lnTo>
                  <a:pt x="1600200" y="228600"/>
                </a:lnTo>
                <a:lnTo>
                  <a:pt x="1600200" y="304800"/>
                </a:lnTo>
                <a:lnTo>
                  <a:pt x="1752600" y="152400"/>
                </a:lnTo>
                <a:lnTo>
                  <a:pt x="1600200" y="0"/>
                </a:lnTo>
                <a:close/>
              </a:path>
            </a:pathLst>
          </a:custGeom>
          <a:solidFill>
            <a:srgbClr val="4F81B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bject 16"/>
          <p:cNvSpPr/>
          <p:nvPr/>
        </p:nvSpPr>
        <p:spPr>
          <a:xfrm>
            <a:off x="5703027" y="3109766"/>
            <a:ext cx="2336800" cy="304800"/>
          </a:xfrm>
          <a:custGeom>
            <a:avLst/>
            <a:gdLst/>
            <a:ahLst/>
            <a:cxnLst/>
            <a:rect l="l" t="t" r="r" b="b"/>
            <a:pathLst>
              <a:path w="1752600" h="304800">
                <a:moveTo>
                  <a:pt x="0" y="76200"/>
                </a:moveTo>
                <a:lnTo>
                  <a:pt x="1600200" y="76200"/>
                </a:lnTo>
                <a:lnTo>
                  <a:pt x="1600200" y="0"/>
                </a:lnTo>
                <a:lnTo>
                  <a:pt x="1752600" y="152400"/>
                </a:lnTo>
                <a:lnTo>
                  <a:pt x="1600200" y="304800"/>
                </a:lnTo>
                <a:lnTo>
                  <a:pt x="1600200" y="228600"/>
                </a:lnTo>
                <a:lnTo>
                  <a:pt x="0" y="228600"/>
                </a:lnTo>
                <a:lnTo>
                  <a:pt x="0" y="76200"/>
                </a:lnTo>
                <a:close/>
              </a:path>
            </a:pathLst>
          </a:custGeom>
          <a:ln w="25400">
            <a:solidFill>
              <a:srgbClr val="385D8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object 18"/>
          <p:cNvSpPr txBox="1"/>
          <p:nvPr/>
        </p:nvSpPr>
        <p:spPr>
          <a:xfrm>
            <a:off x="2137326" y="5429199"/>
            <a:ext cx="5129105" cy="566822"/>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RailCo-to-TLS </a:t>
            </a:r>
            <a:r>
              <a:rPr kumimoji="0" sz="1800" b="0" i="0" u="none" strike="noStrike" kern="1200" cap="none" spc="-10" normalizeH="0" baseline="0" noProof="0" dirty="0">
                <a:ln>
                  <a:noFill/>
                </a:ln>
                <a:solidFill>
                  <a:prstClr val="black"/>
                </a:solidFill>
                <a:effectLst/>
                <a:uLnTx/>
                <a:uFillTx/>
                <a:latin typeface="Calibri"/>
                <a:ea typeface="+mn-ea"/>
                <a:cs typeface="Calibri"/>
              </a:rPr>
              <a:t>Invoice </a:t>
            </a:r>
            <a:r>
              <a:rPr kumimoji="0" sz="1800" b="0" i="0" u="none" strike="noStrike" kern="1200" cap="none" spc="-5" normalizeH="0" baseline="0" noProof="0" dirty="0">
                <a:ln>
                  <a:noFill/>
                </a:ln>
                <a:solidFill>
                  <a:prstClr val="black"/>
                </a:solidFill>
                <a:effectLst/>
                <a:uLnTx/>
                <a:uFillTx/>
                <a:latin typeface="Calibri"/>
                <a:ea typeface="+mn-ea"/>
                <a:cs typeface="Calibri"/>
              </a:rPr>
              <a:t>Submission </a:t>
            </a:r>
            <a:r>
              <a:rPr kumimoji="0" sz="1800" b="0" i="0" u="none" strike="noStrike" kern="1200" cap="none" spc="0" normalizeH="0" baseline="0" noProof="0" dirty="0">
                <a:ln>
                  <a:noFill/>
                </a:ln>
                <a:solidFill>
                  <a:prstClr val="black"/>
                </a:solidFill>
                <a:effectLst/>
                <a:uLnTx/>
                <a:uFillTx/>
                <a:latin typeface="Calibri"/>
                <a:ea typeface="+mn-ea"/>
                <a:cs typeface="Calibri"/>
              </a:rPr>
              <a:t>and the  </a:t>
            </a:r>
            <a:r>
              <a:rPr kumimoji="0" sz="1800" b="0" i="0" u="none" strike="noStrike" kern="1200" cap="none" spc="-5" normalizeH="0" baseline="0" noProof="0" dirty="0">
                <a:ln>
                  <a:noFill/>
                </a:ln>
                <a:solidFill>
                  <a:prstClr val="black"/>
                </a:solidFill>
                <a:effectLst/>
                <a:uLnTx/>
                <a:uFillTx/>
                <a:latin typeface="Calibri"/>
                <a:ea typeface="+mn-ea"/>
                <a:cs typeface="Calibri"/>
              </a:rPr>
              <a:t>TLS-to-RailCo </a:t>
            </a:r>
            <a:r>
              <a:rPr kumimoji="0" sz="1800" b="0" i="0" u="none" strike="noStrike" kern="1200" cap="none" spc="-10" normalizeH="0" baseline="0" noProof="0" dirty="0">
                <a:ln>
                  <a:noFill/>
                </a:ln>
                <a:solidFill>
                  <a:prstClr val="black"/>
                </a:solidFill>
                <a:effectLst/>
                <a:uLnTx/>
                <a:uFillTx/>
                <a:latin typeface="Calibri"/>
                <a:ea typeface="+mn-ea"/>
                <a:cs typeface="Calibri"/>
              </a:rPr>
              <a:t>Purchase Order </a:t>
            </a:r>
            <a:r>
              <a:rPr kumimoji="0" sz="1800" b="0" i="0" u="none" strike="noStrike" kern="1200" cap="none" spc="-5" normalizeH="0" baseline="0" noProof="0" dirty="0">
                <a:ln>
                  <a:noFill/>
                </a:ln>
                <a:solidFill>
                  <a:prstClr val="black"/>
                </a:solidFill>
                <a:effectLst/>
                <a:uLnTx/>
                <a:uFillTx/>
                <a:latin typeface="Calibri"/>
                <a:ea typeface="+mn-ea"/>
                <a:cs typeface="Calibri"/>
              </a:rPr>
              <a:t>Submission  </a:t>
            </a:r>
            <a:r>
              <a:rPr kumimoji="0" sz="1800" b="0" i="0" u="none" strike="noStrike" kern="1200" cap="none" spc="-10" normalizeH="0" baseline="0" noProof="0" dirty="0">
                <a:ln>
                  <a:noFill/>
                </a:ln>
                <a:solidFill>
                  <a:prstClr val="black"/>
                </a:solidFill>
                <a:effectLst/>
                <a:uLnTx/>
                <a:uFillTx/>
                <a:latin typeface="Calibri"/>
                <a:ea typeface="+mn-ea"/>
                <a:cs typeface="Calibri"/>
              </a:rPr>
              <a:t>Processes</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41568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RailCo</a:t>
            </a:r>
            <a:r>
              <a:rPr lang="en-GB" dirty="0"/>
              <a:t> – initial services</a:t>
            </a:r>
          </a:p>
        </p:txBody>
      </p:sp>
      <p:sp>
        <p:nvSpPr>
          <p:cNvPr id="3" name="内容占位符 2"/>
          <p:cNvSpPr>
            <a:spLocks noGrp="1"/>
          </p:cNvSpPr>
          <p:nvPr>
            <p:ph idx="1"/>
          </p:nvPr>
        </p:nvSpPr>
        <p:spPr>
          <a:xfrm>
            <a:off x="838202" y="1825625"/>
            <a:ext cx="6950103" cy="4351338"/>
          </a:xfrm>
        </p:spPr>
        <p:txBody>
          <a:bodyPr>
            <a:normAutofit/>
          </a:bodyPr>
          <a:lstStyle/>
          <a:p>
            <a:r>
              <a:rPr lang="en-US" dirty="0" err="1"/>
              <a:t>RailCo</a:t>
            </a:r>
            <a:r>
              <a:rPr lang="en-US" dirty="0"/>
              <a:t> rushed to catch up, producing a pair of Web services designed only for use with the TLS system.</a:t>
            </a:r>
          </a:p>
          <a:p>
            <a:r>
              <a:rPr lang="en-US" dirty="0"/>
              <a:t>This allowed </a:t>
            </a:r>
            <a:r>
              <a:rPr lang="en-US" dirty="0" err="1"/>
              <a:t>RailCo</a:t>
            </a:r>
            <a:r>
              <a:rPr lang="en-US" dirty="0"/>
              <a:t> to regain its position as a TLS vendor.</a:t>
            </a:r>
            <a:endParaRPr lang="en-GB" dirty="0"/>
          </a:p>
          <a:p>
            <a:r>
              <a:rPr lang="en-US" dirty="0"/>
              <a:t>These two initial Web services were</a:t>
            </a:r>
            <a:endParaRPr lang="en-GB" dirty="0"/>
          </a:p>
          <a:p>
            <a:pPr lvl="1"/>
            <a:r>
              <a:rPr lang="en-US" dirty="0"/>
              <a:t>Invoice Submission Service</a:t>
            </a:r>
            <a:endParaRPr lang="en-GB" dirty="0"/>
          </a:p>
          <a:p>
            <a:pPr lvl="1"/>
            <a:r>
              <a:rPr lang="en-US" dirty="0"/>
              <a:t>Order Fulfillment Service</a:t>
            </a:r>
          </a:p>
          <a:p>
            <a:pPr lvl="1"/>
            <a:r>
              <a:rPr lang="en-US" dirty="0"/>
              <a:t>(Another service was added later to interact with the TLS Notification Service.)</a:t>
            </a:r>
            <a:endParaRPr lang="en-GB" dirty="0"/>
          </a:p>
          <a:p>
            <a:endParaRPr lang="en-GB" dirty="0"/>
          </a:p>
          <a:p>
            <a:endParaRPr lang="en-GB" dirty="0"/>
          </a:p>
        </p:txBody>
      </p:sp>
      <p:sp>
        <p:nvSpPr>
          <p:cNvPr id="4" name="object 2"/>
          <p:cNvSpPr/>
          <p:nvPr/>
        </p:nvSpPr>
        <p:spPr>
          <a:xfrm>
            <a:off x="9086334" y="430463"/>
            <a:ext cx="1998599" cy="4432681"/>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object 13"/>
          <p:cNvSpPr txBox="1"/>
          <p:nvPr/>
        </p:nvSpPr>
        <p:spPr>
          <a:xfrm>
            <a:off x="7658892" y="5073724"/>
            <a:ext cx="3846829" cy="1490152"/>
          </a:xfrm>
          <a:prstGeom prst="rect">
            <a:avLst/>
          </a:prstGeom>
        </p:spPr>
        <p:txBody>
          <a:bodyPr vert="horz" wrap="square" lIns="0" tIns="12700" rIns="0" bIns="0" rtlCol="0">
            <a:spAutoFit/>
          </a:bodyPr>
          <a:lstStyle/>
          <a:p>
            <a:pPr marL="12700" marR="5080" lvl="0" indent="0" algn="ctr"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20" normalizeH="0" baseline="0" noProof="0" dirty="0" err="1">
                <a:ln>
                  <a:noFill/>
                </a:ln>
                <a:solidFill>
                  <a:prstClr val="black"/>
                </a:solidFill>
                <a:effectLst/>
                <a:uLnTx/>
                <a:uFillTx/>
                <a:latin typeface="Calibri"/>
                <a:ea typeface="+mn-ea"/>
                <a:cs typeface="Calibri"/>
              </a:rPr>
              <a:t>RailCo’s</a:t>
            </a:r>
            <a:r>
              <a:rPr kumimoji="0" sz="2400" b="0" i="0" u="none" strike="noStrike" kern="1200" cap="none" spc="-20" normalizeH="0" baseline="0" noProof="0" dirty="0">
                <a:ln>
                  <a:noFill/>
                </a:ln>
                <a:solidFill>
                  <a:prstClr val="black"/>
                </a:solidFill>
                <a:effectLst/>
                <a:uLnTx/>
                <a:uFillTx/>
                <a:latin typeface="Calibri"/>
                <a:ea typeface="+mn-ea"/>
                <a:cs typeface="Calibri"/>
              </a:rPr>
              <a:t>  </a:t>
            </a:r>
            <a:r>
              <a:rPr kumimoji="0" sz="2400" b="0" i="0" u="none" strike="noStrike" kern="1200" cap="none" spc="-5" normalizeH="0" baseline="0" noProof="0" dirty="0">
                <a:ln>
                  <a:noFill/>
                </a:ln>
                <a:solidFill>
                  <a:prstClr val="black"/>
                </a:solidFill>
                <a:effectLst/>
                <a:uLnTx/>
                <a:uFillTx/>
                <a:latin typeface="Calibri"/>
                <a:ea typeface="+mn-ea"/>
                <a:cs typeface="Calibri"/>
              </a:rPr>
              <a:t>initial set of </a:t>
            </a:r>
            <a:r>
              <a:rPr kumimoji="0" sz="2400" b="0" i="0" u="none" strike="noStrike" kern="1200" cap="none" spc="-25" normalizeH="0" baseline="0" noProof="0" dirty="0">
                <a:ln>
                  <a:noFill/>
                </a:ln>
                <a:solidFill>
                  <a:prstClr val="black"/>
                </a:solidFill>
                <a:effectLst/>
                <a:uLnTx/>
                <a:uFillTx/>
                <a:latin typeface="Calibri"/>
                <a:ea typeface="+mn-ea"/>
                <a:cs typeface="Calibri"/>
              </a:rPr>
              <a:t>Web  </a:t>
            </a:r>
            <a:r>
              <a:rPr kumimoji="0" sz="2400" b="0" i="0" u="none" strike="noStrike" kern="1200" cap="none" spc="0" normalizeH="0" baseline="0" noProof="0" dirty="0">
                <a:ln>
                  <a:noFill/>
                </a:ln>
                <a:solidFill>
                  <a:prstClr val="black"/>
                </a:solidFill>
                <a:effectLst/>
                <a:uLnTx/>
                <a:uFillTx/>
                <a:latin typeface="Calibri"/>
                <a:ea typeface="+mn-ea"/>
                <a:cs typeface="Calibri"/>
              </a:rPr>
              <a:t>services, designed  </a:t>
            </a:r>
            <a:r>
              <a:rPr kumimoji="0" sz="2400" b="0" i="0" u="none" strike="noStrike" kern="1200" cap="none" spc="-5" normalizeH="0" baseline="0" noProof="0" dirty="0">
                <a:ln>
                  <a:noFill/>
                </a:ln>
                <a:solidFill>
                  <a:prstClr val="black"/>
                </a:solidFill>
                <a:effectLst/>
                <a:uLnTx/>
                <a:uFillTx/>
                <a:latin typeface="Calibri"/>
                <a:ea typeface="+mn-ea"/>
                <a:cs typeface="Calibri"/>
              </a:rPr>
              <a:t>only </a:t>
            </a:r>
            <a:r>
              <a:rPr kumimoji="0" sz="2400" b="0" i="0" u="none" strike="noStrike" kern="1200" cap="none" spc="-10" normalizeH="0" baseline="0" noProof="0" dirty="0">
                <a:ln>
                  <a:noFill/>
                </a:ln>
                <a:solidFill>
                  <a:prstClr val="black"/>
                </a:solidFill>
                <a:effectLst/>
                <a:uLnTx/>
                <a:uFillTx/>
                <a:latin typeface="Calibri"/>
                <a:ea typeface="+mn-ea"/>
                <a:cs typeface="Calibri"/>
              </a:rPr>
              <a:t>to </a:t>
            </a:r>
            <a:r>
              <a:rPr kumimoji="0" sz="2400" b="0" i="0" u="none" strike="noStrike" kern="1200" cap="none" spc="-5" normalizeH="0" baseline="0" noProof="0" dirty="0">
                <a:ln>
                  <a:noFill/>
                </a:ln>
                <a:solidFill>
                  <a:prstClr val="black"/>
                </a:solidFill>
                <a:effectLst/>
                <a:uLnTx/>
                <a:uFillTx/>
                <a:latin typeface="Calibri"/>
                <a:ea typeface="+mn-ea"/>
                <a:cs typeface="Calibri"/>
              </a:rPr>
              <a:t>allow  RailCo </a:t>
            </a:r>
            <a:r>
              <a:rPr kumimoji="0" sz="2400" b="0" i="0" u="none" strike="noStrike" kern="1200" cap="none" spc="-10" normalizeH="0" baseline="0" noProof="0" dirty="0">
                <a:ln>
                  <a:noFill/>
                </a:ln>
                <a:solidFill>
                  <a:prstClr val="black"/>
                </a:solidFill>
                <a:effectLst/>
                <a:uLnTx/>
                <a:uFillTx/>
                <a:latin typeface="Calibri"/>
                <a:ea typeface="+mn-ea"/>
                <a:cs typeface="Calibri"/>
              </a:rPr>
              <a:t>to </a:t>
            </a:r>
            <a:r>
              <a:rPr kumimoji="0" sz="2400" b="0" i="0" u="none" strike="noStrike" kern="1200" cap="none" spc="-5" normalizeH="0" baseline="0" noProof="0" dirty="0">
                <a:ln>
                  <a:noFill/>
                </a:ln>
                <a:solidFill>
                  <a:prstClr val="black"/>
                </a:solidFill>
                <a:effectLst/>
                <a:uLnTx/>
                <a:uFillTx/>
                <a:latin typeface="Calibri"/>
                <a:ea typeface="+mn-ea"/>
                <a:cs typeface="Calibri"/>
              </a:rPr>
              <a:t>connect  </a:t>
            </a:r>
            <a:r>
              <a:rPr kumimoji="0" sz="2400" b="0" i="0" u="none" strike="noStrike" kern="1200" cap="none" spc="-10" normalizeH="0" baseline="0" noProof="0" dirty="0">
                <a:ln>
                  <a:noFill/>
                </a:ln>
                <a:solidFill>
                  <a:prstClr val="black"/>
                </a:solidFill>
                <a:effectLst/>
                <a:uLnTx/>
                <a:uFillTx/>
                <a:latin typeface="Calibri"/>
                <a:ea typeface="+mn-ea"/>
                <a:cs typeface="Calibri"/>
              </a:rPr>
              <a:t>to </a:t>
            </a:r>
            <a:r>
              <a:rPr kumimoji="0" sz="2400" b="0" i="0" u="none" strike="noStrike" kern="1200" cap="none" spc="-30" normalizeH="0" baseline="0" noProof="0" dirty="0">
                <a:ln>
                  <a:noFill/>
                </a:ln>
                <a:solidFill>
                  <a:prstClr val="black"/>
                </a:solidFill>
                <a:effectLst/>
                <a:uLnTx/>
                <a:uFillTx/>
                <a:latin typeface="Calibri"/>
                <a:ea typeface="+mn-ea"/>
                <a:cs typeface="Calibri"/>
              </a:rPr>
              <a:t>TLS’s </a:t>
            </a:r>
            <a:r>
              <a:rPr kumimoji="0" sz="2400" b="0" i="0" u="none" strike="noStrike" kern="1200" cap="none" spc="0" normalizeH="0" baseline="0" noProof="0" dirty="0">
                <a:ln>
                  <a:noFill/>
                </a:ln>
                <a:solidFill>
                  <a:prstClr val="black"/>
                </a:solidFill>
                <a:effectLst/>
                <a:uLnTx/>
                <a:uFillTx/>
                <a:latin typeface="Calibri"/>
                <a:ea typeface="+mn-ea"/>
                <a:cs typeface="Calibri"/>
              </a:rPr>
              <a:t>B2B  </a:t>
            </a:r>
            <a:r>
              <a:rPr kumimoji="0" sz="2400" b="0" i="0" u="none" strike="noStrike" kern="1200" cap="none" spc="-5" normalizeH="0" baseline="0" noProof="0" dirty="0">
                <a:ln>
                  <a:noFill/>
                </a:ln>
                <a:solidFill>
                  <a:prstClr val="black"/>
                </a:solidFill>
                <a:effectLst/>
                <a:uLnTx/>
                <a:uFillTx/>
                <a:latin typeface="Calibri"/>
                <a:ea typeface="+mn-ea"/>
                <a:cs typeface="Calibri"/>
              </a:rPr>
              <a:t>solution.</a:t>
            </a:r>
            <a:endParaRPr kumimoji="0" sz="2400" b="0"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286681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838200" y="681037"/>
            <a:ext cx="10515600" cy="690574"/>
          </a:xfrm>
          <a:prstGeom prst="rect">
            <a:avLst/>
          </a:prstGeom>
        </p:spPr>
        <p:txBody>
          <a:bodyPr vert="horz" wrap="square" lIns="0" tIns="13335" rIns="0" bIns="0" rtlCol="0" anchor="ctr">
            <a:spAutoFit/>
          </a:bodyPr>
          <a:lstStyle/>
          <a:p>
            <a:pPr marL="12700">
              <a:lnSpc>
                <a:spcPct val="100000"/>
              </a:lnSpc>
              <a:spcBef>
                <a:spcPts val="105"/>
              </a:spcBef>
            </a:pPr>
            <a:r>
              <a:rPr lang="en-US" spc="-5" dirty="0" err="1"/>
              <a:t>RailCo</a:t>
            </a:r>
            <a:r>
              <a:rPr lang="en-US" spc="-5" dirty="0"/>
              <a:t> case example - summary</a:t>
            </a:r>
            <a:endParaRPr spc="-15" dirty="0"/>
          </a:p>
        </p:txBody>
      </p:sp>
      <p:sp>
        <p:nvSpPr>
          <p:cNvPr id="15" name="Content Placeholder 14">
            <a:extLst>
              <a:ext uri="{FF2B5EF4-FFF2-40B4-BE49-F238E27FC236}">
                <a16:creationId xmlns:a16="http://schemas.microsoft.com/office/drawing/2014/main" id="{7BFE652E-0253-4681-AF08-3C877E3CB5AC}"/>
              </a:ext>
            </a:extLst>
          </p:cNvPr>
          <p:cNvSpPr>
            <a:spLocks noGrp="1"/>
          </p:cNvSpPr>
          <p:nvPr>
            <p:ph idx="1"/>
          </p:nvPr>
        </p:nvSpPr>
        <p:spPr>
          <a:xfrm>
            <a:off x="838200" y="1825625"/>
            <a:ext cx="5786535" cy="4351338"/>
          </a:xfrm>
        </p:spPr>
        <p:txBody>
          <a:bodyPr vert="horz" lIns="91440" tIns="45720" rIns="91440" bIns="45720" rtlCol="0">
            <a:normAutofit/>
          </a:bodyPr>
          <a:lstStyle/>
          <a:p>
            <a:r>
              <a:rPr lang="en-GB" spc="-80" dirty="0" err="1"/>
              <a:t>RailCo</a:t>
            </a:r>
            <a:r>
              <a:rPr lang="en-GB" spc="-80" dirty="0"/>
              <a:t> realised that it was loosing their clients to their competitor</a:t>
            </a:r>
          </a:p>
          <a:p>
            <a:r>
              <a:rPr lang="en-GB" spc="-80" dirty="0"/>
              <a:t>To prevent loosing their primary client, Transit Line Systems (TLS), they decided to build a pair of Web Services to participate in online transactions with TLS</a:t>
            </a:r>
          </a:p>
          <a:p>
            <a:pPr lvl="1"/>
            <a:r>
              <a:rPr lang="en-GB" spc="-5" dirty="0" err="1"/>
              <a:t>RailCo</a:t>
            </a:r>
            <a:r>
              <a:rPr lang="en-GB" spc="-5" dirty="0"/>
              <a:t>-to-TLS Invoice Submission Process</a:t>
            </a:r>
          </a:p>
          <a:p>
            <a:pPr lvl="1"/>
            <a:r>
              <a:rPr lang="en-GB" spc="-5" dirty="0"/>
              <a:t>TLS-to-</a:t>
            </a:r>
            <a:r>
              <a:rPr lang="en-GB" spc="-5" dirty="0" err="1"/>
              <a:t>RailCo</a:t>
            </a:r>
            <a:r>
              <a:rPr lang="en-GB" spc="-5" dirty="0"/>
              <a:t> Purchase Order Submission  Process</a:t>
            </a:r>
          </a:p>
          <a:p>
            <a:endParaRPr lang="en-GB" spc="-80" dirty="0"/>
          </a:p>
          <a:p>
            <a:endParaRPr lang="en-US" spc="-80" dirty="0"/>
          </a:p>
        </p:txBody>
      </p:sp>
      <p:sp>
        <p:nvSpPr>
          <p:cNvPr id="4" name="object 2">
            <a:extLst>
              <a:ext uri="{FF2B5EF4-FFF2-40B4-BE49-F238E27FC236}">
                <a16:creationId xmlns:a16="http://schemas.microsoft.com/office/drawing/2014/main" id="{DBCA9E09-32B2-45DD-AACE-78DC2AECE390}"/>
              </a:ext>
            </a:extLst>
          </p:cNvPr>
          <p:cNvSpPr/>
          <p:nvPr/>
        </p:nvSpPr>
        <p:spPr>
          <a:xfrm>
            <a:off x="9114161" y="140238"/>
            <a:ext cx="1998599" cy="4432681"/>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object 13">
            <a:extLst>
              <a:ext uri="{FF2B5EF4-FFF2-40B4-BE49-F238E27FC236}">
                <a16:creationId xmlns:a16="http://schemas.microsoft.com/office/drawing/2014/main" id="{6274BE28-F36E-400C-A566-90197C9552EC}"/>
              </a:ext>
            </a:extLst>
          </p:cNvPr>
          <p:cNvSpPr txBox="1"/>
          <p:nvPr/>
        </p:nvSpPr>
        <p:spPr>
          <a:xfrm>
            <a:off x="7623111" y="4922648"/>
            <a:ext cx="3846829" cy="1490152"/>
          </a:xfrm>
          <a:prstGeom prst="rect">
            <a:avLst/>
          </a:prstGeom>
        </p:spPr>
        <p:txBody>
          <a:bodyPr vert="horz" wrap="square" lIns="0" tIns="12700" rIns="0" bIns="0" rtlCol="0">
            <a:spAutoFit/>
          </a:bodyPr>
          <a:lstStyle/>
          <a:p>
            <a:pPr marL="12700" marR="5080" lvl="0" indent="0" algn="ctr" defTabSz="914400" rtl="0" eaLnBrk="1" fontAlgn="auto" latinLnBrk="0" hangingPunct="1">
              <a:lnSpc>
                <a:spcPct val="100000"/>
              </a:lnSpc>
              <a:spcBef>
                <a:spcPts val="100"/>
              </a:spcBef>
              <a:spcAft>
                <a:spcPts val="0"/>
              </a:spcAft>
              <a:buClrTx/>
              <a:buSzTx/>
              <a:buFontTx/>
              <a:buNone/>
              <a:tabLst/>
              <a:defRPr/>
            </a:pPr>
            <a:r>
              <a:rPr kumimoji="0" sz="2400" b="1" i="0" u="none" strike="noStrike" kern="1200" cap="none" spc="-5" normalizeH="0" baseline="0" noProof="0" dirty="0">
                <a:ln>
                  <a:noFill/>
                </a:ln>
                <a:solidFill>
                  <a:prstClr val="black"/>
                </a:solidFill>
                <a:effectLst/>
                <a:uLnTx/>
                <a:uFillTx/>
                <a:latin typeface="Calibri"/>
                <a:ea typeface="+mn-ea"/>
                <a:cs typeface="Calibri"/>
              </a:rPr>
              <a:t>Figure </a:t>
            </a:r>
            <a:r>
              <a:rPr kumimoji="0" sz="2400" b="1" i="0" u="none" strike="noStrike" kern="1200" cap="none" spc="0" normalizeH="0" baseline="0" noProof="0" dirty="0">
                <a:ln>
                  <a:noFill/>
                </a:ln>
                <a:solidFill>
                  <a:prstClr val="black"/>
                </a:solidFill>
                <a:effectLst/>
                <a:uLnTx/>
                <a:uFillTx/>
                <a:latin typeface="Calibri"/>
                <a:ea typeface="+mn-ea"/>
                <a:cs typeface="Calibri"/>
              </a:rPr>
              <a:t>2.1:</a:t>
            </a:r>
            <a:r>
              <a:rPr kumimoji="0" sz="2400" b="1" i="0" u="none" strike="noStrike" kern="1200" cap="none" spc="-80" normalizeH="0" baseline="0" noProof="0" dirty="0">
                <a:ln>
                  <a:noFill/>
                </a:ln>
                <a:solidFill>
                  <a:prstClr val="black"/>
                </a:solidFill>
                <a:effectLst/>
                <a:uLnTx/>
                <a:uFillTx/>
                <a:latin typeface="Calibri"/>
                <a:ea typeface="+mn-ea"/>
                <a:cs typeface="Calibri"/>
              </a:rPr>
              <a:t> </a:t>
            </a:r>
            <a:r>
              <a:rPr kumimoji="0" sz="2400" b="0" i="0" u="none" strike="noStrike" kern="1200" cap="none" spc="-20" normalizeH="0" baseline="0" noProof="0" dirty="0">
                <a:ln>
                  <a:noFill/>
                </a:ln>
                <a:solidFill>
                  <a:prstClr val="black"/>
                </a:solidFill>
                <a:effectLst/>
                <a:uLnTx/>
                <a:uFillTx/>
                <a:latin typeface="Calibri"/>
                <a:ea typeface="+mn-ea"/>
                <a:cs typeface="Calibri"/>
              </a:rPr>
              <a:t>RailCo’s  </a:t>
            </a:r>
            <a:r>
              <a:rPr kumimoji="0" sz="2400" b="0" i="0" u="none" strike="noStrike" kern="1200" cap="none" spc="-5" normalizeH="0" baseline="0" noProof="0" dirty="0">
                <a:ln>
                  <a:noFill/>
                </a:ln>
                <a:solidFill>
                  <a:prstClr val="black"/>
                </a:solidFill>
                <a:effectLst/>
                <a:uLnTx/>
                <a:uFillTx/>
                <a:latin typeface="Calibri"/>
                <a:ea typeface="+mn-ea"/>
                <a:cs typeface="Calibri"/>
              </a:rPr>
              <a:t>initial set of </a:t>
            </a:r>
            <a:r>
              <a:rPr kumimoji="0" sz="2400" b="0" i="0" u="none" strike="noStrike" kern="1200" cap="none" spc="-25" normalizeH="0" baseline="0" noProof="0" dirty="0">
                <a:ln>
                  <a:noFill/>
                </a:ln>
                <a:solidFill>
                  <a:prstClr val="black"/>
                </a:solidFill>
                <a:effectLst/>
                <a:uLnTx/>
                <a:uFillTx/>
                <a:latin typeface="Calibri"/>
                <a:ea typeface="+mn-ea"/>
                <a:cs typeface="Calibri"/>
              </a:rPr>
              <a:t>Web  </a:t>
            </a:r>
            <a:r>
              <a:rPr kumimoji="0" sz="2400" b="0" i="0" u="none" strike="noStrike" kern="1200" cap="none" spc="0" normalizeH="0" baseline="0" noProof="0" dirty="0">
                <a:ln>
                  <a:noFill/>
                </a:ln>
                <a:solidFill>
                  <a:prstClr val="black"/>
                </a:solidFill>
                <a:effectLst/>
                <a:uLnTx/>
                <a:uFillTx/>
                <a:latin typeface="Calibri"/>
                <a:ea typeface="+mn-ea"/>
                <a:cs typeface="Calibri"/>
              </a:rPr>
              <a:t>services, designed  </a:t>
            </a:r>
            <a:r>
              <a:rPr kumimoji="0" sz="2400" b="0" i="0" u="none" strike="noStrike" kern="1200" cap="none" spc="-5" normalizeH="0" baseline="0" noProof="0" dirty="0">
                <a:ln>
                  <a:noFill/>
                </a:ln>
                <a:solidFill>
                  <a:prstClr val="black"/>
                </a:solidFill>
                <a:effectLst/>
                <a:uLnTx/>
                <a:uFillTx/>
                <a:latin typeface="Calibri"/>
                <a:ea typeface="+mn-ea"/>
                <a:cs typeface="Calibri"/>
              </a:rPr>
              <a:t>only </a:t>
            </a:r>
            <a:r>
              <a:rPr kumimoji="0" sz="2400" b="0" i="0" u="none" strike="noStrike" kern="1200" cap="none" spc="-10" normalizeH="0" baseline="0" noProof="0" dirty="0">
                <a:ln>
                  <a:noFill/>
                </a:ln>
                <a:solidFill>
                  <a:prstClr val="black"/>
                </a:solidFill>
                <a:effectLst/>
                <a:uLnTx/>
                <a:uFillTx/>
                <a:latin typeface="Calibri"/>
                <a:ea typeface="+mn-ea"/>
                <a:cs typeface="Calibri"/>
              </a:rPr>
              <a:t>to </a:t>
            </a:r>
            <a:r>
              <a:rPr kumimoji="0" sz="2400" b="0" i="0" u="none" strike="noStrike" kern="1200" cap="none" spc="-5" normalizeH="0" baseline="0" noProof="0" dirty="0">
                <a:ln>
                  <a:noFill/>
                </a:ln>
                <a:solidFill>
                  <a:prstClr val="black"/>
                </a:solidFill>
                <a:effectLst/>
                <a:uLnTx/>
                <a:uFillTx/>
                <a:latin typeface="Calibri"/>
                <a:ea typeface="+mn-ea"/>
                <a:cs typeface="Calibri"/>
              </a:rPr>
              <a:t>allow  RailCo </a:t>
            </a:r>
            <a:r>
              <a:rPr kumimoji="0" sz="2400" b="0" i="0" u="none" strike="noStrike" kern="1200" cap="none" spc="-10" normalizeH="0" baseline="0" noProof="0" dirty="0">
                <a:ln>
                  <a:noFill/>
                </a:ln>
                <a:solidFill>
                  <a:prstClr val="black"/>
                </a:solidFill>
                <a:effectLst/>
                <a:uLnTx/>
                <a:uFillTx/>
                <a:latin typeface="Calibri"/>
                <a:ea typeface="+mn-ea"/>
                <a:cs typeface="Calibri"/>
              </a:rPr>
              <a:t>to </a:t>
            </a:r>
            <a:r>
              <a:rPr kumimoji="0" sz="2400" b="0" i="0" u="none" strike="noStrike" kern="1200" cap="none" spc="-5" normalizeH="0" baseline="0" noProof="0" dirty="0">
                <a:ln>
                  <a:noFill/>
                </a:ln>
                <a:solidFill>
                  <a:prstClr val="black"/>
                </a:solidFill>
                <a:effectLst/>
                <a:uLnTx/>
                <a:uFillTx/>
                <a:latin typeface="Calibri"/>
                <a:ea typeface="+mn-ea"/>
                <a:cs typeface="Calibri"/>
              </a:rPr>
              <a:t>connect  </a:t>
            </a:r>
            <a:r>
              <a:rPr kumimoji="0" sz="2400" b="0" i="0" u="none" strike="noStrike" kern="1200" cap="none" spc="-10" normalizeH="0" baseline="0" noProof="0" dirty="0">
                <a:ln>
                  <a:noFill/>
                </a:ln>
                <a:solidFill>
                  <a:prstClr val="black"/>
                </a:solidFill>
                <a:effectLst/>
                <a:uLnTx/>
                <a:uFillTx/>
                <a:latin typeface="Calibri"/>
                <a:ea typeface="+mn-ea"/>
                <a:cs typeface="Calibri"/>
              </a:rPr>
              <a:t>to </a:t>
            </a:r>
            <a:r>
              <a:rPr kumimoji="0" sz="2400" b="0" i="0" u="none" strike="noStrike" kern="1200" cap="none" spc="-30" normalizeH="0" baseline="0" noProof="0" dirty="0">
                <a:ln>
                  <a:noFill/>
                </a:ln>
                <a:solidFill>
                  <a:prstClr val="black"/>
                </a:solidFill>
                <a:effectLst/>
                <a:uLnTx/>
                <a:uFillTx/>
                <a:latin typeface="Calibri"/>
                <a:ea typeface="+mn-ea"/>
                <a:cs typeface="Calibri"/>
              </a:rPr>
              <a:t>TLS’s </a:t>
            </a:r>
            <a:r>
              <a:rPr kumimoji="0" sz="2400" b="0" i="0" u="none" strike="noStrike" kern="1200" cap="none" spc="0" normalizeH="0" baseline="0" noProof="0" dirty="0">
                <a:ln>
                  <a:noFill/>
                </a:ln>
                <a:solidFill>
                  <a:prstClr val="black"/>
                </a:solidFill>
                <a:effectLst/>
                <a:uLnTx/>
                <a:uFillTx/>
                <a:latin typeface="Calibri"/>
                <a:ea typeface="+mn-ea"/>
                <a:cs typeface="Calibri"/>
              </a:rPr>
              <a:t>B2B  </a:t>
            </a:r>
            <a:r>
              <a:rPr kumimoji="0" sz="2400" b="0" i="0" u="none" strike="noStrike" kern="1200" cap="none" spc="-5" normalizeH="0" baseline="0" noProof="0" dirty="0">
                <a:ln>
                  <a:noFill/>
                </a:ln>
                <a:solidFill>
                  <a:prstClr val="black"/>
                </a:solidFill>
                <a:effectLst/>
                <a:uLnTx/>
                <a:uFillTx/>
                <a:latin typeface="Calibri"/>
                <a:ea typeface="+mn-ea"/>
                <a:cs typeface="Calibri"/>
              </a:rPr>
              <a:t>solution.</a:t>
            </a:r>
            <a:endParaRPr kumimoji="0" sz="2400" b="0"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140063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E24D91-EECE-469C-8528-5FE3A5A088B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Based on the information given in the case, </a:t>
            </a:r>
            <a:r>
              <a:rPr kumimoji="0" lang="en-US" sz="2800" b="0" i="0" u="none" strike="noStrike" kern="1200" cap="none" spc="0" normalizeH="0" baseline="0" noProof="0" dirty="0" err="1">
                <a:ln>
                  <a:noFill/>
                </a:ln>
                <a:solidFill>
                  <a:srgbClr val="FF0000"/>
                </a:solidFill>
                <a:effectLst/>
                <a:uLnTx/>
                <a:uFillTx/>
                <a:latin typeface="Calibri" panose="020F0502020204030204"/>
                <a:ea typeface="+mn-ea"/>
                <a:cs typeface="+mn-cs"/>
              </a:rPr>
              <a:t>RailCo</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constructed their services based on which approach?</a:t>
            </a:r>
          </a:p>
        </p:txBody>
      </p:sp>
      <p:sp>
        <p:nvSpPr>
          <p:cNvPr id="7" name="TextBox 6">
            <a:extLst>
              <a:ext uri="{FF2B5EF4-FFF2-40B4-BE49-F238E27FC236}">
                <a16:creationId xmlns:a16="http://schemas.microsoft.com/office/drawing/2014/main" id="{DA49791D-C8BA-4375-BB0E-1FDB9DBF785E}"/>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Bottom-up</a:t>
            </a:r>
          </a:p>
        </p:txBody>
      </p:sp>
      <p:sp>
        <p:nvSpPr>
          <p:cNvPr id="8" name="TextBox 7">
            <a:extLst>
              <a:ext uri="{FF2B5EF4-FFF2-40B4-BE49-F238E27FC236}">
                <a16:creationId xmlns:a16="http://schemas.microsoft.com/office/drawing/2014/main" id="{34785845-F480-4BDD-BE97-907A7C1BB0FE}"/>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Top-down</a:t>
            </a:r>
          </a:p>
        </p:txBody>
      </p:sp>
      <p:sp>
        <p:nvSpPr>
          <p:cNvPr id="9" name="TextBox 8">
            <a:extLst>
              <a:ext uri="{FF2B5EF4-FFF2-40B4-BE49-F238E27FC236}">
                <a16:creationId xmlns:a16="http://schemas.microsoft.com/office/drawing/2014/main" id="{184CDFC6-E1F6-4EF6-8CE2-0460443FD99F}"/>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Agile</a:t>
            </a:r>
          </a:p>
        </p:txBody>
      </p:sp>
      <p:sp>
        <p:nvSpPr>
          <p:cNvPr id="11" name="Oval 10">
            <a:extLst>
              <a:ext uri="{FF2B5EF4-FFF2-40B4-BE49-F238E27FC236}">
                <a16:creationId xmlns:a16="http://schemas.microsoft.com/office/drawing/2014/main" id="{006894AF-2CEC-4553-9518-4627BC3B6FDA}"/>
              </a:ext>
            </a:extLst>
          </p:cNvPr>
          <p:cNvSpPr>
            <a:spLocks noChangeAspect="1"/>
          </p:cNvSpPr>
          <p:nvPr>
            <p:custDataLst>
              <p:tags r:id="rId6"/>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p>
        </p:txBody>
      </p:sp>
      <p:sp>
        <p:nvSpPr>
          <p:cNvPr id="12" name="Oval 11">
            <a:extLst>
              <a:ext uri="{FF2B5EF4-FFF2-40B4-BE49-F238E27FC236}">
                <a16:creationId xmlns:a16="http://schemas.microsoft.com/office/drawing/2014/main" id="{2CE9B275-CBD7-457A-81C6-1B0754A06FAB}"/>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p>
        </p:txBody>
      </p:sp>
      <p:sp>
        <p:nvSpPr>
          <p:cNvPr id="13" name="Oval 12">
            <a:extLst>
              <a:ext uri="{FF2B5EF4-FFF2-40B4-BE49-F238E27FC236}">
                <a16:creationId xmlns:a16="http://schemas.microsoft.com/office/drawing/2014/main" id="{AA40835F-7AB0-421E-B726-95DC90C0EB2F}"/>
              </a:ext>
            </a:extLst>
          </p:cNvPr>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p>
        </p:txBody>
      </p:sp>
      <p:sp>
        <p:nvSpPr>
          <p:cNvPr id="15" name="Rectangle: Rounded Corners 14">
            <a:extLst>
              <a:ext uri="{FF2B5EF4-FFF2-40B4-BE49-F238E27FC236}">
                <a16:creationId xmlns:a16="http://schemas.microsoft.com/office/drawing/2014/main" id="{1B3DCEF3-AA77-4EBD-A6B8-63FFA36329E2}"/>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Submit</a:t>
            </a:r>
          </a:p>
        </p:txBody>
      </p:sp>
      <p:grpSp>
        <p:nvGrpSpPr>
          <p:cNvPr id="20" name="Group 19">
            <a:extLst>
              <a:ext uri="{FF2B5EF4-FFF2-40B4-BE49-F238E27FC236}">
                <a16:creationId xmlns:a16="http://schemas.microsoft.com/office/drawing/2014/main" id="{B5F2874D-DFAA-411B-BC53-210D1657C528}"/>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D0931E04-C480-484A-8CAD-A79D2AE32021}"/>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ColorBlock">
              <a:extLst>
                <a:ext uri="{FF2B5EF4-FFF2-40B4-BE49-F238E27FC236}">
                  <a16:creationId xmlns:a16="http://schemas.microsoft.com/office/drawing/2014/main" id="{1036FB62-E211-48C0-BE60-03CED73FD749}"/>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ypeText">
              <a:extLst>
                <a:ext uri="{FF2B5EF4-FFF2-40B4-BE49-F238E27FC236}">
                  <a16:creationId xmlns:a16="http://schemas.microsoft.com/office/drawing/2014/main" id="{1B49E0C0-CF08-45CE-B463-2F6B3111D502}"/>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Multiple Choice(single)</a:t>
              </a:r>
            </a:p>
          </p:txBody>
        </p:sp>
        <p:sp>
          <p:nvSpPr>
            <p:cNvPr id="19" name="TipText">
              <a:extLst>
                <a:ext uri="{FF2B5EF4-FFF2-40B4-BE49-F238E27FC236}">
                  <a16:creationId xmlns:a16="http://schemas.microsoft.com/office/drawing/2014/main" id="{121E5436-660E-429A-AC67-A76DCD014AF4}"/>
                </a:ext>
              </a:extLst>
            </p:cNvPr>
            <p:cNvSpPr txBox="1"/>
            <p:nvPr>
              <p:custDataLst>
                <p:tags r:id="rId15"/>
              </p:custDataLst>
            </p:nvPr>
          </p:nvSpPr>
          <p:spPr>
            <a:xfrm>
              <a:off x="3022918"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a:t>
              </a:r>
            </a:p>
          </p:txBody>
        </p:sp>
      </p:grpSp>
      <p:pic>
        <p:nvPicPr>
          <p:cNvPr id="5" name="Picture 4">
            <a:extLst>
              <a:ext uri="{FF2B5EF4-FFF2-40B4-BE49-F238E27FC236}">
                <a16:creationId xmlns:a16="http://schemas.microsoft.com/office/drawing/2014/main" id="{C80D068E-5072-465A-A7C4-DFEA5ADE2454}"/>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8176575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1B0-C18A-4B13-BC86-36BE3C6A45B2}"/>
              </a:ext>
            </a:extLst>
          </p:cNvPr>
          <p:cNvSpPr>
            <a:spLocks noGrp="1"/>
          </p:cNvSpPr>
          <p:nvPr>
            <p:ph type="title"/>
          </p:nvPr>
        </p:nvSpPr>
        <p:spPr/>
        <p:txBody>
          <a:bodyPr/>
          <a:lstStyle/>
          <a:p>
            <a:r>
              <a:rPr lang="en-US" dirty="0" err="1"/>
              <a:t>RailCo</a:t>
            </a:r>
            <a:r>
              <a:rPr lang="en-US" b="1" dirty="0"/>
              <a:t> bottom-up </a:t>
            </a:r>
            <a:r>
              <a:rPr lang="en-US" dirty="0"/>
              <a:t>Web services construction results</a:t>
            </a:r>
          </a:p>
        </p:txBody>
      </p:sp>
      <p:sp>
        <p:nvSpPr>
          <p:cNvPr id="3" name="Content Placeholder 2">
            <a:extLst>
              <a:ext uri="{FF2B5EF4-FFF2-40B4-BE49-F238E27FC236}">
                <a16:creationId xmlns:a16="http://schemas.microsoft.com/office/drawing/2014/main" id="{84469410-1E8D-4C5F-9806-ED706372F049}"/>
              </a:ext>
            </a:extLst>
          </p:cNvPr>
          <p:cNvSpPr>
            <a:spLocks noGrp="1"/>
          </p:cNvSpPr>
          <p:nvPr>
            <p:ph idx="1"/>
          </p:nvPr>
        </p:nvSpPr>
        <p:spPr/>
        <p:txBody>
          <a:bodyPr>
            <a:normAutofit fontScale="92500" lnSpcReduction="10000"/>
          </a:bodyPr>
          <a:lstStyle/>
          <a:p>
            <a:r>
              <a:rPr lang="en-US" sz="4000" dirty="0"/>
              <a:t>The services were assembled quickly, to accommodate a single client</a:t>
            </a:r>
          </a:p>
          <a:p>
            <a:r>
              <a:rPr lang="en-US" sz="4000" dirty="0"/>
              <a:t>The services were delivered to accommodate a specific need</a:t>
            </a:r>
          </a:p>
          <a:p>
            <a:pPr lvl="1"/>
            <a:r>
              <a:rPr lang="en-US" sz="3600" dirty="0"/>
              <a:t> fulfilled immediate business requirements</a:t>
            </a:r>
          </a:p>
          <a:p>
            <a:r>
              <a:rPr lang="en-US" sz="4000" dirty="0"/>
              <a:t>Efficient</a:t>
            </a:r>
          </a:p>
          <a:p>
            <a:r>
              <a:rPr lang="en-US" sz="4000" dirty="0"/>
              <a:t>Cost-effective</a:t>
            </a:r>
          </a:p>
          <a:p>
            <a:r>
              <a:rPr lang="en-US" sz="4000" dirty="0">
                <a:solidFill>
                  <a:srgbClr val="FF0000"/>
                </a:solidFill>
              </a:rPr>
              <a:t>Initially considered successful</a:t>
            </a:r>
          </a:p>
        </p:txBody>
      </p:sp>
    </p:spTree>
    <p:extLst>
      <p:ext uri="{BB962C8B-B14F-4D97-AF65-F5344CB8AC3E}">
        <p14:creationId xmlns:p14="http://schemas.microsoft.com/office/powerpoint/2010/main" val="10821014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宽屏</PresentationFormat>
  <Paragraphs>81</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等线</vt:lpstr>
      <vt:lpstr>等线 Light</vt:lpstr>
      <vt:lpstr>Microsoft Yahei</vt:lpstr>
      <vt:lpstr>Arial</vt:lpstr>
      <vt:lpstr>Calibri</vt:lpstr>
      <vt:lpstr>Calibri Light</vt:lpstr>
      <vt:lpstr>Office 主题​​</vt:lpstr>
      <vt:lpstr>Office Theme</vt:lpstr>
      <vt:lpstr>Example: RailCo Ltd.</vt:lpstr>
      <vt:lpstr>RailCo's automated environment</vt:lpstr>
      <vt:lpstr>Observed Problems</vt:lpstr>
      <vt:lpstr>RailCo problems</vt:lpstr>
      <vt:lpstr>To remain competitive and minimize losses, RailCo must  upgrade its automation environment as soon as possible.  Its top priority is to participate in online transactions with  TLS. Before our storyline begins, RailCo has already  hurried to build a pair of Web services</vt:lpstr>
      <vt:lpstr>RailCo – initial services</vt:lpstr>
      <vt:lpstr>RailCo case example - summary</vt:lpstr>
      <vt:lpstr>PowerPoint 演示文稿</vt:lpstr>
      <vt:lpstr>RailCo bottom-up Web services construction results</vt:lpstr>
      <vt:lpstr>However, very soon RailCo needed to respond to multiple changes</vt:lpstr>
      <vt:lpstr>Discussion</vt:lpstr>
      <vt:lpstr>Redeveloping web services challenges</vt:lpstr>
      <vt:lpstr>RailCo decides to start from scratch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RailCo Ltd.</dc:title>
  <dc:creator>刘玄昊</dc:creator>
  <cp:lastModifiedBy>刘玄昊</cp:lastModifiedBy>
  <cp:revision>2</cp:revision>
  <dcterms:created xsi:type="dcterms:W3CDTF">2023-04-26T01:57:00Z</dcterms:created>
  <dcterms:modified xsi:type="dcterms:W3CDTF">2023-04-26T01:57:35Z</dcterms:modified>
</cp:coreProperties>
</file>