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05" r:id="rId3"/>
    <p:sldId id="2906" r:id="rId4"/>
    <p:sldId id="2907" r:id="rId5"/>
    <p:sldId id="2908" r:id="rId6"/>
    <p:sldId id="2909" r:id="rId7"/>
    <p:sldId id="2910" r:id="rId8"/>
    <p:sldId id="2911" r:id="rId9"/>
    <p:sldId id="2912" r:id="rId10"/>
    <p:sldId id="2913" r:id="rId11"/>
    <p:sldId id="2914" r:id="rId12"/>
    <p:sldId id="2915" r:id="rId13"/>
    <p:sldId id="2916" r:id="rId14"/>
    <p:sldId id="2917" r:id="rId15"/>
    <p:sldId id="2918" r:id="rId16"/>
    <p:sldId id="2919" r:id="rId17"/>
    <p:sldId id="2920" r:id="rId18"/>
    <p:sldId id="2921" r:id="rId19"/>
    <p:sldId id="2922" r:id="rId20"/>
    <p:sldId id="2923" r:id="rId21"/>
    <p:sldId id="2924" r:id="rId22"/>
    <p:sldId id="2925" r:id="rId23"/>
    <p:sldId id="2926" r:id="rId24"/>
    <p:sldId id="2927" r:id="rId25"/>
    <p:sldId id="2928" r:id="rId26"/>
    <p:sldId id="2929" r:id="rId27"/>
    <p:sldId id="2930" r:id="rId28"/>
    <p:sldId id="2931" r:id="rId29"/>
    <p:sldId id="2932" r:id="rId30"/>
    <p:sldId id="2933" r:id="rId31"/>
    <p:sldId id="2934" r:id="rId32"/>
    <p:sldId id="2935" r:id="rId33"/>
    <p:sldId id="2936" r:id="rId34"/>
    <p:sldId id="2937" r:id="rId35"/>
    <p:sldId id="2938" r:id="rId36"/>
    <p:sldId id="2939" r:id="rId37"/>
    <p:sldId id="2940" r:id="rId38"/>
    <p:sldId id="2941" r:id="rId39"/>
    <p:sldId id="2942" r:id="rId40"/>
    <p:sldId id="2943" r:id="rId41"/>
    <p:sldId id="2944" r:id="rId42"/>
    <p:sldId id="2945" r:id="rId43"/>
    <p:sldId id="2946" r:id="rId44"/>
    <p:sldId id="2947"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32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E76CA-E33D-05F0-1950-AD8E9E92CA0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851088-F7C0-6574-E60F-36CC9BE71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AC3C1F-6FB0-AE93-96B1-2D382AFE40BE}"/>
              </a:ext>
            </a:extLst>
          </p:cNvPr>
          <p:cNvSpPr>
            <a:spLocks noGrp="1"/>
          </p:cNvSpPr>
          <p:nvPr>
            <p:ph type="dt" sz="half" idx="10"/>
          </p:nvPr>
        </p:nvSpPr>
        <p:spPr/>
        <p:txBody>
          <a:bodyPr/>
          <a:lstStyle/>
          <a:p>
            <a:fld id="{0FB8FD83-61E4-40F4-97CE-5553CE676634}"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732C4E60-FEC5-E7ED-5159-E4085E0B38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A5A244-F1ED-9281-57EF-06C7ABE47774}"/>
              </a:ext>
            </a:extLst>
          </p:cNvPr>
          <p:cNvSpPr>
            <a:spLocks noGrp="1"/>
          </p:cNvSpPr>
          <p:nvPr>
            <p:ph type="sldNum" sz="quarter" idx="12"/>
          </p:nvPr>
        </p:nvSpPr>
        <p:spPr/>
        <p:txBody>
          <a:bodyPr/>
          <a:lstStyle/>
          <a:p>
            <a:fld id="{3DB7B57D-F094-49CB-95BB-4CD6E66204FC}" type="slidenum">
              <a:rPr lang="zh-CN" altLang="en-US" smtClean="0"/>
              <a:t>‹#›</a:t>
            </a:fld>
            <a:endParaRPr lang="zh-CN" altLang="en-US"/>
          </a:p>
        </p:txBody>
      </p:sp>
    </p:spTree>
    <p:extLst>
      <p:ext uri="{BB962C8B-B14F-4D97-AF65-F5344CB8AC3E}">
        <p14:creationId xmlns:p14="http://schemas.microsoft.com/office/powerpoint/2010/main" val="1967370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9F1E-F3D3-FAE5-0BDD-95FF74ECD8F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ABD690-3FCC-527F-D5DC-D304A89F59E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DADBF0-F332-1827-EF7D-42EADF6A1591}"/>
              </a:ext>
            </a:extLst>
          </p:cNvPr>
          <p:cNvSpPr>
            <a:spLocks noGrp="1"/>
          </p:cNvSpPr>
          <p:nvPr>
            <p:ph type="dt" sz="half" idx="10"/>
          </p:nvPr>
        </p:nvSpPr>
        <p:spPr/>
        <p:txBody>
          <a:bodyPr/>
          <a:lstStyle/>
          <a:p>
            <a:fld id="{0FB8FD83-61E4-40F4-97CE-5553CE676634}"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7A542A67-D4FE-9453-B006-4D88D11939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20E7B-B7BA-0D12-7927-6E85108C3999}"/>
              </a:ext>
            </a:extLst>
          </p:cNvPr>
          <p:cNvSpPr>
            <a:spLocks noGrp="1"/>
          </p:cNvSpPr>
          <p:nvPr>
            <p:ph type="sldNum" sz="quarter" idx="12"/>
          </p:nvPr>
        </p:nvSpPr>
        <p:spPr/>
        <p:txBody>
          <a:bodyPr/>
          <a:lstStyle/>
          <a:p>
            <a:fld id="{3DB7B57D-F094-49CB-95BB-4CD6E66204FC}" type="slidenum">
              <a:rPr lang="zh-CN" altLang="en-US" smtClean="0"/>
              <a:t>‹#›</a:t>
            </a:fld>
            <a:endParaRPr lang="zh-CN" altLang="en-US"/>
          </a:p>
        </p:txBody>
      </p:sp>
    </p:spTree>
    <p:extLst>
      <p:ext uri="{BB962C8B-B14F-4D97-AF65-F5344CB8AC3E}">
        <p14:creationId xmlns:p14="http://schemas.microsoft.com/office/powerpoint/2010/main" val="355827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A3DD68-A19C-9BDC-ED49-5BAB6E9593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E3B7699-8E94-FB7C-5EE1-D73CB9657A0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EEC766-F795-93FB-8EF9-E26CFFA81AD3}"/>
              </a:ext>
            </a:extLst>
          </p:cNvPr>
          <p:cNvSpPr>
            <a:spLocks noGrp="1"/>
          </p:cNvSpPr>
          <p:nvPr>
            <p:ph type="dt" sz="half" idx="10"/>
          </p:nvPr>
        </p:nvSpPr>
        <p:spPr/>
        <p:txBody>
          <a:bodyPr/>
          <a:lstStyle/>
          <a:p>
            <a:fld id="{0FB8FD83-61E4-40F4-97CE-5553CE676634}"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BDAE3899-C51F-F95B-A9B9-F2D4E21C50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EE9E44-25B4-445B-4E85-AE4D43790666}"/>
              </a:ext>
            </a:extLst>
          </p:cNvPr>
          <p:cNvSpPr>
            <a:spLocks noGrp="1"/>
          </p:cNvSpPr>
          <p:nvPr>
            <p:ph type="sldNum" sz="quarter" idx="12"/>
          </p:nvPr>
        </p:nvSpPr>
        <p:spPr/>
        <p:txBody>
          <a:bodyPr/>
          <a:lstStyle/>
          <a:p>
            <a:fld id="{3DB7B57D-F094-49CB-95BB-4CD6E66204FC}" type="slidenum">
              <a:rPr lang="zh-CN" altLang="en-US" smtClean="0"/>
              <a:t>‹#›</a:t>
            </a:fld>
            <a:endParaRPr lang="zh-CN" altLang="en-US"/>
          </a:p>
        </p:txBody>
      </p:sp>
    </p:spTree>
    <p:extLst>
      <p:ext uri="{BB962C8B-B14F-4D97-AF65-F5344CB8AC3E}">
        <p14:creationId xmlns:p14="http://schemas.microsoft.com/office/powerpoint/2010/main" val="53056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507400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55069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163980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518347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0562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7737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818078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908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9B843-5467-E5A5-A863-8B6DB7E61B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B22E1F-69BC-F28F-E54A-F9ED59DAAFC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F4536E-1935-5CB1-42DD-38908538B5DC}"/>
              </a:ext>
            </a:extLst>
          </p:cNvPr>
          <p:cNvSpPr>
            <a:spLocks noGrp="1"/>
          </p:cNvSpPr>
          <p:nvPr>
            <p:ph type="dt" sz="half" idx="10"/>
          </p:nvPr>
        </p:nvSpPr>
        <p:spPr/>
        <p:txBody>
          <a:bodyPr/>
          <a:lstStyle/>
          <a:p>
            <a:fld id="{0FB8FD83-61E4-40F4-97CE-5553CE676634}"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F97BA4D2-7BBD-1F84-B761-A977C3C83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2FF264-AB9B-0A2C-B36F-289DB9FA42E6}"/>
              </a:ext>
            </a:extLst>
          </p:cNvPr>
          <p:cNvSpPr>
            <a:spLocks noGrp="1"/>
          </p:cNvSpPr>
          <p:nvPr>
            <p:ph type="sldNum" sz="quarter" idx="12"/>
          </p:nvPr>
        </p:nvSpPr>
        <p:spPr/>
        <p:txBody>
          <a:bodyPr/>
          <a:lstStyle/>
          <a:p>
            <a:fld id="{3DB7B57D-F094-49CB-95BB-4CD6E66204FC}" type="slidenum">
              <a:rPr lang="zh-CN" altLang="en-US" smtClean="0"/>
              <a:t>‹#›</a:t>
            </a:fld>
            <a:endParaRPr lang="zh-CN" altLang="en-US"/>
          </a:p>
        </p:txBody>
      </p:sp>
    </p:spTree>
    <p:extLst>
      <p:ext uri="{BB962C8B-B14F-4D97-AF65-F5344CB8AC3E}">
        <p14:creationId xmlns:p14="http://schemas.microsoft.com/office/powerpoint/2010/main" val="3970850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588548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5583047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90932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67D06-671D-9D03-44A0-F087365FE4D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42A54E2-4B98-773D-937E-A7D2F0A5EF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DFD13CA-CAE5-130A-8755-18AE6441AF7B}"/>
              </a:ext>
            </a:extLst>
          </p:cNvPr>
          <p:cNvSpPr>
            <a:spLocks noGrp="1"/>
          </p:cNvSpPr>
          <p:nvPr>
            <p:ph type="dt" sz="half" idx="10"/>
          </p:nvPr>
        </p:nvSpPr>
        <p:spPr/>
        <p:txBody>
          <a:bodyPr/>
          <a:lstStyle/>
          <a:p>
            <a:fld id="{0FB8FD83-61E4-40F4-97CE-5553CE676634}"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C9E28082-1C75-5CA2-B72B-E6D1FC24B9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F2676C-A2E1-6D11-FFCB-6EFF7A13E5DD}"/>
              </a:ext>
            </a:extLst>
          </p:cNvPr>
          <p:cNvSpPr>
            <a:spLocks noGrp="1"/>
          </p:cNvSpPr>
          <p:nvPr>
            <p:ph type="sldNum" sz="quarter" idx="12"/>
          </p:nvPr>
        </p:nvSpPr>
        <p:spPr/>
        <p:txBody>
          <a:bodyPr/>
          <a:lstStyle/>
          <a:p>
            <a:fld id="{3DB7B57D-F094-49CB-95BB-4CD6E66204FC}" type="slidenum">
              <a:rPr lang="zh-CN" altLang="en-US" smtClean="0"/>
              <a:t>‹#›</a:t>
            </a:fld>
            <a:endParaRPr lang="zh-CN" altLang="en-US"/>
          </a:p>
        </p:txBody>
      </p:sp>
    </p:spTree>
    <p:extLst>
      <p:ext uri="{BB962C8B-B14F-4D97-AF65-F5344CB8AC3E}">
        <p14:creationId xmlns:p14="http://schemas.microsoft.com/office/powerpoint/2010/main" val="389527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BAC29-D3FE-A1B7-26B5-0A649A5886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B2E39E-322A-420E-7944-7F440DB8DE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F47287-4FD4-86B6-2850-4A814F1085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C7BBDD7-DCA7-A234-6C33-CC27EB55400F}"/>
              </a:ext>
            </a:extLst>
          </p:cNvPr>
          <p:cNvSpPr>
            <a:spLocks noGrp="1"/>
          </p:cNvSpPr>
          <p:nvPr>
            <p:ph type="dt" sz="half" idx="10"/>
          </p:nvPr>
        </p:nvSpPr>
        <p:spPr/>
        <p:txBody>
          <a:bodyPr/>
          <a:lstStyle/>
          <a:p>
            <a:fld id="{0FB8FD83-61E4-40F4-97CE-5553CE676634}" type="datetimeFigureOut">
              <a:rPr lang="zh-CN" altLang="en-US" smtClean="0"/>
              <a:t>2023/4/26</a:t>
            </a:fld>
            <a:endParaRPr lang="zh-CN" altLang="en-US"/>
          </a:p>
        </p:txBody>
      </p:sp>
      <p:sp>
        <p:nvSpPr>
          <p:cNvPr id="6" name="页脚占位符 5">
            <a:extLst>
              <a:ext uri="{FF2B5EF4-FFF2-40B4-BE49-F238E27FC236}">
                <a16:creationId xmlns:a16="http://schemas.microsoft.com/office/drawing/2014/main" id="{1525A675-FB39-AECD-D95E-CEDBD82594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C6370D-7886-9813-5692-44FA93768A59}"/>
              </a:ext>
            </a:extLst>
          </p:cNvPr>
          <p:cNvSpPr>
            <a:spLocks noGrp="1"/>
          </p:cNvSpPr>
          <p:nvPr>
            <p:ph type="sldNum" sz="quarter" idx="12"/>
          </p:nvPr>
        </p:nvSpPr>
        <p:spPr/>
        <p:txBody>
          <a:bodyPr/>
          <a:lstStyle/>
          <a:p>
            <a:fld id="{3DB7B57D-F094-49CB-95BB-4CD6E66204FC}" type="slidenum">
              <a:rPr lang="zh-CN" altLang="en-US" smtClean="0"/>
              <a:t>‹#›</a:t>
            </a:fld>
            <a:endParaRPr lang="zh-CN" altLang="en-US"/>
          </a:p>
        </p:txBody>
      </p:sp>
    </p:spTree>
    <p:extLst>
      <p:ext uri="{BB962C8B-B14F-4D97-AF65-F5344CB8AC3E}">
        <p14:creationId xmlns:p14="http://schemas.microsoft.com/office/powerpoint/2010/main" val="188687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B3E7D-BB65-79FC-88F6-3E7F58B654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F771E5-5581-4D39-34CB-B93ABAE96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1EC2E8-213F-10E9-CB50-A33A158D3AF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0AAFCD8-4D2C-2E32-C867-397FADB8C6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28425EE-BC08-9A46-0DFC-3A4B174949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AB38CD6-B7AB-C6B9-A00D-32E8914B0025}"/>
              </a:ext>
            </a:extLst>
          </p:cNvPr>
          <p:cNvSpPr>
            <a:spLocks noGrp="1"/>
          </p:cNvSpPr>
          <p:nvPr>
            <p:ph type="dt" sz="half" idx="10"/>
          </p:nvPr>
        </p:nvSpPr>
        <p:spPr/>
        <p:txBody>
          <a:bodyPr/>
          <a:lstStyle/>
          <a:p>
            <a:fld id="{0FB8FD83-61E4-40F4-97CE-5553CE676634}" type="datetimeFigureOut">
              <a:rPr lang="zh-CN" altLang="en-US" smtClean="0"/>
              <a:t>2023/4/26</a:t>
            </a:fld>
            <a:endParaRPr lang="zh-CN" altLang="en-US"/>
          </a:p>
        </p:txBody>
      </p:sp>
      <p:sp>
        <p:nvSpPr>
          <p:cNvPr id="8" name="页脚占位符 7">
            <a:extLst>
              <a:ext uri="{FF2B5EF4-FFF2-40B4-BE49-F238E27FC236}">
                <a16:creationId xmlns:a16="http://schemas.microsoft.com/office/drawing/2014/main" id="{4FAA8F73-6C7F-1BA8-9186-B800C93CBF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C15181-270A-7490-0769-4FA3A6A08C3D}"/>
              </a:ext>
            </a:extLst>
          </p:cNvPr>
          <p:cNvSpPr>
            <a:spLocks noGrp="1"/>
          </p:cNvSpPr>
          <p:nvPr>
            <p:ph type="sldNum" sz="quarter" idx="12"/>
          </p:nvPr>
        </p:nvSpPr>
        <p:spPr/>
        <p:txBody>
          <a:bodyPr/>
          <a:lstStyle/>
          <a:p>
            <a:fld id="{3DB7B57D-F094-49CB-95BB-4CD6E66204FC}" type="slidenum">
              <a:rPr lang="zh-CN" altLang="en-US" smtClean="0"/>
              <a:t>‹#›</a:t>
            </a:fld>
            <a:endParaRPr lang="zh-CN" altLang="en-US"/>
          </a:p>
        </p:txBody>
      </p:sp>
    </p:spTree>
    <p:extLst>
      <p:ext uri="{BB962C8B-B14F-4D97-AF65-F5344CB8AC3E}">
        <p14:creationId xmlns:p14="http://schemas.microsoft.com/office/powerpoint/2010/main" val="98539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6571E-27D5-C54F-80F2-7E75257BA0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583BA7-7939-C482-0856-235BED9E33D7}"/>
              </a:ext>
            </a:extLst>
          </p:cNvPr>
          <p:cNvSpPr>
            <a:spLocks noGrp="1"/>
          </p:cNvSpPr>
          <p:nvPr>
            <p:ph type="dt" sz="half" idx="10"/>
          </p:nvPr>
        </p:nvSpPr>
        <p:spPr/>
        <p:txBody>
          <a:bodyPr/>
          <a:lstStyle/>
          <a:p>
            <a:fld id="{0FB8FD83-61E4-40F4-97CE-5553CE676634}" type="datetimeFigureOut">
              <a:rPr lang="zh-CN" altLang="en-US" smtClean="0"/>
              <a:t>2023/4/26</a:t>
            </a:fld>
            <a:endParaRPr lang="zh-CN" altLang="en-US"/>
          </a:p>
        </p:txBody>
      </p:sp>
      <p:sp>
        <p:nvSpPr>
          <p:cNvPr id="4" name="页脚占位符 3">
            <a:extLst>
              <a:ext uri="{FF2B5EF4-FFF2-40B4-BE49-F238E27FC236}">
                <a16:creationId xmlns:a16="http://schemas.microsoft.com/office/drawing/2014/main" id="{F695E8D7-657A-19F3-7D50-1721776147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CC12DCA-2E0A-1A59-A946-181C9D250CAB}"/>
              </a:ext>
            </a:extLst>
          </p:cNvPr>
          <p:cNvSpPr>
            <a:spLocks noGrp="1"/>
          </p:cNvSpPr>
          <p:nvPr>
            <p:ph type="sldNum" sz="quarter" idx="12"/>
          </p:nvPr>
        </p:nvSpPr>
        <p:spPr/>
        <p:txBody>
          <a:bodyPr/>
          <a:lstStyle/>
          <a:p>
            <a:fld id="{3DB7B57D-F094-49CB-95BB-4CD6E66204FC}" type="slidenum">
              <a:rPr lang="zh-CN" altLang="en-US" smtClean="0"/>
              <a:t>‹#›</a:t>
            </a:fld>
            <a:endParaRPr lang="zh-CN" altLang="en-US"/>
          </a:p>
        </p:txBody>
      </p:sp>
    </p:spTree>
    <p:extLst>
      <p:ext uri="{BB962C8B-B14F-4D97-AF65-F5344CB8AC3E}">
        <p14:creationId xmlns:p14="http://schemas.microsoft.com/office/powerpoint/2010/main" val="285999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802581-B3FB-9209-0A97-502997708330}"/>
              </a:ext>
            </a:extLst>
          </p:cNvPr>
          <p:cNvSpPr>
            <a:spLocks noGrp="1"/>
          </p:cNvSpPr>
          <p:nvPr>
            <p:ph type="dt" sz="half" idx="10"/>
          </p:nvPr>
        </p:nvSpPr>
        <p:spPr/>
        <p:txBody>
          <a:bodyPr/>
          <a:lstStyle/>
          <a:p>
            <a:fld id="{0FB8FD83-61E4-40F4-97CE-5553CE676634}" type="datetimeFigureOut">
              <a:rPr lang="zh-CN" altLang="en-US" smtClean="0"/>
              <a:t>2023/4/26</a:t>
            </a:fld>
            <a:endParaRPr lang="zh-CN" altLang="en-US"/>
          </a:p>
        </p:txBody>
      </p:sp>
      <p:sp>
        <p:nvSpPr>
          <p:cNvPr id="3" name="页脚占位符 2">
            <a:extLst>
              <a:ext uri="{FF2B5EF4-FFF2-40B4-BE49-F238E27FC236}">
                <a16:creationId xmlns:a16="http://schemas.microsoft.com/office/drawing/2014/main" id="{F90F56F7-D0B4-FB8F-AE0F-2A9488A246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27EFB6-0411-1038-AF99-05532D5D22BA}"/>
              </a:ext>
            </a:extLst>
          </p:cNvPr>
          <p:cNvSpPr>
            <a:spLocks noGrp="1"/>
          </p:cNvSpPr>
          <p:nvPr>
            <p:ph type="sldNum" sz="quarter" idx="12"/>
          </p:nvPr>
        </p:nvSpPr>
        <p:spPr/>
        <p:txBody>
          <a:bodyPr/>
          <a:lstStyle/>
          <a:p>
            <a:fld id="{3DB7B57D-F094-49CB-95BB-4CD6E66204FC}" type="slidenum">
              <a:rPr lang="zh-CN" altLang="en-US" smtClean="0"/>
              <a:t>‹#›</a:t>
            </a:fld>
            <a:endParaRPr lang="zh-CN" altLang="en-US"/>
          </a:p>
        </p:txBody>
      </p:sp>
    </p:spTree>
    <p:extLst>
      <p:ext uri="{BB962C8B-B14F-4D97-AF65-F5344CB8AC3E}">
        <p14:creationId xmlns:p14="http://schemas.microsoft.com/office/powerpoint/2010/main" val="216225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93750-F04B-8B7F-34D9-DF49703719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A870C7D-6819-174C-3AFE-C500F63CC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45F3DB5-D4F5-E13C-BBFA-47E7CBC29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73FF46C-249F-51F4-4236-A9F184BF5BF8}"/>
              </a:ext>
            </a:extLst>
          </p:cNvPr>
          <p:cNvSpPr>
            <a:spLocks noGrp="1"/>
          </p:cNvSpPr>
          <p:nvPr>
            <p:ph type="dt" sz="half" idx="10"/>
          </p:nvPr>
        </p:nvSpPr>
        <p:spPr/>
        <p:txBody>
          <a:bodyPr/>
          <a:lstStyle/>
          <a:p>
            <a:fld id="{0FB8FD83-61E4-40F4-97CE-5553CE676634}" type="datetimeFigureOut">
              <a:rPr lang="zh-CN" altLang="en-US" smtClean="0"/>
              <a:t>2023/4/26</a:t>
            </a:fld>
            <a:endParaRPr lang="zh-CN" altLang="en-US"/>
          </a:p>
        </p:txBody>
      </p:sp>
      <p:sp>
        <p:nvSpPr>
          <p:cNvPr id="6" name="页脚占位符 5">
            <a:extLst>
              <a:ext uri="{FF2B5EF4-FFF2-40B4-BE49-F238E27FC236}">
                <a16:creationId xmlns:a16="http://schemas.microsoft.com/office/drawing/2014/main" id="{A6EB0A0B-5700-4E14-0428-3D3DEEB15E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489514-7F2A-B0A0-E30A-C935C4C258C2}"/>
              </a:ext>
            </a:extLst>
          </p:cNvPr>
          <p:cNvSpPr>
            <a:spLocks noGrp="1"/>
          </p:cNvSpPr>
          <p:nvPr>
            <p:ph type="sldNum" sz="quarter" idx="12"/>
          </p:nvPr>
        </p:nvSpPr>
        <p:spPr/>
        <p:txBody>
          <a:bodyPr/>
          <a:lstStyle/>
          <a:p>
            <a:fld id="{3DB7B57D-F094-49CB-95BB-4CD6E66204FC}" type="slidenum">
              <a:rPr lang="zh-CN" altLang="en-US" smtClean="0"/>
              <a:t>‹#›</a:t>
            </a:fld>
            <a:endParaRPr lang="zh-CN" altLang="en-US"/>
          </a:p>
        </p:txBody>
      </p:sp>
    </p:spTree>
    <p:extLst>
      <p:ext uri="{BB962C8B-B14F-4D97-AF65-F5344CB8AC3E}">
        <p14:creationId xmlns:p14="http://schemas.microsoft.com/office/powerpoint/2010/main" val="176322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6A2DD-4EDE-BB03-74FD-982A419A23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635F59-AD59-D3F4-0F09-0805D0577E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A27053-9F09-6421-31AC-9F5D9B371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BF8CD3-2F2A-98EF-26E5-65CF975E62DE}"/>
              </a:ext>
            </a:extLst>
          </p:cNvPr>
          <p:cNvSpPr>
            <a:spLocks noGrp="1"/>
          </p:cNvSpPr>
          <p:nvPr>
            <p:ph type="dt" sz="half" idx="10"/>
          </p:nvPr>
        </p:nvSpPr>
        <p:spPr/>
        <p:txBody>
          <a:bodyPr/>
          <a:lstStyle/>
          <a:p>
            <a:fld id="{0FB8FD83-61E4-40F4-97CE-5553CE676634}" type="datetimeFigureOut">
              <a:rPr lang="zh-CN" altLang="en-US" smtClean="0"/>
              <a:t>2023/4/26</a:t>
            </a:fld>
            <a:endParaRPr lang="zh-CN" altLang="en-US"/>
          </a:p>
        </p:txBody>
      </p:sp>
      <p:sp>
        <p:nvSpPr>
          <p:cNvPr id="6" name="页脚占位符 5">
            <a:extLst>
              <a:ext uri="{FF2B5EF4-FFF2-40B4-BE49-F238E27FC236}">
                <a16:creationId xmlns:a16="http://schemas.microsoft.com/office/drawing/2014/main" id="{E12A7434-3F35-D359-9B4B-A0258A3F43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CCE3F7-28C1-EE56-F304-15C26F8ACB67}"/>
              </a:ext>
            </a:extLst>
          </p:cNvPr>
          <p:cNvSpPr>
            <a:spLocks noGrp="1"/>
          </p:cNvSpPr>
          <p:nvPr>
            <p:ph type="sldNum" sz="quarter" idx="12"/>
          </p:nvPr>
        </p:nvSpPr>
        <p:spPr/>
        <p:txBody>
          <a:bodyPr/>
          <a:lstStyle/>
          <a:p>
            <a:fld id="{3DB7B57D-F094-49CB-95BB-4CD6E66204FC}" type="slidenum">
              <a:rPr lang="zh-CN" altLang="en-US" smtClean="0"/>
              <a:t>‹#›</a:t>
            </a:fld>
            <a:endParaRPr lang="zh-CN" altLang="en-US"/>
          </a:p>
        </p:txBody>
      </p:sp>
    </p:spTree>
    <p:extLst>
      <p:ext uri="{BB962C8B-B14F-4D97-AF65-F5344CB8AC3E}">
        <p14:creationId xmlns:p14="http://schemas.microsoft.com/office/powerpoint/2010/main" val="177524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0C3ABA5-C98B-EA11-FA7A-A60B8B0AC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60EBEC-E831-80EE-7B5C-2904227189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BAE143-9FE8-6086-394E-5766B0A4F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8FD83-61E4-40F4-97CE-5553CE676634}"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BEC3D91A-1114-55AD-9D3C-B8F771AFD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9A8118-25B5-4D57-3D13-05FB773981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7B57D-F094-49CB-95BB-4CD6E66204FC}" type="slidenum">
              <a:rPr lang="zh-CN" altLang="en-US" smtClean="0"/>
              <a:t>‹#›</a:t>
            </a:fld>
            <a:endParaRPr lang="zh-CN" altLang="en-US"/>
          </a:p>
        </p:txBody>
      </p:sp>
    </p:spTree>
    <p:extLst>
      <p:ext uri="{BB962C8B-B14F-4D97-AF65-F5344CB8AC3E}">
        <p14:creationId xmlns:p14="http://schemas.microsoft.com/office/powerpoint/2010/main" val="3166783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395861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15.xml"/><Relationship Id="rId4" Type="http://schemas.openxmlformats.org/officeDocument/2006/relationships/image" Target="../media/image7.gif"/></Relationships>
</file>

<file path=ppt/slides/_rels/slide4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07525" y="1047586"/>
            <a:ext cx="10515600" cy="2852737"/>
          </a:xfrm>
        </p:spPr>
        <p:txBody>
          <a:bodyPr/>
          <a:lstStyle/>
          <a:p>
            <a:r>
              <a:rPr lang="en-GB" dirty="0"/>
              <a:t>service-oriented analysis review </a:t>
            </a:r>
          </a:p>
        </p:txBody>
      </p:sp>
    </p:spTree>
    <p:extLst>
      <p:ext uri="{BB962C8B-B14F-4D97-AF65-F5344CB8AC3E}">
        <p14:creationId xmlns:p14="http://schemas.microsoft.com/office/powerpoint/2010/main" val="3443965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Step 1: Decompose the business process</a:t>
            </a:r>
          </a:p>
        </p:txBody>
      </p:sp>
      <p:sp>
        <p:nvSpPr>
          <p:cNvPr id="5" name="Rectangle 5">
            <a:extLst>
              <a:ext uri="{FF2B5EF4-FFF2-40B4-BE49-F238E27FC236}">
                <a16:creationId xmlns:a16="http://schemas.microsoft.com/office/drawing/2014/main" id="{8BBE35DE-E7BB-4D3B-8DF5-DB3B3DF9A65C}"/>
              </a:ext>
            </a:extLst>
          </p:cNvPr>
          <p:cNvSpPr/>
          <p:nvPr/>
        </p:nvSpPr>
        <p:spPr>
          <a:xfrm>
            <a:off x="4098897" y="1825625"/>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839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1: Decompose the business process</a:t>
            </a:r>
          </a:p>
        </p:txBody>
      </p:sp>
      <p:sp>
        <p:nvSpPr>
          <p:cNvPr id="3" name="内容占位符 2"/>
          <p:cNvSpPr>
            <a:spLocks noGrp="1"/>
          </p:cNvSpPr>
          <p:nvPr>
            <p:ph idx="1"/>
          </p:nvPr>
        </p:nvSpPr>
        <p:spPr/>
        <p:txBody>
          <a:bodyPr>
            <a:normAutofit/>
          </a:bodyPr>
          <a:lstStyle/>
          <a:p>
            <a:r>
              <a:rPr lang="en-GB" sz="3600" dirty="0"/>
              <a:t>Input: </a:t>
            </a:r>
            <a:r>
              <a:rPr lang="en-GB" sz="3600" dirty="0">
                <a:solidFill>
                  <a:srgbClr val="FF0000"/>
                </a:solidFill>
              </a:rPr>
              <a:t>business process document</a:t>
            </a:r>
          </a:p>
          <a:p>
            <a:r>
              <a:rPr lang="en-GB" sz="3600" dirty="0"/>
              <a:t>Output: </a:t>
            </a:r>
            <a:r>
              <a:rPr lang="en-GB" sz="3600" dirty="0">
                <a:solidFill>
                  <a:srgbClr val="FF0000"/>
                </a:solidFill>
              </a:rPr>
              <a:t>decomposed business process</a:t>
            </a:r>
          </a:p>
        </p:txBody>
      </p:sp>
    </p:spTree>
    <p:extLst>
      <p:ext uri="{BB962C8B-B14F-4D97-AF65-F5344CB8AC3E}">
        <p14:creationId xmlns:p14="http://schemas.microsoft.com/office/powerpoint/2010/main" val="3547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Input: </a:t>
            </a:r>
            <a:r>
              <a:rPr lang="en-GB" dirty="0"/>
              <a:t>Invoice Submission Process</a:t>
            </a:r>
          </a:p>
        </p:txBody>
      </p:sp>
      <p:sp>
        <p:nvSpPr>
          <p:cNvPr id="3" name="内容占位符 2"/>
          <p:cNvSpPr>
            <a:spLocks noGrp="1"/>
          </p:cNvSpPr>
          <p:nvPr>
            <p:ph idx="1"/>
          </p:nvPr>
        </p:nvSpPr>
        <p:spPr/>
        <p:txBody>
          <a:bodyPr>
            <a:normAutofit fontScale="70000" lnSpcReduction="20000"/>
          </a:bodyPr>
          <a:lstStyle/>
          <a:p>
            <a:r>
              <a:rPr lang="en-GB" dirty="0"/>
              <a:t>Accounting clerk creates and issues an electronic invoice using the legacy accounting system.</a:t>
            </a:r>
          </a:p>
          <a:p>
            <a:r>
              <a:rPr lang="en-GB" dirty="0"/>
              <a:t>The save event triggers a custom script that exports an electronic copy of the invoice to a network folder.</a:t>
            </a:r>
          </a:p>
          <a:p>
            <a:r>
              <a:rPr lang="en-GB" dirty="0"/>
              <a:t>A custom developed component, which polls this folder at ten-minute intervals, picks up the document and transforms it into an XML document.</a:t>
            </a:r>
          </a:p>
          <a:p>
            <a:r>
              <a:rPr lang="en-GB" dirty="0"/>
              <a:t>The invoice XML document is then validated. If it is deemed valid, it is forwarded to the Invoice Submission Service. If validation fails, the document is rejected, and the process ends.</a:t>
            </a:r>
          </a:p>
          <a:p>
            <a:r>
              <a:rPr lang="en-GB" dirty="0"/>
              <a:t>Depending on when the last metadata check was performed, the service may issue a Get Metadata request to the TLS B2B solution.</a:t>
            </a:r>
          </a:p>
          <a:p>
            <a:r>
              <a:rPr lang="en-GB" dirty="0"/>
              <a:t>If the Get Metadata request is issued and if it determines that no changes were made to the relevant TLS service descriptions, the Invoice Submission Service transmits the invoice document to the TLS B2B solution using the </a:t>
            </a:r>
            <a:r>
              <a:rPr lang="en-GB" dirty="0" err="1"/>
              <a:t>ExactlyOnce</a:t>
            </a:r>
            <a:r>
              <a:rPr lang="en-GB" dirty="0"/>
              <a:t> delivery assurance. If the Get Metadata request identifies a change to the TLS service descriptions, the invoice is not submitted, and the process ends.</a:t>
            </a:r>
          </a:p>
          <a:p>
            <a:pPr lvl="1"/>
            <a:endParaRPr lang="en-GB" dirty="0"/>
          </a:p>
        </p:txBody>
      </p:sp>
    </p:spTree>
    <p:extLst>
      <p:ext uri="{BB962C8B-B14F-4D97-AF65-F5344CB8AC3E}">
        <p14:creationId xmlns:p14="http://schemas.microsoft.com/office/powerpoint/2010/main" val="33182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900283" cy="1325563"/>
          </a:xfrm>
        </p:spPr>
        <p:txBody>
          <a:bodyPr/>
          <a:lstStyle/>
          <a:p>
            <a:r>
              <a:rPr lang="en-GB" dirty="0">
                <a:solidFill>
                  <a:srgbClr val="FF0000"/>
                </a:solidFill>
              </a:rPr>
              <a:t>Output: </a:t>
            </a:r>
            <a:r>
              <a:rPr lang="en-GB" dirty="0"/>
              <a:t>Decomposed Invoice Submission Process </a:t>
            </a:r>
          </a:p>
        </p:txBody>
      </p:sp>
      <p:sp>
        <p:nvSpPr>
          <p:cNvPr id="3" name="内容占位符 2"/>
          <p:cNvSpPr>
            <a:spLocks noGrp="1"/>
          </p:cNvSpPr>
          <p:nvPr>
            <p:ph idx="1"/>
          </p:nvPr>
        </p:nvSpPr>
        <p:spPr>
          <a:xfrm>
            <a:off x="838200" y="1825625"/>
            <a:ext cx="7816795" cy="4351338"/>
          </a:xfrm>
        </p:spPr>
        <p:txBody>
          <a:bodyPr>
            <a:normAutofit fontScale="92500" lnSpcReduction="20000"/>
          </a:bodyPr>
          <a:lstStyle/>
          <a:p>
            <a:r>
              <a:rPr lang="en-GB" dirty="0"/>
              <a:t>Create electronic invoice.</a:t>
            </a:r>
          </a:p>
          <a:p>
            <a:r>
              <a:rPr lang="en-GB" dirty="0"/>
              <a:t>Issue electronic invoice.</a:t>
            </a:r>
          </a:p>
          <a:p>
            <a:r>
              <a:rPr lang="en-GB" dirty="0"/>
              <a:t>Export electronic invoice to network folder.</a:t>
            </a:r>
          </a:p>
          <a:p>
            <a:r>
              <a:rPr lang="en-GB" dirty="0"/>
              <a:t>Poll network folder.</a:t>
            </a:r>
          </a:p>
          <a:p>
            <a:r>
              <a:rPr lang="en-GB" dirty="0"/>
              <a:t>Retrieve electronic invoice.</a:t>
            </a:r>
          </a:p>
          <a:p>
            <a:r>
              <a:rPr lang="en-GB" dirty="0"/>
              <a:t>Transform electronic invoice to XML document.</a:t>
            </a:r>
          </a:p>
          <a:p>
            <a:r>
              <a:rPr lang="en-GB" dirty="0"/>
              <a:t>Check validity of invoice document. If invalid, end process.</a:t>
            </a:r>
          </a:p>
          <a:p>
            <a:r>
              <a:rPr lang="en-GB" dirty="0"/>
              <a:t>Check if it is time to verify TLS metadata.</a:t>
            </a:r>
          </a:p>
          <a:p>
            <a:r>
              <a:rPr lang="en-GB" dirty="0"/>
              <a:t>If required, perform metadata check. If metadata check fails, end process.</a:t>
            </a:r>
          </a:p>
          <a:p>
            <a:endParaRPr lang="en-GB" dirty="0"/>
          </a:p>
        </p:txBody>
      </p:sp>
      <p:pic>
        <p:nvPicPr>
          <p:cNvPr id="4" name="图片 3" descr="https://flylib.com/books/2/365/1/html/2/images/0131858580/graphics/12fig02.gif"/>
          <p:cNvPicPr/>
          <p:nvPr/>
        </p:nvPicPr>
        <p:blipFill>
          <a:blip r:embed="rId2">
            <a:extLst>
              <a:ext uri="{28A0092B-C50C-407E-A947-70E740481C1C}">
                <a14:useLocalDpi xmlns:a14="http://schemas.microsoft.com/office/drawing/2010/main" val="0"/>
              </a:ext>
            </a:extLst>
          </a:blip>
          <a:srcRect/>
          <a:stretch>
            <a:fillRect/>
          </a:stretch>
        </p:blipFill>
        <p:spPr bwMode="auto">
          <a:xfrm>
            <a:off x="9052560" y="67586"/>
            <a:ext cx="2659711" cy="6687048"/>
          </a:xfrm>
          <a:prstGeom prst="rect">
            <a:avLst/>
          </a:prstGeom>
          <a:noFill/>
          <a:ln>
            <a:noFill/>
          </a:ln>
        </p:spPr>
      </p:pic>
    </p:spTree>
    <p:extLst>
      <p:ext uri="{BB962C8B-B14F-4D97-AF65-F5344CB8AC3E}">
        <p14:creationId xmlns:p14="http://schemas.microsoft.com/office/powerpoint/2010/main" val="810637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From business process to decomposed business process</a:t>
            </a:r>
          </a:p>
        </p:txBody>
      </p:sp>
      <p:sp>
        <p:nvSpPr>
          <p:cNvPr id="5" name="文本占位符 4"/>
          <p:cNvSpPr>
            <a:spLocks noGrp="1"/>
          </p:cNvSpPr>
          <p:nvPr>
            <p:ph type="body" idx="1"/>
          </p:nvPr>
        </p:nvSpPr>
        <p:spPr/>
        <p:txBody>
          <a:bodyPr/>
          <a:lstStyle/>
          <a:p>
            <a:r>
              <a:rPr lang="en-GB" dirty="0"/>
              <a:t>Invoice Submission Process</a:t>
            </a:r>
          </a:p>
        </p:txBody>
      </p:sp>
      <p:sp>
        <p:nvSpPr>
          <p:cNvPr id="3" name="内容占位符 2"/>
          <p:cNvSpPr>
            <a:spLocks noGrp="1"/>
          </p:cNvSpPr>
          <p:nvPr>
            <p:ph sz="half" idx="2"/>
          </p:nvPr>
        </p:nvSpPr>
        <p:spPr/>
        <p:txBody>
          <a:bodyPr>
            <a:normAutofit fontScale="47500" lnSpcReduction="20000"/>
          </a:bodyPr>
          <a:lstStyle/>
          <a:p>
            <a:r>
              <a:rPr lang="en-GB" dirty="0"/>
              <a:t>Accounting clerk creates and issues an electronic invoice using the legacy accounting system.</a:t>
            </a:r>
          </a:p>
          <a:p>
            <a:r>
              <a:rPr lang="en-GB" dirty="0"/>
              <a:t>The save event triggers a custom script that exports an electronic copy of the invoice to a network folder.</a:t>
            </a:r>
          </a:p>
          <a:p>
            <a:r>
              <a:rPr lang="en-GB" dirty="0"/>
              <a:t>A custom developed component, which polls this folder at ten-minute intervals, picks up the document and transforms it into an XML document.</a:t>
            </a:r>
          </a:p>
          <a:p>
            <a:r>
              <a:rPr lang="en-GB" dirty="0"/>
              <a:t>The invoice XML document is then validated. If it is deemed valid, it is forwarded to the Invoice Submission Service. If validation fails, the document is rejected, and the process ends.</a:t>
            </a:r>
          </a:p>
          <a:p>
            <a:r>
              <a:rPr lang="en-GB" dirty="0"/>
              <a:t>Depending on when the last metadata check was performed, the service may issue a Get Metadata request to the TLS B2B solution.</a:t>
            </a:r>
          </a:p>
          <a:p>
            <a:r>
              <a:rPr lang="en-GB" dirty="0"/>
              <a:t>If the Get Metadata request is issued and if it determines that no changes were made to the relevant TLS service descriptions, the Invoice Submission Service transmits the invoice document to the TLS B2B solution using the </a:t>
            </a:r>
            <a:r>
              <a:rPr lang="en-GB" dirty="0" err="1"/>
              <a:t>ExactlyOnce</a:t>
            </a:r>
            <a:r>
              <a:rPr lang="en-GB" dirty="0"/>
              <a:t> delivery assurance. If the Get Metadata request identifies a change to the TLS service descriptions, the invoice is not submitted, and the process ends.</a:t>
            </a:r>
          </a:p>
          <a:p>
            <a:pPr lvl="1"/>
            <a:endParaRPr lang="en-GB" dirty="0"/>
          </a:p>
        </p:txBody>
      </p:sp>
      <p:sp>
        <p:nvSpPr>
          <p:cNvPr id="6" name="文本占位符 5"/>
          <p:cNvSpPr>
            <a:spLocks noGrp="1"/>
          </p:cNvSpPr>
          <p:nvPr>
            <p:ph type="body" sz="quarter" idx="3"/>
          </p:nvPr>
        </p:nvSpPr>
        <p:spPr/>
        <p:txBody>
          <a:bodyPr/>
          <a:lstStyle/>
          <a:p>
            <a:r>
              <a:rPr lang="en-GB" dirty="0"/>
              <a:t>Decomposed Invoice Submission Process</a:t>
            </a:r>
          </a:p>
        </p:txBody>
      </p:sp>
      <p:sp>
        <p:nvSpPr>
          <p:cNvPr id="4" name="内容占位符 3"/>
          <p:cNvSpPr>
            <a:spLocks noGrp="1"/>
          </p:cNvSpPr>
          <p:nvPr>
            <p:ph sz="quarter" idx="4"/>
          </p:nvPr>
        </p:nvSpPr>
        <p:spPr/>
        <p:txBody>
          <a:bodyPr>
            <a:normAutofit fontScale="70000" lnSpcReduction="20000"/>
          </a:bodyPr>
          <a:lstStyle/>
          <a:p>
            <a:r>
              <a:rPr lang="en-GB" dirty="0"/>
              <a:t>Create electronic invoice.</a:t>
            </a:r>
          </a:p>
          <a:p>
            <a:r>
              <a:rPr lang="en-GB" dirty="0"/>
              <a:t>Issue electronic invoice.</a:t>
            </a:r>
          </a:p>
          <a:p>
            <a:r>
              <a:rPr lang="en-GB" dirty="0"/>
              <a:t>Export electronic invoice to network folder.</a:t>
            </a:r>
          </a:p>
          <a:p>
            <a:r>
              <a:rPr lang="en-GB" dirty="0"/>
              <a:t>Poll network folder.</a:t>
            </a:r>
          </a:p>
          <a:p>
            <a:r>
              <a:rPr lang="en-GB" dirty="0"/>
              <a:t>Retrieve electronic invoice.</a:t>
            </a:r>
          </a:p>
          <a:p>
            <a:r>
              <a:rPr lang="en-GB" dirty="0"/>
              <a:t>Transform electronic invoice to XML document.</a:t>
            </a:r>
          </a:p>
          <a:p>
            <a:r>
              <a:rPr lang="en-GB" dirty="0"/>
              <a:t>Check validity of invoice document. If invalid, end process.</a:t>
            </a:r>
          </a:p>
          <a:p>
            <a:r>
              <a:rPr lang="en-GB" dirty="0"/>
              <a:t>Check if it is time to verify TLS metadata.</a:t>
            </a:r>
          </a:p>
          <a:p>
            <a:r>
              <a:rPr lang="en-GB" dirty="0"/>
              <a:t>If required, perform metadata check. If metadata check fails, end process.</a:t>
            </a:r>
          </a:p>
          <a:p>
            <a:endParaRPr lang="en-GB" dirty="0"/>
          </a:p>
        </p:txBody>
      </p:sp>
      <p:pic>
        <p:nvPicPr>
          <p:cNvPr id="7" name="图片 6" descr="https://flylib.com/books/2/365/1/html/2/images/0131858580/graphics/12fig02.g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99697" y="76987"/>
            <a:ext cx="1212574" cy="3208351"/>
          </a:xfrm>
          <a:prstGeom prst="rect">
            <a:avLst/>
          </a:prstGeom>
          <a:noFill/>
          <a:ln>
            <a:noFill/>
          </a:ln>
        </p:spPr>
      </p:pic>
      <p:sp>
        <p:nvSpPr>
          <p:cNvPr id="8" name="右箭头 7"/>
          <p:cNvSpPr/>
          <p:nvPr/>
        </p:nvSpPr>
        <p:spPr>
          <a:xfrm>
            <a:off x="4641726" y="5673402"/>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6839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Input: </a:t>
            </a:r>
            <a:r>
              <a:rPr lang="en-GB" dirty="0"/>
              <a:t>Order Fulfilment Process </a:t>
            </a:r>
          </a:p>
        </p:txBody>
      </p:sp>
      <p:sp>
        <p:nvSpPr>
          <p:cNvPr id="3" name="内容占位符 2"/>
          <p:cNvSpPr>
            <a:spLocks noGrp="1"/>
          </p:cNvSpPr>
          <p:nvPr>
            <p:ph idx="1"/>
          </p:nvPr>
        </p:nvSpPr>
        <p:spPr/>
        <p:txBody>
          <a:bodyPr>
            <a:normAutofit fontScale="92500" lnSpcReduction="10000"/>
          </a:bodyPr>
          <a:lstStyle/>
          <a:p>
            <a:r>
              <a:rPr lang="en-GB" dirty="0"/>
              <a:t>The </a:t>
            </a:r>
            <a:r>
              <a:rPr lang="en-GB" dirty="0" err="1"/>
              <a:t>RailCo</a:t>
            </a:r>
            <a:r>
              <a:rPr lang="en-GB" dirty="0"/>
              <a:t> Order Fulfilment Service receives a SOAP message from TLS, containing a payload consisting of a TLS purchase order document.</a:t>
            </a:r>
            <a:endParaRPr lang="en-GB" sz="2000" dirty="0"/>
          </a:p>
          <a:p>
            <a:r>
              <a:rPr lang="en-GB" dirty="0"/>
              <a:t>The service validates the incoming document. If valid, the document is passed to a custom component. If the TLS PO fails validation, a rejection notification message is sent to TLS, and the process ends.</a:t>
            </a:r>
          </a:p>
          <a:p>
            <a:r>
              <a:rPr lang="en-GB" dirty="0"/>
              <a:t>The component has the XML document transformed into a purchase order that conforms to the accounting system's native document format.</a:t>
            </a:r>
          </a:p>
          <a:p>
            <a:r>
              <a:rPr lang="en-GB" dirty="0"/>
              <a:t>The PO then is submitted to the accounting system using its import extension.</a:t>
            </a:r>
          </a:p>
          <a:p>
            <a:r>
              <a:rPr lang="en-GB" dirty="0"/>
              <a:t>The PO ends up in the work queue of an accounting clerk who then processes the document.</a:t>
            </a:r>
          </a:p>
          <a:p>
            <a:pPr lvl="1"/>
            <a:endParaRPr lang="en-GB" dirty="0"/>
          </a:p>
        </p:txBody>
      </p:sp>
    </p:spTree>
    <p:extLst>
      <p:ext uri="{BB962C8B-B14F-4D97-AF65-F5344CB8AC3E}">
        <p14:creationId xmlns:p14="http://schemas.microsoft.com/office/powerpoint/2010/main" val="313967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685598" cy="1325563"/>
          </a:xfrm>
        </p:spPr>
        <p:txBody>
          <a:bodyPr/>
          <a:lstStyle/>
          <a:p>
            <a:r>
              <a:rPr lang="en-GB" dirty="0">
                <a:solidFill>
                  <a:srgbClr val="FF0000"/>
                </a:solidFill>
              </a:rPr>
              <a:t>Output: </a:t>
            </a:r>
            <a:r>
              <a:rPr lang="en-GB" dirty="0"/>
              <a:t>Decomposed Order Fulfilment Process</a:t>
            </a:r>
          </a:p>
        </p:txBody>
      </p:sp>
      <p:sp>
        <p:nvSpPr>
          <p:cNvPr id="3" name="内容占位符 2"/>
          <p:cNvSpPr>
            <a:spLocks noGrp="1"/>
          </p:cNvSpPr>
          <p:nvPr>
            <p:ph idx="1"/>
          </p:nvPr>
        </p:nvSpPr>
        <p:spPr>
          <a:xfrm>
            <a:off x="838200" y="1825625"/>
            <a:ext cx="7462962" cy="4351338"/>
          </a:xfrm>
        </p:spPr>
        <p:txBody>
          <a:bodyPr/>
          <a:lstStyle/>
          <a:p>
            <a:r>
              <a:rPr lang="en-GB" dirty="0"/>
              <a:t>Receive PO document.</a:t>
            </a:r>
          </a:p>
          <a:p>
            <a:r>
              <a:rPr lang="en-GB" dirty="0"/>
              <a:t>Validate PO document.</a:t>
            </a:r>
          </a:p>
          <a:p>
            <a:r>
              <a:rPr lang="en-GB" dirty="0"/>
              <a:t>If PO document is invalid, send rejection notification and end process.</a:t>
            </a:r>
          </a:p>
          <a:p>
            <a:r>
              <a:rPr lang="en-GB" dirty="0"/>
              <a:t>Transform PO XML document into native electronic PO format.</a:t>
            </a:r>
          </a:p>
          <a:p>
            <a:r>
              <a:rPr lang="en-GB" dirty="0"/>
              <a:t>Import electronic PO into accounting system.</a:t>
            </a:r>
          </a:p>
          <a:p>
            <a:r>
              <a:rPr lang="en-GB" dirty="0"/>
              <a:t>Send PO to accounting clerk's work queue.</a:t>
            </a:r>
          </a:p>
          <a:p>
            <a:endParaRPr lang="en-GB" dirty="0"/>
          </a:p>
        </p:txBody>
      </p:sp>
      <p:pic>
        <p:nvPicPr>
          <p:cNvPr id="4" name="图片 3" descr="https://flylib.com/books/2/365/1/html/2/images/0131858580/graphics/12fig03.gif"/>
          <p:cNvPicPr/>
          <p:nvPr/>
        </p:nvPicPr>
        <p:blipFill>
          <a:blip r:embed="rId2">
            <a:extLst>
              <a:ext uri="{28A0092B-C50C-407E-A947-70E740481C1C}">
                <a14:useLocalDpi xmlns:a14="http://schemas.microsoft.com/office/drawing/2010/main" val="0"/>
              </a:ext>
            </a:extLst>
          </a:blip>
          <a:srcRect/>
          <a:stretch>
            <a:fillRect/>
          </a:stretch>
        </p:blipFill>
        <p:spPr bwMode="auto">
          <a:xfrm>
            <a:off x="8523798" y="198782"/>
            <a:ext cx="3504952" cy="6452483"/>
          </a:xfrm>
          <a:prstGeom prst="rect">
            <a:avLst/>
          </a:prstGeom>
          <a:noFill/>
          <a:ln>
            <a:noFill/>
          </a:ln>
        </p:spPr>
      </p:pic>
    </p:spTree>
    <p:extLst>
      <p:ext uri="{BB962C8B-B14F-4D97-AF65-F5344CB8AC3E}">
        <p14:creationId xmlns:p14="http://schemas.microsoft.com/office/powerpoint/2010/main" val="2755002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https://flylib.com/books/2/365/1/html/2/images/0131858580/graphics/12fig03.gif"/>
          <p:cNvPicPr/>
          <p:nvPr/>
        </p:nvPicPr>
        <p:blipFill>
          <a:blip r:embed="rId2">
            <a:extLst>
              <a:ext uri="{28A0092B-C50C-407E-A947-70E740481C1C}">
                <a14:useLocalDpi xmlns:a14="http://schemas.microsoft.com/office/drawing/2010/main" val="0"/>
              </a:ext>
            </a:extLst>
          </a:blip>
          <a:srcRect/>
          <a:stretch>
            <a:fillRect/>
          </a:stretch>
        </p:blipFill>
        <p:spPr bwMode="auto">
          <a:xfrm>
            <a:off x="10448012" y="91855"/>
            <a:ext cx="1461467" cy="4146190"/>
          </a:xfrm>
          <a:prstGeom prst="rect">
            <a:avLst/>
          </a:prstGeom>
          <a:noFill/>
          <a:ln>
            <a:noFill/>
          </a:ln>
        </p:spPr>
      </p:pic>
      <p:sp>
        <p:nvSpPr>
          <p:cNvPr id="2" name="标题 1"/>
          <p:cNvSpPr>
            <a:spLocks noGrp="1"/>
          </p:cNvSpPr>
          <p:nvPr>
            <p:ph type="title"/>
          </p:nvPr>
        </p:nvSpPr>
        <p:spPr/>
        <p:txBody>
          <a:bodyPr/>
          <a:lstStyle/>
          <a:p>
            <a:r>
              <a:rPr lang="en-GB" dirty="0"/>
              <a:t>From business process to decomposed business process</a:t>
            </a:r>
          </a:p>
        </p:txBody>
      </p:sp>
      <p:sp>
        <p:nvSpPr>
          <p:cNvPr id="4" name="文本占位符 3"/>
          <p:cNvSpPr>
            <a:spLocks noGrp="1"/>
          </p:cNvSpPr>
          <p:nvPr>
            <p:ph type="body" idx="1"/>
          </p:nvPr>
        </p:nvSpPr>
        <p:spPr/>
        <p:txBody>
          <a:bodyPr/>
          <a:lstStyle/>
          <a:p>
            <a:r>
              <a:rPr lang="en-GB" dirty="0"/>
              <a:t>Order Fulfilment Process </a:t>
            </a:r>
          </a:p>
        </p:txBody>
      </p:sp>
      <p:sp>
        <p:nvSpPr>
          <p:cNvPr id="3" name="内容占位符 2"/>
          <p:cNvSpPr>
            <a:spLocks noGrp="1"/>
          </p:cNvSpPr>
          <p:nvPr>
            <p:ph sz="half" idx="2"/>
          </p:nvPr>
        </p:nvSpPr>
        <p:spPr/>
        <p:txBody>
          <a:bodyPr>
            <a:normAutofit fontScale="55000" lnSpcReduction="20000"/>
          </a:bodyPr>
          <a:lstStyle/>
          <a:p>
            <a:r>
              <a:rPr lang="en-GB" dirty="0"/>
              <a:t>The </a:t>
            </a:r>
            <a:r>
              <a:rPr lang="en-GB" dirty="0" err="1"/>
              <a:t>RailCo</a:t>
            </a:r>
            <a:r>
              <a:rPr lang="en-GB" dirty="0"/>
              <a:t> Order Fulfilment Service receives a SOAP message from TLS, containing a payload consisting of a TLS purchase order document.</a:t>
            </a:r>
            <a:endParaRPr lang="en-GB" sz="2000" dirty="0"/>
          </a:p>
          <a:p>
            <a:r>
              <a:rPr lang="en-GB" dirty="0"/>
              <a:t>The service validates the incoming document. If valid, the document is passed to a custom component. If the TLS PO fails validation, a rejection notification message is sent to TLS, and the process ends.</a:t>
            </a:r>
          </a:p>
          <a:p>
            <a:r>
              <a:rPr lang="en-GB" dirty="0"/>
              <a:t>The component has the XML document transformed into a purchase order that conforms to the accounting system's native document format.</a:t>
            </a:r>
          </a:p>
          <a:p>
            <a:r>
              <a:rPr lang="en-GB" dirty="0"/>
              <a:t>The PO then is submitted to the accounting system using its import extension.</a:t>
            </a:r>
          </a:p>
          <a:p>
            <a:r>
              <a:rPr lang="en-GB" dirty="0"/>
              <a:t>The PO ends up in the work queue of an accounting clerk who then processes the document.</a:t>
            </a:r>
          </a:p>
          <a:p>
            <a:pPr lvl="1"/>
            <a:endParaRPr lang="en-GB" dirty="0"/>
          </a:p>
        </p:txBody>
      </p:sp>
      <p:sp>
        <p:nvSpPr>
          <p:cNvPr id="5" name="文本占位符 4"/>
          <p:cNvSpPr>
            <a:spLocks noGrp="1"/>
          </p:cNvSpPr>
          <p:nvPr>
            <p:ph type="body" sz="quarter" idx="3"/>
          </p:nvPr>
        </p:nvSpPr>
        <p:spPr/>
        <p:txBody>
          <a:bodyPr/>
          <a:lstStyle/>
          <a:p>
            <a:r>
              <a:rPr lang="en-GB" dirty="0"/>
              <a:t>Decomposed Order Fulfilment Process</a:t>
            </a:r>
          </a:p>
        </p:txBody>
      </p:sp>
      <p:sp>
        <p:nvSpPr>
          <p:cNvPr id="6" name="内容占位符 5"/>
          <p:cNvSpPr>
            <a:spLocks noGrp="1"/>
          </p:cNvSpPr>
          <p:nvPr>
            <p:ph sz="quarter" idx="4"/>
          </p:nvPr>
        </p:nvSpPr>
        <p:spPr/>
        <p:txBody>
          <a:bodyPr>
            <a:normAutofit fontScale="85000" lnSpcReduction="10000"/>
          </a:bodyPr>
          <a:lstStyle/>
          <a:p>
            <a:r>
              <a:rPr lang="en-GB" dirty="0"/>
              <a:t>Receive PO document.</a:t>
            </a:r>
          </a:p>
          <a:p>
            <a:r>
              <a:rPr lang="en-GB" dirty="0"/>
              <a:t>Validate PO document.</a:t>
            </a:r>
          </a:p>
          <a:p>
            <a:r>
              <a:rPr lang="en-GB" dirty="0"/>
              <a:t>If PO document is invalid, send rejection notification and end process.</a:t>
            </a:r>
          </a:p>
          <a:p>
            <a:r>
              <a:rPr lang="en-GB" dirty="0"/>
              <a:t>Transform PO XML document into native electronic PO format.</a:t>
            </a:r>
          </a:p>
          <a:p>
            <a:r>
              <a:rPr lang="en-GB" dirty="0"/>
              <a:t>Import electronic PO into accounting system.</a:t>
            </a:r>
          </a:p>
          <a:p>
            <a:r>
              <a:rPr lang="en-GB" dirty="0"/>
              <a:t>Send PO to accounting clerk's work queue.</a:t>
            </a:r>
          </a:p>
          <a:p>
            <a:endParaRPr lang="en-GB" dirty="0"/>
          </a:p>
        </p:txBody>
      </p:sp>
      <p:sp>
        <p:nvSpPr>
          <p:cNvPr id="8" name="右箭头 7"/>
          <p:cNvSpPr/>
          <p:nvPr/>
        </p:nvSpPr>
        <p:spPr>
          <a:xfrm>
            <a:off x="4500438" y="5335472"/>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581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Step 2: Identify business service operation candidates</a:t>
            </a:r>
          </a:p>
        </p:txBody>
      </p:sp>
      <p:sp>
        <p:nvSpPr>
          <p:cNvPr id="5" name="Rectangle 5">
            <a:extLst>
              <a:ext uri="{FF2B5EF4-FFF2-40B4-BE49-F238E27FC236}">
                <a16:creationId xmlns:a16="http://schemas.microsoft.com/office/drawing/2014/main" id="{8BBE35DE-E7BB-4D3B-8DF5-DB3B3DF9A65C}"/>
              </a:ext>
            </a:extLst>
          </p:cNvPr>
          <p:cNvSpPr/>
          <p:nvPr/>
        </p:nvSpPr>
        <p:spPr>
          <a:xfrm>
            <a:off x="4122752" y="3054102"/>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3087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2: Identify business service operation candidates</a:t>
            </a:r>
          </a:p>
        </p:txBody>
      </p:sp>
      <p:sp>
        <p:nvSpPr>
          <p:cNvPr id="3" name="内容占位符 2"/>
          <p:cNvSpPr>
            <a:spLocks noGrp="1"/>
          </p:cNvSpPr>
          <p:nvPr>
            <p:ph idx="1"/>
          </p:nvPr>
        </p:nvSpPr>
        <p:spPr/>
        <p:txBody>
          <a:bodyPr>
            <a:normAutofit/>
          </a:bodyPr>
          <a:lstStyle/>
          <a:p>
            <a:r>
              <a:rPr lang="en-GB" sz="3600" dirty="0"/>
              <a:t>Input: </a:t>
            </a:r>
            <a:r>
              <a:rPr lang="en-GB" sz="3600" dirty="0">
                <a:solidFill>
                  <a:srgbClr val="FF0000"/>
                </a:solidFill>
              </a:rPr>
              <a:t>decomposed business process</a:t>
            </a:r>
          </a:p>
          <a:p>
            <a:r>
              <a:rPr lang="en-GB" sz="3600" dirty="0"/>
              <a:t>Output: </a:t>
            </a:r>
            <a:r>
              <a:rPr lang="en-GB" sz="3600" dirty="0">
                <a:solidFill>
                  <a:srgbClr val="FF0000"/>
                </a:solidFill>
              </a:rPr>
              <a:t>business service operation candidates</a:t>
            </a:r>
            <a:r>
              <a:rPr lang="en-GB" sz="3600" dirty="0"/>
              <a:t>: filtered out decomposed business process with some steps identified as not belonging to the service oriented solution and others identified as possible service operation candidates</a:t>
            </a:r>
          </a:p>
        </p:txBody>
      </p:sp>
    </p:spTree>
    <p:extLst>
      <p:ext uri="{BB962C8B-B14F-4D97-AF65-F5344CB8AC3E}">
        <p14:creationId xmlns:p14="http://schemas.microsoft.com/office/powerpoint/2010/main" val="177442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867D6-5F34-4C51-BD70-F704C8D448BE}"/>
              </a:ext>
            </a:extLst>
          </p:cNvPr>
          <p:cNvSpPr>
            <a:spLocks noGrp="1"/>
          </p:cNvSpPr>
          <p:nvPr>
            <p:ph type="title"/>
          </p:nvPr>
        </p:nvSpPr>
        <p:spPr/>
        <p:txBody>
          <a:bodyPr/>
          <a:lstStyle/>
          <a:p>
            <a:r>
              <a:rPr lang="en-GB" dirty="0"/>
              <a:t>SOA delivery lifecycle </a:t>
            </a:r>
            <a:endParaRPr lang="en-US" dirty="0"/>
          </a:p>
        </p:txBody>
      </p:sp>
      <p:sp>
        <p:nvSpPr>
          <p:cNvPr id="7" name="AutoShape 4">
            <a:extLst>
              <a:ext uri="{FF2B5EF4-FFF2-40B4-BE49-F238E27FC236}">
                <a16:creationId xmlns:a16="http://schemas.microsoft.com/office/drawing/2014/main" id="{E1D881BF-078A-4F96-AC6D-82D5A97DD4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585" y="1296955"/>
            <a:ext cx="8910434" cy="55244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BBE35DE-E7BB-4D3B-8DF5-DB3B3DF9A65C}"/>
              </a:ext>
            </a:extLst>
          </p:cNvPr>
          <p:cNvSpPr/>
          <p:nvPr/>
        </p:nvSpPr>
        <p:spPr>
          <a:xfrm>
            <a:off x="1514169" y="2332704"/>
            <a:ext cx="2045110" cy="1238864"/>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3186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072854" cy="1325563"/>
          </a:xfrm>
        </p:spPr>
        <p:txBody>
          <a:bodyPr/>
          <a:lstStyle/>
          <a:p>
            <a:r>
              <a:rPr lang="en-GB" dirty="0">
                <a:solidFill>
                  <a:srgbClr val="FF0000"/>
                </a:solidFill>
              </a:rPr>
              <a:t>Input: </a:t>
            </a:r>
            <a:r>
              <a:rPr lang="en-GB" dirty="0"/>
              <a:t>Decomposed Invoice Submission Process </a:t>
            </a:r>
          </a:p>
        </p:txBody>
      </p:sp>
      <p:sp>
        <p:nvSpPr>
          <p:cNvPr id="3" name="内容占位符 2"/>
          <p:cNvSpPr>
            <a:spLocks noGrp="1"/>
          </p:cNvSpPr>
          <p:nvPr>
            <p:ph idx="1"/>
          </p:nvPr>
        </p:nvSpPr>
        <p:spPr>
          <a:xfrm>
            <a:off x="838200" y="1825625"/>
            <a:ext cx="7816795" cy="4351338"/>
          </a:xfrm>
        </p:spPr>
        <p:txBody>
          <a:bodyPr>
            <a:normAutofit fontScale="92500" lnSpcReduction="20000"/>
          </a:bodyPr>
          <a:lstStyle/>
          <a:p>
            <a:r>
              <a:rPr lang="en-GB" dirty="0"/>
              <a:t>Create electronic invoice.</a:t>
            </a:r>
          </a:p>
          <a:p>
            <a:r>
              <a:rPr lang="en-GB" dirty="0"/>
              <a:t>Issue electronic invoice.</a:t>
            </a:r>
          </a:p>
          <a:p>
            <a:r>
              <a:rPr lang="en-GB" dirty="0"/>
              <a:t>Export electronic invoice to network folder.</a:t>
            </a:r>
          </a:p>
          <a:p>
            <a:r>
              <a:rPr lang="en-GB" dirty="0"/>
              <a:t>Poll network folder.</a:t>
            </a:r>
          </a:p>
          <a:p>
            <a:r>
              <a:rPr lang="en-GB" dirty="0"/>
              <a:t>Retrieve electronic invoice.</a:t>
            </a:r>
          </a:p>
          <a:p>
            <a:r>
              <a:rPr lang="en-GB" dirty="0"/>
              <a:t>Transform electronic invoice to XML document.</a:t>
            </a:r>
          </a:p>
          <a:p>
            <a:r>
              <a:rPr lang="en-GB" dirty="0"/>
              <a:t>Check validity of invoice document. If invalid, end process.</a:t>
            </a:r>
          </a:p>
          <a:p>
            <a:r>
              <a:rPr lang="en-GB" dirty="0"/>
              <a:t>Check if it is time to verify TLS metadata.</a:t>
            </a:r>
          </a:p>
          <a:p>
            <a:r>
              <a:rPr lang="en-GB" dirty="0"/>
              <a:t>If required, perform metadata check. If metadata check fails, end process.</a:t>
            </a:r>
          </a:p>
          <a:p>
            <a:endParaRPr lang="en-GB" dirty="0"/>
          </a:p>
        </p:txBody>
      </p:sp>
    </p:spTree>
    <p:extLst>
      <p:ext uri="{BB962C8B-B14F-4D97-AF65-F5344CB8AC3E}">
        <p14:creationId xmlns:p14="http://schemas.microsoft.com/office/powerpoint/2010/main" val="2356812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Output: </a:t>
            </a:r>
            <a:r>
              <a:rPr lang="en-GB" dirty="0"/>
              <a:t>Invoice Submission operation candidates:</a:t>
            </a:r>
          </a:p>
        </p:txBody>
      </p:sp>
      <p:sp>
        <p:nvSpPr>
          <p:cNvPr id="3" name="内容占位符 2"/>
          <p:cNvSpPr>
            <a:spLocks noGrp="1"/>
          </p:cNvSpPr>
          <p:nvPr>
            <p:ph idx="1"/>
          </p:nvPr>
        </p:nvSpPr>
        <p:spPr/>
        <p:txBody>
          <a:bodyPr>
            <a:normAutofit fontScale="70000" lnSpcReduction="20000"/>
          </a:bodyPr>
          <a:lstStyle/>
          <a:p>
            <a:r>
              <a:rPr lang="en-GB" strike="dblStrike" dirty="0"/>
              <a:t>Create electronic invoice. </a:t>
            </a:r>
            <a:r>
              <a:rPr lang="en-GB" dirty="0"/>
              <a:t>(A manual step performed by the accounting clerk.)</a:t>
            </a:r>
          </a:p>
          <a:p>
            <a:r>
              <a:rPr lang="en-GB" strike="dblStrike" dirty="0"/>
              <a:t>Issue electronic invoice. </a:t>
            </a:r>
            <a:r>
              <a:rPr lang="en-GB" dirty="0"/>
              <a:t>(A manual step performed by the accounting clerk.)</a:t>
            </a:r>
          </a:p>
          <a:p>
            <a:r>
              <a:rPr lang="en-GB" dirty="0"/>
              <a:t>Export electronic invoice to network folder. (Currently a custom developed extension of the legacy system. Could be made part of a generic service candidate.)</a:t>
            </a:r>
          </a:p>
          <a:p>
            <a:r>
              <a:rPr lang="en-GB" dirty="0"/>
              <a:t>Poll network folder. (Currently performed by a custom developed component. Could be made part of a service candidate.)</a:t>
            </a:r>
          </a:p>
          <a:p>
            <a:r>
              <a:rPr lang="en-GB" dirty="0"/>
              <a:t>Retrieve electronic invoice. (Same as previous.)</a:t>
            </a:r>
          </a:p>
          <a:p>
            <a:r>
              <a:rPr lang="en-GB" dirty="0"/>
              <a:t>Transform electronic invoice to XML document. (Same as previous.)</a:t>
            </a:r>
          </a:p>
          <a:p>
            <a:r>
              <a:rPr lang="en-GB" dirty="0"/>
              <a:t>Check validity of invoice document. If invalid, end process. (Is currently being performed as part of the Invoice Submission Service's parsing routine. No foreseeable need to change this.)</a:t>
            </a:r>
          </a:p>
          <a:p>
            <a:r>
              <a:rPr lang="en-GB" dirty="0"/>
              <a:t>Check if it is time to verify TLS metadata. (Is currently being performed as part of the Invoice Submission Service's parsing routine. Looks like a potentially reusable operation candidate. Could be moved to a separate service candidate.)</a:t>
            </a:r>
          </a:p>
          <a:p>
            <a:r>
              <a:rPr lang="en-GB" dirty="0"/>
              <a:t>If required, perform metadata check. If metadata check fails, end process. (Same as previous.)</a:t>
            </a:r>
          </a:p>
          <a:p>
            <a:endParaRPr lang="en-GB" dirty="0"/>
          </a:p>
        </p:txBody>
      </p:sp>
    </p:spTree>
    <p:extLst>
      <p:ext uri="{BB962C8B-B14F-4D97-AF65-F5344CB8AC3E}">
        <p14:creationId xmlns:p14="http://schemas.microsoft.com/office/powerpoint/2010/main" val="1899998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From decomposed business process to service operation candidates</a:t>
            </a:r>
          </a:p>
        </p:txBody>
      </p:sp>
      <p:sp>
        <p:nvSpPr>
          <p:cNvPr id="4" name="文本占位符 3"/>
          <p:cNvSpPr>
            <a:spLocks noGrp="1"/>
          </p:cNvSpPr>
          <p:nvPr>
            <p:ph type="body" idx="1"/>
          </p:nvPr>
        </p:nvSpPr>
        <p:spPr/>
        <p:txBody>
          <a:bodyPr/>
          <a:lstStyle/>
          <a:p>
            <a:r>
              <a:rPr lang="en-GB" dirty="0"/>
              <a:t>Decomposed Invoice Submission Process </a:t>
            </a:r>
          </a:p>
        </p:txBody>
      </p:sp>
      <p:sp>
        <p:nvSpPr>
          <p:cNvPr id="3" name="内容占位符 2"/>
          <p:cNvSpPr>
            <a:spLocks noGrp="1"/>
          </p:cNvSpPr>
          <p:nvPr>
            <p:ph sz="half" idx="2"/>
          </p:nvPr>
        </p:nvSpPr>
        <p:spPr/>
        <p:txBody>
          <a:bodyPr>
            <a:normAutofit fontScale="70000" lnSpcReduction="20000"/>
          </a:bodyPr>
          <a:lstStyle/>
          <a:p>
            <a:r>
              <a:rPr lang="en-GB" dirty="0"/>
              <a:t>Create electronic invoice.</a:t>
            </a:r>
          </a:p>
          <a:p>
            <a:r>
              <a:rPr lang="en-GB" dirty="0"/>
              <a:t>Issue electronic invoice.</a:t>
            </a:r>
          </a:p>
          <a:p>
            <a:r>
              <a:rPr lang="en-GB" dirty="0"/>
              <a:t>Export electronic invoice to network folder.</a:t>
            </a:r>
          </a:p>
          <a:p>
            <a:r>
              <a:rPr lang="en-GB" dirty="0"/>
              <a:t>Poll network folder.</a:t>
            </a:r>
          </a:p>
          <a:p>
            <a:r>
              <a:rPr lang="en-GB" dirty="0"/>
              <a:t>Retrieve electronic invoice.</a:t>
            </a:r>
          </a:p>
          <a:p>
            <a:r>
              <a:rPr lang="en-GB" dirty="0"/>
              <a:t>Transform electronic invoice to XML document.</a:t>
            </a:r>
          </a:p>
          <a:p>
            <a:r>
              <a:rPr lang="en-GB" dirty="0"/>
              <a:t>Check validity of invoice document. If invalid, end process.</a:t>
            </a:r>
          </a:p>
          <a:p>
            <a:r>
              <a:rPr lang="en-GB" dirty="0"/>
              <a:t>Check if it is time to verify TLS metadata.</a:t>
            </a:r>
          </a:p>
          <a:p>
            <a:r>
              <a:rPr lang="en-GB" dirty="0"/>
              <a:t>If required, perform metadata check. If metadata check fails, end process.</a:t>
            </a:r>
          </a:p>
          <a:p>
            <a:endParaRPr lang="en-GB" dirty="0"/>
          </a:p>
        </p:txBody>
      </p:sp>
      <p:sp>
        <p:nvSpPr>
          <p:cNvPr id="5" name="文本占位符 4"/>
          <p:cNvSpPr>
            <a:spLocks noGrp="1"/>
          </p:cNvSpPr>
          <p:nvPr>
            <p:ph type="body" sz="quarter" idx="3"/>
          </p:nvPr>
        </p:nvSpPr>
        <p:spPr/>
        <p:txBody>
          <a:bodyPr/>
          <a:lstStyle/>
          <a:p>
            <a:r>
              <a:rPr lang="en-GB" dirty="0"/>
              <a:t>Invoice Submission operation candidates:</a:t>
            </a:r>
          </a:p>
        </p:txBody>
      </p:sp>
      <p:sp>
        <p:nvSpPr>
          <p:cNvPr id="6" name="内容占位符 5"/>
          <p:cNvSpPr>
            <a:spLocks noGrp="1"/>
          </p:cNvSpPr>
          <p:nvPr>
            <p:ph sz="quarter" idx="4"/>
          </p:nvPr>
        </p:nvSpPr>
        <p:spPr/>
        <p:txBody>
          <a:bodyPr>
            <a:normAutofit fontScale="40000" lnSpcReduction="20000"/>
          </a:bodyPr>
          <a:lstStyle/>
          <a:p>
            <a:r>
              <a:rPr lang="en-GB" strike="dblStrike" dirty="0"/>
              <a:t>Create electronic invoice. </a:t>
            </a:r>
            <a:r>
              <a:rPr lang="en-GB" dirty="0"/>
              <a:t>(A manual step performed by the accounting clerk.)</a:t>
            </a:r>
          </a:p>
          <a:p>
            <a:r>
              <a:rPr lang="en-GB" strike="dblStrike" dirty="0"/>
              <a:t>Issue electronic invoice. </a:t>
            </a:r>
            <a:r>
              <a:rPr lang="en-GB" dirty="0"/>
              <a:t>(A manual step performed by the accounting clerk.)</a:t>
            </a:r>
          </a:p>
          <a:p>
            <a:r>
              <a:rPr lang="en-GB" dirty="0"/>
              <a:t>Export electronic invoice to network folder. (Currently a custom developed extension of the legacy system. Could be made part of a generic service candidate.)</a:t>
            </a:r>
          </a:p>
          <a:p>
            <a:r>
              <a:rPr lang="en-GB" dirty="0"/>
              <a:t>Poll network folder. (Currently performed by a custom developed component. Could be made part of a service candidate.)</a:t>
            </a:r>
          </a:p>
          <a:p>
            <a:r>
              <a:rPr lang="en-GB" dirty="0"/>
              <a:t>Retrieve electronic invoice. (Same as previous.)</a:t>
            </a:r>
          </a:p>
          <a:p>
            <a:r>
              <a:rPr lang="en-GB" dirty="0"/>
              <a:t>Transform electronic invoice to XML document. (Same as previous.)</a:t>
            </a:r>
          </a:p>
          <a:p>
            <a:r>
              <a:rPr lang="en-GB" dirty="0"/>
              <a:t>Check validity of invoice document. If invalid, end process. (Is currently being performed as part of the Invoice Submission Service's parsing routine. No foreseeable need to change this.)</a:t>
            </a:r>
          </a:p>
          <a:p>
            <a:r>
              <a:rPr lang="en-GB" dirty="0"/>
              <a:t>Check if it is time to verify TLS metadata. (Is currently being performed as part of the Invoice Submission Service's parsing routine. Looks like a potentially reusable operation candidate. Could be moved to a separate service candidate.)</a:t>
            </a:r>
          </a:p>
          <a:p>
            <a:r>
              <a:rPr lang="en-GB" dirty="0"/>
              <a:t>If required, perform metadata check. If metadata check fails, end process. (Same as previous.)</a:t>
            </a:r>
          </a:p>
        </p:txBody>
      </p:sp>
      <p:sp>
        <p:nvSpPr>
          <p:cNvPr id="7" name="右箭头 6"/>
          <p:cNvSpPr/>
          <p:nvPr/>
        </p:nvSpPr>
        <p:spPr>
          <a:xfrm>
            <a:off x="4729038" y="3447037"/>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2026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85998" cy="1325563"/>
          </a:xfrm>
        </p:spPr>
        <p:txBody>
          <a:bodyPr/>
          <a:lstStyle/>
          <a:p>
            <a:r>
              <a:rPr lang="en-GB" dirty="0">
                <a:solidFill>
                  <a:srgbClr val="FF0000"/>
                </a:solidFill>
              </a:rPr>
              <a:t>Input: </a:t>
            </a:r>
            <a:r>
              <a:rPr lang="en-GB" dirty="0"/>
              <a:t>Decomposed Order Fulfilment Process</a:t>
            </a:r>
          </a:p>
        </p:txBody>
      </p:sp>
      <p:sp>
        <p:nvSpPr>
          <p:cNvPr id="3" name="内容占位符 2"/>
          <p:cNvSpPr>
            <a:spLocks noGrp="1"/>
          </p:cNvSpPr>
          <p:nvPr>
            <p:ph idx="1"/>
          </p:nvPr>
        </p:nvSpPr>
        <p:spPr>
          <a:xfrm>
            <a:off x="838200" y="1825625"/>
            <a:ext cx="7462962" cy="4351338"/>
          </a:xfrm>
        </p:spPr>
        <p:txBody>
          <a:bodyPr/>
          <a:lstStyle/>
          <a:p>
            <a:r>
              <a:rPr lang="en-GB" dirty="0"/>
              <a:t>Receive PO document.</a:t>
            </a:r>
          </a:p>
          <a:p>
            <a:r>
              <a:rPr lang="en-GB" dirty="0"/>
              <a:t>Validate PO document.</a:t>
            </a:r>
          </a:p>
          <a:p>
            <a:r>
              <a:rPr lang="en-GB" dirty="0"/>
              <a:t>If PO document is invalid, send rejection notification and end process.</a:t>
            </a:r>
          </a:p>
          <a:p>
            <a:r>
              <a:rPr lang="en-GB" dirty="0"/>
              <a:t>Transform PO XML document into native electronic PO format.</a:t>
            </a:r>
          </a:p>
          <a:p>
            <a:r>
              <a:rPr lang="en-GB" dirty="0"/>
              <a:t>Import electronic PO into accounting system.</a:t>
            </a:r>
          </a:p>
          <a:p>
            <a:r>
              <a:rPr lang="en-GB" dirty="0"/>
              <a:t>Send PO to accounting clerk's work queue.</a:t>
            </a:r>
          </a:p>
          <a:p>
            <a:endParaRPr lang="en-GB" dirty="0"/>
          </a:p>
        </p:txBody>
      </p:sp>
    </p:spTree>
    <p:extLst>
      <p:ext uri="{BB962C8B-B14F-4D97-AF65-F5344CB8AC3E}">
        <p14:creationId xmlns:p14="http://schemas.microsoft.com/office/powerpoint/2010/main" val="3608394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Output: </a:t>
            </a:r>
            <a:r>
              <a:rPr lang="en-GB" dirty="0"/>
              <a:t>Order </a:t>
            </a:r>
            <a:r>
              <a:rPr lang="en-GB" dirty="0" err="1"/>
              <a:t>Fulfillment</a:t>
            </a:r>
            <a:r>
              <a:rPr lang="en-GB" dirty="0"/>
              <a:t> operation candidates</a:t>
            </a:r>
          </a:p>
        </p:txBody>
      </p:sp>
      <p:sp>
        <p:nvSpPr>
          <p:cNvPr id="3" name="内容占位符 2"/>
          <p:cNvSpPr>
            <a:spLocks noGrp="1"/>
          </p:cNvSpPr>
          <p:nvPr>
            <p:ph idx="1"/>
          </p:nvPr>
        </p:nvSpPr>
        <p:spPr/>
        <p:txBody>
          <a:bodyPr>
            <a:normAutofit fontScale="92500" lnSpcReduction="20000"/>
          </a:bodyPr>
          <a:lstStyle/>
          <a:p>
            <a:r>
              <a:rPr lang="en-GB" dirty="0"/>
              <a:t>Receive PO document. (Is currently being performed by the Order </a:t>
            </a:r>
            <a:r>
              <a:rPr lang="en-GB" dirty="0" err="1"/>
              <a:t>Fulfillment</a:t>
            </a:r>
            <a:r>
              <a:rPr lang="en-GB" dirty="0"/>
              <a:t> Service. No foreseeable need to change this.)</a:t>
            </a:r>
          </a:p>
          <a:p>
            <a:r>
              <a:rPr lang="en-GB" dirty="0"/>
              <a:t>Validate PO document. (Same as previous.)</a:t>
            </a:r>
          </a:p>
          <a:p>
            <a:r>
              <a:rPr lang="en-GB" dirty="0"/>
              <a:t>If PO document is invalid, send rejection notification and end process. (Same as previous.)</a:t>
            </a:r>
          </a:p>
          <a:p>
            <a:r>
              <a:rPr lang="en-GB" dirty="0"/>
              <a:t>Transform PO XML document into native electronic PO format. (Currently performed by a custom developed component. Could be made part of a service candidate.)</a:t>
            </a:r>
          </a:p>
          <a:p>
            <a:r>
              <a:rPr lang="en-GB" dirty="0"/>
              <a:t>Import electronic PO into accounting system. (Currently a custom developed extension of the legacy system. Could be made part of a generic service candidate.)</a:t>
            </a:r>
          </a:p>
          <a:p>
            <a:r>
              <a:rPr lang="en-GB" dirty="0"/>
              <a:t>Send PO to accounting clerk's work queue. (Same as previous.)</a:t>
            </a:r>
          </a:p>
          <a:p>
            <a:endParaRPr lang="en-GB" dirty="0"/>
          </a:p>
        </p:txBody>
      </p:sp>
    </p:spTree>
    <p:extLst>
      <p:ext uri="{BB962C8B-B14F-4D97-AF65-F5344CB8AC3E}">
        <p14:creationId xmlns:p14="http://schemas.microsoft.com/office/powerpoint/2010/main" val="245162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From decomposed business process to service operation candidates</a:t>
            </a:r>
          </a:p>
        </p:txBody>
      </p:sp>
      <p:sp>
        <p:nvSpPr>
          <p:cNvPr id="4" name="文本占位符 3"/>
          <p:cNvSpPr>
            <a:spLocks noGrp="1"/>
          </p:cNvSpPr>
          <p:nvPr>
            <p:ph type="body" idx="1"/>
          </p:nvPr>
        </p:nvSpPr>
        <p:spPr/>
        <p:txBody>
          <a:bodyPr/>
          <a:lstStyle/>
          <a:p>
            <a:r>
              <a:rPr lang="en-GB" dirty="0"/>
              <a:t>Decomposed Order Fulfilment Process</a:t>
            </a:r>
          </a:p>
        </p:txBody>
      </p:sp>
      <p:sp>
        <p:nvSpPr>
          <p:cNvPr id="3" name="内容占位符 2"/>
          <p:cNvSpPr>
            <a:spLocks noGrp="1"/>
          </p:cNvSpPr>
          <p:nvPr>
            <p:ph sz="half" idx="2"/>
          </p:nvPr>
        </p:nvSpPr>
        <p:spPr/>
        <p:txBody>
          <a:bodyPr>
            <a:normAutofit fontScale="85000" lnSpcReduction="20000"/>
          </a:bodyPr>
          <a:lstStyle/>
          <a:p>
            <a:r>
              <a:rPr lang="en-GB" dirty="0"/>
              <a:t>Receive PO document.</a:t>
            </a:r>
          </a:p>
          <a:p>
            <a:r>
              <a:rPr lang="en-GB" dirty="0"/>
              <a:t>Validate PO document.</a:t>
            </a:r>
          </a:p>
          <a:p>
            <a:r>
              <a:rPr lang="en-GB" dirty="0"/>
              <a:t>If PO document is invalid, send rejection notification and end process.</a:t>
            </a:r>
          </a:p>
          <a:p>
            <a:r>
              <a:rPr lang="en-GB" dirty="0"/>
              <a:t>Transform PO XML document into native electronic PO format.</a:t>
            </a:r>
          </a:p>
          <a:p>
            <a:r>
              <a:rPr lang="en-GB" dirty="0"/>
              <a:t>Import electronic PO into accounting system.</a:t>
            </a:r>
          </a:p>
          <a:p>
            <a:r>
              <a:rPr lang="en-GB" dirty="0"/>
              <a:t>Send PO to accounting clerk's work queue.</a:t>
            </a:r>
          </a:p>
          <a:p>
            <a:endParaRPr lang="en-GB" dirty="0"/>
          </a:p>
        </p:txBody>
      </p:sp>
      <p:sp>
        <p:nvSpPr>
          <p:cNvPr id="5" name="文本占位符 4"/>
          <p:cNvSpPr>
            <a:spLocks noGrp="1"/>
          </p:cNvSpPr>
          <p:nvPr>
            <p:ph type="body" sz="quarter" idx="3"/>
          </p:nvPr>
        </p:nvSpPr>
        <p:spPr/>
        <p:txBody>
          <a:bodyPr/>
          <a:lstStyle/>
          <a:p>
            <a:r>
              <a:rPr lang="en-GB" dirty="0"/>
              <a:t>Order </a:t>
            </a:r>
            <a:r>
              <a:rPr lang="en-GB" dirty="0" err="1"/>
              <a:t>Fulfillment</a:t>
            </a:r>
            <a:r>
              <a:rPr lang="en-GB" dirty="0"/>
              <a:t> operation candidates</a:t>
            </a:r>
          </a:p>
        </p:txBody>
      </p:sp>
      <p:sp>
        <p:nvSpPr>
          <p:cNvPr id="6" name="内容占位符 5"/>
          <p:cNvSpPr>
            <a:spLocks noGrp="1"/>
          </p:cNvSpPr>
          <p:nvPr>
            <p:ph sz="quarter" idx="4"/>
          </p:nvPr>
        </p:nvSpPr>
        <p:spPr/>
        <p:txBody>
          <a:bodyPr>
            <a:normAutofit fontScale="55000" lnSpcReduction="20000"/>
          </a:bodyPr>
          <a:lstStyle/>
          <a:p>
            <a:r>
              <a:rPr lang="en-GB" dirty="0"/>
              <a:t>Receive PO document. (Is currently being performed by the Order </a:t>
            </a:r>
            <a:r>
              <a:rPr lang="en-GB" dirty="0" err="1"/>
              <a:t>Fulfillment</a:t>
            </a:r>
            <a:r>
              <a:rPr lang="en-GB" dirty="0"/>
              <a:t> Service. No foreseeable need to change this.)</a:t>
            </a:r>
          </a:p>
          <a:p>
            <a:r>
              <a:rPr lang="en-GB" dirty="0"/>
              <a:t>Validate PO document. (Same as previous.)</a:t>
            </a:r>
          </a:p>
          <a:p>
            <a:r>
              <a:rPr lang="en-GB" dirty="0"/>
              <a:t>If PO document is invalid, send rejection notification and end process. (Same as previous.)</a:t>
            </a:r>
          </a:p>
          <a:p>
            <a:r>
              <a:rPr lang="en-GB" dirty="0"/>
              <a:t>Transform PO XML document into native electronic PO format. (Currently performed by a custom developed component. Could be made part of a service candidate.)</a:t>
            </a:r>
          </a:p>
          <a:p>
            <a:r>
              <a:rPr lang="en-GB" dirty="0"/>
              <a:t>Import electronic PO into accounting system. (Currently a custom developed extension of the legacy system. Could be made part of a generic service candidate.)</a:t>
            </a:r>
          </a:p>
          <a:p>
            <a:r>
              <a:rPr lang="en-GB" dirty="0"/>
              <a:t>Send PO to accounting clerk's work queue. (Same as previous.)</a:t>
            </a:r>
          </a:p>
          <a:p>
            <a:endParaRPr lang="en-GB" dirty="0"/>
          </a:p>
        </p:txBody>
      </p:sp>
      <p:sp>
        <p:nvSpPr>
          <p:cNvPr id="7" name="右箭头 6"/>
          <p:cNvSpPr/>
          <p:nvPr/>
        </p:nvSpPr>
        <p:spPr>
          <a:xfrm>
            <a:off x="4949687" y="3481268"/>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42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Step 4: Create business service candidates</a:t>
            </a:r>
          </a:p>
        </p:txBody>
      </p:sp>
      <p:sp>
        <p:nvSpPr>
          <p:cNvPr id="5" name="Rectangle 5">
            <a:extLst>
              <a:ext uri="{FF2B5EF4-FFF2-40B4-BE49-F238E27FC236}">
                <a16:creationId xmlns:a16="http://schemas.microsoft.com/office/drawing/2014/main" id="{8BBE35DE-E7BB-4D3B-8DF5-DB3B3DF9A65C}"/>
              </a:ext>
            </a:extLst>
          </p:cNvPr>
          <p:cNvSpPr/>
          <p:nvPr/>
        </p:nvSpPr>
        <p:spPr>
          <a:xfrm>
            <a:off x="4110824" y="5473272"/>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05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4: Create business service candidates</a:t>
            </a:r>
          </a:p>
        </p:txBody>
      </p:sp>
      <p:sp>
        <p:nvSpPr>
          <p:cNvPr id="3" name="内容占位符 2"/>
          <p:cNvSpPr>
            <a:spLocks noGrp="1"/>
          </p:cNvSpPr>
          <p:nvPr>
            <p:ph idx="1"/>
          </p:nvPr>
        </p:nvSpPr>
        <p:spPr/>
        <p:txBody>
          <a:bodyPr>
            <a:normAutofit/>
          </a:bodyPr>
          <a:lstStyle/>
          <a:p>
            <a:r>
              <a:rPr lang="en-GB" sz="3200" dirty="0"/>
              <a:t>Input: </a:t>
            </a:r>
            <a:r>
              <a:rPr lang="en-GB" sz="3200" dirty="0">
                <a:solidFill>
                  <a:srgbClr val="FF0000"/>
                </a:solidFill>
              </a:rPr>
              <a:t>business service operation candidates </a:t>
            </a:r>
          </a:p>
          <a:p>
            <a:r>
              <a:rPr lang="en-GB" sz="3200" dirty="0"/>
              <a:t>Output: </a:t>
            </a:r>
            <a:r>
              <a:rPr lang="en-GB" sz="3200" dirty="0">
                <a:solidFill>
                  <a:srgbClr val="FF0000"/>
                </a:solidFill>
              </a:rPr>
              <a:t>business service candidates</a:t>
            </a:r>
            <a:r>
              <a:rPr lang="en-GB" sz="3200" dirty="0"/>
              <a:t>: business service operation candidates grouped into one or more logical contexts</a:t>
            </a:r>
          </a:p>
        </p:txBody>
      </p:sp>
    </p:spTree>
    <p:extLst>
      <p:ext uri="{BB962C8B-B14F-4D97-AF65-F5344CB8AC3E}">
        <p14:creationId xmlns:p14="http://schemas.microsoft.com/office/powerpoint/2010/main" val="2138270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Input: </a:t>
            </a:r>
            <a:r>
              <a:rPr lang="en-GB" dirty="0"/>
              <a:t>Invoice Submission operation candidates:</a:t>
            </a:r>
          </a:p>
        </p:txBody>
      </p:sp>
      <p:sp>
        <p:nvSpPr>
          <p:cNvPr id="3" name="内容占位符 2"/>
          <p:cNvSpPr>
            <a:spLocks noGrp="1"/>
          </p:cNvSpPr>
          <p:nvPr>
            <p:ph idx="1"/>
          </p:nvPr>
        </p:nvSpPr>
        <p:spPr/>
        <p:txBody>
          <a:bodyPr>
            <a:normAutofit fontScale="70000" lnSpcReduction="20000"/>
          </a:bodyPr>
          <a:lstStyle/>
          <a:p>
            <a:r>
              <a:rPr lang="en-GB" strike="dblStrike" dirty="0"/>
              <a:t>Create electronic invoice. </a:t>
            </a:r>
            <a:r>
              <a:rPr lang="en-GB" dirty="0"/>
              <a:t>(A manual step performed by the accounting clerk.)</a:t>
            </a:r>
          </a:p>
          <a:p>
            <a:r>
              <a:rPr lang="en-GB" strike="dblStrike" dirty="0"/>
              <a:t>Issue electronic invoice. </a:t>
            </a:r>
            <a:r>
              <a:rPr lang="en-GB" dirty="0"/>
              <a:t>(A manual step performed by the accounting clerk.)</a:t>
            </a:r>
          </a:p>
          <a:p>
            <a:r>
              <a:rPr lang="en-GB" dirty="0"/>
              <a:t>Export electronic invoice to network folder. (Currently a custom developed extension of the legacy system. Could be made part of a generic service candidate.)</a:t>
            </a:r>
          </a:p>
          <a:p>
            <a:r>
              <a:rPr lang="en-GB" dirty="0"/>
              <a:t>Poll network folder. (Currently performed by a custom developed component. Could be made part of a service candidate.)</a:t>
            </a:r>
          </a:p>
          <a:p>
            <a:r>
              <a:rPr lang="en-GB" dirty="0"/>
              <a:t>Retrieve electronic invoice. (Same as previous.)</a:t>
            </a:r>
          </a:p>
          <a:p>
            <a:r>
              <a:rPr lang="en-GB" dirty="0"/>
              <a:t>Transform electronic invoice to XML document. (Same as previous.)</a:t>
            </a:r>
          </a:p>
          <a:p>
            <a:r>
              <a:rPr lang="en-GB" dirty="0"/>
              <a:t>Check validity of invoice document. If invalid, end process. (Is currently being performed as part of the Invoice Submission Service's parsing routine. No foreseeable need to change this.)</a:t>
            </a:r>
          </a:p>
          <a:p>
            <a:r>
              <a:rPr lang="en-GB" dirty="0"/>
              <a:t>Check if it is time to verify TLS metadata. (Is currently being performed as part of the Invoice Submission Service's parsing routine. Looks like a potentially reusable operation candidate. Could be moved to a separate service candidate.)</a:t>
            </a:r>
          </a:p>
          <a:p>
            <a:r>
              <a:rPr lang="en-GB" dirty="0"/>
              <a:t>If required, perform metadata check. If metadata check fails, end process. (Same as previous.)</a:t>
            </a:r>
          </a:p>
          <a:p>
            <a:endParaRPr lang="en-GB" dirty="0"/>
          </a:p>
        </p:txBody>
      </p:sp>
    </p:spTree>
    <p:extLst>
      <p:ext uri="{BB962C8B-B14F-4D97-AF65-F5344CB8AC3E}">
        <p14:creationId xmlns:p14="http://schemas.microsoft.com/office/powerpoint/2010/main" val="3743361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Input: </a:t>
            </a:r>
            <a:r>
              <a:rPr lang="en-GB" dirty="0"/>
              <a:t>Order </a:t>
            </a:r>
            <a:r>
              <a:rPr lang="en-GB" dirty="0" err="1"/>
              <a:t>Fulfillment</a:t>
            </a:r>
            <a:r>
              <a:rPr lang="en-GB" dirty="0"/>
              <a:t> operation candidates</a:t>
            </a:r>
          </a:p>
        </p:txBody>
      </p:sp>
      <p:sp>
        <p:nvSpPr>
          <p:cNvPr id="3" name="内容占位符 2"/>
          <p:cNvSpPr>
            <a:spLocks noGrp="1"/>
          </p:cNvSpPr>
          <p:nvPr>
            <p:ph idx="1"/>
          </p:nvPr>
        </p:nvSpPr>
        <p:spPr/>
        <p:txBody>
          <a:bodyPr>
            <a:normAutofit fontScale="92500" lnSpcReduction="20000"/>
          </a:bodyPr>
          <a:lstStyle/>
          <a:p>
            <a:r>
              <a:rPr lang="en-GB" dirty="0"/>
              <a:t>Receive PO document. (Is currently being performed by the Order </a:t>
            </a:r>
            <a:r>
              <a:rPr lang="en-GB" dirty="0" err="1"/>
              <a:t>Fulfillment</a:t>
            </a:r>
            <a:r>
              <a:rPr lang="en-GB" dirty="0"/>
              <a:t> Service. No foreseeable need to change this.)</a:t>
            </a:r>
          </a:p>
          <a:p>
            <a:r>
              <a:rPr lang="en-GB" dirty="0"/>
              <a:t>Validate PO document. (Same as previous.)</a:t>
            </a:r>
          </a:p>
          <a:p>
            <a:r>
              <a:rPr lang="en-GB" dirty="0"/>
              <a:t>If PO document is invalid, send rejection notification and end process. (Same as previous.)</a:t>
            </a:r>
          </a:p>
          <a:p>
            <a:r>
              <a:rPr lang="en-GB" dirty="0"/>
              <a:t>Transform PO XML document into native electronic PO format. (Currently performed by a custom developed component. Could be made part of a service candidate.)</a:t>
            </a:r>
          </a:p>
          <a:p>
            <a:r>
              <a:rPr lang="en-GB" dirty="0"/>
              <a:t>Import electronic PO into accounting system. (Currently a custom developed extension of the legacy system. Could be made part of a generic service candidate.)</a:t>
            </a:r>
          </a:p>
          <a:p>
            <a:r>
              <a:rPr lang="en-GB" dirty="0"/>
              <a:t>Send PO to accounting clerk's work queue. (Same as previous.)</a:t>
            </a:r>
          </a:p>
          <a:p>
            <a:endParaRPr lang="en-GB" dirty="0"/>
          </a:p>
        </p:txBody>
      </p:sp>
    </p:spTree>
    <p:extLst>
      <p:ext uri="{BB962C8B-B14F-4D97-AF65-F5344CB8AC3E}">
        <p14:creationId xmlns:p14="http://schemas.microsoft.com/office/powerpoint/2010/main" val="15173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Service-oriented analysis</a:t>
            </a:r>
          </a:p>
        </p:txBody>
      </p:sp>
      <p:sp>
        <p:nvSpPr>
          <p:cNvPr id="3" name="内容占位符 2"/>
          <p:cNvSpPr>
            <a:spLocks noGrp="1"/>
          </p:cNvSpPr>
          <p:nvPr>
            <p:ph idx="1"/>
          </p:nvPr>
        </p:nvSpPr>
        <p:spPr/>
        <p:txBody>
          <a:bodyPr>
            <a:normAutofit/>
          </a:bodyPr>
          <a:lstStyle/>
          <a:p>
            <a:r>
              <a:rPr lang="en-GB" sz="3600" dirty="0"/>
              <a:t>In this initial stage that we determine the potential scope of our SOA </a:t>
            </a:r>
          </a:p>
          <a:p>
            <a:r>
              <a:rPr lang="en-GB" sz="3600" dirty="0"/>
              <a:t>Service layers are mapped out</a:t>
            </a:r>
          </a:p>
          <a:p>
            <a:r>
              <a:rPr lang="en-GB" sz="3600" dirty="0"/>
              <a:t>Individual services are </a:t>
            </a:r>
            <a:r>
              <a:rPr lang="en-GB" sz="3600" dirty="0" err="1"/>
              <a:t>modeled</a:t>
            </a:r>
            <a:r>
              <a:rPr lang="en-GB" sz="3600" dirty="0"/>
              <a:t> as </a:t>
            </a:r>
            <a:r>
              <a:rPr lang="en-GB" sz="3600" dirty="0">
                <a:highlight>
                  <a:srgbClr val="FFFF00"/>
                </a:highlight>
              </a:rPr>
              <a:t>service candidates </a:t>
            </a:r>
            <a:r>
              <a:rPr lang="en-GB" sz="3600" dirty="0"/>
              <a:t>that comprise a preliminary SOA</a:t>
            </a:r>
          </a:p>
          <a:p>
            <a:endParaRPr lang="en-GB" sz="36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366" y="0"/>
            <a:ext cx="3219724" cy="1996228"/>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a:extLst>
              <a:ext uri="{FF2B5EF4-FFF2-40B4-BE49-F238E27FC236}">
                <a16:creationId xmlns:a16="http://schemas.microsoft.com/office/drawing/2014/main" id="{37962557-67D5-459F-8593-2C77DC965BCD}"/>
              </a:ext>
            </a:extLst>
          </p:cNvPr>
          <p:cNvSpPr/>
          <p:nvPr/>
        </p:nvSpPr>
        <p:spPr>
          <a:xfrm>
            <a:off x="8710863" y="21175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3431751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solidFill>
                  <a:srgbClr val="FF0000"/>
                </a:solidFill>
              </a:rPr>
              <a:t>Output</a:t>
            </a:r>
            <a:r>
              <a:rPr lang="en-GB" dirty="0"/>
              <a:t>: service candidates</a:t>
            </a:r>
          </a:p>
        </p:txBody>
      </p:sp>
      <p:sp>
        <p:nvSpPr>
          <p:cNvPr id="3" name="内容占位符 2"/>
          <p:cNvSpPr>
            <a:spLocks noGrp="1"/>
          </p:cNvSpPr>
          <p:nvPr>
            <p:ph idx="1"/>
          </p:nvPr>
        </p:nvSpPr>
        <p:spPr>
          <a:xfrm>
            <a:off x="838200" y="1825625"/>
            <a:ext cx="5379720" cy="4351338"/>
          </a:xfrm>
        </p:spPr>
        <p:txBody>
          <a:bodyPr>
            <a:normAutofit fontScale="55000" lnSpcReduction="20000"/>
          </a:bodyPr>
          <a:lstStyle/>
          <a:p>
            <a:r>
              <a:rPr lang="en-GB" dirty="0"/>
              <a:t>Legacy System Service</a:t>
            </a:r>
          </a:p>
          <a:p>
            <a:pPr lvl="1"/>
            <a:r>
              <a:rPr lang="en-GB" dirty="0"/>
              <a:t>Export electronic invoice to network folder.</a:t>
            </a:r>
          </a:p>
          <a:p>
            <a:pPr lvl="1"/>
            <a:r>
              <a:rPr lang="en-GB" dirty="0"/>
              <a:t>Import electronic PO into accounting system.</a:t>
            </a:r>
          </a:p>
          <a:p>
            <a:pPr lvl="1"/>
            <a:r>
              <a:rPr lang="en-GB" dirty="0"/>
              <a:t>Send PO to accounting clerk's work queue.</a:t>
            </a:r>
          </a:p>
          <a:p>
            <a:r>
              <a:rPr lang="en-GB" dirty="0"/>
              <a:t>Invoice Processing Service</a:t>
            </a:r>
          </a:p>
          <a:p>
            <a:pPr lvl="1"/>
            <a:r>
              <a:rPr lang="en-GB" dirty="0"/>
              <a:t>Poll network folder for invoice.</a:t>
            </a:r>
          </a:p>
          <a:p>
            <a:pPr lvl="1"/>
            <a:r>
              <a:rPr lang="en-GB" dirty="0"/>
              <a:t>Retrieve electronic invoice.</a:t>
            </a:r>
          </a:p>
          <a:p>
            <a:pPr lvl="1"/>
            <a:r>
              <a:rPr lang="en-GB" dirty="0"/>
              <a:t>Transform electronic invoice to XML document.</a:t>
            </a:r>
          </a:p>
          <a:p>
            <a:pPr lvl="1"/>
            <a:r>
              <a:rPr lang="en-GB" dirty="0"/>
              <a:t>Check validity of invoice document. If invalid, end process.</a:t>
            </a:r>
          </a:p>
          <a:p>
            <a:r>
              <a:rPr lang="en-GB" dirty="0"/>
              <a:t>PO Processing Service</a:t>
            </a:r>
          </a:p>
          <a:p>
            <a:pPr lvl="1"/>
            <a:r>
              <a:rPr lang="en-GB" dirty="0"/>
              <a:t>Receive PO document.</a:t>
            </a:r>
          </a:p>
          <a:p>
            <a:pPr lvl="1"/>
            <a:r>
              <a:rPr lang="en-GB" dirty="0"/>
              <a:t>Validate PO document.</a:t>
            </a:r>
          </a:p>
          <a:p>
            <a:pPr lvl="1"/>
            <a:r>
              <a:rPr lang="en-GB" dirty="0"/>
              <a:t>If PO document is invalid, send rejection notification and end process.</a:t>
            </a:r>
          </a:p>
          <a:p>
            <a:pPr lvl="1"/>
            <a:r>
              <a:rPr lang="en-GB" dirty="0"/>
              <a:t>Transform PO XML document into native electronic PO format.</a:t>
            </a:r>
          </a:p>
          <a:p>
            <a:r>
              <a:rPr lang="en-GB" dirty="0"/>
              <a:t>Metadata Checking Service</a:t>
            </a:r>
          </a:p>
          <a:p>
            <a:pPr lvl="1"/>
            <a:r>
              <a:rPr lang="en-GB" dirty="0"/>
              <a:t>Check if it is time to verify TLS metadata.</a:t>
            </a:r>
          </a:p>
          <a:p>
            <a:pPr lvl="1"/>
            <a:r>
              <a:rPr lang="en-GB" dirty="0"/>
              <a:t>If required, perform metadata check. If metadata check fails, end process.</a:t>
            </a:r>
          </a:p>
          <a:p>
            <a:endParaRPr lang="en-GB" dirty="0"/>
          </a:p>
        </p:txBody>
      </p:sp>
      <p:pic>
        <p:nvPicPr>
          <p:cNvPr id="4" name="Picture 2" descr="https://flylib.com/books/2/365/1/html/2/images/0131858580/graphics/12fig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652" y="1310230"/>
            <a:ext cx="5374420" cy="5309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65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From service operation candidates to service candidates</a:t>
            </a:r>
          </a:p>
        </p:txBody>
      </p:sp>
      <p:sp>
        <p:nvSpPr>
          <p:cNvPr id="4" name="文本占位符 3"/>
          <p:cNvSpPr>
            <a:spLocks noGrp="1"/>
          </p:cNvSpPr>
          <p:nvPr>
            <p:ph type="body" idx="1"/>
          </p:nvPr>
        </p:nvSpPr>
        <p:spPr>
          <a:xfrm>
            <a:off x="288720" y="1681163"/>
            <a:ext cx="5157787" cy="302687"/>
          </a:xfrm>
        </p:spPr>
        <p:txBody>
          <a:bodyPr>
            <a:noAutofit/>
          </a:bodyPr>
          <a:lstStyle/>
          <a:p>
            <a:r>
              <a:rPr lang="en-GB" sz="1600" dirty="0"/>
              <a:t>Invoice Submission operation candidates:</a:t>
            </a:r>
          </a:p>
        </p:txBody>
      </p:sp>
      <p:sp>
        <p:nvSpPr>
          <p:cNvPr id="3" name="内容占位符 2"/>
          <p:cNvSpPr>
            <a:spLocks noGrp="1"/>
          </p:cNvSpPr>
          <p:nvPr>
            <p:ph sz="half" idx="2"/>
          </p:nvPr>
        </p:nvSpPr>
        <p:spPr>
          <a:xfrm>
            <a:off x="316550" y="2093119"/>
            <a:ext cx="5654880" cy="2669712"/>
          </a:xfrm>
        </p:spPr>
        <p:txBody>
          <a:bodyPr>
            <a:normAutofit fontScale="32500" lnSpcReduction="20000"/>
          </a:bodyPr>
          <a:lstStyle/>
          <a:p>
            <a:r>
              <a:rPr lang="en-GB" strike="dblStrike" dirty="0"/>
              <a:t>Create electronic invoice. </a:t>
            </a:r>
            <a:r>
              <a:rPr lang="en-GB" dirty="0"/>
              <a:t>(A manual step performed by the accounting clerk.)</a:t>
            </a:r>
          </a:p>
          <a:p>
            <a:r>
              <a:rPr lang="en-GB" strike="dblStrike" dirty="0"/>
              <a:t>Issue electronic invoice. </a:t>
            </a:r>
            <a:r>
              <a:rPr lang="en-GB" dirty="0"/>
              <a:t>(A manual step performed by the accounting clerk.)</a:t>
            </a:r>
          </a:p>
          <a:p>
            <a:r>
              <a:rPr lang="en-GB" dirty="0"/>
              <a:t>Export electronic invoice to network folder. (Currently a custom developed extension of the legacy system. Could be made part of a generic service candidate.)</a:t>
            </a:r>
          </a:p>
          <a:p>
            <a:r>
              <a:rPr lang="en-GB" dirty="0"/>
              <a:t>Poll network folder. (Currently performed by a custom developed component. Could be made part of a service candidate.)</a:t>
            </a:r>
          </a:p>
          <a:p>
            <a:r>
              <a:rPr lang="en-GB" dirty="0"/>
              <a:t>Retrieve electronic invoice. (Same as previous.)</a:t>
            </a:r>
          </a:p>
          <a:p>
            <a:r>
              <a:rPr lang="en-GB" dirty="0"/>
              <a:t>Transform electronic invoice to XML document. (Same as previous.)</a:t>
            </a:r>
          </a:p>
          <a:p>
            <a:r>
              <a:rPr lang="en-GB" dirty="0"/>
              <a:t>Check validity of invoice document. If invalid, end process. (Is currently being performed as part of the Invoice Submission Service's parsing routine. No foreseeable need to change this.)</a:t>
            </a:r>
          </a:p>
          <a:p>
            <a:r>
              <a:rPr lang="en-GB" dirty="0"/>
              <a:t>Check if it is time to verify TLS metadata. (Is currently being performed as part of the Invoice Submission Service's parsing routine. Looks like a potentially reusable operation candidate. Could be moved to a separate service candidate.)</a:t>
            </a:r>
          </a:p>
          <a:p>
            <a:r>
              <a:rPr lang="en-GB" dirty="0"/>
              <a:t>If required, perform metadata check. If metadata check fails, end process. (Same as previous.)</a:t>
            </a:r>
          </a:p>
        </p:txBody>
      </p:sp>
      <p:sp>
        <p:nvSpPr>
          <p:cNvPr id="5" name="文本占位符 4"/>
          <p:cNvSpPr>
            <a:spLocks noGrp="1"/>
          </p:cNvSpPr>
          <p:nvPr>
            <p:ph type="body" sz="quarter" idx="3"/>
          </p:nvPr>
        </p:nvSpPr>
        <p:spPr/>
        <p:txBody>
          <a:bodyPr/>
          <a:lstStyle/>
          <a:p>
            <a:r>
              <a:rPr lang="en-GB" dirty="0"/>
              <a:t>service candidates</a:t>
            </a:r>
          </a:p>
        </p:txBody>
      </p:sp>
      <p:sp>
        <p:nvSpPr>
          <p:cNvPr id="6" name="内容占位符 5"/>
          <p:cNvSpPr>
            <a:spLocks noGrp="1"/>
          </p:cNvSpPr>
          <p:nvPr>
            <p:ph sz="quarter" idx="4"/>
          </p:nvPr>
        </p:nvSpPr>
        <p:spPr/>
        <p:txBody>
          <a:bodyPr>
            <a:normAutofit/>
          </a:bodyPr>
          <a:lstStyle/>
          <a:p>
            <a:endParaRPr lang="en-GB" dirty="0"/>
          </a:p>
          <a:p>
            <a:endParaRPr lang="en-GB" dirty="0"/>
          </a:p>
        </p:txBody>
      </p:sp>
      <p:sp>
        <p:nvSpPr>
          <p:cNvPr id="9" name="文本占位符 4"/>
          <p:cNvSpPr txBox="1">
            <a:spLocks/>
          </p:cNvSpPr>
          <p:nvPr/>
        </p:nvSpPr>
        <p:spPr>
          <a:xfrm>
            <a:off x="263319" y="4254735"/>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Order </a:t>
            </a:r>
            <a:r>
              <a:rPr kumimoji="0" lang="en-GB" sz="1600" b="1" i="0" u="none" strike="noStrike" kern="1200" cap="none" spc="0" normalizeH="0" baseline="0" noProof="0" dirty="0" err="1">
                <a:ln>
                  <a:noFill/>
                </a:ln>
                <a:solidFill>
                  <a:prstClr val="black"/>
                </a:solidFill>
                <a:effectLst/>
                <a:uLnTx/>
                <a:uFillTx/>
                <a:latin typeface="Calibri" panose="020F0502020204030204"/>
                <a:ea typeface="+mn-ea"/>
                <a:cs typeface="+mn-cs"/>
              </a:rPr>
              <a:t>Fulfillment</a:t>
            </a: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 operation candidates:</a:t>
            </a:r>
          </a:p>
        </p:txBody>
      </p:sp>
      <p:sp>
        <p:nvSpPr>
          <p:cNvPr id="10" name="内容占位符 5"/>
          <p:cNvSpPr txBox="1">
            <a:spLocks/>
          </p:cNvSpPr>
          <p:nvPr/>
        </p:nvSpPr>
        <p:spPr>
          <a:xfrm>
            <a:off x="263318" y="5078646"/>
            <a:ext cx="5564987" cy="170381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black"/>
                </a:solidFill>
                <a:effectLst/>
                <a:uLnTx/>
                <a:uFillTx/>
                <a:latin typeface="Calibri" panose="020F0502020204030204"/>
                <a:ea typeface="+mn-ea"/>
                <a:cs typeface="+mn-cs"/>
              </a:rPr>
              <a:t>Receive PO document. (Is currently being performed by the Order </a:t>
            </a:r>
            <a:r>
              <a:rPr kumimoji="0" lang="en-GB" sz="1500" b="0" i="0" u="none" strike="noStrike" kern="1200" cap="none" spc="0" normalizeH="0" baseline="0" noProof="0" dirty="0" err="1">
                <a:ln>
                  <a:noFill/>
                </a:ln>
                <a:solidFill>
                  <a:prstClr val="black"/>
                </a:solidFill>
                <a:effectLst/>
                <a:uLnTx/>
                <a:uFillTx/>
                <a:latin typeface="Calibri" panose="020F0502020204030204"/>
                <a:ea typeface="+mn-ea"/>
                <a:cs typeface="+mn-cs"/>
              </a:rPr>
              <a:t>Fulfillment</a:t>
            </a:r>
            <a:r>
              <a:rPr kumimoji="0" lang="en-GB" sz="1500" b="0" i="0" u="none" strike="noStrike" kern="1200" cap="none" spc="0" normalizeH="0" baseline="0" noProof="0" dirty="0">
                <a:ln>
                  <a:noFill/>
                </a:ln>
                <a:solidFill>
                  <a:prstClr val="black"/>
                </a:solidFill>
                <a:effectLst/>
                <a:uLnTx/>
                <a:uFillTx/>
                <a:latin typeface="Calibri" panose="020F0502020204030204"/>
                <a:ea typeface="+mn-ea"/>
                <a:cs typeface="+mn-cs"/>
              </a:rPr>
              <a:t> Service. No foreseeable need to change this.)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black"/>
                </a:solidFill>
                <a:effectLst/>
                <a:uLnTx/>
                <a:uFillTx/>
                <a:latin typeface="Calibri" panose="020F0502020204030204"/>
                <a:ea typeface="+mn-ea"/>
                <a:cs typeface="+mn-cs"/>
              </a:rPr>
              <a:t>Validate PO document. (Same as previous.)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black"/>
                </a:solidFill>
                <a:effectLst/>
                <a:uLnTx/>
                <a:uFillTx/>
                <a:latin typeface="Calibri" panose="020F0502020204030204"/>
                <a:ea typeface="+mn-ea"/>
                <a:cs typeface="+mn-cs"/>
              </a:rPr>
              <a:t>If PO document is invalid, send rejection notification and end process. (Same as previous.)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black"/>
                </a:solidFill>
                <a:effectLst/>
                <a:uLnTx/>
                <a:uFillTx/>
                <a:latin typeface="Calibri" panose="020F0502020204030204"/>
                <a:ea typeface="+mn-ea"/>
                <a:cs typeface="+mn-cs"/>
              </a:rPr>
              <a:t>Transform PO XML document into native electronic PO format. (Currently performed by a custom developed component. Could be made part of a service candidate.)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black"/>
                </a:solidFill>
                <a:effectLst/>
                <a:uLnTx/>
                <a:uFillTx/>
                <a:latin typeface="Calibri" panose="020F0502020204030204"/>
                <a:ea typeface="+mn-ea"/>
                <a:cs typeface="+mn-cs"/>
              </a:rPr>
              <a:t>Import electronic PO into accounting system. (Currently a custom developed extension of the legacy system. Could be made part of a generic service candidate.)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black"/>
                </a:solidFill>
                <a:effectLst/>
                <a:uLnTx/>
                <a:uFillTx/>
                <a:latin typeface="Calibri" panose="020F0502020204030204"/>
                <a:ea typeface="+mn-ea"/>
                <a:cs typeface="+mn-cs"/>
              </a:rPr>
              <a:t>Send PO to accounting clerk's work queue. (Same as previous.)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2" descr="https://flylib.com/books/2/365/1/html/2/images/0131858580/graphics/12fig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123" y="2566981"/>
            <a:ext cx="4086309" cy="4037275"/>
          </a:xfrm>
          <a:prstGeom prst="rect">
            <a:avLst/>
          </a:prstGeom>
          <a:noFill/>
          <a:extLst>
            <a:ext uri="{909E8E84-426E-40DD-AFC4-6F175D3DCCD1}">
              <a14:hiddenFill xmlns:a14="http://schemas.microsoft.com/office/drawing/2010/main">
                <a:solidFill>
                  <a:srgbClr val="FFFFFF"/>
                </a:solidFill>
              </a14:hiddenFill>
            </a:ext>
          </a:extLst>
        </p:spPr>
      </p:pic>
      <p:sp>
        <p:nvSpPr>
          <p:cNvPr id="12" name="右箭头 11"/>
          <p:cNvSpPr/>
          <p:nvPr/>
        </p:nvSpPr>
        <p:spPr>
          <a:xfrm>
            <a:off x="5153576" y="4241049"/>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5625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Rectangle 5">
            <a:extLst>
              <a:ext uri="{FF2B5EF4-FFF2-40B4-BE49-F238E27FC236}">
                <a16:creationId xmlns:a16="http://schemas.microsoft.com/office/drawing/2014/main" id="{8BBE35DE-E7BB-4D3B-8DF5-DB3B3DF9A65C}"/>
              </a:ext>
            </a:extLst>
          </p:cNvPr>
          <p:cNvSpPr/>
          <p:nvPr/>
        </p:nvSpPr>
        <p:spPr>
          <a:xfrm>
            <a:off x="5991308" y="1825625"/>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675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5: Refine and apply principles of service-orientation</a:t>
            </a:r>
          </a:p>
        </p:txBody>
      </p:sp>
      <p:sp>
        <p:nvSpPr>
          <p:cNvPr id="3" name="内容占位符 2"/>
          <p:cNvSpPr>
            <a:spLocks noGrp="1"/>
          </p:cNvSpPr>
          <p:nvPr>
            <p:ph idx="1"/>
          </p:nvPr>
        </p:nvSpPr>
        <p:spPr/>
        <p:txBody>
          <a:bodyPr>
            <a:normAutofit/>
          </a:bodyPr>
          <a:lstStyle/>
          <a:p>
            <a:r>
              <a:rPr lang="en-US" altLang="zh-CN" sz="3200" dirty="0"/>
              <a:t>Input</a:t>
            </a:r>
            <a:r>
              <a:rPr lang="en-GB" sz="3200" dirty="0"/>
              <a:t>: </a:t>
            </a:r>
            <a:r>
              <a:rPr lang="en-GB" sz="3200" dirty="0">
                <a:solidFill>
                  <a:srgbClr val="FF0000"/>
                </a:solidFill>
              </a:rPr>
              <a:t>business service candidates</a:t>
            </a:r>
            <a:r>
              <a:rPr lang="en-GB" sz="3200" dirty="0"/>
              <a:t>: business service operation candidates grouped into one or more logical contexts</a:t>
            </a:r>
          </a:p>
          <a:p>
            <a:r>
              <a:rPr lang="en-GB" sz="3200" dirty="0"/>
              <a:t>Output: </a:t>
            </a:r>
            <a:r>
              <a:rPr lang="en-GB" sz="3200" dirty="0">
                <a:solidFill>
                  <a:srgbClr val="FF0000"/>
                </a:solidFill>
              </a:rPr>
              <a:t>revised business service candidates </a:t>
            </a:r>
            <a:r>
              <a:rPr lang="en-GB" dirty="0"/>
              <a:t>(after applying key service-orientation principles: reusability, autonomy)</a:t>
            </a:r>
          </a:p>
          <a:p>
            <a:endParaRPr lang="en-GB" sz="3200" dirty="0"/>
          </a:p>
        </p:txBody>
      </p:sp>
    </p:spTree>
    <p:extLst>
      <p:ext uri="{BB962C8B-B14F-4D97-AF65-F5344CB8AC3E}">
        <p14:creationId xmlns:p14="http://schemas.microsoft.com/office/powerpoint/2010/main" val="2655297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solidFill>
                  <a:srgbClr val="FF0000"/>
                </a:solidFill>
              </a:rPr>
              <a:t>Input</a:t>
            </a:r>
            <a:r>
              <a:rPr lang="en-GB" dirty="0"/>
              <a:t>: service candidates</a:t>
            </a:r>
          </a:p>
        </p:txBody>
      </p:sp>
      <p:sp>
        <p:nvSpPr>
          <p:cNvPr id="3" name="内容占位符 2"/>
          <p:cNvSpPr>
            <a:spLocks noGrp="1"/>
          </p:cNvSpPr>
          <p:nvPr>
            <p:ph idx="1"/>
          </p:nvPr>
        </p:nvSpPr>
        <p:spPr>
          <a:xfrm>
            <a:off x="838200" y="1825625"/>
            <a:ext cx="5379720" cy="4351338"/>
          </a:xfrm>
        </p:spPr>
        <p:txBody>
          <a:bodyPr>
            <a:normAutofit fontScale="55000" lnSpcReduction="20000"/>
          </a:bodyPr>
          <a:lstStyle/>
          <a:p>
            <a:r>
              <a:rPr lang="en-GB" dirty="0"/>
              <a:t>Legacy System Service</a:t>
            </a:r>
          </a:p>
          <a:p>
            <a:pPr lvl="1"/>
            <a:r>
              <a:rPr lang="en-GB" dirty="0"/>
              <a:t>Export electronic invoice to network folder.</a:t>
            </a:r>
          </a:p>
          <a:p>
            <a:pPr lvl="1"/>
            <a:r>
              <a:rPr lang="en-GB" dirty="0"/>
              <a:t>Import electronic PO into accounting system.</a:t>
            </a:r>
          </a:p>
          <a:p>
            <a:pPr lvl="1"/>
            <a:r>
              <a:rPr lang="en-GB" dirty="0"/>
              <a:t>Send PO to accounting clerk's work queue.</a:t>
            </a:r>
          </a:p>
          <a:p>
            <a:r>
              <a:rPr lang="en-GB" dirty="0"/>
              <a:t>Invoice Processing Service</a:t>
            </a:r>
          </a:p>
          <a:p>
            <a:pPr lvl="1"/>
            <a:r>
              <a:rPr lang="en-GB" dirty="0"/>
              <a:t>Poll network folder for invoice.</a:t>
            </a:r>
          </a:p>
          <a:p>
            <a:pPr lvl="1"/>
            <a:r>
              <a:rPr lang="en-GB" dirty="0"/>
              <a:t>Retrieve electronic invoice.</a:t>
            </a:r>
          </a:p>
          <a:p>
            <a:pPr lvl="1"/>
            <a:r>
              <a:rPr lang="en-GB" dirty="0"/>
              <a:t>Transform electronic invoice to XML document.</a:t>
            </a:r>
          </a:p>
          <a:p>
            <a:pPr lvl="1"/>
            <a:r>
              <a:rPr lang="en-GB" dirty="0"/>
              <a:t>Check validity of invoice document. If invalid, end process.</a:t>
            </a:r>
          </a:p>
          <a:p>
            <a:r>
              <a:rPr lang="en-GB" dirty="0"/>
              <a:t>PO Processing Service</a:t>
            </a:r>
          </a:p>
          <a:p>
            <a:pPr lvl="1"/>
            <a:r>
              <a:rPr lang="en-GB" dirty="0"/>
              <a:t>Receive PO document.</a:t>
            </a:r>
          </a:p>
          <a:p>
            <a:pPr lvl="1"/>
            <a:r>
              <a:rPr lang="en-GB" dirty="0"/>
              <a:t>Validate PO document.</a:t>
            </a:r>
          </a:p>
          <a:p>
            <a:pPr lvl="1"/>
            <a:r>
              <a:rPr lang="en-GB" dirty="0"/>
              <a:t>If PO document is invalid, send rejection notification and end process.</a:t>
            </a:r>
          </a:p>
          <a:p>
            <a:pPr lvl="1"/>
            <a:r>
              <a:rPr lang="en-GB" dirty="0"/>
              <a:t>Transform PO XML document into native electronic PO format.</a:t>
            </a:r>
          </a:p>
          <a:p>
            <a:r>
              <a:rPr lang="en-GB" dirty="0"/>
              <a:t>Metadata Checking Service</a:t>
            </a:r>
          </a:p>
          <a:p>
            <a:pPr lvl="1"/>
            <a:r>
              <a:rPr lang="en-GB" dirty="0"/>
              <a:t>Check if it is time to verify TLS metadata.</a:t>
            </a:r>
          </a:p>
          <a:p>
            <a:pPr lvl="1"/>
            <a:r>
              <a:rPr lang="en-GB" dirty="0"/>
              <a:t>If required, perform metadata check. If metadata check fails, end process.</a:t>
            </a:r>
          </a:p>
          <a:p>
            <a:endParaRPr lang="en-GB" dirty="0"/>
          </a:p>
        </p:txBody>
      </p:sp>
      <p:pic>
        <p:nvPicPr>
          <p:cNvPr id="4" name="Picture 2" descr="https://flylib.com/books/2/365/1/html/2/images/0131858580/graphics/12fig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652" y="1310230"/>
            <a:ext cx="5374420" cy="5309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5526819" cy="1543188"/>
          </a:xfrm>
        </p:spPr>
        <p:txBody>
          <a:bodyPr>
            <a:normAutofit/>
          </a:bodyPr>
          <a:lstStyle/>
          <a:p>
            <a:r>
              <a:rPr lang="en-GB" dirty="0">
                <a:solidFill>
                  <a:srgbClr val="FF0000"/>
                </a:solidFill>
              </a:rPr>
              <a:t>Output</a:t>
            </a:r>
            <a:r>
              <a:rPr lang="en-GB" dirty="0"/>
              <a:t>: revised service candidates</a:t>
            </a:r>
          </a:p>
        </p:txBody>
      </p:sp>
      <p:pic>
        <p:nvPicPr>
          <p:cNvPr id="10242" name="Picture 2" descr="https://flylib.com/books/2/365/1/html/2/images/0131858580/graphics/12fig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466" y="123538"/>
            <a:ext cx="4544170" cy="673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431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From service candidates to refined service candidates</a:t>
            </a:r>
          </a:p>
        </p:txBody>
      </p:sp>
      <p:pic>
        <p:nvPicPr>
          <p:cNvPr id="10242" name="Picture 2" descr="https://flylib.com/books/2/365/1/html/2/images/0131858580/graphics/12fig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100" y="1137038"/>
            <a:ext cx="3860297" cy="57209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flylib.com/books/2/365/1/html/2/images/0131858580/graphics/12fig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23" y="2417197"/>
            <a:ext cx="4430828" cy="4377659"/>
          </a:xfrm>
          <a:prstGeom prst="rect">
            <a:avLst/>
          </a:prstGeom>
          <a:noFill/>
          <a:extLst>
            <a:ext uri="{909E8E84-426E-40DD-AFC4-6F175D3DCCD1}">
              <a14:hiddenFill xmlns:a14="http://schemas.microsoft.com/office/drawing/2010/main">
                <a:solidFill>
                  <a:srgbClr val="FFFFFF"/>
                </a:solidFill>
              </a14:hiddenFill>
            </a:ext>
          </a:extLst>
        </p:spPr>
      </p:pic>
      <p:sp>
        <p:nvSpPr>
          <p:cNvPr id="4" name="右箭头 3"/>
          <p:cNvSpPr/>
          <p:nvPr/>
        </p:nvSpPr>
        <p:spPr>
          <a:xfrm>
            <a:off x="5430741" y="3474866"/>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382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Rectangle 5">
            <a:extLst>
              <a:ext uri="{FF2B5EF4-FFF2-40B4-BE49-F238E27FC236}">
                <a16:creationId xmlns:a16="http://schemas.microsoft.com/office/drawing/2014/main" id="{8BBE35DE-E7BB-4D3B-8DF5-DB3B3DF9A65C}"/>
              </a:ext>
            </a:extLst>
          </p:cNvPr>
          <p:cNvSpPr/>
          <p:nvPr/>
        </p:nvSpPr>
        <p:spPr>
          <a:xfrm>
            <a:off x="5987333" y="3042175"/>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3142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Step 6: Identify candidate service compositions</a:t>
            </a:r>
          </a:p>
        </p:txBody>
      </p:sp>
    </p:spTree>
    <p:extLst>
      <p:ext uri="{BB962C8B-B14F-4D97-AF65-F5344CB8AC3E}">
        <p14:creationId xmlns:p14="http://schemas.microsoft.com/office/powerpoint/2010/main" val="2604406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5526819" cy="1543188"/>
          </a:xfrm>
        </p:spPr>
        <p:txBody>
          <a:bodyPr>
            <a:normAutofit/>
          </a:bodyPr>
          <a:lstStyle/>
          <a:p>
            <a:r>
              <a:rPr lang="en-GB" dirty="0">
                <a:solidFill>
                  <a:srgbClr val="FF0000"/>
                </a:solidFill>
              </a:rPr>
              <a:t>Input</a:t>
            </a:r>
            <a:r>
              <a:rPr lang="en-GB" dirty="0"/>
              <a:t>: revised service candidates</a:t>
            </a:r>
          </a:p>
        </p:txBody>
      </p:sp>
      <p:pic>
        <p:nvPicPr>
          <p:cNvPr id="10242" name="Picture 2" descr="https://flylib.com/books/2/365/1/html/2/images/0131858580/graphics/12fig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466" y="123538"/>
            <a:ext cx="4544170" cy="673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05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flylib.com/books/2/365/1/html/2/images/0131858580/graphics/11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450" y="0"/>
            <a:ext cx="3312380" cy="6885872"/>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a:extLst>
              <a:ext uri="{FF2B5EF4-FFF2-40B4-BE49-F238E27FC236}">
                <a16:creationId xmlns:a16="http://schemas.microsoft.com/office/drawing/2014/main" id="{11273D04-39C9-4452-9E99-9290F589771A}"/>
              </a:ext>
            </a:extLst>
          </p:cNvPr>
          <p:cNvSpPr/>
          <p:nvPr/>
        </p:nvSpPr>
        <p:spPr>
          <a:xfrm>
            <a:off x="5143013" y="-120525"/>
            <a:ext cx="2099143" cy="133582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669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dirty="0">
                <a:solidFill>
                  <a:srgbClr val="FF0000"/>
                </a:solidFill>
              </a:rPr>
              <a:t>Output</a:t>
            </a:r>
            <a:r>
              <a:rPr lang="en-GB" dirty="0"/>
              <a:t>: Candidate service compositions</a:t>
            </a:r>
          </a:p>
        </p:txBody>
      </p:sp>
      <p:sp>
        <p:nvSpPr>
          <p:cNvPr id="3" name="内容占位符 2"/>
          <p:cNvSpPr>
            <a:spLocks noGrp="1"/>
          </p:cNvSpPr>
          <p:nvPr>
            <p:ph idx="1"/>
          </p:nvPr>
        </p:nvSpPr>
        <p:spPr/>
        <p:txBody>
          <a:bodyPr/>
          <a:lstStyle/>
          <a:p>
            <a:r>
              <a:rPr lang="en-GB" dirty="0"/>
              <a:t> A sample composition representing the Invoice Submission Process. </a:t>
            </a:r>
          </a:p>
        </p:txBody>
      </p:sp>
      <p:pic>
        <p:nvPicPr>
          <p:cNvPr id="12290" name="Picture 2" descr="https://flylib.com/books/2/365/1/html/2/images/0131858580/graphics/12fig0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569" y="2739308"/>
            <a:ext cx="6210162" cy="320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982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FF0000"/>
                </a:solidFill>
              </a:rPr>
              <a:t>Output</a:t>
            </a:r>
            <a:r>
              <a:rPr lang="en-GB" dirty="0"/>
              <a:t>: Candidate service compositions</a:t>
            </a:r>
          </a:p>
        </p:txBody>
      </p:sp>
      <p:sp>
        <p:nvSpPr>
          <p:cNvPr id="3" name="内容占位符 2"/>
          <p:cNvSpPr>
            <a:spLocks noGrp="1"/>
          </p:cNvSpPr>
          <p:nvPr>
            <p:ph idx="1"/>
          </p:nvPr>
        </p:nvSpPr>
        <p:spPr/>
        <p:txBody>
          <a:bodyPr/>
          <a:lstStyle/>
          <a:p>
            <a:r>
              <a:rPr lang="en-GB" dirty="0"/>
              <a:t>A sample composition representing the Order </a:t>
            </a:r>
            <a:r>
              <a:rPr lang="en-GB" dirty="0" err="1"/>
              <a:t>Fulfillment</a:t>
            </a:r>
            <a:r>
              <a:rPr lang="en-GB" dirty="0"/>
              <a:t> Process. </a:t>
            </a:r>
          </a:p>
        </p:txBody>
      </p:sp>
      <p:pic>
        <p:nvPicPr>
          <p:cNvPr id="13314" name="Picture 2" descr="https://flylib.com/books/2/365/1/html/2/images/0131858580/graphics/12fig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377" y="2468133"/>
            <a:ext cx="4435117" cy="3843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647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9896-7A0F-4711-80B9-D4F0DB495074}"/>
              </a:ext>
            </a:extLst>
          </p:cNvPr>
          <p:cNvSpPr>
            <a:spLocks noGrp="1"/>
          </p:cNvSpPr>
          <p:nvPr>
            <p:ph type="title"/>
          </p:nvPr>
        </p:nvSpPr>
        <p:spPr/>
        <p:txBody>
          <a:bodyPr/>
          <a:lstStyle/>
          <a:p>
            <a:r>
              <a:rPr lang="en-US" dirty="0"/>
              <a:t>From service candidates to candidate service compositions</a:t>
            </a:r>
          </a:p>
        </p:txBody>
      </p:sp>
      <p:pic>
        <p:nvPicPr>
          <p:cNvPr id="4" name="Picture 3">
            <a:extLst>
              <a:ext uri="{FF2B5EF4-FFF2-40B4-BE49-F238E27FC236}">
                <a16:creationId xmlns:a16="http://schemas.microsoft.com/office/drawing/2014/main" id="{1528E347-BCE2-4A98-A645-C071CEA7FA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5417" y="3778003"/>
            <a:ext cx="4150885" cy="2214438"/>
          </a:xfrm>
          <a:prstGeom prst="rect">
            <a:avLst/>
          </a:prstGeom>
          <a:noFill/>
          <a:ln>
            <a:noFill/>
          </a:ln>
        </p:spPr>
      </p:pic>
      <p:pic>
        <p:nvPicPr>
          <p:cNvPr id="5" name="Picture 4">
            <a:extLst>
              <a:ext uri="{FF2B5EF4-FFF2-40B4-BE49-F238E27FC236}">
                <a16:creationId xmlns:a16="http://schemas.microsoft.com/office/drawing/2014/main" id="{FCB92286-C25B-45C0-AFDA-0E95275921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33615" y="3778003"/>
            <a:ext cx="2578062" cy="2214438"/>
          </a:xfrm>
          <a:prstGeom prst="rect">
            <a:avLst/>
          </a:prstGeom>
          <a:noFill/>
          <a:ln>
            <a:noFill/>
          </a:ln>
        </p:spPr>
      </p:pic>
      <p:sp>
        <p:nvSpPr>
          <p:cNvPr id="9" name="右箭头 8"/>
          <p:cNvSpPr/>
          <p:nvPr/>
        </p:nvSpPr>
        <p:spPr>
          <a:xfrm>
            <a:off x="3768995" y="3912187"/>
            <a:ext cx="1443162" cy="67969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2" descr="https://flylib.com/books/2/365/1/html/2/images/0131858580/graphics/12fig0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358" y="1833722"/>
            <a:ext cx="3192324" cy="473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19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a:t>
            </a:r>
            <a:r>
              <a:rPr lang="en-GB" dirty="0" err="1"/>
              <a:t>modeling</a:t>
            </a:r>
            <a:r>
              <a:rPr lang="en-GB" dirty="0"/>
              <a:t> process</a:t>
            </a:r>
          </a:p>
        </p:txBody>
      </p:sp>
      <p:sp>
        <p:nvSpPr>
          <p:cNvPr id="5" name="Rectangle 5">
            <a:extLst>
              <a:ext uri="{FF2B5EF4-FFF2-40B4-BE49-F238E27FC236}">
                <a16:creationId xmlns:a16="http://schemas.microsoft.com/office/drawing/2014/main" id="{8BBE35DE-E7BB-4D3B-8DF5-DB3B3DF9A65C}"/>
              </a:ext>
            </a:extLst>
          </p:cNvPr>
          <p:cNvSpPr/>
          <p:nvPr/>
        </p:nvSpPr>
        <p:spPr>
          <a:xfrm>
            <a:off x="5979382" y="4242822"/>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8BBE35DE-E7BB-4D3B-8DF5-DB3B3DF9A65C}"/>
              </a:ext>
            </a:extLst>
          </p:cNvPr>
          <p:cNvSpPr/>
          <p:nvPr/>
        </p:nvSpPr>
        <p:spPr>
          <a:xfrm>
            <a:off x="5980702" y="5464291"/>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5">
            <a:extLst>
              <a:ext uri="{FF2B5EF4-FFF2-40B4-BE49-F238E27FC236}">
                <a16:creationId xmlns:a16="http://schemas.microsoft.com/office/drawing/2014/main" id="{8BBE35DE-E7BB-4D3B-8DF5-DB3B3DF9A65C}"/>
              </a:ext>
            </a:extLst>
          </p:cNvPr>
          <p:cNvSpPr/>
          <p:nvPr/>
        </p:nvSpPr>
        <p:spPr>
          <a:xfrm>
            <a:off x="7859865" y="1853352"/>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5">
            <a:extLst>
              <a:ext uri="{FF2B5EF4-FFF2-40B4-BE49-F238E27FC236}">
                <a16:creationId xmlns:a16="http://schemas.microsoft.com/office/drawing/2014/main" id="{8BBE35DE-E7BB-4D3B-8DF5-DB3B3DF9A65C}"/>
              </a:ext>
            </a:extLst>
          </p:cNvPr>
          <p:cNvSpPr/>
          <p:nvPr/>
        </p:nvSpPr>
        <p:spPr>
          <a:xfrm>
            <a:off x="7859865" y="3080359"/>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5">
            <a:extLst>
              <a:ext uri="{FF2B5EF4-FFF2-40B4-BE49-F238E27FC236}">
                <a16:creationId xmlns:a16="http://schemas.microsoft.com/office/drawing/2014/main" id="{8BBE35DE-E7BB-4D3B-8DF5-DB3B3DF9A65C}"/>
              </a:ext>
            </a:extLst>
          </p:cNvPr>
          <p:cNvSpPr/>
          <p:nvPr/>
        </p:nvSpPr>
        <p:spPr>
          <a:xfrm>
            <a:off x="7845284" y="4258725"/>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5">
            <a:extLst>
              <a:ext uri="{FF2B5EF4-FFF2-40B4-BE49-F238E27FC236}">
                <a16:creationId xmlns:a16="http://schemas.microsoft.com/office/drawing/2014/main" id="{8BBE35DE-E7BB-4D3B-8DF5-DB3B3DF9A65C}"/>
              </a:ext>
            </a:extLst>
          </p:cNvPr>
          <p:cNvSpPr/>
          <p:nvPr/>
        </p:nvSpPr>
        <p:spPr>
          <a:xfrm>
            <a:off x="7826072" y="5468129"/>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78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Invoice Submission business process</a:t>
            </a:r>
          </a:p>
        </p:txBody>
      </p:sp>
      <p:sp>
        <p:nvSpPr>
          <p:cNvPr id="3" name="内容占位符 2"/>
          <p:cNvSpPr>
            <a:spLocks noGrp="1"/>
          </p:cNvSpPr>
          <p:nvPr>
            <p:ph idx="1"/>
          </p:nvPr>
        </p:nvSpPr>
        <p:spPr/>
        <p:txBody>
          <a:bodyPr>
            <a:normAutofit fontScale="70000" lnSpcReduction="20000"/>
          </a:bodyPr>
          <a:lstStyle/>
          <a:p>
            <a:r>
              <a:rPr lang="en-GB" dirty="0"/>
              <a:t>Accounting clerk creates and issues an electronic invoice using the legacy accounting system.</a:t>
            </a:r>
          </a:p>
          <a:p>
            <a:r>
              <a:rPr lang="en-GB" dirty="0"/>
              <a:t>The save event triggers a custom script that exports an electronic copy of the invoice to a network folder.</a:t>
            </a:r>
          </a:p>
          <a:p>
            <a:r>
              <a:rPr lang="en-GB" dirty="0"/>
              <a:t>A custom developed component, which polls this folder at ten-minute intervals, picks up the document and transforms it into an XML document.</a:t>
            </a:r>
          </a:p>
          <a:p>
            <a:r>
              <a:rPr lang="en-GB" dirty="0"/>
              <a:t>The invoice XML document is then validated. If it is deemed valid, it is forwarded to the Invoice Submission Service. If validation fails, the document is rejected, and the process ends.</a:t>
            </a:r>
          </a:p>
          <a:p>
            <a:r>
              <a:rPr lang="en-GB" dirty="0"/>
              <a:t>Depending on when the last metadata check was performed, the service may issue a Get Metadata request to the TLS B2B solution.</a:t>
            </a:r>
          </a:p>
          <a:p>
            <a:r>
              <a:rPr lang="en-GB" dirty="0"/>
              <a:t>If the Get Metadata request is issued and if it determines that no changes were made to the relevant TLS service descriptions, the Invoice Submission Service transmits the invoice document to the TLS B2B solution using the </a:t>
            </a:r>
            <a:r>
              <a:rPr lang="en-GB" dirty="0" err="1"/>
              <a:t>ExactlyOnce</a:t>
            </a:r>
            <a:r>
              <a:rPr lang="en-GB" dirty="0"/>
              <a:t> delivery assurance. If the Get Metadata request identifies a change to the TLS service descriptions, the invoice is not submitted, and the process ends.</a:t>
            </a:r>
          </a:p>
          <a:p>
            <a:pPr lvl="1"/>
            <a:endParaRPr lang="en-GB" dirty="0"/>
          </a:p>
        </p:txBody>
      </p:sp>
    </p:spTree>
    <p:extLst>
      <p:ext uri="{BB962C8B-B14F-4D97-AF65-F5344CB8AC3E}">
        <p14:creationId xmlns:p14="http://schemas.microsoft.com/office/powerpoint/2010/main" val="71648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Order Fulfilment Business process</a:t>
            </a:r>
          </a:p>
        </p:txBody>
      </p:sp>
      <p:sp>
        <p:nvSpPr>
          <p:cNvPr id="3" name="内容占位符 2"/>
          <p:cNvSpPr>
            <a:spLocks noGrp="1"/>
          </p:cNvSpPr>
          <p:nvPr>
            <p:ph idx="1"/>
          </p:nvPr>
        </p:nvSpPr>
        <p:spPr>
          <a:xfrm>
            <a:off x="838200" y="1864122"/>
            <a:ext cx="10515600" cy="4351338"/>
          </a:xfrm>
        </p:spPr>
        <p:txBody>
          <a:bodyPr>
            <a:normAutofit fontScale="92500" lnSpcReduction="10000"/>
          </a:bodyPr>
          <a:lstStyle/>
          <a:p>
            <a:r>
              <a:rPr lang="en-GB" dirty="0"/>
              <a:t>The </a:t>
            </a:r>
            <a:r>
              <a:rPr lang="en-GB" dirty="0" err="1"/>
              <a:t>RailCo</a:t>
            </a:r>
            <a:r>
              <a:rPr lang="en-GB" dirty="0"/>
              <a:t> Order Fulfilment Service receives a SOAP message from TLS, containing a payload consisting of a TLS purchase order document.</a:t>
            </a:r>
            <a:endParaRPr lang="en-GB" sz="2000" dirty="0"/>
          </a:p>
          <a:p>
            <a:r>
              <a:rPr lang="en-GB" dirty="0"/>
              <a:t>The service validates the incoming document. If valid, the document is passed to a custom component. If the TLS PO fails validation, a rejection notification message is sent to TLS, and the process ends.</a:t>
            </a:r>
          </a:p>
          <a:p>
            <a:r>
              <a:rPr lang="en-GB" dirty="0"/>
              <a:t>The component has the XML document transformed into a purchase order that conforms to the accounting system's native document format.</a:t>
            </a:r>
          </a:p>
          <a:p>
            <a:r>
              <a:rPr lang="en-GB" dirty="0"/>
              <a:t>The PO then is submitted to the accounting system using its import extension.</a:t>
            </a:r>
          </a:p>
          <a:p>
            <a:r>
              <a:rPr lang="en-GB" dirty="0"/>
              <a:t>The PO ends up in the work queue of an accounting clerk who then processes the document.</a:t>
            </a:r>
          </a:p>
          <a:p>
            <a:pPr lvl="1"/>
            <a:endParaRPr lang="en-GB" dirty="0"/>
          </a:p>
        </p:txBody>
      </p:sp>
    </p:spTree>
    <p:extLst>
      <p:ext uri="{BB962C8B-B14F-4D97-AF65-F5344CB8AC3E}">
        <p14:creationId xmlns:p14="http://schemas.microsoft.com/office/powerpoint/2010/main" val="76595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flylib.com/books/2/365/1/html/2/images/0131858580/graphics/11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945" y="0"/>
            <a:ext cx="3312380" cy="6885872"/>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5204135" y="2218414"/>
            <a:ext cx="2099143" cy="1335820"/>
          </a:xfrm>
          <a:prstGeom prst="ellipse">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308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flylib.com/books/2/365/1/html/2/images/0131858580/graphics/11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450" y="0"/>
            <a:ext cx="3312380" cy="68858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8BBE35DE-E7BB-4D3B-8DF5-DB3B3DF9A65C}"/>
              </a:ext>
            </a:extLst>
          </p:cNvPr>
          <p:cNvSpPr/>
          <p:nvPr/>
        </p:nvSpPr>
        <p:spPr>
          <a:xfrm>
            <a:off x="5677231" y="2536466"/>
            <a:ext cx="1144988" cy="703691"/>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808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flylib.com/books/2/365/1/html/2/images/0131858580/graphics/12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23" y="1411756"/>
            <a:ext cx="7153418" cy="517907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GB" dirty="0"/>
              <a:t>Common steps of modelling process</a:t>
            </a:r>
          </a:p>
        </p:txBody>
      </p:sp>
    </p:spTree>
    <p:extLst>
      <p:ext uri="{BB962C8B-B14F-4D97-AF65-F5344CB8AC3E}">
        <p14:creationId xmlns:p14="http://schemas.microsoft.com/office/powerpoint/2010/main" val="16882300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3282</Words>
  <Application>Microsoft Office PowerPoint</Application>
  <PresentationFormat>宽屏</PresentationFormat>
  <Paragraphs>251</Paragraphs>
  <Slides>43</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43</vt:i4>
      </vt:variant>
    </vt:vector>
  </HeadingPairs>
  <TitlesOfParts>
    <vt:vector size="50" baseType="lpstr">
      <vt:lpstr>等线</vt:lpstr>
      <vt:lpstr>等线 Light</vt:lpstr>
      <vt:lpstr>Arial</vt:lpstr>
      <vt:lpstr>Calibri</vt:lpstr>
      <vt:lpstr>Calibri Light</vt:lpstr>
      <vt:lpstr>Office 主题​​</vt:lpstr>
      <vt:lpstr>Office Theme</vt:lpstr>
      <vt:lpstr>service-oriented analysis review </vt:lpstr>
      <vt:lpstr>SOA delivery lifecycle </vt:lpstr>
      <vt:lpstr>Service-oriented analysis</vt:lpstr>
      <vt:lpstr>PowerPoint 演示文稿</vt:lpstr>
      <vt:lpstr>Invoice Submission business process</vt:lpstr>
      <vt:lpstr>Order Fulfilment Business process</vt:lpstr>
      <vt:lpstr>PowerPoint 演示文稿</vt:lpstr>
      <vt:lpstr>PowerPoint 演示文稿</vt:lpstr>
      <vt:lpstr>Common steps of modelling process</vt:lpstr>
      <vt:lpstr>Step 1: Decompose the business process</vt:lpstr>
      <vt:lpstr>Step 1: Decompose the business process</vt:lpstr>
      <vt:lpstr>Input: Invoice Submission Process</vt:lpstr>
      <vt:lpstr>Output: Decomposed Invoice Submission Process </vt:lpstr>
      <vt:lpstr>From business process to decomposed business process</vt:lpstr>
      <vt:lpstr>Input: Order Fulfilment Process </vt:lpstr>
      <vt:lpstr>Output: Decomposed Order Fulfilment Process</vt:lpstr>
      <vt:lpstr>From business process to decomposed business process</vt:lpstr>
      <vt:lpstr>Step 2: Identify business service operation candidates</vt:lpstr>
      <vt:lpstr>Step 2: Identify business service operation candidates</vt:lpstr>
      <vt:lpstr>Input: Decomposed Invoice Submission Process </vt:lpstr>
      <vt:lpstr>Output: Invoice Submission operation candidates:</vt:lpstr>
      <vt:lpstr>From decomposed business process to service operation candidates</vt:lpstr>
      <vt:lpstr>Input: Decomposed Order Fulfilment Process</vt:lpstr>
      <vt:lpstr>Output: Order Fulfillment operation candidates</vt:lpstr>
      <vt:lpstr>From decomposed business process to service operation candidates</vt:lpstr>
      <vt:lpstr>Step 4: Create business service candidates</vt:lpstr>
      <vt:lpstr>Step 4: Create business service candidates</vt:lpstr>
      <vt:lpstr>Input: Invoice Submission operation candidates:</vt:lpstr>
      <vt:lpstr>Input: Order Fulfillment operation candidates</vt:lpstr>
      <vt:lpstr>Output: service candidates</vt:lpstr>
      <vt:lpstr>From service operation candidates to service candidates</vt:lpstr>
      <vt:lpstr>Common steps of modeling process</vt:lpstr>
      <vt:lpstr>Step 5: Refine and apply principles of service-orientation</vt:lpstr>
      <vt:lpstr>Input: service candidates</vt:lpstr>
      <vt:lpstr>Output: revised service candidates</vt:lpstr>
      <vt:lpstr>From service candidates to refined service candidates</vt:lpstr>
      <vt:lpstr>Common steps of modeling process</vt:lpstr>
      <vt:lpstr>Step 6: Identify candidate service compositions</vt:lpstr>
      <vt:lpstr>Input: revised service candidates</vt:lpstr>
      <vt:lpstr>Output: Candidate service compositions</vt:lpstr>
      <vt:lpstr>Output: Candidate service compositions</vt:lpstr>
      <vt:lpstr>From service candidates to candidate service compositions</vt:lpstr>
      <vt:lpstr>Common steps of modeling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 delivery lifecycle </dc:title>
  <dc:creator>刘玄昊</dc:creator>
  <cp:lastModifiedBy>刘玄昊</cp:lastModifiedBy>
  <cp:revision>6</cp:revision>
  <dcterms:created xsi:type="dcterms:W3CDTF">2023-04-26T01:58:10Z</dcterms:created>
  <dcterms:modified xsi:type="dcterms:W3CDTF">2023-04-26T05:38:19Z</dcterms:modified>
</cp:coreProperties>
</file>