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48" y="1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B55B5-3416-4326-8FFF-EF85661F71D6}"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313F1-2C57-4234-9753-3B289A293BDB}" type="slidenum">
              <a:rPr lang="zh-CN" altLang="en-US" smtClean="0"/>
              <a:t>‹#›</a:t>
            </a:fld>
            <a:endParaRPr lang="zh-CN" altLang="en-US"/>
          </a:p>
        </p:txBody>
      </p:sp>
    </p:spTree>
    <p:extLst>
      <p:ext uri="{BB962C8B-B14F-4D97-AF65-F5344CB8AC3E}">
        <p14:creationId xmlns:p14="http://schemas.microsoft.com/office/powerpoint/2010/main" val="7747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20688" y="1241425"/>
            <a:ext cx="5956300" cy="3351213"/>
          </a:xfrm>
          <a:ln/>
        </p:spPr>
      </p:sp>
      <p:sp>
        <p:nvSpPr>
          <p:cNvPr id="3" name="Notes Placeholder 2"/>
          <p:cNvSpPr>
            <a:spLocks noGrp="1"/>
          </p:cNvSpPr>
          <p:nvPr>
            <p:ph type="body" idx="1"/>
          </p:nvPr>
        </p:nvSpPr>
        <p:spPr/>
        <p:txBody>
          <a:bodyPr/>
          <a:lstStyle/>
          <a:p>
            <a:endParaRPr lang="en-US" altLang="en-US" dirty="0">
              <a:latin typeface="Times New Roman" pitchFamily="18"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D5849269-5F43-42FB-AC77-08DA3310009A}" type="slidenum">
              <a:rPr lang="en-US" altLang="en-US"/>
              <a:pPr>
                <a:spcBef>
                  <a:spcPct val="0"/>
                </a:spcBef>
              </a:pPr>
              <a:t>8</a:t>
            </a:fld>
            <a:endParaRPr lang="en-US" altLang="en-US"/>
          </a:p>
        </p:txBody>
      </p:sp>
    </p:spTree>
    <p:extLst>
      <p:ext uri="{BB962C8B-B14F-4D97-AF65-F5344CB8AC3E}">
        <p14:creationId xmlns:p14="http://schemas.microsoft.com/office/powerpoint/2010/main" val="230474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4349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86384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367676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378226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185232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301255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206699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1518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132507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416677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E97DBA-3410-4856-A188-C1E794AC852D}"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385017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97DBA-3410-4856-A188-C1E794AC852D}" type="datetimeFigureOut">
              <a:rPr lang="zh-CN" altLang="en-US" smtClean="0"/>
              <a:t>2023/4/25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7CA93-EEB8-46A9-B640-E149D682EE87}" type="slidenum">
              <a:rPr lang="zh-CN" altLang="en-US" smtClean="0"/>
              <a:t>‹#›</a:t>
            </a:fld>
            <a:endParaRPr lang="zh-CN" altLang="en-US"/>
          </a:p>
        </p:txBody>
      </p:sp>
    </p:spTree>
    <p:extLst>
      <p:ext uri="{BB962C8B-B14F-4D97-AF65-F5344CB8AC3E}">
        <p14:creationId xmlns:p14="http://schemas.microsoft.com/office/powerpoint/2010/main" val="35961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image" Target="../media/image9.tmp"/><Relationship Id="rId2" Type="http://schemas.openxmlformats.org/officeDocument/2006/relationships/tags" Target="../tags/tag71.xml"/><Relationship Id="rId16"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image" Target="../media/image9.tmp"/><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slideLayout" Target="../slideLayouts/slideLayout7.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s>
</file>

<file path=ppt/slides/_rels/slide106.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9.tmp"/><Relationship Id="rId2" Type="http://schemas.openxmlformats.org/officeDocument/2006/relationships/tags" Target="../tags/tag110.xml"/><Relationship Id="rId16"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tags" Target="../tags/tag123.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9.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9.tmp"/><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7.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image" Target="../media/image9.tmp"/><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9.tmp"/><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Layout" Target="../slideLayouts/slideLayout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rackspace.com/index.php" TargetMode="External"/><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ws.amazon.com/"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image" Target="../media/image9.tmp"/><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9.tmp"/><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slideLayout" Target="../slideLayouts/slideLayout7.xml"/><Relationship Id="rId5" Type="http://schemas.openxmlformats.org/officeDocument/2006/relationships/tags" Target="../tags/tag64.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openai.com/blog/introducing-chatgpt-and-whisper-apis" TargetMode="External"/><Relationship Id="rId2" Type="http://schemas.openxmlformats.org/officeDocument/2006/relationships/hyperlink" Target="https://openai.com/blog/openai-api"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openai.com/blog/introducing-chatgpt-and-whisper-apis"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42" y="1354151"/>
            <a:ext cx="11215315" cy="2852737"/>
          </a:xfrm>
        </p:spPr>
        <p:txBody>
          <a:bodyPr>
            <a:normAutofit/>
          </a:bodyPr>
          <a:lstStyle/>
          <a:p>
            <a:pPr algn="ctr"/>
            <a:r>
              <a:rPr lang="en-GB" sz="4400" dirty="0"/>
              <a:t>Module Seven:</a:t>
            </a:r>
            <a:br>
              <a:rPr lang="en-GB" sz="4400" dirty="0"/>
            </a:br>
            <a:r>
              <a:rPr lang="en-GB" sz="4400" dirty="0"/>
              <a:t>Hot topics in Service Computing</a:t>
            </a:r>
            <a:br>
              <a:rPr lang="en-GB" sz="4400" dirty="0"/>
            </a:br>
            <a:r>
              <a:rPr lang="en-GB" sz="4400" dirty="0"/>
              <a:t>- Cloud - </a:t>
            </a:r>
            <a:endParaRPr lang="en-US" sz="4400" dirty="0"/>
          </a:p>
        </p:txBody>
      </p:sp>
    </p:spTree>
    <p:extLst>
      <p:ext uri="{BB962C8B-B14F-4D97-AF65-F5344CB8AC3E}">
        <p14:creationId xmlns:p14="http://schemas.microsoft.com/office/powerpoint/2010/main" val="154017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(1)</a:t>
            </a:r>
          </a:p>
        </p:txBody>
      </p:sp>
      <p:sp>
        <p:nvSpPr>
          <p:cNvPr id="3" name="Content Placeholder 2"/>
          <p:cNvSpPr>
            <a:spLocks noGrp="1"/>
          </p:cNvSpPr>
          <p:nvPr>
            <p:ph idx="1"/>
          </p:nvPr>
        </p:nvSpPr>
        <p:spPr/>
        <p:txBody>
          <a:bodyPr>
            <a:normAutofit/>
          </a:bodyPr>
          <a:lstStyle/>
          <a:p>
            <a:r>
              <a:rPr lang="en-GB" sz="4000" dirty="0"/>
              <a:t>refers to the way IT assets are consumed</a:t>
            </a:r>
          </a:p>
          <a:p>
            <a:r>
              <a:rPr lang="en-GB" sz="4000" dirty="0"/>
              <a:t>It also describes the essential difference between cloud computing and traditional IT</a:t>
            </a:r>
          </a:p>
        </p:txBody>
      </p:sp>
    </p:spTree>
    <p:extLst>
      <p:ext uri="{BB962C8B-B14F-4D97-AF65-F5344CB8AC3E}">
        <p14:creationId xmlns:p14="http://schemas.microsoft.com/office/powerpoint/2010/main" val="30901376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Management ease vs complete control </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335" y="1421554"/>
            <a:ext cx="9195370" cy="561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1880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49C5D-9110-F1D2-8004-7A5E65D89807}"/>
              </a:ext>
            </a:extLst>
          </p:cNvPr>
          <p:cNvSpPr>
            <a:spLocks noGrp="1"/>
          </p:cNvSpPr>
          <p:nvPr>
            <p:ph type="title"/>
          </p:nvPr>
        </p:nvSpPr>
        <p:spPr>
          <a:xfrm>
            <a:off x="922175" y="2613802"/>
            <a:ext cx="10515600" cy="1325563"/>
          </a:xfrm>
        </p:spPr>
        <p:txBody>
          <a:bodyPr/>
          <a:lstStyle/>
          <a:p>
            <a:pPr algn="ctr"/>
            <a:r>
              <a:rPr lang="en-AU" dirty="0"/>
              <a:t>Review</a:t>
            </a:r>
            <a:endParaRPr lang="x-none" dirty="0"/>
          </a:p>
        </p:txBody>
      </p:sp>
    </p:spTree>
    <p:extLst>
      <p:ext uri="{BB962C8B-B14F-4D97-AF65-F5344CB8AC3E}">
        <p14:creationId xmlns:p14="http://schemas.microsoft.com/office/powerpoint/2010/main" val="24234279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6272A7-58B8-9660-6DE7-BF8DF888D14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800" dirty="0"/>
              <a:t>Which one of the following provides the resources or services such as virtual infrastructure, virtual machines, virtual storage, and several other hardware assets?</a:t>
            </a:r>
          </a:p>
        </p:txBody>
      </p:sp>
      <p:sp>
        <p:nvSpPr>
          <p:cNvPr id="7" name="文本框 6">
            <a:extLst>
              <a:ext uri="{FF2B5EF4-FFF2-40B4-BE49-F238E27FC236}">
                <a16:creationId xmlns:a16="http://schemas.microsoft.com/office/drawing/2014/main" id="{E76E1189-56B1-0EE6-0F59-F020887DEBB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97251D77-4135-DF7B-4074-322D1535F2C5}"/>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8BC3589-4AE9-EBCA-35C2-C5E7A92ABEC5}"/>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C0A0CDB-A98F-61EE-E151-A06477D10088}"/>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F79FFFA-3EF7-8363-56B1-E036508E97E2}"/>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5035CC17-6E8F-C9C3-DBC5-70E0144F7F68}"/>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383FA9DB-4471-FC6A-3FFB-D0CA36C37CF4}"/>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7B4DBD4A-D654-D5DE-E19B-6654A7BC4E32}"/>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7CC662EE-CC94-5B1B-A8A5-E4DD3D1B6D38}"/>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E8F0CC4F-6C40-2290-8903-0E6F00A464A9}"/>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5A874EAD-FF5F-E052-339B-EC664730DF9F}"/>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3B5CE95D-B3D5-20E3-9E64-D5F5F7C7A8A0}"/>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1E8527C-357D-68FB-C2FB-0F7EA45B253E}"/>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38837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4000" dirty="0"/>
              <a:t>In the IaaS (Infrastructure as a service) service provider maintains all the infrastructure, while the client is responsible for several other deployment aspects.</a:t>
            </a:r>
          </a:p>
        </p:txBody>
      </p:sp>
    </p:spTree>
    <p:extLst>
      <p:ext uri="{BB962C8B-B14F-4D97-AF65-F5344CB8AC3E}">
        <p14:creationId xmlns:p14="http://schemas.microsoft.com/office/powerpoint/2010/main" val="6861346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Azure is a public cloud computing platform—with solutions including Infrastructure as a Service (IaaS), Platform as a Service (PaaS), and Software as a Service (SaaS) that can be used for services such as analytics, virtual computing, storage, networking, and much more.</a:t>
            </a:r>
          </a:p>
          <a:p>
            <a:r>
              <a:rPr lang="en-GB" dirty="0"/>
              <a:t>It has more than 200 products and cloud services </a:t>
            </a:r>
          </a:p>
          <a:p>
            <a:r>
              <a:rPr lang="en-GB" dirty="0"/>
              <a:t>For the project you are currently working on, you plan to provide Infrastructure as a Service (IaaS) resources in Azure. Which resource is an example of IaaS? </a:t>
            </a:r>
          </a:p>
          <a:p>
            <a:endParaRPr lang="en-GB" dirty="0"/>
          </a:p>
        </p:txBody>
      </p:sp>
    </p:spTree>
    <p:extLst>
      <p:ext uri="{BB962C8B-B14F-4D97-AF65-F5344CB8AC3E}">
        <p14:creationId xmlns:p14="http://schemas.microsoft.com/office/powerpoint/2010/main" val="31770033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1E14B7C3-9BA7-203F-3603-CC731841C406}"/>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id="{3517DCB6-2EF9-3B4A-DE10-80D03A6992B1}"/>
              </a:ext>
            </a:extLst>
          </p:cNvPr>
          <p:cNvSpPr txBox="1"/>
          <p:nvPr>
            <p:custDataLst>
              <p:tags r:id="rId3"/>
            </p:custDataLst>
          </p:nvPr>
        </p:nvSpPr>
        <p:spPr>
          <a:xfrm>
            <a:off x="1219200" y="894271"/>
            <a:ext cx="9753600" cy="2143125"/>
          </a:xfrm>
          <a:prstGeom prst="rect">
            <a:avLst/>
          </a:prstGeom>
          <a:noFill/>
        </p:spPr>
        <p:txBody>
          <a:bodyPr vert="horz" wrap="square" rtlCol="0" anchor="ctr" anchorCtr="0">
            <a:noAutofit/>
          </a:bodyPr>
          <a:lstStyle/>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Azure is a public cloud computing platform—with solutions including Infrastructure as a Service (IaaS), Platform as a Service (PaaS), and Software as a Service (SaaS) that can be used for services such as analytics, virtual computing, storage, networking, and much more.</a:t>
            </a:r>
          </a:p>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 has more than 200 products and cloud services </a:t>
            </a:r>
          </a:p>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 the project you are currently working on, you plan to provide Infrastructure as a Service (IaaS) resources in Azure. Which resource is an example of IaaS? </a:t>
            </a:r>
          </a:p>
        </p:txBody>
      </p:sp>
      <p:sp>
        <p:nvSpPr>
          <p:cNvPr id="7" name="文本框 6">
            <a:extLst>
              <a:ext uri="{FF2B5EF4-FFF2-40B4-BE49-F238E27FC236}">
                <a16:creationId xmlns:a16="http://schemas.microsoft.com/office/drawing/2014/main" id="{F8CC24C7-344F-800D-537A-4925CC316046}"/>
              </a:ext>
            </a:extLst>
          </p:cNvPr>
          <p:cNvSpPr txBox="1"/>
          <p:nvPr>
            <p:custDataLst>
              <p:tags r:id="rId4"/>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web app</a:t>
            </a:r>
          </a:p>
        </p:txBody>
      </p:sp>
      <p:sp>
        <p:nvSpPr>
          <p:cNvPr id="8" name="文本框 7">
            <a:extLst>
              <a:ext uri="{FF2B5EF4-FFF2-40B4-BE49-F238E27FC236}">
                <a16:creationId xmlns:a16="http://schemas.microsoft.com/office/drawing/2014/main" id="{CF21645B-4F2D-F54E-67A5-886589D7085A}"/>
              </a:ext>
            </a:extLst>
          </p:cNvPr>
          <p:cNvSpPr txBox="1"/>
          <p:nvPr>
            <p:custDataLst>
              <p:tags r:id="rId5"/>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virtual machine</a:t>
            </a:r>
          </a:p>
        </p:txBody>
      </p:sp>
      <p:sp>
        <p:nvSpPr>
          <p:cNvPr id="9" name="文本框 8">
            <a:extLst>
              <a:ext uri="{FF2B5EF4-FFF2-40B4-BE49-F238E27FC236}">
                <a16:creationId xmlns:a16="http://schemas.microsoft.com/office/drawing/2014/main" id="{CB2B8B59-C21F-1C1C-A56E-D6194C7582E5}"/>
              </a:ext>
            </a:extLst>
          </p:cNvPr>
          <p:cNvSpPr txBox="1"/>
          <p:nvPr>
            <p:custDataLst>
              <p:tags r:id="rId6"/>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logic app</a:t>
            </a:r>
          </a:p>
        </p:txBody>
      </p:sp>
      <p:sp>
        <p:nvSpPr>
          <p:cNvPr id="10" name="文本框 9">
            <a:extLst>
              <a:ext uri="{FF2B5EF4-FFF2-40B4-BE49-F238E27FC236}">
                <a16:creationId xmlns:a16="http://schemas.microsoft.com/office/drawing/2014/main" id="{515B70D4-4486-02C2-DD70-2DB72A6452FD}"/>
              </a:ext>
            </a:extLst>
          </p:cNvPr>
          <p:cNvSpPr txBox="1"/>
          <p:nvPr>
            <p:custDataLst>
              <p:tags r:id="rId7"/>
            </p:custDataLst>
          </p:nvPr>
        </p:nvSpPr>
        <p:spPr>
          <a:xfrm>
            <a:off x="2438400" y="53578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SQL database</a:t>
            </a:r>
          </a:p>
        </p:txBody>
      </p:sp>
      <p:sp>
        <p:nvSpPr>
          <p:cNvPr id="11" name="椭圆 10">
            <a:extLst>
              <a:ext uri="{FF2B5EF4-FFF2-40B4-BE49-F238E27FC236}">
                <a16:creationId xmlns:a16="http://schemas.microsoft.com/office/drawing/2014/main" id="{DC8F2524-0E9B-8396-469D-A9CAC4FE1556}"/>
              </a:ext>
            </a:extLst>
          </p:cNvPr>
          <p:cNvSpPr>
            <a:spLocks noChangeAspect="1"/>
          </p:cNvSpPr>
          <p:nvPr>
            <p:custDataLst>
              <p:tags r:id="rId8"/>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E93A0E6-918F-4E84-9CB5-012554EDF5EE}"/>
              </a:ext>
            </a:extLst>
          </p:cNvPr>
          <p:cNvSpPr>
            <a:spLocks noChangeAspect="1"/>
          </p:cNvSpPr>
          <p:nvPr>
            <p:custDataLst>
              <p:tags r:id="rId9"/>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F172223-47D5-2418-5572-B6D819903993}"/>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2FBA5020-51F2-5A48-8A5A-8E645139A7E2}"/>
              </a:ext>
            </a:extLst>
          </p:cNvPr>
          <p:cNvSpPr>
            <a:spLocks noChangeAspect="1"/>
          </p:cNvSpPr>
          <p:nvPr>
            <p:custDataLst>
              <p:tags r:id="rId11"/>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3A20A78-1187-4434-ED62-E6B6FFDEB8AC}"/>
              </a:ext>
            </a:extLst>
          </p:cNvPr>
          <p:cNvSpPr/>
          <p:nvPr>
            <p:custDataLst>
              <p:tags r:id="rId1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文本框 26">
            <a:extLst>
              <a:ext uri="{FF2B5EF4-FFF2-40B4-BE49-F238E27FC236}">
                <a16:creationId xmlns:a16="http://schemas.microsoft.com/office/drawing/2014/main" id="{3D1142A5-8AA6-5073-D395-A582D58621EB}"/>
              </a:ext>
            </a:extLst>
          </p:cNvPr>
          <p:cNvSpPr txBox="1"/>
          <p:nvPr>
            <p:custDataLst>
              <p:tags r:id="rId13"/>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文本框 27">
            <a:extLst>
              <a:ext uri="{FF2B5EF4-FFF2-40B4-BE49-F238E27FC236}">
                <a16:creationId xmlns:a16="http://schemas.microsoft.com/office/drawing/2014/main" id="{596C641E-9963-518A-EA5B-57ABD26EF7F9}"/>
              </a:ext>
            </a:extLst>
          </p:cNvPr>
          <p:cNvSpPr txBox="1"/>
          <p:nvPr>
            <p:custDataLst>
              <p:tags r:id="rId14"/>
            </p:custDataLst>
          </p:nvPr>
        </p:nvSpPr>
        <p:spPr>
          <a:xfrm>
            <a:off x="12744704" y="1270000"/>
            <a:ext cx="3332480" cy="1569660"/>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prstClr val="black"/>
                </a:solidFill>
                <a:effectLst/>
                <a:uLnTx/>
                <a:uFillTx/>
                <a:latin typeface="Calibri" panose="020F0502020204030204"/>
                <a:ea typeface="+mn-ea"/>
                <a:cs typeface="+mn-cs"/>
              </a:rPr>
              <a:t>We can control hardware using IaaS resources</a:t>
            </a:r>
            <a:endPar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组合 25">
            <a:extLst>
              <a:ext uri="{FF2B5EF4-FFF2-40B4-BE49-F238E27FC236}">
                <a16:creationId xmlns:a16="http://schemas.microsoft.com/office/drawing/2014/main" id="{D7A7BB2A-A973-1C13-878D-EE5CBA444F26}"/>
              </a:ext>
            </a:extLst>
          </p:cNvPr>
          <p:cNvGrpSpPr/>
          <p:nvPr>
            <p:custDataLst>
              <p:tags r:id="rId15"/>
            </p:custDataLst>
          </p:nvPr>
        </p:nvGrpSpPr>
        <p:grpSpPr>
          <a:xfrm>
            <a:off x="12585700" y="0"/>
            <a:ext cx="3815080" cy="647700"/>
            <a:chOff x="12585700" y="0"/>
            <a:chExt cx="3815080" cy="647700"/>
          </a:xfrm>
        </p:grpSpPr>
        <p:sp>
          <p:nvSpPr>
            <p:cNvPr id="23" name="RemarkBack">
              <a:extLst>
                <a:ext uri="{FF2B5EF4-FFF2-40B4-BE49-F238E27FC236}">
                  <a16:creationId xmlns:a16="http://schemas.microsoft.com/office/drawing/2014/main" id="{5A2924D8-D67B-B78B-9060-5C77C3835F5B}"/>
                </a:ext>
              </a:extLst>
            </p:cNvPr>
            <p:cNvSpPr/>
            <p:nvPr>
              <p:custDataLst>
                <p:tags r:id="rId22"/>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RemarkBlock">
              <a:extLst>
                <a:ext uri="{FF2B5EF4-FFF2-40B4-BE49-F238E27FC236}">
                  <a16:creationId xmlns:a16="http://schemas.microsoft.com/office/drawing/2014/main" id="{C0583B66-F2A4-81A5-892A-C8BFD1BDA18B}"/>
                </a:ext>
              </a:extLst>
            </p:cNvPr>
            <p:cNvSpPr/>
            <p:nvPr>
              <p:custDataLst>
                <p:tags r:id="rId23"/>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RemarkTitleText">
              <a:extLst>
                <a:ext uri="{FF2B5EF4-FFF2-40B4-BE49-F238E27FC236}">
                  <a16:creationId xmlns:a16="http://schemas.microsoft.com/office/drawing/2014/main" id="{D8648275-3817-7E02-305D-6048735EC3D2}"/>
                </a:ext>
              </a:extLst>
            </p:cNvPr>
            <p:cNvSpPr txBox="1"/>
            <p:nvPr>
              <p:custDataLst>
                <p:tags r:id="rId24"/>
              </p:custDataLst>
            </p:nvPr>
          </p:nvSpPr>
          <p:spPr>
            <a:xfrm>
              <a:off x="12827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20" name="组合 19">
            <a:extLst>
              <a:ext uri="{FF2B5EF4-FFF2-40B4-BE49-F238E27FC236}">
                <a16:creationId xmlns:a16="http://schemas.microsoft.com/office/drawing/2014/main" id="{9C2AB903-5C87-2445-005F-E47E9261DC51}"/>
              </a:ext>
            </a:extLst>
          </p:cNvPr>
          <p:cNvGrpSpPr/>
          <p:nvPr>
            <p:custDataLst>
              <p:tags r:id="rId16"/>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DED6C970-420C-9B7F-CA84-20BA5B7367D2}"/>
                </a:ext>
              </a:extLst>
            </p:cNvPr>
            <p:cNvSpPr/>
            <p:nvPr>
              <p:custDataLst>
                <p:tags r:id="rId1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FEB6DA67-D1C7-9595-CA45-96869605A9E5}"/>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E3330DB3-E73B-25E5-DA89-3D6454D19D16}"/>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419FF3E-07AA-F660-A0E7-4D90C7AE4A44}"/>
                </a:ext>
              </a:extLst>
            </p:cNvPr>
            <p:cNvSpPr txBox="1"/>
            <p:nvPr>
              <p:custDataLst>
                <p:tags r:id="rId21"/>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2A2ED561-D951-2919-EFE3-0089D987F150}"/>
              </a:ext>
            </a:extLst>
          </p:cNvPr>
          <p:cNvPicPr>
            <a:picLocks/>
          </p:cNvPicPr>
          <p:nvPr>
            <p:custDataLst>
              <p:tags r:id="rId17"/>
            </p:custDataLst>
          </p:nvPr>
        </p:nvPicPr>
        <p:blipFill>
          <a:blip r:embed="rId2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376866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434074-1F20-139C-100A-A5FFAF1B4B7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4000" dirty="0"/>
              <a:t>Which one of the following can be considered as the most complete cloud computing service model? </a:t>
            </a:r>
          </a:p>
        </p:txBody>
      </p:sp>
      <p:sp>
        <p:nvSpPr>
          <p:cNvPr id="7" name="文本框 6">
            <a:extLst>
              <a:ext uri="{FF2B5EF4-FFF2-40B4-BE49-F238E27FC236}">
                <a16:creationId xmlns:a16="http://schemas.microsoft.com/office/drawing/2014/main" id="{C3A41957-4551-0CBF-94D7-5F2C6BB42C8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IaaS – Infrastructure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58656D7-9170-58ED-ABE2-9881D9CF1437}"/>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PaaS - Platform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D8453C83-0123-129F-FD4C-A1A7C5668DC9}"/>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 – Software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C20983-216D-3032-A3EF-A5E04D8C5D31}"/>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5856AB9-857A-93E4-54AC-3D6E685684FD}"/>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C553B4B3-B589-380C-781B-F7B10A84B7A1}"/>
              </a:ext>
            </a:extLst>
          </p:cNvPr>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2FE7156-373C-AB16-39D9-E82BB47855BF}"/>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F21BB5E4-03D2-2968-A0CF-B37D3F9FBCF7}"/>
              </a:ext>
            </a:extLst>
          </p:cNvPr>
          <p:cNvGrpSpPr/>
          <p:nvPr>
            <p:custDataLst>
              <p:tags r:id="rId10"/>
            </p:custDataLst>
          </p:nvPr>
        </p:nvGrpSpPr>
        <p:grpSpPr>
          <a:xfrm>
            <a:off x="0" y="0"/>
            <a:ext cx="12192000" cy="635000"/>
            <a:chOff x="0" y="-10274"/>
            <a:chExt cx="12192000" cy="635000"/>
          </a:xfrm>
        </p:grpSpPr>
        <p:sp>
          <p:nvSpPr>
            <p:cNvPr id="16" name="TitleBackground">
              <a:extLst>
                <a:ext uri="{FF2B5EF4-FFF2-40B4-BE49-F238E27FC236}">
                  <a16:creationId xmlns:a16="http://schemas.microsoft.com/office/drawing/2014/main" id="{A0DAF945-6383-9A75-7631-67F087636F0C}"/>
                </a:ext>
              </a:extLst>
            </p:cNvPr>
            <p:cNvSpPr/>
            <p:nvPr>
              <p:custDataLst>
                <p:tags r:id="rId12"/>
              </p:custDataLst>
            </p:nvPr>
          </p:nvSpPr>
          <p:spPr>
            <a:xfrm>
              <a:off x="0" y="-10274"/>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3B282BC6-79C5-1AD5-64A4-34FAF28128AE}"/>
                </a:ext>
              </a:extLst>
            </p:cNvPr>
            <p:cNvSpPr/>
            <p:nvPr>
              <p:custDataLst>
                <p:tags r:id="rId13"/>
              </p:custDataLst>
            </p:nvPr>
          </p:nvSpPr>
          <p:spPr>
            <a:xfrm>
              <a:off x="0" y="-10274"/>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D07524E4-F39D-6B1F-267E-1F9350E92BCD}"/>
                </a:ext>
              </a:extLst>
            </p:cNvPr>
            <p:cNvSpPr txBox="1"/>
            <p:nvPr>
              <p:custDataLst>
                <p:tags r:id="rId14"/>
              </p:custDataLst>
            </p:nvPr>
          </p:nvSpPr>
          <p:spPr>
            <a:xfrm>
              <a:off x="254000" y="-10274"/>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DDE18C89-8148-0DF8-47B9-4EACE38037AC}"/>
                </a:ext>
              </a:extLst>
            </p:cNvPr>
            <p:cNvSpPr txBox="1"/>
            <p:nvPr>
              <p:custDataLst>
                <p:tags r:id="rId15"/>
              </p:custDataLst>
            </p:nvPr>
          </p:nvSpPr>
          <p:spPr>
            <a:xfrm>
              <a:off x="3022918" y="98946"/>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57612A6-B37B-D599-E5F1-C4AA1CE28DC5}"/>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341657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4400" dirty="0"/>
              <a:t>The most complete cloud computing service model must contain the computing hardware and software, as well as the solution itself.</a:t>
            </a:r>
          </a:p>
          <a:p>
            <a:r>
              <a:rPr lang="en-GB" sz="4400" dirty="0"/>
              <a:t>Hence the SaaS model has all these features.</a:t>
            </a:r>
          </a:p>
        </p:txBody>
      </p:sp>
    </p:spTree>
    <p:extLst>
      <p:ext uri="{BB962C8B-B14F-4D97-AF65-F5344CB8AC3E}">
        <p14:creationId xmlns:p14="http://schemas.microsoft.com/office/powerpoint/2010/main" val="14373944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A5E1E-DDD0-DEF8-EB78-982960121A0F}"/>
              </a:ext>
            </a:extLst>
          </p:cNvPr>
          <p:cNvSpPr>
            <a:spLocks noGrp="1"/>
          </p:cNvSpPr>
          <p:nvPr>
            <p:ph type="title"/>
          </p:nvPr>
        </p:nvSpPr>
        <p:spPr/>
        <p:txBody>
          <a:bodyPr/>
          <a:lstStyle/>
          <a:p>
            <a:r>
              <a:rPr lang="en-AU" dirty="0"/>
              <a:t>Discussion</a:t>
            </a:r>
            <a:endParaRPr lang="x-none" dirty="0"/>
          </a:p>
        </p:txBody>
      </p:sp>
      <p:pic>
        <p:nvPicPr>
          <p:cNvPr id="4" name="图片 3">
            <a:extLst>
              <a:ext uri="{FF2B5EF4-FFF2-40B4-BE49-F238E27FC236}">
                <a16:creationId xmlns:a16="http://schemas.microsoft.com/office/drawing/2014/main" id="{3A0AE5C5-27CA-8251-8548-58D9846E7F3A}"/>
              </a:ext>
            </a:extLst>
          </p:cNvPr>
          <p:cNvPicPr>
            <a:picLocks noChangeAspect="1"/>
          </p:cNvPicPr>
          <p:nvPr/>
        </p:nvPicPr>
        <p:blipFill>
          <a:blip r:embed="rId2"/>
          <a:stretch>
            <a:fillRect/>
          </a:stretch>
        </p:blipFill>
        <p:spPr>
          <a:xfrm>
            <a:off x="1333500" y="1715294"/>
            <a:ext cx="9525000" cy="4572000"/>
          </a:xfrm>
          <a:prstGeom prst="rect">
            <a:avLst/>
          </a:prstGeom>
        </p:spPr>
      </p:pic>
    </p:spTree>
    <p:extLst>
      <p:ext uri="{BB962C8B-B14F-4D97-AF65-F5344CB8AC3E}">
        <p14:creationId xmlns:p14="http://schemas.microsoft.com/office/powerpoint/2010/main" val="19956584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a:t>The IaaS model offers the computing resources companies need to host, build and run their services</a:t>
            </a:r>
          </a:p>
          <a:p>
            <a:r>
              <a:rPr lang="en-GB" dirty="0"/>
              <a:t>The PaaS model provides an environment for developers to build and deploy applications</a:t>
            </a:r>
          </a:p>
          <a:p>
            <a:r>
              <a:rPr lang="en-GB" dirty="0"/>
              <a:t>The SaaS model delivers software to users and companies over the Internet</a:t>
            </a:r>
          </a:p>
          <a:p>
            <a:r>
              <a:rPr lang="en-GB" dirty="0"/>
              <a:t>Each cloud service model offers different features and benefits to businesses. Therefore, as we mentioned at the beginning of the article, these three cloud service models are often used simultaneously within companies</a:t>
            </a:r>
          </a:p>
        </p:txBody>
      </p:sp>
    </p:spTree>
    <p:extLst>
      <p:ext uri="{BB962C8B-B14F-4D97-AF65-F5344CB8AC3E}">
        <p14:creationId xmlns:p14="http://schemas.microsoft.com/office/powerpoint/2010/main" val="393193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(2) </a:t>
            </a:r>
          </a:p>
        </p:txBody>
      </p:sp>
      <p:sp>
        <p:nvSpPr>
          <p:cNvPr id="3" name="Content Placeholder 2"/>
          <p:cNvSpPr>
            <a:spLocks noGrp="1"/>
          </p:cNvSpPr>
          <p:nvPr>
            <p:ph idx="1"/>
          </p:nvPr>
        </p:nvSpPr>
        <p:spPr/>
        <p:txBody>
          <a:bodyPr>
            <a:normAutofit/>
          </a:bodyPr>
          <a:lstStyle/>
          <a:p>
            <a:r>
              <a:rPr lang="en-GB" sz="3600" dirty="0"/>
              <a:t>In traditional IT, an organization consumes IT assets - hardware, system software, development tools, applications - by </a:t>
            </a:r>
            <a:r>
              <a:rPr lang="en-GB" sz="3600" dirty="0">
                <a:solidFill>
                  <a:srgbClr val="FF0000"/>
                </a:solidFill>
              </a:rPr>
              <a:t>purchasing</a:t>
            </a:r>
            <a:r>
              <a:rPr lang="en-GB" sz="3600" dirty="0"/>
              <a:t> them, </a:t>
            </a:r>
            <a:r>
              <a:rPr lang="en-GB" sz="3600" dirty="0">
                <a:solidFill>
                  <a:srgbClr val="FF0000"/>
                </a:solidFill>
              </a:rPr>
              <a:t>installing</a:t>
            </a:r>
            <a:r>
              <a:rPr lang="en-GB" sz="3600" dirty="0"/>
              <a:t> them, </a:t>
            </a:r>
            <a:r>
              <a:rPr lang="en-GB" sz="3600" dirty="0">
                <a:solidFill>
                  <a:srgbClr val="FF0000"/>
                </a:solidFill>
              </a:rPr>
              <a:t>managing </a:t>
            </a:r>
            <a:r>
              <a:rPr lang="en-GB" sz="3600" dirty="0"/>
              <a:t>them and </a:t>
            </a:r>
            <a:r>
              <a:rPr lang="en-GB" sz="3600" dirty="0">
                <a:solidFill>
                  <a:srgbClr val="FF0000"/>
                </a:solidFill>
              </a:rPr>
              <a:t>maintaining</a:t>
            </a:r>
            <a:r>
              <a:rPr lang="en-GB" sz="3600" dirty="0"/>
              <a:t> them </a:t>
            </a:r>
            <a:r>
              <a:rPr lang="en-GB" sz="3600" dirty="0">
                <a:highlight>
                  <a:srgbClr val="FFFF00"/>
                </a:highlight>
              </a:rPr>
              <a:t>in its own on-premises data </a:t>
            </a:r>
            <a:r>
              <a:rPr lang="en-GB" sz="3600" dirty="0" err="1">
                <a:highlight>
                  <a:srgbClr val="FFFF00"/>
                </a:highlight>
              </a:rPr>
              <a:t>center</a:t>
            </a:r>
            <a:r>
              <a:rPr lang="en-GB" sz="3600" dirty="0">
                <a:highlight>
                  <a:srgbClr val="FFFF00"/>
                </a:highlight>
              </a:rPr>
              <a:t>. </a:t>
            </a:r>
          </a:p>
          <a:p>
            <a:endParaRPr lang="en-GB" sz="3600" dirty="0"/>
          </a:p>
          <a:p>
            <a:endParaRPr lang="en-GB" sz="3600" dirty="0"/>
          </a:p>
        </p:txBody>
      </p:sp>
    </p:spTree>
    <p:extLst>
      <p:ext uri="{BB962C8B-B14F-4D97-AF65-F5344CB8AC3E}">
        <p14:creationId xmlns:p14="http://schemas.microsoft.com/office/powerpoint/2010/main" val="146617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(3)</a:t>
            </a:r>
          </a:p>
        </p:txBody>
      </p:sp>
      <p:sp>
        <p:nvSpPr>
          <p:cNvPr id="3" name="Content Placeholder 2"/>
          <p:cNvSpPr>
            <a:spLocks noGrp="1"/>
          </p:cNvSpPr>
          <p:nvPr>
            <p:ph idx="1"/>
          </p:nvPr>
        </p:nvSpPr>
        <p:spPr/>
        <p:txBody>
          <a:bodyPr>
            <a:normAutofit/>
          </a:bodyPr>
          <a:lstStyle/>
          <a:p>
            <a:r>
              <a:rPr lang="en-GB" sz="3600" dirty="0"/>
              <a:t>In cloud computing, the cloud service provider owns, manages and maintains the assets; the customer consumes them </a:t>
            </a:r>
            <a:r>
              <a:rPr lang="en-GB" sz="3600" dirty="0">
                <a:solidFill>
                  <a:srgbClr val="FF0000"/>
                </a:solidFill>
              </a:rPr>
              <a:t>via an Internet connection</a:t>
            </a:r>
            <a:r>
              <a:rPr lang="en-GB" sz="3600" dirty="0"/>
              <a:t>, and pays for them on </a:t>
            </a:r>
            <a:r>
              <a:rPr lang="en-GB" sz="3600" dirty="0">
                <a:solidFill>
                  <a:srgbClr val="FF0000"/>
                </a:solidFill>
              </a:rPr>
              <a:t>a subscription </a:t>
            </a:r>
            <a:r>
              <a:rPr lang="en-GB" sz="3600" dirty="0"/>
              <a:t>or </a:t>
            </a:r>
            <a:r>
              <a:rPr lang="en-GB" sz="3600" dirty="0">
                <a:solidFill>
                  <a:srgbClr val="FF0000"/>
                </a:solidFill>
              </a:rPr>
              <a:t>pay-as-you-go</a:t>
            </a:r>
            <a:r>
              <a:rPr lang="en-GB" sz="3600" dirty="0"/>
              <a:t> basis.</a:t>
            </a:r>
          </a:p>
          <a:p>
            <a:r>
              <a:rPr lang="en-GB" sz="3600" dirty="0"/>
              <a:t>There are three main types of as-a-Service solutions:</a:t>
            </a:r>
          </a:p>
          <a:p>
            <a:pPr lvl="1"/>
            <a:r>
              <a:rPr lang="en-GB" sz="3200" dirty="0"/>
              <a:t>IaaS</a:t>
            </a:r>
          </a:p>
          <a:p>
            <a:pPr lvl="1"/>
            <a:r>
              <a:rPr lang="en-GB" sz="3200" dirty="0"/>
              <a:t>PaaS</a:t>
            </a:r>
          </a:p>
          <a:p>
            <a:pPr lvl="1"/>
            <a:r>
              <a:rPr lang="en-GB" sz="3200" dirty="0"/>
              <a:t>SaaS</a:t>
            </a:r>
          </a:p>
          <a:p>
            <a:endParaRPr lang="en-GB" sz="3600" dirty="0"/>
          </a:p>
          <a:p>
            <a:endParaRPr lang="en-GB" sz="3600" dirty="0"/>
          </a:p>
        </p:txBody>
      </p:sp>
    </p:spTree>
    <p:extLst>
      <p:ext uri="{BB962C8B-B14F-4D97-AF65-F5344CB8AC3E}">
        <p14:creationId xmlns:p14="http://schemas.microsoft.com/office/powerpoint/2010/main" val="293120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(4)</a:t>
            </a:r>
          </a:p>
        </p:txBody>
      </p:sp>
      <p:sp>
        <p:nvSpPr>
          <p:cNvPr id="3" name="Content Placeholder 2"/>
          <p:cNvSpPr>
            <a:spLocks noGrp="1"/>
          </p:cNvSpPr>
          <p:nvPr>
            <p:ph idx="1"/>
          </p:nvPr>
        </p:nvSpPr>
        <p:spPr/>
        <p:txBody>
          <a:bodyPr>
            <a:normAutofit lnSpcReduction="10000"/>
          </a:bodyPr>
          <a:lstStyle/>
          <a:p>
            <a:r>
              <a:rPr lang="en-GB" sz="4000" dirty="0"/>
              <a:t>The main advantage of IaaS, PaaS, SaaS or any 'as a service' solution is economic</a:t>
            </a:r>
          </a:p>
          <a:p>
            <a:pPr lvl="1"/>
            <a:r>
              <a:rPr lang="en-GB" sz="3600" dirty="0"/>
              <a:t>A customer can access and scale the IT capabilities it needs without the expense and overhead of purchasing and maintaining everything in its own data </a:t>
            </a:r>
            <a:r>
              <a:rPr lang="en-GB" sz="3600" dirty="0" err="1"/>
              <a:t>center</a:t>
            </a:r>
            <a:r>
              <a:rPr lang="en-GB" sz="3600" dirty="0"/>
              <a:t>.</a:t>
            </a:r>
          </a:p>
          <a:p>
            <a:r>
              <a:rPr lang="en-GB" sz="4000" dirty="0"/>
              <a:t>But there are additional advantages specific to each of these solutions.</a:t>
            </a:r>
          </a:p>
        </p:txBody>
      </p:sp>
    </p:spTree>
    <p:extLst>
      <p:ext uri="{BB962C8B-B14F-4D97-AF65-F5344CB8AC3E}">
        <p14:creationId xmlns:p14="http://schemas.microsoft.com/office/powerpoint/2010/main" val="174202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PaaS, SaaS (1)</a:t>
            </a:r>
          </a:p>
        </p:txBody>
      </p:sp>
      <p:sp>
        <p:nvSpPr>
          <p:cNvPr id="3" name="Content Placeholder 2"/>
          <p:cNvSpPr>
            <a:spLocks noGrp="1"/>
          </p:cNvSpPr>
          <p:nvPr>
            <p:ph idx="1"/>
          </p:nvPr>
        </p:nvSpPr>
        <p:spPr/>
        <p:txBody>
          <a:bodyPr>
            <a:normAutofit/>
          </a:bodyPr>
          <a:lstStyle/>
          <a:p>
            <a:r>
              <a:rPr lang="en-GB" sz="3200" dirty="0"/>
              <a:t>IaaS - infrastructure as a service - on-demand access to cloud-hosted physical and virtual servers, storage and networking - </a:t>
            </a:r>
            <a:r>
              <a:rPr lang="en-GB" sz="3200" dirty="0">
                <a:solidFill>
                  <a:srgbClr val="FF0000"/>
                </a:solidFill>
              </a:rPr>
              <a:t>the backend IT infrastructure for running applications and workloads in the cloud</a:t>
            </a:r>
          </a:p>
          <a:p>
            <a:r>
              <a:rPr lang="en-GB" sz="3200" dirty="0"/>
              <a:t>PaaS - platform as a service - on-demand access to a complete, ready-to-use, cloud-hosted </a:t>
            </a:r>
            <a:r>
              <a:rPr lang="en-GB" sz="3200" dirty="0">
                <a:solidFill>
                  <a:srgbClr val="FF0000"/>
                </a:solidFill>
              </a:rPr>
              <a:t>platform for developing, running, maintaining and managing applications</a:t>
            </a:r>
          </a:p>
          <a:p>
            <a:r>
              <a:rPr lang="en-GB" sz="3200" dirty="0"/>
              <a:t>SaaS - software as a service - on-demand access to </a:t>
            </a:r>
            <a:r>
              <a:rPr lang="en-GB" sz="3200" dirty="0">
                <a:solidFill>
                  <a:srgbClr val="FF0000"/>
                </a:solidFill>
              </a:rPr>
              <a:t>ready-to-use, cloud-hosted application software</a:t>
            </a:r>
          </a:p>
        </p:txBody>
      </p:sp>
    </p:spTree>
    <p:extLst>
      <p:ext uri="{BB962C8B-B14F-4D97-AF65-F5344CB8AC3E}">
        <p14:creationId xmlns:p14="http://schemas.microsoft.com/office/powerpoint/2010/main" val="45486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PaaS, SaaS (2)</a:t>
            </a:r>
          </a:p>
        </p:txBody>
      </p:sp>
      <p:sp>
        <p:nvSpPr>
          <p:cNvPr id="3" name="Content Placeholder 2"/>
          <p:cNvSpPr>
            <a:spLocks noGrp="1"/>
          </p:cNvSpPr>
          <p:nvPr>
            <p:ph idx="1"/>
          </p:nvPr>
        </p:nvSpPr>
        <p:spPr/>
        <p:txBody>
          <a:bodyPr>
            <a:normAutofit fontScale="92500"/>
          </a:bodyPr>
          <a:lstStyle/>
          <a:p>
            <a:r>
              <a:rPr lang="en-GB" sz="3200" dirty="0"/>
              <a:t>IaaS, PaaS and SaaS are not mutually exclusive. Many mid-sized businesses use more than one, and most large enterprises use all three</a:t>
            </a:r>
          </a:p>
          <a:p>
            <a:r>
              <a:rPr lang="en-GB" sz="3200" dirty="0"/>
              <a:t>Each cloud service comes with its own set of advantages that can cater to various business requirements</a:t>
            </a:r>
          </a:p>
          <a:p>
            <a:r>
              <a:rPr lang="en-GB" sz="3200" dirty="0"/>
              <a:t>We require a clear understanding of these cloud models to find out which one can work the best for specific needs of users</a:t>
            </a:r>
          </a:p>
          <a:p>
            <a:r>
              <a:rPr lang="en-GB" sz="3200" dirty="0"/>
              <a:t>Let us understand each of the models and find out their merits</a:t>
            </a:r>
          </a:p>
          <a:p>
            <a:endParaRPr lang="en-GB" sz="3200" dirty="0"/>
          </a:p>
          <a:p>
            <a:endParaRPr lang="en-GB" sz="3200" dirty="0"/>
          </a:p>
        </p:txBody>
      </p:sp>
    </p:spTree>
    <p:extLst>
      <p:ext uri="{BB962C8B-B14F-4D97-AF65-F5344CB8AC3E}">
        <p14:creationId xmlns:p14="http://schemas.microsoft.com/office/powerpoint/2010/main" val="85489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Evolution of cloud service models</a:t>
            </a:r>
          </a:p>
        </p:txBody>
      </p:sp>
      <p:sp>
        <p:nvSpPr>
          <p:cNvPr id="3" name="Content Placeholder 2"/>
          <p:cNvSpPr>
            <a:spLocks noGrp="1"/>
          </p:cNvSpPr>
          <p:nvPr>
            <p:ph idx="1"/>
          </p:nvPr>
        </p:nvSpPr>
        <p:spPr/>
        <p:txBody>
          <a:bodyPr>
            <a:normAutofit/>
          </a:bodyPr>
          <a:lstStyle/>
          <a:p>
            <a:r>
              <a:rPr lang="en-GB" sz="4000" dirty="0"/>
              <a:t>IaaS can be thought of as the original 'as a service' offering</a:t>
            </a:r>
          </a:p>
          <a:p>
            <a:r>
              <a:rPr lang="en-GB" sz="4000" dirty="0"/>
              <a:t>Every major cloud service provider - Amazon Web Services, Google Cloud, IBM Cloud, Microsoft Azure - began by offering some form of IaaS</a:t>
            </a:r>
          </a:p>
        </p:txBody>
      </p:sp>
    </p:spTree>
    <p:extLst>
      <p:ext uri="{BB962C8B-B14F-4D97-AF65-F5344CB8AC3E}">
        <p14:creationId xmlns:p14="http://schemas.microsoft.com/office/powerpoint/2010/main" val="3921622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31507" y="2613802"/>
            <a:ext cx="10515600" cy="1325563"/>
          </a:xfrm>
        </p:spPr>
        <p:txBody>
          <a:bodyPr/>
          <a:lstStyle/>
          <a:p>
            <a:pPr algn="ctr"/>
            <a:r>
              <a:rPr lang="en-GB" dirty="0"/>
              <a:t>Infrastructure as a Service (IAAS)</a:t>
            </a:r>
          </a:p>
        </p:txBody>
      </p:sp>
    </p:spTree>
    <p:extLst>
      <p:ext uri="{BB962C8B-B14F-4D97-AF65-F5344CB8AC3E}">
        <p14:creationId xmlns:p14="http://schemas.microsoft.com/office/powerpoint/2010/main" val="1556656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Infrastructure as a Service (IAAS)</a:t>
            </a:r>
          </a:p>
        </p:txBody>
      </p:sp>
      <p:sp>
        <p:nvSpPr>
          <p:cNvPr id="5" name="内容占位符 4"/>
          <p:cNvSpPr>
            <a:spLocks noGrp="1"/>
          </p:cNvSpPr>
          <p:nvPr>
            <p:ph idx="1"/>
          </p:nvPr>
        </p:nvSpPr>
        <p:spPr/>
        <p:txBody>
          <a:bodyPr>
            <a:normAutofit/>
          </a:bodyPr>
          <a:lstStyle/>
          <a:p>
            <a:pPr>
              <a:spcAft>
                <a:spcPts val="800"/>
              </a:spcAft>
            </a:pPr>
            <a:r>
              <a:rPr lang="en-GB" sz="3600" dirty="0"/>
              <a:t>The virtual delivery of computing resources in the form of hardware, networking, and storage services</a:t>
            </a:r>
          </a:p>
          <a:p>
            <a:pPr>
              <a:spcAft>
                <a:spcPts val="800"/>
              </a:spcAft>
            </a:pPr>
            <a:r>
              <a:rPr lang="en-GB" sz="3600" dirty="0"/>
              <a:t>Infrastructure is hosted by third-party providers and made available to users through the internet</a:t>
            </a:r>
          </a:p>
          <a:p>
            <a:pPr>
              <a:spcAft>
                <a:spcPts val="800"/>
              </a:spcAft>
            </a:pPr>
            <a:r>
              <a:rPr lang="en-GB" sz="3600" dirty="0"/>
              <a:t>Rather than buying and installing the required resources in their own data </a:t>
            </a:r>
            <a:r>
              <a:rPr lang="en-GB" sz="3600" dirty="0" err="1"/>
              <a:t>center</a:t>
            </a:r>
            <a:r>
              <a:rPr lang="en-GB" sz="3600" dirty="0"/>
              <a:t>, companies rent these resources as needed</a:t>
            </a:r>
          </a:p>
          <a:p>
            <a:pPr marL="0" indent="0">
              <a:lnSpc>
                <a:spcPct val="107000"/>
              </a:lnSpc>
              <a:spcBef>
                <a:spcPts val="0"/>
              </a:spcBef>
              <a:spcAft>
                <a:spcPts val="800"/>
              </a:spcAft>
              <a:buNone/>
            </a:pPr>
            <a:endParaRPr lang="en-US" sz="4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4636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infrastructure</a:t>
            </a:r>
          </a:p>
        </p:txBody>
      </p:sp>
      <p:sp>
        <p:nvSpPr>
          <p:cNvPr id="3" name="Content Placeholder 2"/>
          <p:cNvSpPr>
            <a:spLocks noGrp="1"/>
          </p:cNvSpPr>
          <p:nvPr>
            <p:ph idx="1"/>
          </p:nvPr>
        </p:nvSpPr>
        <p:spPr/>
        <p:txBody>
          <a:bodyPr>
            <a:normAutofit/>
          </a:bodyPr>
          <a:lstStyle/>
          <a:p>
            <a:r>
              <a:rPr lang="en-GB" sz="4000" dirty="0"/>
              <a:t>Servers</a:t>
            </a:r>
          </a:p>
          <a:p>
            <a:r>
              <a:rPr lang="en-GB" sz="4000" dirty="0"/>
              <a:t>Storage capacity</a:t>
            </a:r>
          </a:p>
          <a:p>
            <a:r>
              <a:rPr lang="en-GB" sz="4000" dirty="0"/>
              <a:t>Networking resources</a:t>
            </a:r>
          </a:p>
          <a:p>
            <a:pPr marL="0" indent="0">
              <a:buNone/>
            </a:pPr>
            <a:endParaRPr lang="en-GB" sz="4000" dirty="0"/>
          </a:p>
        </p:txBody>
      </p:sp>
    </p:spTree>
    <p:extLst>
      <p:ext uri="{BB962C8B-B14F-4D97-AF65-F5344CB8AC3E}">
        <p14:creationId xmlns:p14="http://schemas.microsoft.com/office/powerpoint/2010/main" val="125350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184" y="1252249"/>
            <a:ext cx="10515600" cy="2852737"/>
          </a:xfrm>
        </p:spPr>
        <p:txBody>
          <a:bodyPr>
            <a:normAutofit/>
          </a:bodyPr>
          <a:lstStyle/>
          <a:p>
            <a:pPr algn="ctr"/>
            <a:r>
              <a:rPr lang="en-GB" dirty="0"/>
              <a:t>Topic 2: Cloud Service Models</a:t>
            </a:r>
            <a:endParaRPr lang="en-US" dirty="0"/>
          </a:p>
        </p:txBody>
      </p:sp>
    </p:spTree>
    <p:extLst>
      <p:ext uri="{BB962C8B-B14F-4D97-AF65-F5344CB8AC3E}">
        <p14:creationId xmlns:p14="http://schemas.microsoft.com/office/powerpoint/2010/main" val="72956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infrastructure is provided</a:t>
            </a:r>
          </a:p>
        </p:txBody>
      </p:sp>
      <p:sp>
        <p:nvSpPr>
          <p:cNvPr id="3" name="Content Placeholder 2"/>
          <p:cNvSpPr>
            <a:spLocks noGrp="1"/>
          </p:cNvSpPr>
          <p:nvPr>
            <p:ph idx="1"/>
          </p:nvPr>
        </p:nvSpPr>
        <p:spPr/>
        <p:txBody>
          <a:bodyPr>
            <a:normAutofit/>
          </a:bodyPr>
          <a:lstStyle/>
          <a:p>
            <a:r>
              <a:rPr lang="en-GB" dirty="0"/>
              <a:t>The cloud service provider hosts, manages and maintains the hardware and computing resources in its own data </a:t>
            </a:r>
            <a:r>
              <a:rPr lang="en-GB" dirty="0" err="1"/>
              <a:t>centers</a:t>
            </a:r>
            <a:r>
              <a:rPr lang="en-GB" dirty="0"/>
              <a:t>.</a:t>
            </a:r>
          </a:p>
          <a:p>
            <a:r>
              <a:rPr lang="en-GB" dirty="0"/>
              <a:t>Customers can provision, configure and operate the servers and infrastructure resources via a graphical dashboard, or programmatically through application programming interfaces (APIs)</a:t>
            </a:r>
          </a:p>
          <a:p>
            <a:r>
              <a:rPr lang="en-GB" dirty="0"/>
              <a:t>Typically IaaS customers can choose between virtual machines (VMs) hosted on</a:t>
            </a:r>
          </a:p>
          <a:p>
            <a:pPr lvl="1"/>
            <a:r>
              <a:rPr lang="en-GB" dirty="0"/>
              <a:t>shared physical hardware</a:t>
            </a:r>
          </a:p>
          <a:p>
            <a:pPr lvl="1"/>
            <a:r>
              <a:rPr lang="en-GB" dirty="0"/>
              <a:t>bare metal servers on dedicated (unshared) physical hardware</a:t>
            </a:r>
          </a:p>
        </p:txBody>
      </p:sp>
    </p:spTree>
    <p:extLst>
      <p:ext uri="{BB962C8B-B14F-4D97-AF65-F5344CB8AC3E}">
        <p14:creationId xmlns:p14="http://schemas.microsoft.com/office/powerpoint/2010/main" val="5588502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characteristics</a:t>
            </a:r>
          </a:p>
        </p:txBody>
      </p:sp>
      <p:sp>
        <p:nvSpPr>
          <p:cNvPr id="3" name="Content Placeholder 2"/>
          <p:cNvSpPr>
            <a:spLocks noGrp="1"/>
          </p:cNvSpPr>
          <p:nvPr>
            <p:ph idx="1"/>
          </p:nvPr>
        </p:nvSpPr>
        <p:spPr/>
        <p:txBody>
          <a:bodyPr>
            <a:normAutofit fontScale="92500"/>
          </a:bodyPr>
          <a:lstStyle/>
          <a:p>
            <a:r>
              <a:rPr lang="en-GB" sz="3600" dirty="0"/>
              <a:t>Users are provided with virtualized hardware and storage on top of which they can build their infrastructure</a:t>
            </a:r>
          </a:p>
          <a:p>
            <a:r>
              <a:rPr lang="en-GB" sz="3600" dirty="0"/>
              <a:t>Dynamic scaling</a:t>
            </a:r>
          </a:p>
          <a:p>
            <a:r>
              <a:rPr lang="en-GB" sz="3600" dirty="0"/>
              <a:t>Self scaling</a:t>
            </a:r>
          </a:p>
          <a:p>
            <a:r>
              <a:rPr lang="en-GB" sz="3600" dirty="0"/>
              <a:t>Alterable cost – utility pricing model</a:t>
            </a:r>
          </a:p>
          <a:p>
            <a:pPr lvl="1"/>
            <a:r>
              <a:rPr lang="en-GB" sz="3200" dirty="0"/>
              <a:t>Pay as you go</a:t>
            </a:r>
          </a:p>
          <a:p>
            <a:r>
              <a:rPr lang="en-GB" sz="3600" dirty="0"/>
              <a:t>Ability to provide single hardware to many users</a:t>
            </a:r>
          </a:p>
          <a:p>
            <a:pPr lvl="1"/>
            <a:r>
              <a:rPr lang="en-GB" sz="3200" dirty="0"/>
              <a:t>The costs are less due to the share of infrastructure</a:t>
            </a:r>
          </a:p>
        </p:txBody>
      </p:sp>
    </p:spTree>
    <p:extLst>
      <p:ext uri="{BB962C8B-B14F-4D97-AF65-F5344CB8AC3E}">
        <p14:creationId xmlns:p14="http://schemas.microsoft.com/office/powerpoint/2010/main" val="427502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activities in IaaS</a:t>
            </a:r>
          </a:p>
        </p:txBody>
      </p:sp>
      <p:sp>
        <p:nvSpPr>
          <p:cNvPr id="3" name="Content Placeholder 2"/>
          <p:cNvSpPr>
            <a:spLocks noGrp="1"/>
          </p:cNvSpPr>
          <p:nvPr>
            <p:ph idx="1"/>
          </p:nvPr>
        </p:nvSpPr>
        <p:spPr/>
        <p:txBody>
          <a:bodyPr>
            <a:normAutofit/>
          </a:bodyPr>
          <a:lstStyle/>
          <a:p>
            <a:r>
              <a:rPr lang="en-GB" sz="4400" dirty="0">
                <a:solidFill>
                  <a:srgbClr val="FF0000"/>
                </a:solidFill>
              </a:rPr>
              <a:t>Configures</a:t>
            </a:r>
            <a:r>
              <a:rPr lang="en-GB" sz="4400" dirty="0"/>
              <a:t> the infrastructure</a:t>
            </a:r>
          </a:p>
          <a:p>
            <a:r>
              <a:rPr lang="en-GB" sz="4400" dirty="0">
                <a:solidFill>
                  <a:srgbClr val="FF0000"/>
                </a:solidFill>
              </a:rPr>
              <a:t>Setups</a:t>
            </a:r>
            <a:r>
              <a:rPr lang="en-GB" sz="4400" dirty="0"/>
              <a:t> the infrastructure</a:t>
            </a:r>
          </a:p>
          <a:p>
            <a:r>
              <a:rPr lang="en-GB" sz="4400" dirty="0">
                <a:solidFill>
                  <a:srgbClr val="FF0000"/>
                </a:solidFill>
              </a:rPr>
              <a:t>Installs, manages and monitors </a:t>
            </a:r>
            <a:r>
              <a:rPr lang="en-GB" sz="4400" dirty="0"/>
              <a:t>any required software</a:t>
            </a:r>
          </a:p>
        </p:txBody>
      </p:sp>
    </p:spTree>
    <p:extLst>
      <p:ext uri="{BB962C8B-B14F-4D97-AF65-F5344CB8AC3E}">
        <p14:creationId xmlns:p14="http://schemas.microsoft.com/office/powerpoint/2010/main" val="391057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level of control granted to cloud user in IaaS</a:t>
            </a:r>
          </a:p>
        </p:txBody>
      </p:sp>
      <p:sp>
        <p:nvSpPr>
          <p:cNvPr id="3" name="Content Placeholder 2"/>
          <p:cNvSpPr>
            <a:spLocks noGrp="1"/>
          </p:cNvSpPr>
          <p:nvPr>
            <p:ph idx="1"/>
          </p:nvPr>
        </p:nvSpPr>
        <p:spPr/>
        <p:txBody>
          <a:bodyPr>
            <a:normAutofit/>
          </a:bodyPr>
          <a:lstStyle/>
          <a:p>
            <a:r>
              <a:rPr lang="en-GB" sz="4400" dirty="0"/>
              <a:t>Full administrative</a:t>
            </a:r>
          </a:p>
        </p:txBody>
      </p:sp>
    </p:spTree>
    <p:extLst>
      <p:ext uri="{BB962C8B-B14F-4D97-AF65-F5344CB8AC3E}">
        <p14:creationId xmlns:p14="http://schemas.microsoft.com/office/powerpoint/2010/main" val="198996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provider activities in IaaS</a:t>
            </a:r>
          </a:p>
        </p:txBody>
      </p:sp>
      <p:sp>
        <p:nvSpPr>
          <p:cNvPr id="3" name="Content Placeholder 2"/>
          <p:cNvSpPr>
            <a:spLocks noGrp="1"/>
          </p:cNvSpPr>
          <p:nvPr>
            <p:ph idx="1"/>
          </p:nvPr>
        </p:nvSpPr>
        <p:spPr/>
        <p:txBody>
          <a:bodyPr>
            <a:normAutofit/>
          </a:bodyPr>
          <a:lstStyle/>
          <a:p>
            <a:r>
              <a:rPr lang="en-GB" sz="4400" dirty="0">
                <a:solidFill>
                  <a:srgbClr val="FF0000"/>
                </a:solidFill>
              </a:rPr>
              <a:t>Manages and provisions</a:t>
            </a:r>
            <a:r>
              <a:rPr lang="en-GB" sz="4400" dirty="0"/>
              <a:t> the storage</a:t>
            </a:r>
          </a:p>
          <a:p>
            <a:r>
              <a:rPr lang="en-GB" sz="4400" dirty="0"/>
              <a:t>Physical processing, hosting and networking </a:t>
            </a:r>
          </a:p>
          <a:p>
            <a:r>
              <a:rPr lang="en-GB" sz="4400" dirty="0">
                <a:solidFill>
                  <a:srgbClr val="FF0000"/>
                </a:solidFill>
              </a:rPr>
              <a:t>Monitors usage</a:t>
            </a:r>
            <a:r>
              <a:rPr lang="en-GB" sz="4400" dirty="0"/>
              <a:t> by the consumer of cloud</a:t>
            </a:r>
          </a:p>
        </p:txBody>
      </p:sp>
    </p:spTree>
    <p:extLst>
      <p:ext uri="{BB962C8B-B14F-4D97-AF65-F5344CB8AC3E}">
        <p14:creationId xmlns:p14="http://schemas.microsoft.com/office/powerpoint/2010/main" val="179649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manages what in IaaS model</a:t>
            </a:r>
          </a:p>
        </p:txBody>
      </p:sp>
      <p:sp>
        <p:nvSpPr>
          <p:cNvPr id="3" name="Content Placeholder 2"/>
          <p:cNvSpPr>
            <a:spLocks noGrp="1"/>
          </p:cNvSpPr>
          <p:nvPr>
            <p:ph idx="1"/>
          </p:nvPr>
        </p:nvSpPr>
        <p:spPr/>
        <p:txBody>
          <a:bodyPr>
            <a:normAutofit/>
          </a:bodyPr>
          <a:lstStyle/>
          <a:p>
            <a:r>
              <a:rPr lang="en-GB" dirty="0"/>
              <a:t>A cloud service provider</a:t>
            </a:r>
          </a:p>
          <a:p>
            <a:pPr lvl="1"/>
            <a:r>
              <a:rPr lang="en-GB" dirty="0"/>
              <a:t>manages the infrastructure for the user</a:t>
            </a:r>
          </a:p>
          <a:p>
            <a:pPr lvl="2"/>
            <a:r>
              <a:rPr lang="en-GB" dirty="0"/>
              <a:t>The actual servers, network, virtualization, and data storage</a:t>
            </a:r>
          </a:p>
          <a:p>
            <a:pPr lvl="1"/>
            <a:r>
              <a:rPr lang="en-GB" dirty="0"/>
              <a:t>has the responsibility of taking care of</a:t>
            </a:r>
          </a:p>
          <a:p>
            <a:pPr lvl="2"/>
            <a:r>
              <a:rPr lang="en-GB" dirty="0"/>
              <a:t>Outages</a:t>
            </a:r>
          </a:p>
          <a:p>
            <a:pPr lvl="2"/>
            <a:r>
              <a:rPr lang="en-GB" dirty="0"/>
              <a:t>Repairs</a:t>
            </a:r>
          </a:p>
          <a:p>
            <a:pPr lvl="2"/>
            <a:r>
              <a:rPr lang="en-GB" dirty="0"/>
              <a:t>Hardware issues</a:t>
            </a:r>
          </a:p>
          <a:p>
            <a:r>
              <a:rPr lang="en-GB" dirty="0"/>
              <a:t>The user</a:t>
            </a:r>
          </a:p>
          <a:p>
            <a:pPr lvl="1"/>
            <a:r>
              <a:rPr lang="en-GB" dirty="0"/>
              <a:t>has access through an API or dashboard, and essentially rents the infrastructure</a:t>
            </a:r>
          </a:p>
          <a:p>
            <a:pPr lvl="1"/>
            <a:r>
              <a:rPr lang="en-GB" dirty="0"/>
              <a:t>manages things like the operating system, apps, and middleware</a:t>
            </a:r>
          </a:p>
        </p:txBody>
      </p:sp>
    </p:spTree>
    <p:extLst>
      <p:ext uri="{BB962C8B-B14F-4D97-AF65-F5344CB8AC3E}">
        <p14:creationId xmlns:p14="http://schemas.microsoft.com/office/powerpoint/2010/main" val="209521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Vendors of IaaS</a:t>
            </a:r>
          </a:p>
        </p:txBody>
      </p:sp>
      <p:sp>
        <p:nvSpPr>
          <p:cNvPr id="3" name="Content Placeholder 2"/>
          <p:cNvSpPr>
            <a:spLocks noGrp="1"/>
          </p:cNvSpPr>
          <p:nvPr>
            <p:ph idx="1"/>
          </p:nvPr>
        </p:nvSpPr>
        <p:spPr/>
        <p:txBody>
          <a:bodyPr>
            <a:normAutofit/>
          </a:bodyPr>
          <a:lstStyle/>
          <a:p>
            <a:r>
              <a:rPr lang="en-GB" sz="4400" dirty="0"/>
              <a:t>Amazon</a:t>
            </a:r>
          </a:p>
          <a:p>
            <a:r>
              <a:rPr lang="en-GB" sz="4400" dirty="0" err="1"/>
              <a:t>Gogrid</a:t>
            </a:r>
            <a:endParaRPr lang="en-GB" sz="4400" dirty="0"/>
          </a:p>
          <a:p>
            <a:r>
              <a:rPr lang="en-GB" sz="4400" dirty="0"/>
              <a:t>RACKSPACE</a:t>
            </a:r>
          </a:p>
          <a:p>
            <a:r>
              <a:rPr lang="en-GB" sz="4400" dirty="0"/>
              <a:t>IBM </a:t>
            </a:r>
            <a:r>
              <a:rPr lang="en-GB" sz="4400" dirty="0" err="1"/>
              <a:t>BlueHouse</a:t>
            </a:r>
            <a:endParaRPr lang="en-GB" sz="4400" dirty="0"/>
          </a:p>
          <a:p>
            <a:r>
              <a:rPr lang="en-GB" sz="4400" dirty="0" err="1"/>
              <a:t>Linode</a:t>
            </a:r>
            <a:r>
              <a:rPr lang="en-GB" sz="4400" dirty="0"/>
              <a:t> </a:t>
            </a:r>
          </a:p>
          <a:p>
            <a:r>
              <a:rPr lang="en-GB" sz="4400" dirty="0"/>
              <a:t>VMWare </a:t>
            </a:r>
          </a:p>
        </p:txBody>
      </p:sp>
    </p:spTree>
    <p:extLst>
      <p:ext uri="{BB962C8B-B14F-4D97-AF65-F5344CB8AC3E}">
        <p14:creationId xmlns:p14="http://schemas.microsoft.com/office/powerpoint/2010/main" val="170453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F3A63-D069-C1C4-C81B-82803A4453B7}"/>
              </a:ext>
            </a:extLst>
          </p:cNvPr>
          <p:cNvSpPr>
            <a:spLocks noGrp="1"/>
          </p:cNvSpPr>
          <p:nvPr>
            <p:ph type="title"/>
          </p:nvPr>
        </p:nvSpPr>
        <p:spPr/>
        <p:txBody>
          <a:bodyPr/>
          <a:lstStyle/>
          <a:p>
            <a:r>
              <a:rPr lang="en-US" dirty="0"/>
              <a:t> Worldwide IaaS Public Cloud Services Market Share, 2020-2021 (Millions of U.S. Dollars)</a:t>
            </a:r>
            <a:endParaRPr lang="x-none" dirty="0"/>
          </a:p>
        </p:txBody>
      </p:sp>
      <p:pic>
        <p:nvPicPr>
          <p:cNvPr id="9" name="图片 8">
            <a:extLst>
              <a:ext uri="{FF2B5EF4-FFF2-40B4-BE49-F238E27FC236}">
                <a16:creationId xmlns:a16="http://schemas.microsoft.com/office/drawing/2014/main" id="{F783EADB-09C0-E764-0623-08DE29967632}"/>
              </a:ext>
            </a:extLst>
          </p:cNvPr>
          <p:cNvPicPr>
            <a:picLocks noChangeAspect="1"/>
          </p:cNvPicPr>
          <p:nvPr/>
        </p:nvPicPr>
        <p:blipFill>
          <a:blip r:embed="rId2"/>
          <a:stretch>
            <a:fillRect/>
          </a:stretch>
        </p:blipFill>
        <p:spPr>
          <a:xfrm>
            <a:off x="1688592" y="1825624"/>
            <a:ext cx="8360664" cy="4838347"/>
          </a:xfrm>
          <a:prstGeom prst="rect">
            <a:avLst/>
          </a:prstGeom>
        </p:spPr>
      </p:pic>
    </p:spTree>
    <p:extLst>
      <p:ext uri="{BB962C8B-B14F-4D97-AF65-F5344CB8AC3E}">
        <p14:creationId xmlns:p14="http://schemas.microsoft.com/office/powerpoint/2010/main" val="549841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029"/>
            <a:ext cx="10515600" cy="1325563"/>
          </a:xfrm>
        </p:spPr>
        <p:txBody>
          <a:bodyPr/>
          <a:lstStyle/>
          <a:p>
            <a:r>
              <a:rPr lang="en-GB" dirty="0"/>
              <a:t>IaaS Example - Amazon Web Services</a:t>
            </a:r>
          </a:p>
        </p:txBody>
      </p:sp>
      <p:sp>
        <p:nvSpPr>
          <p:cNvPr id="3" name="Content Placeholder 2"/>
          <p:cNvSpPr>
            <a:spLocks noGrp="1"/>
          </p:cNvSpPr>
          <p:nvPr>
            <p:ph idx="1"/>
          </p:nvPr>
        </p:nvSpPr>
        <p:spPr/>
        <p:txBody>
          <a:bodyPr>
            <a:normAutofit/>
          </a:bodyPr>
          <a:lstStyle/>
          <a:p>
            <a:r>
              <a:rPr lang="en-GB" sz="3600" dirty="0"/>
              <a:t>A public cloud that offers subscribers </a:t>
            </a:r>
          </a:p>
          <a:p>
            <a:pPr lvl="1"/>
            <a:r>
              <a:rPr lang="en-GB" sz="3200" dirty="0"/>
              <a:t>Access to virtual servers for product deployment</a:t>
            </a:r>
          </a:p>
          <a:p>
            <a:pPr lvl="1"/>
            <a:r>
              <a:rPr lang="en-GB" sz="3200" dirty="0"/>
              <a:t>Cloud storage</a:t>
            </a:r>
          </a:p>
          <a:p>
            <a:pPr lvl="1"/>
            <a:r>
              <a:rPr lang="en-GB" sz="3200" dirty="0"/>
              <a:t>Tools for development, testing, and analytics</a:t>
            </a:r>
          </a:p>
          <a:p>
            <a:r>
              <a:rPr lang="en-GB" sz="3600" dirty="0"/>
              <a:t>The application provides a ready-to-use environment to develop and test the product and offers the full cloud infrastructure for its deployment and maintenance</a:t>
            </a:r>
          </a:p>
        </p:txBody>
      </p:sp>
    </p:spTree>
    <p:extLst>
      <p:ext uri="{BB962C8B-B14F-4D97-AF65-F5344CB8AC3E}">
        <p14:creationId xmlns:p14="http://schemas.microsoft.com/office/powerpoint/2010/main" val="3477401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8B7DC-C9F2-A997-F870-B7E439B501DB}"/>
              </a:ext>
            </a:extLst>
          </p:cNvPr>
          <p:cNvSpPr>
            <a:spLocks noGrp="1"/>
          </p:cNvSpPr>
          <p:nvPr>
            <p:ph type="title"/>
          </p:nvPr>
        </p:nvSpPr>
        <p:spPr/>
        <p:txBody>
          <a:bodyPr/>
          <a:lstStyle/>
          <a:p>
            <a:r>
              <a:rPr lang="en-AU" dirty="0"/>
              <a:t>AWS Free Usage Tier </a:t>
            </a:r>
            <a:endParaRPr lang="x-none" dirty="0"/>
          </a:p>
        </p:txBody>
      </p:sp>
      <p:sp>
        <p:nvSpPr>
          <p:cNvPr id="3" name="内容占位符 2">
            <a:extLst>
              <a:ext uri="{FF2B5EF4-FFF2-40B4-BE49-F238E27FC236}">
                <a16:creationId xmlns:a16="http://schemas.microsoft.com/office/drawing/2014/main" id="{06393D15-60DA-C38D-6468-3F1BF517A4C6}"/>
              </a:ext>
            </a:extLst>
          </p:cNvPr>
          <p:cNvSpPr>
            <a:spLocks noGrp="1"/>
          </p:cNvSpPr>
          <p:nvPr>
            <p:ph idx="1"/>
          </p:nvPr>
        </p:nvSpPr>
        <p:spPr/>
        <p:txBody>
          <a:bodyPr>
            <a:normAutofit fontScale="92500" lnSpcReduction="20000"/>
          </a:bodyPr>
          <a:lstStyle/>
          <a:p>
            <a:r>
              <a:rPr lang="en-US" dirty="0"/>
              <a:t>Free Amazon </a:t>
            </a:r>
            <a:r>
              <a:rPr lang="en-US" dirty="0">
                <a:solidFill>
                  <a:srgbClr val="FF0000"/>
                </a:solidFill>
              </a:rPr>
              <a:t>EC2</a:t>
            </a:r>
            <a:r>
              <a:rPr lang="en-US" dirty="0"/>
              <a:t> (elastic compute) Micro Instance for a year </a:t>
            </a:r>
          </a:p>
          <a:p>
            <a:r>
              <a:rPr lang="en-US" dirty="0"/>
              <a:t>Includes free usage tier for:</a:t>
            </a:r>
          </a:p>
          <a:p>
            <a:pPr lvl="1"/>
            <a:r>
              <a:rPr lang="en-US" dirty="0"/>
              <a:t>Amazon </a:t>
            </a:r>
            <a:r>
              <a:rPr lang="en-US" dirty="0">
                <a:solidFill>
                  <a:srgbClr val="FF0000"/>
                </a:solidFill>
              </a:rPr>
              <a:t>S3</a:t>
            </a:r>
          </a:p>
          <a:p>
            <a:pPr lvl="1"/>
            <a:r>
              <a:rPr lang="en-US" dirty="0"/>
              <a:t>Amazon Elastic Block Store</a:t>
            </a:r>
          </a:p>
          <a:p>
            <a:pPr lvl="1"/>
            <a:r>
              <a:rPr lang="en-US" dirty="0"/>
              <a:t>Amazon Elastic Load Balancing</a:t>
            </a:r>
          </a:p>
          <a:p>
            <a:pPr lvl="1"/>
            <a:r>
              <a:rPr lang="en-US" dirty="0"/>
              <a:t>AWS data transfer</a:t>
            </a:r>
          </a:p>
          <a:p>
            <a:r>
              <a:rPr lang="en-US" dirty="0"/>
              <a:t>Free usage of AWS Management Console to build and manage applications on AWS</a:t>
            </a:r>
          </a:p>
          <a:p>
            <a:r>
              <a:rPr lang="en-US" dirty="0"/>
              <a:t>AWS’s free usage tier can be used for anything you want to run in the cloud: </a:t>
            </a:r>
          </a:p>
          <a:p>
            <a:pPr lvl="1"/>
            <a:r>
              <a:rPr lang="en-US" dirty="0"/>
              <a:t>Launch new applications</a:t>
            </a:r>
          </a:p>
          <a:p>
            <a:pPr lvl="1"/>
            <a:r>
              <a:rPr lang="en-US" dirty="0"/>
              <a:t>Test existing applications in the cloud</a:t>
            </a:r>
          </a:p>
          <a:p>
            <a:pPr lvl="1"/>
            <a:r>
              <a:rPr lang="en-US" dirty="0"/>
              <a:t>Gain hands-on experience with AWS</a:t>
            </a:r>
          </a:p>
          <a:p>
            <a:endParaRPr lang="x-none" dirty="0"/>
          </a:p>
        </p:txBody>
      </p:sp>
    </p:spTree>
    <p:extLst>
      <p:ext uri="{BB962C8B-B14F-4D97-AF65-F5344CB8AC3E}">
        <p14:creationId xmlns:p14="http://schemas.microsoft.com/office/powerpoint/2010/main" val="3942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a:bodyPr>
          <a:lstStyle/>
          <a:p>
            <a:r>
              <a:rPr lang="en-GB" sz="4400" dirty="0"/>
              <a:t>After completing this topic, you will be able to:</a:t>
            </a:r>
          </a:p>
          <a:p>
            <a:pPr lvl="1"/>
            <a:r>
              <a:rPr lang="en-GB" sz="4000" dirty="0"/>
              <a:t>Differentiate between different types of cloud service models</a:t>
            </a:r>
          </a:p>
          <a:p>
            <a:pPr lvl="1"/>
            <a:r>
              <a:rPr lang="en-GB" sz="4000" dirty="0"/>
              <a:t>Be able to choose the appropriate cloud service model for different needs</a:t>
            </a:r>
          </a:p>
        </p:txBody>
      </p:sp>
    </p:spTree>
    <p:extLst>
      <p:ext uri="{BB962C8B-B14F-4D97-AF65-F5344CB8AC3E}">
        <p14:creationId xmlns:p14="http://schemas.microsoft.com/office/powerpoint/2010/main" val="1155238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CFB38-BB11-7CA5-CFBE-4E0139AF3D61}"/>
              </a:ext>
            </a:extLst>
          </p:cNvPr>
          <p:cNvSpPr>
            <a:spLocks noGrp="1"/>
          </p:cNvSpPr>
          <p:nvPr>
            <p:ph type="title"/>
          </p:nvPr>
        </p:nvSpPr>
        <p:spPr/>
        <p:txBody>
          <a:bodyPr/>
          <a:lstStyle/>
          <a:p>
            <a:r>
              <a:rPr lang="en-AU" dirty="0"/>
              <a:t>Amazon Elastic Compute (EC2) Instances</a:t>
            </a:r>
            <a:endParaRPr lang="x-none" dirty="0"/>
          </a:p>
        </p:txBody>
      </p:sp>
      <p:sp>
        <p:nvSpPr>
          <p:cNvPr id="3" name="内容占位符 2">
            <a:extLst>
              <a:ext uri="{FF2B5EF4-FFF2-40B4-BE49-F238E27FC236}">
                <a16:creationId xmlns:a16="http://schemas.microsoft.com/office/drawing/2014/main" id="{64FC201A-34DF-AA55-5F36-E1DD5D62D546}"/>
              </a:ext>
            </a:extLst>
          </p:cNvPr>
          <p:cNvSpPr>
            <a:spLocks noGrp="1"/>
          </p:cNvSpPr>
          <p:nvPr>
            <p:ph idx="1"/>
          </p:nvPr>
        </p:nvSpPr>
        <p:spPr/>
        <p:txBody>
          <a:bodyPr>
            <a:normAutofit fontScale="92500" lnSpcReduction="10000"/>
          </a:bodyPr>
          <a:lstStyle/>
          <a:p>
            <a:r>
              <a:rPr lang="en-US" dirty="0"/>
              <a:t>A virtual server is referred to as an Amazon EC2 instance</a:t>
            </a:r>
          </a:p>
          <a:p>
            <a:pPr lvl="1"/>
            <a:r>
              <a:rPr lang="en-US" dirty="0"/>
              <a:t>Amazon Elastic Compute Cloud (Amazon EC2) is a component of AWS and central to many cloud-based applications</a:t>
            </a:r>
          </a:p>
          <a:p>
            <a:pPr lvl="1"/>
            <a:r>
              <a:rPr lang="en-US" dirty="0"/>
              <a:t>A micro Amazon EC2 instance can be launched in the free usage tier</a:t>
            </a:r>
          </a:p>
          <a:p>
            <a:pPr lvl="2"/>
            <a:r>
              <a:rPr lang="en-US" dirty="0"/>
              <a:t>Micro instances provide a small amount of consistent CPU resources and allow o burst CPU capacity when additional cycles are available (613 MB of memory, up to 2 ECUs (for short periodic bursts), EBS storage only, 32-bit or 64-bit platform)</a:t>
            </a:r>
          </a:p>
          <a:p>
            <a:pPr lvl="2"/>
            <a:r>
              <a:rPr lang="en-US" dirty="0"/>
              <a:t>A micro instance is well suited for lower throughput applications and web sites that consume significant compute cycles only occasionally</a:t>
            </a:r>
          </a:p>
          <a:p>
            <a:r>
              <a:rPr lang="en-US" dirty="0"/>
              <a:t>To request an Amazon EC2 instance, you use the Request Instances wizard or the Quick Launch wizard to specify an Amazon Machine Image (AMI)</a:t>
            </a:r>
          </a:p>
          <a:p>
            <a:pPr lvl="1"/>
            <a:r>
              <a:rPr lang="en-US" dirty="0"/>
              <a:t>An AMI contains all the information that AWS needs to create the instance</a:t>
            </a:r>
          </a:p>
          <a:p>
            <a:pPr lvl="1"/>
            <a:r>
              <a:rPr lang="en-US" dirty="0"/>
              <a:t>Amazon EC2 instances can also be launched automatically when you deploy a web application using AWS Elastic Beanstalk</a:t>
            </a:r>
            <a:endParaRPr lang="x-none" dirty="0"/>
          </a:p>
        </p:txBody>
      </p:sp>
    </p:spTree>
    <p:extLst>
      <p:ext uri="{BB962C8B-B14F-4D97-AF65-F5344CB8AC3E}">
        <p14:creationId xmlns:p14="http://schemas.microsoft.com/office/powerpoint/2010/main" val="1921765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CFB38-BB11-7CA5-CFBE-4E0139AF3D61}"/>
              </a:ext>
            </a:extLst>
          </p:cNvPr>
          <p:cNvSpPr>
            <a:spLocks noGrp="1"/>
          </p:cNvSpPr>
          <p:nvPr>
            <p:ph type="title"/>
          </p:nvPr>
        </p:nvSpPr>
        <p:spPr/>
        <p:txBody>
          <a:bodyPr/>
          <a:lstStyle/>
          <a:p>
            <a:r>
              <a:rPr lang="en-US" dirty="0"/>
              <a:t>Amazon Simple Storage Service (S3)</a:t>
            </a:r>
            <a:endParaRPr lang="x-none" dirty="0"/>
          </a:p>
        </p:txBody>
      </p:sp>
      <p:sp>
        <p:nvSpPr>
          <p:cNvPr id="3" name="内容占位符 2">
            <a:extLst>
              <a:ext uri="{FF2B5EF4-FFF2-40B4-BE49-F238E27FC236}">
                <a16:creationId xmlns:a16="http://schemas.microsoft.com/office/drawing/2014/main" id="{64FC201A-34DF-AA55-5F36-E1DD5D62D546}"/>
              </a:ext>
            </a:extLst>
          </p:cNvPr>
          <p:cNvSpPr>
            <a:spLocks noGrp="1"/>
          </p:cNvSpPr>
          <p:nvPr>
            <p:ph idx="1"/>
          </p:nvPr>
        </p:nvSpPr>
        <p:spPr/>
        <p:txBody>
          <a:bodyPr>
            <a:normAutofit fontScale="70000" lnSpcReduction="20000"/>
          </a:bodyPr>
          <a:lstStyle/>
          <a:p>
            <a:r>
              <a:rPr lang="en-US" dirty="0"/>
              <a:t>Amazon S3 is storage for the Internet</a:t>
            </a:r>
          </a:p>
          <a:p>
            <a:pPr lvl="1"/>
            <a:r>
              <a:rPr lang="en-US" dirty="0"/>
              <a:t>Amazon S3 provides a simple web services interface that can be used to store and retrieve any amount of data, at any time, from anywhere on the web</a:t>
            </a:r>
          </a:p>
          <a:p>
            <a:pPr lvl="1"/>
            <a:r>
              <a:rPr lang="en-US" dirty="0"/>
              <a:t>It gives any developer access to the same highly scalable, reliable, secure, fast, inexpensive infrastructure that Amazon uses to run its own global network of web sites</a:t>
            </a:r>
          </a:p>
          <a:p>
            <a:pPr lvl="1"/>
            <a:r>
              <a:rPr lang="en-US" dirty="0"/>
              <a:t>S3 allows to write, read, and delete objects containing from 1 byte to 5 terabytes of data each. The number of objects you can store is unlimited</a:t>
            </a:r>
          </a:p>
          <a:p>
            <a:r>
              <a:rPr lang="en-US" dirty="0"/>
              <a:t>Each object is stored in a region-specific bucket and retrieved via a unique, developer-assigned key</a:t>
            </a:r>
          </a:p>
          <a:p>
            <a:r>
              <a:rPr lang="en-US" dirty="0"/>
              <a:t>Data stored in Amazon S3 is secure by default</a:t>
            </a:r>
          </a:p>
          <a:p>
            <a:pPr lvl="1"/>
            <a:r>
              <a:rPr lang="en-US" dirty="0"/>
              <a:t>Only bucket and object owners have access to the Amazon S3 resources they create</a:t>
            </a:r>
          </a:p>
          <a:p>
            <a:pPr lvl="1"/>
            <a:r>
              <a:rPr lang="en-US" dirty="0"/>
              <a:t>Amazon S3 supports multiple access control mechanisms, as well as encryption for both secure transit and secure storage on disk</a:t>
            </a:r>
          </a:p>
          <a:p>
            <a:r>
              <a:rPr lang="en-US" dirty="0"/>
              <a:t>Typical use cases</a:t>
            </a:r>
          </a:p>
          <a:p>
            <a:pPr lvl="1"/>
            <a:r>
              <a:rPr lang="en-US" dirty="0"/>
              <a:t>Content storage and distribution</a:t>
            </a:r>
          </a:p>
          <a:p>
            <a:pPr lvl="1"/>
            <a:r>
              <a:rPr lang="en-US" dirty="0"/>
              <a:t>Storage for data analysis</a:t>
            </a:r>
          </a:p>
          <a:p>
            <a:pPr lvl="1"/>
            <a:r>
              <a:rPr lang="en-US" dirty="0"/>
              <a:t>Backup, archiving and disaster recovery</a:t>
            </a:r>
            <a:endParaRPr lang="x-none" dirty="0"/>
          </a:p>
        </p:txBody>
      </p:sp>
    </p:spTree>
    <p:extLst>
      <p:ext uri="{BB962C8B-B14F-4D97-AF65-F5344CB8AC3E}">
        <p14:creationId xmlns:p14="http://schemas.microsoft.com/office/powerpoint/2010/main" val="390055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Example - IBM Infrastructure</a:t>
            </a:r>
          </a:p>
        </p:txBody>
      </p:sp>
      <p:sp>
        <p:nvSpPr>
          <p:cNvPr id="3" name="Content Placeholder 2"/>
          <p:cNvSpPr>
            <a:spLocks noGrp="1"/>
          </p:cNvSpPr>
          <p:nvPr>
            <p:ph idx="1"/>
          </p:nvPr>
        </p:nvSpPr>
        <p:spPr/>
        <p:txBody>
          <a:bodyPr>
            <a:normAutofit/>
          </a:bodyPr>
          <a:lstStyle/>
          <a:p>
            <a:r>
              <a:rPr lang="en-GB" sz="3600" dirty="0"/>
              <a:t>IBM uses its in-house services to store the data of infrastructure users, enabling remote data access via Cloud computing</a:t>
            </a:r>
          </a:p>
          <a:p>
            <a:r>
              <a:rPr lang="en-GB" sz="3600" dirty="0"/>
              <a:t>IBM servers support AI, blockchain, and the Internet of Things</a:t>
            </a:r>
          </a:p>
          <a:p>
            <a:r>
              <a:rPr lang="en-GB" sz="3600" dirty="0"/>
              <a:t>The infrastructure also provides Cloud storage and virtual development environments, enabled on the subscription basis</a:t>
            </a:r>
          </a:p>
        </p:txBody>
      </p:sp>
    </p:spTree>
    <p:extLst>
      <p:ext uri="{BB962C8B-B14F-4D97-AF65-F5344CB8AC3E}">
        <p14:creationId xmlns:p14="http://schemas.microsoft.com/office/powerpoint/2010/main" val="91270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Example - Google Cloud Infrastructure</a:t>
            </a:r>
          </a:p>
        </p:txBody>
      </p:sp>
      <p:sp>
        <p:nvSpPr>
          <p:cNvPr id="3" name="Content Placeholder 2"/>
          <p:cNvSpPr>
            <a:spLocks noGrp="1"/>
          </p:cNvSpPr>
          <p:nvPr>
            <p:ph idx="1"/>
          </p:nvPr>
        </p:nvSpPr>
        <p:spPr/>
        <p:txBody>
          <a:bodyPr>
            <a:normAutofit/>
          </a:bodyPr>
          <a:lstStyle/>
          <a:p>
            <a:r>
              <a:rPr lang="en-GB" sz="4000" dirty="0"/>
              <a:t>A large network of international servers that provides users access to remote Cloud data </a:t>
            </a:r>
            <a:r>
              <a:rPr lang="en-GB" sz="4000" dirty="0" err="1"/>
              <a:t>centers</a:t>
            </a:r>
            <a:r>
              <a:rPr lang="en-GB" sz="4000" dirty="0"/>
              <a:t>. </a:t>
            </a:r>
          </a:p>
          <a:p>
            <a:r>
              <a:rPr lang="en-GB" sz="4000" dirty="0"/>
              <a:t>Companies can store their information in Asia, Europe, Latin America, which minimizes the risk of a security breach</a:t>
            </a:r>
          </a:p>
        </p:txBody>
      </p:sp>
    </p:spTree>
    <p:extLst>
      <p:ext uri="{BB962C8B-B14F-4D97-AF65-F5344CB8AC3E}">
        <p14:creationId xmlns:p14="http://schemas.microsoft.com/office/powerpoint/2010/main" val="4271365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(1)</a:t>
            </a:r>
          </a:p>
        </p:txBody>
      </p:sp>
      <p:sp>
        <p:nvSpPr>
          <p:cNvPr id="3" name="Content Placeholder 2"/>
          <p:cNvSpPr>
            <a:spLocks noGrp="1"/>
          </p:cNvSpPr>
          <p:nvPr>
            <p:ph idx="1"/>
          </p:nvPr>
        </p:nvSpPr>
        <p:spPr/>
        <p:txBody>
          <a:bodyPr>
            <a:normAutofit/>
          </a:bodyPr>
          <a:lstStyle/>
          <a:p>
            <a:r>
              <a:rPr lang="en-GB" sz="4400" dirty="0"/>
              <a:t>Disaster recovery</a:t>
            </a:r>
          </a:p>
          <a:p>
            <a:pPr lvl="1"/>
            <a:r>
              <a:rPr lang="en-GB" sz="4000" dirty="0"/>
              <a:t>Instead of setting up redundant servers in multiple locations, IaaS can deploy its disaster recovery solution to the cloud provider's existing geographically-dispersed infrastructure</a:t>
            </a:r>
          </a:p>
        </p:txBody>
      </p:sp>
    </p:spTree>
    <p:extLst>
      <p:ext uri="{BB962C8B-B14F-4D97-AF65-F5344CB8AC3E}">
        <p14:creationId xmlns:p14="http://schemas.microsoft.com/office/powerpoint/2010/main" val="1374202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(2)</a:t>
            </a:r>
          </a:p>
        </p:txBody>
      </p:sp>
      <p:sp>
        <p:nvSpPr>
          <p:cNvPr id="3" name="Content Placeholder 2"/>
          <p:cNvSpPr>
            <a:spLocks noGrp="1"/>
          </p:cNvSpPr>
          <p:nvPr>
            <p:ph idx="1"/>
          </p:nvPr>
        </p:nvSpPr>
        <p:spPr/>
        <p:txBody>
          <a:bodyPr>
            <a:normAutofit/>
          </a:bodyPr>
          <a:lstStyle/>
          <a:p>
            <a:r>
              <a:rPr lang="en-GB" sz="4000" dirty="0"/>
              <a:t>E-commerce</a:t>
            </a:r>
          </a:p>
          <a:p>
            <a:pPr lvl="1"/>
            <a:r>
              <a:rPr lang="en-GB" sz="3600" dirty="0"/>
              <a:t>IaaS is an excellent option for online retailers that frequently see spikes in traffic</a:t>
            </a:r>
          </a:p>
          <a:p>
            <a:pPr lvl="1"/>
            <a:r>
              <a:rPr lang="en-GB" sz="3600" dirty="0"/>
              <a:t>The ability to scale up during periods of high demand and high-quality security are essential in today’s 24-7 retail industry</a:t>
            </a:r>
          </a:p>
        </p:txBody>
      </p:sp>
    </p:spTree>
    <p:extLst>
      <p:ext uri="{BB962C8B-B14F-4D97-AF65-F5344CB8AC3E}">
        <p14:creationId xmlns:p14="http://schemas.microsoft.com/office/powerpoint/2010/main" val="48921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(3)</a:t>
            </a:r>
          </a:p>
        </p:txBody>
      </p:sp>
      <p:sp>
        <p:nvSpPr>
          <p:cNvPr id="3" name="Content Placeholder 2"/>
          <p:cNvSpPr>
            <a:spLocks noGrp="1"/>
          </p:cNvSpPr>
          <p:nvPr>
            <p:ph idx="1"/>
          </p:nvPr>
        </p:nvSpPr>
        <p:spPr/>
        <p:txBody>
          <a:bodyPr>
            <a:normAutofit/>
          </a:bodyPr>
          <a:lstStyle/>
          <a:p>
            <a:r>
              <a:rPr lang="en-GB" sz="3600" dirty="0"/>
              <a:t>Applications that work with huge volumes of data</a:t>
            </a:r>
          </a:p>
          <a:p>
            <a:pPr lvl="1"/>
            <a:r>
              <a:rPr lang="en-GB" sz="3200" dirty="0"/>
              <a:t>Internet of Things (IoT)</a:t>
            </a:r>
          </a:p>
          <a:p>
            <a:pPr lvl="1"/>
            <a:r>
              <a:rPr lang="en-GB" sz="3200" dirty="0"/>
              <a:t>event processing</a:t>
            </a:r>
          </a:p>
          <a:p>
            <a:pPr lvl="1"/>
            <a:r>
              <a:rPr lang="en-GB" sz="3200" dirty="0"/>
              <a:t>artificial intelligence (AI)</a:t>
            </a:r>
          </a:p>
          <a:p>
            <a:r>
              <a:rPr lang="en-GB" sz="3600" dirty="0"/>
              <a:t>IaaS makes it easier to set up and scale up data storage and computing resources </a:t>
            </a:r>
          </a:p>
        </p:txBody>
      </p:sp>
    </p:spTree>
    <p:extLst>
      <p:ext uri="{BB962C8B-B14F-4D97-AF65-F5344CB8AC3E}">
        <p14:creationId xmlns:p14="http://schemas.microsoft.com/office/powerpoint/2010/main" val="280475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(4)</a:t>
            </a:r>
          </a:p>
        </p:txBody>
      </p:sp>
      <p:sp>
        <p:nvSpPr>
          <p:cNvPr id="3" name="Content Placeholder 2"/>
          <p:cNvSpPr>
            <a:spLocks noGrp="1"/>
          </p:cNvSpPr>
          <p:nvPr>
            <p:ph idx="1"/>
          </p:nvPr>
        </p:nvSpPr>
        <p:spPr/>
        <p:txBody>
          <a:bodyPr>
            <a:normAutofit/>
          </a:bodyPr>
          <a:lstStyle/>
          <a:p>
            <a:r>
              <a:rPr lang="en-GB" sz="4400" dirty="0" err="1"/>
              <a:t>Startups</a:t>
            </a:r>
            <a:endParaRPr lang="en-GB" sz="4400" dirty="0"/>
          </a:p>
          <a:p>
            <a:pPr lvl="1"/>
            <a:r>
              <a:rPr lang="en-GB" sz="4000" dirty="0" err="1"/>
              <a:t>Startups</a:t>
            </a:r>
            <a:r>
              <a:rPr lang="en-GB" sz="4000" dirty="0"/>
              <a:t> can't afford to sink capital into on-premises IT infrastructure</a:t>
            </a:r>
          </a:p>
          <a:p>
            <a:pPr lvl="1"/>
            <a:r>
              <a:rPr lang="en-GB" sz="4000" dirty="0"/>
              <a:t>IaaS gives them access to enterprise-class data </a:t>
            </a:r>
            <a:r>
              <a:rPr lang="en-GB" sz="4000" dirty="0" err="1"/>
              <a:t>center</a:t>
            </a:r>
            <a:r>
              <a:rPr lang="en-GB" sz="4000" dirty="0"/>
              <a:t> capabilities without the up-front investment in hardware and management overhead</a:t>
            </a:r>
          </a:p>
        </p:txBody>
      </p:sp>
    </p:spTree>
    <p:extLst>
      <p:ext uri="{BB962C8B-B14F-4D97-AF65-F5344CB8AC3E}">
        <p14:creationId xmlns:p14="http://schemas.microsoft.com/office/powerpoint/2010/main" val="296004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(5)</a:t>
            </a:r>
          </a:p>
        </p:txBody>
      </p:sp>
      <p:sp>
        <p:nvSpPr>
          <p:cNvPr id="3" name="Content Placeholder 2"/>
          <p:cNvSpPr>
            <a:spLocks noGrp="1"/>
          </p:cNvSpPr>
          <p:nvPr>
            <p:ph idx="1"/>
          </p:nvPr>
        </p:nvSpPr>
        <p:spPr/>
        <p:txBody>
          <a:bodyPr>
            <a:normAutofit/>
          </a:bodyPr>
          <a:lstStyle/>
          <a:p>
            <a:r>
              <a:rPr lang="en-GB" sz="4400" dirty="0"/>
              <a:t>Software development</a:t>
            </a:r>
          </a:p>
          <a:p>
            <a:pPr lvl="1"/>
            <a:r>
              <a:rPr lang="en-GB" sz="4000" dirty="0"/>
              <a:t>With IaaS, the infrastructure for testing and development environments can be set up much more quickly than on-premises.</a:t>
            </a:r>
          </a:p>
          <a:p>
            <a:pPr lvl="1"/>
            <a:r>
              <a:rPr lang="en-GB" sz="4000" dirty="0"/>
              <a:t>However, this use case is better suited to PaaS</a:t>
            </a:r>
          </a:p>
        </p:txBody>
      </p:sp>
    </p:spTree>
    <p:extLst>
      <p:ext uri="{BB962C8B-B14F-4D97-AF65-F5344CB8AC3E}">
        <p14:creationId xmlns:p14="http://schemas.microsoft.com/office/powerpoint/2010/main" val="921964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029"/>
            <a:ext cx="10515600" cy="1325563"/>
          </a:xfrm>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3200" dirty="0"/>
              <a:t>Suppose a large organization wants to deliver a customer relationship management (CRM) application to its sales team. </a:t>
            </a:r>
          </a:p>
          <a:p>
            <a:pPr lvl="1"/>
            <a:r>
              <a:rPr lang="en-US" sz="2800" dirty="0"/>
              <a:t>CRM software connects all the data from sales leads and customers. It consolidates all communications (form fills, calls, emails, text messages, and meetings), documents, quotes, purchases, and tasks associated with each lead and client. </a:t>
            </a:r>
          </a:p>
          <a:p>
            <a:r>
              <a:rPr lang="en-GB" sz="3200" dirty="0"/>
              <a:t>Can they choose an IaaS model?</a:t>
            </a:r>
            <a:endParaRPr lang="en-US" sz="3200" dirty="0"/>
          </a:p>
          <a:p>
            <a:endParaRPr lang="en-GB" sz="3200" dirty="0"/>
          </a:p>
        </p:txBody>
      </p:sp>
    </p:spTree>
    <p:extLst>
      <p:ext uri="{BB962C8B-B14F-4D97-AF65-F5344CB8AC3E}">
        <p14:creationId xmlns:p14="http://schemas.microsoft.com/office/powerpoint/2010/main" val="15033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Topic (2) Cloud service models</a:t>
            </a:r>
          </a:p>
        </p:txBody>
      </p:sp>
      <p:sp>
        <p:nvSpPr>
          <p:cNvPr id="5" name="内容占位符 4"/>
          <p:cNvSpPr>
            <a:spLocks noGrp="1"/>
          </p:cNvSpPr>
          <p:nvPr>
            <p:ph idx="1"/>
          </p:nvPr>
        </p:nvSpPr>
        <p:spPr/>
        <p:txBody>
          <a:bodyPr>
            <a:normAutofit fontScale="92500"/>
          </a:bodyPr>
          <a:lstStyle/>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Introduction and evolution of cloud service models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Infrastructure as a Service (IAAS)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Platform as a Service (PAAS)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Software as a Service (SAAS)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More Services (XAAS)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Comparison between different models</a:t>
            </a: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1259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40B3948-B3F7-5D98-E3FD-0ED0D49BC6BD}"/>
              </a:ext>
            </a:extLst>
          </p:cNvPr>
          <p:cNvSpPr txBox="1"/>
          <p:nvPr>
            <p:custDataLst>
              <p:tags r:id="rId2"/>
            </p:custDataLst>
          </p:nvPr>
        </p:nvSpPr>
        <p:spPr>
          <a:xfrm>
            <a:off x="1219200" y="977900"/>
            <a:ext cx="9753600" cy="3850861"/>
          </a:xfrm>
          <a:prstGeom prst="rect">
            <a:avLst/>
          </a:prstGeom>
          <a:noFill/>
        </p:spPr>
        <p:txBody>
          <a:bodyPr vert="horz" wrap="square" rtlCol="0" anchor="ctr" anchorCtr="0">
            <a:noAutofit/>
          </a:bodyPr>
          <a:lstStyle/>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Suppose a large organization wants to deliver a customer relationship management (CRM) application to its sales team. </a:t>
            </a:r>
          </a:p>
          <a:p>
            <a:pPr lvl="1"/>
            <a:r>
              <a:rPr lang="en-US" sz="20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CRM software connects all the data from sales leads and customers. It consolidates all communications (form fills, calls, emails, text messages, and meetings), documents, quotes, purchases, and tasks associated with each lead and client. </a:t>
            </a:r>
          </a:p>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Can they choose an IaaS model?</a:t>
            </a:r>
          </a:p>
        </p:txBody>
      </p:sp>
      <p:sp>
        <p:nvSpPr>
          <p:cNvPr id="7" name="文本框 6">
            <a:extLst>
              <a:ext uri="{FF2B5EF4-FFF2-40B4-BE49-F238E27FC236}">
                <a16:creationId xmlns:a16="http://schemas.microsoft.com/office/drawing/2014/main" id="{9F9E18E5-D9E7-5261-5FDD-A0EF54B0F48D}"/>
              </a:ext>
            </a:extLst>
          </p:cNvPr>
          <p:cNvSpPr txBox="1"/>
          <p:nvPr>
            <p:custDataLst>
              <p:tags r:id="rId3"/>
            </p:custDataLst>
          </p:nvPr>
        </p:nvSpPr>
        <p:spPr>
          <a:xfrm>
            <a:off x="2438400" y="489226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AF789C3-B24E-3362-7EA1-3A44DC3DB957}"/>
              </a:ext>
            </a:extLst>
          </p:cNvPr>
          <p:cNvSpPr txBox="1"/>
          <p:nvPr>
            <p:custDataLst>
              <p:tags r:id="rId4"/>
            </p:custDataLst>
          </p:nvPr>
        </p:nvSpPr>
        <p:spPr>
          <a:xfrm>
            <a:off x="2438400" y="574951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029DCC-8BCE-332E-A3F3-455D26EEBE2C}"/>
              </a:ext>
            </a:extLst>
          </p:cNvPr>
          <p:cNvSpPr>
            <a:spLocks noChangeAspect="1"/>
          </p:cNvSpPr>
          <p:nvPr>
            <p:custDataLst>
              <p:tags r:id="rId5"/>
            </p:custDataLst>
          </p:nvPr>
        </p:nvSpPr>
        <p:spPr>
          <a:xfrm>
            <a:off x="1571625" y="495655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21F5815-1C4C-00E3-2798-780717FA52C8}"/>
              </a:ext>
            </a:extLst>
          </p:cNvPr>
          <p:cNvSpPr>
            <a:spLocks noChangeAspect="1"/>
          </p:cNvSpPr>
          <p:nvPr>
            <p:custDataLst>
              <p:tags r:id="rId6"/>
            </p:custDataLst>
          </p:nvPr>
        </p:nvSpPr>
        <p:spPr>
          <a:xfrm>
            <a:off x="1571625" y="581380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A26103C-37B8-E89B-548D-77F6E92D41F1}"/>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EFCFA52A-D2CC-4377-AAC5-7C45E344DFF7}"/>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271DC1FD-8FD5-F583-AB9D-27B999867096}"/>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C956226E-CC6D-99D8-BD30-ABE1D0069F09}"/>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6701B9B4-7634-570A-A5DF-4603A2E0036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90B0EA7A-392F-8D0B-BAC0-66FEBDC59C68}"/>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5FFEE13-7050-4074-8E79-7D96EE5DF83C}"/>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86022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BFCA9-1B55-084A-BB2F-4EC012BFD86A}"/>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a16="http://schemas.microsoft.com/office/drawing/2014/main" id="{3E07F7D4-6751-DFEB-EF78-F114407481C4}"/>
              </a:ext>
            </a:extLst>
          </p:cNvPr>
          <p:cNvSpPr>
            <a:spLocks noGrp="1"/>
          </p:cNvSpPr>
          <p:nvPr>
            <p:ph idx="1"/>
          </p:nvPr>
        </p:nvSpPr>
        <p:spPr/>
        <p:txBody>
          <a:bodyPr>
            <a:normAutofit/>
          </a:bodyPr>
          <a:lstStyle/>
          <a:p>
            <a:r>
              <a:rPr lang="en-AU" sz="4800" dirty="0"/>
              <a:t>If the company chooses an IaaS model, </a:t>
            </a:r>
          </a:p>
          <a:p>
            <a:pPr lvl="1"/>
            <a:r>
              <a:rPr lang="en-AU" sz="4400" dirty="0"/>
              <a:t>what will be their own responsibility?</a:t>
            </a:r>
          </a:p>
          <a:p>
            <a:pPr lvl="1"/>
            <a:r>
              <a:rPr lang="en-AU" sz="4400" dirty="0"/>
              <a:t>what will be provided by the cloud provider?</a:t>
            </a:r>
          </a:p>
        </p:txBody>
      </p:sp>
    </p:spTree>
    <p:extLst>
      <p:ext uri="{BB962C8B-B14F-4D97-AF65-F5344CB8AC3E}">
        <p14:creationId xmlns:p14="http://schemas.microsoft.com/office/powerpoint/2010/main" val="4089948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AC82B48-4881-6C4B-45A2-CBBFE700A09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800" dirty="0"/>
              <a:t>If the company chooses an IaaS model, what will be their own responsibility and what will be provided by the cloud provider?</a:t>
            </a:r>
          </a:p>
        </p:txBody>
      </p:sp>
      <p:sp>
        <p:nvSpPr>
          <p:cNvPr id="7" name="矩形: 圆角 6">
            <a:extLst>
              <a:ext uri="{FF2B5EF4-FFF2-40B4-BE49-F238E27FC236}">
                <a16:creationId xmlns:a16="http://schemas.microsoft.com/office/drawing/2014/main" id="{9F29BCA6-45A0-AF64-845F-3E21F1A7BF9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1D3A5D0-BDEC-A16D-A365-056A3C1E87B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55D0FDCD-0CF2-D7F7-3332-BF0AEFCDCBF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8AF15FB5-91DC-97A9-6EE1-E8B0C5D1E10F}"/>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4940E74C-47DB-1EA1-1795-5F2043B6AD5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5811AFC6-9C44-C19D-0C47-5C41A0317E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7B8072F7-E6BC-55B8-89B8-DDC5015A8FB4}"/>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D0E07970-EDEB-77A9-636B-E58F90F5812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4" name="Content Placeholder 2"/>
          <p:cNvSpPr txBox="1">
            <a:spLocks/>
          </p:cNvSpPr>
          <p:nvPr/>
        </p:nvSpPr>
        <p:spPr>
          <a:xfrm>
            <a:off x="838200" y="235747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They can build out backend IT infrastructure on the cloud using IaaS, and use it to build its own development platform and application. </a:t>
            </a:r>
          </a:p>
          <a:p>
            <a:r>
              <a:rPr lang="en-GB"/>
              <a:t>The organization's IT team would have complete control over operating systems and server configurations, but also bear the burden of managing and maintaining them, along with the development platform and applications that run on them.</a:t>
            </a:r>
            <a:endParaRPr lang="en-GB" dirty="0"/>
          </a:p>
        </p:txBody>
      </p:sp>
    </p:spTree>
    <p:custDataLst>
      <p:tags r:id="rId1"/>
    </p:custDataLst>
    <p:extLst>
      <p:ext uri="{BB962C8B-B14F-4D97-AF65-F5344CB8AC3E}">
        <p14:creationId xmlns:p14="http://schemas.microsoft.com/office/powerpoint/2010/main" val="1489244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215" y="2707108"/>
            <a:ext cx="10515600" cy="1325563"/>
          </a:xfrm>
        </p:spPr>
        <p:txBody>
          <a:bodyPr/>
          <a:lstStyle/>
          <a:p>
            <a:pPr algn="ctr"/>
            <a:r>
              <a:rPr lang="en-GB" dirty="0"/>
              <a:t>Platform as a Service (PAAS)</a:t>
            </a:r>
          </a:p>
        </p:txBody>
      </p:sp>
    </p:spTree>
    <p:extLst>
      <p:ext uri="{BB962C8B-B14F-4D97-AF65-F5344CB8AC3E}">
        <p14:creationId xmlns:p14="http://schemas.microsoft.com/office/powerpoint/2010/main" val="3794597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as a Service (PAAS) - 1</a:t>
            </a:r>
          </a:p>
        </p:txBody>
      </p:sp>
      <p:sp>
        <p:nvSpPr>
          <p:cNvPr id="3" name="Content Placeholder 2"/>
          <p:cNvSpPr>
            <a:spLocks noGrp="1"/>
          </p:cNvSpPr>
          <p:nvPr>
            <p:ph idx="1"/>
          </p:nvPr>
        </p:nvSpPr>
        <p:spPr/>
        <p:txBody>
          <a:bodyPr>
            <a:normAutofit/>
          </a:bodyPr>
          <a:lstStyle/>
          <a:p>
            <a:r>
              <a:rPr lang="en-GB" sz="3600" dirty="0"/>
              <a:t>Platform as a Service is software that provides access to </a:t>
            </a:r>
            <a:r>
              <a:rPr lang="en-GB" sz="3600" dirty="0">
                <a:solidFill>
                  <a:srgbClr val="FF0000"/>
                </a:solidFill>
              </a:rPr>
              <a:t>development tools, APIs, and deployment instruments</a:t>
            </a:r>
          </a:p>
          <a:p>
            <a:r>
              <a:rPr lang="en-GB" sz="3600" dirty="0"/>
              <a:t>Users receive access to virtual development environments and Cloud storage, where they can </a:t>
            </a:r>
            <a:r>
              <a:rPr lang="en-GB" sz="3600" dirty="0">
                <a:solidFill>
                  <a:srgbClr val="FF0000"/>
                </a:solidFill>
              </a:rPr>
              <a:t>build, test, and run applications</a:t>
            </a:r>
            <a:r>
              <a:rPr lang="en-GB" sz="3600" dirty="0"/>
              <a:t>.</a:t>
            </a:r>
          </a:p>
        </p:txBody>
      </p:sp>
    </p:spTree>
    <p:extLst>
      <p:ext uri="{BB962C8B-B14F-4D97-AF65-F5344CB8AC3E}">
        <p14:creationId xmlns:p14="http://schemas.microsoft.com/office/powerpoint/2010/main" val="3851852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Platform as a Service (PAAS) - 2</a:t>
            </a:r>
          </a:p>
        </p:txBody>
      </p:sp>
      <p:sp>
        <p:nvSpPr>
          <p:cNvPr id="5" name="内容占位符 4"/>
          <p:cNvSpPr>
            <a:spLocks noGrp="1"/>
          </p:cNvSpPr>
          <p:nvPr>
            <p:ph idx="1"/>
          </p:nvPr>
        </p:nvSpPr>
        <p:spPr/>
        <p:txBody>
          <a:bodyPr vert="horz" lIns="91440" tIns="45720" rIns="91440" bIns="45720" rtlCol="0">
            <a:normAutofit/>
          </a:bodyPr>
          <a:lstStyle/>
          <a:p>
            <a:pPr>
              <a:spcAft>
                <a:spcPts val="800"/>
              </a:spcAft>
            </a:pPr>
            <a:r>
              <a:rPr lang="en-GB" sz="3600" dirty="0"/>
              <a:t>Platform is hosted by third-party providers and made available to users through the internet</a:t>
            </a:r>
          </a:p>
          <a:p>
            <a:pPr>
              <a:spcAft>
                <a:spcPts val="800"/>
              </a:spcAft>
            </a:pPr>
            <a:r>
              <a:rPr lang="en-GB" sz="3600" dirty="0"/>
              <a:t>PaaS providers host the hardware and software on their infrastructure, thereby releasing customers from any obligation to install in-house hardware and software to develop or run a new application</a:t>
            </a:r>
          </a:p>
          <a:p>
            <a:pPr>
              <a:spcAft>
                <a:spcPts val="800"/>
              </a:spcAft>
            </a:pPr>
            <a:endParaRPr lang="en-US" sz="3600" dirty="0"/>
          </a:p>
        </p:txBody>
      </p:sp>
    </p:spTree>
    <p:extLst>
      <p:ext uri="{BB962C8B-B14F-4D97-AF65-F5344CB8AC3E}">
        <p14:creationId xmlns:p14="http://schemas.microsoft.com/office/powerpoint/2010/main" val="4254625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as a Service (PAAS) - 3</a:t>
            </a:r>
          </a:p>
        </p:txBody>
      </p:sp>
      <p:sp>
        <p:nvSpPr>
          <p:cNvPr id="3" name="Content Placeholder 2"/>
          <p:cNvSpPr>
            <a:spLocks noGrp="1"/>
          </p:cNvSpPr>
          <p:nvPr>
            <p:ph idx="1"/>
          </p:nvPr>
        </p:nvSpPr>
        <p:spPr/>
        <p:txBody>
          <a:bodyPr>
            <a:normAutofit/>
          </a:bodyPr>
          <a:lstStyle/>
          <a:p>
            <a:r>
              <a:rPr lang="en-GB" sz="3600" dirty="0"/>
              <a:t>The consumer does not manage or control the underlying cloud infrastructure including network, servers, operating systems, or storage</a:t>
            </a:r>
          </a:p>
          <a:p>
            <a:r>
              <a:rPr lang="en-GB" sz="3600" dirty="0"/>
              <a:t>The consumer has control over the deployed applications and possibly configuration settings for the application-hosting environment</a:t>
            </a:r>
          </a:p>
          <a:p>
            <a:endParaRPr lang="en-GB" sz="3600" dirty="0"/>
          </a:p>
        </p:txBody>
      </p:sp>
    </p:spTree>
    <p:extLst>
      <p:ext uri="{BB962C8B-B14F-4D97-AF65-F5344CB8AC3E}">
        <p14:creationId xmlns:p14="http://schemas.microsoft.com/office/powerpoint/2010/main" val="3764349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097CD-B776-2168-9B8A-E05319782A2E}"/>
              </a:ext>
            </a:extLst>
          </p:cNvPr>
          <p:cNvSpPr>
            <a:spLocks noGrp="1"/>
          </p:cNvSpPr>
          <p:nvPr>
            <p:ph type="title"/>
          </p:nvPr>
        </p:nvSpPr>
        <p:spPr/>
        <p:txBody>
          <a:bodyPr/>
          <a:lstStyle/>
          <a:p>
            <a:r>
              <a:rPr lang="en-AU" dirty="0"/>
              <a:t>What is platform</a:t>
            </a:r>
            <a:endParaRPr lang="x-none" dirty="0"/>
          </a:p>
        </p:txBody>
      </p:sp>
      <p:sp>
        <p:nvSpPr>
          <p:cNvPr id="3" name="内容占位符 2">
            <a:extLst>
              <a:ext uri="{FF2B5EF4-FFF2-40B4-BE49-F238E27FC236}">
                <a16:creationId xmlns:a16="http://schemas.microsoft.com/office/drawing/2014/main" id="{610236FD-2C09-6FF9-1595-C28733D3676C}"/>
              </a:ext>
            </a:extLst>
          </p:cNvPr>
          <p:cNvSpPr>
            <a:spLocks noGrp="1"/>
          </p:cNvSpPr>
          <p:nvPr>
            <p:ph idx="1"/>
          </p:nvPr>
        </p:nvSpPr>
        <p:spPr/>
        <p:txBody>
          <a:bodyPr>
            <a:normAutofit lnSpcReduction="10000"/>
          </a:bodyPr>
          <a:lstStyle/>
          <a:p>
            <a:r>
              <a:rPr lang="en-US" sz="3600" dirty="0"/>
              <a:t>Cloud-based platform for developing, running, managing applications</a:t>
            </a:r>
          </a:p>
          <a:p>
            <a:pPr lvl="1"/>
            <a:r>
              <a:rPr lang="en-GB" sz="3600" dirty="0">
                <a:solidFill>
                  <a:srgbClr val="FF0000"/>
                </a:solidFill>
              </a:rPr>
              <a:t>hardware and software</a:t>
            </a:r>
          </a:p>
          <a:p>
            <a:pPr lvl="2"/>
            <a:r>
              <a:rPr lang="en-GB" sz="3200" dirty="0"/>
              <a:t>servers for development, testing and deployment</a:t>
            </a:r>
          </a:p>
          <a:p>
            <a:pPr lvl="2"/>
            <a:r>
              <a:rPr lang="en-GB" sz="3200" dirty="0"/>
              <a:t>operating system (OS) software</a:t>
            </a:r>
          </a:p>
          <a:p>
            <a:pPr lvl="2"/>
            <a:r>
              <a:rPr lang="en-GB" sz="3200" dirty="0"/>
              <a:t>storage, networking, databases, middleware, runtimes, frameworks, </a:t>
            </a:r>
          </a:p>
          <a:p>
            <a:pPr lvl="2"/>
            <a:r>
              <a:rPr lang="en-GB" sz="3200" dirty="0"/>
              <a:t>development tools</a:t>
            </a:r>
          </a:p>
          <a:p>
            <a:pPr lvl="2"/>
            <a:r>
              <a:rPr lang="en-GB" sz="3200" dirty="0"/>
              <a:t>…</a:t>
            </a:r>
          </a:p>
          <a:p>
            <a:pPr lvl="1"/>
            <a:endParaRPr lang="x-none" sz="3200" dirty="0"/>
          </a:p>
        </p:txBody>
      </p:sp>
    </p:spTree>
    <p:extLst>
      <p:ext uri="{BB962C8B-B14F-4D97-AF65-F5344CB8AC3E}">
        <p14:creationId xmlns:p14="http://schemas.microsoft.com/office/powerpoint/2010/main" val="39465933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platform provided</a:t>
            </a:r>
          </a:p>
        </p:txBody>
      </p:sp>
      <p:sp>
        <p:nvSpPr>
          <p:cNvPr id="3" name="Content Placeholder 2"/>
          <p:cNvSpPr>
            <a:spLocks noGrp="1"/>
          </p:cNvSpPr>
          <p:nvPr>
            <p:ph idx="1"/>
          </p:nvPr>
        </p:nvSpPr>
        <p:spPr/>
        <p:txBody>
          <a:bodyPr>
            <a:normAutofit/>
          </a:bodyPr>
          <a:lstStyle/>
          <a:p>
            <a:r>
              <a:rPr lang="en-GB" dirty="0"/>
              <a:t>PaaS provides a </a:t>
            </a:r>
            <a:r>
              <a:rPr lang="en-GB" dirty="0">
                <a:solidFill>
                  <a:srgbClr val="FF0000"/>
                </a:solidFill>
              </a:rPr>
              <a:t>virtual runtime environment </a:t>
            </a:r>
            <a:r>
              <a:rPr lang="en-GB" dirty="0"/>
              <a:t>through which users can acquire space to develop and test various applications.</a:t>
            </a:r>
          </a:p>
          <a:p>
            <a:r>
              <a:rPr lang="en-GB" dirty="0"/>
              <a:t>The cloud services provider hosts, manages and maintains all the hardware and software included in the platform as well as related services for security, operating system and software upgrades, backups and more.</a:t>
            </a:r>
          </a:p>
          <a:p>
            <a:r>
              <a:rPr lang="en-GB" dirty="0"/>
              <a:t>Users access the PaaS through a graphical user interface (GUI), where development teams can collaborate on all their work across the entire application lifecycle including coding, integration, testing, delivery, deployment, and feedback. </a:t>
            </a:r>
          </a:p>
          <a:p>
            <a:endParaRPr lang="en-GB" dirty="0"/>
          </a:p>
        </p:txBody>
      </p:sp>
    </p:spTree>
    <p:extLst>
      <p:ext uri="{BB962C8B-B14F-4D97-AF65-F5344CB8AC3E}">
        <p14:creationId xmlns:p14="http://schemas.microsoft.com/office/powerpoint/2010/main" val="352899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characteristics</a:t>
            </a:r>
          </a:p>
        </p:txBody>
      </p:sp>
      <p:sp>
        <p:nvSpPr>
          <p:cNvPr id="3" name="Content Placeholder 2"/>
          <p:cNvSpPr>
            <a:spLocks noGrp="1"/>
          </p:cNvSpPr>
          <p:nvPr>
            <p:ph idx="1"/>
          </p:nvPr>
        </p:nvSpPr>
        <p:spPr/>
        <p:txBody>
          <a:bodyPr>
            <a:normAutofit/>
          </a:bodyPr>
          <a:lstStyle/>
          <a:p>
            <a:r>
              <a:rPr lang="en-GB" dirty="0"/>
              <a:t>Users are provided with a platform for developing applications hosted in the Cloud</a:t>
            </a:r>
          </a:p>
          <a:p>
            <a:pPr lvl="1"/>
            <a:r>
              <a:rPr lang="en-GB" dirty="0"/>
              <a:t>Services to develop, test, deploy, host and maintain applications</a:t>
            </a:r>
          </a:p>
          <a:p>
            <a:pPr lvl="1"/>
            <a:r>
              <a:rPr lang="en-GB" dirty="0"/>
              <a:t>Users can use Web based user interface creation tools help to modify, create, deploy and test different UI scenarios</a:t>
            </a:r>
          </a:p>
          <a:p>
            <a:r>
              <a:rPr lang="en-GB" dirty="0"/>
              <a:t>Same development application could be utilized by many users</a:t>
            </a:r>
          </a:p>
          <a:p>
            <a:r>
              <a:rPr lang="en-GB" dirty="0"/>
              <a:t>Support for development team collaboration</a:t>
            </a:r>
          </a:p>
          <a:p>
            <a:r>
              <a:rPr lang="en-GB" dirty="0"/>
              <a:t>Tools available to handle billing and subscription management</a:t>
            </a:r>
          </a:p>
          <a:p>
            <a:r>
              <a:rPr lang="en-GB" dirty="0"/>
              <a:t>It consumes cloud infrastructure</a:t>
            </a:r>
          </a:p>
        </p:txBody>
      </p:sp>
    </p:spTree>
    <p:extLst>
      <p:ext uri="{BB962C8B-B14F-4D97-AF65-F5344CB8AC3E}">
        <p14:creationId xmlns:p14="http://schemas.microsoft.com/office/powerpoint/2010/main" val="379294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Recall our cloud computing definition</a:t>
            </a:r>
          </a:p>
        </p:txBody>
      </p:sp>
      <p:sp>
        <p:nvSpPr>
          <p:cNvPr id="3" name="Content Placeholder 2"/>
          <p:cNvSpPr>
            <a:spLocks noGrp="1"/>
          </p:cNvSpPr>
          <p:nvPr>
            <p:ph idx="1"/>
          </p:nvPr>
        </p:nvSpPr>
        <p:spPr/>
        <p:txBody>
          <a:bodyPr>
            <a:normAutofit/>
          </a:bodyPr>
          <a:lstStyle/>
          <a:p>
            <a:r>
              <a:rPr lang="en-GB" sz="3600" dirty="0"/>
              <a:t>Cloud computing is the delivery of </a:t>
            </a:r>
            <a:r>
              <a:rPr lang="en-GB" sz="3600" dirty="0">
                <a:solidFill>
                  <a:srgbClr val="FF0000"/>
                </a:solidFill>
              </a:rPr>
              <a:t>different services through the Internet</a:t>
            </a:r>
            <a:r>
              <a:rPr lang="en-GB" sz="3600" dirty="0"/>
              <a:t>, which includes tools and applications like data storage, servers, databases, networking, and software.</a:t>
            </a:r>
          </a:p>
        </p:txBody>
      </p:sp>
      <p:sp>
        <p:nvSpPr>
          <p:cNvPr id="4" name="AutoShape 2" descr="Cloud Computing Defi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853077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activities in PaaS</a:t>
            </a:r>
          </a:p>
        </p:txBody>
      </p:sp>
      <p:sp>
        <p:nvSpPr>
          <p:cNvPr id="3" name="Content Placeholder 2"/>
          <p:cNvSpPr>
            <a:spLocks noGrp="1"/>
          </p:cNvSpPr>
          <p:nvPr>
            <p:ph idx="1"/>
          </p:nvPr>
        </p:nvSpPr>
        <p:spPr/>
        <p:txBody>
          <a:bodyPr>
            <a:normAutofit/>
          </a:bodyPr>
          <a:lstStyle/>
          <a:p>
            <a:r>
              <a:rPr lang="en-GB" sz="3600" dirty="0">
                <a:solidFill>
                  <a:srgbClr val="FF0000"/>
                </a:solidFill>
              </a:rPr>
              <a:t>Tests </a:t>
            </a:r>
            <a:r>
              <a:rPr lang="en-GB" sz="3600" dirty="0"/>
              <a:t>cloud based solutions and cloud services </a:t>
            </a:r>
          </a:p>
          <a:p>
            <a:r>
              <a:rPr lang="en-GB" sz="3600" dirty="0">
                <a:solidFill>
                  <a:srgbClr val="FF0000"/>
                </a:solidFill>
              </a:rPr>
              <a:t>Develops </a:t>
            </a:r>
            <a:r>
              <a:rPr lang="en-GB" sz="3600" dirty="0"/>
              <a:t>cloud based solutions and cloud services </a:t>
            </a:r>
          </a:p>
          <a:p>
            <a:r>
              <a:rPr lang="en-GB" sz="3600" dirty="0">
                <a:solidFill>
                  <a:srgbClr val="FF0000"/>
                </a:solidFill>
              </a:rPr>
              <a:t>Manages </a:t>
            </a:r>
            <a:r>
              <a:rPr lang="en-GB" sz="3600" dirty="0"/>
              <a:t>cloud based solutions and cloud services </a:t>
            </a:r>
          </a:p>
          <a:p>
            <a:r>
              <a:rPr lang="en-GB" sz="3600" dirty="0">
                <a:solidFill>
                  <a:srgbClr val="FF0000"/>
                </a:solidFill>
              </a:rPr>
              <a:t>Deploys</a:t>
            </a:r>
            <a:r>
              <a:rPr lang="en-GB" sz="3600" dirty="0"/>
              <a:t> cloud based solutions and cloud services </a:t>
            </a:r>
          </a:p>
        </p:txBody>
      </p:sp>
    </p:spTree>
    <p:extLst>
      <p:ext uri="{BB962C8B-B14F-4D97-AF65-F5344CB8AC3E}">
        <p14:creationId xmlns:p14="http://schemas.microsoft.com/office/powerpoint/2010/main" val="3484261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level of control granted to cloud user in PaaS</a:t>
            </a:r>
          </a:p>
        </p:txBody>
      </p:sp>
      <p:sp>
        <p:nvSpPr>
          <p:cNvPr id="3" name="Content Placeholder 2"/>
          <p:cNvSpPr>
            <a:spLocks noGrp="1"/>
          </p:cNvSpPr>
          <p:nvPr>
            <p:ph idx="1"/>
          </p:nvPr>
        </p:nvSpPr>
        <p:spPr/>
        <p:txBody>
          <a:bodyPr>
            <a:normAutofit/>
          </a:bodyPr>
          <a:lstStyle/>
          <a:p>
            <a:r>
              <a:rPr lang="en-GB" sz="4000" dirty="0"/>
              <a:t>Limited administrative</a:t>
            </a:r>
          </a:p>
        </p:txBody>
      </p:sp>
    </p:spTree>
    <p:extLst>
      <p:ext uri="{BB962C8B-B14F-4D97-AF65-F5344CB8AC3E}">
        <p14:creationId xmlns:p14="http://schemas.microsoft.com/office/powerpoint/2010/main" val="257299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provider activities in PaaS</a:t>
            </a:r>
          </a:p>
        </p:txBody>
      </p:sp>
      <p:sp>
        <p:nvSpPr>
          <p:cNvPr id="3" name="Content Placeholder 2"/>
          <p:cNvSpPr>
            <a:spLocks noGrp="1"/>
          </p:cNvSpPr>
          <p:nvPr>
            <p:ph idx="1"/>
          </p:nvPr>
        </p:nvSpPr>
        <p:spPr/>
        <p:txBody>
          <a:bodyPr>
            <a:normAutofit/>
          </a:bodyPr>
          <a:lstStyle/>
          <a:p>
            <a:r>
              <a:rPr lang="en-GB" sz="4000" dirty="0"/>
              <a:t>Pre-configure platform </a:t>
            </a:r>
          </a:p>
          <a:p>
            <a:r>
              <a:rPr lang="en-GB" sz="4000" dirty="0"/>
              <a:t>Provision underlying infrastructure, middleware and other required IT resources </a:t>
            </a:r>
          </a:p>
          <a:p>
            <a:r>
              <a:rPr lang="en-GB" sz="4000" dirty="0"/>
              <a:t>Monitor usage by a consumer of the cloud</a:t>
            </a:r>
          </a:p>
        </p:txBody>
      </p:sp>
    </p:spTree>
    <p:extLst>
      <p:ext uri="{BB962C8B-B14F-4D97-AF65-F5344CB8AC3E}">
        <p14:creationId xmlns:p14="http://schemas.microsoft.com/office/powerpoint/2010/main" val="1029143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83DE8-7B45-921B-3B35-74E8B0CA5C93}"/>
              </a:ext>
            </a:extLst>
          </p:cNvPr>
          <p:cNvSpPr>
            <a:spLocks noGrp="1"/>
          </p:cNvSpPr>
          <p:nvPr>
            <p:ph type="title"/>
          </p:nvPr>
        </p:nvSpPr>
        <p:spPr/>
        <p:txBody>
          <a:bodyPr/>
          <a:lstStyle/>
          <a:p>
            <a:r>
              <a:rPr lang="en-GB" dirty="0"/>
              <a:t>Who manages what in PaaS model</a:t>
            </a:r>
            <a:endParaRPr lang="x-none" dirty="0"/>
          </a:p>
        </p:txBody>
      </p:sp>
      <p:sp>
        <p:nvSpPr>
          <p:cNvPr id="3" name="内容占位符 2">
            <a:extLst>
              <a:ext uri="{FF2B5EF4-FFF2-40B4-BE49-F238E27FC236}">
                <a16:creationId xmlns:a16="http://schemas.microsoft.com/office/drawing/2014/main" id="{BDA00325-18F1-6348-B6F2-0DE63E929045}"/>
              </a:ext>
            </a:extLst>
          </p:cNvPr>
          <p:cNvSpPr>
            <a:spLocks noGrp="1"/>
          </p:cNvSpPr>
          <p:nvPr>
            <p:ph idx="1"/>
          </p:nvPr>
        </p:nvSpPr>
        <p:spPr/>
        <p:txBody>
          <a:bodyPr>
            <a:normAutofit/>
          </a:bodyPr>
          <a:lstStyle/>
          <a:p>
            <a:r>
              <a:rPr lang="en-US" sz="4000" dirty="0"/>
              <a:t>PaaS means the hardware and an application-software platform are provided and managed by an outside cloud service provider</a:t>
            </a:r>
          </a:p>
          <a:p>
            <a:r>
              <a:rPr lang="en-US" sz="4000" dirty="0"/>
              <a:t>The user handles the apps running on top of the platform and the data the app relies on. </a:t>
            </a:r>
            <a:endParaRPr lang="x-none" sz="4000" dirty="0"/>
          </a:p>
        </p:txBody>
      </p:sp>
    </p:spTree>
    <p:extLst>
      <p:ext uri="{BB962C8B-B14F-4D97-AF65-F5344CB8AC3E}">
        <p14:creationId xmlns:p14="http://schemas.microsoft.com/office/powerpoint/2010/main" val="4183309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Vendors of PaaS</a:t>
            </a:r>
          </a:p>
        </p:txBody>
      </p:sp>
      <p:sp>
        <p:nvSpPr>
          <p:cNvPr id="3" name="Content Placeholder 2"/>
          <p:cNvSpPr>
            <a:spLocks noGrp="1"/>
          </p:cNvSpPr>
          <p:nvPr>
            <p:ph idx="1"/>
          </p:nvPr>
        </p:nvSpPr>
        <p:spPr/>
        <p:txBody>
          <a:bodyPr>
            <a:normAutofit/>
          </a:bodyPr>
          <a:lstStyle/>
          <a:p>
            <a:r>
              <a:rPr lang="en-GB" sz="3600" dirty="0"/>
              <a:t>Google </a:t>
            </a:r>
            <a:r>
              <a:rPr lang="en-GB" sz="3600" dirty="0" err="1"/>
              <a:t>AppEngine</a:t>
            </a:r>
            <a:endParaRPr lang="en-GB" sz="3600" dirty="0"/>
          </a:p>
          <a:p>
            <a:r>
              <a:rPr lang="en-GB" sz="3600" dirty="0"/>
              <a:t>Microsoft Azure</a:t>
            </a:r>
          </a:p>
          <a:p>
            <a:r>
              <a:rPr lang="en-GB" sz="3600" dirty="0"/>
              <a:t>Amazon AWS Elastic Beanstalk</a:t>
            </a:r>
          </a:p>
          <a:p>
            <a:r>
              <a:rPr lang="en-GB" sz="3600" dirty="0"/>
              <a:t>Yahoo developer Network</a:t>
            </a:r>
          </a:p>
          <a:p>
            <a:r>
              <a:rPr lang="en-GB" sz="3600" dirty="0"/>
              <a:t>…</a:t>
            </a:r>
          </a:p>
        </p:txBody>
      </p:sp>
    </p:spTree>
    <p:extLst>
      <p:ext uri="{BB962C8B-B14F-4D97-AF65-F5344CB8AC3E}">
        <p14:creationId xmlns:p14="http://schemas.microsoft.com/office/powerpoint/2010/main" val="2807261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examples - AWS Elastic Beanstalk</a:t>
            </a:r>
          </a:p>
        </p:txBody>
      </p:sp>
      <p:sp>
        <p:nvSpPr>
          <p:cNvPr id="3" name="Content Placeholder 2"/>
          <p:cNvSpPr>
            <a:spLocks noGrp="1"/>
          </p:cNvSpPr>
          <p:nvPr>
            <p:ph idx="1"/>
          </p:nvPr>
        </p:nvSpPr>
        <p:spPr/>
        <p:txBody>
          <a:bodyPr>
            <a:normAutofit/>
          </a:bodyPr>
          <a:lstStyle/>
          <a:p>
            <a:r>
              <a:rPr lang="en-GB" sz="3600" dirty="0"/>
              <a:t>A web platform for software deployment and management, powered by the AWS Cloud</a:t>
            </a:r>
          </a:p>
          <a:p>
            <a:r>
              <a:rPr lang="en-GB" sz="3600" dirty="0"/>
              <a:t>Users upload their applications to the service, and it automatically monitors the performance, load capacity, and checks for deployment errors</a:t>
            </a:r>
          </a:p>
        </p:txBody>
      </p:sp>
    </p:spTree>
    <p:extLst>
      <p:ext uri="{BB962C8B-B14F-4D97-AF65-F5344CB8AC3E}">
        <p14:creationId xmlns:p14="http://schemas.microsoft.com/office/powerpoint/2010/main" val="1756843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examples - Apache Stratos</a:t>
            </a:r>
          </a:p>
        </p:txBody>
      </p:sp>
      <p:sp>
        <p:nvSpPr>
          <p:cNvPr id="3" name="Content Placeholder 2"/>
          <p:cNvSpPr>
            <a:spLocks noGrp="1"/>
          </p:cNvSpPr>
          <p:nvPr>
            <p:ph idx="1"/>
          </p:nvPr>
        </p:nvSpPr>
        <p:spPr/>
        <p:txBody>
          <a:bodyPr>
            <a:normAutofit/>
          </a:bodyPr>
          <a:lstStyle/>
          <a:p>
            <a:r>
              <a:rPr lang="en-GB" sz="3600" dirty="0"/>
              <a:t>The Cloud computing platform that h</a:t>
            </a:r>
            <a:r>
              <a:rPr lang="en-US" sz="3600" dirty="0" err="1"/>
              <a:t>elps</a:t>
            </a:r>
            <a:r>
              <a:rPr lang="en-US" sz="3600" dirty="0"/>
              <a:t> run Apache Tomcat, PHP, and MySQL applications</a:t>
            </a:r>
          </a:p>
          <a:p>
            <a:r>
              <a:rPr lang="en-US" sz="3600" dirty="0"/>
              <a:t>It can be extended to support many more environments on all major cloud infrastructures. </a:t>
            </a:r>
          </a:p>
          <a:p>
            <a:r>
              <a:rPr lang="en-GB" sz="3600" dirty="0"/>
              <a:t>It provides users with ready-to-use tools for database development and testing, performance monitoring, integration, and billing.</a:t>
            </a:r>
          </a:p>
        </p:txBody>
      </p:sp>
    </p:spTree>
    <p:extLst>
      <p:ext uri="{BB962C8B-B14F-4D97-AF65-F5344CB8AC3E}">
        <p14:creationId xmlns:p14="http://schemas.microsoft.com/office/powerpoint/2010/main" val="4257981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(1)</a:t>
            </a:r>
          </a:p>
        </p:txBody>
      </p:sp>
      <p:sp>
        <p:nvSpPr>
          <p:cNvPr id="3" name="Content Placeholder 2"/>
          <p:cNvSpPr>
            <a:spLocks noGrp="1"/>
          </p:cNvSpPr>
          <p:nvPr>
            <p:ph idx="1"/>
          </p:nvPr>
        </p:nvSpPr>
        <p:spPr/>
        <p:txBody>
          <a:bodyPr>
            <a:normAutofit fontScale="92500" lnSpcReduction="10000"/>
          </a:bodyPr>
          <a:lstStyle/>
          <a:p>
            <a:r>
              <a:rPr lang="en-GB" sz="3200" dirty="0"/>
              <a:t>API development and management</a:t>
            </a:r>
          </a:p>
          <a:p>
            <a:pPr lvl="1"/>
            <a:r>
              <a:rPr lang="en-GB" sz="3200" dirty="0"/>
              <a:t>With its built-in frameworks, PaaS makes it </a:t>
            </a:r>
            <a:r>
              <a:rPr lang="en-GB" sz="3200" dirty="0">
                <a:solidFill>
                  <a:srgbClr val="FF0000"/>
                </a:solidFill>
              </a:rPr>
              <a:t>easier for teams to develop, run, manage and secure APIs </a:t>
            </a:r>
            <a:r>
              <a:rPr lang="en-GB" sz="3200" dirty="0"/>
              <a:t>for sharing data and functionality between applications. </a:t>
            </a:r>
          </a:p>
          <a:p>
            <a:pPr lvl="1"/>
            <a:r>
              <a:rPr lang="en-GB" sz="3200" dirty="0"/>
              <a:t>API - Application Programming Interface</a:t>
            </a:r>
          </a:p>
          <a:p>
            <a:pPr lvl="2"/>
            <a:r>
              <a:rPr lang="en-US" sz="2800" dirty="0"/>
              <a:t>mechanisms that enable two software components to communicate with each other using a set of definitions and protocols</a:t>
            </a:r>
          </a:p>
          <a:p>
            <a:pPr lvl="2"/>
            <a:r>
              <a:rPr lang="en-US" sz="2800" dirty="0"/>
              <a:t>Example</a:t>
            </a:r>
          </a:p>
          <a:p>
            <a:pPr lvl="3"/>
            <a:r>
              <a:rPr lang="en-US" sz="2400" dirty="0"/>
              <a:t>the weather bureau’s software system contains daily weather data</a:t>
            </a:r>
          </a:p>
          <a:p>
            <a:pPr lvl="3"/>
            <a:r>
              <a:rPr lang="en-US" sz="2400" dirty="0"/>
              <a:t>the weather app on your phone “talks” to this system via APIs and shows you daily weather updates on your phone</a:t>
            </a:r>
            <a:endParaRPr lang="en-GB" sz="2400" dirty="0"/>
          </a:p>
          <a:p>
            <a:endParaRPr lang="en-GB" sz="3200" dirty="0"/>
          </a:p>
        </p:txBody>
      </p:sp>
    </p:spTree>
    <p:extLst>
      <p:ext uri="{BB962C8B-B14F-4D97-AF65-F5344CB8AC3E}">
        <p14:creationId xmlns:p14="http://schemas.microsoft.com/office/powerpoint/2010/main" val="2239097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(2)</a:t>
            </a:r>
          </a:p>
        </p:txBody>
      </p:sp>
      <p:sp>
        <p:nvSpPr>
          <p:cNvPr id="3" name="Content Placeholder 2"/>
          <p:cNvSpPr>
            <a:spLocks noGrp="1"/>
          </p:cNvSpPr>
          <p:nvPr>
            <p:ph idx="1"/>
          </p:nvPr>
        </p:nvSpPr>
        <p:spPr/>
        <p:txBody>
          <a:bodyPr>
            <a:normAutofit fontScale="92500" lnSpcReduction="20000"/>
          </a:bodyPr>
          <a:lstStyle/>
          <a:p>
            <a:r>
              <a:rPr lang="en-GB" sz="3600" dirty="0"/>
              <a:t>Internet of Things (IoT)</a:t>
            </a:r>
          </a:p>
          <a:p>
            <a:pPr lvl="1"/>
            <a:r>
              <a:rPr lang="en-GB" sz="3200" dirty="0"/>
              <a:t>PaaS supports a range of programming languages (Java, Python, Swift, etc.), tools and application environments used for </a:t>
            </a:r>
            <a:r>
              <a:rPr lang="en-GB" sz="3200" dirty="0">
                <a:solidFill>
                  <a:srgbClr val="FF0000"/>
                </a:solidFill>
              </a:rPr>
              <a:t>IoT application development and real-time processing of data from IoT devices</a:t>
            </a:r>
            <a:r>
              <a:rPr lang="en-GB" sz="3200" dirty="0"/>
              <a:t>.</a:t>
            </a:r>
          </a:p>
          <a:p>
            <a:pPr lvl="1"/>
            <a:r>
              <a:rPr lang="en-GB" sz="3200" dirty="0"/>
              <a:t>IoT</a:t>
            </a:r>
          </a:p>
          <a:p>
            <a:pPr lvl="2"/>
            <a:r>
              <a:rPr lang="en-US" sz="2800" dirty="0"/>
              <a:t>the network of physical objects—“things”—that are embedded with sensors, software, and other technologies for the purpose of connecting and exchanging data with other devices and systems over the internet</a:t>
            </a:r>
          </a:p>
          <a:p>
            <a:pPr lvl="2"/>
            <a:r>
              <a:rPr lang="en-US" sz="2800" dirty="0"/>
              <a:t>These devices range from ordinary household objects to sophisticated industrial tools. </a:t>
            </a:r>
            <a:endParaRPr lang="en-GB" sz="2800" dirty="0"/>
          </a:p>
        </p:txBody>
      </p:sp>
    </p:spTree>
    <p:extLst>
      <p:ext uri="{BB962C8B-B14F-4D97-AF65-F5344CB8AC3E}">
        <p14:creationId xmlns:p14="http://schemas.microsoft.com/office/powerpoint/2010/main" val="16603585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(3)</a:t>
            </a:r>
          </a:p>
        </p:txBody>
      </p:sp>
      <p:sp>
        <p:nvSpPr>
          <p:cNvPr id="3" name="Content Placeholder 2"/>
          <p:cNvSpPr>
            <a:spLocks noGrp="1"/>
          </p:cNvSpPr>
          <p:nvPr>
            <p:ph idx="1"/>
          </p:nvPr>
        </p:nvSpPr>
        <p:spPr/>
        <p:txBody>
          <a:bodyPr>
            <a:normAutofit fontScale="92500" lnSpcReduction="10000"/>
          </a:bodyPr>
          <a:lstStyle/>
          <a:p>
            <a:r>
              <a:rPr lang="en-GB" sz="3600" dirty="0"/>
              <a:t>Agile development and DevOps</a:t>
            </a:r>
          </a:p>
          <a:p>
            <a:pPr lvl="1"/>
            <a:r>
              <a:rPr lang="en-GB" sz="3200" dirty="0"/>
              <a:t>PaaS solutions typically cover all the requirements of a DevOps toolchain, and provide built-in automation to support </a:t>
            </a:r>
            <a:r>
              <a:rPr lang="en-GB" sz="3200" dirty="0">
                <a:solidFill>
                  <a:srgbClr val="FF0000"/>
                </a:solidFill>
              </a:rPr>
              <a:t>continuous integration and continuous delivery </a:t>
            </a:r>
            <a:r>
              <a:rPr lang="en-GB" sz="3200" dirty="0"/>
              <a:t>(CI/CD).</a:t>
            </a:r>
          </a:p>
          <a:p>
            <a:r>
              <a:rPr lang="en-US" sz="3600" dirty="0"/>
              <a:t>DevOps</a:t>
            </a:r>
          </a:p>
          <a:p>
            <a:pPr lvl="1"/>
            <a:r>
              <a:rPr lang="en-US" sz="3200" dirty="0"/>
              <a:t>a set of practices that combines software development and IT operations</a:t>
            </a:r>
          </a:p>
          <a:p>
            <a:pPr lvl="1"/>
            <a:r>
              <a:rPr lang="en-US" sz="3200" dirty="0"/>
              <a:t>It aims to shorten the systems development life cycle and provide continuous delivery with high software quality. DevOps is complementary with Agile software development</a:t>
            </a:r>
            <a:endParaRPr lang="en-GB" sz="3200" dirty="0"/>
          </a:p>
        </p:txBody>
      </p:sp>
    </p:spTree>
    <p:extLst>
      <p:ext uri="{BB962C8B-B14F-4D97-AF65-F5344CB8AC3E}">
        <p14:creationId xmlns:p14="http://schemas.microsoft.com/office/powerpoint/2010/main" val="359651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5FF9F-114E-4105-EF52-FCB966A7894D}"/>
              </a:ext>
            </a:extLst>
          </p:cNvPr>
          <p:cNvSpPr>
            <a:spLocks noGrp="1"/>
          </p:cNvSpPr>
          <p:nvPr>
            <p:ph type="title"/>
          </p:nvPr>
        </p:nvSpPr>
        <p:spPr/>
        <p:txBody>
          <a:bodyPr/>
          <a:lstStyle/>
          <a:p>
            <a:r>
              <a:rPr lang="en-GB" sz="4400" dirty="0">
                <a:solidFill>
                  <a:srgbClr val="FF0000"/>
                </a:solidFill>
              </a:rPr>
              <a:t>different services available in the cloud</a:t>
            </a:r>
            <a:endParaRPr lang="x-none" dirty="0"/>
          </a:p>
        </p:txBody>
      </p:sp>
      <p:sp>
        <p:nvSpPr>
          <p:cNvPr id="3" name="内容占位符 2">
            <a:extLst>
              <a:ext uri="{FF2B5EF4-FFF2-40B4-BE49-F238E27FC236}">
                <a16:creationId xmlns:a16="http://schemas.microsoft.com/office/drawing/2014/main" id="{4E4F36EC-E911-7E14-B89E-16EC00C73591}"/>
              </a:ext>
            </a:extLst>
          </p:cNvPr>
          <p:cNvSpPr>
            <a:spLocks noGrp="1"/>
          </p:cNvSpPr>
          <p:nvPr>
            <p:ph idx="1"/>
          </p:nvPr>
        </p:nvSpPr>
        <p:spPr/>
        <p:txBody>
          <a:bodyPr>
            <a:normAutofit/>
          </a:bodyPr>
          <a:lstStyle/>
          <a:p>
            <a:r>
              <a:rPr lang="en-GB" sz="3600" dirty="0"/>
              <a:t>Access to physical servers, virtual servers, storage, networking - </a:t>
            </a:r>
            <a:r>
              <a:rPr lang="en-GB" sz="3600" dirty="0">
                <a:solidFill>
                  <a:srgbClr val="FF0000"/>
                </a:solidFill>
              </a:rPr>
              <a:t>Infrastructure</a:t>
            </a:r>
          </a:p>
          <a:p>
            <a:r>
              <a:rPr lang="en-US" sz="3600" dirty="0"/>
              <a:t>Access to platforms for developing, running, maintaining and managing applications - </a:t>
            </a:r>
            <a:r>
              <a:rPr lang="en-US" sz="3600" dirty="0">
                <a:solidFill>
                  <a:srgbClr val="FF0000"/>
                </a:solidFill>
              </a:rPr>
              <a:t>Platform</a:t>
            </a:r>
          </a:p>
          <a:p>
            <a:r>
              <a:rPr lang="en-US" sz="3600" dirty="0"/>
              <a:t>Access to application software – </a:t>
            </a:r>
            <a:r>
              <a:rPr lang="en-US" sz="3600" dirty="0">
                <a:solidFill>
                  <a:srgbClr val="FF0000"/>
                </a:solidFill>
              </a:rPr>
              <a:t>Software </a:t>
            </a:r>
            <a:endParaRPr lang="x-none" sz="3600" dirty="0">
              <a:solidFill>
                <a:srgbClr val="FF0000"/>
              </a:solidFill>
            </a:endParaRPr>
          </a:p>
        </p:txBody>
      </p:sp>
    </p:spTree>
    <p:extLst>
      <p:ext uri="{BB962C8B-B14F-4D97-AF65-F5344CB8AC3E}">
        <p14:creationId xmlns:p14="http://schemas.microsoft.com/office/powerpoint/2010/main" val="2187652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(4)</a:t>
            </a:r>
          </a:p>
        </p:txBody>
      </p:sp>
      <p:sp>
        <p:nvSpPr>
          <p:cNvPr id="3" name="Content Placeholder 2"/>
          <p:cNvSpPr>
            <a:spLocks noGrp="1"/>
          </p:cNvSpPr>
          <p:nvPr>
            <p:ph idx="1"/>
          </p:nvPr>
        </p:nvSpPr>
        <p:spPr/>
        <p:txBody>
          <a:bodyPr>
            <a:normAutofit/>
          </a:bodyPr>
          <a:lstStyle/>
          <a:p>
            <a:r>
              <a:rPr lang="en-GB" sz="3600" dirty="0"/>
              <a:t>Cloud-native development and hybrid cloud strategy</a:t>
            </a:r>
          </a:p>
          <a:p>
            <a:pPr lvl="1"/>
            <a:r>
              <a:rPr lang="en-GB" sz="3200" dirty="0"/>
              <a:t>PaaS solutions support cloud-native development technologies - microservices, containers, Kubernetes, serverless computing </a:t>
            </a:r>
          </a:p>
          <a:p>
            <a:r>
              <a:rPr lang="en-US" sz="3600" dirty="0"/>
              <a:t>A cloud-native application is a program that is designed for a cloud computing architecture</a:t>
            </a:r>
            <a:endParaRPr lang="en-GB" sz="3600" dirty="0"/>
          </a:p>
        </p:txBody>
      </p:sp>
    </p:spTree>
    <p:extLst>
      <p:ext uri="{BB962C8B-B14F-4D97-AF65-F5344CB8AC3E}">
        <p14:creationId xmlns:p14="http://schemas.microsoft.com/office/powerpoint/2010/main" val="1342769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3200" dirty="0"/>
              <a:t>Suppose a large organization wants to deliver a customer relationship management (CRM) application to its sales team. </a:t>
            </a:r>
          </a:p>
          <a:p>
            <a:pPr lvl="1"/>
            <a:r>
              <a:rPr lang="en-US" sz="2800" dirty="0"/>
              <a:t>CRM software connects all the data from sales leads and customers. It consolidates all communications (form fills, calls, emails, text messages, and meetings), documents, quotes, purchases, and tasks associated with each lead and client. </a:t>
            </a:r>
          </a:p>
          <a:p>
            <a:r>
              <a:rPr lang="en-GB" sz="3200" dirty="0"/>
              <a:t>Can they choose a PaaS model?</a:t>
            </a:r>
            <a:endParaRPr lang="en-US" sz="3200" dirty="0"/>
          </a:p>
          <a:p>
            <a:endParaRPr lang="en-GB" sz="3200" dirty="0"/>
          </a:p>
        </p:txBody>
      </p:sp>
    </p:spTree>
    <p:extLst>
      <p:ext uri="{BB962C8B-B14F-4D97-AF65-F5344CB8AC3E}">
        <p14:creationId xmlns:p14="http://schemas.microsoft.com/office/powerpoint/2010/main" val="3244324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40B3948-B3F7-5D98-E3FD-0ED0D49BC6BD}"/>
              </a:ext>
            </a:extLst>
          </p:cNvPr>
          <p:cNvSpPr txBox="1"/>
          <p:nvPr>
            <p:custDataLst>
              <p:tags r:id="rId2"/>
            </p:custDataLst>
          </p:nvPr>
        </p:nvSpPr>
        <p:spPr>
          <a:xfrm>
            <a:off x="1219200" y="977900"/>
            <a:ext cx="9753600" cy="3850861"/>
          </a:xfrm>
          <a:prstGeom prst="rect">
            <a:avLst/>
          </a:prstGeom>
          <a:noFill/>
        </p:spPr>
        <p:txBody>
          <a:bodyPr vert="horz" wrap="square" rtlCol="0" anchor="ctr" anchorCtr="0">
            <a:noAutofit/>
          </a:bodyPr>
          <a:lstStyle/>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Suppose a large organization wants to deliver a customer relationship management (CRM) application to its sales team. </a:t>
            </a:r>
          </a:p>
          <a:p>
            <a:pPr lvl="1"/>
            <a:r>
              <a:rPr lang="en-US" sz="20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CRM software connects all the data from sales leads and customers. It consolidates all communications (form fills, calls, emails, text messages, and meetings), documents, quotes, purchases, and tasks associated with each lead and client. </a:t>
            </a:r>
          </a:p>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Can they choose a PaaS model?</a:t>
            </a:r>
          </a:p>
        </p:txBody>
      </p:sp>
      <p:sp>
        <p:nvSpPr>
          <p:cNvPr id="7" name="文本框 6">
            <a:extLst>
              <a:ext uri="{FF2B5EF4-FFF2-40B4-BE49-F238E27FC236}">
                <a16:creationId xmlns:a16="http://schemas.microsoft.com/office/drawing/2014/main" id="{9F9E18E5-D9E7-5261-5FDD-A0EF54B0F48D}"/>
              </a:ext>
            </a:extLst>
          </p:cNvPr>
          <p:cNvSpPr txBox="1"/>
          <p:nvPr>
            <p:custDataLst>
              <p:tags r:id="rId3"/>
            </p:custDataLst>
          </p:nvPr>
        </p:nvSpPr>
        <p:spPr>
          <a:xfrm>
            <a:off x="2438400" y="489226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AF789C3-B24E-3362-7EA1-3A44DC3DB957}"/>
              </a:ext>
            </a:extLst>
          </p:cNvPr>
          <p:cNvSpPr txBox="1"/>
          <p:nvPr>
            <p:custDataLst>
              <p:tags r:id="rId4"/>
            </p:custDataLst>
          </p:nvPr>
        </p:nvSpPr>
        <p:spPr>
          <a:xfrm>
            <a:off x="2438400" y="574951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029DCC-8BCE-332E-A3F3-455D26EEBE2C}"/>
              </a:ext>
            </a:extLst>
          </p:cNvPr>
          <p:cNvSpPr>
            <a:spLocks noChangeAspect="1"/>
          </p:cNvSpPr>
          <p:nvPr>
            <p:custDataLst>
              <p:tags r:id="rId5"/>
            </p:custDataLst>
          </p:nvPr>
        </p:nvSpPr>
        <p:spPr>
          <a:xfrm>
            <a:off x="1571625" y="495655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21F5815-1C4C-00E3-2798-780717FA52C8}"/>
              </a:ext>
            </a:extLst>
          </p:cNvPr>
          <p:cNvSpPr>
            <a:spLocks noChangeAspect="1"/>
          </p:cNvSpPr>
          <p:nvPr>
            <p:custDataLst>
              <p:tags r:id="rId6"/>
            </p:custDataLst>
          </p:nvPr>
        </p:nvSpPr>
        <p:spPr>
          <a:xfrm>
            <a:off x="1571625" y="581380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A26103C-37B8-E89B-548D-77F6E92D41F1}"/>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EFCFA52A-D2CC-4377-AAC5-7C45E344DFF7}"/>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271DC1FD-8FD5-F583-AB9D-27B999867096}"/>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C956226E-CC6D-99D8-BD30-ABE1D0069F09}"/>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6701B9B4-7634-570A-A5DF-4603A2E0036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90B0EA7A-392F-8D0B-BAC0-66FEBDC59C68}"/>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5FFEE13-7050-4074-8E79-7D96EE5DF83C}"/>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93209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BFCA9-1B55-084A-BB2F-4EC012BFD86A}"/>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a16="http://schemas.microsoft.com/office/drawing/2014/main" id="{3E07F7D4-6751-DFEB-EF78-F114407481C4}"/>
              </a:ext>
            </a:extLst>
          </p:cNvPr>
          <p:cNvSpPr>
            <a:spLocks noGrp="1"/>
          </p:cNvSpPr>
          <p:nvPr>
            <p:ph idx="1"/>
          </p:nvPr>
        </p:nvSpPr>
        <p:spPr/>
        <p:txBody>
          <a:bodyPr>
            <a:normAutofit/>
          </a:bodyPr>
          <a:lstStyle/>
          <a:p>
            <a:r>
              <a:rPr lang="en-AU" sz="4800" dirty="0"/>
              <a:t>If the company chooses a PaaS model, </a:t>
            </a:r>
          </a:p>
          <a:p>
            <a:pPr lvl="1"/>
            <a:r>
              <a:rPr lang="en-AU" sz="4400" dirty="0"/>
              <a:t>what will be their own responsibility?</a:t>
            </a:r>
          </a:p>
          <a:p>
            <a:pPr lvl="1"/>
            <a:r>
              <a:rPr lang="en-AU" sz="4400" dirty="0"/>
              <a:t>what will be provided by the cloud provider?</a:t>
            </a:r>
          </a:p>
        </p:txBody>
      </p:sp>
    </p:spTree>
    <p:extLst>
      <p:ext uri="{BB962C8B-B14F-4D97-AF65-F5344CB8AC3E}">
        <p14:creationId xmlns:p14="http://schemas.microsoft.com/office/powerpoint/2010/main" val="1267803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AC82B48-4881-6C4B-45A2-CBBFE700A09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800" dirty="0"/>
              <a:t>If the company chooses a PaaS model, what will be their own responsibility and what will be provided by the cloud provider?</a:t>
            </a:r>
          </a:p>
        </p:txBody>
      </p:sp>
      <p:sp>
        <p:nvSpPr>
          <p:cNvPr id="7" name="矩形: 圆角 6">
            <a:extLst>
              <a:ext uri="{FF2B5EF4-FFF2-40B4-BE49-F238E27FC236}">
                <a16:creationId xmlns:a16="http://schemas.microsoft.com/office/drawing/2014/main" id="{9F29BCA6-45A0-AF64-845F-3E21F1A7BF9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1D3A5D0-BDEC-A16D-A365-056A3C1E87B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55D0FDCD-0CF2-D7F7-3332-BF0AEFCDCBF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8AF15FB5-91DC-97A9-6EE1-E8B0C5D1E10F}"/>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4940E74C-47DB-1EA1-1795-5F2043B6AD5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5811AFC6-9C44-C19D-0C47-5C41A0317E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7B8072F7-E6BC-55B8-89B8-DDC5015A8FB4}"/>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D0E07970-EDEB-77A9-636B-E58F90F5812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4" name="Content Placeholder 2"/>
          <p:cNvSpPr txBox="1">
            <a:spLocks/>
          </p:cNvSpPr>
          <p:nvPr/>
        </p:nvSpPr>
        <p:spPr>
          <a:xfrm>
            <a:off x="838200" y="237057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They can choose a PaaS solution and build a custom CRM application using the platform provided in the cloud. </a:t>
            </a:r>
          </a:p>
          <a:p>
            <a:r>
              <a:rPr lang="en-GB"/>
              <a:t>The company would offload management of infrastructure and application development resources to the cloud service provider. </a:t>
            </a:r>
          </a:p>
          <a:p>
            <a:r>
              <a:rPr lang="en-GB"/>
              <a:t>The customer would retain complete control over application features, but it would also assume responsibility for managing the application and associated data.</a:t>
            </a:r>
            <a:endParaRPr lang="en-GB" dirty="0"/>
          </a:p>
        </p:txBody>
      </p:sp>
    </p:spTree>
    <p:custDataLst>
      <p:tags r:id="rId1"/>
    </p:custDataLst>
    <p:extLst>
      <p:ext uri="{BB962C8B-B14F-4D97-AF65-F5344CB8AC3E}">
        <p14:creationId xmlns:p14="http://schemas.microsoft.com/office/powerpoint/2010/main" val="1075539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564" y="2591088"/>
            <a:ext cx="10515600" cy="1325563"/>
          </a:xfrm>
        </p:spPr>
        <p:txBody>
          <a:bodyPr/>
          <a:lstStyle/>
          <a:p>
            <a:pPr algn="ctr"/>
            <a:r>
              <a:rPr lang="en-GB" dirty="0"/>
              <a:t>Software as a Service (SAAS)</a:t>
            </a:r>
          </a:p>
        </p:txBody>
      </p:sp>
    </p:spTree>
    <p:extLst>
      <p:ext uri="{BB962C8B-B14F-4D97-AF65-F5344CB8AC3E}">
        <p14:creationId xmlns:p14="http://schemas.microsoft.com/office/powerpoint/2010/main" val="34061266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Software as a Service (SAAS)</a:t>
            </a:r>
          </a:p>
        </p:txBody>
      </p:sp>
      <p:sp>
        <p:nvSpPr>
          <p:cNvPr id="5" name="内容占位符 4"/>
          <p:cNvSpPr>
            <a:spLocks noGrp="1"/>
          </p:cNvSpPr>
          <p:nvPr>
            <p:ph idx="1"/>
          </p:nvPr>
        </p:nvSpPr>
        <p:spPr/>
        <p:txBody>
          <a:bodyPr vert="horz" lIns="91440" tIns="45720" rIns="91440" bIns="45720" rtlCol="0">
            <a:normAutofit lnSpcReduction="10000"/>
          </a:bodyPr>
          <a:lstStyle/>
          <a:p>
            <a:pPr>
              <a:spcAft>
                <a:spcPts val="800"/>
              </a:spcAft>
            </a:pPr>
            <a:r>
              <a:rPr lang="en-GB" sz="3600" dirty="0"/>
              <a:t>Software is hosted by third-party providers and made available to users through the internet</a:t>
            </a:r>
          </a:p>
          <a:p>
            <a:pPr>
              <a:spcAft>
                <a:spcPts val="800"/>
              </a:spcAft>
            </a:pPr>
            <a:r>
              <a:rPr lang="en-GB" sz="3600" dirty="0"/>
              <a:t>(SaaS) is a software licensing and delivery model</a:t>
            </a:r>
          </a:p>
          <a:p>
            <a:pPr lvl="1">
              <a:spcAft>
                <a:spcPts val="800"/>
              </a:spcAft>
            </a:pPr>
            <a:r>
              <a:rPr lang="en-GB" sz="3200" dirty="0"/>
              <a:t>A web platform that provides users access to cloud computing on a subscription basis</a:t>
            </a:r>
          </a:p>
          <a:p>
            <a:pPr lvl="1">
              <a:spcAft>
                <a:spcPts val="800"/>
              </a:spcAft>
            </a:pPr>
            <a:r>
              <a:rPr lang="en-GB" sz="3200" dirty="0"/>
              <a:t>Instead of purchasing the solution one time, as if it would be a product, the software is delivered continuously — like a service.</a:t>
            </a:r>
          </a:p>
          <a:p>
            <a:pPr>
              <a:spcAft>
                <a:spcPts val="800"/>
              </a:spcAft>
            </a:pPr>
            <a:endParaRPr lang="en-US" sz="3600" dirty="0"/>
          </a:p>
        </p:txBody>
      </p:sp>
    </p:spTree>
    <p:extLst>
      <p:ext uri="{BB962C8B-B14F-4D97-AF65-F5344CB8AC3E}">
        <p14:creationId xmlns:p14="http://schemas.microsoft.com/office/powerpoint/2010/main" val="3186712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software</a:t>
            </a:r>
          </a:p>
        </p:txBody>
      </p:sp>
      <p:sp>
        <p:nvSpPr>
          <p:cNvPr id="3" name="Content Placeholder 2"/>
          <p:cNvSpPr>
            <a:spLocks noGrp="1"/>
          </p:cNvSpPr>
          <p:nvPr>
            <p:ph idx="1"/>
          </p:nvPr>
        </p:nvSpPr>
        <p:spPr/>
        <p:txBody>
          <a:bodyPr/>
          <a:lstStyle/>
          <a:p>
            <a:r>
              <a:rPr lang="en-GB" dirty="0"/>
              <a:t>web applications or mobile apps that users can access via a web browser</a:t>
            </a:r>
          </a:p>
        </p:txBody>
      </p:sp>
      <p:pic>
        <p:nvPicPr>
          <p:cNvPr id="4" name="Picture 2">
            <a:extLst>
              <a:ext uri="{FF2B5EF4-FFF2-40B4-BE49-F238E27FC236}">
                <a16:creationId xmlns:a16="http://schemas.microsoft.com/office/drawing/2014/main" id="{C4DAB4A5-AF2F-899D-7768-86BE1553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470" y="2266950"/>
            <a:ext cx="764857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1490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software provided</a:t>
            </a:r>
          </a:p>
        </p:txBody>
      </p:sp>
      <p:sp>
        <p:nvSpPr>
          <p:cNvPr id="3" name="Content Placeholder 2"/>
          <p:cNvSpPr>
            <a:spLocks noGrp="1"/>
          </p:cNvSpPr>
          <p:nvPr>
            <p:ph idx="1"/>
          </p:nvPr>
        </p:nvSpPr>
        <p:spPr/>
        <p:txBody>
          <a:bodyPr>
            <a:normAutofit/>
          </a:bodyPr>
          <a:lstStyle/>
          <a:p>
            <a:r>
              <a:rPr lang="en-GB" dirty="0"/>
              <a:t>SaaS is a service that delivers a software application—which the cloud service provider manages—to its users</a:t>
            </a:r>
          </a:p>
          <a:p>
            <a:pPr lvl="1"/>
            <a:r>
              <a:rPr lang="en-GB" dirty="0"/>
              <a:t>Software updates, bug fixes, and other general software maintenance are taken care of for the user</a:t>
            </a:r>
          </a:p>
          <a:p>
            <a:r>
              <a:rPr lang="en-GB" dirty="0"/>
              <a:t>SaaS apps are web applications or mobile apps that users can access via a web browser</a:t>
            </a:r>
          </a:p>
          <a:p>
            <a:pPr lvl="1"/>
            <a:r>
              <a:rPr lang="en-GB" dirty="0"/>
              <a:t>Users connect to the cloud applications via a dashboard or API</a:t>
            </a:r>
          </a:p>
          <a:p>
            <a:r>
              <a:rPr lang="en-GB" dirty="0"/>
              <a:t>SaaS eliminates the need to have an app installed locally on each individual user’s computer</a:t>
            </a:r>
          </a:p>
          <a:p>
            <a:pPr lvl="1"/>
            <a:r>
              <a:rPr lang="en-GB" dirty="0"/>
              <a:t>allowing team access to the software</a:t>
            </a:r>
          </a:p>
          <a:p>
            <a:endParaRPr lang="en-GB" dirty="0"/>
          </a:p>
        </p:txBody>
      </p:sp>
    </p:spTree>
    <p:extLst>
      <p:ext uri="{BB962C8B-B14F-4D97-AF65-F5344CB8AC3E}">
        <p14:creationId xmlns:p14="http://schemas.microsoft.com/office/powerpoint/2010/main" val="3540839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characteristics</a:t>
            </a:r>
          </a:p>
        </p:txBody>
      </p:sp>
      <p:sp>
        <p:nvSpPr>
          <p:cNvPr id="3" name="Content Placeholder 2"/>
          <p:cNvSpPr>
            <a:spLocks noGrp="1"/>
          </p:cNvSpPr>
          <p:nvPr>
            <p:ph idx="1"/>
          </p:nvPr>
        </p:nvSpPr>
        <p:spPr/>
        <p:txBody>
          <a:bodyPr>
            <a:normAutofit/>
          </a:bodyPr>
          <a:lstStyle/>
          <a:p>
            <a:r>
              <a:rPr lang="en-GB" dirty="0"/>
              <a:t>Centralized Hosting /Delivery</a:t>
            </a:r>
          </a:p>
          <a:p>
            <a:pPr lvl="1"/>
            <a:r>
              <a:rPr lang="en-GB" dirty="0"/>
              <a:t>Users are provided with applications that are accessible </a:t>
            </a:r>
            <a:r>
              <a:rPr lang="en-GB" dirty="0">
                <a:solidFill>
                  <a:srgbClr val="FF0000"/>
                </a:solidFill>
              </a:rPr>
              <a:t>anytime</a:t>
            </a:r>
            <a:r>
              <a:rPr lang="en-GB" dirty="0"/>
              <a:t> and from </a:t>
            </a:r>
            <a:r>
              <a:rPr lang="en-GB" dirty="0">
                <a:solidFill>
                  <a:srgbClr val="FF0000"/>
                </a:solidFill>
              </a:rPr>
              <a:t>anywhere</a:t>
            </a:r>
          </a:p>
          <a:p>
            <a:pPr lvl="1"/>
            <a:r>
              <a:rPr lang="en-GB" dirty="0"/>
              <a:t>These applications are provided in </a:t>
            </a:r>
            <a:r>
              <a:rPr lang="en-GB" dirty="0">
                <a:solidFill>
                  <a:srgbClr val="FF0000"/>
                </a:solidFill>
              </a:rPr>
              <a:t>one-to-many</a:t>
            </a:r>
            <a:r>
              <a:rPr lang="en-GB" dirty="0"/>
              <a:t> mechanism</a:t>
            </a:r>
          </a:p>
          <a:p>
            <a:pPr lvl="1"/>
            <a:r>
              <a:rPr lang="en-GB" dirty="0"/>
              <a:t>UI powered by </a:t>
            </a:r>
            <a:r>
              <a:rPr lang="en-GB" dirty="0">
                <a:solidFill>
                  <a:srgbClr val="FF0000"/>
                </a:solidFill>
              </a:rPr>
              <a:t>“thin client” </a:t>
            </a:r>
            <a:r>
              <a:rPr lang="en-GB" dirty="0"/>
              <a:t>applications</a:t>
            </a:r>
          </a:p>
          <a:p>
            <a:r>
              <a:rPr lang="en-GB" dirty="0">
                <a:solidFill>
                  <a:srgbClr val="FF0000"/>
                </a:solidFill>
              </a:rPr>
              <a:t>SLA </a:t>
            </a:r>
            <a:r>
              <a:rPr lang="en-GB" dirty="0"/>
              <a:t>– Service Level Agreement</a:t>
            </a:r>
          </a:p>
          <a:p>
            <a:r>
              <a:rPr lang="en-GB" dirty="0"/>
              <a:t>Stateless</a:t>
            </a:r>
          </a:p>
          <a:p>
            <a:r>
              <a:rPr lang="en-GB" dirty="0"/>
              <a:t>Loosely coupled</a:t>
            </a:r>
          </a:p>
          <a:p>
            <a:r>
              <a:rPr lang="en-GB" dirty="0"/>
              <a:t>Modular </a:t>
            </a:r>
          </a:p>
        </p:txBody>
      </p:sp>
    </p:spTree>
    <p:extLst>
      <p:ext uri="{BB962C8B-B14F-4D97-AF65-F5344CB8AC3E}">
        <p14:creationId xmlns:p14="http://schemas.microsoft.com/office/powerpoint/2010/main" val="387076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services</a:t>
            </a:r>
          </a:p>
        </p:txBody>
      </p:sp>
      <p:sp>
        <p:nvSpPr>
          <p:cNvPr id="3" name="Content Placeholder 2"/>
          <p:cNvSpPr>
            <a:spLocks noGrp="1"/>
          </p:cNvSpPr>
          <p:nvPr>
            <p:ph idx="1"/>
          </p:nvPr>
        </p:nvSpPr>
        <p:spPr/>
        <p:txBody>
          <a:bodyPr>
            <a:normAutofit/>
          </a:bodyPr>
          <a:lstStyle/>
          <a:p>
            <a:r>
              <a:rPr lang="en-GB" sz="4400" dirty="0"/>
              <a:t>Cloud services are </a:t>
            </a:r>
            <a:r>
              <a:rPr lang="en-GB" sz="4400" dirty="0">
                <a:solidFill>
                  <a:srgbClr val="FF0000"/>
                </a:solidFill>
              </a:rPr>
              <a:t>infrastructure, platforms, or software </a:t>
            </a:r>
            <a:r>
              <a:rPr lang="en-GB" sz="4400" dirty="0"/>
              <a:t>that are hosted by third-party providers and made available to users through the internet.</a:t>
            </a:r>
          </a:p>
        </p:txBody>
      </p:sp>
    </p:spTree>
    <p:extLst>
      <p:ext uri="{BB962C8B-B14F-4D97-AF65-F5344CB8AC3E}">
        <p14:creationId xmlns:p14="http://schemas.microsoft.com/office/powerpoint/2010/main" val="1844984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activities in SaaS</a:t>
            </a:r>
          </a:p>
        </p:txBody>
      </p:sp>
      <p:sp>
        <p:nvSpPr>
          <p:cNvPr id="3" name="Content Placeholder 2"/>
          <p:cNvSpPr>
            <a:spLocks noGrp="1"/>
          </p:cNvSpPr>
          <p:nvPr>
            <p:ph idx="1"/>
          </p:nvPr>
        </p:nvSpPr>
        <p:spPr/>
        <p:txBody>
          <a:bodyPr>
            <a:normAutofit/>
          </a:bodyPr>
          <a:lstStyle/>
          <a:p>
            <a:r>
              <a:rPr lang="en-GB" sz="3600" dirty="0">
                <a:solidFill>
                  <a:srgbClr val="FF0000"/>
                </a:solidFill>
              </a:rPr>
              <a:t>Uses </a:t>
            </a:r>
            <a:r>
              <a:rPr lang="en-GB" sz="3600" dirty="0"/>
              <a:t>cloud service</a:t>
            </a:r>
          </a:p>
          <a:p>
            <a:r>
              <a:rPr lang="en-GB" sz="3600" dirty="0">
                <a:solidFill>
                  <a:srgbClr val="FF0000"/>
                </a:solidFill>
              </a:rPr>
              <a:t>Configures </a:t>
            </a:r>
            <a:r>
              <a:rPr lang="en-GB" sz="3600" dirty="0"/>
              <a:t>cloud service </a:t>
            </a:r>
          </a:p>
        </p:txBody>
      </p:sp>
    </p:spTree>
    <p:extLst>
      <p:ext uri="{BB962C8B-B14F-4D97-AF65-F5344CB8AC3E}">
        <p14:creationId xmlns:p14="http://schemas.microsoft.com/office/powerpoint/2010/main" val="15397504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level of control granted to cloud user in SaaS</a:t>
            </a:r>
          </a:p>
        </p:txBody>
      </p:sp>
      <p:sp>
        <p:nvSpPr>
          <p:cNvPr id="3" name="Content Placeholder 2"/>
          <p:cNvSpPr>
            <a:spLocks noGrp="1"/>
          </p:cNvSpPr>
          <p:nvPr>
            <p:ph idx="1"/>
          </p:nvPr>
        </p:nvSpPr>
        <p:spPr/>
        <p:txBody>
          <a:bodyPr>
            <a:normAutofit/>
          </a:bodyPr>
          <a:lstStyle/>
          <a:p>
            <a:r>
              <a:rPr lang="en-GB" sz="4000" dirty="0"/>
              <a:t>Usage </a:t>
            </a:r>
          </a:p>
          <a:p>
            <a:r>
              <a:rPr lang="en-GB" sz="4000" dirty="0"/>
              <a:t>Usage-related configuration</a:t>
            </a:r>
          </a:p>
        </p:txBody>
      </p:sp>
    </p:spTree>
    <p:extLst>
      <p:ext uri="{BB962C8B-B14F-4D97-AF65-F5344CB8AC3E}">
        <p14:creationId xmlns:p14="http://schemas.microsoft.com/office/powerpoint/2010/main" val="2740241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provider activities in SaaS</a:t>
            </a:r>
          </a:p>
        </p:txBody>
      </p:sp>
      <p:sp>
        <p:nvSpPr>
          <p:cNvPr id="3" name="Content Placeholder 2"/>
          <p:cNvSpPr>
            <a:spLocks noGrp="1"/>
          </p:cNvSpPr>
          <p:nvPr>
            <p:ph idx="1"/>
          </p:nvPr>
        </p:nvSpPr>
        <p:spPr/>
        <p:txBody>
          <a:bodyPr>
            <a:normAutofit/>
          </a:bodyPr>
          <a:lstStyle/>
          <a:p>
            <a:r>
              <a:rPr lang="en-GB" sz="4400" dirty="0"/>
              <a:t>Manage, maintain and implement cloud service </a:t>
            </a:r>
          </a:p>
          <a:p>
            <a:r>
              <a:rPr lang="en-GB" sz="4400" dirty="0"/>
              <a:t>Monitor usage by the consumer of cloud </a:t>
            </a:r>
          </a:p>
        </p:txBody>
      </p:sp>
    </p:spTree>
    <p:extLst>
      <p:ext uri="{BB962C8B-B14F-4D97-AF65-F5344CB8AC3E}">
        <p14:creationId xmlns:p14="http://schemas.microsoft.com/office/powerpoint/2010/main" val="34058220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83DE8-7B45-921B-3B35-74E8B0CA5C93}"/>
              </a:ext>
            </a:extLst>
          </p:cNvPr>
          <p:cNvSpPr>
            <a:spLocks noGrp="1"/>
          </p:cNvSpPr>
          <p:nvPr>
            <p:ph type="title"/>
          </p:nvPr>
        </p:nvSpPr>
        <p:spPr/>
        <p:txBody>
          <a:bodyPr/>
          <a:lstStyle/>
          <a:p>
            <a:r>
              <a:rPr lang="en-GB" dirty="0"/>
              <a:t>Who manages what in SaaS model</a:t>
            </a:r>
            <a:endParaRPr lang="x-none" dirty="0"/>
          </a:p>
        </p:txBody>
      </p:sp>
      <p:sp>
        <p:nvSpPr>
          <p:cNvPr id="3" name="内容占位符 2">
            <a:extLst>
              <a:ext uri="{FF2B5EF4-FFF2-40B4-BE49-F238E27FC236}">
                <a16:creationId xmlns:a16="http://schemas.microsoft.com/office/drawing/2014/main" id="{BDA00325-18F1-6348-B6F2-0DE63E929045}"/>
              </a:ext>
            </a:extLst>
          </p:cNvPr>
          <p:cNvSpPr>
            <a:spLocks noGrp="1"/>
          </p:cNvSpPr>
          <p:nvPr>
            <p:ph idx="1"/>
          </p:nvPr>
        </p:nvSpPr>
        <p:spPr/>
        <p:txBody>
          <a:bodyPr>
            <a:normAutofit fontScale="92500"/>
          </a:bodyPr>
          <a:lstStyle/>
          <a:p>
            <a:r>
              <a:rPr lang="en-US" sz="4000" dirty="0"/>
              <a:t>The application and all of the infrastructure required to deliver it - servers, storage, networking, middleware, application software, data storage - are hosted and managed by the SaaS vendor</a:t>
            </a:r>
          </a:p>
          <a:p>
            <a:pPr lvl="1"/>
            <a:r>
              <a:rPr lang="en-GB" sz="3600" dirty="0"/>
              <a:t>The vendor also manages all upgrades and patches to the software, usually invisibly to customers</a:t>
            </a:r>
          </a:p>
          <a:p>
            <a:r>
              <a:rPr lang="en-GB" sz="4000" dirty="0"/>
              <a:t>Customers can add more users and data storage on demand at additional cost</a:t>
            </a:r>
          </a:p>
          <a:p>
            <a:endParaRPr lang="x-none" sz="4000" dirty="0"/>
          </a:p>
        </p:txBody>
      </p:sp>
    </p:spTree>
    <p:extLst>
      <p:ext uri="{BB962C8B-B14F-4D97-AF65-F5344CB8AC3E}">
        <p14:creationId xmlns:p14="http://schemas.microsoft.com/office/powerpoint/2010/main" val="258557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Vendors of SaaS</a:t>
            </a:r>
          </a:p>
        </p:txBody>
      </p:sp>
      <p:sp>
        <p:nvSpPr>
          <p:cNvPr id="3" name="Content Placeholder 2"/>
          <p:cNvSpPr>
            <a:spLocks noGrp="1"/>
          </p:cNvSpPr>
          <p:nvPr>
            <p:ph idx="1"/>
          </p:nvPr>
        </p:nvSpPr>
        <p:spPr/>
        <p:txBody>
          <a:bodyPr/>
          <a:lstStyle/>
          <a:p>
            <a:r>
              <a:rPr lang="en-GB"/>
              <a:t>Salesforce.com</a:t>
            </a:r>
            <a:r>
              <a:rPr lang="en-GB" dirty="0"/>
              <a:t>, </a:t>
            </a:r>
          </a:p>
          <a:p>
            <a:r>
              <a:rPr lang="en-GB" dirty="0"/>
              <a:t>Microsoft Office 365</a:t>
            </a:r>
          </a:p>
          <a:p>
            <a:r>
              <a:rPr lang="en-GB" dirty="0"/>
              <a:t>Google documents,</a:t>
            </a:r>
          </a:p>
          <a:p>
            <a:r>
              <a:rPr lang="en-GB" dirty="0"/>
              <a:t>Clarizen.com, </a:t>
            </a:r>
          </a:p>
          <a:p>
            <a:r>
              <a:rPr lang="en-GB" dirty="0"/>
              <a:t>Gmail, </a:t>
            </a:r>
          </a:p>
          <a:p>
            <a:r>
              <a:rPr lang="en-GB" dirty="0"/>
              <a:t>Hotmail, </a:t>
            </a:r>
          </a:p>
          <a:p>
            <a:r>
              <a:rPr lang="en-GB" dirty="0"/>
              <a:t>Quicken online,</a:t>
            </a:r>
          </a:p>
          <a:p>
            <a:r>
              <a:rPr lang="en-GB" dirty="0" err="1"/>
              <a:t>Netsuite</a:t>
            </a:r>
            <a:r>
              <a:rPr lang="en-GB" dirty="0"/>
              <a:t>, </a:t>
            </a:r>
          </a:p>
        </p:txBody>
      </p:sp>
    </p:spTree>
    <p:extLst>
      <p:ext uri="{BB962C8B-B14F-4D97-AF65-F5344CB8AC3E}">
        <p14:creationId xmlns:p14="http://schemas.microsoft.com/office/powerpoint/2010/main" val="2889437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SaaS - Microsoft Office 365</a:t>
            </a:r>
          </a:p>
        </p:txBody>
      </p:sp>
      <p:sp>
        <p:nvSpPr>
          <p:cNvPr id="3" name="Content Placeholder 2"/>
          <p:cNvSpPr>
            <a:spLocks noGrp="1"/>
          </p:cNvSpPr>
          <p:nvPr>
            <p:ph idx="1"/>
          </p:nvPr>
        </p:nvSpPr>
        <p:spPr/>
        <p:txBody>
          <a:bodyPr>
            <a:normAutofit/>
          </a:bodyPr>
          <a:lstStyle/>
          <a:p>
            <a:r>
              <a:rPr lang="en-GB" sz="3600" dirty="0"/>
              <a:t>The series of web services that provide business owners and individuals with access to Microsoft Office main tools directly from their browsers </a:t>
            </a:r>
          </a:p>
          <a:p>
            <a:r>
              <a:rPr lang="en-GB" sz="3600" dirty="0"/>
              <a:t>Users can access Microsoft editing tools, business email, communication instruments, and documentation software</a:t>
            </a:r>
          </a:p>
        </p:txBody>
      </p:sp>
    </p:spTree>
    <p:extLst>
      <p:ext uri="{BB962C8B-B14F-4D97-AF65-F5344CB8AC3E}">
        <p14:creationId xmlns:p14="http://schemas.microsoft.com/office/powerpoint/2010/main" val="26143703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SaaS </a:t>
            </a:r>
            <a:r>
              <a:rPr lang="en-GB"/>
              <a:t>- Salesforce</a:t>
            </a:r>
            <a:endParaRPr lang="en-GB" dirty="0"/>
          </a:p>
        </p:txBody>
      </p:sp>
      <p:sp>
        <p:nvSpPr>
          <p:cNvPr id="3" name="Content Placeholder 2"/>
          <p:cNvSpPr>
            <a:spLocks noGrp="1"/>
          </p:cNvSpPr>
          <p:nvPr>
            <p:ph idx="1"/>
          </p:nvPr>
        </p:nvSpPr>
        <p:spPr/>
        <p:txBody>
          <a:bodyPr>
            <a:normAutofit/>
          </a:bodyPr>
          <a:lstStyle/>
          <a:p>
            <a:r>
              <a:rPr lang="en-GB" sz="3600" dirty="0"/>
              <a:t>The most popular CRM on the market that unites marketing, communication, e-commerce</a:t>
            </a:r>
          </a:p>
          <a:p>
            <a:r>
              <a:rPr lang="en-GB" sz="3600" dirty="0"/>
              <a:t>Business owners can keep track of their sales, client relations, communications, and relevant tasks from any device</a:t>
            </a:r>
          </a:p>
          <a:p>
            <a:r>
              <a:rPr lang="en-GB" sz="3600" dirty="0"/>
              <a:t>Salesforce can be integrated into the website — the information about incoming leads will be sent to the platform automatically</a:t>
            </a:r>
          </a:p>
        </p:txBody>
      </p:sp>
    </p:spTree>
    <p:extLst>
      <p:ext uri="{BB962C8B-B14F-4D97-AF65-F5344CB8AC3E}">
        <p14:creationId xmlns:p14="http://schemas.microsoft.com/office/powerpoint/2010/main" val="37749243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93CC7-9FD0-80EC-7965-25761C97E1CA}"/>
              </a:ext>
            </a:extLst>
          </p:cNvPr>
          <p:cNvSpPr>
            <a:spLocks noGrp="1"/>
          </p:cNvSpPr>
          <p:nvPr>
            <p:ph type="title"/>
          </p:nvPr>
        </p:nvSpPr>
        <p:spPr/>
        <p:txBody>
          <a:bodyPr/>
          <a:lstStyle/>
          <a:p>
            <a:r>
              <a:rPr lang="en-AU" dirty="0"/>
              <a:t>SaaS use cases (1)</a:t>
            </a:r>
            <a:endParaRPr lang="x-none" dirty="0"/>
          </a:p>
        </p:txBody>
      </p:sp>
      <p:sp>
        <p:nvSpPr>
          <p:cNvPr id="3" name="内容占位符 2">
            <a:extLst>
              <a:ext uri="{FF2B5EF4-FFF2-40B4-BE49-F238E27FC236}">
                <a16:creationId xmlns:a16="http://schemas.microsoft.com/office/drawing/2014/main" id="{D8473B3B-BE59-70A6-AF7F-81911D8D04B6}"/>
              </a:ext>
            </a:extLst>
          </p:cNvPr>
          <p:cNvSpPr>
            <a:spLocks noGrp="1"/>
          </p:cNvSpPr>
          <p:nvPr>
            <p:ph idx="1"/>
          </p:nvPr>
        </p:nvSpPr>
        <p:spPr/>
        <p:txBody>
          <a:bodyPr>
            <a:normAutofit/>
          </a:bodyPr>
          <a:lstStyle/>
          <a:p>
            <a:r>
              <a:rPr lang="en-GB" sz="3200" dirty="0"/>
              <a:t>Today, just about any personal or employee productivity application is available as SaaS</a:t>
            </a:r>
          </a:p>
          <a:p>
            <a:r>
              <a:rPr lang="en-GB" sz="3200" dirty="0"/>
              <a:t>If an end user or organization can find a SaaS solution with the required functionality, in most cases it will provide a significantly simpler, more scalable and more cost-effective alternative to on-premises software.</a:t>
            </a:r>
            <a:r>
              <a:rPr lang="en-US" sz="3200" dirty="0"/>
              <a:t> </a:t>
            </a:r>
          </a:p>
          <a:p>
            <a:r>
              <a:rPr lang="en-US" sz="3200" dirty="0"/>
              <a:t>Many applications designed originally for the desktop (e.g., Adobe Creative Suite) are now available as SaaS (e.g., Adobe Creative Cloud).</a:t>
            </a:r>
            <a:endParaRPr lang="en-GB" sz="3200" dirty="0"/>
          </a:p>
          <a:p>
            <a:endParaRPr lang="en-GB" sz="3200" dirty="0"/>
          </a:p>
          <a:p>
            <a:endParaRPr lang="x-none" sz="3200" dirty="0"/>
          </a:p>
        </p:txBody>
      </p:sp>
    </p:spTree>
    <p:extLst>
      <p:ext uri="{BB962C8B-B14F-4D97-AF65-F5344CB8AC3E}">
        <p14:creationId xmlns:p14="http://schemas.microsoft.com/office/powerpoint/2010/main" val="2469143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93CC7-9FD0-80EC-7965-25761C97E1CA}"/>
              </a:ext>
            </a:extLst>
          </p:cNvPr>
          <p:cNvSpPr>
            <a:spLocks noGrp="1"/>
          </p:cNvSpPr>
          <p:nvPr>
            <p:ph type="title"/>
          </p:nvPr>
        </p:nvSpPr>
        <p:spPr/>
        <p:txBody>
          <a:bodyPr/>
          <a:lstStyle/>
          <a:p>
            <a:r>
              <a:rPr lang="en-AU" dirty="0"/>
              <a:t>SaaS use cases (2)</a:t>
            </a:r>
            <a:endParaRPr lang="x-none" dirty="0"/>
          </a:p>
        </p:txBody>
      </p:sp>
      <p:sp>
        <p:nvSpPr>
          <p:cNvPr id="3" name="内容占位符 2">
            <a:extLst>
              <a:ext uri="{FF2B5EF4-FFF2-40B4-BE49-F238E27FC236}">
                <a16:creationId xmlns:a16="http://schemas.microsoft.com/office/drawing/2014/main" id="{D8473B3B-BE59-70A6-AF7F-81911D8D04B6}"/>
              </a:ext>
            </a:extLst>
          </p:cNvPr>
          <p:cNvSpPr>
            <a:spLocks noGrp="1"/>
          </p:cNvSpPr>
          <p:nvPr>
            <p:ph idx="1"/>
          </p:nvPr>
        </p:nvSpPr>
        <p:spPr/>
        <p:txBody>
          <a:bodyPr>
            <a:normAutofit/>
          </a:bodyPr>
          <a:lstStyle/>
          <a:p>
            <a:r>
              <a:rPr lang="en-US" sz="4000" dirty="0"/>
              <a:t>SaaS applications people use every day in their personal lives</a:t>
            </a:r>
          </a:p>
          <a:p>
            <a:pPr lvl="1"/>
            <a:r>
              <a:rPr lang="en-US" sz="3600" dirty="0"/>
              <a:t>email</a:t>
            </a:r>
          </a:p>
          <a:p>
            <a:pPr lvl="1"/>
            <a:r>
              <a:rPr lang="en-US" sz="3600" dirty="0"/>
              <a:t>social media</a:t>
            </a:r>
          </a:p>
          <a:p>
            <a:pPr lvl="1"/>
            <a:r>
              <a:rPr lang="en-US" sz="3600" dirty="0"/>
              <a:t>cloud file storage solutions</a:t>
            </a:r>
          </a:p>
          <a:p>
            <a:pPr lvl="1"/>
            <a:r>
              <a:rPr lang="en-US" sz="3600" dirty="0"/>
              <a:t>…</a:t>
            </a:r>
          </a:p>
          <a:p>
            <a:endParaRPr lang="x-none" sz="4000" dirty="0"/>
          </a:p>
        </p:txBody>
      </p:sp>
    </p:spTree>
    <p:extLst>
      <p:ext uri="{BB962C8B-B14F-4D97-AF65-F5344CB8AC3E}">
        <p14:creationId xmlns:p14="http://schemas.microsoft.com/office/powerpoint/2010/main" val="3850368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93CC7-9FD0-80EC-7965-25761C97E1CA}"/>
              </a:ext>
            </a:extLst>
          </p:cNvPr>
          <p:cNvSpPr>
            <a:spLocks noGrp="1"/>
          </p:cNvSpPr>
          <p:nvPr>
            <p:ph type="title"/>
          </p:nvPr>
        </p:nvSpPr>
        <p:spPr/>
        <p:txBody>
          <a:bodyPr/>
          <a:lstStyle/>
          <a:p>
            <a:r>
              <a:rPr lang="en-AU" dirty="0"/>
              <a:t>SaaS use cases (3)</a:t>
            </a:r>
            <a:endParaRPr lang="x-none" dirty="0"/>
          </a:p>
        </p:txBody>
      </p:sp>
      <p:sp>
        <p:nvSpPr>
          <p:cNvPr id="3" name="内容占位符 2">
            <a:extLst>
              <a:ext uri="{FF2B5EF4-FFF2-40B4-BE49-F238E27FC236}">
                <a16:creationId xmlns:a16="http://schemas.microsoft.com/office/drawing/2014/main" id="{D8473B3B-BE59-70A6-AF7F-81911D8D04B6}"/>
              </a:ext>
            </a:extLst>
          </p:cNvPr>
          <p:cNvSpPr>
            <a:spLocks noGrp="1"/>
          </p:cNvSpPr>
          <p:nvPr>
            <p:ph idx="1"/>
          </p:nvPr>
        </p:nvSpPr>
        <p:spPr/>
        <p:txBody>
          <a:bodyPr>
            <a:normAutofit/>
          </a:bodyPr>
          <a:lstStyle/>
          <a:p>
            <a:r>
              <a:rPr lang="en-US" sz="3600" dirty="0"/>
              <a:t>Business or enterprise SaaS solutions</a:t>
            </a:r>
          </a:p>
          <a:p>
            <a:pPr lvl="1"/>
            <a:r>
              <a:rPr lang="en-US" sz="3200" dirty="0"/>
              <a:t>customer relationship management software</a:t>
            </a:r>
          </a:p>
          <a:p>
            <a:pPr lvl="1"/>
            <a:r>
              <a:rPr lang="en-US" sz="3200" dirty="0"/>
              <a:t>marketing software</a:t>
            </a:r>
          </a:p>
          <a:p>
            <a:pPr lvl="1"/>
            <a:r>
              <a:rPr lang="en-US" sz="3200" dirty="0"/>
              <a:t>workflow management</a:t>
            </a:r>
          </a:p>
          <a:p>
            <a:pPr lvl="1"/>
            <a:r>
              <a:rPr lang="en-US" sz="3200" dirty="0"/>
              <a:t>collaboration and messaging</a:t>
            </a:r>
          </a:p>
          <a:p>
            <a:pPr lvl="1"/>
            <a:r>
              <a:rPr lang="en-US" sz="3200" dirty="0"/>
              <a:t>graphics</a:t>
            </a:r>
          </a:p>
          <a:p>
            <a:pPr lvl="1"/>
            <a:r>
              <a:rPr lang="en-US" sz="3200" dirty="0"/>
              <a:t>…</a:t>
            </a:r>
          </a:p>
          <a:p>
            <a:endParaRPr lang="x-none" sz="3600" dirty="0"/>
          </a:p>
        </p:txBody>
      </p:sp>
    </p:spTree>
    <p:extLst>
      <p:ext uri="{BB962C8B-B14F-4D97-AF65-F5344CB8AC3E}">
        <p14:creationId xmlns:p14="http://schemas.microsoft.com/office/powerpoint/2010/main" val="63715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336800" y="76200"/>
            <a:ext cx="9652000" cy="1143000"/>
          </a:xfrm>
        </p:spPr>
        <p:txBody>
          <a:bodyPr/>
          <a:lstStyle/>
          <a:p>
            <a:pPr eaLnBrk="1" hangingPunct="1"/>
            <a:r>
              <a:rPr lang="en-US" altLang="en-US"/>
              <a:t>Cloud Service Models</a:t>
            </a:r>
          </a:p>
        </p:txBody>
      </p:sp>
      <p:sp>
        <p:nvSpPr>
          <p:cNvPr id="1638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fld id="{7A6C81DE-C363-4AAC-B0FD-D9B90544EA4A}" type="slidenum">
              <a:rPr lang="en-US" altLang="en-US" sz="1200">
                <a:solidFill>
                  <a:schemeClr val="bg1"/>
                </a:solidFill>
              </a:rPr>
              <a:pPr/>
              <a:t>8</a:t>
            </a:fld>
            <a:endParaRPr lang="en-US" altLang="en-US" sz="1200">
              <a:solidFill>
                <a:schemeClr val="bg1"/>
              </a:solidFill>
            </a:endParaRPr>
          </a:p>
        </p:txBody>
      </p:sp>
      <p:sp>
        <p:nvSpPr>
          <p:cNvPr id="43" name="Rounded Rectangle 42"/>
          <p:cNvSpPr/>
          <p:nvPr/>
        </p:nvSpPr>
        <p:spPr bwMode="auto">
          <a:xfrm>
            <a:off x="19304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Software as a Service (</a:t>
            </a:r>
            <a:r>
              <a:rPr lang="en-US" sz="1800" kern="0" dirty="0" err="1">
                <a:solidFill>
                  <a:srgbClr val="FFFFFF"/>
                </a:solidFill>
                <a:latin typeface="Arial"/>
                <a:ea typeface="+mn-ea"/>
              </a:rPr>
              <a:t>SaaS</a:t>
            </a:r>
            <a:r>
              <a:rPr lang="en-US" sz="1800" kern="0" dirty="0">
                <a:solidFill>
                  <a:srgbClr val="FFFFFF"/>
                </a:solidFill>
                <a:latin typeface="Arial"/>
                <a:ea typeface="+mn-ea"/>
              </a:rPr>
              <a:t>)</a:t>
            </a:r>
          </a:p>
        </p:txBody>
      </p:sp>
      <p:sp>
        <p:nvSpPr>
          <p:cNvPr id="44" name="Rounded Rectangle 43"/>
          <p:cNvSpPr/>
          <p:nvPr/>
        </p:nvSpPr>
        <p:spPr bwMode="auto">
          <a:xfrm>
            <a:off x="5490634"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Platform as a Service (</a:t>
            </a:r>
            <a:r>
              <a:rPr lang="en-US" sz="1800" kern="0" dirty="0" err="1">
                <a:solidFill>
                  <a:srgbClr val="FFFFFF"/>
                </a:solidFill>
                <a:latin typeface="Arial"/>
                <a:ea typeface="+mn-ea"/>
              </a:rPr>
              <a:t>PaaS</a:t>
            </a:r>
            <a:r>
              <a:rPr lang="en-US" sz="1800" kern="0" dirty="0">
                <a:solidFill>
                  <a:srgbClr val="FFFFFF"/>
                </a:solidFill>
                <a:latin typeface="Arial"/>
                <a:ea typeface="+mn-ea"/>
              </a:rPr>
              <a:t>)</a:t>
            </a:r>
          </a:p>
        </p:txBody>
      </p:sp>
      <p:sp>
        <p:nvSpPr>
          <p:cNvPr id="45" name="Rounded Rectangle 44"/>
          <p:cNvSpPr/>
          <p:nvPr/>
        </p:nvSpPr>
        <p:spPr bwMode="auto">
          <a:xfrm>
            <a:off x="89408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Infrastructure as a Service (</a:t>
            </a:r>
            <a:r>
              <a:rPr lang="en-US" sz="1800" kern="0" dirty="0" err="1">
                <a:solidFill>
                  <a:srgbClr val="FFFFFF"/>
                </a:solidFill>
                <a:latin typeface="Arial"/>
                <a:ea typeface="+mn-ea"/>
              </a:rPr>
              <a:t>IaaS</a:t>
            </a:r>
            <a:r>
              <a:rPr lang="en-US" sz="1800" kern="0" dirty="0">
                <a:solidFill>
                  <a:srgbClr val="FFFFFF"/>
                </a:solidFill>
                <a:latin typeface="Arial"/>
                <a:ea typeface="+mn-ea"/>
              </a:rPr>
              <a:t>)</a:t>
            </a:r>
          </a:p>
        </p:txBody>
      </p:sp>
      <p:pic>
        <p:nvPicPr>
          <p:cNvPr id="2057" name="Picture 9"/>
          <p:cNvPicPr>
            <a:picLocks noChangeAspect="1" noChangeArrowheads="1"/>
          </p:cNvPicPr>
          <p:nvPr/>
        </p:nvPicPr>
        <p:blipFill>
          <a:blip r:embed="rId3"/>
          <a:srcRect/>
          <a:stretch>
            <a:fillRect/>
          </a:stretch>
        </p:blipFill>
        <p:spPr bwMode="auto">
          <a:xfrm>
            <a:off x="2863851" y="4876801"/>
            <a:ext cx="8210549" cy="1457325"/>
          </a:xfrm>
          <a:prstGeom prst="rect">
            <a:avLst/>
          </a:prstGeom>
          <a:ln/>
        </p:spPr>
        <p:style>
          <a:lnRef idx="1">
            <a:schemeClr val="dk1"/>
          </a:lnRef>
          <a:fillRef idx="2">
            <a:schemeClr val="dk1"/>
          </a:fillRef>
          <a:effectRef idx="1">
            <a:schemeClr val="dk1"/>
          </a:effectRef>
          <a:fontRef idx="minor">
            <a:schemeClr val="dk1"/>
          </a:fontRef>
        </p:style>
      </p:pic>
      <p:pic>
        <p:nvPicPr>
          <p:cNvPr id="2058" name="Picture 10"/>
          <p:cNvPicPr>
            <a:picLocks noChangeAspect="1" noChangeArrowheads="1"/>
          </p:cNvPicPr>
          <p:nvPr/>
        </p:nvPicPr>
        <p:blipFill>
          <a:blip r:embed="rId4"/>
          <a:srcRect/>
          <a:stretch>
            <a:fillRect/>
          </a:stretch>
        </p:blipFill>
        <p:spPr bwMode="auto">
          <a:xfrm>
            <a:off x="2849034" y="3200400"/>
            <a:ext cx="8210551" cy="1447800"/>
          </a:xfrm>
          <a:prstGeom prst="rect">
            <a:avLst/>
          </a:prstGeom>
          <a:ln/>
        </p:spPr>
        <p:style>
          <a:lnRef idx="1">
            <a:schemeClr val="dk1"/>
          </a:lnRef>
          <a:fillRef idx="2">
            <a:schemeClr val="dk1"/>
          </a:fillRef>
          <a:effectRef idx="1">
            <a:schemeClr val="dk1"/>
          </a:effectRef>
          <a:fontRef idx="minor">
            <a:schemeClr val="dk1"/>
          </a:fontRef>
        </p:style>
      </p:pic>
      <p:pic>
        <p:nvPicPr>
          <p:cNvPr id="2059" name="Picture 11"/>
          <p:cNvPicPr>
            <a:picLocks noChangeAspect="1" noChangeArrowheads="1"/>
          </p:cNvPicPr>
          <p:nvPr/>
        </p:nvPicPr>
        <p:blipFill>
          <a:blip r:embed="rId5"/>
          <a:srcRect/>
          <a:stretch>
            <a:fillRect/>
          </a:stretch>
        </p:blipFill>
        <p:spPr bwMode="auto">
          <a:xfrm>
            <a:off x="2863851" y="1828800"/>
            <a:ext cx="8210549" cy="1219200"/>
          </a:xfrm>
          <a:prstGeom prst="rect">
            <a:avLst/>
          </a:prstGeom>
          <a:ln/>
        </p:spPr>
        <p:style>
          <a:lnRef idx="1">
            <a:schemeClr val="dk1"/>
          </a:lnRef>
          <a:fillRef idx="2">
            <a:schemeClr val="dk1"/>
          </a:fillRef>
          <a:effectRef idx="1">
            <a:schemeClr val="dk1"/>
          </a:effectRef>
          <a:fontRef idx="minor">
            <a:schemeClr val="dk1"/>
          </a:fontRef>
        </p:style>
      </p:pic>
      <p:pic>
        <p:nvPicPr>
          <p:cNvPr id="2061" name="Picture 13" descr="Amazon Web Service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1" y="5033963"/>
            <a:ext cx="2082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Dedicated Server, Managed Hosting &amp; Web Hosting from Rackspac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1" y="5762625"/>
            <a:ext cx="2006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p:cNvGrpSpPr>
            <a:grpSpLocks/>
          </p:cNvGrpSpPr>
          <p:nvPr/>
        </p:nvGrpSpPr>
        <p:grpSpPr bwMode="auto">
          <a:xfrm>
            <a:off x="74085" y="3200402"/>
            <a:ext cx="2789767" cy="830997"/>
            <a:chOff x="55539" y="3200400"/>
            <a:chExt cx="2092347" cy="831277"/>
          </a:xfrm>
        </p:grpSpPr>
        <p:pic>
          <p:nvPicPr>
            <p:cNvPr id="16400" name="Picture 23" descr="App Engine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Box 48"/>
            <p:cNvSpPr txBox="1">
              <a:spLocks noChangeArrowheads="1"/>
            </p:cNvSpPr>
            <p:nvPr/>
          </p:nvSpPr>
          <p:spPr bwMode="auto">
            <a:xfrm>
              <a:off x="761999" y="3200400"/>
              <a:ext cx="1385887" cy="83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b="1"/>
                <a:t>Google App Engine</a:t>
              </a:r>
            </a:p>
          </p:txBody>
        </p:sp>
      </p:grpSp>
      <p:pic>
        <p:nvPicPr>
          <p:cNvPr id="2073" name="Picture 25" descr="Windows Azure Platfor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384" y="3932238"/>
            <a:ext cx="23008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a:spLocks noChangeArrowheads="1"/>
          </p:cNvSpPr>
          <p:nvPr/>
        </p:nvSpPr>
        <p:spPr bwMode="auto">
          <a:xfrm>
            <a:off x="218017" y="2079625"/>
            <a:ext cx="237066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SalesForce CRM</a:t>
            </a:r>
          </a:p>
        </p:txBody>
      </p:sp>
      <p:sp>
        <p:nvSpPr>
          <p:cNvPr id="72" name="Rectangle 71"/>
          <p:cNvSpPr>
            <a:spLocks noChangeArrowheads="1"/>
          </p:cNvSpPr>
          <p:nvPr/>
        </p:nvSpPr>
        <p:spPr bwMode="auto">
          <a:xfrm>
            <a:off x="224367" y="2520950"/>
            <a:ext cx="236855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LotusLive</a:t>
            </a:r>
          </a:p>
        </p:txBody>
      </p:sp>
    </p:spTree>
    <p:extLst>
      <p:ext uri="{BB962C8B-B14F-4D97-AF65-F5344CB8AC3E}">
        <p14:creationId xmlns:p14="http://schemas.microsoft.com/office/powerpoint/2010/main" val="1671557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500"/>
                                        <p:tgtEl>
                                          <p:spTgt spid="45"/>
                                        </p:tgtEl>
                                      </p:cBhvr>
                                    </p:animEffect>
                                  </p:childTnLst>
                                </p:cTn>
                              </p:par>
                              <p:par>
                                <p:cTn id="8" presetID="6" presetClass="entr" presetSubtype="16" fill="hold" nodeType="withEffect">
                                  <p:stCondLst>
                                    <p:cond delay="0"/>
                                  </p:stCondLst>
                                  <p:childTnLst>
                                    <p:set>
                                      <p:cBhvr>
                                        <p:cTn id="9" dur="1" fill="hold">
                                          <p:stCondLst>
                                            <p:cond delay="0"/>
                                          </p:stCondLst>
                                        </p:cTn>
                                        <p:tgtEl>
                                          <p:spTgt spid="2057"/>
                                        </p:tgtEl>
                                        <p:attrNameLst>
                                          <p:attrName>style.visibility</p:attrName>
                                        </p:attrNameLst>
                                      </p:cBhvr>
                                      <p:to>
                                        <p:strVal val="visible"/>
                                      </p:to>
                                    </p:set>
                                    <p:animEffect transition="in" filter="circle(in)">
                                      <p:cBhvr>
                                        <p:cTn id="10" dur="500"/>
                                        <p:tgtEl>
                                          <p:spTgt spid="2057"/>
                                        </p:tgtEl>
                                      </p:cBhvr>
                                    </p:animEffect>
                                  </p:childTnLst>
                                </p:cTn>
                              </p:par>
                              <p:par>
                                <p:cTn id="11" presetID="6" presetClass="entr" presetSubtype="16" fill="hold" nodeType="withEffect">
                                  <p:stCondLst>
                                    <p:cond delay="0"/>
                                  </p:stCondLst>
                                  <p:childTnLst>
                                    <p:set>
                                      <p:cBhvr>
                                        <p:cTn id="12" dur="1" fill="hold">
                                          <p:stCondLst>
                                            <p:cond delay="0"/>
                                          </p:stCondLst>
                                        </p:cTn>
                                        <p:tgtEl>
                                          <p:spTgt spid="2061"/>
                                        </p:tgtEl>
                                        <p:attrNameLst>
                                          <p:attrName>style.visibility</p:attrName>
                                        </p:attrNameLst>
                                      </p:cBhvr>
                                      <p:to>
                                        <p:strVal val="visible"/>
                                      </p:to>
                                    </p:set>
                                    <p:animEffect transition="in" filter="circle(in)">
                                      <p:cBhvr>
                                        <p:cTn id="13" dur="500"/>
                                        <p:tgtEl>
                                          <p:spTgt spid="2061"/>
                                        </p:tgtEl>
                                      </p:cBhvr>
                                    </p:animEffect>
                                  </p:childTnLst>
                                </p:cTn>
                              </p:par>
                              <p:par>
                                <p:cTn id="14" presetID="6" presetClass="entr" presetSubtype="16" fill="hold" nodeType="withEffect">
                                  <p:stCondLst>
                                    <p:cond delay="0"/>
                                  </p:stCondLst>
                                  <p:childTnLst>
                                    <p:set>
                                      <p:cBhvr>
                                        <p:cTn id="15" dur="1" fill="hold">
                                          <p:stCondLst>
                                            <p:cond delay="0"/>
                                          </p:stCondLst>
                                        </p:cTn>
                                        <p:tgtEl>
                                          <p:spTgt spid="2069"/>
                                        </p:tgtEl>
                                        <p:attrNameLst>
                                          <p:attrName>style.visibility</p:attrName>
                                        </p:attrNameLst>
                                      </p:cBhvr>
                                      <p:to>
                                        <p:strVal val="visible"/>
                                      </p:to>
                                    </p:set>
                                    <p:animEffect transition="in" filter="circle(in)">
                                      <p:cBhvr>
                                        <p:cTn id="16" dur="500"/>
                                        <p:tgtEl>
                                          <p:spTgt spid="20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circle(in)">
                                      <p:cBhvr>
                                        <p:cTn id="21" dur="500"/>
                                        <p:tgtEl>
                                          <p:spTgt spid="44"/>
                                        </p:tgtEl>
                                      </p:cBhvr>
                                    </p:animEffect>
                                  </p:childTnLst>
                                </p:cTn>
                              </p:par>
                              <p:par>
                                <p:cTn id="22" presetID="6" presetClass="entr" presetSubtype="16" fill="hold" nodeType="withEffect">
                                  <p:stCondLst>
                                    <p:cond delay="0"/>
                                  </p:stCondLst>
                                  <p:childTnLst>
                                    <p:set>
                                      <p:cBhvr>
                                        <p:cTn id="23" dur="1" fill="hold">
                                          <p:stCondLst>
                                            <p:cond delay="0"/>
                                          </p:stCondLst>
                                        </p:cTn>
                                        <p:tgtEl>
                                          <p:spTgt spid="2058"/>
                                        </p:tgtEl>
                                        <p:attrNameLst>
                                          <p:attrName>style.visibility</p:attrName>
                                        </p:attrNameLst>
                                      </p:cBhvr>
                                      <p:to>
                                        <p:strVal val="visible"/>
                                      </p:to>
                                    </p:set>
                                    <p:animEffect transition="in" filter="circle(in)">
                                      <p:cBhvr>
                                        <p:cTn id="24" dur="500"/>
                                        <p:tgtEl>
                                          <p:spTgt spid="2058"/>
                                        </p:tgtEl>
                                      </p:cBhvr>
                                    </p:animEffect>
                                  </p:childTnLst>
                                </p:cTn>
                              </p:par>
                              <p:par>
                                <p:cTn id="25" presetID="6" presetClass="entr" presetSubtype="16"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circle(in)">
                                      <p:cBhvr>
                                        <p:cTn id="27" dur="500"/>
                                        <p:tgtEl>
                                          <p:spTgt spid="50"/>
                                        </p:tgtEl>
                                      </p:cBhvr>
                                    </p:animEffect>
                                  </p:childTnLst>
                                </p:cTn>
                              </p:par>
                              <p:par>
                                <p:cTn id="28" presetID="6" presetClass="entr" presetSubtype="16" fill="hold" nodeType="withEffect">
                                  <p:stCondLst>
                                    <p:cond delay="0"/>
                                  </p:stCondLst>
                                  <p:childTnLst>
                                    <p:set>
                                      <p:cBhvr>
                                        <p:cTn id="29" dur="1" fill="hold">
                                          <p:stCondLst>
                                            <p:cond delay="0"/>
                                          </p:stCondLst>
                                        </p:cTn>
                                        <p:tgtEl>
                                          <p:spTgt spid="2073"/>
                                        </p:tgtEl>
                                        <p:attrNameLst>
                                          <p:attrName>style.visibility</p:attrName>
                                        </p:attrNameLst>
                                      </p:cBhvr>
                                      <p:to>
                                        <p:strVal val="visible"/>
                                      </p:to>
                                    </p:set>
                                    <p:animEffect transition="in" filter="circle(in)">
                                      <p:cBhvr>
                                        <p:cTn id="30" dur="500"/>
                                        <p:tgtEl>
                                          <p:spTgt spid="2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circle(in)">
                                      <p:cBhvr>
                                        <p:cTn id="35" dur="500"/>
                                        <p:tgtEl>
                                          <p:spTgt spid="43"/>
                                        </p:tgtEl>
                                      </p:cBhvr>
                                    </p:animEffect>
                                  </p:childTnLst>
                                </p:cTn>
                              </p:par>
                              <p:par>
                                <p:cTn id="36" presetID="6" presetClass="entr" presetSubtype="16" fill="hold" nodeType="withEffect">
                                  <p:stCondLst>
                                    <p:cond delay="0"/>
                                  </p:stCondLst>
                                  <p:childTnLst>
                                    <p:set>
                                      <p:cBhvr>
                                        <p:cTn id="37" dur="1" fill="hold">
                                          <p:stCondLst>
                                            <p:cond delay="0"/>
                                          </p:stCondLst>
                                        </p:cTn>
                                        <p:tgtEl>
                                          <p:spTgt spid="2059"/>
                                        </p:tgtEl>
                                        <p:attrNameLst>
                                          <p:attrName>style.visibility</p:attrName>
                                        </p:attrNameLst>
                                      </p:cBhvr>
                                      <p:to>
                                        <p:strVal val="visible"/>
                                      </p:to>
                                    </p:set>
                                    <p:animEffect transition="in" filter="circle(in)">
                                      <p:cBhvr>
                                        <p:cTn id="38" dur="500"/>
                                        <p:tgtEl>
                                          <p:spTgt spid="205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circle(in)">
                                      <p:cBhvr>
                                        <p:cTn id="41" dur="500"/>
                                        <p:tgtEl>
                                          <p:spTgt spid="5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circle(in)">
                                      <p:cBhvr>
                                        <p:cTn id="4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1" grpId="0"/>
      <p:bldP spid="7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3200" dirty="0"/>
              <a:t>Suppose a large organization wants to deliver a customer relationship management (CRM) application to its sales team. </a:t>
            </a:r>
          </a:p>
          <a:p>
            <a:pPr lvl="1"/>
            <a:r>
              <a:rPr lang="en-US" sz="2800" dirty="0"/>
              <a:t>CRM software connects all the data from sales leads and customers. It consolidates all communications (form fills, calls, emails, text messages, and meetings), documents, quotes, purchases, and tasks associated with each lead and client. </a:t>
            </a:r>
          </a:p>
          <a:p>
            <a:r>
              <a:rPr lang="en-GB" sz="3200" dirty="0"/>
              <a:t>Can they choose a SaaS model?</a:t>
            </a:r>
            <a:endParaRPr lang="en-US" sz="3200" dirty="0"/>
          </a:p>
          <a:p>
            <a:endParaRPr lang="en-GB" sz="3200" dirty="0"/>
          </a:p>
        </p:txBody>
      </p:sp>
    </p:spTree>
    <p:extLst>
      <p:ext uri="{BB962C8B-B14F-4D97-AF65-F5344CB8AC3E}">
        <p14:creationId xmlns:p14="http://schemas.microsoft.com/office/powerpoint/2010/main" val="35588275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40B3948-B3F7-5D98-E3FD-0ED0D49BC6BD}"/>
              </a:ext>
            </a:extLst>
          </p:cNvPr>
          <p:cNvSpPr txBox="1"/>
          <p:nvPr>
            <p:custDataLst>
              <p:tags r:id="rId2"/>
            </p:custDataLst>
          </p:nvPr>
        </p:nvSpPr>
        <p:spPr>
          <a:xfrm>
            <a:off x="1219200" y="977900"/>
            <a:ext cx="9753600" cy="3850861"/>
          </a:xfrm>
          <a:prstGeom prst="rect">
            <a:avLst/>
          </a:prstGeom>
          <a:noFill/>
        </p:spPr>
        <p:txBody>
          <a:bodyPr vert="horz" wrap="square" rtlCol="0" anchor="ctr" anchorCtr="0">
            <a:noAutofit/>
          </a:bodyPr>
          <a:lstStyle/>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Suppose a large organization wants to deliver a customer relationship management (CRM) application to its sales team. </a:t>
            </a:r>
          </a:p>
          <a:p>
            <a:pPr lvl="1"/>
            <a:r>
              <a:rPr lang="en-US" sz="20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CRM software connects all the data from sales leads and customers. It consolidates all communications (form fills, calls, emails, text messages, and meetings), documents, quotes, purchases, and tasks associated with each lead and client. </a:t>
            </a:r>
          </a:p>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Can they choose a SaaS model?</a:t>
            </a:r>
          </a:p>
        </p:txBody>
      </p:sp>
      <p:sp>
        <p:nvSpPr>
          <p:cNvPr id="7" name="文本框 6">
            <a:extLst>
              <a:ext uri="{FF2B5EF4-FFF2-40B4-BE49-F238E27FC236}">
                <a16:creationId xmlns:a16="http://schemas.microsoft.com/office/drawing/2014/main" id="{9F9E18E5-D9E7-5261-5FDD-A0EF54B0F48D}"/>
              </a:ext>
            </a:extLst>
          </p:cNvPr>
          <p:cNvSpPr txBox="1"/>
          <p:nvPr>
            <p:custDataLst>
              <p:tags r:id="rId3"/>
            </p:custDataLst>
          </p:nvPr>
        </p:nvSpPr>
        <p:spPr>
          <a:xfrm>
            <a:off x="2438400" y="489226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AF789C3-B24E-3362-7EA1-3A44DC3DB957}"/>
              </a:ext>
            </a:extLst>
          </p:cNvPr>
          <p:cNvSpPr txBox="1"/>
          <p:nvPr>
            <p:custDataLst>
              <p:tags r:id="rId4"/>
            </p:custDataLst>
          </p:nvPr>
        </p:nvSpPr>
        <p:spPr>
          <a:xfrm>
            <a:off x="2438400" y="574951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029DCC-8BCE-332E-A3F3-455D26EEBE2C}"/>
              </a:ext>
            </a:extLst>
          </p:cNvPr>
          <p:cNvSpPr>
            <a:spLocks noChangeAspect="1"/>
          </p:cNvSpPr>
          <p:nvPr>
            <p:custDataLst>
              <p:tags r:id="rId5"/>
            </p:custDataLst>
          </p:nvPr>
        </p:nvSpPr>
        <p:spPr>
          <a:xfrm>
            <a:off x="1571625" y="495655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21F5815-1C4C-00E3-2798-780717FA52C8}"/>
              </a:ext>
            </a:extLst>
          </p:cNvPr>
          <p:cNvSpPr>
            <a:spLocks noChangeAspect="1"/>
          </p:cNvSpPr>
          <p:nvPr>
            <p:custDataLst>
              <p:tags r:id="rId6"/>
            </p:custDataLst>
          </p:nvPr>
        </p:nvSpPr>
        <p:spPr>
          <a:xfrm>
            <a:off x="1571625" y="581380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A26103C-37B8-E89B-548D-77F6E92D41F1}"/>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EFCFA52A-D2CC-4377-AAC5-7C45E344DFF7}"/>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271DC1FD-8FD5-F583-AB9D-27B999867096}"/>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C956226E-CC6D-99D8-BD30-ABE1D0069F09}"/>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6701B9B4-7634-570A-A5DF-4603A2E0036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90B0EA7A-392F-8D0B-BAC0-66FEBDC59C68}"/>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5FFEE13-7050-4074-8E79-7D96EE5DF83C}"/>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701861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BFCA9-1B55-084A-BB2F-4EC012BFD86A}"/>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a16="http://schemas.microsoft.com/office/drawing/2014/main" id="{3E07F7D4-6751-DFEB-EF78-F114407481C4}"/>
              </a:ext>
            </a:extLst>
          </p:cNvPr>
          <p:cNvSpPr>
            <a:spLocks noGrp="1"/>
          </p:cNvSpPr>
          <p:nvPr>
            <p:ph idx="1"/>
          </p:nvPr>
        </p:nvSpPr>
        <p:spPr/>
        <p:txBody>
          <a:bodyPr>
            <a:normAutofit/>
          </a:bodyPr>
          <a:lstStyle/>
          <a:p>
            <a:r>
              <a:rPr lang="en-AU" sz="4800" dirty="0"/>
              <a:t>If the company chooses a SaaS model, </a:t>
            </a:r>
          </a:p>
          <a:p>
            <a:pPr lvl="1"/>
            <a:r>
              <a:rPr lang="en-AU" sz="4400" dirty="0"/>
              <a:t>what will be their own responsibility?</a:t>
            </a:r>
          </a:p>
          <a:p>
            <a:pPr lvl="1"/>
            <a:r>
              <a:rPr lang="en-AU" sz="4400" dirty="0"/>
              <a:t>what will be provided by the cloud provider?</a:t>
            </a:r>
          </a:p>
        </p:txBody>
      </p:sp>
    </p:spTree>
    <p:extLst>
      <p:ext uri="{BB962C8B-B14F-4D97-AF65-F5344CB8AC3E}">
        <p14:creationId xmlns:p14="http://schemas.microsoft.com/office/powerpoint/2010/main" val="129157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AC82B48-4881-6C4B-45A2-CBBFE700A09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800" dirty="0"/>
              <a:t>If the company chooses a SaaS model, what will be their own responsibility and what will be provided by the cloud provider?</a:t>
            </a:r>
          </a:p>
        </p:txBody>
      </p:sp>
      <p:sp>
        <p:nvSpPr>
          <p:cNvPr id="7" name="矩形: 圆角 6">
            <a:extLst>
              <a:ext uri="{FF2B5EF4-FFF2-40B4-BE49-F238E27FC236}">
                <a16:creationId xmlns:a16="http://schemas.microsoft.com/office/drawing/2014/main" id="{9F29BCA6-45A0-AF64-845F-3E21F1A7BF9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1D3A5D0-BDEC-A16D-A365-056A3C1E87B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55D0FDCD-0CF2-D7F7-3332-BF0AEFCDCBF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8AF15FB5-91DC-97A9-6EE1-E8B0C5D1E10F}"/>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4940E74C-47DB-1EA1-1795-5F2043B6AD5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5811AFC6-9C44-C19D-0C47-5C41A0317E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7B8072F7-E6BC-55B8-89B8-DDC5015A8FB4}"/>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D0E07970-EDEB-77A9-636B-E58F90F5812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4" name="Content Placeholder 2"/>
          <p:cNvSpPr txBox="1">
            <a:spLocks/>
          </p:cNvSpPr>
          <p:nvPr/>
        </p:nvSpPr>
        <p:spPr>
          <a:xfrm>
            <a:off x="838200" y="2361334"/>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a:t>They can choose a SaaS CRM solution, offloading all day-to-day management to the third-party vendor, but also giving up all control over features and functionality, data storage, user access and security.</a:t>
            </a:r>
            <a:endParaRPr lang="en-GB" sz="3200" dirty="0"/>
          </a:p>
        </p:txBody>
      </p:sp>
    </p:spTree>
    <p:custDataLst>
      <p:tags r:id="rId1"/>
    </p:custDataLst>
    <p:extLst>
      <p:ext uri="{BB962C8B-B14F-4D97-AF65-F5344CB8AC3E}">
        <p14:creationId xmlns:p14="http://schemas.microsoft.com/office/powerpoint/2010/main" val="8093158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721" y="301013"/>
            <a:ext cx="6581063" cy="58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897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as a service</a:t>
            </a:r>
          </a:p>
        </p:txBody>
      </p:sp>
      <p:sp>
        <p:nvSpPr>
          <p:cNvPr id="5" name="Text Placeholder 4"/>
          <p:cNvSpPr>
            <a:spLocks noGrp="1"/>
          </p:cNvSpPr>
          <p:nvPr>
            <p:ph type="body" idx="1"/>
          </p:nvPr>
        </p:nvSpPr>
        <p:spPr/>
        <p:txBody>
          <a:bodyPr>
            <a:normAutofit/>
          </a:bodyPr>
          <a:lstStyle/>
          <a:p>
            <a:r>
              <a:rPr lang="en-GB" sz="4000" dirty="0"/>
              <a:t>Traditional computing</a:t>
            </a:r>
          </a:p>
        </p:txBody>
      </p:sp>
      <p:sp>
        <p:nvSpPr>
          <p:cNvPr id="6" name="Content Placeholder 5"/>
          <p:cNvSpPr>
            <a:spLocks noGrp="1"/>
          </p:cNvSpPr>
          <p:nvPr>
            <p:ph sz="half" idx="2"/>
          </p:nvPr>
        </p:nvSpPr>
        <p:spPr/>
        <p:txBody>
          <a:bodyPr>
            <a:normAutofit/>
          </a:bodyPr>
          <a:lstStyle/>
          <a:p>
            <a:r>
              <a:rPr lang="en-GB" sz="4000" dirty="0"/>
              <a:t>Computing resources are </a:t>
            </a:r>
            <a:r>
              <a:rPr lang="en-GB" sz="4000" dirty="0">
                <a:solidFill>
                  <a:srgbClr val="FF0000"/>
                </a:solidFill>
              </a:rPr>
              <a:t>products</a:t>
            </a:r>
          </a:p>
          <a:p>
            <a:pPr lvl="1"/>
            <a:r>
              <a:rPr lang="en-GB" sz="3600" dirty="0"/>
              <a:t>Own and managed internally by organizations and individuals</a:t>
            </a:r>
          </a:p>
        </p:txBody>
      </p:sp>
      <p:sp>
        <p:nvSpPr>
          <p:cNvPr id="7" name="Text Placeholder 6"/>
          <p:cNvSpPr>
            <a:spLocks noGrp="1"/>
          </p:cNvSpPr>
          <p:nvPr>
            <p:ph type="body" sz="quarter" idx="3"/>
          </p:nvPr>
        </p:nvSpPr>
        <p:spPr/>
        <p:txBody>
          <a:bodyPr vert="horz" lIns="91440" tIns="45720" rIns="91440" bIns="45720" rtlCol="0" anchor="b">
            <a:normAutofit/>
          </a:bodyPr>
          <a:lstStyle/>
          <a:p>
            <a:r>
              <a:rPr lang="en-GB" sz="4000" dirty="0"/>
              <a:t>Cloud computing</a:t>
            </a:r>
          </a:p>
        </p:txBody>
      </p:sp>
      <p:sp>
        <p:nvSpPr>
          <p:cNvPr id="8" name="Content Placeholder 7"/>
          <p:cNvSpPr>
            <a:spLocks noGrp="1"/>
          </p:cNvSpPr>
          <p:nvPr>
            <p:ph sz="quarter" idx="4"/>
          </p:nvPr>
        </p:nvSpPr>
        <p:spPr/>
        <p:txBody>
          <a:bodyPr>
            <a:normAutofit/>
          </a:bodyPr>
          <a:lstStyle/>
          <a:p>
            <a:r>
              <a:rPr lang="en-GB" sz="4000" dirty="0"/>
              <a:t>Computing resources become </a:t>
            </a:r>
            <a:r>
              <a:rPr lang="en-GB" sz="4000" dirty="0">
                <a:solidFill>
                  <a:srgbClr val="FF0000"/>
                </a:solidFill>
              </a:rPr>
              <a:t>services</a:t>
            </a:r>
          </a:p>
        </p:txBody>
      </p:sp>
    </p:spTree>
    <p:extLst>
      <p:ext uri="{BB962C8B-B14F-4D97-AF65-F5344CB8AC3E}">
        <p14:creationId xmlns:p14="http://schemas.microsoft.com/office/powerpoint/2010/main" val="3006683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a:t>
            </a:r>
          </a:p>
        </p:txBody>
      </p:sp>
      <p:sp>
        <p:nvSpPr>
          <p:cNvPr id="3" name="Content Placeholder 2"/>
          <p:cNvSpPr>
            <a:spLocks noGrp="1"/>
          </p:cNvSpPr>
          <p:nvPr>
            <p:ph idx="1"/>
          </p:nvPr>
        </p:nvSpPr>
        <p:spPr/>
        <p:txBody>
          <a:bodyPr>
            <a:normAutofit fontScale="77500" lnSpcReduction="20000"/>
          </a:bodyPr>
          <a:lstStyle/>
          <a:p>
            <a:r>
              <a:rPr lang="en-GB" sz="4000" dirty="0"/>
              <a:t>Refers to the way IT assets are consumed in cloud computing</a:t>
            </a:r>
          </a:p>
          <a:p>
            <a:pPr lvl="1"/>
            <a:r>
              <a:rPr lang="en-US" sz="3600" dirty="0"/>
              <a:t>the cloud service provider owns, manages and maintains the assets</a:t>
            </a:r>
          </a:p>
          <a:p>
            <a:pPr lvl="1"/>
            <a:r>
              <a:rPr lang="en-US" sz="3600" dirty="0"/>
              <a:t>the customer consumes them via an Internet connection, and pays for them on a subscription or pay-as-you-go basis</a:t>
            </a:r>
          </a:p>
          <a:p>
            <a:r>
              <a:rPr lang="en-US" sz="4000" dirty="0"/>
              <a:t>There are three main types of as-a-Service solutions</a:t>
            </a:r>
          </a:p>
          <a:p>
            <a:pPr lvl="1"/>
            <a:r>
              <a:rPr lang="en-US" sz="3600" dirty="0"/>
              <a:t>IaaS</a:t>
            </a:r>
          </a:p>
          <a:p>
            <a:pPr lvl="1"/>
            <a:r>
              <a:rPr lang="en-US" sz="3600" dirty="0"/>
              <a:t>PaaS</a:t>
            </a:r>
          </a:p>
          <a:p>
            <a:pPr lvl="1"/>
            <a:r>
              <a:rPr lang="en-US" sz="3600" dirty="0"/>
              <a:t>SaaS</a:t>
            </a:r>
          </a:p>
          <a:p>
            <a:r>
              <a:rPr lang="en-US" sz="4000" dirty="0"/>
              <a:t>But there are other as-a-Service solutions available as well</a:t>
            </a:r>
          </a:p>
          <a:p>
            <a:pPr lvl="1"/>
            <a:r>
              <a:rPr lang="en-US" sz="3600" dirty="0" err="1">
                <a:solidFill>
                  <a:srgbClr val="FF0000"/>
                </a:solidFill>
              </a:rPr>
              <a:t>XaaS</a:t>
            </a:r>
            <a:endParaRPr lang="en-GB" sz="3600" dirty="0">
              <a:solidFill>
                <a:srgbClr val="FF0000"/>
              </a:solidFill>
            </a:endParaRPr>
          </a:p>
          <a:p>
            <a:endParaRPr lang="en-GB" sz="4000" dirty="0"/>
          </a:p>
        </p:txBody>
      </p:sp>
    </p:spTree>
    <p:extLst>
      <p:ext uri="{BB962C8B-B14F-4D97-AF65-F5344CB8AC3E}">
        <p14:creationId xmlns:p14="http://schemas.microsoft.com/office/powerpoint/2010/main" val="19416685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XaaS</a:t>
            </a:r>
            <a:endParaRPr lang="en-GB" dirty="0"/>
          </a:p>
        </p:txBody>
      </p:sp>
      <p:sp>
        <p:nvSpPr>
          <p:cNvPr id="5" name="内容占位符 4"/>
          <p:cNvSpPr>
            <a:spLocks noGrp="1"/>
          </p:cNvSpPr>
          <p:nvPr>
            <p:ph idx="1"/>
          </p:nvPr>
        </p:nvSpPr>
        <p:spPr/>
        <p:txBody>
          <a:bodyPr>
            <a:normAutofit fontScale="92500" lnSpcReduction="10000"/>
          </a:bodyPr>
          <a:lstStyle/>
          <a:p>
            <a:pPr>
              <a:lnSpc>
                <a:spcPct val="107000"/>
              </a:lnSpc>
              <a:spcBef>
                <a:spcPts val="0"/>
              </a:spcBef>
              <a:spcAft>
                <a:spcPts val="800"/>
              </a:spcAft>
            </a:pPr>
            <a:r>
              <a:rPr lang="en-GB" sz="4000" dirty="0">
                <a:latin typeface="Calibri" panose="020F0502020204030204" pitchFamily="34" charset="0"/>
                <a:ea typeface="DengXian" panose="02010600030101010101" pitchFamily="2" charset="-122"/>
                <a:cs typeface="Times New Roman" panose="02020603050405020304" pitchFamily="18" charset="0"/>
              </a:rPr>
              <a:t>There are other cloud service models described as </a:t>
            </a:r>
            <a:r>
              <a:rPr lang="en-GB" sz="4000" dirty="0" err="1">
                <a:latin typeface="Calibri" panose="020F0502020204030204" pitchFamily="34" charset="0"/>
                <a:ea typeface="DengXian" panose="02010600030101010101" pitchFamily="2" charset="-122"/>
                <a:cs typeface="Times New Roman" panose="02020603050405020304" pitchFamily="18" charset="0"/>
              </a:rPr>
              <a:t>XaaS</a:t>
            </a:r>
            <a:endParaRPr lang="en-GB" sz="40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en-GB" sz="4000" dirty="0">
                <a:latin typeface="Calibri" panose="020F0502020204030204" pitchFamily="34" charset="0"/>
                <a:ea typeface="DengXian" panose="02010600030101010101" pitchFamily="2" charset="-122"/>
                <a:cs typeface="Times New Roman" panose="02020603050405020304" pitchFamily="18" charset="0"/>
              </a:rPr>
              <a:t>X represents Anything/Everything</a:t>
            </a:r>
          </a:p>
          <a:p>
            <a:pPr lvl="1">
              <a:lnSpc>
                <a:spcPct val="107000"/>
              </a:lnSpc>
              <a:spcBef>
                <a:spcPts val="0"/>
              </a:spcBef>
              <a:spcAft>
                <a:spcPts val="800"/>
              </a:spcAft>
            </a:pPr>
            <a:r>
              <a:rPr lang="en-GB" sz="3600" dirty="0">
                <a:latin typeface="Calibri" panose="020F0502020204030204" pitchFamily="34" charset="0"/>
                <a:ea typeface="DengXian" panose="02010600030101010101" pitchFamily="2" charset="-122"/>
                <a:cs typeface="Times New Roman" panose="02020603050405020304" pitchFamily="18" charset="0"/>
              </a:rPr>
              <a:t>Anything as a Service</a:t>
            </a:r>
          </a:p>
          <a:p>
            <a:pPr lvl="1">
              <a:lnSpc>
                <a:spcPct val="107000"/>
              </a:lnSpc>
              <a:spcBef>
                <a:spcPts val="0"/>
              </a:spcBef>
              <a:spcAft>
                <a:spcPts val="800"/>
              </a:spcAft>
            </a:pPr>
            <a:r>
              <a:rPr lang="en-GB" sz="3600" dirty="0">
                <a:latin typeface="Calibri" panose="020F0502020204030204" pitchFamily="34" charset="0"/>
                <a:ea typeface="DengXian" panose="02010600030101010101" pitchFamily="2" charset="-122"/>
                <a:cs typeface="Times New Roman" panose="02020603050405020304" pitchFamily="18" charset="0"/>
              </a:rPr>
              <a:t>Everything as a Service</a:t>
            </a:r>
          </a:p>
          <a:p>
            <a:pPr>
              <a:lnSpc>
                <a:spcPct val="107000"/>
              </a:lnSpc>
              <a:spcBef>
                <a:spcPts val="0"/>
              </a:spcBef>
              <a:spcAft>
                <a:spcPts val="800"/>
              </a:spcAft>
            </a:pPr>
            <a:r>
              <a:rPr lang="en-GB" sz="4000" dirty="0">
                <a:latin typeface="Calibri" panose="020F0502020204030204" pitchFamily="34" charset="0"/>
                <a:ea typeface="DengXian" panose="02010600030101010101" pitchFamily="2" charset="-122"/>
                <a:cs typeface="Times New Roman" panose="02020603050405020304" pitchFamily="18" charset="0"/>
              </a:rPr>
              <a:t>X will be replaced with a letter describing the resource available as a service</a:t>
            </a:r>
          </a:p>
        </p:txBody>
      </p:sp>
    </p:spTree>
    <p:extLst>
      <p:ext uri="{BB962C8B-B14F-4D97-AF65-F5344CB8AC3E}">
        <p14:creationId xmlns:p14="http://schemas.microsoft.com/office/powerpoint/2010/main" val="35944019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cloud service models </a:t>
            </a:r>
          </a:p>
        </p:txBody>
      </p:sp>
      <p:sp>
        <p:nvSpPr>
          <p:cNvPr id="3" name="Content Placeholder 2"/>
          <p:cNvSpPr>
            <a:spLocks noGrp="1"/>
          </p:cNvSpPr>
          <p:nvPr>
            <p:ph idx="1"/>
          </p:nvPr>
        </p:nvSpPr>
        <p:spPr/>
        <p:txBody>
          <a:bodyPr>
            <a:normAutofit fontScale="85000" lnSpcReduction="20000"/>
          </a:bodyPr>
          <a:lstStyle/>
          <a:p>
            <a:r>
              <a:rPr lang="en-GB" sz="3200" dirty="0"/>
              <a:t>Network as a service (</a:t>
            </a:r>
            <a:r>
              <a:rPr lang="en-GB" sz="3200" dirty="0" err="1"/>
              <a:t>NaaS</a:t>
            </a:r>
            <a:r>
              <a:rPr lang="en-GB" sz="3200" dirty="0"/>
              <a:t>)</a:t>
            </a:r>
          </a:p>
          <a:p>
            <a:r>
              <a:rPr lang="en-GB" sz="3200" dirty="0"/>
              <a:t>Backup as a service (BaaS)</a:t>
            </a:r>
          </a:p>
          <a:p>
            <a:r>
              <a:rPr lang="en-GB" sz="3200" dirty="0"/>
              <a:t>Database as a service (</a:t>
            </a:r>
            <a:r>
              <a:rPr lang="en-GB" sz="3200" dirty="0" err="1"/>
              <a:t>DBaaS</a:t>
            </a:r>
            <a:r>
              <a:rPr lang="en-GB" sz="3200" dirty="0"/>
              <a:t>)</a:t>
            </a:r>
          </a:p>
          <a:p>
            <a:r>
              <a:rPr lang="en-GB" sz="3200" dirty="0"/>
              <a:t>Communications as a service (</a:t>
            </a:r>
            <a:r>
              <a:rPr lang="en-GB" sz="3200" dirty="0" err="1"/>
              <a:t>CaaS</a:t>
            </a:r>
            <a:r>
              <a:rPr lang="en-GB" sz="3200" dirty="0"/>
              <a:t>)</a:t>
            </a:r>
          </a:p>
          <a:p>
            <a:r>
              <a:rPr lang="en-GB" sz="3200" dirty="0"/>
              <a:t>Storage as a service (</a:t>
            </a:r>
            <a:r>
              <a:rPr lang="en-GB" sz="3200" dirty="0" err="1"/>
              <a:t>STaaS</a:t>
            </a:r>
            <a:r>
              <a:rPr lang="en-GB" sz="3200" dirty="0"/>
              <a:t>)</a:t>
            </a:r>
          </a:p>
          <a:p>
            <a:r>
              <a:rPr lang="en-GB" sz="3200" dirty="0"/>
              <a:t>Desktop as </a:t>
            </a:r>
            <a:r>
              <a:rPr lang="en-GB" sz="3200" dirty="0" err="1"/>
              <a:t>as</a:t>
            </a:r>
            <a:r>
              <a:rPr lang="en-GB" sz="3200" dirty="0"/>
              <a:t> service (DaaS)</a:t>
            </a:r>
          </a:p>
          <a:p>
            <a:r>
              <a:rPr lang="en-GB" sz="3200" dirty="0"/>
              <a:t>Business Process as a Service (</a:t>
            </a:r>
            <a:r>
              <a:rPr lang="en-GB" sz="3200" dirty="0" err="1"/>
              <a:t>BPaaS</a:t>
            </a:r>
            <a:r>
              <a:rPr lang="en-GB" sz="3200" dirty="0"/>
              <a:t>)</a:t>
            </a:r>
          </a:p>
          <a:p>
            <a:r>
              <a:rPr lang="en-GB" sz="3200" dirty="0"/>
              <a:t>Function as a Service (</a:t>
            </a:r>
            <a:r>
              <a:rPr lang="en-GB" sz="3200" dirty="0" err="1"/>
              <a:t>FaaS</a:t>
            </a:r>
            <a:r>
              <a:rPr lang="en-GB" sz="3200" dirty="0"/>
              <a:t>)</a:t>
            </a:r>
          </a:p>
          <a:p>
            <a:r>
              <a:rPr lang="en-GB" sz="3200" dirty="0">
                <a:solidFill>
                  <a:srgbClr val="FF0000"/>
                </a:solidFill>
              </a:rPr>
              <a:t>Artificial Intelligence as a Service (</a:t>
            </a:r>
            <a:r>
              <a:rPr lang="en-GB" sz="3200" dirty="0" err="1">
                <a:solidFill>
                  <a:srgbClr val="FF0000"/>
                </a:solidFill>
              </a:rPr>
              <a:t>AIaaS</a:t>
            </a:r>
            <a:r>
              <a:rPr lang="en-GB" sz="3200" dirty="0">
                <a:solidFill>
                  <a:srgbClr val="FF0000"/>
                </a:solidFill>
              </a:rPr>
              <a:t>)</a:t>
            </a:r>
          </a:p>
          <a:p>
            <a:r>
              <a:rPr lang="en-GB" sz="3200" dirty="0"/>
              <a:t>…</a:t>
            </a:r>
          </a:p>
        </p:txBody>
      </p:sp>
    </p:spTree>
    <p:extLst>
      <p:ext uri="{BB962C8B-B14F-4D97-AF65-F5344CB8AC3E}">
        <p14:creationId xmlns:p14="http://schemas.microsoft.com/office/powerpoint/2010/main" val="35042895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AIaaS</a:t>
            </a:r>
            <a:endParaRPr lang="en-GB" dirty="0"/>
          </a:p>
        </p:txBody>
      </p:sp>
      <p:sp>
        <p:nvSpPr>
          <p:cNvPr id="3" name="Content Placeholder 2"/>
          <p:cNvSpPr>
            <a:spLocks noGrp="1"/>
          </p:cNvSpPr>
          <p:nvPr>
            <p:ph idx="1"/>
          </p:nvPr>
        </p:nvSpPr>
        <p:spPr/>
        <p:txBody>
          <a:bodyPr>
            <a:normAutofit/>
          </a:bodyPr>
          <a:lstStyle/>
          <a:p>
            <a:r>
              <a:rPr lang="en-GB" sz="4000" dirty="0"/>
              <a:t>A model of delivering artificial intelligence (AI) capabilities and services through the cloud as a subscription-based service</a:t>
            </a:r>
          </a:p>
          <a:p>
            <a:r>
              <a:rPr lang="en-GB" sz="4000" dirty="0"/>
              <a:t>Allows businesses and developers to access powerful AI tools and services without having to invest inexpensive hardware and software infrastructure</a:t>
            </a:r>
          </a:p>
        </p:txBody>
      </p:sp>
    </p:spTree>
    <p:extLst>
      <p:ext uri="{BB962C8B-B14F-4D97-AF65-F5344CB8AC3E}">
        <p14:creationId xmlns:p14="http://schemas.microsoft.com/office/powerpoint/2010/main" val="86119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E80C5-B063-78E6-BDB9-37FFD75F8132}"/>
              </a:ext>
            </a:extLst>
          </p:cNvPr>
          <p:cNvSpPr>
            <a:spLocks noGrp="1"/>
          </p:cNvSpPr>
          <p:nvPr>
            <p:ph type="title"/>
          </p:nvPr>
        </p:nvSpPr>
        <p:spPr/>
        <p:txBody>
          <a:bodyPr/>
          <a:lstStyle/>
          <a:p>
            <a:r>
              <a:rPr lang="en-AU" dirty="0"/>
              <a:t>Cloud service models</a:t>
            </a:r>
            <a:endParaRPr lang="x-none" dirty="0"/>
          </a:p>
        </p:txBody>
      </p:sp>
      <p:sp>
        <p:nvSpPr>
          <p:cNvPr id="3" name="内容占位符 2">
            <a:extLst>
              <a:ext uri="{FF2B5EF4-FFF2-40B4-BE49-F238E27FC236}">
                <a16:creationId xmlns:a16="http://schemas.microsoft.com/office/drawing/2014/main" id="{537AAA29-1273-3ADF-0568-AE232F535A93}"/>
              </a:ext>
            </a:extLst>
          </p:cNvPr>
          <p:cNvSpPr>
            <a:spLocks noGrp="1"/>
          </p:cNvSpPr>
          <p:nvPr>
            <p:ph idx="1"/>
          </p:nvPr>
        </p:nvSpPr>
        <p:spPr/>
        <p:txBody>
          <a:bodyPr>
            <a:normAutofit/>
          </a:bodyPr>
          <a:lstStyle/>
          <a:p>
            <a:r>
              <a:rPr lang="en-AU" sz="4800" dirty="0"/>
              <a:t>IaaS  – </a:t>
            </a:r>
            <a:r>
              <a:rPr lang="en-AU" sz="4800" b="1" dirty="0">
                <a:solidFill>
                  <a:schemeClr val="accent1"/>
                </a:solidFill>
              </a:rPr>
              <a:t>Infrastructure</a:t>
            </a:r>
          </a:p>
          <a:p>
            <a:endParaRPr lang="en-AU" sz="4800" dirty="0"/>
          </a:p>
          <a:p>
            <a:r>
              <a:rPr lang="en-AU" sz="4800" dirty="0"/>
              <a:t>PaaS – </a:t>
            </a:r>
            <a:r>
              <a:rPr lang="en-AU" sz="4800" b="1" dirty="0">
                <a:solidFill>
                  <a:schemeClr val="accent1"/>
                </a:solidFill>
              </a:rPr>
              <a:t>Platform</a:t>
            </a:r>
          </a:p>
          <a:p>
            <a:endParaRPr lang="en-AU" sz="4800" dirty="0"/>
          </a:p>
          <a:p>
            <a:r>
              <a:rPr lang="en-AU" sz="4800" dirty="0"/>
              <a:t>SaaS – </a:t>
            </a:r>
            <a:r>
              <a:rPr lang="en-AU" sz="4800" b="1" dirty="0">
                <a:solidFill>
                  <a:schemeClr val="accent1"/>
                </a:solidFill>
              </a:rPr>
              <a:t>Software </a:t>
            </a:r>
            <a:endParaRPr lang="x-none" sz="4800" b="1" dirty="0">
              <a:solidFill>
                <a:schemeClr val="accent1"/>
              </a:solidFill>
            </a:endParaRPr>
          </a:p>
        </p:txBody>
      </p:sp>
      <p:sp>
        <p:nvSpPr>
          <p:cNvPr id="4" name="矩形 3">
            <a:extLst>
              <a:ext uri="{FF2B5EF4-FFF2-40B4-BE49-F238E27FC236}">
                <a16:creationId xmlns:a16="http://schemas.microsoft.com/office/drawing/2014/main" id="{05413E3F-2D32-5486-9D0D-536156CA4CD1}"/>
              </a:ext>
            </a:extLst>
          </p:cNvPr>
          <p:cNvSpPr/>
          <p:nvPr/>
        </p:nvSpPr>
        <p:spPr>
          <a:xfrm>
            <a:off x="5811749" y="2835667"/>
            <a:ext cx="6380251" cy="1569660"/>
          </a:xfrm>
          <a:prstGeom prst="rect">
            <a:avLst/>
          </a:prstGeom>
          <a:noFill/>
        </p:spPr>
        <p:txBody>
          <a:bodyPr wrap="square" lIns="91440" tIns="45720" rIns="91440" bIns="45720">
            <a:spAutoFit/>
          </a:bodyPr>
          <a:lstStyle/>
          <a:p>
            <a:pPr algn="ctr"/>
            <a:r>
              <a:rPr lang="en-AU" altLang="zh-CN" sz="9600" dirty="0">
                <a:ln w="0"/>
                <a:solidFill>
                  <a:schemeClr val="accent1"/>
                </a:solidFill>
                <a:effectLst>
                  <a:outerShdw blurRad="38100" dist="25400" dir="5400000" algn="ctr" rotWithShape="0">
                    <a:srgbClr val="6E747A">
                      <a:alpha val="43000"/>
                    </a:srgbClr>
                  </a:outerShdw>
                </a:effectLst>
              </a:rPr>
              <a:t>a</a:t>
            </a:r>
            <a:r>
              <a:rPr lang="en-AU" altLang="zh-CN" sz="9600" b="0" cap="none" spc="0" dirty="0">
                <a:ln w="0"/>
                <a:solidFill>
                  <a:schemeClr val="accent1"/>
                </a:solidFill>
                <a:effectLst>
                  <a:outerShdw blurRad="38100" dist="25400" dir="5400000" algn="ctr" rotWithShape="0">
                    <a:srgbClr val="6E747A">
                      <a:alpha val="43000"/>
                    </a:srgbClr>
                  </a:outerShdw>
                </a:effectLst>
              </a:rPr>
              <a:t>s a Service</a:t>
            </a:r>
            <a:endParaRPr lang="zh-CN" altLang="en-US" sz="9600" b="0" cap="none" spc="0" dirty="0">
              <a:ln w="0"/>
              <a:solidFill>
                <a:schemeClr val="accent1"/>
              </a:solidFill>
              <a:effectLst>
                <a:outerShdw blurRad="38100" dist="25400" dir="5400000" algn="ctr" rotWithShape="0">
                  <a:srgbClr val="6E747A">
                    <a:alpha val="43000"/>
                  </a:srgbClr>
                </a:outerShdw>
              </a:effectLst>
            </a:endParaRPr>
          </a:p>
        </p:txBody>
      </p:sp>
      <p:cxnSp>
        <p:nvCxnSpPr>
          <p:cNvPr id="6" name="直接连接符 5">
            <a:extLst>
              <a:ext uri="{FF2B5EF4-FFF2-40B4-BE49-F238E27FC236}">
                <a16:creationId xmlns:a16="http://schemas.microsoft.com/office/drawing/2014/main" id="{0A7A0E39-1F74-F9CF-8127-C06F8D6BBC07}"/>
              </a:ext>
            </a:extLst>
          </p:cNvPr>
          <p:cNvCxnSpPr>
            <a:endCxn id="4" idx="1"/>
          </p:cNvCxnSpPr>
          <p:nvPr/>
        </p:nvCxnSpPr>
        <p:spPr>
          <a:xfrm>
            <a:off x="5311739" y="2568539"/>
            <a:ext cx="500010" cy="105195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6D70A00-0617-6A97-4EF4-AD2C71A50462}"/>
              </a:ext>
            </a:extLst>
          </p:cNvPr>
          <p:cNvCxnSpPr/>
          <p:nvPr/>
        </p:nvCxnSpPr>
        <p:spPr>
          <a:xfrm>
            <a:off x="5147353" y="3791164"/>
            <a:ext cx="66439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EA9145D-6F8B-4279-BB5A-09AFDB4B7891}"/>
              </a:ext>
            </a:extLst>
          </p:cNvPr>
          <p:cNvCxnSpPr/>
          <p:nvPr/>
        </p:nvCxnSpPr>
        <p:spPr>
          <a:xfrm flipV="1">
            <a:off x="5311739" y="4001294"/>
            <a:ext cx="585627" cy="134126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3767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AIaaS</a:t>
            </a:r>
            <a:endParaRPr lang="en-GB" dirty="0"/>
          </a:p>
        </p:txBody>
      </p:sp>
      <p:sp>
        <p:nvSpPr>
          <p:cNvPr id="3" name="Content Placeholder 2"/>
          <p:cNvSpPr>
            <a:spLocks noGrp="1"/>
          </p:cNvSpPr>
          <p:nvPr>
            <p:ph idx="1"/>
          </p:nvPr>
        </p:nvSpPr>
        <p:spPr/>
        <p:txBody>
          <a:bodyPr>
            <a:normAutofit/>
          </a:bodyPr>
          <a:lstStyle/>
          <a:p>
            <a:r>
              <a:rPr lang="en-GB" sz="3600" dirty="0"/>
              <a:t>Users can access a range of pre-built AI models and tools, such as natural language processing, computer vision, and predictive analytics, as well as customizable machine learning and deep learning algorithms</a:t>
            </a:r>
          </a:p>
          <a:p>
            <a:r>
              <a:rPr lang="en-GB" sz="3600" dirty="0"/>
              <a:t>These services can be used to develop applications, automate business processes, and gain insight from large amounts of data</a:t>
            </a:r>
          </a:p>
        </p:txBody>
      </p:sp>
    </p:spTree>
    <p:extLst>
      <p:ext uri="{BB962C8B-B14F-4D97-AF65-F5344CB8AC3E}">
        <p14:creationId xmlns:p14="http://schemas.microsoft.com/office/powerpoint/2010/main" val="7931605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AIaaS</a:t>
            </a:r>
            <a:r>
              <a:rPr lang="en-GB" dirty="0"/>
              <a:t> Example – </a:t>
            </a:r>
            <a:r>
              <a:rPr lang="en-GB" dirty="0" err="1"/>
              <a:t>OpenAI</a:t>
            </a:r>
            <a:r>
              <a:rPr lang="en-GB" dirty="0"/>
              <a:t> API</a:t>
            </a:r>
          </a:p>
        </p:txBody>
      </p:sp>
      <p:sp>
        <p:nvSpPr>
          <p:cNvPr id="3" name="Content Placeholder 2"/>
          <p:cNvSpPr>
            <a:spLocks noGrp="1"/>
          </p:cNvSpPr>
          <p:nvPr>
            <p:ph idx="1"/>
          </p:nvPr>
        </p:nvSpPr>
        <p:spPr/>
        <p:txBody>
          <a:bodyPr>
            <a:normAutofit fontScale="92500"/>
          </a:bodyPr>
          <a:lstStyle/>
          <a:p>
            <a:r>
              <a:rPr lang="en-GB" sz="3600" dirty="0" err="1"/>
              <a:t>ChatGPT</a:t>
            </a:r>
            <a:r>
              <a:rPr lang="en-GB" sz="3600" dirty="0"/>
              <a:t> and Whisper models are available on </a:t>
            </a:r>
            <a:r>
              <a:rPr lang="en-GB" sz="3600" dirty="0" err="1"/>
              <a:t>OpenAI</a:t>
            </a:r>
            <a:r>
              <a:rPr lang="en-GB" sz="3600" dirty="0"/>
              <a:t> API, giving developers access to language and speech-to-text capabilities and integrate them in their own applications</a:t>
            </a:r>
          </a:p>
          <a:p>
            <a:r>
              <a:rPr lang="en-GB" sz="3600" dirty="0"/>
              <a:t>Developers can use Whisper large-v2 model in the API </a:t>
            </a:r>
          </a:p>
          <a:p>
            <a:r>
              <a:rPr lang="en-GB" sz="3600" dirty="0" err="1"/>
              <a:t>ChatGPT</a:t>
            </a:r>
            <a:r>
              <a:rPr lang="en-GB" sz="3600" dirty="0"/>
              <a:t> API users have the option to choose dedicated capacity for deeper control over the models</a:t>
            </a:r>
          </a:p>
          <a:p>
            <a:r>
              <a:rPr lang="en-GB" dirty="0">
                <a:hlinkClick r:id="rId2"/>
              </a:rPr>
              <a:t>https://openai.com/blog/openai-api</a:t>
            </a:r>
            <a:endParaRPr lang="en-GB" dirty="0"/>
          </a:p>
          <a:p>
            <a:r>
              <a:rPr lang="en-GB" dirty="0">
                <a:hlinkClick r:id="rId3"/>
              </a:rPr>
              <a:t>https://openai.com/blog/introducing-chatgpt-and-whisper-apis</a:t>
            </a:r>
            <a:endParaRPr lang="en-GB" dirty="0"/>
          </a:p>
          <a:p>
            <a:endParaRPr lang="en-GB" dirty="0"/>
          </a:p>
          <a:p>
            <a:endParaRPr lang="en-GB" dirty="0"/>
          </a:p>
        </p:txBody>
      </p:sp>
    </p:spTree>
    <p:extLst>
      <p:ext uri="{BB962C8B-B14F-4D97-AF65-F5344CB8AC3E}">
        <p14:creationId xmlns:p14="http://schemas.microsoft.com/office/powerpoint/2010/main" val="377253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ChatGPT</a:t>
            </a:r>
            <a:r>
              <a:rPr lang="en-GB" dirty="0"/>
              <a:t> API use case example</a:t>
            </a:r>
          </a:p>
        </p:txBody>
      </p:sp>
      <p:sp>
        <p:nvSpPr>
          <p:cNvPr id="3" name="Content Placeholder 2"/>
          <p:cNvSpPr>
            <a:spLocks noGrp="1"/>
          </p:cNvSpPr>
          <p:nvPr>
            <p:ph idx="1"/>
          </p:nvPr>
        </p:nvSpPr>
        <p:spPr>
          <a:xfrm>
            <a:off x="838200" y="1825625"/>
            <a:ext cx="7395464" cy="4351338"/>
          </a:xfrm>
        </p:spPr>
        <p:txBody>
          <a:bodyPr>
            <a:normAutofit/>
          </a:bodyPr>
          <a:lstStyle/>
          <a:p>
            <a:r>
              <a:rPr lang="en-GB" sz="4000" dirty="0"/>
              <a:t>Shop, Shopify’s consumer app, is used by 100 million shoppers to find and engage with the products and brands they love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4367" y="1341961"/>
            <a:ext cx="3613201" cy="487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7181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ChatGPT</a:t>
            </a:r>
            <a:r>
              <a:rPr lang="en-GB" dirty="0"/>
              <a:t> API use case example</a:t>
            </a:r>
          </a:p>
        </p:txBody>
      </p:sp>
      <p:sp>
        <p:nvSpPr>
          <p:cNvPr id="3" name="Content Placeholder 2"/>
          <p:cNvSpPr>
            <a:spLocks noGrp="1"/>
          </p:cNvSpPr>
          <p:nvPr>
            <p:ph idx="1"/>
          </p:nvPr>
        </p:nvSpPr>
        <p:spPr>
          <a:xfrm>
            <a:off x="838200" y="1825625"/>
            <a:ext cx="7395464" cy="4351338"/>
          </a:xfrm>
        </p:spPr>
        <p:txBody>
          <a:bodyPr>
            <a:normAutofit/>
          </a:bodyPr>
          <a:lstStyle/>
          <a:p>
            <a:r>
              <a:rPr lang="en-GB" sz="4000" dirty="0" err="1"/>
              <a:t>ChatGPT</a:t>
            </a:r>
            <a:r>
              <a:rPr lang="en-GB" sz="4000" dirty="0"/>
              <a:t> API is used to power Shop’s new shopping assistant</a:t>
            </a:r>
          </a:p>
          <a:p>
            <a:r>
              <a:rPr lang="en-GB" sz="4000" dirty="0"/>
              <a:t>When shoppers search for products, the shopping assistant makes personalized recommendations based on their requests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4367" y="1341961"/>
            <a:ext cx="3613201" cy="487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7724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ChatGPT</a:t>
            </a:r>
            <a:r>
              <a:rPr lang="en-GB" dirty="0"/>
              <a:t> API use case example</a:t>
            </a:r>
          </a:p>
        </p:txBody>
      </p:sp>
      <p:sp>
        <p:nvSpPr>
          <p:cNvPr id="3" name="Content Placeholder 2"/>
          <p:cNvSpPr>
            <a:spLocks noGrp="1"/>
          </p:cNvSpPr>
          <p:nvPr>
            <p:ph idx="1"/>
          </p:nvPr>
        </p:nvSpPr>
        <p:spPr>
          <a:xfrm>
            <a:off x="838200" y="1825625"/>
            <a:ext cx="7395464" cy="4351338"/>
          </a:xfrm>
        </p:spPr>
        <p:txBody>
          <a:bodyPr>
            <a:normAutofit/>
          </a:bodyPr>
          <a:lstStyle/>
          <a:p>
            <a:r>
              <a:rPr lang="en-GB" sz="4000" dirty="0"/>
              <a:t>Shop’s new AI-powered shopping assistant will streamline in-app shopping by scanning millions of products to quickly find what buyers are looking for—or help them discover something new</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4367" y="1341961"/>
            <a:ext cx="3613201" cy="487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3040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use case examples</a:t>
            </a:r>
          </a:p>
        </p:txBody>
      </p:sp>
      <p:sp>
        <p:nvSpPr>
          <p:cNvPr id="3" name="Content Placeholder 2"/>
          <p:cNvSpPr>
            <a:spLocks noGrp="1"/>
          </p:cNvSpPr>
          <p:nvPr>
            <p:ph idx="1"/>
          </p:nvPr>
        </p:nvSpPr>
        <p:spPr/>
        <p:txBody>
          <a:bodyPr/>
          <a:lstStyle/>
          <a:p>
            <a:r>
              <a:rPr lang="en-GB" dirty="0">
                <a:hlinkClick r:id="rId2"/>
              </a:rPr>
              <a:t>https://openai.com/blog/introducing-chatgpt-and-whisper-apis</a:t>
            </a:r>
            <a:endParaRPr lang="en-GB" dirty="0"/>
          </a:p>
          <a:p>
            <a:endParaRPr lang="en-GB" dirty="0"/>
          </a:p>
          <a:p>
            <a:endParaRPr lang="en-GB" dirty="0"/>
          </a:p>
        </p:txBody>
      </p:sp>
    </p:spTree>
    <p:extLst>
      <p:ext uri="{BB962C8B-B14F-4D97-AF65-F5344CB8AC3E}">
        <p14:creationId xmlns:p14="http://schemas.microsoft.com/office/powerpoint/2010/main" val="17679334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148EE-AAAA-9F8D-FC2E-EC2BC9F82B2B}"/>
              </a:ext>
            </a:extLst>
          </p:cNvPr>
          <p:cNvSpPr>
            <a:spLocks noGrp="1"/>
          </p:cNvSpPr>
          <p:nvPr>
            <p:ph type="title"/>
          </p:nvPr>
        </p:nvSpPr>
        <p:spPr/>
        <p:txBody>
          <a:bodyPr/>
          <a:lstStyle/>
          <a:p>
            <a:r>
              <a:rPr lang="en-AU" dirty="0"/>
              <a:t>Comparison between the cloud service models</a:t>
            </a:r>
            <a:endParaRPr lang="x-none" dirty="0"/>
          </a:p>
        </p:txBody>
      </p:sp>
      <p:sp>
        <p:nvSpPr>
          <p:cNvPr id="3" name="内容占位符 2">
            <a:extLst>
              <a:ext uri="{FF2B5EF4-FFF2-40B4-BE49-F238E27FC236}">
                <a16:creationId xmlns:a16="http://schemas.microsoft.com/office/drawing/2014/main" id="{F6B16030-753E-C9C5-324F-BB9A5D8C7F5A}"/>
              </a:ext>
            </a:extLst>
          </p:cNvPr>
          <p:cNvSpPr>
            <a:spLocks noGrp="1"/>
          </p:cNvSpPr>
          <p:nvPr>
            <p:ph idx="1"/>
          </p:nvPr>
        </p:nvSpPr>
        <p:spPr/>
        <p:txBody>
          <a:bodyPr>
            <a:normAutofit/>
          </a:bodyPr>
          <a:lstStyle/>
          <a:p>
            <a:r>
              <a:rPr lang="en-AU" sz="4400" dirty="0"/>
              <a:t>Which model should the business choose?</a:t>
            </a:r>
            <a:endParaRPr lang="x-none" sz="4400" dirty="0"/>
          </a:p>
        </p:txBody>
      </p:sp>
    </p:spTree>
    <p:extLst>
      <p:ext uri="{BB962C8B-B14F-4D97-AF65-F5344CB8AC3E}">
        <p14:creationId xmlns:p14="http://schemas.microsoft.com/office/powerpoint/2010/main" val="40925682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vs PaaS vs IaaS (1)</a:t>
            </a:r>
          </a:p>
        </p:txBody>
      </p:sp>
      <p:sp>
        <p:nvSpPr>
          <p:cNvPr id="3" name="Content Placeholder 2"/>
          <p:cNvSpPr>
            <a:spLocks noGrp="1"/>
          </p:cNvSpPr>
          <p:nvPr>
            <p:ph idx="1"/>
          </p:nvPr>
        </p:nvSpPr>
        <p:spPr>
          <a:xfrm>
            <a:off x="838200" y="1814992"/>
            <a:ext cx="10515600" cy="4351338"/>
          </a:xfrm>
        </p:spPr>
        <p:txBody>
          <a:bodyPr>
            <a:normAutofit/>
          </a:bodyPr>
          <a:lstStyle/>
          <a:p>
            <a:r>
              <a:rPr lang="en-GB" sz="3600" dirty="0"/>
              <a:t>SaaS, </a:t>
            </a:r>
            <a:r>
              <a:rPr lang="en-GB" sz="3600" dirty="0" err="1"/>
              <a:t>Paas</a:t>
            </a:r>
            <a:r>
              <a:rPr lang="en-GB" sz="3600" dirty="0"/>
              <a:t>, IaaS are not mutually exclusive; most organizations use more than one, and many larger organizations today use all three, often in combination with traditional IT</a:t>
            </a:r>
          </a:p>
        </p:txBody>
      </p:sp>
    </p:spTree>
    <p:extLst>
      <p:ext uri="{BB962C8B-B14F-4D97-AF65-F5344CB8AC3E}">
        <p14:creationId xmlns:p14="http://schemas.microsoft.com/office/powerpoint/2010/main" val="2545045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vs PaaS vs IaaS (2)</a:t>
            </a:r>
          </a:p>
        </p:txBody>
      </p:sp>
      <p:sp>
        <p:nvSpPr>
          <p:cNvPr id="3" name="Content Placeholder 2"/>
          <p:cNvSpPr>
            <a:spLocks noGrp="1"/>
          </p:cNvSpPr>
          <p:nvPr>
            <p:ph idx="1"/>
          </p:nvPr>
        </p:nvSpPr>
        <p:spPr/>
        <p:txBody>
          <a:bodyPr>
            <a:normAutofit/>
          </a:bodyPr>
          <a:lstStyle/>
          <a:p>
            <a:r>
              <a:rPr lang="en-GB" sz="3600" dirty="0"/>
              <a:t>The as-a-service solution a customer chooses depends first on the functionality the customer requires, and the expertise it has on staff</a:t>
            </a:r>
          </a:p>
          <a:p>
            <a:pPr lvl="1"/>
            <a:r>
              <a:rPr lang="en-GB" sz="3200" dirty="0"/>
              <a:t>For example, an organization without the in-house IT expertise for configuring and operating remote servers isn't well matched to IaaS</a:t>
            </a:r>
          </a:p>
          <a:p>
            <a:pPr lvl="1"/>
            <a:r>
              <a:rPr lang="en-GB" sz="3200" dirty="0"/>
              <a:t>An organization without a development team has no need for PaaS</a:t>
            </a:r>
          </a:p>
        </p:txBody>
      </p:sp>
    </p:spTree>
    <p:extLst>
      <p:ext uri="{BB962C8B-B14F-4D97-AF65-F5344CB8AC3E}">
        <p14:creationId xmlns:p14="http://schemas.microsoft.com/office/powerpoint/2010/main" val="42014222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vs PaaS vs IaaS (3)</a:t>
            </a:r>
          </a:p>
        </p:txBody>
      </p:sp>
      <p:sp>
        <p:nvSpPr>
          <p:cNvPr id="3" name="Content Placeholder 2"/>
          <p:cNvSpPr>
            <a:spLocks noGrp="1"/>
          </p:cNvSpPr>
          <p:nvPr>
            <p:ph idx="1"/>
          </p:nvPr>
        </p:nvSpPr>
        <p:spPr/>
        <p:txBody>
          <a:bodyPr>
            <a:normAutofit/>
          </a:bodyPr>
          <a:lstStyle/>
          <a:p>
            <a:r>
              <a:rPr lang="en-GB" sz="3600" dirty="0"/>
              <a:t>In some cases, any of the three 'as-a-service' models will offer a viable solution</a:t>
            </a:r>
          </a:p>
          <a:p>
            <a:r>
              <a:rPr lang="en-GB" sz="3600" dirty="0"/>
              <a:t>In these cases, organizations typically compare the alternatives based on the management ease they offer, vs. the control they give up</a:t>
            </a:r>
          </a:p>
        </p:txBody>
      </p:sp>
    </p:spTree>
    <p:extLst>
      <p:ext uri="{BB962C8B-B14F-4D97-AF65-F5344CB8AC3E}">
        <p14:creationId xmlns:p14="http://schemas.microsoft.com/office/powerpoint/2010/main" val="2173623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We can control hardware using IaaS resources"/>
</p:tagLst>
</file>

<file path=ppt/tags/tag8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5219</Words>
  <Application>Microsoft Office PowerPoint</Application>
  <PresentationFormat>宽屏</PresentationFormat>
  <Paragraphs>530</Paragraphs>
  <Slides>109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109</vt:i4>
      </vt:variant>
    </vt:vector>
  </HeadingPairs>
  <TitlesOfParts>
    <vt:vector size="116" baseType="lpstr">
      <vt:lpstr>Microsoft Yahei</vt:lpstr>
      <vt:lpstr>Arial</vt:lpstr>
      <vt:lpstr>Calibri</vt:lpstr>
      <vt:lpstr>Calibri Light</vt:lpstr>
      <vt:lpstr>Comic Sans MS</vt:lpstr>
      <vt:lpstr>Times New Roman</vt:lpstr>
      <vt:lpstr>Office 主题</vt:lpstr>
      <vt:lpstr>Module Seven: Hot topics in Service Computing - Cloud - </vt:lpstr>
      <vt:lpstr>Topic 2: Cloud Service Models</vt:lpstr>
      <vt:lpstr>Intended learning outcomes</vt:lpstr>
      <vt:lpstr>Topic (2) Cloud service models</vt:lpstr>
      <vt:lpstr>Recall our cloud computing definition</vt:lpstr>
      <vt:lpstr>different services available in the cloud</vt:lpstr>
      <vt:lpstr>Cloud services</vt:lpstr>
      <vt:lpstr>Cloud Service Models</vt:lpstr>
      <vt:lpstr>Cloud service models</vt:lpstr>
      <vt:lpstr>'… as a service’ (1)</vt:lpstr>
      <vt:lpstr>'… as a service’ (2) </vt:lpstr>
      <vt:lpstr>'… as a service’ (3)</vt:lpstr>
      <vt:lpstr>'… as a service’ (4)</vt:lpstr>
      <vt:lpstr>IaaS, PaaS, SaaS (1)</vt:lpstr>
      <vt:lpstr>IaaS, PaaS, SaaS (2)</vt:lpstr>
      <vt:lpstr>Evolution of cloud service models</vt:lpstr>
      <vt:lpstr>Infrastructure as a Service (IAAS)</vt:lpstr>
      <vt:lpstr>Infrastructure as a Service (IAAS)</vt:lpstr>
      <vt:lpstr>What is infrastructure</vt:lpstr>
      <vt:lpstr>How infrastructure is provided</vt:lpstr>
      <vt:lpstr>IaaS characteristics</vt:lpstr>
      <vt:lpstr>User activities in IaaS</vt:lpstr>
      <vt:lpstr>Typical level of control granted to cloud user in IaaS</vt:lpstr>
      <vt:lpstr>Cloud provider activities in IaaS</vt:lpstr>
      <vt:lpstr>Who manages what in IaaS model</vt:lpstr>
      <vt:lpstr>Vendors of IaaS</vt:lpstr>
      <vt:lpstr> Worldwide IaaS Public Cloud Services Market Share, 2020-2021 (Millions of U.S. Dollars)</vt:lpstr>
      <vt:lpstr>IaaS Example - Amazon Web Services</vt:lpstr>
      <vt:lpstr>AWS Free Usage Tier </vt:lpstr>
      <vt:lpstr>Amazon Elastic Compute (EC2) Instances</vt:lpstr>
      <vt:lpstr>Amazon Simple Storage Service (S3)</vt:lpstr>
      <vt:lpstr>IaaS Example - IBM Infrastructure</vt:lpstr>
      <vt:lpstr>IaaS Example - Google Cloud Infrastructure</vt:lpstr>
      <vt:lpstr>IaaS use cases (1)</vt:lpstr>
      <vt:lpstr>IaaS use cases (2)</vt:lpstr>
      <vt:lpstr>IaaS use cases (3)</vt:lpstr>
      <vt:lpstr>IaaS use cases (4)</vt:lpstr>
      <vt:lpstr>IaaS use cases (5)</vt:lpstr>
      <vt:lpstr>Discussion</vt:lpstr>
      <vt:lpstr>PowerPoint 演示文稿</vt:lpstr>
      <vt:lpstr>Discussion</vt:lpstr>
      <vt:lpstr>PowerPoint 演示文稿</vt:lpstr>
      <vt:lpstr>Platform as a Service (PAAS)</vt:lpstr>
      <vt:lpstr>Platform as a Service (PAAS) - 1</vt:lpstr>
      <vt:lpstr>Platform as a Service (PAAS) - 2</vt:lpstr>
      <vt:lpstr>Platform as a Service (PAAS) - 3</vt:lpstr>
      <vt:lpstr>What is platform</vt:lpstr>
      <vt:lpstr>How is platform provided</vt:lpstr>
      <vt:lpstr>PaaS characteristics</vt:lpstr>
      <vt:lpstr>User activities in PaaS</vt:lpstr>
      <vt:lpstr>Typical level of control granted to cloud user in PaaS</vt:lpstr>
      <vt:lpstr>Cloud provider activities in PaaS</vt:lpstr>
      <vt:lpstr>Who manages what in PaaS model</vt:lpstr>
      <vt:lpstr>Vendors of PaaS</vt:lpstr>
      <vt:lpstr>PaaS examples - AWS Elastic Beanstalk</vt:lpstr>
      <vt:lpstr>PaaS examples - Apache Stratos</vt:lpstr>
      <vt:lpstr>PaaS use cases (1)</vt:lpstr>
      <vt:lpstr>PaaS use cases (2)</vt:lpstr>
      <vt:lpstr>PaaS use cases (3)</vt:lpstr>
      <vt:lpstr>PaaS use cases (4)</vt:lpstr>
      <vt:lpstr>Discussion</vt:lpstr>
      <vt:lpstr>PowerPoint 演示文稿</vt:lpstr>
      <vt:lpstr>Discussion</vt:lpstr>
      <vt:lpstr>PowerPoint 演示文稿</vt:lpstr>
      <vt:lpstr>Software as a Service (SAAS)</vt:lpstr>
      <vt:lpstr>Software as a Service (SAAS)</vt:lpstr>
      <vt:lpstr>What is software</vt:lpstr>
      <vt:lpstr>How is software provided</vt:lpstr>
      <vt:lpstr>SaaS characteristics</vt:lpstr>
      <vt:lpstr>User activities in SaaS</vt:lpstr>
      <vt:lpstr>Typical level of control granted to cloud user in SaaS</vt:lpstr>
      <vt:lpstr>Cloud provider activities in SaaS</vt:lpstr>
      <vt:lpstr>Who manages what in SaaS model</vt:lpstr>
      <vt:lpstr>Vendors of SaaS</vt:lpstr>
      <vt:lpstr>Examples of SaaS - Microsoft Office 365</vt:lpstr>
      <vt:lpstr>Examples of SaaS - Salesforce</vt:lpstr>
      <vt:lpstr>SaaS use cases (1)</vt:lpstr>
      <vt:lpstr>SaaS use cases (2)</vt:lpstr>
      <vt:lpstr>SaaS use cases (3)</vt:lpstr>
      <vt:lpstr>Discussion</vt:lpstr>
      <vt:lpstr>PowerPoint 演示文稿</vt:lpstr>
      <vt:lpstr>Discussion</vt:lpstr>
      <vt:lpstr>PowerPoint 演示文稿</vt:lpstr>
      <vt:lpstr>… as a service</vt:lpstr>
      <vt:lpstr>… as a service</vt:lpstr>
      <vt:lpstr>… as a service</vt:lpstr>
      <vt:lpstr>XaaS</vt:lpstr>
      <vt:lpstr>Other cloud service models </vt:lpstr>
      <vt:lpstr>AIaaS</vt:lpstr>
      <vt:lpstr>AIaaS</vt:lpstr>
      <vt:lpstr>AIaaS Example – OpenAI API</vt:lpstr>
      <vt:lpstr>ChatGPT API use case example</vt:lpstr>
      <vt:lpstr>ChatGPT API use case example</vt:lpstr>
      <vt:lpstr>ChatGPT API use case example</vt:lpstr>
      <vt:lpstr>More use case examples</vt:lpstr>
      <vt:lpstr>Comparison between the cloud service models</vt:lpstr>
      <vt:lpstr>SaaS vs PaaS vs IaaS (1)</vt:lpstr>
      <vt:lpstr>SaaS vs PaaS vs IaaS (2)</vt:lpstr>
      <vt:lpstr>SaaS vs PaaS vs IaaS (3)</vt:lpstr>
      <vt:lpstr>Management ease vs complete control </vt:lpstr>
      <vt:lpstr>Review</vt:lpstr>
      <vt:lpstr>PowerPoint 演示文稿</vt:lpstr>
      <vt:lpstr>Discussion</vt:lpstr>
      <vt:lpstr>PowerPoint 演示文稿</vt:lpstr>
      <vt:lpstr>PowerPoint 演示文稿</vt:lpstr>
      <vt:lpstr>PowerPoint 演示文稿</vt:lpstr>
      <vt:lpstr>Discussion</vt:lpstr>
      <vt:lpstr>Discussion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lenovo</dc:creator>
  <cp:lastModifiedBy>刘玄昊</cp:lastModifiedBy>
  <cp:revision>9</cp:revision>
  <dcterms:created xsi:type="dcterms:W3CDTF">2023-04-24T07:46:18Z</dcterms:created>
  <dcterms:modified xsi:type="dcterms:W3CDTF">2023-04-25T15:53:14Z</dcterms:modified>
</cp:coreProperties>
</file>