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3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48" y="1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9387A-EA43-4F9A-BB54-D912B90B9090}" type="datetimeFigureOut">
              <a:rPr lang="zh-CN" altLang="en-US" smtClean="0"/>
              <a:t>2023/4/26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2BC7D-2966-4DE1-AC15-57652A20A098}" type="slidenum">
              <a:rPr lang="zh-CN" altLang="en-US" smtClean="0"/>
              <a:t>‹#›</a:t>
            </a:fld>
            <a:endParaRPr lang="zh-CN" altLang="en-US"/>
          </a:p>
        </p:txBody>
      </p:sp>
    </p:spTree>
    <p:extLst>
      <p:ext uri="{BB962C8B-B14F-4D97-AF65-F5344CB8AC3E}">
        <p14:creationId xmlns:p14="http://schemas.microsoft.com/office/powerpoint/2010/main" val="2897513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795532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54272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61267F4C-F76C-4559-8198-4C0A7A4ACCA2}" type="slidenum">
              <a:rPr lang="it-IT" smtClean="0"/>
              <a:t>40</a:t>
            </a:fld>
            <a:endParaRPr lang="it-IT" dirty="0"/>
          </a:p>
        </p:txBody>
      </p:sp>
    </p:spTree>
    <p:extLst>
      <p:ext uri="{BB962C8B-B14F-4D97-AF65-F5344CB8AC3E}">
        <p14:creationId xmlns:p14="http://schemas.microsoft.com/office/powerpoint/2010/main" val="1463676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EADD0E-D395-4F80-8683-559310D848F3}" type="slidenum">
              <a:rPr lang="en-GB" smtClean="0"/>
              <a:t>42</a:t>
            </a:fld>
            <a:endParaRPr lang="en-GB"/>
          </a:p>
        </p:txBody>
      </p:sp>
    </p:spTree>
    <p:extLst>
      <p:ext uri="{BB962C8B-B14F-4D97-AF65-F5344CB8AC3E}">
        <p14:creationId xmlns:p14="http://schemas.microsoft.com/office/powerpoint/2010/main" val="2908009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F639BE0-D02B-497C-AD15-923E63E7D5EB}" type="datetimeFigureOut">
              <a:rPr lang="zh-CN" altLang="en-US" smtClean="0"/>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8456D-B50A-4F35-A356-4C0415D22FCE}" type="slidenum">
              <a:rPr lang="zh-CN" altLang="en-US" smtClean="0"/>
              <a:t>‹#›</a:t>
            </a:fld>
            <a:endParaRPr lang="zh-CN" altLang="en-US"/>
          </a:p>
        </p:txBody>
      </p:sp>
    </p:spTree>
    <p:extLst>
      <p:ext uri="{BB962C8B-B14F-4D97-AF65-F5344CB8AC3E}">
        <p14:creationId xmlns:p14="http://schemas.microsoft.com/office/powerpoint/2010/main" val="2056738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639BE0-D02B-497C-AD15-923E63E7D5EB}" type="datetimeFigureOut">
              <a:rPr lang="zh-CN" altLang="en-US" smtClean="0"/>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8456D-B50A-4F35-A356-4C0415D22FCE}" type="slidenum">
              <a:rPr lang="zh-CN" altLang="en-US" smtClean="0"/>
              <a:t>‹#›</a:t>
            </a:fld>
            <a:endParaRPr lang="zh-CN" altLang="en-US"/>
          </a:p>
        </p:txBody>
      </p:sp>
    </p:spTree>
    <p:extLst>
      <p:ext uri="{BB962C8B-B14F-4D97-AF65-F5344CB8AC3E}">
        <p14:creationId xmlns:p14="http://schemas.microsoft.com/office/powerpoint/2010/main" val="231580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639BE0-D02B-497C-AD15-923E63E7D5EB}" type="datetimeFigureOut">
              <a:rPr lang="zh-CN" altLang="en-US" smtClean="0"/>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8456D-B50A-4F35-A356-4C0415D22FCE}" type="slidenum">
              <a:rPr lang="zh-CN" altLang="en-US" smtClean="0"/>
              <a:t>‹#›</a:t>
            </a:fld>
            <a:endParaRPr lang="zh-CN" altLang="en-US"/>
          </a:p>
        </p:txBody>
      </p:sp>
    </p:spTree>
    <p:extLst>
      <p:ext uri="{BB962C8B-B14F-4D97-AF65-F5344CB8AC3E}">
        <p14:creationId xmlns:p14="http://schemas.microsoft.com/office/powerpoint/2010/main" val="3527800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09600" y="2444815"/>
            <a:ext cx="10969139" cy="940443"/>
          </a:xfrm>
        </p:spPr>
        <p:txBody>
          <a:bodyPr/>
          <a:lstStyle>
            <a:lvl1pPr algn="l">
              <a:defRPr/>
            </a:lvl1pPr>
          </a:lstStyle>
          <a:p>
            <a:r>
              <a:rPr kumimoji="0" lang="fr-CH" dirty="0"/>
              <a:t>Click to </a:t>
            </a:r>
            <a:r>
              <a:rPr kumimoji="0" lang="fr-CH" dirty="0" err="1"/>
              <a:t>edit</a:t>
            </a:r>
            <a:r>
              <a:rPr kumimoji="0" lang="fr-CH" dirty="0"/>
              <a:t> Master </a:t>
            </a:r>
            <a:r>
              <a:rPr kumimoji="0" lang="fr-CH" dirty="0" err="1"/>
              <a:t>title</a:t>
            </a:r>
            <a:r>
              <a:rPr kumimoji="0" lang="fr-CH" dirty="0"/>
              <a:t> style</a:t>
            </a:r>
            <a:endParaRPr kumimoji="0" lang="en-US" dirty="0"/>
          </a:p>
        </p:txBody>
      </p:sp>
      <p:sp>
        <p:nvSpPr>
          <p:cNvPr id="7" name="Date Placeholder 1"/>
          <p:cNvSpPr>
            <a:spLocks noGrp="1"/>
          </p:cNvSpPr>
          <p:nvPr>
            <p:ph type="dt" sz="half" idx="2"/>
          </p:nvPr>
        </p:nvSpPr>
        <p:spPr>
          <a:xfrm>
            <a:off x="1016000" y="6262731"/>
            <a:ext cx="2844800" cy="365125"/>
          </a:xfrm>
          <a:prstGeom prst="rect">
            <a:avLst/>
          </a:prstGeom>
        </p:spPr>
        <p:txBody>
          <a:bodyPr vert="horz" lIns="121917" tIns="60958" rIns="121917" bIns="60958" rtlCol="0" anchor="ctr"/>
          <a:lstStyle>
            <a:lvl1pPr algn="l">
              <a:defRPr sz="1600">
                <a:solidFill>
                  <a:schemeClr val="tx1">
                    <a:tint val="75000"/>
                  </a:schemeClr>
                </a:solidFill>
              </a:defRPr>
            </a:lvl1pPr>
          </a:lstStyle>
          <a:p>
            <a:r>
              <a:rPr lang="en-US" dirty="0"/>
              <a:t>29/01/2018</a:t>
            </a:r>
          </a:p>
        </p:txBody>
      </p:sp>
      <p:sp>
        <p:nvSpPr>
          <p:cNvPr id="8" name="Footer Placeholder 2"/>
          <p:cNvSpPr>
            <a:spLocks noGrp="1"/>
          </p:cNvSpPr>
          <p:nvPr>
            <p:ph type="ftr" sz="quarter" idx="3"/>
          </p:nvPr>
        </p:nvSpPr>
        <p:spPr>
          <a:xfrm>
            <a:off x="4120661" y="6262731"/>
            <a:ext cx="6650480" cy="365125"/>
          </a:xfrm>
          <a:prstGeom prst="rect">
            <a:avLst/>
          </a:prstGeom>
        </p:spPr>
        <p:txBody>
          <a:bodyPr vert="horz" lIns="121917" tIns="60958" rIns="121917" bIns="60958" rtlCol="0" anchor="t"/>
          <a:lstStyle>
            <a:lvl1pPr algn="ctr">
              <a:defRPr sz="1600" b="1">
                <a:solidFill>
                  <a:schemeClr val="tx1">
                    <a:tint val="75000"/>
                  </a:schemeClr>
                </a:solidFill>
              </a:defRPr>
            </a:lvl1pPr>
          </a:lstStyle>
          <a:p>
            <a:r>
              <a:rPr lang="en-US" dirty="0"/>
              <a:t>Future architectures for sync and share based on </a:t>
            </a:r>
            <a:r>
              <a:rPr lang="en-US" dirty="0" err="1"/>
              <a:t>microservices</a:t>
            </a:r>
            <a:endParaRPr lang="en-US" dirty="0"/>
          </a:p>
          <a:p>
            <a:endParaRPr lang="en-US" dirty="0"/>
          </a:p>
        </p:txBody>
      </p:sp>
      <p:sp>
        <p:nvSpPr>
          <p:cNvPr id="9" name="Slide Number Placeholder 3"/>
          <p:cNvSpPr>
            <a:spLocks noGrp="1"/>
          </p:cNvSpPr>
          <p:nvPr>
            <p:ph type="sldNum" sz="quarter" idx="4"/>
          </p:nvPr>
        </p:nvSpPr>
        <p:spPr>
          <a:xfrm>
            <a:off x="10913835" y="6356351"/>
            <a:ext cx="668565" cy="365125"/>
          </a:xfrm>
          <a:prstGeom prst="rect">
            <a:avLst/>
          </a:prstGeom>
        </p:spPr>
        <p:txBody>
          <a:bodyPr vert="horz" lIns="121917" tIns="60958" rIns="121917" bIns="60958" rtlCol="0" anchor="ctr"/>
          <a:lstStyle>
            <a:lvl1pPr algn="r">
              <a:defRPr sz="1600">
                <a:solidFill>
                  <a:schemeClr val="tx1">
                    <a:tint val="75000"/>
                  </a:schemeClr>
                </a:solidFill>
              </a:defRPr>
            </a:lvl1pPr>
          </a:lstStyle>
          <a:p>
            <a:fld id="{17918391-D411-FE40-AAD7-861AE5233E0E}" type="slidenum">
              <a:rPr lang="en-US" smtClean="0"/>
              <a:pPr/>
              <a:t>‹#›</a:t>
            </a:fld>
            <a:endParaRPr lang="en-US" dirty="0"/>
          </a:p>
        </p:txBody>
      </p:sp>
      <p:sp>
        <p:nvSpPr>
          <p:cNvPr id="11" name="Espace réservé du texte 2"/>
          <p:cNvSpPr>
            <a:spLocks noGrp="1"/>
          </p:cNvSpPr>
          <p:nvPr>
            <p:ph type="body" idx="10"/>
          </p:nvPr>
        </p:nvSpPr>
        <p:spPr>
          <a:xfrm>
            <a:off x="609600" y="3391124"/>
            <a:ext cx="3657600" cy="419653"/>
          </a:xfrm>
        </p:spPr>
        <p:txBody>
          <a:bodyPr lIns="60958" tIns="0" rIns="60958" bIns="0" anchor="b"/>
          <a:lstStyle>
            <a:lvl1pPr marL="0" indent="0" algn="l">
              <a:buNone/>
              <a:defRPr sz="1900"/>
            </a:lvl1pPr>
            <a:lvl2pPr>
              <a:buNone/>
              <a:defRPr sz="1600"/>
            </a:lvl2pPr>
            <a:lvl3pPr>
              <a:buNone/>
              <a:defRPr sz="1300"/>
            </a:lvl3pPr>
            <a:lvl4pPr>
              <a:buNone/>
              <a:defRPr sz="1200"/>
            </a:lvl4pPr>
            <a:lvl5pPr>
              <a:buNone/>
              <a:defRPr sz="1200"/>
            </a:lvl5pPr>
          </a:lstStyle>
          <a:p>
            <a:pPr lvl="0" eaLnBrk="1" latinLnBrk="0" hangingPunct="1"/>
            <a:r>
              <a:rPr kumimoji="0" lang="fr-CH"/>
              <a:t>Click to edit Master text styles</a:t>
            </a:r>
          </a:p>
        </p:txBody>
      </p:sp>
    </p:spTree>
    <p:extLst>
      <p:ext uri="{BB962C8B-B14F-4D97-AF65-F5344CB8AC3E}">
        <p14:creationId xmlns:p14="http://schemas.microsoft.com/office/powerpoint/2010/main" val="104820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639BE0-D02B-497C-AD15-923E63E7D5EB}" type="datetimeFigureOut">
              <a:rPr lang="zh-CN" altLang="en-US" smtClean="0"/>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8456D-B50A-4F35-A356-4C0415D22FCE}" type="slidenum">
              <a:rPr lang="zh-CN" altLang="en-US" smtClean="0"/>
              <a:t>‹#›</a:t>
            </a:fld>
            <a:endParaRPr lang="zh-CN" altLang="en-US"/>
          </a:p>
        </p:txBody>
      </p:sp>
    </p:spTree>
    <p:extLst>
      <p:ext uri="{BB962C8B-B14F-4D97-AF65-F5344CB8AC3E}">
        <p14:creationId xmlns:p14="http://schemas.microsoft.com/office/powerpoint/2010/main" val="306807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F639BE0-D02B-497C-AD15-923E63E7D5EB}" type="datetimeFigureOut">
              <a:rPr lang="zh-CN" altLang="en-US" smtClean="0"/>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8456D-B50A-4F35-A356-4C0415D22FCE}" type="slidenum">
              <a:rPr lang="zh-CN" altLang="en-US" smtClean="0"/>
              <a:t>‹#›</a:t>
            </a:fld>
            <a:endParaRPr lang="zh-CN" altLang="en-US"/>
          </a:p>
        </p:txBody>
      </p:sp>
    </p:spTree>
    <p:extLst>
      <p:ext uri="{BB962C8B-B14F-4D97-AF65-F5344CB8AC3E}">
        <p14:creationId xmlns:p14="http://schemas.microsoft.com/office/powerpoint/2010/main" val="204166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F639BE0-D02B-497C-AD15-923E63E7D5EB}" type="datetimeFigureOut">
              <a:rPr lang="zh-CN" altLang="en-US" smtClean="0"/>
              <a:t>2023/4/26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8456D-B50A-4F35-A356-4C0415D22FCE}" type="slidenum">
              <a:rPr lang="zh-CN" altLang="en-US" smtClean="0"/>
              <a:t>‹#›</a:t>
            </a:fld>
            <a:endParaRPr lang="zh-CN" altLang="en-US"/>
          </a:p>
        </p:txBody>
      </p:sp>
    </p:spTree>
    <p:extLst>
      <p:ext uri="{BB962C8B-B14F-4D97-AF65-F5344CB8AC3E}">
        <p14:creationId xmlns:p14="http://schemas.microsoft.com/office/powerpoint/2010/main" val="186508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F639BE0-D02B-497C-AD15-923E63E7D5EB}" type="datetimeFigureOut">
              <a:rPr lang="zh-CN" altLang="en-US" smtClean="0"/>
              <a:t>2023/4/26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C8456D-B50A-4F35-A356-4C0415D22FCE}" type="slidenum">
              <a:rPr lang="zh-CN" altLang="en-US" smtClean="0"/>
              <a:t>‹#›</a:t>
            </a:fld>
            <a:endParaRPr lang="zh-CN" altLang="en-US"/>
          </a:p>
        </p:txBody>
      </p:sp>
    </p:spTree>
    <p:extLst>
      <p:ext uri="{BB962C8B-B14F-4D97-AF65-F5344CB8AC3E}">
        <p14:creationId xmlns:p14="http://schemas.microsoft.com/office/powerpoint/2010/main" val="418271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F639BE0-D02B-497C-AD15-923E63E7D5EB}" type="datetimeFigureOut">
              <a:rPr lang="zh-CN" altLang="en-US" smtClean="0"/>
              <a:t>2023/4/26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C8456D-B50A-4F35-A356-4C0415D22FCE}" type="slidenum">
              <a:rPr lang="zh-CN" altLang="en-US" smtClean="0"/>
              <a:t>‹#›</a:t>
            </a:fld>
            <a:endParaRPr lang="zh-CN" altLang="en-US"/>
          </a:p>
        </p:txBody>
      </p:sp>
    </p:spTree>
    <p:extLst>
      <p:ext uri="{BB962C8B-B14F-4D97-AF65-F5344CB8AC3E}">
        <p14:creationId xmlns:p14="http://schemas.microsoft.com/office/powerpoint/2010/main" val="941309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639BE0-D02B-497C-AD15-923E63E7D5EB}" type="datetimeFigureOut">
              <a:rPr lang="zh-CN" altLang="en-US" smtClean="0"/>
              <a:t>2023/4/26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C8456D-B50A-4F35-A356-4C0415D22FCE}" type="slidenum">
              <a:rPr lang="zh-CN" altLang="en-US" smtClean="0"/>
              <a:t>‹#›</a:t>
            </a:fld>
            <a:endParaRPr lang="zh-CN" altLang="en-US"/>
          </a:p>
        </p:txBody>
      </p:sp>
    </p:spTree>
    <p:extLst>
      <p:ext uri="{BB962C8B-B14F-4D97-AF65-F5344CB8AC3E}">
        <p14:creationId xmlns:p14="http://schemas.microsoft.com/office/powerpoint/2010/main" val="97576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F639BE0-D02B-497C-AD15-923E63E7D5EB}" type="datetimeFigureOut">
              <a:rPr lang="zh-CN" altLang="en-US" smtClean="0"/>
              <a:t>2023/4/26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8456D-B50A-4F35-A356-4C0415D22FCE}" type="slidenum">
              <a:rPr lang="zh-CN" altLang="en-US" smtClean="0"/>
              <a:t>‹#›</a:t>
            </a:fld>
            <a:endParaRPr lang="zh-CN" altLang="en-US"/>
          </a:p>
        </p:txBody>
      </p:sp>
    </p:spTree>
    <p:extLst>
      <p:ext uri="{BB962C8B-B14F-4D97-AF65-F5344CB8AC3E}">
        <p14:creationId xmlns:p14="http://schemas.microsoft.com/office/powerpoint/2010/main" val="297653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F639BE0-D02B-497C-AD15-923E63E7D5EB}" type="datetimeFigureOut">
              <a:rPr lang="zh-CN" altLang="en-US" smtClean="0"/>
              <a:t>2023/4/26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8456D-B50A-4F35-A356-4C0415D22FCE}" type="slidenum">
              <a:rPr lang="zh-CN" altLang="en-US" smtClean="0"/>
              <a:t>‹#›</a:t>
            </a:fld>
            <a:endParaRPr lang="zh-CN" altLang="en-US"/>
          </a:p>
        </p:txBody>
      </p:sp>
    </p:spTree>
    <p:extLst>
      <p:ext uri="{BB962C8B-B14F-4D97-AF65-F5344CB8AC3E}">
        <p14:creationId xmlns:p14="http://schemas.microsoft.com/office/powerpoint/2010/main" val="142374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39BE0-D02B-497C-AD15-923E63E7D5EB}" type="datetimeFigureOut">
              <a:rPr lang="zh-CN" altLang="en-US" smtClean="0"/>
              <a:t>2023/4/26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8456D-B50A-4F35-A356-4C0415D22FCE}" type="slidenum">
              <a:rPr lang="zh-CN" altLang="en-US" smtClean="0"/>
              <a:t>‹#›</a:t>
            </a:fld>
            <a:endParaRPr lang="zh-CN" altLang="en-US"/>
          </a:p>
        </p:txBody>
      </p:sp>
    </p:spTree>
    <p:extLst>
      <p:ext uri="{BB962C8B-B14F-4D97-AF65-F5344CB8AC3E}">
        <p14:creationId xmlns:p14="http://schemas.microsoft.com/office/powerpoint/2010/main" val="39251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5.png"/><Relationship Id="rId7" Type="http://schemas.openxmlformats.org/officeDocument/2006/relationships/image" Target="../media/image30.pn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jpeg"/></Relationships>
</file>

<file path=ppt/slides/_rels/slide4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jpe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342" y="1597896"/>
            <a:ext cx="11215315" cy="2852737"/>
          </a:xfrm>
        </p:spPr>
        <p:txBody>
          <a:bodyPr>
            <a:normAutofit/>
          </a:bodyPr>
          <a:lstStyle/>
          <a:p>
            <a:pPr algn="ctr"/>
            <a:r>
              <a:rPr lang="en-GB" sz="4400" dirty="0"/>
              <a:t>Module Seven:</a:t>
            </a:r>
            <a:br>
              <a:rPr lang="en-GB" sz="4400" dirty="0"/>
            </a:br>
            <a:r>
              <a:rPr lang="en-GB" sz="4400" dirty="0"/>
              <a:t>Hot topics in Service Computing</a:t>
            </a:r>
            <a:br>
              <a:rPr lang="en-GB" sz="4400" dirty="0"/>
            </a:br>
            <a:r>
              <a:rPr lang="en-GB" sz="4400" dirty="0"/>
              <a:t>- Cloud - </a:t>
            </a:r>
            <a:endParaRPr lang="en-US" sz="4400" dirty="0"/>
          </a:p>
        </p:txBody>
      </p:sp>
    </p:spTree>
    <p:extLst>
      <p:ext uri="{BB962C8B-B14F-4D97-AF65-F5344CB8AC3E}">
        <p14:creationId xmlns:p14="http://schemas.microsoft.com/office/powerpoint/2010/main" val="2415407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09A5A0D-7E09-C665-978B-28BDF36DFF40}"/>
              </a:ext>
            </a:extLst>
          </p:cNvPr>
          <p:cNvSpPr>
            <a:spLocks noGrp="1"/>
          </p:cNvSpPr>
          <p:nvPr>
            <p:ph type="title"/>
          </p:nvPr>
        </p:nvSpPr>
        <p:spPr/>
        <p:txBody>
          <a:bodyPr/>
          <a:lstStyle/>
          <a:p>
            <a:r>
              <a:rPr lang="en-AU" dirty="0"/>
              <a:t>Cloud Computing requirements</a:t>
            </a:r>
            <a:endParaRPr lang="x-none" dirty="0"/>
          </a:p>
        </p:txBody>
      </p:sp>
      <p:sp>
        <p:nvSpPr>
          <p:cNvPr id="15" name="内容占位符 14">
            <a:extLst>
              <a:ext uri="{FF2B5EF4-FFF2-40B4-BE49-F238E27FC236}">
                <a16:creationId xmlns:a16="http://schemas.microsoft.com/office/drawing/2014/main" id="{56E4C1F9-5E97-E8EA-4936-1F0F04AB8A38}"/>
              </a:ext>
            </a:extLst>
          </p:cNvPr>
          <p:cNvSpPr>
            <a:spLocks noGrp="1"/>
          </p:cNvSpPr>
          <p:nvPr>
            <p:ph idx="1"/>
          </p:nvPr>
        </p:nvSpPr>
        <p:spPr>
          <a:xfrm>
            <a:off x="838200" y="1887732"/>
            <a:ext cx="10515600" cy="4351338"/>
          </a:xfrm>
        </p:spPr>
        <p:txBody>
          <a:bodyPr>
            <a:normAutofit/>
          </a:bodyPr>
          <a:lstStyle/>
          <a:p>
            <a:r>
              <a:rPr lang="en-US" sz="4000" dirty="0"/>
              <a:t>Scaling infrastructure on demand within minutes or even seconds, instead of days or weeks, thereby </a:t>
            </a:r>
            <a:r>
              <a:rPr lang="en-US" sz="4000" dirty="0">
                <a:highlight>
                  <a:srgbClr val="FFFF00"/>
                </a:highlight>
              </a:rPr>
              <a:t>avoiding under­utilization </a:t>
            </a:r>
            <a:r>
              <a:rPr lang="en-US" sz="4000" dirty="0"/>
              <a:t>(idle servers) and </a:t>
            </a:r>
            <a:r>
              <a:rPr lang="en-US" sz="4000" dirty="0">
                <a:highlight>
                  <a:srgbClr val="FFFF00"/>
                </a:highlight>
              </a:rPr>
              <a:t>over­utilization</a:t>
            </a:r>
          </a:p>
          <a:p>
            <a:r>
              <a:rPr lang="en-US" sz="4000" dirty="0"/>
              <a:t>Accessing resources and services needed to perform functions with </a:t>
            </a:r>
            <a:r>
              <a:rPr lang="en-US" sz="4000" dirty="0">
                <a:highlight>
                  <a:srgbClr val="FFFF00"/>
                </a:highlight>
              </a:rPr>
              <a:t>dynamically changing needs</a:t>
            </a:r>
            <a:endParaRPr lang="en-US" sz="4000" dirty="0"/>
          </a:p>
          <a:p>
            <a:endParaRPr lang="en-US" sz="4000" dirty="0"/>
          </a:p>
          <a:p>
            <a:endParaRPr lang="x-none" sz="4000" dirty="0"/>
          </a:p>
        </p:txBody>
      </p:sp>
    </p:spTree>
    <p:extLst>
      <p:ext uri="{BB962C8B-B14F-4D97-AF65-F5344CB8AC3E}">
        <p14:creationId xmlns:p14="http://schemas.microsoft.com/office/powerpoint/2010/main" val="3916057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Virtualization definition (1)</a:t>
            </a:r>
          </a:p>
        </p:txBody>
      </p:sp>
      <p:sp>
        <p:nvSpPr>
          <p:cNvPr id="3" name="Content Placeholder 2"/>
          <p:cNvSpPr>
            <a:spLocks noGrp="1"/>
          </p:cNvSpPr>
          <p:nvPr>
            <p:ph idx="1"/>
          </p:nvPr>
        </p:nvSpPr>
        <p:spPr/>
        <p:txBody>
          <a:bodyPr>
            <a:normAutofit lnSpcReduction="10000"/>
          </a:bodyPr>
          <a:lstStyle/>
          <a:p>
            <a:r>
              <a:rPr lang="en-US" altLang="zh-TW" sz="3600" dirty="0"/>
              <a:t>Virtualization is the creation of a virtual (rather than physical) version of something, such as</a:t>
            </a:r>
          </a:p>
          <a:p>
            <a:pPr lvl="1"/>
            <a:r>
              <a:rPr lang="en-US" altLang="zh-TW" sz="3200" dirty="0"/>
              <a:t>an operating system</a:t>
            </a:r>
          </a:p>
          <a:p>
            <a:pPr lvl="1"/>
            <a:r>
              <a:rPr lang="en-US" altLang="zh-TW" sz="3200" dirty="0"/>
              <a:t>a server</a:t>
            </a:r>
          </a:p>
          <a:p>
            <a:pPr lvl="1"/>
            <a:r>
              <a:rPr lang="en-US" altLang="zh-TW" sz="3200" dirty="0"/>
              <a:t>a storage device</a:t>
            </a:r>
          </a:p>
          <a:p>
            <a:pPr lvl="1"/>
            <a:r>
              <a:rPr lang="en-US" altLang="zh-TW" sz="3200" dirty="0"/>
              <a:t>or network resources.</a:t>
            </a:r>
          </a:p>
          <a:p>
            <a:r>
              <a:rPr lang="en-US" altLang="zh-TW" sz="3600" dirty="0"/>
              <a:t>It hides the physical characteristics of a resource from users, instead showing another abstract resource.</a:t>
            </a:r>
            <a:br>
              <a:rPr lang="en-US" altLang="zh-TW" sz="3600" dirty="0"/>
            </a:br>
            <a:endParaRPr lang="en-US" altLang="zh-TW" sz="3600" dirty="0"/>
          </a:p>
        </p:txBody>
      </p:sp>
    </p:spTree>
    <p:extLst>
      <p:ext uri="{BB962C8B-B14F-4D97-AF65-F5344CB8AC3E}">
        <p14:creationId xmlns:p14="http://schemas.microsoft.com/office/powerpoint/2010/main" val="3927703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Architecture</a:t>
            </a:r>
          </a:p>
        </p:txBody>
      </p:sp>
      <p:pic>
        <p:nvPicPr>
          <p:cNvPr id="15" name="Content Placeholder 14" descr="Screen Shot 2013-07-05 at 2.48.53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961" r="-1785"/>
          <a:stretch/>
        </p:blipFill>
        <p:spPr>
          <a:xfrm>
            <a:off x="2080481" y="3999676"/>
            <a:ext cx="7823807" cy="2621029"/>
          </a:xfrm>
        </p:spPr>
      </p:pic>
      <p:sp>
        <p:nvSpPr>
          <p:cNvPr id="16" name="Text Box 6"/>
          <p:cNvSpPr txBox="1">
            <a:spLocks noChangeArrowheads="1"/>
          </p:cNvSpPr>
          <p:nvPr/>
        </p:nvSpPr>
        <p:spPr bwMode="auto">
          <a:xfrm>
            <a:off x="838200" y="1690692"/>
            <a:ext cx="11029949" cy="23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179388" indent="-179388"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a:spcBef>
                <a:spcPts val="650"/>
              </a:spcBef>
              <a:spcAft>
                <a:spcPts val="650"/>
              </a:spcAft>
              <a:buFontTx/>
              <a:buChar char="•"/>
            </a:pPr>
            <a:r>
              <a:rPr lang="en-US" sz="3000" b="0" dirty="0">
                <a:latin typeface="+mn-lt"/>
                <a:ea typeface="+mn-ea"/>
                <a:cs typeface="+mn-cs"/>
              </a:rPr>
              <a:t>Multiple virtual machines (VMs) can run on a single physical system</a:t>
            </a:r>
          </a:p>
          <a:p>
            <a:pPr>
              <a:spcBef>
                <a:spcPts val="650"/>
              </a:spcBef>
              <a:spcAft>
                <a:spcPts val="650"/>
              </a:spcAft>
              <a:buFontTx/>
              <a:buChar char="•"/>
            </a:pPr>
            <a:r>
              <a:rPr lang="en-US" sz="3000" b="0" dirty="0">
                <a:latin typeface="+mn-lt"/>
                <a:ea typeface="+mn-ea"/>
                <a:cs typeface="+mn-cs"/>
              </a:rPr>
              <a:t>Guest OS assumes complete control of the underlying hardware</a:t>
            </a:r>
          </a:p>
          <a:p>
            <a:pPr>
              <a:spcBef>
                <a:spcPts val="650"/>
              </a:spcBef>
              <a:spcAft>
                <a:spcPts val="650"/>
              </a:spcAft>
              <a:buFontTx/>
              <a:buChar char="•"/>
            </a:pPr>
            <a:r>
              <a:rPr lang="en-US" sz="3000" b="0" dirty="0">
                <a:latin typeface="+mn-lt"/>
                <a:ea typeface="+mn-ea"/>
                <a:cs typeface="+mn-cs"/>
              </a:rPr>
              <a:t>Virtualization architecture provides this illusion through virtualization platform</a:t>
            </a:r>
          </a:p>
        </p:txBody>
      </p:sp>
    </p:spTree>
    <p:extLst>
      <p:ext uri="{BB962C8B-B14F-4D97-AF65-F5344CB8AC3E}">
        <p14:creationId xmlns:p14="http://schemas.microsoft.com/office/powerpoint/2010/main" val="3354220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93467-9373-C470-3F8E-77FD7A896A4F}"/>
              </a:ext>
            </a:extLst>
          </p:cNvPr>
          <p:cNvSpPr>
            <a:spLocks noGrp="1"/>
          </p:cNvSpPr>
          <p:nvPr>
            <p:ph type="title"/>
          </p:nvPr>
        </p:nvSpPr>
        <p:spPr/>
        <p:txBody>
          <a:bodyPr/>
          <a:lstStyle/>
          <a:p>
            <a:r>
              <a:rPr lang="en-AU" dirty="0"/>
              <a:t>Virtual machine</a:t>
            </a:r>
            <a:endParaRPr lang="x-none" dirty="0"/>
          </a:p>
        </p:txBody>
      </p:sp>
      <p:sp>
        <p:nvSpPr>
          <p:cNvPr id="3" name="内容占位符 2">
            <a:extLst>
              <a:ext uri="{FF2B5EF4-FFF2-40B4-BE49-F238E27FC236}">
                <a16:creationId xmlns:a16="http://schemas.microsoft.com/office/drawing/2014/main" id="{115E089B-B4AF-622E-A694-43DAB65B1554}"/>
              </a:ext>
            </a:extLst>
          </p:cNvPr>
          <p:cNvSpPr>
            <a:spLocks noGrp="1"/>
          </p:cNvSpPr>
          <p:nvPr>
            <p:ph idx="1"/>
          </p:nvPr>
        </p:nvSpPr>
        <p:spPr/>
        <p:txBody>
          <a:bodyPr>
            <a:normAutofit/>
          </a:bodyPr>
          <a:lstStyle/>
          <a:p>
            <a:r>
              <a:rPr lang="en-US" sz="3600" dirty="0"/>
              <a:t>A Virtual machine (VM) is a software implementation of a machine (i.e. a computer) that executes programs like a real machine</a:t>
            </a:r>
          </a:p>
          <a:p>
            <a:r>
              <a:rPr lang="en-US" sz="3600" dirty="0"/>
              <a:t>VM is an isolated runtime environment (guest OS and applications)</a:t>
            </a:r>
          </a:p>
          <a:p>
            <a:pPr marL="0" indent="0">
              <a:buNone/>
            </a:pPr>
            <a:br>
              <a:rPr lang="en-US" sz="3600" dirty="0"/>
            </a:br>
            <a:endParaRPr lang="en-US" sz="3600" dirty="0"/>
          </a:p>
          <a:p>
            <a:endParaRPr lang="en-US" sz="3600" b="0" dirty="0">
              <a:latin typeface="+mn-lt"/>
              <a:ea typeface="+mn-ea"/>
              <a:cs typeface="+mn-cs"/>
            </a:endParaRPr>
          </a:p>
          <a:p>
            <a:endParaRPr lang="x-none" sz="3600" dirty="0"/>
          </a:p>
        </p:txBody>
      </p:sp>
      <p:pic>
        <p:nvPicPr>
          <p:cNvPr id="4" name="Content Placeholder 14" descr="Screen Shot 2013-07-05 at 2.48.53 PM.png">
            <a:extLst>
              <a:ext uri="{FF2B5EF4-FFF2-40B4-BE49-F238E27FC236}">
                <a16:creationId xmlns:a16="http://schemas.microsoft.com/office/drawing/2014/main" id="{F10A1013-A874-E5A7-70F8-B5801DA2050A}"/>
              </a:ext>
            </a:extLst>
          </p:cNvPr>
          <p:cNvPicPr>
            <a:picLocks noChangeAspect="1"/>
          </p:cNvPicPr>
          <p:nvPr/>
        </p:nvPicPr>
        <p:blipFill rotWithShape="1">
          <a:blip r:embed="rId2">
            <a:extLst>
              <a:ext uri="{28A0092B-C50C-407E-A947-70E740481C1C}">
                <a14:useLocalDpi xmlns:a14="http://schemas.microsoft.com/office/drawing/2010/main" val="0"/>
              </a:ext>
            </a:extLst>
          </a:blip>
          <a:srcRect l="961" r="-1785"/>
          <a:stretch/>
        </p:blipFill>
        <p:spPr>
          <a:xfrm>
            <a:off x="4298620" y="4274049"/>
            <a:ext cx="7372823" cy="2469946"/>
          </a:xfrm>
          <a:prstGeom prst="rect">
            <a:avLst/>
          </a:prstGeom>
        </p:spPr>
      </p:pic>
    </p:spTree>
    <p:extLst>
      <p:ext uri="{BB962C8B-B14F-4D97-AF65-F5344CB8AC3E}">
        <p14:creationId xmlns:p14="http://schemas.microsoft.com/office/powerpoint/2010/main" val="20544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vs guest</a:t>
            </a:r>
          </a:p>
        </p:txBody>
      </p:sp>
      <p:sp>
        <p:nvSpPr>
          <p:cNvPr id="3" name="Content Placeholder 2"/>
          <p:cNvSpPr>
            <a:spLocks noGrp="1"/>
          </p:cNvSpPr>
          <p:nvPr>
            <p:ph idx="1"/>
          </p:nvPr>
        </p:nvSpPr>
        <p:spPr/>
        <p:txBody>
          <a:bodyPr>
            <a:normAutofit/>
          </a:bodyPr>
          <a:lstStyle/>
          <a:p>
            <a:r>
              <a:rPr lang="en-US" sz="3600" dirty="0"/>
              <a:t>Host (Target)</a:t>
            </a:r>
          </a:p>
          <a:p>
            <a:pPr lvl="1"/>
            <a:r>
              <a:rPr lang="en-US" sz="3600" dirty="0"/>
              <a:t>The primary environment - the machine on which the virtual machine is created</a:t>
            </a:r>
          </a:p>
          <a:p>
            <a:r>
              <a:rPr lang="en-US" sz="3600" dirty="0"/>
              <a:t>Guest (Source)</a:t>
            </a:r>
          </a:p>
          <a:p>
            <a:pPr lvl="1"/>
            <a:r>
              <a:rPr lang="en-US" sz="3600" dirty="0"/>
              <a:t>The virtualized environment</a:t>
            </a:r>
          </a:p>
        </p:txBody>
      </p:sp>
      <p:pic>
        <p:nvPicPr>
          <p:cNvPr id="5" name="Content Placeholder 14" descr="Screen Shot 2013-07-05 at 2.48.53 PM.png">
            <a:extLst>
              <a:ext uri="{FF2B5EF4-FFF2-40B4-BE49-F238E27FC236}">
                <a16:creationId xmlns:a16="http://schemas.microsoft.com/office/drawing/2014/main" id="{C3E0095F-8F6E-FD95-BB28-E286AD6AAFEF}"/>
              </a:ext>
            </a:extLst>
          </p:cNvPr>
          <p:cNvPicPr>
            <a:picLocks noChangeAspect="1"/>
          </p:cNvPicPr>
          <p:nvPr/>
        </p:nvPicPr>
        <p:blipFill rotWithShape="1">
          <a:blip r:embed="rId2">
            <a:extLst>
              <a:ext uri="{28A0092B-C50C-407E-A947-70E740481C1C}">
                <a14:useLocalDpi xmlns:a14="http://schemas.microsoft.com/office/drawing/2010/main" val="0"/>
              </a:ext>
            </a:extLst>
          </a:blip>
          <a:srcRect l="961" r="-1785"/>
          <a:stretch/>
        </p:blipFill>
        <p:spPr>
          <a:xfrm>
            <a:off x="6096000" y="4657223"/>
            <a:ext cx="5876818" cy="1968774"/>
          </a:xfrm>
          <a:prstGeom prst="rect">
            <a:avLst/>
          </a:prstGeom>
        </p:spPr>
      </p:pic>
    </p:spTree>
    <p:extLst>
      <p:ext uri="{BB962C8B-B14F-4D97-AF65-F5344CB8AC3E}">
        <p14:creationId xmlns:p14="http://schemas.microsoft.com/office/powerpoint/2010/main" val="16839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BEBD9-0D62-7A1A-7C35-D63B0C6365D5}"/>
              </a:ext>
            </a:extLst>
          </p:cNvPr>
          <p:cNvSpPr>
            <a:spLocks noGrp="1"/>
          </p:cNvSpPr>
          <p:nvPr>
            <p:ph type="title"/>
          </p:nvPr>
        </p:nvSpPr>
        <p:spPr/>
        <p:txBody>
          <a:bodyPr/>
          <a:lstStyle/>
          <a:p>
            <a:r>
              <a:rPr lang="en-AU" dirty="0"/>
              <a:t>Virtualization platform</a:t>
            </a:r>
            <a:endParaRPr lang="x-none" dirty="0"/>
          </a:p>
        </p:txBody>
      </p:sp>
      <p:sp>
        <p:nvSpPr>
          <p:cNvPr id="5" name="内容占位符 4">
            <a:extLst>
              <a:ext uri="{FF2B5EF4-FFF2-40B4-BE49-F238E27FC236}">
                <a16:creationId xmlns:a16="http://schemas.microsoft.com/office/drawing/2014/main" id="{DBCC9E1D-831D-C61C-8593-FC13137DCC01}"/>
              </a:ext>
            </a:extLst>
          </p:cNvPr>
          <p:cNvSpPr>
            <a:spLocks noGrp="1"/>
          </p:cNvSpPr>
          <p:nvPr>
            <p:ph idx="1"/>
          </p:nvPr>
        </p:nvSpPr>
        <p:spPr/>
        <p:txBody>
          <a:bodyPr>
            <a:normAutofit fontScale="92500" lnSpcReduction="10000"/>
          </a:bodyPr>
          <a:lstStyle/>
          <a:p>
            <a:r>
              <a:rPr lang="en-US" sz="3600" dirty="0"/>
              <a:t>Other names </a:t>
            </a:r>
          </a:p>
          <a:p>
            <a:pPr lvl="1"/>
            <a:r>
              <a:rPr lang="en-US" sz="3200" dirty="0"/>
              <a:t>Hypervisor</a:t>
            </a:r>
          </a:p>
          <a:p>
            <a:pPr lvl="1"/>
            <a:r>
              <a:rPr lang="en-US" sz="3200" dirty="0"/>
              <a:t>Virtual machine manager (VMM)</a:t>
            </a:r>
          </a:p>
          <a:p>
            <a:pPr lvl="1"/>
            <a:r>
              <a:rPr lang="en-US" sz="3200" dirty="0"/>
              <a:t>Virtual machine monitor (VMM)</a:t>
            </a:r>
          </a:p>
          <a:p>
            <a:pPr lvl="1"/>
            <a:r>
              <a:rPr lang="en-US" sz="3200" dirty="0"/>
              <a:t>Virtualization manager</a:t>
            </a:r>
          </a:p>
          <a:p>
            <a:r>
              <a:rPr lang="en-US" sz="3600" dirty="0"/>
              <a:t>A software layer which provides virtualization:</a:t>
            </a:r>
          </a:p>
          <a:p>
            <a:pPr lvl="1"/>
            <a:r>
              <a:rPr lang="en-US" sz="3200" dirty="0"/>
              <a:t>Allows multiple Guest OS to </a:t>
            </a:r>
            <a:r>
              <a:rPr lang="en-US" sz="3200" dirty="0">
                <a:solidFill>
                  <a:srgbClr val="FF0000"/>
                </a:solidFill>
              </a:rPr>
              <a:t>run simultaneously </a:t>
            </a:r>
            <a:r>
              <a:rPr lang="en-US" sz="3200" dirty="0"/>
              <a:t>on a single physical host</a:t>
            </a:r>
          </a:p>
          <a:p>
            <a:pPr lvl="1"/>
            <a:r>
              <a:rPr lang="en-US" sz="3200" dirty="0"/>
              <a:t>Provides hardware abstraction to the running Guest OSs and efficiently multiplexes underlying hardware resources.</a:t>
            </a:r>
          </a:p>
          <a:p>
            <a:endParaRPr lang="x-none" sz="3600" dirty="0"/>
          </a:p>
        </p:txBody>
      </p:sp>
      <p:pic>
        <p:nvPicPr>
          <p:cNvPr id="6" name="Content Placeholder 14" descr="Screen Shot 2013-07-05 at 2.48.53 PM.png">
            <a:extLst>
              <a:ext uri="{FF2B5EF4-FFF2-40B4-BE49-F238E27FC236}">
                <a16:creationId xmlns:a16="http://schemas.microsoft.com/office/drawing/2014/main" id="{AD873E5D-51AE-76EC-019D-8D431126BC58}"/>
              </a:ext>
            </a:extLst>
          </p:cNvPr>
          <p:cNvPicPr>
            <a:picLocks noChangeAspect="1"/>
          </p:cNvPicPr>
          <p:nvPr/>
        </p:nvPicPr>
        <p:blipFill rotWithShape="1">
          <a:blip r:embed="rId2">
            <a:extLst>
              <a:ext uri="{28A0092B-C50C-407E-A947-70E740481C1C}">
                <a14:useLocalDpi xmlns:a14="http://schemas.microsoft.com/office/drawing/2010/main" val="0"/>
              </a:ext>
            </a:extLst>
          </a:blip>
          <a:srcRect l="961" r="-1785"/>
          <a:stretch/>
        </p:blipFill>
        <p:spPr>
          <a:xfrm>
            <a:off x="6096000" y="182881"/>
            <a:ext cx="6000361" cy="2010162"/>
          </a:xfrm>
          <a:prstGeom prst="rect">
            <a:avLst/>
          </a:prstGeom>
        </p:spPr>
      </p:pic>
    </p:spTree>
    <p:extLst>
      <p:ext uri="{BB962C8B-B14F-4D97-AF65-F5344CB8AC3E}">
        <p14:creationId xmlns:p14="http://schemas.microsoft.com/office/powerpoint/2010/main" val="6696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1078"/>
            <a:ext cx="10972800" cy="1143000"/>
          </a:xfrm>
        </p:spPr>
        <p:txBody>
          <a:bodyPr/>
          <a:lstStyle/>
          <a:p>
            <a:r>
              <a:rPr lang="en-US" dirty="0"/>
              <a:t>Virtualization – resource sharing and isolation</a:t>
            </a:r>
          </a:p>
        </p:txBody>
      </p:sp>
      <p:sp>
        <p:nvSpPr>
          <p:cNvPr id="3" name="Content Placeholder 2"/>
          <p:cNvSpPr>
            <a:spLocks noGrp="1"/>
          </p:cNvSpPr>
          <p:nvPr>
            <p:ph idx="1"/>
          </p:nvPr>
        </p:nvSpPr>
        <p:spPr>
          <a:xfrm>
            <a:off x="609600" y="1270077"/>
            <a:ext cx="11133762" cy="5397829"/>
          </a:xfrm>
        </p:spPr>
        <p:txBody>
          <a:bodyPr>
            <a:normAutofit/>
          </a:bodyPr>
          <a:lstStyle/>
          <a:p>
            <a:r>
              <a:rPr lang="en-US" sz="3600" dirty="0"/>
              <a:t>Each guest OS appears to have the host's processor, memory, and other resources all to itself</a:t>
            </a:r>
          </a:p>
          <a:p>
            <a:r>
              <a:rPr lang="en-US" sz="3600" dirty="0"/>
              <a:t>However, the hypervisor is actually controlling the host processor and resources</a:t>
            </a:r>
          </a:p>
          <a:p>
            <a:pPr lvl="1"/>
            <a:r>
              <a:rPr lang="en-US" sz="3200" dirty="0"/>
              <a:t>Allocates what is needed to each operating system in turn</a:t>
            </a:r>
          </a:p>
          <a:p>
            <a:pPr lvl="1"/>
            <a:r>
              <a:rPr lang="en-US" sz="3200" dirty="0"/>
              <a:t>Makes sure that the guest operating systems cannot disrupt each other</a:t>
            </a:r>
          </a:p>
          <a:p>
            <a:endParaRPr lang="en-US" sz="3600" dirty="0"/>
          </a:p>
        </p:txBody>
      </p:sp>
      <p:grpSp>
        <p:nvGrpSpPr>
          <p:cNvPr id="4" name="object 3">
            <a:extLst>
              <a:ext uri="{FF2B5EF4-FFF2-40B4-BE49-F238E27FC236}">
                <a16:creationId xmlns:a16="http://schemas.microsoft.com/office/drawing/2014/main" id="{69DA42C5-B70B-2722-4A32-7CA9E3988C99}"/>
              </a:ext>
            </a:extLst>
          </p:cNvPr>
          <p:cNvGrpSpPr/>
          <p:nvPr/>
        </p:nvGrpSpPr>
        <p:grpSpPr>
          <a:xfrm>
            <a:off x="6480132" y="4559474"/>
            <a:ext cx="5757873" cy="2107448"/>
            <a:chOff x="3002279" y="4823459"/>
            <a:chExt cx="4318000" cy="2006600"/>
          </a:xfrm>
        </p:grpSpPr>
        <p:pic>
          <p:nvPicPr>
            <p:cNvPr id="5" name="object 4">
              <a:extLst>
                <a:ext uri="{FF2B5EF4-FFF2-40B4-BE49-F238E27FC236}">
                  <a16:creationId xmlns:a16="http://schemas.microsoft.com/office/drawing/2014/main" id="{16315DCC-D0DC-816D-F879-703060EFEB76}"/>
                </a:ext>
              </a:extLst>
            </p:cNvPr>
            <p:cNvPicPr/>
            <p:nvPr/>
          </p:nvPicPr>
          <p:blipFill>
            <a:blip r:embed="rId2" cstate="print"/>
            <a:stretch>
              <a:fillRect/>
            </a:stretch>
          </p:blipFill>
          <p:spPr>
            <a:xfrm>
              <a:off x="3002279" y="4823459"/>
              <a:ext cx="4318000" cy="2006600"/>
            </a:xfrm>
            <a:prstGeom prst="rect">
              <a:avLst/>
            </a:prstGeom>
          </p:spPr>
        </p:pic>
        <p:sp>
          <p:nvSpPr>
            <p:cNvPr id="6" name="object 5">
              <a:extLst>
                <a:ext uri="{FF2B5EF4-FFF2-40B4-BE49-F238E27FC236}">
                  <a16:creationId xmlns:a16="http://schemas.microsoft.com/office/drawing/2014/main" id="{BDE1CBE3-B218-3196-60FF-EB649947A65E}"/>
                </a:ext>
              </a:extLst>
            </p:cNvPr>
            <p:cNvSpPr/>
            <p:nvPr/>
          </p:nvSpPr>
          <p:spPr>
            <a:xfrm>
              <a:off x="3288029" y="6195059"/>
              <a:ext cx="3785870" cy="457200"/>
            </a:xfrm>
            <a:custGeom>
              <a:avLst/>
              <a:gdLst/>
              <a:ahLst/>
              <a:cxnLst/>
              <a:rect l="l" t="t" r="r" b="b"/>
              <a:pathLst>
                <a:path w="3785870" h="457200">
                  <a:moveTo>
                    <a:pt x="3785870" y="0"/>
                  </a:moveTo>
                  <a:lnTo>
                    <a:pt x="0" y="0"/>
                  </a:lnTo>
                  <a:lnTo>
                    <a:pt x="0" y="457199"/>
                  </a:lnTo>
                  <a:lnTo>
                    <a:pt x="1893570" y="457199"/>
                  </a:lnTo>
                  <a:lnTo>
                    <a:pt x="3785870" y="457199"/>
                  </a:lnTo>
                  <a:lnTo>
                    <a:pt x="3785870" y="0"/>
                  </a:lnTo>
                  <a:close/>
                </a:path>
              </a:pathLst>
            </a:custGeom>
            <a:solidFill>
              <a:srgbClr val="DB2200"/>
            </a:solidFill>
          </p:spPr>
          <p:txBody>
            <a:bodyPr wrap="square" lIns="0" tIns="0" rIns="0" bIns="0" rtlCol="0"/>
            <a:lstStyle/>
            <a:p>
              <a:endParaRPr/>
            </a:p>
          </p:txBody>
        </p:sp>
        <p:sp>
          <p:nvSpPr>
            <p:cNvPr id="7" name="object 6">
              <a:extLst>
                <a:ext uri="{FF2B5EF4-FFF2-40B4-BE49-F238E27FC236}">
                  <a16:creationId xmlns:a16="http://schemas.microsoft.com/office/drawing/2014/main" id="{09B8F33F-27AA-8734-24D2-7186DEA7246E}"/>
                </a:ext>
              </a:extLst>
            </p:cNvPr>
            <p:cNvSpPr/>
            <p:nvPr/>
          </p:nvSpPr>
          <p:spPr>
            <a:xfrm>
              <a:off x="3288029" y="6195059"/>
              <a:ext cx="3785870" cy="457200"/>
            </a:xfrm>
            <a:custGeom>
              <a:avLst/>
              <a:gdLst/>
              <a:ahLst/>
              <a:cxnLst/>
              <a:rect l="l" t="t" r="r" b="b"/>
              <a:pathLst>
                <a:path w="3785870" h="457200">
                  <a:moveTo>
                    <a:pt x="1893570" y="457199"/>
                  </a:moveTo>
                  <a:lnTo>
                    <a:pt x="0" y="457199"/>
                  </a:lnTo>
                  <a:lnTo>
                    <a:pt x="0" y="0"/>
                  </a:lnTo>
                  <a:lnTo>
                    <a:pt x="3785870" y="0"/>
                  </a:lnTo>
                  <a:lnTo>
                    <a:pt x="3785870" y="457199"/>
                  </a:lnTo>
                  <a:lnTo>
                    <a:pt x="1893570" y="457199"/>
                  </a:lnTo>
                  <a:close/>
                </a:path>
              </a:pathLst>
            </a:custGeom>
            <a:ln w="3175">
              <a:solidFill>
                <a:srgbClr val="000000"/>
              </a:solidFill>
            </a:ln>
          </p:spPr>
          <p:txBody>
            <a:bodyPr wrap="square" lIns="0" tIns="0" rIns="0" bIns="0" rtlCol="0"/>
            <a:lstStyle/>
            <a:p>
              <a:endParaRPr/>
            </a:p>
          </p:txBody>
        </p:sp>
      </p:grpSp>
      <p:sp>
        <p:nvSpPr>
          <p:cNvPr id="8" name="object 14">
            <a:extLst>
              <a:ext uri="{FF2B5EF4-FFF2-40B4-BE49-F238E27FC236}">
                <a16:creationId xmlns:a16="http://schemas.microsoft.com/office/drawing/2014/main" id="{8B9FB664-4BFA-7CB0-8DE8-C298A8201DAD}"/>
              </a:ext>
            </a:extLst>
          </p:cNvPr>
          <p:cNvSpPr txBox="1"/>
          <p:nvPr/>
        </p:nvSpPr>
        <p:spPr>
          <a:xfrm>
            <a:off x="9041062" y="6149402"/>
            <a:ext cx="1223039" cy="289823"/>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Arial"/>
                <a:cs typeface="Arial"/>
              </a:rPr>
              <a:t>Hardware</a:t>
            </a:r>
            <a:endParaRPr sz="1800" dirty="0">
              <a:latin typeface="Arial"/>
              <a:cs typeface="Arial"/>
            </a:endParaRPr>
          </a:p>
        </p:txBody>
      </p:sp>
    </p:spTree>
    <p:extLst>
      <p:ext uri="{BB962C8B-B14F-4D97-AF65-F5344CB8AC3E}">
        <p14:creationId xmlns:p14="http://schemas.microsoft.com/office/powerpoint/2010/main" val="4273982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a:t>
            </a:r>
          </a:p>
        </p:txBody>
      </p:sp>
      <p:sp>
        <p:nvSpPr>
          <p:cNvPr id="3" name="Content Placeholder 2"/>
          <p:cNvSpPr>
            <a:spLocks noGrp="1"/>
          </p:cNvSpPr>
          <p:nvPr>
            <p:ph idx="1"/>
          </p:nvPr>
        </p:nvSpPr>
        <p:spPr/>
        <p:txBody>
          <a:bodyPr/>
          <a:lstStyle/>
          <a:p>
            <a:pPr marL="0" indent="0">
              <a:buNone/>
            </a:pPr>
            <a:br>
              <a:rPr lang="en-US" dirty="0"/>
            </a:b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621123" y="2363770"/>
            <a:ext cx="4368800" cy="257810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998074" y="2804318"/>
            <a:ext cx="3901017" cy="2036763"/>
          </a:xfrm>
          <a:prstGeom prst="rect">
            <a:avLst/>
          </a:prstGeom>
          <a:noFill/>
          <a:ln w="9525">
            <a:noFill/>
            <a:miter lim="800000"/>
            <a:headEnd/>
            <a:tailEnd/>
          </a:ln>
          <a:effectLst/>
        </p:spPr>
      </p:pic>
      <p:sp>
        <p:nvSpPr>
          <p:cNvPr id="6" name="Rounded Rectangle 5"/>
          <p:cNvSpPr/>
          <p:nvPr/>
        </p:nvSpPr>
        <p:spPr bwMode="auto">
          <a:xfrm>
            <a:off x="6621123" y="1970070"/>
            <a:ext cx="1422400" cy="1434920"/>
          </a:xfrm>
          <a:prstGeom prst="roundRect">
            <a:avLst>
              <a:gd name="adj" fmla="val 10166"/>
            </a:avLst>
          </a:prstGeom>
          <a:solidFill>
            <a:schemeClr val="lt1">
              <a:alpha val="0"/>
            </a:schemeClr>
          </a:solidFill>
          <a:ln w="38100">
            <a:solidFill>
              <a:srgbClr val="C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C00000"/>
                </a:solidFill>
                <a:effectLst/>
                <a:latin typeface="Cambria" pitchFamily="18" charset="0"/>
              </a:rPr>
              <a:t>VM1</a:t>
            </a:r>
          </a:p>
        </p:txBody>
      </p:sp>
      <p:sp>
        <p:nvSpPr>
          <p:cNvPr id="7" name="Rounded Rectangle 6"/>
          <p:cNvSpPr/>
          <p:nvPr/>
        </p:nvSpPr>
        <p:spPr bwMode="auto">
          <a:xfrm>
            <a:off x="8077867" y="1970070"/>
            <a:ext cx="1422400" cy="1434920"/>
          </a:xfrm>
          <a:prstGeom prst="roundRect">
            <a:avLst>
              <a:gd name="adj" fmla="val 10166"/>
            </a:avLst>
          </a:prstGeom>
          <a:solidFill>
            <a:schemeClr val="lt1">
              <a:alpha val="0"/>
            </a:schemeClr>
          </a:solidFill>
          <a:ln w="38100">
            <a:solidFill>
              <a:srgbClr val="C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a:solidFill>
                  <a:srgbClr val="C00000"/>
                </a:solidFill>
                <a:latin typeface="Cambria" pitchFamily="18" charset="0"/>
              </a:rPr>
              <a:t>VM2</a:t>
            </a:r>
          </a:p>
        </p:txBody>
      </p:sp>
      <p:sp>
        <p:nvSpPr>
          <p:cNvPr id="8" name="Rounded Rectangle 7"/>
          <p:cNvSpPr/>
          <p:nvPr/>
        </p:nvSpPr>
        <p:spPr bwMode="auto">
          <a:xfrm>
            <a:off x="9550351" y="1970070"/>
            <a:ext cx="1422400" cy="1434920"/>
          </a:xfrm>
          <a:prstGeom prst="roundRect">
            <a:avLst>
              <a:gd name="adj" fmla="val 10166"/>
            </a:avLst>
          </a:prstGeom>
          <a:solidFill>
            <a:schemeClr val="lt1">
              <a:alpha val="0"/>
            </a:schemeClr>
          </a:solidFill>
          <a:ln w="38100">
            <a:solidFill>
              <a:srgbClr val="C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a:solidFill>
                  <a:srgbClr val="C00000"/>
                </a:solidFill>
                <a:latin typeface="Cambria" pitchFamily="18" charset="0"/>
              </a:rPr>
              <a:t>VM3</a:t>
            </a:r>
          </a:p>
        </p:txBody>
      </p:sp>
    </p:spTree>
    <p:extLst>
      <p:ext uri="{BB962C8B-B14F-4D97-AF65-F5344CB8AC3E}">
        <p14:creationId xmlns:p14="http://schemas.microsoft.com/office/powerpoint/2010/main" val="3676318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Virtualization</a:t>
            </a:r>
          </a:p>
        </p:txBody>
      </p:sp>
      <p:sp>
        <p:nvSpPr>
          <p:cNvPr id="3" name="Content Placeholder 2"/>
          <p:cNvSpPr>
            <a:spLocks noGrp="1"/>
          </p:cNvSpPr>
          <p:nvPr>
            <p:ph idx="1"/>
          </p:nvPr>
        </p:nvSpPr>
        <p:spPr>
          <a:xfrm>
            <a:off x="609600" y="1600200"/>
            <a:ext cx="10972800" cy="5017572"/>
          </a:xfrm>
        </p:spPr>
        <p:txBody>
          <a:bodyPr>
            <a:normAutofit/>
          </a:bodyPr>
          <a:lstStyle/>
          <a:p>
            <a:r>
              <a:rPr lang="en-US" dirty="0"/>
              <a:t>Sharing of resources helps cost reduction</a:t>
            </a:r>
          </a:p>
          <a:p>
            <a:r>
              <a:rPr lang="en-US" dirty="0"/>
              <a:t>Isolation: Virtual machines are isolated from each other as if they are physically separated</a:t>
            </a:r>
          </a:p>
          <a:p>
            <a:r>
              <a:rPr lang="en-US" dirty="0"/>
              <a:t>Encapsulation: Virtual machines encapsulate a complete computing environment</a:t>
            </a:r>
          </a:p>
          <a:p>
            <a:r>
              <a:rPr lang="en-US" dirty="0"/>
              <a:t>Hardware independence: Virtual machines run independently of underlying hardware</a:t>
            </a:r>
          </a:p>
          <a:p>
            <a:r>
              <a:rPr lang="en-US" dirty="0"/>
              <a:t>Portability: Virtual machines can be migrated between different hosts.</a:t>
            </a:r>
          </a:p>
        </p:txBody>
      </p:sp>
    </p:spTree>
    <p:extLst>
      <p:ext uri="{BB962C8B-B14F-4D97-AF65-F5344CB8AC3E}">
        <p14:creationId xmlns:p14="http://schemas.microsoft.com/office/powerpoint/2010/main" val="1466783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in Cloud Computing</a:t>
            </a:r>
          </a:p>
        </p:txBody>
      </p:sp>
      <p:sp>
        <p:nvSpPr>
          <p:cNvPr id="3" name="Content Placeholder 2"/>
          <p:cNvSpPr>
            <a:spLocks noGrp="1"/>
          </p:cNvSpPr>
          <p:nvPr>
            <p:ph idx="1"/>
          </p:nvPr>
        </p:nvSpPr>
        <p:spPr/>
        <p:txBody>
          <a:bodyPr>
            <a:normAutofit fontScale="92500" lnSpcReduction="10000"/>
          </a:bodyPr>
          <a:lstStyle/>
          <a:p>
            <a:pPr marL="0" indent="0">
              <a:buNone/>
            </a:pPr>
            <a:r>
              <a:rPr lang="en-US" sz="3600" dirty="0"/>
              <a:t>Cloud computing takes virtualization one step further:</a:t>
            </a:r>
          </a:p>
          <a:p>
            <a:r>
              <a:rPr lang="en-US" sz="3600" dirty="0"/>
              <a:t>You don’t need to own the hardware</a:t>
            </a:r>
          </a:p>
          <a:p>
            <a:r>
              <a:rPr lang="en-US" sz="3600" dirty="0"/>
              <a:t>Resources are rented as needed from a cloud</a:t>
            </a:r>
          </a:p>
          <a:p>
            <a:r>
              <a:rPr lang="en-US" sz="3600" dirty="0"/>
              <a:t>Various providers allow creating virtual servers:</a:t>
            </a:r>
          </a:p>
          <a:p>
            <a:pPr lvl="1"/>
            <a:r>
              <a:rPr lang="en-US" sz="3200" dirty="0"/>
              <a:t>Choose the OS and software each instance will have</a:t>
            </a:r>
          </a:p>
          <a:p>
            <a:pPr lvl="1"/>
            <a:r>
              <a:rPr lang="en-US" sz="3200" dirty="0"/>
              <a:t>The chosen OS will run on a large server farm</a:t>
            </a:r>
          </a:p>
          <a:p>
            <a:pPr lvl="1"/>
            <a:r>
              <a:rPr lang="en-US" sz="3200" dirty="0"/>
              <a:t>Can instantiate more virtual servers or shut down existing ones within minutes</a:t>
            </a:r>
          </a:p>
          <a:p>
            <a:r>
              <a:rPr lang="en-US" sz="3600" dirty="0"/>
              <a:t>You get billed only for what you used</a:t>
            </a:r>
          </a:p>
        </p:txBody>
      </p:sp>
    </p:spTree>
    <p:extLst>
      <p:ext uri="{BB962C8B-B14F-4D97-AF65-F5344CB8AC3E}">
        <p14:creationId xmlns:p14="http://schemas.microsoft.com/office/powerpoint/2010/main" val="66552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6802"/>
            <a:ext cx="10515600" cy="2852737"/>
          </a:xfrm>
        </p:spPr>
        <p:txBody>
          <a:bodyPr>
            <a:normAutofit/>
          </a:bodyPr>
          <a:lstStyle/>
          <a:p>
            <a:pPr algn="ctr"/>
            <a:r>
              <a:rPr lang="en-GB" dirty="0"/>
              <a:t>Topic 4:</a:t>
            </a:r>
            <a:br>
              <a:rPr lang="en-GB" dirty="0"/>
            </a:br>
            <a:r>
              <a:rPr lang="en-GB" dirty="0"/>
              <a:t>Virtualization</a:t>
            </a:r>
            <a:endParaRPr lang="en-US" dirty="0"/>
          </a:p>
        </p:txBody>
      </p:sp>
    </p:spTree>
    <p:extLst>
      <p:ext uri="{BB962C8B-B14F-4D97-AF65-F5344CB8AC3E}">
        <p14:creationId xmlns:p14="http://schemas.microsoft.com/office/powerpoint/2010/main" val="4193217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CE433-8C1E-8199-72BB-1209872264D5}"/>
              </a:ext>
            </a:extLst>
          </p:cNvPr>
          <p:cNvSpPr>
            <a:spLocks noGrp="1"/>
          </p:cNvSpPr>
          <p:nvPr>
            <p:ph type="title"/>
          </p:nvPr>
        </p:nvSpPr>
        <p:spPr/>
        <p:txBody>
          <a:bodyPr/>
          <a:lstStyle/>
          <a:p>
            <a:r>
              <a:rPr lang="en-US" dirty="0"/>
              <a:t>Importance	of Virtualization in Cloud Computing</a:t>
            </a:r>
            <a:endParaRPr lang="x-none" dirty="0"/>
          </a:p>
        </p:txBody>
      </p:sp>
      <p:sp>
        <p:nvSpPr>
          <p:cNvPr id="3" name="内容占位符 2">
            <a:extLst>
              <a:ext uri="{FF2B5EF4-FFF2-40B4-BE49-F238E27FC236}">
                <a16:creationId xmlns:a16="http://schemas.microsoft.com/office/drawing/2014/main" id="{80A69FE2-5825-EC37-B08A-8069F1FEB0FC}"/>
              </a:ext>
            </a:extLst>
          </p:cNvPr>
          <p:cNvSpPr>
            <a:spLocks noGrp="1"/>
          </p:cNvSpPr>
          <p:nvPr>
            <p:ph idx="1"/>
          </p:nvPr>
        </p:nvSpPr>
        <p:spPr/>
        <p:txBody>
          <a:bodyPr>
            <a:normAutofit fontScale="92500" lnSpcReduction="10000"/>
          </a:bodyPr>
          <a:lstStyle/>
          <a:p>
            <a:r>
              <a:rPr lang="en-US" sz="3200" dirty="0"/>
              <a:t>Cloud can exist without Virtualization, although it will be difficult and inefficient</a:t>
            </a:r>
          </a:p>
          <a:p>
            <a:r>
              <a:rPr lang="en-US" sz="3200" dirty="0"/>
              <a:t>Cloud makes notion of “Pay for what you use”, “infinite availability- use as much you want”</a:t>
            </a:r>
          </a:p>
          <a:p>
            <a:r>
              <a:rPr lang="en-US" sz="3200" dirty="0"/>
              <a:t>These notions are practical only if we have</a:t>
            </a:r>
          </a:p>
          <a:p>
            <a:pPr lvl="1"/>
            <a:r>
              <a:rPr lang="en-US" sz="2800" dirty="0"/>
              <a:t>lots of flexibility</a:t>
            </a:r>
          </a:p>
          <a:p>
            <a:pPr lvl="1"/>
            <a:r>
              <a:rPr lang="en-US" sz="2800" dirty="0"/>
              <a:t>efficiency in the back-end</a:t>
            </a:r>
          </a:p>
          <a:p>
            <a:r>
              <a:rPr lang="en-US" sz="3200" dirty="0"/>
              <a:t>This efficiency is readily available in Virtualized Environments and Machines</a:t>
            </a:r>
          </a:p>
          <a:p>
            <a:r>
              <a:rPr lang="en-US" sz="3200" dirty="0">
                <a:solidFill>
                  <a:srgbClr val="FF0000"/>
                </a:solidFill>
              </a:rPr>
              <a:t>Virtualization is the foundation which supports cloud computing</a:t>
            </a:r>
          </a:p>
          <a:p>
            <a:endParaRPr lang="en-US" sz="3200" dirty="0"/>
          </a:p>
          <a:p>
            <a:endParaRPr lang="x-none" sz="3200" dirty="0"/>
          </a:p>
        </p:txBody>
      </p:sp>
    </p:spTree>
    <p:extLst>
      <p:ext uri="{BB962C8B-B14F-4D97-AF65-F5344CB8AC3E}">
        <p14:creationId xmlns:p14="http://schemas.microsoft.com/office/powerpoint/2010/main" val="1102293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Virtualizations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755" y="2504292"/>
            <a:ext cx="8484298" cy="341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491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Virtualizations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755" y="2504292"/>
            <a:ext cx="8484298" cy="341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圆角 4">
            <a:extLst>
              <a:ext uri="{FF2B5EF4-FFF2-40B4-BE49-F238E27FC236}">
                <a16:creationId xmlns:a16="http://schemas.microsoft.com/office/drawing/2014/main" id="{ED54CECA-DE38-B2D3-73CC-E94FC7EC011F}"/>
              </a:ext>
            </a:extLst>
          </p:cNvPr>
          <p:cNvSpPr/>
          <p:nvPr/>
        </p:nvSpPr>
        <p:spPr>
          <a:xfrm>
            <a:off x="4529471" y="4167963"/>
            <a:ext cx="3094074" cy="1887606"/>
          </a:xfrm>
          <a:prstGeom prst="roundRect">
            <a:avLst/>
          </a:prstGeom>
          <a:solidFill>
            <a:srgbClr val="FFFF00">
              <a:alpha val="20000"/>
            </a:srgbClr>
          </a:solidFill>
          <a:ln w="130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527414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20757-5107-7EF6-12C9-CF0E02BE9866}"/>
              </a:ext>
            </a:extLst>
          </p:cNvPr>
          <p:cNvSpPr>
            <a:spLocks noGrp="1"/>
          </p:cNvSpPr>
          <p:nvPr>
            <p:ph type="title"/>
          </p:nvPr>
        </p:nvSpPr>
        <p:spPr/>
        <p:txBody>
          <a:bodyPr/>
          <a:lstStyle/>
          <a:p>
            <a:r>
              <a:rPr lang="en-AU" dirty="0"/>
              <a:t>Server Virtualization</a:t>
            </a:r>
            <a:endParaRPr lang="x-none" dirty="0"/>
          </a:p>
        </p:txBody>
      </p:sp>
      <p:sp>
        <p:nvSpPr>
          <p:cNvPr id="3" name="内容占位符 2">
            <a:extLst>
              <a:ext uri="{FF2B5EF4-FFF2-40B4-BE49-F238E27FC236}">
                <a16:creationId xmlns:a16="http://schemas.microsoft.com/office/drawing/2014/main" id="{0272A0A0-E7E1-0878-34D3-548036B2C1C8}"/>
              </a:ext>
            </a:extLst>
          </p:cNvPr>
          <p:cNvSpPr>
            <a:spLocks noGrp="1"/>
          </p:cNvSpPr>
          <p:nvPr>
            <p:ph idx="1"/>
          </p:nvPr>
        </p:nvSpPr>
        <p:spPr>
          <a:xfrm>
            <a:off x="838200" y="1825625"/>
            <a:ext cx="5922196" cy="4351338"/>
          </a:xfrm>
        </p:spPr>
        <p:txBody>
          <a:bodyPr>
            <a:normAutofit/>
          </a:bodyPr>
          <a:lstStyle/>
          <a:p>
            <a:r>
              <a:rPr lang="en-US" sz="4800" dirty="0"/>
              <a:t>When the hypervisor is directly installed on the server system</a:t>
            </a:r>
            <a:endParaRPr lang="x-none" sz="4800" dirty="0"/>
          </a:p>
        </p:txBody>
      </p:sp>
      <p:pic>
        <p:nvPicPr>
          <p:cNvPr id="4" name="object 2">
            <a:extLst>
              <a:ext uri="{FF2B5EF4-FFF2-40B4-BE49-F238E27FC236}">
                <a16:creationId xmlns:a16="http://schemas.microsoft.com/office/drawing/2014/main" id="{85B8A32C-9EAA-9CB1-0733-CFDDD2E47EA3}"/>
              </a:ext>
            </a:extLst>
          </p:cNvPr>
          <p:cNvPicPr/>
          <p:nvPr/>
        </p:nvPicPr>
        <p:blipFill>
          <a:blip r:embed="rId2" cstate="print"/>
          <a:stretch>
            <a:fillRect/>
          </a:stretch>
        </p:blipFill>
        <p:spPr>
          <a:xfrm>
            <a:off x="7243281" y="1690692"/>
            <a:ext cx="4508248" cy="3833808"/>
          </a:xfrm>
          <a:prstGeom prst="rect">
            <a:avLst/>
          </a:prstGeom>
        </p:spPr>
      </p:pic>
    </p:spTree>
    <p:extLst>
      <p:ext uri="{BB962C8B-B14F-4D97-AF65-F5344CB8AC3E}">
        <p14:creationId xmlns:p14="http://schemas.microsoft.com/office/powerpoint/2010/main" val="2572323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20757-5107-7EF6-12C9-CF0E02BE9866}"/>
              </a:ext>
            </a:extLst>
          </p:cNvPr>
          <p:cNvSpPr>
            <a:spLocks noGrp="1"/>
          </p:cNvSpPr>
          <p:nvPr>
            <p:ph type="title"/>
          </p:nvPr>
        </p:nvSpPr>
        <p:spPr/>
        <p:txBody>
          <a:bodyPr/>
          <a:lstStyle/>
          <a:p>
            <a:r>
              <a:rPr lang="en-AU" dirty="0"/>
              <a:t>Server Virtualization</a:t>
            </a:r>
            <a:endParaRPr lang="x-none" dirty="0"/>
          </a:p>
        </p:txBody>
      </p:sp>
      <p:sp>
        <p:nvSpPr>
          <p:cNvPr id="3" name="内容占位符 2">
            <a:extLst>
              <a:ext uri="{FF2B5EF4-FFF2-40B4-BE49-F238E27FC236}">
                <a16:creationId xmlns:a16="http://schemas.microsoft.com/office/drawing/2014/main" id="{0272A0A0-E7E1-0878-34D3-548036B2C1C8}"/>
              </a:ext>
            </a:extLst>
          </p:cNvPr>
          <p:cNvSpPr>
            <a:spLocks noGrp="1"/>
          </p:cNvSpPr>
          <p:nvPr>
            <p:ph idx="1"/>
          </p:nvPr>
        </p:nvSpPr>
        <p:spPr>
          <a:xfrm>
            <a:off x="838200" y="1825625"/>
            <a:ext cx="5922196" cy="4351338"/>
          </a:xfrm>
        </p:spPr>
        <p:txBody>
          <a:bodyPr>
            <a:normAutofit/>
          </a:bodyPr>
          <a:lstStyle/>
          <a:p>
            <a:r>
              <a:rPr lang="en-US" sz="4400" dirty="0"/>
              <a:t>A single physical server can be divided into multiple servers </a:t>
            </a:r>
          </a:p>
          <a:p>
            <a:pPr lvl="1"/>
            <a:r>
              <a:rPr lang="en-US" sz="4000" dirty="0"/>
              <a:t>on the demand basis</a:t>
            </a:r>
          </a:p>
          <a:p>
            <a:pPr lvl="1"/>
            <a:r>
              <a:rPr lang="en-US" sz="4000" dirty="0"/>
              <a:t>for balancing the load</a:t>
            </a:r>
          </a:p>
          <a:p>
            <a:endParaRPr lang="en-US" sz="4400" dirty="0"/>
          </a:p>
          <a:p>
            <a:endParaRPr lang="x-none" sz="4400" dirty="0"/>
          </a:p>
        </p:txBody>
      </p:sp>
      <p:pic>
        <p:nvPicPr>
          <p:cNvPr id="5" name="object 2">
            <a:extLst>
              <a:ext uri="{FF2B5EF4-FFF2-40B4-BE49-F238E27FC236}">
                <a16:creationId xmlns:a16="http://schemas.microsoft.com/office/drawing/2014/main" id="{57DD1D0B-070C-C91D-BF5B-06782FB00AEF}"/>
              </a:ext>
            </a:extLst>
          </p:cNvPr>
          <p:cNvPicPr/>
          <p:nvPr/>
        </p:nvPicPr>
        <p:blipFill>
          <a:blip r:embed="rId2" cstate="print"/>
          <a:stretch>
            <a:fillRect/>
          </a:stretch>
        </p:blipFill>
        <p:spPr>
          <a:xfrm>
            <a:off x="6380251" y="1531512"/>
            <a:ext cx="5350403" cy="4645451"/>
          </a:xfrm>
          <a:prstGeom prst="rect">
            <a:avLst/>
          </a:prstGeom>
        </p:spPr>
      </p:pic>
    </p:spTree>
    <p:extLst>
      <p:ext uri="{BB962C8B-B14F-4D97-AF65-F5344CB8AC3E}">
        <p14:creationId xmlns:p14="http://schemas.microsoft.com/office/powerpoint/2010/main" val="3132191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E721E-9CFC-45F9-54E5-51E0088CAD15}"/>
              </a:ext>
            </a:extLst>
          </p:cNvPr>
          <p:cNvSpPr>
            <a:spLocks noGrp="1"/>
          </p:cNvSpPr>
          <p:nvPr>
            <p:ph type="title"/>
          </p:nvPr>
        </p:nvSpPr>
        <p:spPr/>
        <p:txBody>
          <a:bodyPr/>
          <a:lstStyle/>
          <a:p>
            <a:r>
              <a:rPr lang="en-AU" dirty="0"/>
              <a:t>Traditional Server Deployment</a:t>
            </a:r>
            <a:endParaRPr lang="x-none" dirty="0"/>
          </a:p>
        </p:txBody>
      </p:sp>
      <p:sp>
        <p:nvSpPr>
          <p:cNvPr id="3" name="内容占位符 2">
            <a:extLst>
              <a:ext uri="{FF2B5EF4-FFF2-40B4-BE49-F238E27FC236}">
                <a16:creationId xmlns:a16="http://schemas.microsoft.com/office/drawing/2014/main" id="{88D06B20-115F-9FC8-855C-8915D0FBDC86}"/>
              </a:ext>
            </a:extLst>
          </p:cNvPr>
          <p:cNvSpPr>
            <a:spLocks noGrp="1"/>
          </p:cNvSpPr>
          <p:nvPr>
            <p:ph idx="1"/>
          </p:nvPr>
        </p:nvSpPr>
        <p:spPr/>
        <p:txBody>
          <a:bodyPr/>
          <a:lstStyle/>
          <a:p>
            <a:r>
              <a:rPr lang="en-US" dirty="0"/>
              <a:t>Traditionally, organizations delivered applications and services using powerful dedicated servers.</a:t>
            </a:r>
          </a:p>
          <a:p>
            <a:r>
              <a:rPr lang="en-US" dirty="0"/>
              <a:t>These dedicated servers are equipped with large amounts of RAM, powerful CPUs, and multiple large storage devices.</a:t>
            </a:r>
          </a:p>
          <a:p>
            <a:r>
              <a:rPr lang="en-US" dirty="0"/>
              <a:t>Disadvantages include: wasted resources, single-point of failure, and server sprawl.</a:t>
            </a:r>
          </a:p>
          <a:p>
            <a:endParaRPr lang="x-none" dirty="0"/>
          </a:p>
        </p:txBody>
      </p:sp>
      <p:pic>
        <p:nvPicPr>
          <p:cNvPr id="4" name="Picture 3" descr="The image displays 4 servers: a web server, email server, SQL server, and a file server.  All 4 servers have Hardware: CPU, Memory, NIC, and Disk." title="Dedicated Servers">
            <a:extLst>
              <a:ext uri="{FF2B5EF4-FFF2-40B4-BE49-F238E27FC236}">
                <a16:creationId xmlns:a16="http://schemas.microsoft.com/office/drawing/2014/main" id="{269D7609-2EB8-4EF9-F5F5-EEED5A6E9327}"/>
              </a:ext>
            </a:extLst>
          </p:cNvPr>
          <p:cNvPicPr>
            <a:picLocks noChangeAspect="1"/>
          </p:cNvPicPr>
          <p:nvPr/>
        </p:nvPicPr>
        <p:blipFill>
          <a:blip r:embed="rId2"/>
          <a:stretch>
            <a:fillRect/>
          </a:stretch>
        </p:blipFill>
        <p:spPr>
          <a:xfrm>
            <a:off x="4839127" y="4100441"/>
            <a:ext cx="7236315" cy="2664160"/>
          </a:xfrm>
          <a:prstGeom prst="rect">
            <a:avLst/>
          </a:prstGeom>
        </p:spPr>
      </p:pic>
    </p:spTree>
    <p:extLst>
      <p:ext uri="{BB962C8B-B14F-4D97-AF65-F5344CB8AC3E}">
        <p14:creationId xmlns:p14="http://schemas.microsoft.com/office/powerpoint/2010/main" val="2583272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E99B2D-1BAA-469A-D319-D98115A8104B}"/>
              </a:ext>
            </a:extLst>
          </p:cNvPr>
          <p:cNvSpPr>
            <a:spLocks noGrp="1"/>
          </p:cNvSpPr>
          <p:nvPr>
            <p:ph type="title"/>
          </p:nvPr>
        </p:nvSpPr>
        <p:spPr/>
        <p:txBody>
          <a:bodyPr/>
          <a:lstStyle/>
          <a:p>
            <a:r>
              <a:rPr lang="en-AU" dirty="0"/>
              <a:t>Server Virtualization</a:t>
            </a:r>
            <a:endParaRPr lang="x-none" dirty="0"/>
          </a:p>
        </p:txBody>
      </p:sp>
      <p:sp>
        <p:nvSpPr>
          <p:cNvPr id="3" name="内容占位符 2">
            <a:extLst>
              <a:ext uri="{FF2B5EF4-FFF2-40B4-BE49-F238E27FC236}">
                <a16:creationId xmlns:a16="http://schemas.microsoft.com/office/drawing/2014/main" id="{E7A1655A-0551-2630-EFAB-150258C42A87}"/>
              </a:ext>
            </a:extLst>
          </p:cNvPr>
          <p:cNvSpPr>
            <a:spLocks noGrp="1"/>
          </p:cNvSpPr>
          <p:nvPr>
            <p:ph idx="1"/>
          </p:nvPr>
        </p:nvSpPr>
        <p:spPr/>
        <p:txBody>
          <a:bodyPr>
            <a:normAutofit/>
          </a:bodyPr>
          <a:lstStyle/>
          <a:p>
            <a:r>
              <a:rPr lang="en-US" sz="4000" dirty="0"/>
              <a:t>Server virtualization takes advantage of idle resources to reduce the number of servers required</a:t>
            </a:r>
          </a:p>
          <a:p>
            <a:endParaRPr lang="x-none" sz="4000" dirty="0"/>
          </a:p>
        </p:txBody>
      </p:sp>
      <p:pic>
        <p:nvPicPr>
          <p:cNvPr id="4" name="Picture 6" descr="The figure displays the hypervisor structure on a server. There are two instances of the Windows OS and two instances of a Linux OS. Above the two instances of the Windows OS are services for DHCP server and AD server. Above the two instances of the Linux OS are services Radius server and NMS server.  All 4 instances of operating systems are sitting on top of the hypervisor, which is located on the hardware." title="Server 2">
            <a:extLst>
              <a:ext uri="{FF2B5EF4-FFF2-40B4-BE49-F238E27FC236}">
                <a16:creationId xmlns:a16="http://schemas.microsoft.com/office/drawing/2014/main" id="{F3EE070F-53B3-4082-FEA7-D8FAE05D6BD7}"/>
              </a:ext>
            </a:extLst>
          </p:cNvPr>
          <p:cNvPicPr>
            <a:picLocks noChangeAspect="1"/>
          </p:cNvPicPr>
          <p:nvPr/>
        </p:nvPicPr>
        <p:blipFill>
          <a:blip r:embed="rId2"/>
          <a:stretch>
            <a:fillRect/>
          </a:stretch>
        </p:blipFill>
        <p:spPr>
          <a:xfrm>
            <a:off x="4261672" y="3713870"/>
            <a:ext cx="7348126" cy="2901808"/>
          </a:xfrm>
          <a:prstGeom prst="rect">
            <a:avLst/>
          </a:prstGeom>
        </p:spPr>
      </p:pic>
    </p:spTree>
    <p:extLst>
      <p:ext uri="{BB962C8B-B14F-4D97-AF65-F5344CB8AC3E}">
        <p14:creationId xmlns:p14="http://schemas.microsoft.com/office/powerpoint/2010/main" val="3407855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0123B-6DED-845E-7E9D-CF61AEF7DCF6}"/>
              </a:ext>
            </a:extLst>
          </p:cNvPr>
          <p:cNvSpPr>
            <a:spLocks noGrp="1"/>
          </p:cNvSpPr>
          <p:nvPr>
            <p:ph type="title"/>
          </p:nvPr>
        </p:nvSpPr>
        <p:spPr/>
        <p:txBody>
          <a:bodyPr/>
          <a:lstStyle/>
          <a:p>
            <a:r>
              <a:rPr lang="en-AU" dirty="0"/>
              <a:t>Advantages of Server Virtualization</a:t>
            </a:r>
            <a:endParaRPr lang="x-none" dirty="0"/>
          </a:p>
        </p:txBody>
      </p:sp>
      <p:sp>
        <p:nvSpPr>
          <p:cNvPr id="3" name="内容占位符 2">
            <a:extLst>
              <a:ext uri="{FF2B5EF4-FFF2-40B4-BE49-F238E27FC236}">
                <a16:creationId xmlns:a16="http://schemas.microsoft.com/office/drawing/2014/main" id="{1DD2D5FB-2689-1C2E-BED1-CDCA337207EE}"/>
              </a:ext>
            </a:extLst>
          </p:cNvPr>
          <p:cNvSpPr>
            <a:spLocks noGrp="1"/>
          </p:cNvSpPr>
          <p:nvPr>
            <p:ph idx="1"/>
          </p:nvPr>
        </p:nvSpPr>
        <p:spPr/>
        <p:txBody>
          <a:bodyPr/>
          <a:lstStyle/>
          <a:p>
            <a:r>
              <a:rPr lang="en-US" dirty="0"/>
              <a:t>Better use of resources</a:t>
            </a:r>
          </a:p>
          <a:p>
            <a:r>
              <a:rPr lang="en-US" dirty="0"/>
              <a:t>Less space required</a:t>
            </a:r>
          </a:p>
          <a:p>
            <a:r>
              <a:rPr lang="en-US" dirty="0"/>
              <a:t>Less energy consumed</a:t>
            </a:r>
          </a:p>
          <a:p>
            <a:r>
              <a:rPr lang="en-US" dirty="0"/>
              <a:t>Reduced cost</a:t>
            </a:r>
          </a:p>
          <a:p>
            <a:r>
              <a:rPr lang="en-US" dirty="0"/>
              <a:t>Faster server provisioning</a:t>
            </a:r>
          </a:p>
          <a:p>
            <a:r>
              <a:rPr lang="en-US" dirty="0"/>
              <a:t>Maximize server uptime</a:t>
            </a:r>
          </a:p>
          <a:p>
            <a:r>
              <a:rPr lang="en-US" dirty="0"/>
              <a:t>Improved disaster recovery</a:t>
            </a:r>
          </a:p>
          <a:p>
            <a:r>
              <a:rPr lang="en-US" dirty="0"/>
              <a:t>Support for legacy systems</a:t>
            </a:r>
          </a:p>
          <a:p>
            <a:endParaRPr lang="x-none" dirty="0"/>
          </a:p>
        </p:txBody>
      </p:sp>
    </p:spTree>
    <p:extLst>
      <p:ext uri="{BB962C8B-B14F-4D97-AF65-F5344CB8AC3E}">
        <p14:creationId xmlns:p14="http://schemas.microsoft.com/office/powerpoint/2010/main" val="2920370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Hypervisor Types</a:t>
            </a:r>
          </a:p>
        </p:txBody>
      </p:sp>
      <p:sp>
        <p:nvSpPr>
          <p:cNvPr id="3" name="Content Placeholder 2"/>
          <p:cNvSpPr>
            <a:spLocks noGrp="1"/>
          </p:cNvSpPr>
          <p:nvPr>
            <p:ph idx="1"/>
          </p:nvPr>
        </p:nvSpPr>
        <p:spPr/>
        <p:txBody>
          <a:bodyPr>
            <a:normAutofit/>
          </a:bodyPr>
          <a:lstStyle/>
          <a:p>
            <a:r>
              <a:rPr lang="en-US" sz="4000" dirty="0"/>
              <a:t>Type 1 – Bare metal</a:t>
            </a:r>
          </a:p>
          <a:p>
            <a:pPr lvl="1"/>
            <a:r>
              <a:rPr lang="en-US" sz="3600" dirty="0"/>
              <a:t>Hypervisors run directly on the host's hardware as a hardware control and guest operating system monitor</a:t>
            </a:r>
          </a:p>
          <a:p>
            <a:r>
              <a:rPr lang="en-US" sz="4000" dirty="0"/>
              <a:t>Type 2 – Hosted</a:t>
            </a:r>
          </a:p>
          <a:p>
            <a:pPr lvl="1"/>
            <a:r>
              <a:rPr lang="en-US" sz="3600" dirty="0"/>
              <a:t>Hypervisors are software applications running within a conventional operating system </a:t>
            </a:r>
          </a:p>
        </p:txBody>
      </p:sp>
      <p:sp>
        <p:nvSpPr>
          <p:cNvPr id="4" name="投影片編號版面配置區 3"/>
          <p:cNvSpPr>
            <a:spLocks noGrp="1"/>
          </p:cNvSpPr>
          <p:nvPr>
            <p:ph type="sldNum" sz="quarter" idx="4294967295"/>
          </p:nvPr>
        </p:nvSpPr>
        <p:spPr>
          <a:xfrm>
            <a:off x="8737600" y="6356351"/>
            <a:ext cx="2844800" cy="365125"/>
          </a:xfrm>
          <a:prstGeom prst="rect">
            <a:avLst/>
          </a:prstGeom>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577749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99730" y="287081"/>
            <a:ext cx="12192000" cy="1010068"/>
          </a:xfrm>
        </p:spPr>
        <p:txBody>
          <a:bodyPr/>
          <a:lstStyle/>
          <a:p>
            <a:r>
              <a:rPr lang="en-US" altLang="en-US" dirty="0"/>
              <a:t>Type 1 Hypervisors</a:t>
            </a:r>
          </a:p>
        </p:txBody>
      </p:sp>
      <p:sp>
        <p:nvSpPr>
          <p:cNvPr id="55299" name="Rectangle 3"/>
          <p:cNvSpPr>
            <a:spLocks noGrp="1" noChangeArrowheads="1"/>
          </p:cNvSpPr>
          <p:nvPr>
            <p:ph type="body" idx="1"/>
          </p:nvPr>
        </p:nvSpPr>
        <p:spPr>
          <a:xfrm>
            <a:off x="241129" y="1549781"/>
            <a:ext cx="6052579" cy="4969773"/>
          </a:xfrm>
        </p:spPr>
        <p:txBody>
          <a:bodyPr>
            <a:normAutofit/>
          </a:bodyPr>
          <a:lstStyle/>
          <a:p>
            <a:r>
              <a:rPr lang="en-US" altLang="en-US" sz="3200" dirty="0"/>
              <a:t>Type 1/bare metal/native</a:t>
            </a:r>
          </a:p>
          <a:p>
            <a:r>
              <a:rPr lang="en-US" altLang="en-US" sz="3200" dirty="0"/>
              <a:t>Typically used with server virtualization</a:t>
            </a:r>
          </a:p>
          <a:p>
            <a:r>
              <a:rPr lang="en-US" altLang="en-US" sz="3200" dirty="0"/>
              <a:t>For example, they are used in data centers and cloud computing</a:t>
            </a:r>
          </a:p>
          <a:p>
            <a:r>
              <a:rPr lang="en-US" altLang="en-US" sz="3200" dirty="0"/>
              <a:t>Run directly on the hardware of a host, and manage the allocation of system resources to VMs</a:t>
            </a:r>
            <a:endParaRPr lang="en-US" altLang="en-US" sz="4000" dirty="0"/>
          </a:p>
          <a:p>
            <a:pPr marL="0" indent="0">
              <a:buNone/>
            </a:pPr>
            <a:endParaRPr lang="en-CA" altLang="en-US" sz="3200" b="1" dirty="0"/>
          </a:p>
        </p:txBody>
      </p:sp>
      <p:pic>
        <p:nvPicPr>
          <p:cNvPr id="4" name="Picture 3" descr="The diagram represents a Type 1 Native hypervisor. It shows a box labeled as ‘Server’. The box contains three smaller boxes aligned horizontally each labeled as, ‘OS’. Below the three OS boxes is a larger box the width of the three OS boxes. This box is labeled as, ‘Hypervisor’. Below the Hypervisor is another box, the same width as the Hypervisor, labeled as, ‘Hardware’. " title="Type 1 Native">
            <a:extLst>
              <a:ext uri="{FF2B5EF4-FFF2-40B4-BE49-F238E27FC236}">
                <a16:creationId xmlns:a16="http://schemas.microsoft.com/office/drawing/2014/main" id="{64FBED7C-A2A8-4007-895D-BB41F866B53C}"/>
              </a:ext>
            </a:extLst>
          </p:cNvPr>
          <p:cNvPicPr>
            <a:picLocks noChangeAspect="1"/>
          </p:cNvPicPr>
          <p:nvPr/>
        </p:nvPicPr>
        <p:blipFill>
          <a:blip r:embed="rId4"/>
          <a:stretch>
            <a:fillRect/>
          </a:stretch>
        </p:blipFill>
        <p:spPr>
          <a:xfrm>
            <a:off x="7050051" y="1076562"/>
            <a:ext cx="3993227" cy="2692633"/>
          </a:xfrm>
          <a:prstGeom prst="rect">
            <a:avLst/>
          </a:prstGeom>
        </p:spPr>
      </p:pic>
      <p:pic>
        <p:nvPicPr>
          <p:cNvPr id="6" name="Picture 5" descr="Type 1 Native hypervisor but now includes example OS and hypervisor software. In the Type 1 implementation, VMware vSphere runs directly on the server hardware. VMware vSphere has been used to create a Windows Server VM and a Linux Server VM." title="example OS and hypervisor software">
            <a:extLst>
              <a:ext uri="{FF2B5EF4-FFF2-40B4-BE49-F238E27FC236}">
                <a16:creationId xmlns:a16="http://schemas.microsoft.com/office/drawing/2014/main" id="{0BA56C25-5C67-4479-A7B7-52D995135BD5}"/>
              </a:ext>
            </a:extLst>
          </p:cNvPr>
          <p:cNvPicPr>
            <a:picLocks noChangeAspect="1"/>
          </p:cNvPicPr>
          <p:nvPr/>
        </p:nvPicPr>
        <p:blipFill>
          <a:blip r:embed="rId5"/>
          <a:stretch>
            <a:fillRect/>
          </a:stretch>
        </p:blipFill>
        <p:spPr>
          <a:xfrm>
            <a:off x="7075190" y="3918369"/>
            <a:ext cx="3952583" cy="2601185"/>
          </a:xfrm>
          <a:prstGeom prst="rect">
            <a:avLst/>
          </a:prstGeom>
        </p:spPr>
      </p:pic>
    </p:spTree>
    <p:custDataLst>
      <p:tags r:id="rId1"/>
    </p:custDataLst>
    <p:extLst>
      <p:ext uri="{BB962C8B-B14F-4D97-AF65-F5344CB8AC3E}">
        <p14:creationId xmlns:p14="http://schemas.microsoft.com/office/powerpoint/2010/main" val="33019541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Intended learning outcomes</a:t>
            </a:r>
          </a:p>
        </p:txBody>
      </p:sp>
      <p:sp>
        <p:nvSpPr>
          <p:cNvPr id="3" name="Content Placeholder 2"/>
          <p:cNvSpPr>
            <a:spLocks noGrp="1"/>
          </p:cNvSpPr>
          <p:nvPr>
            <p:ph idx="1"/>
          </p:nvPr>
        </p:nvSpPr>
        <p:spPr/>
        <p:txBody>
          <a:bodyPr>
            <a:normAutofit/>
          </a:bodyPr>
          <a:lstStyle/>
          <a:p>
            <a:r>
              <a:rPr lang="en-GB" sz="3600" dirty="0"/>
              <a:t>After completing this topic, you will be able to:</a:t>
            </a:r>
          </a:p>
          <a:p>
            <a:pPr lvl="1"/>
            <a:r>
              <a:rPr lang="en-GB" sz="3200" dirty="0"/>
              <a:t>Discuss system, network and storage virtualization and outline their role in enabling the cloud computing system model</a:t>
            </a:r>
          </a:p>
        </p:txBody>
      </p:sp>
    </p:spTree>
    <p:extLst>
      <p:ext uri="{BB962C8B-B14F-4D97-AF65-F5344CB8AC3E}">
        <p14:creationId xmlns:p14="http://schemas.microsoft.com/office/powerpoint/2010/main" val="715021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t>Type 2 Hypervisors</a:t>
            </a:r>
          </a:p>
        </p:txBody>
      </p:sp>
      <p:sp>
        <p:nvSpPr>
          <p:cNvPr id="55299" name="Rectangle 3"/>
          <p:cNvSpPr>
            <a:spLocks noGrp="1" noChangeArrowheads="1"/>
          </p:cNvSpPr>
          <p:nvPr>
            <p:ph type="body" idx="1"/>
          </p:nvPr>
        </p:nvSpPr>
        <p:spPr>
          <a:xfrm>
            <a:off x="296305" y="1549648"/>
            <a:ext cx="11599389" cy="2034533"/>
          </a:xfrm>
        </p:spPr>
        <p:txBody>
          <a:bodyPr>
            <a:normAutofit/>
          </a:bodyPr>
          <a:lstStyle/>
          <a:p>
            <a:r>
              <a:rPr lang="en-US" altLang="en-US" dirty="0"/>
              <a:t>Type 2/hosted</a:t>
            </a:r>
          </a:p>
          <a:p>
            <a:r>
              <a:rPr lang="en-US" altLang="en-US" dirty="0"/>
              <a:t>Commonly used with client-side virtualization.</a:t>
            </a:r>
          </a:p>
          <a:p>
            <a:r>
              <a:rPr lang="en-US" altLang="en-US" dirty="0"/>
              <a:t>Type 2 hypervisors work with the host computer to create and use multiple VMs</a:t>
            </a:r>
          </a:p>
          <a:p>
            <a:pPr marL="0" indent="0">
              <a:buNone/>
            </a:pPr>
            <a:endParaRPr lang="en-CA" altLang="en-US" b="1" dirty="0"/>
          </a:p>
        </p:txBody>
      </p:sp>
      <p:pic>
        <p:nvPicPr>
          <p:cNvPr id="3" name="Picture 2" descr="Type 2 Hosted hypervisor is similar to the Type 1 diagram on the previous slide, but the main box is labeled as, ‘Host’ instead of ‘Server’. This box has the same contents as the Type 1 diagram with an extra box between the hypervisor and the hardware. The extra box is labeled as, ‘Operating System’. " title="Type 2 Hosted hypervisor">
            <a:extLst>
              <a:ext uri="{FF2B5EF4-FFF2-40B4-BE49-F238E27FC236}">
                <a16:creationId xmlns:a16="http://schemas.microsoft.com/office/drawing/2014/main" id="{2830994A-426E-412F-A895-E1DF23F8CDA1}"/>
              </a:ext>
            </a:extLst>
          </p:cNvPr>
          <p:cNvPicPr>
            <a:picLocks noChangeAspect="1"/>
          </p:cNvPicPr>
          <p:nvPr/>
        </p:nvPicPr>
        <p:blipFill>
          <a:blip r:embed="rId4"/>
          <a:stretch>
            <a:fillRect/>
          </a:stretch>
        </p:blipFill>
        <p:spPr>
          <a:xfrm>
            <a:off x="1376231" y="3377091"/>
            <a:ext cx="4013548" cy="3170195"/>
          </a:xfrm>
          <a:prstGeom prst="rect">
            <a:avLst/>
          </a:prstGeom>
        </p:spPr>
      </p:pic>
      <p:pic>
        <p:nvPicPr>
          <p:cNvPr id="7" name="Picture 6" descr=" In the Type 2 implementation, the host OS on the computer is Windows 10. Windows Hyper-V has been used to create and manage the Windows 7 VM and a Linux VM." title="example OS and hypervisor software">
            <a:extLst>
              <a:ext uri="{FF2B5EF4-FFF2-40B4-BE49-F238E27FC236}">
                <a16:creationId xmlns:a16="http://schemas.microsoft.com/office/drawing/2014/main" id="{92ED7CE3-E613-4056-8B8A-C284711F2B64}"/>
              </a:ext>
            </a:extLst>
          </p:cNvPr>
          <p:cNvPicPr>
            <a:picLocks noChangeAspect="1"/>
          </p:cNvPicPr>
          <p:nvPr/>
        </p:nvPicPr>
        <p:blipFill>
          <a:blip r:embed="rId5"/>
          <a:stretch>
            <a:fillRect/>
          </a:stretch>
        </p:blipFill>
        <p:spPr>
          <a:xfrm>
            <a:off x="6285983" y="3443137"/>
            <a:ext cx="4013548" cy="3038103"/>
          </a:xfrm>
          <a:prstGeom prst="rect">
            <a:avLst/>
          </a:prstGeom>
        </p:spPr>
      </p:pic>
    </p:spTree>
    <p:custDataLst>
      <p:tags r:id="rId1"/>
    </p:custDataLst>
    <p:extLst>
      <p:ext uri="{BB962C8B-B14F-4D97-AF65-F5344CB8AC3E}">
        <p14:creationId xmlns:p14="http://schemas.microsoft.com/office/powerpoint/2010/main" val="146999199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7AFC0-BCDA-1343-DE37-657058674E29}"/>
              </a:ext>
            </a:extLst>
          </p:cNvPr>
          <p:cNvSpPr>
            <a:spLocks noGrp="1"/>
          </p:cNvSpPr>
          <p:nvPr>
            <p:ph type="title"/>
          </p:nvPr>
        </p:nvSpPr>
        <p:spPr/>
        <p:txBody>
          <a:bodyPr/>
          <a:lstStyle/>
          <a:p>
            <a:r>
              <a:rPr lang="en-GB" dirty="0"/>
              <a:t>Containerization</a:t>
            </a:r>
            <a:endParaRPr lang="x-none" dirty="0"/>
          </a:p>
        </p:txBody>
      </p:sp>
      <p:sp>
        <p:nvSpPr>
          <p:cNvPr id="3" name="内容占位符 2">
            <a:extLst>
              <a:ext uri="{FF2B5EF4-FFF2-40B4-BE49-F238E27FC236}">
                <a16:creationId xmlns:a16="http://schemas.microsoft.com/office/drawing/2014/main" id="{280B601F-3DDB-6C48-92B2-BD63A22C0E95}"/>
              </a:ext>
            </a:extLst>
          </p:cNvPr>
          <p:cNvSpPr>
            <a:spLocks noGrp="1"/>
          </p:cNvSpPr>
          <p:nvPr>
            <p:ph idx="1"/>
          </p:nvPr>
        </p:nvSpPr>
        <p:spPr/>
        <p:txBody>
          <a:bodyPr>
            <a:normAutofit/>
          </a:bodyPr>
          <a:lstStyle/>
          <a:p>
            <a:pPr marL="0" indent="0">
              <a:buNone/>
            </a:pPr>
            <a:r>
              <a:rPr lang="en-GB" sz="6000" dirty="0"/>
              <a:t>OS level virtualization + Application level virtualization = Containerization</a:t>
            </a:r>
            <a:endParaRPr lang="x-none" sz="6000" dirty="0"/>
          </a:p>
        </p:txBody>
      </p:sp>
    </p:spTree>
    <p:extLst>
      <p:ext uri="{BB962C8B-B14F-4D97-AF65-F5344CB8AC3E}">
        <p14:creationId xmlns:p14="http://schemas.microsoft.com/office/powerpoint/2010/main" val="3924876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Containers</a:t>
            </a:r>
          </a:p>
        </p:txBody>
      </p:sp>
      <p:sp>
        <p:nvSpPr>
          <p:cNvPr id="3" name="Content Placeholder 2"/>
          <p:cNvSpPr>
            <a:spLocks noGrp="1"/>
          </p:cNvSpPr>
          <p:nvPr>
            <p:ph idx="1"/>
          </p:nvPr>
        </p:nvSpPr>
        <p:spPr/>
        <p:txBody>
          <a:bodyPr>
            <a:normAutofit/>
          </a:bodyPr>
          <a:lstStyle/>
          <a:p>
            <a:r>
              <a:rPr lang="en-GB" dirty="0"/>
              <a:t>The containers are basically a fully functional and portable cloud or non-cloud computing environment surrounding the application and keeping it independent from other </a:t>
            </a:r>
            <a:r>
              <a:rPr lang="en-GB" dirty="0" err="1"/>
              <a:t>parallelly</a:t>
            </a:r>
            <a:r>
              <a:rPr lang="en-GB" dirty="0"/>
              <a:t> running environments</a:t>
            </a:r>
          </a:p>
          <a:p>
            <a:r>
              <a:rPr lang="en-GB" dirty="0"/>
              <a:t>Individually each container simulates a different software application and runs isolated processes by bundling related configuration files, libraries and dependencies</a:t>
            </a:r>
          </a:p>
          <a:p>
            <a:r>
              <a:rPr lang="en-GB" dirty="0"/>
              <a:t>But, collectively multiple containers share a common OS Kernel</a:t>
            </a:r>
          </a:p>
          <a:p>
            <a:r>
              <a:rPr lang="en-GB" dirty="0"/>
              <a:t>In recent times, the containerization technology has been widely adopted by Amazon Web Services, Microsoft Azure, Google Cloud Platform, and IBM Cloud</a:t>
            </a:r>
          </a:p>
        </p:txBody>
      </p:sp>
    </p:spTree>
    <p:extLst>
      <p:ext uri="{BB962C8B-B14F-4D97-AF65-F5344CB8AC3E}">
        <p14:creationId xmlns:p14="http://schemas.microsoft.com/office/powerpoint/2010/main" val="3959108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containers</a:t>
            </a:r>
          </a:p>
        </p:txBody>
      </p:sp>
      <p:sp>
        <p:nvSpPr>
          <p:cNvPr id="3" name="Content Placeholder 2"/>
          <p:cNvSpPr>
            <a:spLocks noGrp="1"/>
          </p:cNvSpPr>
          <p:nvPr>
            <p:ph idx="1"/>
          </p:nvPr>
        </p:nvSpPr>
        <p:spPr/>
        <p:txBody>
          <a:bodyPr>
            <a:normAutofit/>
          </a:bodyPr>
          <a:lstStyle/>
          <a:p>
            <a:r>
              <a:rPr lang="en-GB" sz="3600" dirty="0"/>
              <a:t>OS containers</a:t>
            </a:r>
          </a:p>
          <a:p>
            <a:r>
              <a:rPr lang="en-GB" sz="3600" dirty="0"/>
              <a:t>Apps containers</a:t>
            </a:r>
          </a:p>
        </p:txBody>
      </p:sp>
    </p:spTree>
    <p:extLst>
      <p:ext uri="{BB962C8B-B14F-4D97-AF65-F5344CB8AC3E}">
        <p14:creationId xmlns:p14="http://schemas.microsoft.com/office/powerpoint/2010/main" val="1564049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dirty="0"/>
              <a:t>Container management, orchestration, clustering</a:t>
            </a:r>
          </a:p>
        </p:txBody>
      </p:sp>
      <p:sp>
        <p:nvSpPr>
          <p:cNvPr id="3" name="Content Placeholder 2"/>
          <p:cNvSpPr>
            <a:spLocks noGrp="1"/>
          </p:cNvSpPr>
          <p:nvPr>
            <p:ph idx="1"/>
          </p:nvPr>
        </p:nvSpPr>
        <p:spPr/>
        <p:txBody>
          <a:bodyPr>
            <a:normAutofit/>
          </a:bodyPr>
          <a:lstStyle/>
          <a:p>
            <a:r>
              <a:rPr lang="en-GB" sz="3600" dirty="0"/>
              <a:t>Container orchestration or container management is mostly used in the context of </a:t>
            </a:r>
            <a:r>
              <a:rPr lang="en-GB" sz="3600"/>
              <a:t>application containers</a:t>
            </a:r>
            <a:endParaRPr lang="en-GB" sz="3600" dirty="0"/>
          </a:p>
          <a:p>
            <a:r>
              <a:rPr lang="en-GB" sz="3600" dirty="0"/>
              <a:t>Implementations providing such an orchestration include </a:t>
            </a:r>
            <a:r>
              <a:rPr lang="en-GB" sz="3600" dirty="0">
                <a:solidFill>
                  <a:srgbClr val="FF0000"/>
                </a:solidFill>
              </a:rPr>
              <a:t>Kubernetes </a:t>
            </a:r>
            <a:r>
              <a:rPr lang="en-GB" sz="3600" dirty="0"/>
              <a:t>and </a:t>
            </a:r>
            <a:r>
              <a:rPr lang="en-GB" sz="3600" dirty="0">
                <a:solidFill>
                  <a:srgbClr val="FF0000"/>
                </a:solidFill>
              </a:rPr>
              <a:t>Docker swarm </a:t>
            </a:r>
            <a:r>
              <a:rPr lang="en-GB" sz="3600" dirty="0"/>
              <a:t>and others</a:t>
            </a:r>
          </a:p>
        </p:txBody>
      </p:sp>
    </p:spTree>
    <p:extLst>
      <p:ext uri="{BB962C8B-B14F-4D97-AF65-F5344CB8AC3E}">
        <p14:creationId xmlns:p14="http://schemas.microsoft.com/office/powerpoint/2010/main" val="98375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Kubernetes</a:t>
            </a:r>
          </a:p>
        </p:txBody>
      </p:sp>
      <p:sp>
        <p:nvSpPr>
          <p:cNvPr id="3" name="Content Placeholder 2"/>
          <p:cNvSpPr>
            <a:spLocks noGrp="1"/>
          </p:cNvSpPr>
          <p:nvPr>
            <p:ph idx="1"/>
          </p:nvPr>
        </p:nvSpPr>
        <p:spPr/>
        <p:txBody>
          <a:bodyPr>
            <a:normAutofit/>
          </a:bodyPr>
          <a:lstStyle/>
          <a:p>
            <a:r>
              <a:rPr lang="en-GB" sz="3600" dirty="0"/>
              <a:t>Kubernetes is an open-source container orchestration system for automating software deployment, scaling, and management</a:t>
            </a:r>
          </a:p>
          <a:p>
            <a:r>
              <a:rPr lang="en-GB" sz="3600" dirty="0"/>
              <a:t>Google originally designed Kubernetes (announced in mid-2014)</a:t>
            </a:r>
          </a:p>
          <a:p>
            <a:r>
              <a:rPr lang="en-GB" sz="3600" dirty="0"/>
              <a:t>The Cloud Native Computing Foundation now maintains the project</a:t>
            </a:r>
          </a:p>
        </p:txBody>
      </p:sp>
    </p:spTree>
    <p:extLst>
      <p:ext uri="{BB962C8B-B14F-4D97-AF65-F5344CB8AC3E}">
        <p14:creationId xmlns:p14="http://schemas.microsoft.com/office/powerpoint/2010/main" val="924980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Kubernetes distributions</a:t>
            </a:r>
          </a:p>
        </p:txBody>
      </p:sp>
      <p:sp>
        <p:nvSpPr>
          <p:cNvPr id="3" name="Content Placeholder 2"/>
          <p:cNvSpPr>
            <a:spLocks noGrp="1"/>
          </p:cNvSpPr>
          <p:nvPr>
            <p:ph idx="1"/>
          </p:nvPr>
        </p:nvSpPr>
        <p:spPr/>
        <p:txBody>
          <a:bodyPr>
            <a:normAutofit fontScale="92500" lnSpcReduction="20000"/>
          </a:bodyPr>
          <a:lstStyle/>
          <a:p>
            <a:r>
              <a:rPr lang="en-GB" dirty="0"/>
              <a:t>Various vendors offer Kubernetes-based platforms or infrastructure as a service (IaaS) that deploy Kubernetes</a:t>
            </a:r>
          </a:p>
          <a:p>
            <a:pPr lvl="1"/>
            <a:r>
              <a:rPr lang="en-GB" dirty="0"/>
              <a:t>Alibaba Cloud ACK (Alibaba Cloud Container Service for Kubernetes)</a:t>
            </a:r>
          </a:p>
          <a:p>
            <a:pPr lvl="1"/>
            <a:r>
              <a:rPr lang="en-GB" dirty="0"/>
              <a:t>Amazon EKS (Elastic Kubernetes Service)</a:t>
            </a:r>
          </a:p>
          <a:p>
            <a:pPr lvl="1"/>
            <a:r>
              <a:rPr lang="en-GB" dirty="0" err="1"/>
              <a:t>DigitalOcean</a:t>
            </a:r>
            <a:r>
              <a:rPr lang="en-GB" dirty="0"/>
              <a:t> managed Kubernetes Service</a:t>
            </a:r>
          </a:p>
          <a:p>
            <a:pPr lvl="1"/>
            <a:r>
              <a:rPr lang="en-GB" dirty="0"/>
              <a:t>Google GKE (Google Kubernetes Engine)</a:t>
            </a:r>
          </a:p>
          <a:p>
            <a:pPr lvl="1"/>
            <a:r>
              <a:rPr lang="en-GB" dirty="0"/>
              <a:t>IBM Cloud Kubernetes Services</a:t>
            </a:r>
          </a:p>
          <a:p>
            <a:pPr lvl="1"/>
            <a:r>
              <a:rPr lang="en-GB" dirty="0"/>
              <a:t>Microsoft AKS (Azure Kubernetes Services)</a:t>
            </a:r>
          </a:p>
          <a:p>
            <a:pPr lvl="1"/>
            <a:r>
              <a:rPr lang="en-GB" dirty="0" err="1"/>
              <a:t>Mirantis</a:t>
            </a:r>
            <a:r>
              <a:rPr lang="en-GB" dirty="0"/>
              <a:t> K0s</a:t>
            </a:r>
          </a:p>
          <a:p>
            <a:pPr lvl="1"/>
            <a:r>
              <a:rPr lang="en-GB" dirty="0"/>
              <a:t>Oracle Container Engine for Kubernetes</a:t>
            </a:r>
          </a:p>
          <a:p>
            <a:pPr lvl="1"/>
            <a:r>
              <a:rPr lang="en-GB" dirty="0"/>
              <a:t>Red Hat </a:t>
            </a:r>
            <a:r>
              <a:rPr lang="en-GB" dirty="0" err="1"/>
              <a:t>Openshift</a:t>
            </a:r>
            <a:endParaRPr lang="en-GB" dirty="0"/>
          </a:p>
          <a:p>
            <a:pPr lvl="1"/>
            <a:r>
              <a:rPr lang="en-GB" dirty="0"/>
              <a:t>SUSE Rancher Kubernetes Engine (RKE)</a:t>
            </a:r>
          </a:p>
          <a:p>
            <a:pPr lvl="1"/>
            <a:r>
              <a:rPr lang="en-GB" dirty="0"/>
              <a:t>VMware </a:t>
            </a:r>
            <a:r>
              <a:rPr lang="en-GB" dirty="0" err="1"/>
              <a:t>Tanzu</a:t>
            </a:r>
            <a:endParaRPr lang="en-GB" dirty="0"/>
          </a:p>
        </p:txBody>
      </p:sp>
    </p:spTree>
    <p:extLst>
      <p:ext uri="{BB962C8B-B14F-4D97-AF65-F5344CB8AC3E}">
        <p14:creationId xmlns:p14="http://schemas.microsoft.com/office/powerpoint/2010/main" val="1673003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Docker </a:t>
            </a:r>
          </a:p>
        </p:txBody>
      </p:sp>
      <p:sp>
        <p:nvSpPr>
          <p:cNvPr id="3" name="Content Placeholder 2"/>
          <p:cNvSpPr>
            <a:spLocks noGrp="1"/>
          </p:cNvSpPr>
          <p:nvPr>
            <p:ph idx="1"/>
          </p:nvPr>
        </p:nvSpPr>
        <p:spPr/>
        <p:txBody>
          <a:bodyPr>
            <a:normAutofit/>
          </a:bodyPr>
          <a:lstStyle/>
          <a:p>
            <a:r>
              <a:rPr lang="en-GB" sz="3600" dirty="0"/>
              <a:t>Docker is a set of platform as a service (PaaS) products that use OS-level virtualization to deliver software in packages called containers</a:t>
            </a:r>
          </a:p>
        </p:txBody>
      </p:sp>
    </p:spTree>
    <p:extLst>
      <p:ext uri="{BB962C8B-B14F-4D97-AF65-F5344CB8AC3E}">
        <p14:creationId xmlns:p14="http://schemas.microsoft.com/office/powerpoint/2010/main" val="2112278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Container Technologies</a:t>
            </a:r>
            <a:endParaRPr lang="it-IT" dirty="0"/>
          </a:p>
        </p:txBody>
      </p:sp>
      <p:sp>
        <p:nvSpPr>
          <p:cNvPr id="7" name="Segnaposto contenuto 6"/>
          <p:cNvSpPr>
            <a:spLocks noGrp="1"/>
          </p:cNvSpPr>
          <p:nvPr>
            <p:ph idx="1"/>
          </p:nvPr>
        </p:nvSpPr>
        <p:spPr/>
        <p:txBody>
          <a:bodyPr>
            <a:normAutofit/>
          </a:bodyPr>
          <a:lstStyle/>
          <a:p>
            <a:pPr marL="383990" indent="-383990">
              <a:buFont typeface="Wingdings" pitchFamily="2" charset="2"/>
              <a:buChar char="§"/>
            </a:pPr>
            <a:r>
              <a:rPr lang="en-US" sz="2400" b="1" dirty="0"/>
              <a:t>Containers</a:t>
            </a:r>
          </a:p>
          <a:p>
            <a:pPr marL="767981" indent="-383990">
              <a:buFont typeface="Wingdings" pitchFamily="2" charset="2"/>
              <a:buChar char="ü"/>
            </a:pPr>
            <a:r>
              <a:rPr lang="en-US" sz="2100" dirty="0"/>
              <a:t>Light-weight OS/application-layer virtualization</a:t>
            </a:r>
          </a:p>
          <a:p>
            <a:pPr marL="767981" indent="-383990">
              <a:buFont typeface="Wingdings" pitchFamily="2" charset="2"/>
              <a:buChar char="ü"/>
            </a:pPr>
            <a:r>
              <a:rPr lang="en-US" sz="2100" b="1" dirty="0"/>
              <a:t>Isolation</a:t>
            </a:r>
            <a:r>
              <a:rPr lang="en-US" sz="2100" dirty="0"/>
              <a:t>: From other Apps and OS</a:t>
            </a:r>
          </a:p>
          <a:p>
            <a:pPr marL="767981" indent="-383990">
              <a:buFont typeface="Wingdings" pitchFamily="2" charset="2"/>
              <a:buChar char="ü"/>
            </a:pPr>
            <a:r>
              <a:rPr lang="en-US" sz="2100" b="1" dirty="0"/>
              <a:t>Portability</a:t>
            </a:r>
            <a:r>
              <a:rPr lang="en-US" sz="2100" dirty="0"/>
              <a:t>: Binary, Data, Config, Logs</a:t>
            </a:r>
          </a:p>
          <a:p>
            <a:pPr marL="0" indent="0">
              <a:buNone/>
            </a:pPr>
            <a:endParaRPr lang="en-US" sz="1300" dirty="0"/>
          </a:p>
          <a:p>
            <a:pPr marL="380990" indent="-380990">
              <a:buFont typeface="Wingdings" pitchFamily="2" charset="2"/>
              <a:buChar char="§"/>
            </a:pPr>
            <a:r>
              <a:rPr lang="en-US" sz="2400" b="1" dirty="0"/>
              <a:t>Container Orchestration</a:t>
            </a:r>
          </a:p>
          <a:p>
            <a:pPr marL="767981" lvl="1" indent="-383990">
              <a:buFont typeface="Wingdings" pitchFamily="2" charset="2"/>
              <a:buChar char="ü"/>
            </a:pPr>
            <a:r>
              <a:rPr lang="en-US" sz="1900" dirty="0"/>
              <a:t>Deploy and manage complex services</a:t>
            </a:r>
          </a:p>
          <a:p>
            <a:pPr marL="767981" lvl="1" indent="-383990">
              <a:buFont typeface="Wingdings" pitchFamily="2" charset="2"/>
              <a:buChar char="ü"/>
            </a:pPr>
            <a:r>
              <a:rPr lang="en-US" sz="1900" dirty="0"/>
              <a:t>Scalability and high-availability</a:t>
            </a:r>
          </a:p>
        </p:txBody>
      </p:sp>
      <p:pic>
        <p:nvPicPr>
          <p:cNvPr id="9218" name="Picture 2" descr="E:\cernbox\CERN_PresentationPack\Loghi\mes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8489" y="3103692"/>
            <a:ext cx="1945155" cy="687029"/>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E:\cernbox\CERN_PresentationPack\Loghi\docker-swarm.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0627898" y="2944588"/>
            <a:ext cx="896085" cy="135153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uppo 2"/>
          <p:cNvGrpSpPr/>
          <p:nvPr/>
        </p:nvGrpSpPr>
        <p:grpSpPr>
          <a:xfrm>
            <a:off x="7453997" y="1366420"/>
            <a:ext cx="3615016" cy="1282081"/>
            <a:chOff x="5380948" y="1230478"/>
            <a:chExt cx="2711262" cy="961561"/>
          </a:xfrm>
        </p:grpSpPr>
        <p:pic>
          <p:nvPicPr>
            <p:cNvPr id="9219" name="Picture 3" descr="E:\cernbox\CERN_PresentationPack\Loghi\docker-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80948" y="1230478"/>
              <a:ext cx="2711262" cy="64800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E:\CUAHkJrWcAAbV1u.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443387" y="1904039"/>
              <a:ext cx="2586385" cy="288000"/>
            </a:xfrm>
            <a:prstGeom prst="rect">
              <a:avLst/>
            </a:prstGeom>
            <a:noFill/>
            <a:extLst>
              <a:ext uri="{909E8E84-426E-40DD-AFC4-6F175D3DCCD1}">
                <a14:hiddenFill xmlns:a14="http://schemas.microsoft.com/office/drawing/2010/main">
                  <a:solidFill>
                    <a:srgbClr val="FFFFFF"/>
                  </a:solidFill>
                </a14:hiddenFill>
              </a:ext>
            </a:extLst>
          </p:spPr>
        </p:pic>
      </p:grpSp>
      <p:pic>
        <p:nvPicPr>
          <p:cNvPr id="9222" name="Picture 6" descr="E:\cernbox\CERN_PresentationPack\Loghi\kubernetes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2178" y="3224693"/>
            <a:ext cx="1201405" cy="10297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8067985" y="3816121"/>
            <a:ext cx="1155913" cy="96000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E:\cernbox\CERN_PresentationPack\Loghi\rancher_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23376" y="3626343"/>
            <a:ext cx="1673225" cy="100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3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500"/>
                                        <p:tgtEl>
                                          <p:spTgt spid="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500"/>
                                        <p:tgtEl>
                                          <p:spTgt spid="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Effect transition="in" filter="fade">
                                      <p:cBhvr>
                                        <p:cTn id="29" dur="500"/>
                                        <p:tgtEl>
                                          <p:spTgt spid="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8"/>
                                        </p:tgtEl>
                                        <p:attrNameLst>
                                          <p:attrName>style.visibility</p:attrName>
                                        </p:attrNameLst>
                                      </p:cBhvr>
                                      <p:to>
                                        <p:strVal val="visible"/>
                                      </p:to>
                                    </p:set>
                                    <p:animEffect transition="in" filter="fade">
                                      <p:cBhvr>
                                        <p:cTn id="32" dur="500"/>
                                        <p:tgtEl>
                                          <p:spTgt spid="9218"/>
                                        </p:tgtEl>
                                      </p:cBhvr>
                                    </p:animEffect>
                                  </p:childTnLst>
                                </p:cTn>
                              </p:par>
                              <p:par>
                                <p:cTn id="33" presetID="10" presetClass="entr" presetSubtype="0" fill="hold" nodeType="withEffect">
                                  <p:stCondLst>
                                    <p:cond delay="0"/>
                                  </p:stCondLst>
                                  <p:childTnLst>
                                    <p:set>
                                      <p:cBhvr>
                                        <p:cTn id="34" dur="1" fill="hold">
                                          <p:stCondLst>
                                            <p:cond delay="0"/>
                                          </p:stCondLst>
                                        </p:cTn>
                                        <p:tgtEl>
                                          <p:spTgt spid="9221"/>
                                        </p:tgtEl>
                                        <p:attrNameLst>
                                          <p:attrName>style.visibility</p:attrName>
                                        </p:attrNameLst>
                                      </p:cBhvr>
                                      <p:to>
                                        <p:strVal val="visible"/>
                                      </p:to>
                                    </p:set>
                                    <p:animEffect transition="in" filter="fade">
                                      <p:cBhvr>
                                        <p:cTn id="35" dur="500"/>
                                        <p:tgtEl>
                                          <p:spTgt spid="9221"/>
                                        </p:tgtEl>
                                      </p:cBhvr>
                                    </p:animEffect>
                                  </p:childTnLst>
                                </p:cTn>
                              </p:par>
                              <p:par>
                                <p:cTn id="36" presetID="10" presetClass="entr" presetSubtype="0" fill="hold" nodeType="withEffect">
                                  <p:stCondLst>
                                    <p:cond delay="0"/>
                                  </p:stCondLst>
                                  <p:childTnLst>
                                    <p:set>
                                      <p:cBhvr>
                                        <p:cTn id="37" dur="1" fill="hold">
                                          <p:stCondLst>
                                            <p:cond delay="0"/>
                                          </p:stCondLst>
                                        </p:cTn>
                                        <p:tgtEl>
                                          <p:spTgt spid="9223"/>
                                        </p:tgtEl>
                                        <p:attrNameLst>
                                          <p:attrName>style.visibility</p:attrName>
                                        </p:attrNameLst>
                                      </p:cBhvr>
                                      <p:to>
                                        <p:strVal val="visible"/>
                                      </p:to>
                                    </p:set>
                                    <p:animEffect transition="in" filter="fade">
                                      <p:cBhvr>
                                        <p:cTn id="38" dur="500"/>
                                        <p:tgtEl>
                                          <p:spTgt spid="9223"/>
                                        </p:tgtEl>
                                      </p:cBhvr>
                                    </p:animEffect>
                                  </p:childTnLst>
                                </p:cTn>
                              </p:par>
                              <p:par>
                                <p:cTn id="39" presetID="10" presetClass="entr" presetSubtype="0" fill="hold" nodeType="withEffect">
                                  <p:stCondLst>
                                    <p:cond delay="0"/>
                                  </p:stCondLst>
                                  <p:childTnLst>
                                    <p:set>
                                      <p:cBhvr>
                                        <p:cTn id="40" dur="1" fill="hold">
                                          <p:stCondLst>
                                            <p:cond delay="0"/>
                                          </p:stCondLst>
                                        </p:cTn>
                                        <p:tgtEl>
                                          <p:spTgt spid="9222"/>
                                        </p:tgtEl>
                                        <p:attrNameLst>
                                          <p:attrName>style.visibility</p:attrName>
                                        </p:attrNameLst>
                                      </p:cBhvr>
                                      <p:to>
                                        <p:strVal val="visible"/>
                                      </p:to>
                                    </p:set>
                                    <p:animEffect transition="in" filter="fade">
                                      <p:cBhvr>
                                        <p:cTn id="41" dur="500"/>
                                        <p:tgtEl>
                                          <p:spTgt spid="9222"/>
                                        </p:tgtEl>
                                      </p:cBhvr>
                                    </p:animEffect>
                                  </p:childTnLst>
                                </p:cTn>
                              </p:par>
                              <p:par>
                                <p:cTn id="42" presetID="10"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 CERN </a:t>
            </a:r>
            <a:br>
              <a:rPr lang="en-GB" dirty="0"/>
            </a:br>
            <a:r>
              <a:rPr lang="en-GB" dirty="0"/>
              <a:t>core technologies running in containers</a:t>
            </a:r>
          </a:p>
        </p:txBody>
      </p:sp>
      <p:sp>
        <p:nvSpPr>
          <p:cNvPr id="3" name="Content Placeholder 2"/>
          <p:cNvSpPr>
            <a:spLocks noGrp="1"/>
          </p:cNvSpPr>
          <p:nvPr>
            <p:ph idx="1"/>
          </p:nvPr>
        </p:nvSpPr>
        <p:spPr/>
        <p:txBody>
          <a:bodyPr>
            <a:normAutofit/>
          </a:bodyPr>
          <a:lstStyle/>
          <a:p>
            <a:r>
              <a:rPr lang="en-US" dirty="0"/>
              <a:t>Container-based Service Deployment</a:t>
            </a:r>
            <a:endParaRPr lang="en-GB" dirty="0"/>
          </a:p>
          <a:p>
            <a:pPr lvl="1"/>
            <a:r>
              <a:rPr lang="en-GB" dirty="0"/>
              <a:t>Containerize and distribute CERN storage services and deploy them on any cloud</a:t>
            </a:r>
          </a:p>
          <a:p>
            <a:r>
              <a:rPr lang="en-GB" dirty="0"/>
              <a:t>CERN - the European Organization for Nuclear Research</a:t>
            </a:r>
          </a:p>
          <a:p>
            <a:pPr lvl="1"/>
            <a:r>
              <a:rPr lang="en-GB" dirty="0"/>
              <a:t>a European research organization that operates the largest particle physics laboratory in the world</a:t>
            </a:r>
          </a:p>
          <a:p>
            <a:r>
              <a:rPr lang="en-GB" dirty="0" err="1">
                <a:solidFill>
                  <a:srgbClr val="FF0000"/>
                </a:solidFill>
              </a:rPr>
              <a:t>ScienceBox</a:t>
            </a:r>
            <a:endParaRPr lang="en-GB" dirty="0">
              <a:solidFill>
                <a:srgbClr val="FF0000"/>
              </a:solidFill>
            </a:endParaRPr>
          </a:p>
          <a:p>
            <a:pPr lvl="1"/>
            <a:r>
              <a:rPr lang="en-GB" dirty="0"/>
              <a:t>The container-based version of CERN services</a:t>
            </a:r>
          </a:p>
          <a:p>
            <a:pPr lvl="2"/>
            <a:r>
              <a:rPr lang="en-GB" dirty="0"/>
              <a:t>EOS</a:t>
            </a:r>
          </a:p>
          <a:p>
            <a:pPr lvl="2"/>
            <a:r>
              <a:rPr lang="en-GB" dirty="0" err="1"/>
              <a:t>CERNBox</a:t>
            </a:r>
            <a:endParaRPr lang="en-GB" dirty="0"/>
          </a:p>
          <a:p>
            <a:pPr lvl="2"/>
            <a:r>
              <a:rPr lang="en-GB" dirty="0"/>
              <a:t>SWAN</a:t>
            </a:r>
          </a:p>
        </p:txBody>
      </p:sp>
    </p:spTree>
    <p:extLst>
      <p:ext uri="{BB962C8B-B14F-4D97-AF65-F5344CB8AC3E}">
        <p14:creationId xmlns:p14="http://schemas.microsoft.com/office/powerpoint/2010/main" val="77153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2595" y="2351161"/>
            <a:ext cx="10664161" cy="4469802"/>
          </a:xfrm>
          <a:prstGeom prst="rect">
            <a:avLst/>
          </a:prstGeom>
        </p:spPr>
      </p:pic>
      <p:sp>
        <p:nvSpPr>
          <p:cNvPr id="22" name="标题 21">
            <a:extLst>
              <a:ext uri="{FF2B5EF4-FFF2-40B4-BE49-F238E27FC236}">
                <a16:creationId xmlns:a16="http://schemas.microsoft.com/office/drawing/2014/main" id="{30765A6E-4DDE-8F69-E738-90960F3F193C}"/>
              </a:ext>
            </a:extLst>
          </p:cNvPr>
          <p:cNvSpPr>
            <a:spLocks noGrp="1"/>
          </p:cNvSpPr>
          <p:nvPr>
            <p:ph type="title"/>
          </p:nvPr>
        </p:nvSpPr>
        <p:spPr/>
        <p:txBody>
          <a:bodyPr/>
          <a:lstStyle/>
          <a:p>
            <a:r>
              <a:rPr lang="en-US" dirty="0"/>
              <a:t>Resource Provisioning problems - Company's/Customer's View</a:t>
            </a:r>
            <a:endParaRPr lang="x-none" dirty="0"/>
          </a:p>
        </p:txBody>
      </p:sp>
      <p:sp>
        <p:nvSpPr>
          <p:cNvPr id="5" name="object 5"/>
          <p:cNvSpPr txBox="1"/>
          <p:nvPr/>
        </p:nvSpPr>
        <p:spPr>
          <a:xfrm>
            <a:off x="2163541" y="2252037"/>
            <a:ext cx="1988494" cy="243656"/>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393834"/>
                </a:solidFill>
                <a:latin typeface="Arial"/>
                <a:cs typeface="Arial"/>
              </a:rPr>
              <a:t>Resource</a:t>
            </a:r>
            <a:r>
              <a:rPr sz="1500" spc="-70" dirty="0">
                <a:solidFill>
                  <a:srgbClr val="393834"/>
                </a:solidFill>
                <a:latin typeface="Arial"/>
                <a:cs typeface="Arial"/>
              </a:rPr>
              <a:t> </a:t>
            </a:r>
            <a:r>
              <a:rPr sz="1500" spc="-10" dirty="0">
                <a:solidFill>
                  <a:srgbClr val="393834"/>
                </a:solidFill>
                <a:latin typeface="Arial"/>
                <a:cs typeface="Arial"/>
              </a:rPr>
              <a:t>Wastage</a:t>
            </a:r>
            <a:endParaRPr sz="1500">
              <a:latin typeface="Arial"/>
              <a:cs typeface="Arial"/>
            </a:endParaRPr>
          </a:p>
        </p:txBody>
      </p:sp>
      <p:grpSp>
        <p:nvGrpSpPr>
          <p:cNvPr id="6" name="object 6"/>
          <p:cNvGrpSpPr/>
          <p:nvPr/>
        </p:nvGrpSpPr>
        <p:grpSpPr>
          <a:xfrm>
            <a:off x="2487537" y="2567274"/>
            <a:ext cx="5805020" cy="208045"/>
            <a:chOff x="2057400" y="2285364"/>
            <a:chExt cx="4801235" cy="229235"/>
          </a:xfrm>
        </p:grpSpPr>
        <p:sp>
          <p:nvSpPr>
            <p:cNvPr id="7" name="object 7"/>
            <p:cNvSpPr/>
            <p:nvPr/>
          </p:nvSpPr>
          <p:spPr>
            <a:xfrm>
              <a:off x="2743200" y="2285999"/>
              <a:ext cx="137160" cy="137160"/>
            </a:xfrm>
            <a:custGeom>
              <a:avLst/>
              <a:gdLst/>
              <a:ahLst/>
              <a:cxnLst/>
              <a:rect l="l" t="t" r="r" b="b"/>
              <a:pathLst>
                <a:path w="137160" h="137160">
                  <a:moveTo>
                    <a:pt x="0" y="0"/>
                  </a:moveTo>
                  <a:lnTo>
                    <a:pt x="137160" y="137160"/>
                  </a:lnTo>
                </a:path>
              </a:pathLst>
            </a:custGeom>
            <a:ln w="3175">
              <a:solidFill>
                <a:srgbClr val="000000"/>
              </a:solidFill>
            </a:ln>
          </p:spPr>
          <p:txBody>
            <a:bodyPr wrap="square" lIns="0" tIns="0" rIns="0" bIns="0" rtlCol="0"/>
            <a:lstStyle/>
            <a:p>
              <a:endParaRPr/>
            </a:p>
          </p:txBody>
        </p:sp>
        <p:sp>
          <p:nvSpPr>
            <p:cNvPr id="8" name="object 8"/>
            <p:cNvSpPr/>
            <p:nvPr/>
          </p:nvSpPr>
          <p:spPr>
            <a:xfrm>
              <a:off x="2819400" y="2362199"/>
              <a:ext cx="152400" cy="152400"/>
            </a:xfrm>
            <a:custGeom>
              <a:avLst/>
              <a:gdLst/>
              <a:ahLst/>
              <a:cxnLst/>
              <a:rect l="l" t="t" r="r" b="b"/>
              <a:pathLst>
                <a:path w="152400" h="152400">
                  <a:moveTo>
                    <a:pt x="76200" y="0"/>
                  </a:moveTo>
                  <a:lnTo>
                    <a:pt x="0" y="76200"/>
                  </a:lnTo>
                  <a:lnTo>
                    <a:pt x="152400" y="152400"/>
                  </a:lnTo>
                  <a:lnTo>
                    <a:pt x="76200" y="0"/>
                  </a:lnTo>
                  <a:close/>
                </a:path>
              </a:pathLst>
            </a:custGeom>
            <a:solidFill>
              <a:srgbClr val="000000"/>
            </a:solidFill>
          </p:spPr>
          <p:txBody>
            <a:bodyPr wrap="square" lIns="0" tIns="0" rIns="0" bIns="0" rtlCol="0"/>
            <a:lstStyle/>
            <a:p>
              <a:endParaRPr/>
            </a:p>
          </p:txBody>
        </p:sp>
        <p:sp>
          <p:nvSpPr>
            <p:cNvPr id="9" name="object 9"/>
            <p:cNvSpPr/>
            <p:nvPr/>
          </p:nvSpPr>
          <p:spPr>
            <a:xfrm>
              <a:off x="2172970" y="2285999"/>
              <a:ext cx="341630" cy="170180"/>
            </a:xfrm>
            <a:custGeom>
              <a:avLst/>
              <a:gdLst/>
              <a:ahLst/>
              <a:cxnLst/>
              <a:rect l="l" t="t" r="r" b="b"/>
              <a:pathLst>
                <a:path w="341630" h="170180">
                  <a:moveTo>
                    <a:pt x="341630" y="0"/>
                  </a:moveTo>
                  <a:lnTo>
                    <a:pt x="0" y="170179"/>
                  </a:lnTo>
                </a:path>
              </a:pathLst>
            </a:custGeom>
            <a:ln w="3175">
              <a:solidFill>
                <a:srgbClr val="000000"/>
              </a:solidFill>
            </a:ln>
          </p:spPr>
          <p:txBody>
            <a:bodyPr wrap="square" lIns="0" tIns="0" rIns="0" bIns="0" rtlCol="0"/>
            <a:lstStyle/>
            <a:p>
              <a:endParaRPr/>
            </a:p>
          </p:txBody>
        </p:sp>
        <p:sp>
          <p:nvSpPr>
            <p:cNvPr id="10" name="object 10"/>
            <p:cNvSpPr/>
            <p:nvPr/>
          </p:nvSpPr>
          <p:spPr>
            <a:xfrm>
              <a:off x="2057400" y="2393949"/>
              <a:ext cx="168910" cy="120650"/>
            </a:xfrm>
            <a:custGeom>
              <a:avLst/>
              <a:gdLst/>
              <a:ahLst/>
              <a:cxnLst/>
              <a:rect l="l" t="t" r="r" b="b"/>
              <a:pathLst>
                <a:path w="168910" h="120650">
                  <a:moveTo>
                    <a:pt x="120650" y="0"/>
                  </a:moveTo>
                  <a:lnTo>
                    <a:pt x="0" y="120650"/>
                  </a:lnTo>
                  <a:lnTo>
                    <a:pt x="168910" y="96520"/>
                  </a:lnTo>
                  <a:lnTo>
                    <a:pt x="120650" y="0"/>
                  </a:lnTo>
                  <a:close/>
                </a:path>
              </a:pathLst>
            </a:custGeom>
            <a:solidFill>
              <a:srgbClr val="000000"/>
            </a:solidFill>
          </p:spPr>
          <p:txBody>
            <a:bodyPr wrap="square" lIns="0" tIns="0" rIns="0" bIns="0" rtlCol="0"/>
            <a:lstStyle/>
            <a:p>
              <a:endParaRPr/>
            </a:p>
          </p:txBody>
        </p:sp>
        <p:sp>
          <p:nvSpPr>
            <p:cNvPr id="11" name="object 11"/>
            <p:cNvSpPr/>
            <p:nvPr/>
          </p:nvSpPr>
          <p:spPr>
            <a:xfrm>
              <a:off x="6295390" y="2285999"/>
              <a:ext cx="562610" cy="187960"/>
            </a:xfrm>
            <a:custGeom>
              <a:avLst/>
              <a:gdLst/>
              <a:ahLst/>
              <a:cxnLst/>
              <a:rect l="l" t="t" r="r" b="b"/>
              <a:pathLst>
                <a:path w="562609" h="187960">
                  <a:moveTo>
                    <a:pt x="562610" y="0"/>
                  </a:moveTo>
                  <a:lnTo>
                    <a:pt x="0" y="187960"/>
                  </a:lnTo>
                </a:path>
              </a:pathLst>
            </a:custGeom>
            <a:ln w="3175">
              <a:solidFill>
                <a:srgbClr val="000000"/>
              </a:solidFill>
            </a:ln>
          </p:spPr>
          <p:txBody>
            <a:bodyPr wrap="square" lIns="0" tIns="0" rIns="0" bIns="0" rtlCol="0"/>
            <a:lstStyle/>
            <a:p>
              <a:endParaRPr/>
            </a:p>
          </p:txBody>
        </p:sp>
        <p:sp>
          <p:nvSpPr>
            <p:cNvPr id="12" name="object 12"/>
            <p:cNvSpPr/>
            <p:nvPr/>
          </p:nvSpPr>
          <p:spPr>
            <a:xfrm>
              <a:off x="6172200" y="2411729"/>
              <a:ext cx="170180" cy="102870"/>
            </a:xfrm>
            <a:custGeom>
              <a:avLst/>
              <a:gdLst/>
              <a:ahLst/>
              <a:cxnLst/>
              <a:rect l="l" t="t" r="r" b="b"/>
              <a:pathLst>
                <a:path w="170179" h="102869">
                  <a:moveTo>
                    <a:pt x="135889" y="0"/>
                  </a:moveTo>
                  <a:lnTo>
                    <a:pt x="0" y="102870"/>
                  </a:lnTo>
                  <a:lnTo>
                    <a:pt x="170179" y="102870"/>
                  </a:lnTo>
                  <a:lnTo>
                    <a:pt x="135889" y="0"/>
                  </a:lnTo>
                  <a:close/>
                </a:path>
              </a:pathLst>
            </a:custGeom>
            <a:solidFill>
              <a:srgbClr val="000000"/>
            </a:solidFill>
          </p:spPr>
          <p:txBody>
            <a:bodyPr wrap="square" lIns="0" tIns="0" rIns="0" bIns="0" rtlCol="0"/>
            <a:lstStyle/>
            <a:p>
              <a:endParaRPr/>
            </a:p>
          </p:txBody>
        </p:sp>
      </p:grpSp>
      <p:sp>
        <p:nvSpPr>
          <p:cNvPr id="13" name="object 13"/>
          <p:cNvSpPr txBox="1"/>
          <p:nvPr/>
        </p:nvSpPr>
        <p:spPr>
          <a:xfrm>
            <a:off x="7791209" y="2317735"/>
            <a:ext cx="2064501" cy="243656"/>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393834"/>
                </a:solidFill>
                <a:latin typeface="Arial"/>
                <a:cs typeface="Arial"/>
              </a:rPr>
              <a:t>Unserved</a:t>
            </a:r>
            <a:r>
              <a:rPr sz="1500" spc="-25" dirty="0">
                <a:solidFill>
                  <a:srgbClr val="393834"/>
                </a:solidFill>
                <a:latin typeface="Arial"/>
                <a:cs typeface="Arial"/>
              </a:rPr>
              <a:t> </a:t>
            </a:r>
            <a:r>
              <a:rPr sz="1500" spc="-10" dirty="0">
                <a:solidFill>
                  <a:srgbClr val="393834"/>
                </a:solidFill>
                <a:latin typeface="Arial"/>
                <a:cs typeface="Arial"/>
              </a:rPr>
              <a:t>Requests</a:t>
            </a:r>
            <a:endParaRPr sz="1500">
              <a:latin typeface="Arial"/>
              <a:cs typeface="Arial"/>
            </a:endParaRPr>
          </a:p>
        </p:txBody>
      </p:sp>
      <p:sp>
        <p:nvSpPr>
          <p:cNvPr id="14" name="object 14"/>
          <p:cNvSpPr txBox="1"/>
          <p:nvPr/>
        </p:nvSpPr>
        <p:spPr>
          <a:xfrm>
            <a:off x="6175847" y="4871908"/>
            <a:ext cx="4859142" cy="525785"/>
          </a:xfrm>
          <a:prstGeom prst="rect">
            <a:avLst/>
          </a:prstGeom>
        </p:spPr>
        <p:txBody>
          <a:bodyPr vert="horz" wrap="square" lIns="0" tIns="12700" rIns="0" bIns="0" rtlCol="0">
            <a:spAutoFit/>
          </a:bodyPr>
          <a:lstStyle/>
          <a:p>
            <a:pPr marL="12700">
              <a:lnSpc>
                <a:spcPts val="1789"/>
              </a:lnSpc>
              <a:spcBef>
                <a:spcPts val="100"/>
              </a:spcBef>
            </a:pPr>
            <a:r>
              <a:rPr sz="1500" dirty="0">
                <a:solidFill>
                  <a:srgbClr val="393834"/>
                </a:solidFill>
                <a:latin typeface="Arial"/>
                <a:cs typeface="Arial"/>
              </a:rPr>
              <a:t>Loss</a:t>
            </a:r>
            <a:r>
              <a:rPr sz="1500" spc="-15" dirty="0">
                <a:solidFill>
                  <a:srgbClr val="393834"/>
                </a:solidFill>
                <a:latin typeface="Arial"/>
                <a:cs typeface="Arial"/>
              </a:rPr>
              <a:t> </a:t>
            </a:r>
            <a:r>
              <a:rPr sz="1500" dirty="0">
                <a:solidFill>
                  <a:srgbClr val="393834"/>
                </a:solidFill>
                <a:latin typeface="Arial"/>
                <a:cs typeface="Arial"/>
              </a:rPr>
              <a:t>of </a:t>
            </a:r>
            <a:r>
              <a:rPr sz="1500" spc="-10" dirty="0">
                <a:solidFill>
                  <a:srgbClr val="393834"/>
                </a:solidFill>
                <a:latin typeface="Arial"/>
                <a:cs typeface="Arial"/>
              </a:rPr>
              <a:t>Customers</a:t>
            </a:r>
            <a:endParaRPr sz="1500">
              <a:latin typeface="Arial"/>
              <a:cs typeface="Arial"/>
            </a:endParaRPr>
          </a:p>
          <a:p>
            <a:pPr marL="2574290">
              <a:lnSpc>
                <a:spcPts val="2150"/>
              </a:lnSpc>
            </a:pPr>
            <a:r>
              <a:rPr sz="1800" dirty="0">
                <a:solidFill>
                  <a:srgbClr val="393834"/>
                </a:solidFill>
                <a:latin typeface="Arial"/>
                <a:cs typeface="Arial"/>
              </a:rPr>
              <a:t>Big</a:t>
            </a:r>
            <a:r>
              <a:rPr sz="1800" spc="-35" dirty="0">
                <a:solidFill>
                  <a:srgbClr val="393834"/>
                </a:solidFill>
                <a:latin typeface="Arial"/>
                <a:cs typeface="Arial"/>
              </a:rPr>
              <a:t> </a:t>
            </a:r>
            <a:r>
              <a:rPr sz="1800" spc="-10" dirty="0">
                <a:solidFill>
                  <a:srgbClr val="393834"/>
                </a:solidFill>
                <a:latin typeface="Arial"/>
                <a:cs typeface="Arial"/>
              </a:rPr>
              <a:t>Headache</a:t>
            </a:r>
            <a:endParaRPr sz="1800">
              <a:latin typeface="Arial"/>
              <a:cs typeface="Arial"/>
            </a:endParaRPr>
          </a:p>
        </p:txBody>
      </p:sp>
      <p:grpSp>
        <p:nvGrpSpPr>
          <p:cNvPr id="15" name="object 15"/>
          <p:cNvGrpSpPr/>
          <p:nvPr/>
        </p:nvGrpSpPr>
        <p:grpSpPr>
          <a:xfrm>
            <a:off x="8843807" y="2567274"/>
            <a:ext cx="553552" cy="208045"/>
            <a:chOff x="7314565" y="2285364"/>
            <a:chExt cx="457834" cy="229235"/>
          </a:xfrm>
        </p:grpSpPr>
        <p:sp>
          <p:nvSpPr>
            <p:cNvPr id="16" name="object 16"/>
            <p:cNvSpPr/>
            <p:nvPr/>
          </p:nvSpPr>
          <p:spPr>
            <a:xfrm>
              <a:off x="7315200" y="2285999"/>
              <a:ext cx="341630" cy="170180"/>
            </a:xfrm>
            <a:custGeom>
              <a:avLst/>
              <a:gdLst/>
              <a:ahLst/>
              <a:cxnLst/>
              <a:rect l="l" t="t" r="r" b="b"/>
              <a:pathLst>
                <a:path w="341629" h="170180">
                  <a:moveTo>
                    <a:pt x="0" y="0"/>
                  </a:moveTo>
                  <a:lnTo>
                    <a:pt x="341629" y="170179"/>
                  </a:lnTo>
                </a:path>
              </a:pathLst>
            </a:custGeom>
            <a:ln w="3175">
              <a:solidFill>
                <a:srgbClr val="000000"/>
              </a:solidFill>
            </a:ln>
          </p:spPr>
          <p:txBody>
            <a:bodyPr wrap="square" lIns="0" tIns="0" rIns="0" bIns="0" rtlCol="0"/>
            <a:lstStyle/>
            <a:p>
              <a:endParaRPr/>
            </a:p>
          </p:txBody>
        </p:sp>
        <p:sp>
          <p:nvSpPr>
            <p:cNvPr id="17" name="object 17"/>
            <p:cNvSpPr/>
            <p:nvPr/>
          </p:nvSpPr>
          <p:spPr>
            <a:xfrm>
              <a:off x="7603490" y="2393949"/>
              <a:ext cx="168910" cy="120650"/>
            </a:xfrm>
            <a:custGeom>
              <a:avLst/>
              <a:gdLst/>
              <a:ahLst/>
              <a:cxnLst/>
              <a:rect l="l" t="t" r="r" b="b"/>
              <a:pathLst>
                <a:path w="168909" h="120650">
                  <a:moveTo>
                    <a:pt x="48259" y="0"/>
                  </a:moveTo>
                  <a:lnTo>
                    <a:pt x="0" y="96520"/>
                  </a:lnTo>
                  <a:lnTo>
                    <a:pt x="168909" y="120650"/>
                  </a:lnTo>
                  <a:lnTo>
                    <a:pt x="48259" y="0"/>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2833241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p:cNvSpPr>
            <a:spLocks noGrp="1"/>
          </p:cNvSpPr>
          <p:nvPr>
            <p:ph type="title"/>
          </p:nvPr>
        </p:nvSpPr>
        <p:spPr/>
        <p:txBody>
          <a:bodyPr>
            <a:normAutofit/>
          </a:bodyPr>
          <a:lstStyle/>
          <a:p>
            <a:r>
              <a:rPr lang="en-US" sz="3700" dirty="0"/>
              <a:t>Containerized CERN Technology</a:t>
            </a:r>
            <a:endParaRPr lang="it-IT" sz="3700" dirty="0">
              <a:solidFill>
                <a:srgbClr val="0055A0"/>
              </a:solidFill>
            </a:endParaRPr>
          </a:p>
        </p:txBody>
      </p:sp>
      <p:sp>
        <p:nvSpPr>
          <p:cNvPr id="6" name="Segnaposto contenuto 5"/>
          <p:cNvSpPr>
            <a:spLocks noGrp="1"/>
          </p:cNvSpPr>
          <p:nvPr>
            <p:ph idx="1"/>
          </p:nvPr>
        </p:nvSpPr>
        <p:spPr/>
        <p:txBody>
          <a:bodyPr>
            <a:normAutofit lnSpcReduction="10000"/>
          </a:bodyPr>
          <a:lstStyle/>
          <a:p>
            <a:pPr marL="0" indent="0">
              <a:buNone/>
            </a:pPr>
            <a:r>
              <a:rPr lang="en-US" sz="2400" b="1" dirty="0"/>
              <a:t>Boxed</a:t>
            </a:r>
            <a:r>
              <a:rPr lang="en-US" sz="2400" dirty="0"/>
              <a:t> – </a:t>
            </a:r>
            <a:r>
              <a:rPr lang="en-GB" sz="2400" dirty="0"/>
              <a:t>Scalable Storage Backend for Cloud and HPC (high performance computing)</a:t>
            </a:r>
          </a:p>
          <a:p>
            <a:pPr marL="0" indent="0">
              <a:buNone/>
            </a:pPr>
            <a:r>
              <a:rPr lang="en-US" sz="2400" dirty="0"/>
              <a:t>- Self-contained, Docker-based package with:</a:t>
            </a:r>
          </a:p>
          <a:p>
            <a:pPr marL="0" indent="0">
              <a:buNone/>
            </a:pPr>
            <a:endParaRPr lang="en-US" sz="700" dirty="0"/>
          </a:p>
          <a:p>
            <a:pPr marL="383990" indent="-383990">
              <a:buFont typeface="Wingdings" pitchFamily="2" charset="2"/>
              <a:buChar char="§"/>
            </a:pPr>
            <a:r>
              <a:rPr lang="en-US" sz="1900" b="1" dirty="0"/>
              <a:t>EOS:</a:t>
            </a:r>
            <a:r>
              <a:rPr lang="en-US" sz="1900" dirty="0"/>
              <a:t> Disk Storage for LHC+physics data, and CERNBox</a:t>
            </a:r>
          </a:p>
          <a:p>
            <a:pPr marL="0" indent="0">
              <a:buNone/>
            </a:pPr>
            <a:endParaRPr lang="en-US" sz="2700" dirty="0"/>
          </a:p>
          <a:p>
            <a:pPr marL="0" indent="0">
              <a:buNone/>
            </a:pPr>
            <a:endParaRPr lang="en-US" sz="2700" dirty="0"/>
          </a:p>
          <a:p>
            <a:pPr marL="383990" indent="-383990">
              <a:buFont typeface="Wingdings" pitchFamily="2" charset="2"/>
              <a:buChar char="§"/>
            </a:pPr>
            <a:r>
              <a:rPr lang="en-US" sz="1900" b="1" dirty="0" err="1"/>
              <a:t>CERNBox</a:t>
            </a:r>
            <a:r>
              <a:rPr lang="en-US" sz="1900" b="1" dirty="0"/>
              <a:t>:</a:t>
            </a:r>
            <a:r>
              <a:rPr lang="en-US" sz="1900" dirty="0"/>
              <a:t> Cloud Sync&amp;Share for Science</a:t>
            </a:r>
          </a:p>
          <a:p>
            <a:pPr marL="0" indent="0">
              <a:buNone/>
            </a:pPr>
            <a:endParaRPr lang="en-US" sz="2700" dirty="0"/>
          </a:p>
          <a:p>
            <a:pPr marL="0" indent="0">
              <a:buNone/>
            </a:pPr>
            <a:endParaRPr lang="en-US" sz="2700" dirty="0"/>
          </a:p>
          <a:p>
            <a:pPr marL="383990" indent="-383990">
              <a:buFont typeface="Wingdings" pitchFamily="2" charset="2"/>
              <a:buChar char="§"/>
            </a:pPr>
            <a:r>
              <a:rPr lang="en-US" sz="1900" b="1" dirty="0"/>
              <a:t>SWAN:</a:t>
            </a:r>
            <a:r>
              <a:rPr lang="en-US" sz="1900" dirty="0"/>
              <a:t> Platform for Interactive Data Analysis in the Cloud</a:t>
            </a:r>
            <a:endParaRPr lang="it-IT" sz="1900" dirty="0"/>
          </a:p>
        </p:txBody>
      </p:sp>
      <p:pic>
        <p:nvPicPr>
          <p:cNvPr id="3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623238" y="3016675"/>
            <a:ext cx="1678068" cy="7392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E:\CERNBox\CERN_PresentationPack\Loghi\cernbox-logo.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95" r="3131"/>
          <a:stretch/>
        </p:blipFill>
        <p:spPr bwMode="auto">
          <a:xfrm>
            <a:off x="9424693" y="4239530"/>
            <a:ext cx="2075159" cy="7392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9783453" y="5304643"/>
            <a:ext cx="1357635" cy="1175997"/>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9970249" y="3678375"/>
            <a:ext cx="984046" cy="323161"/>
          </a:xfrm>
          <a:prstGeom prst="rect">
            <a:avLst/>
          </a:prstGeom>
          <a:noFill/>
        </p:spPr>
        <p:txBody>
          <a:bodyPr wrap="none" lIns="121917" tIns="60958" rIns="121917" bIns="60958" rtlCol="0">
            <a:spAutoFit/>
          </a:bodyPr>
          <a:lstStyle/>
          <a:p>
            <a:pPr algn="ctr"/>
            <a:r>
              <a:rPr lang="en-US" sz="1300" dirty="0">
                <a:solidFill>
                  <a:srgbClr val="000000"/>
                </a:solidFill>
              </a:rPr>
              <a:t>CERN IT-ST</a:t>
            </a:r>
            <a:endParaRPr lang="it-IT" sz="1300" dirty="0">
              <a:solidFill>
                <a:srgbClr val="000000"/>
              </a:solidFill>
            </a:endParaRPr>
          </a:p>
        </p:txBody>
      </p:sp>
      <p:sp>
        <p:nvSpPr>
          <p:cNvPr id="16" name="CasellaDiTesto 15"/>
          <p:cNvSpPr txBox="1"/>
          <p:nvPr/>
        </p:nvSpPr>
        <p:spPr>
          <a:xfrm>
            <a:off x="9970249" y="4797052"/>
            <a:ext cx="984046" cy="323161"/>
          </a:xfrm>
          <a:prstGeom prst="rect">
            <a:avLst/>
          </a:prstGeom>
          <a:noFill/>
        </p:spPr>
        <p:txBody>
          <a:bodyPr wrap="none" lIns="121917" tIns="60958" rIns="121917" bIns="60958" rtlCol="0">
            <a:spAutoFit/>
          </a:bodyPr>
          <a:lstStyle/>
          <a:p>
            <a:pPr algn="ctr"/>
            <a:r>
              <a:rPr lang="en-US" sz="1300" dirty="0">
                <a:solidFill>
                  <a:srgbClr val="000000"/>
                </a:solidFill>
              </a:rPr>
              <a:t>CERN IT-ST</a:t>
            </a:r>
            <a:endParaRPr lang="it-IT" sz="1300" dirty="0">
              <a:solidFill>
                <a:srgbClr val="000000"/>
              </a:solidFill>
            </a:endParaRPr>
          </a:p>
        </p:txBody>
      </p:sp>
      <p:sp>
        <p:nvSpPr>
          <p:cNvPr id="17" name="CasellaDiTesto 16"/>
          <p:cNvSpPr txBox="1"/>
          <p:nvPr/>
        </p:nvSpPr>
        <p:spPr>
          <a:xfrm>
            <a:off x="9662471" y="6480641"/>
            <a:ext cx="1599598" cy="323161"/>
          </a:xfrm>
          <a:prstGeom prst="rect">
            <a:avLst/>
          </a:prstGeom>
          <a:noFill/>
        </p:spPr>
        <p:txBody>
          <a:bodyPr wrap="none" lIns="121917" tIns="60958" rIns="121917" bIns="60958" rtlCol="0">
            <a:spAutoFit/>
          </a:bodyPr>
          <a:lstStyle/>
          <a:p>
            <a:pPr algn="ctr"/>
            <a:r>
              <a:rPr lang="en-US" sz="1300" dirty="0">
                <a:solidFill>
                  <a:srgbClr val="000000"/>
                </a:solidFill>
              </a:rPr>
              <a:t>CERN IT-ST + EP-SFT</a:t>
            </a:r>
            <a:endParaRPr lang="it-IT" sz="1300" dirty="0">
              <a:solidFill>
                <a:srgbClr val="000000"/>
              </a:solidFill>
            </a:endParaRPr>
          </a:p>
        </p:txBody>
      </p:sp>
    </p:spTree>
    <p:extLst>
      <p:ext uri="{BB962C8B-B14F-4D97-AF65-F5344CB8AC3E}">
        <p14:creationId xmlns:p14="http://schemas.microsoft.com/office/powerpoint/2010/main" val="368347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fade">
                                      <p:cBhvr>
                                        <p:cTn id="17" dur="500"/>
                                        <p:tgtEl>
                                          <p:spTgt spid="6">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fade">
                                      <p:cBhvr>
                                        <p:cTn id="27" dur="500"/>
                                        <p:tgtEl>
                                          <p:spTgt spid="6">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342783" y="2701143"/>
            <a:ext cx="1506436" cy="1344000"/>
          </a:xfrm>
          <a:prstGeom prst="rect">
            <a:avLst/>
          </a:prstGeom>
          <a:noFill/>
          <a:extLst>
            <a:ext uri="{909E8E84-426E-40DD-AFC4-6F175D3DCCD1}">
              <a14:hiddenFill xmlns:a14="http://schemas.microsoft.com/office/drawing/2010/main">
                <a:solidFill>
                  <a:srgbClr val="FFFFFF"/>
                </a:solidFill>
              </a14:hiddenFill>
            </a:ext>
          </a:extLst>
        </p:spPr>
      </p:pic>
      <p:sp>
        <p:nvSpPr>
          <p:cNvPr id="10" name="Titolo 9"/>
          <p:cNvSpPr>
            <a:spLocks noGrp="1"/>
          </p:cNvSpPr>
          <p:nvPr>
            <p:ph type="title"/>
          </p:nvPr>
        </p:nvSpPr>
        <p:spPr/>
        <p:txBody>
          <a:bodyPr>
            <a:normAutofit/>
          </a:bodyPr>
          <a:lstStyle/>
          <a:p>
            <a:r>
              <a:rPr lang="en-US" sz="3700" dirty="0"/>
              <a:t>Containerized CERN Technology</a:t>
            </a:r>
            <a:endParaRPr lang="it-IT" sz="3700" dirty="0">
              <a:solidFill>
                <a:srgbClr val="0055A0"/>
              </a:solidFill>
            </a:endParaRPr>
          </a:p>
        </p:txBody>
      </p:sp>
      <p:sp>
        <p:nvSpPr>
          <p:cNvPr id="6" name="Segnaposto contenuto 5"/>
          <p:cNvSpPr>
            <a:spLocks noGrp="1"/>
          </p:cNvSpPr>
          <p:nvPr>
            <p:ph idx="1"/>
          </p:nvPr>
        </p:nvSpPr>
        <p:spPr>
          <a:xfrm>
            <a:off x="838200" y="1484458"/>
            <a:ext cx="10515600" cy="4692505"/>
          </a:xfrm>
        </p:spPr>
        <p:txBody>
          <a:bodyPr>
            <a:normAutofit/>
          </a:bodyPr>
          <a:lstStyle/>
          <a:p>
            <a:pPr marL="0" indent="0">
              <a:buNone/>
            </a:pPr>
            <a:r>
              <a:rPr lang="en-US" sz="2400" b="1" dirty="0" err="1"/>
              <a:t>ScienceBox</a:t>
            </a:r>
            <a:r>
              <a:rPr lang="en-US" sz="2400" dirty="0"/>
              <a:t> – Self-contained, Docker-based package with:</a:t>
            </a:r>
            <a:endParaRPr lang="it-IT" sz="2400" dirty="0"/>
          </a:p>
        </p:txBody>
      </p:sp>
      <p:grpSp>
        <p:nvGrpSpPr>
          <p:cNvPr id="12" name="Gruppo 11"/>
          <p:cNvGrpSpPr/>
          <p:nvPr/>
        </p:nvGrpSpPr>
        <p:grpSpPr>
          <a:xfrm>
            <a:off x="2640543" y="1484458"/>
            <a:ext cx="6910916" cy="1258972"/>
            <a:chOff x="1446215" y="1432226"/>
            <a:chExt cx="7404547" cy="1348899"/>
          </a:xfrm>
        </p:grpSpPr>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46215" y="1989125"/>
              <a:ext cx="1797928" cy="792000"/>
            </a:xfrm>
            <a:prstGeom prst="rect">
              <a:avLst/>
            </a:prstGeom>
            <a:noFill/>
            <a:extLst>
              <a:ext uri="{909E8E84-426E-40DD-AFC4-6F175D3DCCD1}">
                <a14:hiddenFill xmlns:a14="http://schemas.microsoft.com/office/drawing/2010/main">
                  <a:solidFill>
                    <a:srgbClr val="FFFFFF"/>
                  </a:solidFill>
                </a14:hiddenFill>
              </a:ext>
            </a:extLst>
          </p:spPr>
        </p:pic>
        <p:sp>
          <p:nvSpPr>
            <p:cNvPr id="14" name="CasellaDiTesto 13"/>
            <p:cNvSpPr txBox="1"/>
            <p:nvPr/>
          </p:nvSpPr>
          <p:spPr>
            <a:xfrm>
              <a:off x="3492501" y="2030633"/>
              <a:ext cx="427454" cy="708986"/>
            </a:xfrm>
            <a:prstGeom prst="rect">
              <a:avLst/>
            </a:prstGeom>
            <a:noFill/>
          </p:spPr>
          <p:txBody>
            <a:bodyPr wrap="square" rtlCol="0" anchor="ctr">
              <a:spAutoFit/>
            </a:bodyPr>
            <a:lstStyle/>
            <a:p>
              <a:pPr algn="ctr"/>
              <a:r>
                <a:rPr lang="en-US" sz="3700" dirty="0">
                  <a:solidFill>
                    <a:prstClr val="black"/>
                  </a:solidFill>
                </a:rPr>
                <a:t>+</a:t>
              </a:r>
              <a:endParaRPr lang="it-IT" sz="3700" dirty="0">
                <a:solidFill>
                  <a:prstClr val="black"/>
                </a:solidFill>
              </a:endParaRPr>
            </a:p>
          </p:txBody>
        </p:sp>
        <p:pic>
          <p:nvPicPr>
            <p:cNvPr id="15" name="Picture 2" descr="E:\CERNBox\CERN_PresentationPack\Loghi\cernbox-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4268" y="1989125"/>
              <a:ext cx="2449354" cy="792000"/>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p:cNvSpPr txBox="1"/>
            <p:nvPr/>
          </p:nvSpPr>
          <p:spPr>
            <a:xfrm>
              <a:off x="6692900" y="2030633"/>
              <a:ext cx="427454" cy="708986"/>
            </a:xfrm>
            <a:prstGeom prst="rect">
              <a:avLst/>
            </a:prstGeom>
            <a:noFill/>
          </p:spPr>
          <p:txBody>
            <a:bodyPr wrap="square" rtlCol="0" anchor="ctr">
              <a:spAutoFit/>
            </a:bodyPr>
            <a:lstStyle/>
            <a:p>
              <a:pPr algn="ctr"/>
              <a:r>
                <a:rPr lang="en-US" sz="3700" dirty="0">
                  <a:solidFill>
                    <a:prstClr val="black"/>
                  </a:solidFill>
                </a:rPr>
                <a:t>+</a:t>
              </a:r>
              <a:endParaRPr lang="it-IT" sz="3700" dirty="0">
                <a:solidFill>
                  <a:prstClr val="black"/>
                </a:solidFill>
              </a:endParaRPr>
            </a:p>
          </p:txBody>
        </p:sp>
        <p:pic>
          <p:nvPicPr>
            <p:cNvPr id="17"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396155" y="1432226"/>
              <a:ext cx="1454607" cy="1259997"/>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Parentesi graffa chiusa 17"/>
          <p:cNvSpPr/>
          <p:nvPr/>
        </p:nvSpPr>
        <p:spPr>
          <a:xfrm rot="16200000" flipH="1">
            <a:off x="6045600" y="-782008"/>
            <a:ext cx="100800" cy="7087237"/>
          </a:xfrm>
          <a:prstGeom prst="rightBrace">
            <a:avLst/>
          </a:prstGeom>
          <a:ln w="19050">
            <a:solidFill>
              <a:srgbClr val="0055A0"/>
            </a:solidFill>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it-IT" dirty="0">
              <a:solidFill>
                <a:prstClr val="black"/>
              </a:solidFill>
            </a:endParaRPr>
          </a:p>
        </p:txBody>
      </p:sp>
      <p:grpSp>
        <p:nvGrpSpPr>
          <p:cNvPr id="20" name="Gruppo 19"/>
          <p:cNvGrpSpPr/>
          <p:nvPr/>
        </p:nvGrpSpPr>
        <p:grpSpPr>
          <a:xfrm>
            <a:off x="983743" y="3927267"/>
            <a:ext cx="4416000" cy="1882504"/>
            <a:chOff x="144570" y="3618284"/>
            <a:chExt cx="4320000" cy="1949953"/>
          </a:xfrm>
        </p:grpSpPr>
        <p:sp>
          <p:nvSpPr>
            <p:cNvPr id="21" name="Rettangolo 20"/>
            <p:cNvSpPr/>
            <p:nvPr/>
          </p:nvSpPr>
          <p:spPr>
            <a:xfrm>
              <a:off x="144570" y="4076643"/>
              <a:ext cx="4320000" cy="1491594"/>
            </a:xfrm>
            <a:prstGeom prst="rect">
              <a:avLst/>
            </a:prstGeom>
            <a:noFill/>
            <a:ln w="12700">
              <a:solidFill>
                <a:srgbClr val="0055A0"/>
              </a:solid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lstStyle/>
            <a:p>
              <a:pPr marL="191995" indent="-191995">
                <a:spcAft>
                  <a:spcPts val="800"/>
                </a:spcAft>
                <a:buFont typeface="Arial" pitchFamily="34" charset="0"/>
                <a:buChar char="•"/>
              </a:pPr>
              <a:r>
                <a:rPr lang="en-US" sz="1600" dirty="0">
                  <a:solidFill>
                    <a:prstClr val="black"/>
                  </a:solidFill>
                </a:rPr>
                <a:t>Single-box installation via </a:t>
              </a:r>
              <a:r>
                <a:rPr lang="en-US" sz="1600" b="1" dirty="0">
                  <a:solidFill>
                    <a:srgbClr val="0055A0"/>
                  </a:solidFill>
                </a:rPr>
                <a:t>docker-compose</a:t>
              </a:r>
            </a:p>
            <a:p>
              <a:pPr marL="191995" indent="-191995">
                <a:spcAft>
                  <a:spcPts val="800"/>
                </a:spcAft>
                <a:buFont typeface="Arial" pitchFamily="34" charset="0"/>
                <a:buChar char="•"/>
              </a:pPr>
              <a:r>
                <a:rPr lang="en-US" sz="1600" dirty="0">
                  <a:solidFill>
                    <a:prstClr val="black"/>
                  </a:solidFill>
                </a:rPr>
                <a:t>No configuration required</a:t>
              </a:r>
            </a:p>
            <a:p>
              <a:pPr marL="191995" indent="-191995">
                <a:spcAft>
                  <a:spcPts val="800"/>
                </a:spcAft>
                <a:buFont typeface="Arial" pitchFamily="34" charset="0"/>
                <a:buChar char="•"/>
              </a:pPr>
              <a:r>
                <a:rPr lang="en-US" sz="1600" dirty="0">
                  <a:solidFill>
                    <a:prstClr val="black"/>
                  </a:solidFill>
                </a:rPr>
                <a:t>Download and run services in 15 minutes</a:t>
              </a:r>
            </a:p>
            <a:p>
              <a:pPr algn="ctr">
                <a:spcAft>
                  <a:spcPts val="800"/>
                </a:spcAft>
              </a:pPr>
              <a:r>
                <a:rPr lang="en-US" sz="1600" b="1" u="sng" dirty="0">
                  <a:solidFill>
                    <a:srgbClr val="0055A0"/>
                  </a:solidFill>
                </a:rPr>
                <a:t>https://github.com/sciencebox</a:t>
              </a:r>
            </a:p>
          </p:txBody>
        </p:sp>
        <p:sp>
          <p:nvSpPr>
            <p:cNvPr id="22" name="Rettangolo 21"/>
            <p:cNvSpPr/>
            <p:nvPr/>
          </p:nvSpPr>
          <p:spPr>
            <a:xfrm>
              <a:off x="144570" y="3618284"/>
              <a:ext cx="4320000" cy="452450"/>
            </a:xfrm>
            <a:prstGeom prst="rect">
              <a:avLst/>
            </a:prstGeom>
            <a:solidFill>
              <a:srgbClr val="0055A0">
                <a:alpha val="15000"/>
              </a:srgbClr>
            </a:solidFill>
            <a:ln w="12700">
              <a:solidFill>
                <a:srgbClr val="005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a:solidFill>
                    <a:prstClr val="black"/>
                  </a:solidFill>
                </a:rPr>
                <a:t>One-Click Demo Deployment</a:t>
              </a:r>
              <a:endParaRPr lang="en-US" sz="1900" dirty="0">
                <a:solidFill>
                  <a:prstClr val="black"/>
                </a:solidFill>
              </a:endParaRPr>
            </a:p>
          </p:txBody>
        </p:sp>
      </p:grpSp>
      <p:grpSp>
        <p:nvGrpSpPr>
          <p:cNvPr id="23" name="Gruppo 22"/>
          <p:cNvGrpSpPr/>
          <p:nvPr/>
        </p:nvGrpSpPr>
        <p:grpSpPr>
          <a:xfrm>
            <a:off x="6784248" y="3927271"/>
            <a:ext cx="4416000" cy="1882504"/>
            <a:chOff x="144570" y="3618283"/>
            <a:chExt cx="4320000" cy="1949951"/>
          </a:xfrm>
        </p:grpSpPr>
        <p:sp>
          <p:nvSpPr>
            <p:cNvPr id="24" name="Rettangolo 23"/>
            <p:cNvSpPr/>
            <p:nvPr/>
          </p:nvSpPr>
          <p:spPr>
            <a:xfrm>
              <a:off x="144570" y="4076641"/>
              <a:ext cx="4320000" cy="1491593"/>
            </a:xfrm>
            <a:prstGeom prst="rect">
              <a:avLst/>
            </a:prstGeom>
            <a:noFill/>
            <a:ln w="12700">
              <a:solidFill>
                <a:srgbClr val="0055A0"/>
              </a:solid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lstStyle/>
            <a:p>
              <a:pPr marL="191995" indent="-191995">
                <a:spcAft>
                  <a:spcPts val="800"/>
                </a:spcAft>
                <a:buFont typeface="Arial" pitchFamily="34" charset="0"/>
                <a:buChar char="•"/>
              </a:pPr>
              <a:r>
                <a:rPr lang="en-US" sz="1600" dirty="0">
                  <a:solidFill>
                    <a:prstClr val="black"/>
                  </a:solidFill>
                </a:rPr>
                <a:t>Container orchestration with </a:t>
              </a:r>
              <a:r>
                <a:rPr lang="en-US" sz="1600" b="1" dirty="0">
                  <a:solidFill>
                    <a:srgbClr val="0055A0"/>
                  </a:solidFill>
                </a:rPr>
                <a:t>Kubernetes</a:t>
              </a:r>
            </a:p>
            <a:p>
              <a:pPr marL="191995" indent="-191995">
                <a:spcAft>
                  <a:spcPts val="800"/>
                </a:spcAft>
                <a:buFont typeface="Arial" pitchFamily="34" charset="0"/>
                <a:buChar char="•"/>
              </a:pPr>
              <a:r>
                <a:rPr lang="en-US" sz="1600" dirty="0">
                  <a:solidFill>
                    <a:prstClr val="black"/>
                  </a:solidFill>
                </a:rPr>
                <a:t>Scale-out storage and computing</a:t>
              </a:r>
            </a:p>
            <a:p>
              <a:pPr marL="191995" indent="-191995">
                <a:spcAft>
                  <a:spcPts val="800"/>
                </a:spcAft>
                <a:buFont typeface="Arial" pitchFamily="34" charset="0"/>
                <a:buChar char="•"/>
              </a:pPr>
              <a:r>
                <a:rPr lang="en-US" sz="1600" dirty="0">
                  <a:solidFill>
                    <a:prstClr val="black"/>
                  </a:solidFill>
                </a:rPr>
                <a:t>Tolerant to node failure for high-availability</a:t>
              </a:r>
            </a:p>
          </p:txBody>
        </p:sp>
        <p:sp>
          <p:nvSpPr>
            <p:cNvPr id="25" name="Rettangolo 24"/>
            <p:cNvSpPr/>
            <p:nvPr/>
          </p:nvSpPr>
          <p:spPr>
            <a:xfrm>
              <a:off x="144570" y="3618283"/>
              <a:ext cx="4320000" cy="452450"/>
            </a:xfrm>
            <a:prstGeom prst="rect">
              <a:avLst/>
            </a:prstGeom>
            <a:solidFill>
              <a:srgbClr val="0055A0">
                <a:alpha val="15000"/>
              </a:srgbClr>
            </a:solidFill>
            <a:ln w="12700">
              <a:solidFill>
                <a:srgbClr val="005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a:solidFill>
                    <a:prstClr val="black"/>
                  </a:solidFill>
                </a:rPr>
                <a:t>Production-oriented Deployment</a:t>
              </a:r>
              <a:endParaRPr lang="en-US" sz="1900" dirty="0">
                <a:solidFill>
                  <a:prstClr val="black"/>
                </a:solidFill>
              </a:endParaRPr>
            </a:p>
          </p:txBody>
        </p:sp>
      </p:grpSp>
      <p:cxnSp>
        <p:nvCxnSpPr>
          <p:cNvPr id="26" name="Connettore 7 25"/>
          <p:cNvCxnSpPr/>
          <p:nvPr/>
        </p:nvCxnSpPr>
        <p:spPr>
          <a:xfrm>
            <a:off x="7000148" y="3296717"/>
            <a:ext cx="1920000" cy="384000"/>
          </a:xfrm>
          <a:prstGeom prst="curvedConnector2">
            <a:avLst/>
          </a:prstGeom>
          <a:ln w="19050">
            <a:solidFill>
              <a:srgbClr val="0055A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Connettore 7 26"/>
          <p:cNvCxnSpPr/>
          <p:nvPr/>
        </p:nvCxnSpPr>
        <p:spPr>
          <a:xfrm rot="10800000" flipV="1">
            <a:off x="3136347" y="3296717"/>
            <a:ext cx="1920000" cy="384000"/>
          </a:xfrm>
          <a:prstGeom prst="curvedConnector2">
            <a:avLst/>
          </a:prstGeom>
          <a:ln w="19050">
            <a:solidFill>
              <a:srgbClr val="0055A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2" name="Gruppo 1"/>
          <p:cNvGrpSpPr/>
          <p:nvPr/>
        </p:nvGrpSpPr>
        <p:grpSpPr>
          <a:xfrm>
            <a:off x="11395610" y="3452021"/>
            <a:ext cx="660273" cy="491648"/>
            <a:chOff x="8402180" y="2002705"/>
            <a:chExt cx="495205" cy="368736"/>
          </a:xfrm>
        </p:grpSpPr>
        <p:pic>
          <p:nvPicPr>
            <p:cNvPr id="28" name="Immagine 27"/>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402180" y="2002705"/>
              <a:ext cx="265752" cy="368736"/>
            </a:xfrm>
            <a:prstGeom prst="rect">
              <a:avLst/>
            </a:prstGeom>
          </p:spPr>
        </p:pic>
        <p:pic>
          <p:nvPicPr>
            <p:cNvPr id="29" name="Immagine 28"/>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631633" y="2002705"/>
              <a:ext cx="265752" cy="368736"/>
            </a:xfrm>
            <a:prstGeom prst="rect">
              <a:avLst/>
            </a:prstGeom>
          </p:spPr>
        </p:pic>
      </p:grpSp>
      <p:pic>
        <p:nvPicPr>
          <p:cNvPr id="30" name="Picture 7" descr="http://www.megabytesistemi.com/images/png/hosting.png"/>
          <p:cNvPicPr>
            <a:picLocks noChangeAspect="1" noChangeArrowheads="1"/>
          </p:cNvPicPr>
          <p:nvPr/>
        </p:nvPicPr>
        <p:blipFill rotWithShape="1">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p:blipFill>
        <p:spPr bwMode="auto">
          <a:xfrm>
            <a:off x="11220791" y="3994292"/>
            <a:ext cx="835092" cy="6379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7"/>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6229" y="3540371"/>
            <a:ext cx="999144" cy="7826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609601" y="2892055"/>
            <a:ext cx="1155913" cy="960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E:\cernbox\CERN_PresentationPack\Loghi\kubernetes2.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a:stretch/>
        </p:blipFill>
        <p:spPr bwMode="auto">
          <a:xfrm>
            <a:off x="10267141" y="3053867"/>
            <a:ext cx="1008000" cy="758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03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1000"/>
                                        <p:tgtEl>
                                          <p:spTgt spid="1026"/>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1000"/>
                                        <p:tgtEl>
                                          <p:spTgt spid="31"/>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1000"/>
                                        <p:tgtEl>
                                          <p:spTgt spid="26"/>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childTnLst>
                                </p:cTn>
                              </p:par>
                              <p:par>
                                <p:cTn id="37" presetID="10"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1000"/>
                                        <p:tgtEl>
                                          <p:spTgt spid="2"/>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5"/>
          <p:cNvSpPr txBox="1">
            <a:spLocks/>
          </p:cNvSpPr>
          <p:nvPr/>
        </p:nvSpPr>
        <p:spPr>
          <a:xfrm>
            <a:off x="332656" y="1825625"/>
            <a:ext cx="5031509"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00" dirty="0"/>
          </a:p>
          <a:p>
            <a:pPr marL="383990" indent="-383990">
              <a:buFont typeface="Wingdings" pitchFamily="2" charset="2"/>
              <a:buChar char="§"/>
            </a:pPr>
            <a:r>
              <a:rPr lang="en-US" sz="1900" b="1" dirty="0"/>
              <a:t>SWAN:</a:t>
            </a:r>
            <a:r>
              <a:rPr lang="en-US" sz="1900" dirty="0"/>
              <a:t> Platform for Interactive Data Analysis in the Cloud</a:t>
            </a:r>
            <a:endParaRPr lang="it-IT" sz="1900" dirty="0"/>
          </a:p>
          <a:p>
            <a:pPr marL="383990" indent="-383990">
              <a:buFont typeface="Wingdings" pitchFamily="2" charset="2"/>
              <a:buChar char="§"/>
            </a:pPr>
            <a:endParaRPr lang="en-US" sz="1900" b="1" dirty="0"/>
          </a:p>
          <a:p>
            <a:pPr marL="383990" indent="-383990">
              <a:buFont typeface="Wingdings" pitchFamily="2" charset="2"/>
              <a:buChar char="§"/>
            </a:pPr>
            <a:endParaRPr lang="en-US" sz="1900" b="1" dirty="0"/>
          </a:p>
          <a:p>
            <a:pPr marL="383990" indent="-383990">
              <a:buFont typeface="Wingdings" pitchFamily="2" charset="2"/>
              <a:buChar char="§"/>
            </a:pPr>
            <a:r>
              <a:rPr lang="en-US" sz="1900" b="1" dirty="0" err="1"/>
              <a:t>CERNBox</a:t>
            </a:r>
            <a:r>
              <a:rPr lang="en-US" sz="1900" b="1" dirty="0"/>
              <a:t>:</a:t>
            </a:r>
            <a:r>
              <a:rPr lang="en-US" sz="1900" dirty="0"/>
              <a:t> Cloud </a:t>
            </a:r>
            <a:r>
              <a:rPr lang="en-US" sz="1900" dirty="0" err="1"/>
              <a:t>Sync&amp;Share</a:t>
            </a:r>
            <a:r>
              <a:rPr lang="en-US" sz="1900" dirty="0"/>
              <a:t> for Science</a:t>
            </a:r>
          </a:p>
          <a:p>
            <a:pPr marL="0" indent="0">
              <a:buFont typeface="Arial" panose="020B0604020202020204" pitchFamily="34" charset="0"/>
              <a:buNone/>
            </a:pPr>
            <a:endParaRPr lang="en-US" sz="2700" dirty="0"/>
          </a:p>
          <a:p>
            <a:pPr marL="0" indent="0">
              <a:buFont typeface="Arial" panose="020B0604020202020204" pitchFamily="34" charset="0"/>
              <a:buNone/>
            </a:pPr>
            <a:endParaRPr lang="en-US" sz="2700" dirty="0"/>
          </a:p>
          <a:p>
            <a:pPr marL="0" indent="0">
              <a:buFont typeface="Arial" panose="020B0604020202020204" pitchFamily="34" charset="0"/>
              <a:buNone/>
            </a:pPr>
            <a:endParaRPr lang="en-US" sz="2700" dirty="0"/>
          </a:p>
          <a:p>
            <a:pPr marL="383990" indent="-383990">
              <a:buFont typeface="Wingdings" pitchFamily="2" charset="2"/>
              <a:buChar char="§"/>
            </a:pPr>
            <a:r>
              <a:rPr lang="en-US" sz="1900" b="1" dirty="0"/>
              <a:t>EOS:</a:t>
            </a:r>
            <a:r>
              <a:rPr lang="en-US" sz="1900" dirty="0"/>
              <a:t> Disk Storage for </a:t>
            </a:r>
            <a:r>
              <a:rPr lang="en-US" sz="1900" dirty="0" err="1"/>
              <a:t>LHC+physics</a:t>
            </a:r>
            <a:r>
              <a:rPr lang="en-US" sz="1900" dirty="0"/>
              <a:t> data, and </a:t>
            </a:r>
            <a:r>
              <a:rPr lang="en-US" sz="1900" dirty="0" err="1"/>
              <a:t>CERNBox</a:t>
            </a:r>
            <a:endParaRPr lang="en-US" sz="1900" dirty="0"/>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8806" y="4722364"/>
            <a:ext cx="1234829" cy="542743"/>
          </a:xfrm>
          <a:prstGeom prst="rect">
            <a:avLst/>
          </a:prstGeom>
        </p:spPr>
      </p:pic>
      <p:pic>
        <p:nvPicPr>
          <p:cNvPr id="29" name="Picture 16" descr="Image result for cern swa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1475" y="1285694"/>
            <a:ext cx="835460" cy="72354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Image result for cernbox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4609" y="2929627"/>
            <a:ext cx="1767132" cy="5715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32656" y="5969216"/>
            <a:ext cx="6096000" cy="415494"/>
          </a:xfrm>
          <a:prstGeom prst="rect">
            <a:avLst/>
          </a:prstGeom>
        </p:spPr>
        <p:txBody>
          <a:bodyPr lIns="121917" tIns="60958" rIns="121917" bIns="60958">
            <a:spAutoFit/>
          </a:bodyPr>
          <a:lstStyle/>
          <a:p>
            <a:r>
              <a:rPr lang="en-US" sz="1900" dirty="0"/>
              <a:t>https://</a:t>
            </a:r>
            <a:r>
              <a:rPr lang="en-US" sz="1900" dirty="0" err="1"/>
              <a:t>sciencebox.web.cern.ch</a:t>
            </a:r>
            <a:r>
              <a:rPr lang="en-US" sz="1900" dirty="0"/>
              <a:t>/</a:t>
            </a:r>
            <a:r>
              <a:rPr lang="en-US" sz="1900" dirty="0" err="1"/>
              <a:t>sciencebox</a:t>
            </a:r>
            <a:r>
              <a:rPr lang="en-US" sz="1900" dirty="0"/>
              <a:t>/</a:t>
            </a:r>
          </a:p>
        </p:txBody>
      </p:sp>
      <p:pic>
        <p:nvPicPr>
          <p:cNvPr id="1028" name="Picture 4" descr="ttps://raw.githubusercontent.com/cernbox/kuboxed/master/docs/architectur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65" y="1456869"/>
            <a:ext cx="6827836" cy="4430981"/>
          </a:xfrm>
          <a:prstGeom prst="rect">
            <a:avLst/>
          </a:prstGeom>
          <a:noFill/>
          <a:extLst>
            <a:ext uri="{909E8E84-426E-40DD-AFC4-6F175D3DCCD1}">
              <a14:hiddenFill xmlns:a14="http://schemas.microsoft.com/office/drawing/2010/main">
                <a:solidFill>
                  <a:srgbClr val="FFFFFF"/>
                </a:solidFill>
              </a14:hiddenFill>
            </a:ext>
          </a:extLst>
        </p:spPr>
      </p:pic>
      <p:sp>
        <p:nvSpPr>
          <p:cNvPr id="8" name="Titolo 1"/>
          <p:cNvSpPr>
            <a:spLocks noGrp="1"/>
          </p:cNvSpPr>
          <p:nvPr>
            <p:ph type="title"/>
          </p:nvPr>
        </p:nvSpPr>
        <p:spPr>
          <a:xfrm>
            <a:off x="838200" y="365129"/>
            <a:ext cx="10515600" cy="1325563"/>
          </a:xfrm>
        </p:spPr>
        <p:txBody>
          <a:bodyPr/>
          <a:lstStyle/>
          <a:p>
            <a:r>
              <a:rPr lang="en-US" dirty="0" err="1"/>
              <a:t>ScienceBox</a:t>
            </a:r>
            <a:r>
              <a:rPr lang="en-US" dirty="0"/>
              <a:t> Architecture</a:t>
            </a:r>
            <a:endParaRPr lang="it-IT" dirty="0"/>
          </a:p>
        </p:txBody>
      </p:sp>
    </p:spTree>
    <p:extLst>
      <p:ext uri="{BB962C8B-B14F-4D97-AF65-F5344CB8AC3E}">
        <p14:creationId xmlns:p14="http://schemas.microsoft.com/office/powerpoint/2010/main" val="270842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fade">
                                      <p:cBhvr>
                                        <p:cTn id="7" dur="500"/>
                                        <p:tgtEl>
                                          <p:spTgt spid="9">
                                            <p:txEl>
                                              <p:pRg st="4" end="4"/>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500"/>
                                        <p:tgtEl>
                                          <p:spTgt spid="9">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animEffect transition="in" filter="fade">
                                      <p:cBhvr>
                                        <p:cTn id="15"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Use Cases for </a:t>
            </a:r>
            <a:r>
              <a:rPr lang="en-US" dirty="0" err="1"/>
              <a:t>ScienceBox</a:t>
            </a:r>
            <a:endParaRPr lang="it-IT" dirty="0"/>
          </a:p>
        </p:txBody>
      </p:sp>
      <p:sp>
        <p:nvSpPr>
          <p:cNvPr id="6" name="Segnaposto contenuto 5"/>
          <p:cNvSpPr>
            <a:spLocks noGrp="1"/>
          </p:cNvSpPr>
          <p:nvPr>
            <p:ph idx="1"/>
          </p:nvPr>
        </p:nvSpPr>
        <p:spPr>
          <a:xfrm>
            <a:off x="609600" y="1325605"/>
            <a:ext cx="10972800" cy="4368000"/>
          </a:xfrm>
        </p:spPr>
        <p:txBody>
          <a:bodyPr>
            <a:normAutofit lnSpcReduction="10000"/>
          </a:bodyPr>
          <a:lstStyle/>
          <a:p>
            <a:pPr marL="383990" indent="-383990">
              <a:buFont typeface="Wingdings" pitchFamily="2" charset="2"/>
              <a:buChar char="§"/>
            </a:pPr>
            <a:r>
              <a:rPr lang="en-US" sz="2500" b="1" dirty="0"/>
              <a:t>EU Project Up to University (Up2U)</a:t>
            </a:r>
          </a:p>
          <a:p>
            <a:endParaRPr lang="en-US" sz="1600" dirty="0"/>
          </a:p>
          <a:p>
            <a:endParaRPr lang="en-US" sz="1600" dirty="0"/>
          </a:p>
          <a:p>
            <a:endParaRPr lang="en-US" sz="1600" dirty="0"/>
          </a:p>
          <a:p>
            <a:pPr marL="457189" indent="-457189">
              <a:buFont typeface="Wingdings" pitchFamily="2" charset="2"/>
              <a:buChar char="§"/>
            </a:pPr>
            <a:r>
              <a:rPr lang="en-US" sz="2500" b="1" dirty="0"/>
              <a:t>Simplified try-out and deployment for peers</a:t>
            </a:r>
          </a:p>
          <a:p>
            <a:pPr marL="767981" lvl="1" indent="-383990">
              <a:buFont typeface="Wingdings" pitchFamily="2" charset="2"/>
              <a:buChar char="ü"/>
            </a:pPr>
            <a:r>
              <a:rPr lang="en-US" sz="2000" dirty="0"/>
              <a:t>Australia's Academic and Research Network (AARNET)</a:t>
            </a:r>
          </a:p>
          <a:p>
            <a:pPr marL="767981" lvl="1" indent="-383990">
              <a:buFont typeface="Wingdings" pitchFamily="2" charset="2"/>
              <a:buChar char="ü"/>
            </a:pPr>
            <a:r>
              <a:rPr lang="en-US" sz="2000" dirty="0"/>
              <a:t>Joint Research Centre (JRC), Italy</a:t>
            </a:r>
          </a:p>
          <a:p>
            <a:pPr marL="767981" lvl="1" indent="-383990">
              <a:buFont typeface="Wingdings" pitchFamily="2" charset="2"/>
              <a:buChar char="ü"/>
            </a:pPr>
            <a:r>
              <a:rPr lang="en-US" sz="2000" dirty="0"/>
              <a:t>Saint Petersburg State University, Russia</a:t>
            </a:r>
          </a:p>
          <a:p>
            <a:pPr marL="767981" lvl="1" indent="-383990">
              <a:buFont typeface="Wingdings" pitchFamily="2" charset="2"/>
              <a:buChar char="ü"/>
            </a:pPr>
            <a:r>
              <a:rPr lang="en-US" sz="2000" dirty="0"/>
              <a:t>National Research Center “Kurchatov Institute”, Russia</a:t>
            </a:r>
          </a:p>
          <a:p>
            <a:endParaRPr lang="en-US" sz="2700" dirty="0"/>
          </a:p>
          <a:p>
            <a:pPr marL="457189" indent="-457189">
              <a:buFont typeface="Wingdings" pitchFamily="2" charset="2"/>
              <a:buChar char="§"/>
            </a:pPr>
            <a:r>
              <a:rPr lang="en-US" sz="2500" b="1" dirty="0"/>
              <a:t>Disposable deployment for testing and development </a:t>
            </a:r>
            <a:br>
              <a:rPr lang="en-US" sz="2700" dirty="0"/>
            </a:br>
            <a:r>
              <a:rPr lang="en-US" sz="2300" dirty="0"/>
              <a:t>within IT-ST and EP-SFT groups at CERN</a:t>
            </a:r>
            <a:endParaRPr lang="it-IT" sz="2300" dirty="0"/>
          </a:p>
        </p:txBody>
      </p:sp>
      <p:pic>
        <p:nvPicPr>
          <p:cNvPr id="8" name="Picture 4" descr="E:\CERNBox\CERN_PresentationPack\Loghi\asg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02515" y="3132260"/>
            <a:ext cx="1200000" cy="1200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E:\cernbox\CERN_PresentationPack\Loghi\jrc_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0002517" y="2926636"/>
            <a:ext cx="1563911" cy="72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CERNBox\CERN_PresentationPack\Loghi\softwareDeve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89665" y="4705540"/>
            <a:ext cx="1187696" cy="1056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9081860" y="1287505"/>
            <a:ext cx="1309653" cy="72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E:\CERNBox\CERN_PresentationPack\Loghi\aarnet.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000" t="30444" r="8666" b="31334"/>
          <a:stretch/>
        </p:blipFill>
        <p:spPr bwMode="auto">
          <a:xfrm>
            <a:off x="8585399" y="2556260"/>
            <a:ext cx="1634232" cy="576000"/>
          </a:xfrm>
          <a:prstGeom prst="rect">
            <a:avLst/>
          </a:prstGeom>
          <a:noFill/>
          <a:extLst>
            <a:ext uri="{909E8E84-426E-40DD-AFC4-6F175D3DCCD1}">
              <a14:hiddenFill xmlns:a14="http://schemas.microsoft.com/office/drawing/2010/main">
                <a:solidFill>
                  <a:srgbClr val="FFFFFF"/>
                </a:solidFill>
              </a14:hiddenFill>
            </a:ext>
          </a:extLst>
        </p:spPr>
      </p:pic>
      <p:sp>
        <p:nvSpPr>
          <p:cNvPr id="9" name="Rettangolo arrotondato 8"/>
          <p:cNvSpPr/>
          <p:nvPr/>
        </p:nvSpPr>
        <p:spPr>
          <a:xfrm>
            <a:off x="1117601" y="1752600"/>
            <a:ext cx="7776000" cy="384000"/>
          </a:xfrm>
          <a:prstGeom prst="round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US" sz="1900" i="1" dirty="0"/>
              <a:t>Up2University: Educational Platform with Sync/Share, Peter Szegedi</a:t>
            </a:r>
            <a:endParaRPr lang="it-IT" sz="1900" i="1" dirty="0"/>
          </a:p>
        </p:txBody>
      </p:sp>
    </p:spTree>
    <p:extLst>
      <p:ext uri="{BB962C8B-B14F-4D97-AF65-F5344CB8AC3E}">
        <p14:creationId xmlns:p14="http://schemas.microsoft.com/office/powerpoint/2010/main" val="43362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500"/>
                                        <p:tgtEl>
                                          <p:spTgt spid="6">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500"/>
                                        <p:tgtEl>
                                          <p:spTgt spid="6">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nodeType="withEffect">
                                  <p:stCondLst>
                                    <p:cond delay="0"/>
                                  </p:stCondLst>
                                  <p:childTnLst>
                                    <p:set>
                                      <p:cBhvr>
                                        <p:cTn id="34" dur="1" fill="hold">
                                          <p:stCondLst>
                                            <p:cond delay="0"/>
                                          </p:stCondLst>
                                        </p:cTn>
                                        <p:tgtEl>
                                          <p:spTgt spid="6148"/>
                                        </p:tgtEl>
                                        <p:attrNameLst>
                                          <p:attrName>style.visibility</p:attrName>
                                        </p:attrNameLst>
                                      </p:cBhvr>
                                      <p:to>
                                        <p:strVal val="visible"/>
                                      </p:to>
                                    </p:set>
                                    <p:animEffect transition="in" filter="fade">
                                      <p:cBhvr>
                                        <p:cTn id="35" dur="500"/>
                                        <p:tgtEl>
                                          <p:spTgt spid="6148"/>
                                        </p:tgtEl>
                                      </p:cBhvr>
                                    </p:animEffect>
                                  </p:childTnLst>
                                </p:cTn>
                              </p:par>
                              <p:par>
                                <p:cTn id="36" presetID="10"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Deployment on Private and Public Clouds</a:t>
            </a:r>
            <a:endParaRPr lang="it-IT" dirty="0"/>
          </a:p>
        </p:txBody>
      </p:sp>
      <p:sp>
        <p:nvSpPr>
          <p:cNvPr id="9" name="Segnaposto contenuto 13"/>
          <p:cNvSpPr>
            <a:spLocks noGrp="1"/>
          </p:cNvSpPr>
          <p:nvPr>
            <p:ph idx="1"/>
          </p:nvPr>
        </p:nvSpPr>
        <p:spPr/>
        <p:txBody>
          <a:bodyPr>
            <a:normAutofit lnSpcReduction="10000"/>
          </a:bodyPr>
          <a:lstStyle/>
          <a:p>
            <a:pPr marL="383990" indent="-383990">
              <a:buFont typeface="Wingdings" pitchFamily="2" charset="2"/>
              <a:buChar char="§"/>
            </a:pPr>
            <a:r>
              <a:rPr lang="en-US" sz="2400" b="1" dirty="0"/>
              <a:t>Single-box deployment running on multiple clouds:</a:t>
            </a:r>
          </a:p>
          <a:p>
            <a:pPr lvl="1">
              <a:lnSpc>
                <a:spcPct val="110000"/>
              </a:lnSpc>
              <a:buFont typeface="Wingdings" pitchFamily="2" charset="2"/>
              <a:buChar char="ü"/>
            </a:pPr>
            <a:endParaRPr lang="en-US" sz="700" dirty="0"/>
          </a:p>
          <a:p>
            <a:pPr marL="767981" lvl="1" indent="-383990">
              <a:lnSpc>
                <a:spcPct val="110000"/>
              </a:lnSpc>
              <a:buFont typeface="Wingdings" pitchFamily="2" charset="2"/>
              <a:buChar char="ü"/>
            </a:pPr>
            <a:r>
              <a:rPr lang="en-US" sz="1900" dirty="0"/>
              <a:t>Amazon Web Services</a:t>
            </a:r>
          </a:p>
          <a:p>
            <a:pPr marL="767981" lvl="1" indent="-383990">
              <a:lnSpc>
                <a:spcPct val="110000"/>
              </a:lnSpc>
              <a:buFont typeface="Wingdings" pitchFamily="2" charset="2"/>
              <a:buChar char="ü"/>
            </a:pPr>
            <a:r>
              <a:rPr lang="en-US" sz="1900" dirty="0"/>
              <a:t>Helix Nebula Cloud (IBM, RHEA, T-Systems)</a:t>
            </a:r>
            <a:endParaRPr lang="en-US" sz="400" dirty="0"/>
          </a:p>
          <a:p>
            <a:pPr marL="767981" lvl="1" indent="-383990">
              <a:lnSpc>
                <a:spcPct val="110000"/>
              </a:lnSpc>
              <a:buFont typeface="Wingdings" pitchFamily="2" charset="2"/>
              <a:buChar char="ü"/>
            </a:pPr>
            <a:endParaRPr lang="en-US" sz="700" dirty="0"/>
          </a:p>
          <a:p>
            <a:pPr marL="767981" lvl="1" indent="-383990">
              <a:lnSpc>
                <a:spcPct val="110000"/>
              </a:lnSpc>
              <a:buFont typeface="Wingdings" pitchFamily="2" charset="2"/>
              <a:buChar char="ü"/>
            </a:pPr>
            <a:r>
              <a:rPr lang="en-US" sz="1900" dirty="0"/>
              <a:t>OpenStack Clouds (CERN, GRNet, PSNC)</a:t>
            </a:r>
          </a:p>
          <a:p>
            <a:pPr marL="767981" lvl="1" indent="-383990">
              <a:lnSpc>
                <a:spcPct val="110000"/>
              </a:lnSpc>
              <a:buFont typeface="Wingdings" pitchFamily="2" charset="2"/>
              <a:buChar char="ü"/>
            </a:pPr>
            <a:endParaRPr lang="en-US" sz="700" dirty="0"/>
          </a:p>
          <a:p>
            <a:pPr marL="767981" lvl="1" indent="-383990">
              <a:lnSpc>
                <a:spcPct val="110000"/>
              </a:lnSpc>
              <a:buFont typeface="Wingdings" pitchFamily="2" charset="2"/>
              <a:buChar char="ü"/>
            </a:pPr>
            <a:r>
              <a:rPr lang="en-US" sz="1900" dirty="0"/>
              <a:t>Your own laptop! (CentOS, Ubuntu)</a:t>
            </a:r>
          </a:p>
          <a:p>
            <a:pPr marL="0" indent="0">
              <a:buNone/>
            </a:pPr>
            <a:endParaRPr lang="en-US" sz="2400" dirty="0"/>
          </a:p>
          <a:p>
            <a:pPr marL="383990" indent="-383990">
              <a:buFont typeface="Wingdings" pitchFamily="2" charset="2"/>
              <a:buChar char="§"/>
            </a:pPr>
            <a:r>
              <a:rPr lang="en-US" sz="2400" b="1" dirty="0"/>
              <a:t>Production-oriented deployment with Kubernetes</a:t>
            </a:r>
          </a:p>
          <a:p>
            <a:pPr marL="932617" lvl="1" indent="-383990">
              <a:buFont typeface="Wingdings" pitchFamily="2" charset="2"/>
              <a:buChar char="ü"/>
            </a:pPr>
            <a:endParaRPr lang="en-US" sz="700" dirty="0"/>
          </a:p>
          <a:p>
            <a:pPr marL="767981" lvl="1" indent="-383990">
              <a:buFont typeface="Wingdings" pitchFamily="2" charset="2"/>
              <a:buChar char="ü"/>
            </a:pPr>
            <a:r>
              <a:rPr lang="en-US" sz="1900" dirty="0"/>
              <a:t>OpenStack at CERN</a:t>
            </a:r>
          </a:p>
          <a:p>
            <a:pPr marL="767981" lvl="1" indent="-383990">
              <a:buFont typeface="Wingdings" pitchFamily="2" charset="2"/>
              <a:buChar char="ü"/>
            </a:pPr>
            <a:endParaRPr lang="en-US" sz="700" dirty="0"/>
          </a:p>
          <a:p>
            <a:pPr marL="767981" lvl="1" indent="-383990">
              <a:buFont typeface="Wingdings" pitchFamily="2" charset="2"/>
              <a:buChar char="ü"/>
            </a:pPr>
            <a:r>
              <a:rPr lang="en-US" sz="1900" dirty="0"/>
              <a:t>Poznań Supercomputing and Networking Center (PSNC)</a:t>
            </a:r>
          </a:p>
          <a:p>
            <a:pPr marL="932617" lvl="1" indent="-383990">
              <a:buFont typeface="Wingdings" pitchFamily="2" charset="2"/>
              <a:buChar char="ü"/>
            </a:pPr>
            <a:endParaRPr lang="en-US" sz="1900" dirty="0"/>
          </a:p>
        </p:txBody>
      </p:sp>
      <p:pic>
        <p:nvPicPr>
          <p:cNvPr id="7" name="Picture 3" descr="E:\cernbox\CERN_PresentationPack\Loghi\kubernetes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9310688" y="4332023"/>
            <a:ext cx="1276128" cy="96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E:\CERNBox\CERN_PresentationPack\Loghi\AmazonWebServic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8560" y="2382401"/>
            <a:ext cx="2059181" cy="7742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E:\CERNBox\CERN_PresentationPack\Loghi\openstack3.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2096" b="9339"/>
          <a:stretch/>
        </p:blipFill>
        <p:spPr bwMode="auto">
          <a:xfrm>
            <a:off x="7429500" y="3361169"/>
            <a:ext cx="1766707" cy="69400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po 18"/>
          <p:cNvGrpSpPr/>
          <p:nvPr/>
        </p:nvGrpSpPr>
        <p:grpSpPr>
          <a:xfrm>
            <a:off x="9132707" y="1852941"/>
            <a:ext cx="2538723" cy="1523368"/>
            <a:chOff x="7171420" y="1003730"/>
            <a:chExt cx="1904042" cy="1142526"/>
          </a:xfrm>
        </p:grpSpPr>
        <p:pic>
          <p:nvPicPr>
            <p:cNvPr id="11" name="Picture 3" descr="E:\CERNBox\CERN_PresentationPack\Loghi\HelixNebula.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7171420" y="1243701"/>
              <a:ext cx="1301774" cy="5183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CERNBox\CERN_PresentationPack\Loghi\T-System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4906" y="1889714"/>
              <a:ext cx="1012249" cy="183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CERNBox\CERN_PresentationPack\Loghi\IBM_Cloud.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1024" y="1003730"/>
              <a:ext cx="519321" cy="540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E:\cernbox\CERN_PresentationPack\Loghi\rhea.pn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46490" y="1626056"/>
              <a:ext cx="728972" cy="520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0223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500"/>
                                        <p:tgtEl>
                                          <p:spTgt spid="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5" end="5"/>
                                            </p:txEl>
                                          </p:spTgt>
                                        </p:tgtEl>
                                        <p:attrNameLst>
                                          <p:attrName>style.visibility</p:attrName>
                                        </p:attrNameLst>
                                      </p:cBhvr>
                                      <p:to>
                                        <p:strVal val="visible"/>
                                      </p:to>
                                    </p:set>
                                    <p:animEffect transition="in" filter="fade">
                                      <p:cBhvr>
                                        <p:cTn id="16" dur="500"/>
                                        <p:tgtEl>
                                          <p:spTgt spid="9">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animEffect transition="in" filter="fade">
                                      <p:cBhvr>
                                        <p:cTn id="19" dur="500"/>
                                        <p:tgtEl>
                                          <p:spTgt spid="9">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9">
                                            <p:txEl>
                                              <p:pRg st="9" end="9"/>
                                            </p:txEl>
                                          </p:spTgt>
                                        </p:tgtEl>
                                        <p:attrNameLst>
                                          <p:attrName>style.visibility</p:attrName>
                                        </p:attrNameLst>
                                      </p:cBhvr>
                                      <p:to>
                                        <p:strVal val="visible"/>
                                      </p:to>
                                    </p:set>
                                    <p:animEffect transition="in" filter="fade">
                                      <p:cBhvr>
                                        <p:cTn id="32" dur="500"/>
                                        <p:tgtEl>
                                          <p:spTgt spid="9">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animEffect transition="in" filter="fade">
                                      <p:cBhvr>
                                        <p:cTn id="35" dur="500"/>
                                        <p:tgtEl>
                                          <p:spTgt spid="9">
                                            <p:txEl>
                                              <p:pRg st="11" end="1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13" end="13"/>
                                            </p:txEl>
                                          </p:spTgt>
                                        </p:tgtEl>
                                        <p:attrNameLst>
                                          <p:attrName>style.visibility</p:attrName>
                                        </p:attrNameLst>
                                      </p:cBhvr>
                                      <p:to>
                                        <p:strVal val="visible"/>
                                      </p:to>
                                    </p:set>
                                    <p:animEffect transition="in" filter="fade">
                                      <p:cBhvr>
                                        <p:cTn id="38" dur="500"/>
                                        <p:tgtEl>
                                          <p:spTgt spid="9">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rmAutofit/>
          </a:bodyPr>
          <a:lstStyle/>
          <a:p>
            <a:r>
              <a:rPr lang="en-GB" sz="4000" dirty="0"/>
              <a:t>Discuss virtualization and outline its role in enabling the cloud computing system model</a:t>
            </a:r>
          </a:p>
        </p:txBody>
      </p:sp>
    </p:spTree>
    <p:extLst>
      <p:ext uri="{BB962C8B-B14F-4D97-AF65-F5344CB8AC3E}">
        <p14:creationId xmlns:p14="http://schemas.microsoft.com/office/powerpoint/2010/main" val="259195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a:extLst>
              <a:ext uri="{FF2B5EF4-FFF2-40B4-BE49-F238E27FC236}">
                <a16:creationId xmlns:a16="http://schemas.microsoft.com/office/drawing/2014/main" id="{8014FE7F-60F0-F4E3-0963-48C1F79354C6}"/>
              </a:ext>
            </a:extLst>
          </p:cNvPr>
          <p:cNvSpPr>
            <a:spLocks noGrp="1"/>
          </p:cNvSpPr>
          <p:nvPr>
            <p:ph type="title"/>
          </p:nvPr>
        </p:nvSpPr>
        <p:spPr>
          <a:xfrm>
            <a:off x="838200" y="228494"/>
            <a:ext cx="10515600" cy="1325563"/>
          </a:xfrm>
        </p:spPr>
        <p:txBody>
          <a:bodyPr/>
          <a:lstStyle/>
          <a:p>
            <a:r>
              <a:rPr lang="en-US" dirty="0"/>
              <a:t>Resource Provisioning – Data Center/Cloud Provider's View</a:t>
            </a:r>
            <a:endParaRPr lang="x-none" dirty="0"/>
          </a:p>
        </p:txBody>
      </p:sp>
      <p:pic>
        <p:nvPicPr>
          <p:cNvPr id="3" name="object 3"/>
          <p:cNvPicPr/>
          <p:nvPr/>
        </p:nvPicPr>
        <p:blipFill>
          <a:blip r:embed="rId2" cstate="print"/>
          <a:stretch>
            <a:fillRect/>
          </a:stretch>
        </p:blipFill>
        <p:spPr>
          <a:xfrm>
            <a:off x="958162" y="1689719"/>
            <a:ext cx="4744746" cy="1409636"/>
          </a:xfrm>
          <a:prstGeom prst="rect">
            <a:avLst/>
          </a:prstGeom>
        </p:spPr>
      </p:pic>
      <p:pic>
        <p:nvPicPr>
          <p:cNvPr id="4" name="object 4"/>
          <p:cNvPicPr/>
          <p:nvPr/>
        </p:nvPicPr>
        <p:blipFill>
          <a:blip r:embed="rId3" cstate="print"/>
          <a:stretch>
            <a:fillRect/>
          </a:stretch>
        </p:blipFill>
        <p:spPr>
          <a:xfrm>
            <a:off x="7140151" y="1599816"/>
            <a:ext cx="4732461" cy="1512217"/>
          </a:xfrm>
          <a:prstGeom prst="rect">
            <a:avLst/>
          </a:prstGeom>
        </p:spPr>
      </p:pic>
      <p:pic>
        <p:nvPicPr>
          <p:cNvPr id="5" name="object 5"/>
          <p:cNvPicPr/>
          <p:nvPr/>
        </p:nvPicPr>
        <p:blipFill>
          <a:blip r:embed="rId4" cstate="print"/>
          <a:stretch>
            <a:fillRect/>
          </a:stretch>
        </p:blipFill>
        <p:spPr>
          <a:xfrm>
            <a:off x="964303" y="4004149"/>
            <a:ext cx="4732461" cy="2074689"/>
          </a:xfrm>
          <a:prstGeom prst="rect">
            <a:avLst/>
          </a:prstGeom>
        </p:spPr>
      </p:pic>
      <p:sp>
        <p:nvSpPr>
          <p:cNvPr id="6" name="object 6"/>
          <p:cNvSpPr txBox="1"/>
          <p:nvPr/>
        </p:nvSpPr>
        <p:spPr>
          <a:xfrm>
            <a:off x="198081" y="1641309"/>
            <a:ext cx="6867597" cy="289823"/>
          </a:xfrm>
          <a:prstGeom prst="rect">
            <a:avLst/>
          </a:prstGeom>
        </p:spPr>
        <p:txBody>
          <a:bodyPr vert="horz" wrap="square" lIns="0" tIns="12700" rIns="0" bIns="0" rtlCol="0">
            <a:spAutoFit/>
          </a:bodyPr>
          <a:lstStyle/>
          <a:p>
            <a:pPr marL="12700">
              <a:lnSpc>
                <a:spcPct val="100000"/>
              </a:lnSpc>
              <a:spcBef>
                <a:spcPts val="100"/>
              </a:spcBef>
              <a:tabLst>
                <a:tab pos="5160645" algn="l"/>
              </a:tabLst>
            </a:pPr>
            <a:r>
              <a:rPr sz="1800" spc="-20" dirty="0">
                <a:solidFill>
                  <a:srgbClr val="393834"/>
                </a:solidFill>
                <a:latin typeface="Arial"/>
                <a:cs typeface="Arial"/>
              </a:rPr>
              <a:t>2000</a:t>
            </a:r>
            <a:r>
              <a:rPr sz="1800" dirty="0">
                <a:solidFill>
                  <a:srgbClr val="393834"/>
                </a:solidFill>
                <a:latin typeface="Arial"/>
                <a:cs typeface="Arial"/>
              </a:rPr>
              <a:t>	</a:t>
            </a:r>
            <a:r>
              <a:rPr lang="en-GB" sz="1800" dirty="0">
                <a:solidFill>
                  <a:srgbClr val="393834"/>
                </a:solidFill>
                <a:latin typeface="Arial"/>
                <a:cs typeface="Arial"/>
              </a:rPr>
              <a:t>                   </a:t>
            </a:r>
            <a:r>
              <a:rPr sz="1800" spc="-20" dirty="0">
                <a:solidFill>
                  <a:srgbClr val="393834"/>
                </a:solidFill>
                <a:latin typeface="Arial"/>
                <a:cs typeface="Arial"/>
              </a:rPr>
              <a:t>2050</a:t>
            </a:r>
            <a:endParaRPr sz="1800" dirty="0">
              <a:latin typeface="Arial"/>
              <a:cs typeface="Arial"/>
            </a:endParaRPr>
          </a:p>
        </p:txBody>
      </p:sp>
      <p:sp>
        <p:nvSpPr>
          <p:cNvPr id="7" name="object 7"/>
          <p:cNvSpPr txBox="1"/>
          <p:nvPr/>
        </p:nvSpPr>
        <p:spPr>
          <a:xfrm>
            <a:off x="155088" y="3993776"/>
            <a:ext cx="644149" cy="289823"/>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393834"/>
                </a:solidFill>
                <a:latin typeface="Arial"/>
                <a:cs typeface="Arial"/>
              </a:rPr>
              <a:t>3000</a:t>
            </a:r>
            <a:endParaRPr sz="1800">
              <a:latin typeface="Arial"/>
              <a:cs typeface="Arial"/>
            </a:endParaRPr>
          </a:p>
        </p:txBody>
      </p:sp>
      <p:sp>
        <p:nvSpPr>
          <p:cNvPr id="8" name="object 8"/>
          <p:cNvSpPr txBox="1"/>
          <p:nvPr/>
        </p:nvSpPr>
        <p:spPr>
          <a:xfrm>
            <a:off x="6857617"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9" name="object 9"/>
          <p:cNvSpPr txBox="1"/>
          <p:nvPr/>
        </p:nvSpPr>
        <p:spPr>
          <a:xfrm>
            <a:off x="634168"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10" name="object 10"/>
          <p:cNvSpPr txBox="1"/>
          <p:nvPr/>
        </p:nvSpPr>
        <p:spPr>
          <a:xfrm>
            <a:off x="2115942" y="3207699"/>
            <a:ext cx="216738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60"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0" dirty="0">
                <a:solidFill>
                  <a:srgbClr val="0046FF"/>
                </a:solidFill>
                <a:latin typeface="Arial"/>
                <a:cs typeface="Arial"/>
              </a:rPr>
              <a:t>BLUE</a:t>
            </a:r>
            <a:endParaRPr sz="1800">
              <a:latin typeface="Arial"/>
              <a:cs typeface="Arial"/>
            </a:endParaRPr>
          </a:p>
        </p:txBody>
      </p:sp>
      <p:sp>
        <p:nvSpPr>
          <p:cNvPr id="11" name="object 11"/>
          <p:cNvSpPr txBox="1"/>
          <p:nvPr/>
        </p:nvSpPr>
        <p:spPr>
          <a:xfrm>
            <a:off x="8557432" y="3207699"/>
            <a:ext cx="2037629"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55"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5" dirty="0">
                <a:solidFill>
                  <a:srgbClr val="FF3366"/>
                </a:solidFill>
                <a:latin typeface="Arial"/>
                <a:cs typeface="Arial"/>
              </a:rPr>
              <a:t>RED</a:t>
            </a:r>
            <a:endParaRPr sz="1800">
              <a:latin typeface="Arial"/>
              <a:cs typeface="Arial"/>
            </a:endParaRPr>
          </a:p>
        </p:txBody>
      </p:sp>
      <p:sp>
        <p:nvSpPr>
          <p:cNvPr id="12" name="object 12"/>
          <p:cNvSpPr txBox="1"/>
          <p:nvPr/>
        </p:nvSpPr>
        <p:spPr>
          <a:xfrm>
            <a:off x="634167" y="5954357"/>
            <a:ext cx="3592341" cy="551433"/>
          </a:xfrm>
          <a:prstGeom prst="rect">
            <a:avLst/>
          </a:prstGeom>
        </p:spPr>
        <p:txBody>
          <a:bodyPr vert="horz" wrap="square" lIns="0" tIns="12700" rIns="0" bIns="0" rtlCol="0">
            <a:spAutoFit/>
          </a:bodyPr>
          <a:lstStyle/>
          <a:p>
            <a:pPr marL="12700">
              <a:lnSpc>
                <a:spcPts val="2060"/>
              </a:lnSpc>
              <a:spcBef>
                <a:spcPts val="100"/>
              </a:spcBef>
            </a:pPr>
            <a:r>
              <a:rPr sz="1800" spc="-5" dirty="0">
                <a:solidFill>
                  <a:srgbClr val="393834"/>
                </a:solidFill>
                <a:latin typeface="Arial"/>
                <a:cs typeface="Arial"/>
              </a:rPr>
              <a:t>0</a:t>
            </a:r>
            <a:endParaRPr sz="1800">
              <a:latin typeface="Arial"/>
              <a:cs typeface="Arial"/>
            </a:endParaRPr>
          </a:p>
          <a:p>
            <a:pPr marL="1454150">
              <a:lnSpc>
                <a:spcPts val="2060"/>
              </a:lnSpc>
            </a:pPr>
            <a:r>
              <a:rPr sz="1800" dirty="0">
                <a:solidFill>
                  <a:srgbClr val="393834"/>
                </a:solidFill>
                <a:latin typeface="Arial"/>
                <a:cs typeface="Arial"/>
              </a:rPr>
              <a:t>Cloud</a:t>
            </a:r>
            <a:r>
              <a:rPr sz="1800" spc="-75" dirty="0">
                <a:solidFill>
                  <a:srgbClr val="393834"/>
                </a:solidFill>
                <a:latin typeface="Arial"/>
                <a:cs typeface="Arial"/>
              </a:rPr>
              <a:t> </a:t>
            </a:r>
            <a:r>
              <a:rPr sz="1800" spc="-10" dirty="0">
                <a:solidFill>
                  <a:srgbClr val="393834"/>
                </a:solidFill>
                <a:latin typeface="Arial"/>
                <a:cs typeface="Arial"/>
              </a:rPr>
              <a:t>Provider</a:t>
            </a:r>
            <a:endParaRPr sz="1800">
              <a:latin typeface="Arial"/>
              <a:cs typeface="Arial"/>
            </a:endParaRPr>
          </a:p>
        </p:txBody>
      </p:sp>
      <p:sp>
        <p:nvSpPr>
          <p:cNvPr id="15" name="矩形 14">
            <a:extLst>
              <a:ext uri="{FF2B5EF4-FFF2-40B4-BE49-F238E27FC236}">
                <a16:creationId xmlns:a16="http://schemas.microsoft.com/office/drawing/2014/main" id="{D9BBFFBD-C6D2-28E7-AA58-315FF60D2194}"/>
              </a:ext>
            </a:extLst>
          </p:cNvPr>
          <p:cNvSpPr/>
          <p:nvPr/>
        </p:nvSpPr>
        <p:spPr>
          <a:xfrm>
            <a:off x="44531" y="3517378"/>
            <a:ext cx="5652234" cy="2988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4" name="object 14"/>
          <p:cNvSpPr txBox="1"/>
          <p:nvPr/>
        </p:nvSpPr>
        <p:spPr>
          <a:xfrm>
            <a:off x="420414" y="3829582"/>
            <a:ext cx="11452198" cy="1762021"/>
          </a:xfrm>
          <a:prstGeom prst="rect">
            <a:avLst/>
          </a:prstGeom>
        </p:spPr>
        <p:txBody>
          <a:bodyPr vert="horz" wrap="square" lIns="0" tIns="12700" rIns="0" bIns="0" rtlCol="0">
            <a:spAutoFit/>
          </a:bodyPr>
          <a:lstStyle/>
          <a:p>
            <a:pPr marL="12700">
              <a:lnSpc>
                <a:spcPct val="100000"/>
              </a:lnSpc>
              <a:spcBef>
                <a:spcPts val="100"/>
              </a:spcBef>
            </a:pPr>
            <a:r>
              <a:rPr lang="en-AU" sz="2800" dirty="0">
                <a:latin typeface="Arial"/>
                <a:cs typeface="Arial"/>
              </a:rPr>
              <a:t>Consider the Data </a:t>
            </a:r>
            <a:r>
              <a:rPr lang="en-AU" sz="2800" dirty="0" err="1">
                <a:latin typeface="Arial"/>
                <a:cs typeface="Arial"/>
              </a:rPr>
              <a:t>Center</a:t>
            </a:r>
            <a:r>
              <a:rPr lang="en-AU" sz="2800" dirty="0">
                <a:latin typeface="Arial"/>
                <a:cs typeface="Arial"/>
              </a:rPr>
              <a:t> or a Cloud provider that needs to serve 2 customers with the following needs:</a:t>
            </a:r>
          </a:p>
          <a:p>
            <a:pPr marL="469900" indent="-457200">
              <a:lnSpc>
                <a:spcPct val="100000"/>
              </a:lnSpc>
              <a:spcBef>
                <a:spcPts val="100"/>
              </a:spcBef>
              <a:buFontTx/>
              <a:buChar char="-"/>
            </a:pPr>
            <a:r>
              <a:rPr lang="en-AU" sz="2800" dirty="0">
                <a:latin typeface="Arial"/>
                <a:cs typeface="Arial"/>
              </a:rPr>
              <a:t>Peak demand of the “Company BLUE” customer is 2000 machines</a:t>
            </a:r>
          </a:p>
          <a:p>
            <a:pPr marL="469900" indent="-457200">
              <a:spcBef>
                <a:spcPts val="100"/>
              </a:spcBef>
              <a:buFontTx/>
              <a:buChar char="-"/>
            </a:pPr>
            <a:r>
              <a:rPr lang="en-AU" sz="2800" dirty="0">
                <a:latin typeface="Arial"/>
                <a:cs typeface="Arial"/>
              </a:rPr>
              <a:t>Peak demand of the “Company RED” customer is 2050 machines </a:t>
            </a:r>
          </a:p>
        </p:txBody>
      </p:sp>
    </p:spTree>
    <p:extLst>
      <p:ext uri="{BB962C8B-B14F-4D97-AF65-F5344CB8AC3E}">
        <p14:creationId xmlns:p14="http://schemas.microsoft.com/office/powerpoint/2010/main" val="271782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a:extLst>
              <a:ext uri="{FF2B5EF4-FFF2-40B4-BE49-F238E27FC236}">
                <a16:creationId xmlns:a16="http://schemas.microsoft.com/office/drawing/2014/main" id="{8014FE7F-60F0-F4E3-0963-48C1F79354C6}"/>
              </a:ext>
            </a:extLst>
          </p:cNvPr>
          <p:cNvSpPr>
            <a:spLocks noGrp="1"/>
          </p:cNvSpPr>
          <p:nvPr>
            <p:ph type="title"/>
          </p:nvPr>
        </p:nvSpPr>
        <p:spPr>
          <a:xfrm>
            <a:off x="838200" y="228494"/>
            <a:ext cx="10515600" cy="1325563"/>
          </a:xfrm>
        </p:spPr>
        <p:txBody>
          <a:bodyPr/>
          <a:lstStyle/>
          <a:p>
            <a:r>
              <a:rPr lang="en-US" dirty="0"/>
              <a:t>Resource Provisioning – Data Center/Cloud Provider's View</a:t>
            </a:r>
            <a:endParaRPr lang="x-none" dirty="0"/>
          </a:p>
        </p:txBody>
      </p:sp>
      <p:pic>
        <p:nvPicPr>
          <p:cNvPr id="3" name="object 3"/>
          <p:cNvPicPr/>
          <p:nvPr/>
        </p:nvPicPr>
        <p:blipFill>
          <a:blip r:embed="rId2" cstate="print"/>
          <a:stretch>
            <a:fillRect/>
          </a:stretch>
        </p:blipFill>
        <p:spPr>
          <a:xfrm>
            <a:off x="958162" y="1689719"/>
            <a:ext cx="4744746" cy="1409636"/>
          </a:xfrm>
          <a:prstGeom prst="rect">
            <a:avLst/>
          </a:prstGeom>
        </p:spPr>
      </p:pic>
      <p:pic>
        <p:nvPicPr>
          <p:cNvPr id="4" name="object 4"/>
          <p:cNvPicPr/>
          <p:nvPr/>
        </p:nvPicPr>
        <p:blipFill>
          <a:blip r:embed="rId3" cstate="print"/>
          <a:stretch>
            <a:fillRect/>
          </a:stretch>
        </p:blipFill>
        <p:spPr>
          <a:xfrm>
            <a:off x="7140151" y="1599816"/>
            <a:ext cx="4732461" cy="1512217"/>
          </a:xfrm>
          <a:prstGeom prst="rect">
            <a:avLst/>
          </a:prstGeom>
        </p:spPr>
      </p:pic>
      <p:pic>
        <p:nvPicPr>
          <p:cNvPr id="5" name="object 5"/>
          <p:cNvPicPr/>
          <p:nvPr/>
        </p:nvPicPr>
        <p:blipFill>
          <a:blip r:embed="rId4" cstate="print"/>
          <a:stretch>
            <a:fillRect/>
          </a:stretch>
        </p:blipFill>
        <p:spPr>
          <a:xfrm>
            <a:off x="964303" y="4004149"/>
            <a:ext cx="4732461" cy="2074689"/>
          </a:xfrm>
          <a:prstGeom prst="rect">
            <a:avLst/>
          </a:prstGeom>
        </p:spPr>
      </p:pic>
      <p:sp>
        <p:nvSpPr>
          <p:cNvPr id="6" name="object 6"/>
          <p:cNvSpPr txBox="1"/>
          <p:nvPr/>
        </p:nvSpPr>
        <p:spPr>
          <a:xfrm>
            <a:off x="198081" y="1641309"/>
            <a:ext cx="6867597" cy="289823"/>
          </a:xfrm>
          <a:prstGeom prst="rect">
            <a:avLst/>
          </a:prstGeom>
        </p:spPr>
        <p:txBody>
          <a:bodyPr vert="horz" wrap="square" lIns="0" tIns="12700" rIns="0" bIns="0" rtlCol="0">
            <a:spAutoFit/>
          </a:bodyPr>
          <a:lstStyle/>
          <a:p>
            <a:pPr marL="12700">
              <a:lnSpc>
                <a:spcPct val="100000"/>
              </a:lnSpc>
              <a:spcBef>
                <a:spcPts val="100"/>
              </a:spcBef>
              <a:tabLst>
                <a:tab pos="5160645" algn="l"/>
              </a:tabLst>
            </a:pPr>
            <a:r>
              <a:rPr sz="1800" spc="-20" dirty="0">
                <a:solidFill>
                  <a:srgbClr val="393834"/>
                </a:solidFill>
                <a:latin typeface="Arial"/>
                <a:cs typeface="Arial"/>
              </a:rPr>
              <a:t>2000</a:t>
            </a:r>
            <a:r>
              <a:rPr sz="1800" dirty="0">
                <a:solidFill>
                  <a:srgbClr val="393834"/>
                </a:solidFill>
                <a:latin typeface="Arial"/>
                <a:cs typeface="Arial"/>
              </a:rPr>
              <a:t>	</a:t>
            </a:r>
            <a:r>
              <a:rPr lang="en-GB" sz="1800" dirty="0">
                <a:solidFill>
                  <a:srgbClr val="393834"/>
                </a:solidFill>
                <a:latin typeface="Arial"/>
                <a:cs typeface="Arial"/>
              </a:rPr>
              <a:t>                   </a:t>
            </a:r>
            <a:r>
              <a:rPr sz="1800" spc="-20" dirty="0">
                <a:solidFill>
                  <a:srgbClr val="393834"/>
                </a:solidFill>
                <a:latin typeface="Arial"/>
                <a:cs typeface="Arial"/>
              </a:rPr>
              <a:t>2050</a:t>
            </a:r>
            <a:endParaRPr sz="1800" dirty="0">
              <a:latin typeface="Arial"/>
              <a:cs typeface="Arial"/>
            </a:endParaRPr>
          </a:p>
        </p:txBody>
      </p:sp>
      <p:sp>
        <p:nvSpPr>
          <p:cNvPr id="7" name="object 7"/>
          <p:cNvSpPr txBox="1"/>
          <p:nvPr/>
        </p:nvSpPr>
        <p:spPr>
          <a:xfrm>
            <a:off x="155088" y="3993776"/>
            <a:ext cx="644149" cy="289823"/>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393834"/>
                </a:solidFill>
                <a:latin typeface="Arial"/>
                <a:cs typeface="Arial"/>
              </a:rPr>
              <a:t>3000</a:t>
            </a:r>
            <a:endParaRPr sz="1800">
              <a:latin typeface="Arial"/>
              <a:cs typeface="Arial"/>
            </a:endParaRPr>
          </a:p>
        </p:txBody>
      </p:sp>
      <p:sp>
        <p:nvSpPr>
          <p:cNvPr id="8" name="object 8"/>
          <p:cNvSpPr txBox="1"/>
          <p:nvPr/>
        </p:nvSpPr>
        <p:spPr>
          <a:xfrm>
            <a:off x="6857617"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9" name="object 9"/>
          <p:cNvSpPr txBox="1"/>
          <p:nvPr/>
        </p:nvSpPr>
        <p:spPr>
          <a:xfrm>
            <a:off x="634168"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10" name="object 10"/>
          <p:cNvSpPr txBox="1"/>
          <p:nvPr/>
        </p:nvSpPr>
        <p:spPr>
          <a:xfrm>
            <a:off x="2115942" y="3207699"/>
            <a:ext cx="216738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60"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0" dirty="0">
                <a:solidFill>
                  <a:srgbClr val="0046FF"/>
                </a:solidFill>
                <a:latin typeface="Arial"/>
                <a:cs typeface="Arial"/>
              </a:rPr>
              <a:t>BLUE</a:t>
            </a:r>
            <a:endParaRPr sz="1800">
              <a:latin typeface="Arial"/>
              <a:cs typeface="Arial"/>
            </a:endParaRPr>
          </a:p>
        </p:txBody>
      </p:sp>
      <p:sp>
        <p:nvSpPr>
          <p:cNvPr id="11" name="object 11"/>
          <p:cNvSpPr txBox="1"/>
          <p:nvPr/>
        </p:nvSpPr>
        <p:spPr>
          <a:xfrm>
            <a:off x="8557432" y="3207699"/>
            <a:ext cx="2037629"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55"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5" dirty="0">
                <a:solidFill>
                  <a:srgbClr val="FF3366"/>
                </a:solidFill>
                <a:latin typeface="Arial"/>
                <a:cs typeface="Arial"/>
              </a:rPr>
              <a:t>RED</a:t>
            </a:r>
            <a:endParaRPr sz="1800">
              <a:latin typeface="Arial"/>
              <a:cs typeface="Arial"/>
            </a:endParaRPr>
          </a:p>
        </p:txBody>
      </p:sp>
      <p:sp>
        <p:nvSpPr>
          <p:cNvPr id="12" name="object 12"/>
          <p:cNvSpPr txBox="1"/>
          <p:nvPr/>
        </p:nvSpPr>
        <p:spPr>
          <a:xfrm>
            <a:off x="634167" y="5954357"/>
            <a:ext cx="3592341" cy="551433"/>
          </a:xfrm>
          <a:prstGeom prst="rect">
            <a:avLst/>
          </a:prstGeom>
        </p:spPr>
        <p:txBody>
          <a:bodyPr vert="horz" wrap="square" lIns="0" tIns="12700" rIns="0" bIns="0" rtlCol="0">
            <a:spAutoFit/>
          </a:bodyPr>
          <a:lstStyle/>
          <a:p>
            <a:pPr marL="12700">
              <a:lnSpc>
                <a:spcPts val="2060"/>
              </a:lnSpc>
              <a:spcBef>
                <a:spcPts val="100"/>
              </a:spcBef>
            </a:pPr>
            <a:r>
              <a:rPr sz="1800" spc="-5" dirty="0">
                <a:solidFill>
                  <a:srgbClr val="393834"/>
                </a:solidFill>
                <a:latin typeface="Arial"/>
                <a:cs typeface="Arial"/>
              </a:rPr>
              <a:t>0</a:t>
            </a:r>
            <a:endParaRPr sz="1800">
              <a:latin typeface="Arial"/>
              <a:cs typeface="Arial"/>
            </a:endParaRPr>
          </a:p>
          <a:p>
            <a:pPr marL="1454150">
              <a:lnSpc>
                <a:spcPts val="2060"/>
              </a:lnSpc>
            </a:pPr>
            <a:r>
              <a:rPr sz="1800" dirty="0">
                <a:solidFill>
                  <a:srgbClr val="393834"/>
                </a:solidFill>
                <a:latin typeface="Arial"/>
                <a:cs typeface="Arial"/>
              </a:rPr>
              <a:t>Cloud</a:t>
            </a:r>
            <a:r>
              <a:rPr sz="1800" spc="-75" dirty="0">
                <a:solidFill>
                  <a:srgbClr val="393834"/>
                </a:solidFill>
                <a:latin typeface="Arial"/>
                <a:cs typeface="Arial"/>
              </a:rPr>
              <a:t> </a:t>
            </a:r>
            <a:r>
              <a:rPr sz="1800" spc="-10" dirty="0">
                <a:solidFill>
                  <a:srgbClr val="393834"/>
                </a:solidFill>
                <a:latin typeface="Arial"/>
                <a:cs typeface="Arial"/>
              </a:rPr>
              <a:t>Provider</a:t>
            </a:r>
            <a:endParaRPr sz="1800">
              <a:latin typeface="Arial"/>
              <a:cs typeface="Arial"/>
            </a:endParaRPr>
          </a:p>
        </p:txBody>
      </p:sp>
      <p:sp>
        <p:nvSpPr>
          <p:cNvPr id="15" name="矩形 14">
            <a:extLst>
              <a:ext uri="{FF2B5EF4-FFF2-40B4-BE49-F238E27FC236}">
                <a16:creationId xmlns:a16="http://schemas.microsoft.com/office/drawing/2014/main" id="{D9BBFFBD-C6D2-28E7-AA58-315FF60D2194}"/>
              </a:ext>
            </a:extLst>
          </p:cNvPr>
          <p:cNvSpPr/>
          <p:nvPr/>
        </p:nvSpPr>
        <p:spPr>
          <a:xfrm>
            <a:off x="44531" y="3517378"/>
            <a:ext cx="5652234" cy="2988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4" name="object 14"/>
          <p:cNvSpPr txBox="1"/>
          <p:nvPr/>
        </p:nvSpPr>
        <p:spPr>
          <a:xfrm>
            <a:off x="1072055" y="4604194"/>
            <a:ext cx="9489993" cy="874598"/>
          </a:xfrm>
          <a:prstGeom prst="rect">
            <a:avLst/>
          </a:prstGeom>
        </p:spPr>
        <p:txBody>
          <a:bodyPr vert="horz" wrap="square" lIns="0" tIns="12700" rIns="0" bIns="0" rtlCol="0">
            <a:spAutoFit/>
          </a:bodyPr>
          <a:lstStyle/>
          <a:p>
            <a:pPr marL="12700">
              <a:lnSpc>
                <a:spcPct val="100000"/>
              </a:lnSpc>
              <a:spcBef>
                <a:spcPts val="100"/>
              </a:spcBef>
            </a:pPr>
            <a:r>
              <a:rPr lang="en-AU" sz="2800" dirty="0">
                <a:latin typeface="Arial"/>
                <a:cs typeface="Arial"/>
              </a:rPr>
              <a:t>For the Data </a:t>
            </a:r>
            <a:r>
              <a:rPr lang="en-AU" sz="2800" dirty="0" err="1">
                <a:latin typeface="Arial"/>
                <a:cs typeface="Arial"/>
              </a:rPr>
              <a:t>Center</a:t>
            </a:r>
            <a:r>
              <a:rPr lang="en-AU" sz="2800" dirty="0">
                <a:latin typeface="Arial"/>
                <a:cs typeface="Arial"/>
              </a:rPr>
              <a:t>, or the Cloud provider, to serve these 2 customers, there is a need to provide 4050 machines</a:t>
            </a:r>
            <a:endParaRPr sz="2800" dirty="0">
              <a:latin typeface="Arial"/>
              <a:cs typeface="Arial"/>
            </a:endParaRPr>
          </a:p>
        </p:txBody>
      </p:sp>
    </p:spTree>
    <p:extLst>
      <p:ext uri="{BB962C8B-B14F-4D97-AF65-F5344CB8AC3E}">
        <p14:creationId xmlns:p14="http://schemas.microsoft.com/office/powerpoint/2010/main" val="162010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a:extLst>
              <a:ext uri="{FF2B5EF4-FFF2-40B4-BE49-F238E27FC236}">
                <a16:creationId xmlns:a16="http://schemas.microsoft.com/office/drawing/2014/main" id="{8014FE7F-60F0-F4E3-0963-48C1F79354C6}"/>
              </a:ext>
            </a:extLst>
          </p:cNvPr>
          <p:cNvSpPr>
            <a:spLocks noGrp="1"/>
          </p:cNvSpPr>
          <p:nvPr>
            <p:ph type="title"/>
          </p:nvPr>
        </p:nvSpPr>
        <p:spPr/>
        <p:txBody>
          <a:bodyPr/>
          <a:lstStyle/>
          <a:p>
            <a:r>
              <a:rPr lang="en-US" dirty="0"/>
              <a:t>Resource Provisioning – </a:t>
            </a:r>
            <a:r>
              <a:rPr lang="en-US" dirty="0" err="1"/>
              <a:t>DataCenter</a:t>
            </a:r>
            <a:r>
              <a:rPr lang="en-US" dirty="0"/>
              <a:t>/Cloud Provider's View</a:t>
            </a:r>
            <a:endParaRPr lang="x-none" dirty="0"/>
          </a:p>
        </p:txBody>
      </p:sp>
      <p:pic>
        <p:nvPicPr>
          <p:cNvPr id="3" name="object 3"/>
          <p:cNvPicPr/>
          <p:nvPr/>
        </p:nvPicPr>
        <p:blipFill>
          <a:blip r:embed="rId2" cstate="print"/>
          <a:stretch>
            <a:fillRect/>
          </a:stretch>
        </p:blipFill>
        <p:spPr>
          <a:xfrm>
            <a:off x="958162" y="1689719"/>
            <a:ext cx="4744746" cy="1409636"/>
          </a:xfrm>
          <a:prstGeom prst="rect">
            <a:avLst/>
          </a:prstGeom>
        </p:spPr>
      </p:pic>
      <p:pic>
        <p:nvPicPr>
          <p:cNvPr id="4" name="object 4"/>
          <p:cNvPicPr/>
          <p:nvPr/>
        </p:nvPicPr>
        <p:blipFill>
          <a:blip r:embed="rId3" cstate="print"/>
          <a:stretch>
            <a:fillRect/>
          </a:stretch>
        </p:blipFill>
        <p:spPr>
          <a:xfrm>
            <a:off x="7140151" y="1599816"/>
            <a:ext cx="4732461" cy="1512217"/>
          </a:xfrm>
          <a:prstGeom prst="rect">
            <a:avLst/>
          </a:prstGeom>
        </p:spPr>
      </p:pic>
      <p:pic>
        <p:nvPicPr>
          <p:cNvPr id="5" name="object 5"/>
          <p:cNvPicPr/>
          <p:nvPr/>
        </p:nvPicPr>
        <p:blipFill>
          <a:blip r:embed="rId4" cstate="print"/>
          <a:stretch>
            <a:fillRect/>
          </a:stretch>
        </p:blipFill>
        <p:spPr>
          <a:xfrm>
            <a:off x="964303" y="4004149"/>
            <a:ext cx="4732461" cy="2074689"/>
          </a:xfrm>
          <a:prstGeom prst="rect">
            <a:avLst/>
          </a:prstGeom>
        </p:spPr>
      </p:pic>
      <p:sp>
        <p:nvSpPr>
          <p:cNvPr id="6" name="object 6"/>
          <p:cNvSpPr txBox="1"/>
          <p:nvPr/>
        </p:nvSpPr>
        <p:spPr>
          <a:xfrm>
            <a:off x="198081" y="1641309"/>
            <a:ext cx="6867597" cy="289823"/>
          </a:xfrm>
          <a:prstGeom prst="rect">
            <a:avLst/>
          </a:prstGeom>
        </p:spPr>
        <p:txBody>
          <a:bodyPr vert="horz" wrap="square" lIns="0" tIns="12700" rIns="0" bIns="0" rtlCol="0">
            <a:spAutoFit/>
          </a:bodyPr>
          <a:lstStyle/>
          <a:p>
            <a:pPr marL="12700">
              <a:lnSpc>
                <a:spcPct val="100000"/>
              </a:lnSpc>
              <a:spcBef>
                <a:spcPts val="100"/>
              </a:spcBef>
              <a:tabLst>
                <a:tab pos="5160645" algn="l"/>
              </a:tabLst>
            </a:pPr>
            <a:r>
              <a:rPr sz="1800" spc="-20" dirty="0">
                <a:solidFill>
                  <a:srgbClr val="393834"/>
                </a:solidFill>
                <a:latin typeface="Arial"/>
                <a:cs typeface="Arial"/>
              </a:rPr>
              <a:t>2000</a:t>
            </a:r>
            <a:r>
              <a:rPr sz="1800" dirty="0">
                <a:solidFill>
                  <a:srgbClr val="393834"/>
                </a:solidFill>
                <a:latin typeface="Arial"/>
                <a:cs typeface="Arial"/>
              </a:rPr>
              <a:t>	</a:t>
            </a:r>
            <a:r>
              <a:rPr lang="en-GB" sz="1800" dirty="0">
                <a:solidFill>
                  <a:srgbClr val="393834"/>
                </a:solidFill>
                <a:latin typeface="Arial"/>
                <a:cs typeface="Arial"/>
              </a:rPr>
              <a:t>                   </a:t>
            </a:r>
            <a:r>
              <a:rPr sz="1800" spc="-20" dirty="0">
                <a:solidFill>
                  <a:srgbClr val="393834"/>
                </a:solidFill>
                <a:latin typeface="Arial"/>
                <a:cs typeface="Arial"/>
              </a:rPr>
              <a:t>2050</a:t>
            </a:r>
            <a:endParaRPr sz="1800" dirty="0">
              <a:latin typeface="Arial"/>
              <a:cs typeface="Arial"/>
            </a:endParaRPr>
          </a:p>
        </p:txBody>
      </p:sp>
      <p:sp>
        <p:nvSpPr>
          <p:cNvPr id="7" name="object 7"/>
          <p:cNvSpPr txBox="1"/>
          <p:nvPr/>
        </p:nvSpPr>
        <p:spPr>
          <a:xfrm>
            <a:off x="155088" y="3993776"/>
            <a:ext cx="644149" cy="289823"/>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393834"/>
                </a:solidFill>
                <a:latin typeface="Arial"/>
                <a:cs typeface="Arial"/>
              </a:rPr>
              <a:t>3000</a:t>
            </a:r>
            <a:endParaRPr sz="1800">
              <a:latin typeface="Arial"/>
              <a:cs typeface="Arial"/>
            </a:endParaRPr>
          </a:p>
        </p:txBody>
      </p:sp>
      <p:sp>
        <p:nvSpPr>
          <p:cNvPr id="8" name="object 8"/>
          <p:cNvSpPr txBox="1"/>
          <p:nvPr/>
        </p:nvSpPr>
        <p:spPr>
          <a:xfrm>
            <a:off x="6857617"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9" name="object 9"/>
          <p:cNvSpPr txBox="1"/>
          <p:nvPr/>
        </p:nvSpPr>
        <p:spPr>
          <a:xfrm>
            <a:off x="634168"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10" name="object 10"/>
          <p:cNvSpPr txBox="1"/>
          <p:nvPr/>
        </p:nvSpPr>
        <p:spPr>
          <a:xfrm>
            <a:off x="2115942" y="3207699"/>
            <a:ext cx="216738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60"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0" dirty="0">
                <a:solidFill>
                  <a:srgbClr val="0046FF"/>
                </a:solidFill>
                <a:latin typeface="Arial"/>
                <a:cs typeface="Arial"/>
              </a:rPr>
              <a:t>BLUE</a:t>
            </a:r>
            <a:endParaRPr sz="1800">
              <a:latin typeface="Arial"/>
              <a:cs typeface="Arial"/>
            </a:endParaRPr>
          </a:p>
        </p:txBody>
      </p:sp>
      <p:sp>
        <p:nvSpPr>
          <p:cNvPr id="11" name="object 11"/>
          <p:cNvSpPr txBox="1"/>
          <p:nvPr/>
        </p:nvSpPr>
        <p:spPr>
          <a:xfrm>
            <a:off x="8557432" y="3207699"/>
            <a:ext cx="2037629"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55"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5" dirty="0">
                <a:solidFill>
                  <a:srgbClr val="FF3366"/>
                </a:solidFill>
                <a:latin typeface="Arial"/>
                <a:cs typeface="Arial"/>
              </a:rPr>
              <a:t>RED</a:t>
            </a:r>
            <a:endParaRPr sz="1800">
              <a:latin typeface="Arial"/>
              <a:cs typeface="Arial"/>
            </a:endParaRPr>
          </a:p>
        </p:txBody>
      </p:sp>
      <p:sp>
        <p:nvSpPr>
          <p:cNvPr id="12" name="object 12"/>
          <p:cNvSpPr txBox="1"/>
          <p:nvPr/>
        </p:nvSpPr>
        <p:spPr>
          <a:xfrm>
            <a:off x="634167" y="5954357"/>
            <a:ext cx="3592341" cy="551433"/>
          </a:xfrm>
          <a:prstGeom prst="rect">
            <a:avLst/>
          </a:prstGeom>
        </p:spPr>
        <p:txBody>
          <a:bodyPr vert="horz" wrap="square" lIns="0" tIns="12700" rIns="0" bIns="0" rtlCol="0">
            <a:spAutoFit/>
          </a:bodyPr>
          <a:lstStyle/>
          <a:p>
            <a:pPr marL="12700">
              <a:lnSpc>
                <a:spcPts val="2060"/>
              </a:lnSpc>
              <a:spcBef>
                <a:spcPts val="100"/>
              </a:spcBef>
            </a:pPr>
            <a:r>
              <a:rPr sz="1800" spc="-5" dirty="0">
                <a:solidFill>
                  <a:srgbClr val="393834"/>
                </a:solidFill>
                <a:latin typeface="Arial"/>
                <a:cs typeface="Arial"/>
              </a:rPr>
              <a:t>0</a:t>
            </a:r>
            <a:endParaRPr sz="1800">
              <a:latin typeface="Arial"/>
              <a:cs typeface="Arial"/>
            </a:endParaRPr>
          </a:p>
          <a:p>
            <a:pPr marL="1454150">
              <a:lnSpc>
                <a:spcPts val="2060"/>
              </a:lnSpc>
            </a:pPr>
            <a:r>
              <a:rPr sz="1800" dirty="0">
                <a:solidFill>
                  <a:srgbClr val="393834"/>
                </a:solidFill>
                <a:latin typeface="Arial"/>
                <a:cs typeface="Arial"/>
              </a:rPr>
              <a:t>Cloud</a:t>
            </a:r>
            <a:r>
              <a:rPr sz="1800" spc="-75" dirty="0">
                <a:solidFill>
                  <a:srgbClr val="393834"/>
                </a:solidFill>
                <a:latin typeface="Arial"/>
                <a:cs typeface="Arial"/>
              </a:rPr>
              <a:t> </a:t>
            </a:r>
            <a:r>
              <a:rPr sz="1800" spc="-10" dirty="0">
                <a:solidFill>
                  <a:srgbClr val="393834"/>
                </a:solidFill>
                <a:latin typeface="Arial"/>
                <a:cs typeface="Arial"/>
              </a:rPr>
              <a:t>Provider</a:t>
            </a:r>
            <a:endParaRPr sz="1800">
              <a:latin typeface="Arial"/>
              <a:cs typeface="Arial"/>
            </a:endParaRPr>
          </a:p>
        </p:txBody>
      </p:sp>
      <p:sp>
        <p:nvSpPr>
          <p:cNvPr id="13" name="object 13"/>
          <p:cNvSpPr txBox="1"/>
          <p:nvPr/>
        </p:nvSpPr>
        <p:spPr>
          <a:xfrm>
            <a:off x="6174311" y="3961503"/>
            <a:ext cx="5331313" cy="2610971"/>
          </a:xfrm>
          <a:prstGeom prst="rect">
            <a:avLst/>
          </a:prstGeom>
        </p:spPr>
        <p:txBody>
          <a:bodyPr vert="horz" wrap="square" lIns="0" tIns="12700" rIns="0" bIns="0" rtlCol="0">
            <a:spAutoFit/>
          </a:bodyPr>
          <a:lstStyle/>
          <a:p>
            <a:pPr marL="469900" indent="-457200">
              <a:lnSpc>
                <a:spcPct val="100000"/>
              </a:lnSpc>
              <a:spcBef>
                <a:spcPts val="100"/>
              </a:spcBef>
              <a:buFontTx/>
              <a:buChar char="-"/>
            </a:pPr>
            <a:r>
              <a:rPr lang="en-AU" sz="2800" dirty="0">
                <a:solidFill>
                  <a:srgbClr val="393834"/>
                </a:solidFill>
                <a:latin typeface="Arial"/>
                <a:cs typeface="Arial"/>
              </a:rPr>
              <a:t>However, the peak demands of the two customers is not at the same time</a:t>
            </a:r>
          </a:p>
          <a:p>
            <a:pPr marL="469900" indent="-457200">
              <a:lnSpc>
                <a:spcPct val="100000"/>
              </a:lnSpc>
              <a:spcBef>
                <a:spcPts val="100"/>
              </a:spcBef>
              <a:buFontTx/>
              <a:buChar char="-"/>
            </a:pPr>
            <a:r>
              <a:rPr lang="en-AU" sz="2800" dirty="0">
                <a:solidFill>
                  <a:srgbClr val="393834"/>
                </a:solidFill>
                <a:latin typeface="Arial"/>
                <a:cs typeface="Arial"/>
              </a:rPr>
              <a:t>Some machines can be used to serve both customers at different times</a:t>
            </a:r>
          </a:p>
        </p:txBody>
      </p:sp>
    </p:spTree>
    <p:extLst>
      <p:ext uri="{BB962C8B-B14F-4D97-AF65-F5344CB8AC3E}">
        <p14:creationId xmlns:p14="http://schemas.microsoft.com/office/powerpoint/2010/main" val="281005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a:extLst>
              <a:ext uri="{FF2B5EF4-FFF2-40B4-BE49-F238E27FC236}">
                <a16:creationId xmlns:a16="http://schemas.microsoft.com/office/drawing/2014/main" id="{8014FE7F-60F0-F4E3-0963-48C1F79354C6}"/>
              </a:ext>
            </a:extLst>
          </p:cNvPr>
          <p:cNvSpPr>
            <a:spLocks noGrp="1"/>
          </p:cNvSpPr>
          <p:nvPr>
            <p:ph type="title"/>
          </p:nvPr>
        </p:nvSpPr>
        <p:spPr/>
        <p:txBody>
          <a:bodyPr/>
          <a:lstStyle/>
          <a:p>
            <a:r>
              <a:rPr lang="en-US" dirty="0"/>
              <a:t>Resource Provisioning – Data Center/Cloud Provider's View</a:t>
            </a:r>
            <a:endParaRPr lang="x-none" dirty="0"/>
          </a:p>
        </p:txBody>
      </p:sp>
      <p:pic>
        <p:nvPicPr>
          <p:cNvPr id="3" name="object 3"/>
          <p:cNvPicPr/>
          <p:nvPr/>
        </p:nvPicPr>
        <p:blipFill>
          <a:blip r:embed="rId2" cstate="print"/>
          <a:stretch>
            <a:fillRect/>
          </a:stretch>
        </p:blipFill>
        <p:spPr>
          <a:xfrm>
            <a:off x="958162" y="1689719"/>
            <a:ext cx="4744746" cy="1409636"/>
          </a:xfrm>
          <a:prstGeom prst="rect">
            <a:avLst/>
          </a:prstGeom>
        </p:spPr>
      </p:pic>
      <p:pic>
        <p:nvPicPr>
          <p:cNvPr id="4" name="object 4"/>
          <p:cNvPicPr/>
          <p:nvPr/>
        </p:nvPicPr>
        <p:blipFill>
          <a:blip r:embed="rId3" cstate="print"/>
          <a:stretch>
            <a:fillRect/>
          </a:stretch>
        </p:blipFill>
        <p:spPr>
          <a:xfrm>
            <a:off x="7140151" y="1599816"/>
            <a:ext cx="4732461" cy="1512217"/>
          </a:xfrm>
          <a:prstGeom prst="rect">
            <a:avLst/>
          </a:prstGeom>
        </p:spPr>
      </p:pic>
      <p:pic>
        <p:nvPicPr>
          <p:cNvPr id="5" name="object 5"/>
          <p:cNvPicPr/>
          <p:nvPr/>
        </p:nvPicPr>
        <p:blipFill>
          <a:blip r:embed="rId4" cstate="print"/>
          <a:stretch>
            <a:fillRect/>
          </a:stretch>
        </p:blipFill>
        <p:spPr>
          <a:xfrm>
            <a:off x="964303" y="4004149"/>
            <a:ext cx="4732461" cy="2074689"/>
          </a:xfrm>
          <a:prstGeom prst="rect">
            <a:avLst/>
          </a:prstGeom>
        </p:spPr>
      </p:pic>
      <p:sp>
        <p:nvSpPr>
          <p:cNvPr id="6" name="object 6"/>
          <p:cNvSpPr txBox="1"/>
          <p:nvPr/>
        </p:nvSpPr>
        <p:spPr>
          <a:xfrm>
            <a:off x="198081" y="1641309"/>
            <a:ext cx="6867597" cy="289823"/>
          </a:xfrm>
          <a:prstGeom prst="rect">
            <a:avLst/>
          </a:prstGeom>
        </p:spPr>
        <p:txBody>
          <a:bodyPr vert="horz" wrap="square" lIns="0" tIns="12700" rIns="0" bIns="0" rtlCol="0">
            <a:spAutoFit/>
          </a:bodyPr>
          <a:lstStyle/>
          <a:p>
            <a:pPr marL="12700">
              <a:lnSpc>
                <a:spcPct val="100000"/>
              </a:lnSpc>
              <a:spcBef>
                <a:spcPts val="100"/>
              </a:spcBef>
              <a:tabLst>
                <a:tab pos="5160645" algn="l"/>
              </a:tabLst>
            </a:pPr>
            <a:r>
              <a:rPr sz="1800" spc="-20" dirty="0">
                <a:solidFill>
                  <a:srgbClr val="393834"/>
                </a:solidFill>
                <a:latin typeface="Arial"/>
                <a:cs typeface="Arial"/>
              </a:rPr>
              <a:t>2000</a:t>
            </a:r>
            <a:r>
              <a:rPr sz="1800" dirty="0">
                <a:solidFill>
                  <a:srgbClr val="393834"/>
                </a:solidFill>
                <a:latin typeface="Arial"/>
                <a:cs typeface="Arial"/>
              </a:rPr>
              <a:t>	</a:t>
            </a:r>
            <a:r>
              <a:rPr lang="en-GB" sz="1800" dirty="0">
                <a:solidFill>
                  <a:srgbClr val="393834"/>
                </a:solidFill>
                <a:latin typeface="Arial"/>
                <a:cs typeface="Arial"/>
              </a:rPr>
              <a:t>                   </a:t>
            </a:r>
            <a:r>
              <a:rPr sz="1800" spc="-20" dirty="0">
                <a:solidFill>
                  <a:srgbClr val="393834"/>
                </a:solidFill>
                <a:latin typeface="Arial"/>
                <a:cs typeface="Arial"/>
              </a:rPr>
              <a:t>2050</a:t>
            </a:r>
            <a:endParaRPr sz="1800" dirty="0">
              <a:latin typeface="Arial"/>
              <a:cs typeface="Arial"/>
            </a:endParaRPr>
          </a:p>
        </p:txBody>
      </p:sp>
      <p:sp>
        <p:nvSpPr>
          <p:cNvPr id="7" name="object 7"/>
          <p:cNvSpPr txBox="1"/>
          <p:nvPr/>
        </p:nvSpPr>
        <p:spPr>
          <a:xfrm>
            <a:off x="155088" y="3993776"/>
            <a:ext cx="644149" cy="289823"/>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393834"/>
                </a:solidFill>
                <a:latin typeface="Arial"/>
                <a:cs typeface="Arial"/>
              </a:rPr>
              <a:t>3000</a:t>
            </a:r>
            <a:endParaRPr sz="1800">
              <a:latin typeface="Arial"/>
              <a:cs typeface="Arial"/>
            </a:endParaRPr>
          </a:p>
        </p:txBody>
      </p:sp>
      <p:sp>
        <p:nvSpPr>
          <p:cNvPr id="8" name="object 8"/>
          <p:cNvSpPr txBox="1"/>
          <p:nvPr/>
        </p:nvSpPr>
        <p:spPr>
          <a:xfrm>
            <a:off x="6857617"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9" name="object 9"/>
          <p:cNvSpPr txBox="1"/>
          <p:nvPr/>
        </p:nvSpPr>
        <p:spPr>
          <a:xfrm>
            <a:off x="634168"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10" name="object 10"/>
          <p:cNvSpPr txBox="1"/>
          <p:nvPr/>
        </p:nvSpPr>
        <p:spPr>
          <a:xfrm>
            <a:off x="2115942" y="3207699"/>
            <a:ext cx="216738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60"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0" dirty="0">
                <a:solidFill>
                  <a:srgbClr val="0046FF"/>
                </a:solidFill>
                <a:latin typeface="Arial"/>
                <a:cs typeface="Arial"/>
              </a:rPr>
              <a:t>BLUE</a:t>
            </a:r>
            <a:endParaRPr sz="1800">
              <a:latin typeface="Arial"/>
              <a:cs typeface="Arial"/>
            </a:endParaRPr>
          </a:p>
        </p:txBody>
      </p:sp>
      <p:sp>
        <p:nvSpPr>
          <p:cNvPr id="11" name="object 11"/>
          <p:cNvSpPr txBox="1"/>
          <p:nvPr/>
        </p:nvSpPr>
        <p:spPr>
          <a:xfrm>
            <a:off x="8557432" y="3207699"/>
            <a:ext cx="2037629"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55"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5" dirty="0">
                <a:solidFill>
                  <a:srgbClr val="FF3366"/>
                </a:solidFill>
                <a:latin typeface="Arial"/>
                <a:cs typeface="Arial"/>
              </a:rPr>
              <a:t>RED</a:t>
            </a:r>
            <a:endParaRPr sz="1800">
              <a:latin typeface="Arial"/>
              <a:cs typeface="Arial"/>
            </a:endParaRPr>
          </a:p>
        </p:txBody>
      </p:sp>
      <p:sp>
        <p:nvSpPr>
          <p:cNvPr id="12" name="object 12"/>
          <p:cNvSpPr txBox="1"/>
          <p:nvPr/>
        </p:nvSpPr>
        <p:spPr>
          <a:xfrm>
            <a:off x="634167" y="5954357"/>
            <a:ext cx="3592341" cy="551433"/>
          </a:xfrm>
          <a:prstGeom prst="rect">
            <a:avLst/>
          </a:prstGeom>
        </p:spPr>
        <p:txBody>
          <a:bodyPr vert="horz" wrap="square" lIns="0" tIns="12700" rIns="0" bIns="0" rtlCol="0">
            <a:spAutoFit/>
          </a:bodyPr>
          <a:lstStyle/>
          <a:p>
            <a:pPr marL="12700">
              <a:lnSpc>
                <a:spcPts val="2060"/>
              </a:lnSpc>
              <a:spcBef>
                <a:spcPts val="100"/>
              </a:spcBef>
            </a:pPr>
            <a:r>
              <a:rPr sz="1800" spc="-5" dirty="0">
                <a:solidFill>
                  <a:srgbClr val="393834"/>
                </a:solidFill>
                <a:latin typeface="Arial"/>
                <a:cs typeface="Arial"/>
              </a:rPr>
              <a:t>0</a:t>
            </a:r>
            <a:endParaRPr sz="1800">
              <a:latin typeface="Arial"/>
              <a:cs typeface="Arial"/>
            </a:endParaRPr>
          </a:p>
          <a:p>
            <a:pPr marL="1454150">
              <a:lnSpc>
                <a:spcPts val="2060"/>
              </a:lnSpc>
            </a:pPr>
            <a:r>
              <a:rPr sz="1800" dirty="0">
                <a:solidFill>
                  <a:srgbClr val="393834"/>
                </a:solidFill>
                <a:latin typeface="Arial"/>
                <a:cs typeface="Arial"/>
              </a:rPr>
              <a:t>Cloud</a:t>
            </a:r>
            <a:r>
              <a:rPr sz="1800" spc="-75" dirty="0">
                <a:solidFill>
                  <a:srgbClr val="393834"/>
                </a:solidFill>
                <a:latin typeface="Arial"/>
                <a:cs typeface="Arial"/>
              </a:rPr>
              <a:t> </a:t>
            </a:r>
            <a:r>
              <a:rPr sz="1800" spc="-10" dirty="0">
                <a:solidFill>
                  <a:srgbClr val="393834"/>
                </a:solidFill>
                <a:latin typeface="Arial"/>
                <a:cs typeface="Arial"/>
              </a:rPr>
              <a:t>Provider</a:t>
            </a:r>
            <a:endParaRPr sz="1800">
              <a:latin typeface="Arial"/>
              <a:cs typeface="Arial"/>
            </a:endParaRPr>
          </a:p>
        </p:txBody>
      </p:sp>
      <p:sp>
        <p:nvSpPr>
          <p:cNvPr id="14" name="object 14"/>
          <p:cNvSpPr txBox="1"/>
          <p:nvPr/>
        </p:nvSpPr>
        <p:spPr>
          <a:xfrm>
            <a:off x="6110137" y="3870252"/>
            <a:ext cx="5762475" cy="3054682"/>
          </a:xfrm>
          <a:prstGeom prst="rect">
            <a:avLst/>
          </a:prstGeom>
        </p:spPr>
        <p:txBody>
          <a:bodyPr vert="horz" wrap="square" lIns="0" tIns="12700" rIns="0" bIns="0" rtlCol="0">
            <a:spAutoFit/>
          </a:bodyPr>
          <a:lstStyle/>
          <a:p>
            <a:pPr marL="469900" indent="-457200">
              <a:spcBef>
                <a:spcPts val="100"/>
              </a:spcBef>
              <a:buFontTx/>
              <a:buChar char="-"/>
            </a:pPr>
            <a:r>
              <a:rPr lang="en-US" sz="2800" dirty="0">
                <a:solidFill>
                  <a:srgbClr val="393834"/>
                </a:solidFill>
                <a:latin typeface="Arial"/>
                <a:cs typeface="Arial"/>
              </a:rPr>
              <a:t>The black line shows the number of machines needed to meet the demand from the both customers at any given time</a:t>
            </a:r>
          </a:p>
          <a:p>
            <a:pPr marL="469900" indent="-457200">
              <a:spcBef>
                <a:spcPts val="100"/>
              </a:spcBef>
              <a:buFontTx/>
              <a:buChar char="-"/>
            </a:pPr>
            <a:r>
              <a:rPr lang="en-US" sz="2800" dirty="0">
                <a:solidFill>
                  <a:srgbClr val="393834"/>
                </a:solidFill>
                <a:latin typeface="Arial"/>
                <a:cs typeface="Arial"/>
              </a:rPr>
              <a:t>Maximum 3000 machines are needed to meet the demand</a:t>
            </a:r>
          </a:p>
          <a:p>
            <a:pPr marL="12700">
              <a:spcBef>
                <a:spcPts val="100"/>
              </a:spcBef>
            </a:pPr>
            <a:endParaRPr sz="2800" dirty="0">
              <a:latin typeface="Arial"/>
              <a:cs typeface="Arial"/>
            </a:endParaRPr>
          </a:p>
        </p:txBody>
      </p:sp>
    </p:spTree>
    <p:extLst>
      <p:ext uri="{BB962C8B-B14F-4D97-AF65-F5344CB8AC3E}">
        <p14:creationId xmlns:p14="http://schemas.microsoft.com/office/powerpoint/2010/main" val="326245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a:extLst>
              <a:ext uri="{FF2B5EF4-FFF2-40B4-BE49-F238E27FC236}">
                <a16:creationId xmlns:a16="http://schemas.microsoft.com/office/drawing/2014/main" id="{8014FE7F-60F0-F4E3-0963-48C1F79354C6}"/>
              </a:ext>
            </a:extLst>
          </p:cNvPr>
          <p:cNvSpPr>
            <a:spLocks noGrp="1"/>
          </p:cNvSpPr>
          <p:nvPr>
            <p:ph type="title"/>
          </p:nvPr>
        </p:nvSpPr>
        <p:spPr/>
        <p:txBody>
          <a:bodyPr/>
          <a:lstStyle/>
          <a:p>
            <a:r>
              <a:rPr lang="en-US" dirty="0"/>
              <a:t>Resource Provisioning – </a:t>
            </a:r>
            <a:r>
              <a:rPr lang="en-US" dirty="0" err="1"/>
              <a:t>DataCenter</a:t>
            </a:r>
            <a:r>
              <a:rPr lang="en-US" dirty="0"/>
              <a:t>/Cloud Provider's View</a:t>
            </a:r>
            <a:endParaRPr lang="x-none" dirty="0"/>
          </a:p>
        </p:txBody>
      </p:sp>
      <p:pic>
        <p:nvPicPr>
          <p:cNvPr id="3" name="object 3"/>
          <p:cNvPicPr/>
          <p:nvPr/>
        </p:nvPicPr>
        <p:blipFill>
          <a:blip r:embed="rId2" cstate="print"/>
          <a:stretch>
            <a:fillRect/>
          </a:stretch>
        </p:blipFill>
        <p:spPr>
          <a:xfrm>
            <a:off x="958162" y="1689719"/>
            <a:ext cx="4744746" cy="1409636"/>
          </a:xfrm>
          <a:prstGeom prst="rect">
            <a:avLst/>
          </a:prstGeom>
        </p:spPr>
      </p:pic>
      <p:pic>
        <p:nvPicPr>
          <p:cNvPr id="4" name="object 4"/>
          <p:cNvPicPr/>
          <p:nvPr/>
        </p:nvPicPr>
        <p:blipFill>
          <a:blip r:embed="rId3" cstate="print"/>
          <a:stretch>
            <a:fillRect/>
          </a:stretch>
        </p:blipFill>
        <p:spPr>
          <a:xfrm>
            <a:off x="7140151" y="1599816"/>
            <a:ext cx="4732461" cy="1512217"/>
          </a:xfrm>
          <a:prstGeom prst="rect">
            <a:avLst/>
          </a:prstGeom>
        </p:spPr>
      </p:pic>
      <p:pic>
        <p:nvPicPr>
          <p:cNvPr id="5" name="object 5"/>
          <p:cNvPicPr/>
          <p:nvPr/>
        </p:nvPicPr>
        <p:blipFill>
          <a:blip r:embed="rId4" cstate="print"/>
          <a:stretch>
            <a:fillRect/>
          </a:stretch>
        </p:blipFill>
        <p:spPr>
          <a:xfrm>
            <a:off x="964303" y="4004149"/>
            <a:ext cx="4732461" cy="2074689"/>
          </a:xfrm>
          <a:prstGeom prst="rect">
            <a:avLst/>
          </a:prstGeom>
        </p:spPr>
      </p:pic>
      <p:sp>
        <p:nvSpPr>
          <p:cNvPr id="6" name="object 6"/>
          <p:cNvSpPr txBox="1"/>
          <p:nvPr/>
        </p:nvSpPr>
        <p:spPr>
          <a:xfrm>
            <a:off x="198081" y="1641309"/>
            <a:ext cx="6867597" cy="289823"/>
          </a:xfrm>
          <a:prstGeom prst="rect">
            <a:avLst/>
          </a:prstGeom>
        </p:spPr>
        <p:txBody>
          <a:bodyPr vert="horz" wrap="square" lIns="0" tIns="12700" rIns="0" bIns="0" rtlCol="0">
            <a:spAutoFit/>
          </a:bodyPr>
          <a:lstStyle/>
          <a:p>
            <a:pPr marL="12700">
              <a:lnSpc>
                <a:spcPct val="100000"/>
              </a:lnSpc>
              <a:spcBef>
                <a:spcPts val="100"/>
              </a:spcBef>
              <a:tabLst>
                <a:tab pos="5160645" algn="l"/>
              </a:tabLst>
            </a:pPr>
            <a:r>
              <a:rPr sz="1800" spc="-20" dirty="0">
                <a:solidFill>
                  <a:srgbClr val="393834"/>
                </a:solidFill>
                <a:latin typeface="Arial"/>
                <a:cs typeface="Arial"/>
              </a:rPr>
              <a:t>2000</a:t>
            </a:r>
            <a:r>
              <a:rPr sz="1800" dirty="0">
                <a:solidFill>
                  <a:srgbClr val="393834"/>
                </a:solidFill>
                <a:latin typeface="Arial"/>
                <a:cs typeface="Arial"/>
              </a:rPr>
              <a:t>	</a:t>
            </a:r>
            <a:r>
              <a:rPr lang="en-GB" sz="1800" dirty="0">
                <a:solidFill>
                  <a:srgbClr val="393834"/>
                </a:solidFill>
                <a:latin typeface="Arial"/>
                <a:cs typeface="Arial"/>
              </a:rPr>
              <a:t>                   </a:t>
            </a:r>
            <a:r>
              <a:rPr sz="1800" spc="-20" dirty="0">
                <a:solidFill>
                  <a:srgbClr val="393834"/>
                </a:solidFill>
                <a:latin typeface="Arial"/>
                <a:cs typeface="Arial"/>
              </a:rPr>
              <a:t>2050</a:t>
            </a:r>
            <a:endParaRPr sz="1800" dirty="0">
              <a:latin typeface="Arial"/>
              <a:cs typeface="Arial"/>
            </a:endParaRPr>
          </a:p>
        </p:txBody>
      </p:sp>
      <p:sp>
        <p:nvSpPr>
          <p:cNvPr id="7" name="object 7"/>
          <p:cNvSpPr txBox="1"/>
          <p:nvPr/>
        </p:nvSpPr>
        <p:spPr>
          <a:xfrm>
            <a:off x="155088" y="3993776"/>
            <a:ext cx="644149" cy="289823"/>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393834"/>
                </a:solidFill>
                <a:latin typeface="Arial"/>
                <a:cs typeface="Arial"/>
              </a:rPr>
              <a:t>3000</a:t>
            </a:r>
            <a:endParaRPr sz="1800">
              <a:latin typeface="Arial"/>
              <a:cs typeface="Arial"/>
            </a:endParaRPr>
          </a:p>
        </p:txBody>
      </p:sp>
      <p:sp>
        <p:nvSpPr>
          <p:cNvPr id="8" name="object 8"/>
          <p:cNvSpPr txBox="1"/>
          <p:nvPr/>
        </p:nvSpPr>
        <p:spPr>
          <a:xfrm>
            <a:off x="6857617"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9" name="object 9"/>
          <p:cNvSpPr txBox="1"/>
          <p:nvPr/>
        </p:nvSpPr>
        <p:spPr>
          <a:xfrm>
            <a:off x="634168"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10" name="object 10"/>
          <p:cNvSpPr txBox="1"/>
          <p:nvPr/>
        </p:nvSpPr>
        <p:spPr>
          <a:xfrm>
            <a:off x="2115942" y="3207699"/>
            <a:ext cx="216738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60"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0" dirty="0">
                <a:solidFill>
                  <a:srgbClr val="0046FF"/>
                </a:solidFill>
                <a:latin typeface="Arial"/>
                <a:cs typeface="Arial"/>
              </a:rPr>
              <a:t>BLUE</a:t>
            </a:r>
            <a:endParaRPr sz="1800">
              <a:latin typeface="Arial"/>
              <a:cs typeface="Arial"/>
            </a:endParaRPr>
          </a:p>
        </p:txBody>
      </p:sp>
      <p:sp>
        <p:nvSpPr>
          <p:cNvPr id="11" name="object 11"/>
          <p:cNvSpPr txBox="1"/>
          <p:nvPr/>
        </p:nvSpPr>
        <p:spPr>
          <a:xfrm>
            <a:off x="8557432" y="3207699"/>
            <a:ext cx="2037629"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55"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5" dirty="0">
                <a:solidFill>
                  <a:srgbClr val="FF3366"/>
                </a:solidFill>
                <a:latin typeface="Arial"/>
                <a:cs typeface="Arial"/>
              </a:rPr>
              <a:t>RED</a:t>
            </a:r>
            <a:endParaRPr sz="1800">
              <a:latin typeface="Arial"/>
              <a:cs typeface="Arial"/>
            </a:endParaRPr>
          </a:p>
        </p:txBody>
      </p:sp>
      <p:sp>
        <p:nvSpPr>
          <p:cNvPr id="12" name="object 12"/>
          <p:cNvSpPr txBox="1"/>
          <p:nvPr/>
        </p:nvSpPr>
        <p:spPr>
          <a:xfrm>
            <a:off x="634167" y="5954357"/>
            <a:ext cx="3592341" cy="551433"/>
          </a:xfrm>
          <a:prstGeom prst="rect">
            <a:avLst/>
          </a:prstGeom>
        </p:spPr>
        <p:txBody>
          <a:bodyPr vert="horz" wrap="square" lIns="0" tIns="12700" rIns="0" bIns="0" rtlCol="0">
            <a:spAutoFit/>
          </a:bodyPr>
          <a:lstStyle/>
          <a:p>
            <a:pPr marL="12700">
              <a:lnSpc>
                <a:spcPts val="2060"/>
              </a:lnSpc>
              <a:spcBef>
                <a:spcPts val="100"/>
              </a:spcBef>
            </a:pPr>
            <a:r>
              <a:rPr sz="1800" spc="-5" dirty="0">
                <a:solidFill>
                  <a:srgbClr val="393834"/>
                </a:solidFill>
                <a:latin typeface="Arial"/>
                <a:cs typeface="Arial"/>
              </a:rPr>
              <a:t>0</a:t>
            </a:r>
            <a:endParaRPr sz="1800">
              <a:latin typeface="Arial"/>
              <a:cs typeface="Arial"/>
            </a:endParaRPr>
          </a:p>
          <a:p>
            <a:pPr marL="1454150">
              <a:lnSpc>
                <a:spcPts val="2060"/>
              </a:lnSpc>
            </a:pPr>
            <a:r>
              <a:rPr sz="1800" dirty="0">
                <a:solidFill>
                  <a:srgbClr val="393834"/>
                </a:solidFill>
                <a:latin typeface="Arial"/>
                <a:cs typeface="Arial"/>
              </a:rPr>
              <a:t>Cloud</a:t>
            </a:r>
            <a:r>
              <a:rPr sz="1800" spc="-75" dirty="0">
                <a:solidFill>
                  <a:srgbClr val="393834"/>
                </a:solidFill>
                <a:latin typeface="Arial"/>
                <a:cs typeface="Arial"/>
              </a:rPr>
              <a:t> </a:t>
            </a:r>
            <a:r>
              <a:rPr sz="1800" spc="-10" dirty="0">
                <a:solidFill>
                  <a:srgbClr val="393834"/>
                </a:solidFill>
                <a:latin typeface="Arial"/>
                <a:cs typeface="Arial"/>
              </a:rPr>
              <a:t>Provider</a:t>
            </a:r>
            <a:endParaRPr sz="1800">
              <a:latin typeface="Arial"/>
              <a:cs typeface="Arial"/>
            </a:endParaRPr>
          </a:p>
        </p:txBody>
      </p:sp>
      <p:sp>
        <p:nvSpPr>
          <p:cNvPr id="14" name="object 14"/>
          <p:cNvSpPr txBox="1"/>
          <p:nvPr/>
        </p:nvSpPr>
        <p:spPr>
          <a:xfrm>
            <a:off x="6110137" y="3870252"/>
            <a:ext cx="5762475" cy="2795637"/>
          </a:xfrm>
          <a:prstGeom prst="rect">
            <a:avLst/>
          </a:prstGeom>
        </p:spPr>
        <p:txBody>
          <a:bodyPr vert="horz" wrap="square" lIns="0" tIns="12700" rIns="0" bIns="0" rtlCol="0">
            <a:spAutoFit/>
          </a:bodyPr>
          <a:lstStyle/>
          <a:p>
            <a:pPr marL="12700">
              <a:spcBef>
                <a:spcPts val="100"/>
              </a:spcBef>
            </a:pPr>
            <a:r>
              <a:rPr lang="en-US" sz="3600" dirty="0">
                <a:solidFill>
                  <a:srgbClr val="393834"/>
                </a:solidFill>
                <a:latin typeface="Arial"/>
                <a:cs typeface="Arial"/>
              </a:rPr>
              <a:t>- Charge</a:t>
            </a:r>
            <a:r>
              <a:rPr lang="en-US" sz="3600" spc="-60" dirty="0">
                <a:solidFill>
                  <a:srgbClr val="393834"/>
                </a:solidFill>
                <a:latin typeface="Arial"/>
                <a:cs typeface="Arial"/>
              </a:rPr>
              <a:t> </a:t>
            </a:r>
            <a:r>
              <a:rPr lang="en-US" sz="3600" dirty="0">
                <a:solidFill>
                  <a:srgbClr val="393834"/>
                </a:solidFill>
                <a:latin typeface="Arial"/>
                <a:cs typeface="Arial"/>
              </a:rPr>
              <a:t>for</a:t>
            </a:r>
            <a:r>
              <a:rPr lang="en-US" sz="3600" spc="-50" dirty="0">
                <a:solidFill>
                  <a:srgbClr val="393834"/>
                </a:solidFill>
                <a:latin typeface="Arial"/>
                <a:cs typeface="Arial"/>
              </a:rPr>
              <a:t> </a:t>
            </a:r>
            <a:r>
              <a:rPr lang="en-US" sz="3600" dirty="0">
                <a:solidFill>
                  <a:srgbClr val="393834"/>
                </a:solidFill>
                <a:latin typeface="Arial"/>
                <a:cs typeface="Arial"/>
              </a:rPr>
              <a:t>4050</a:t>
            </a:r>
            <a:r>
              <a:rPr lang="en-US" sz="3600" spc="-60" dirty="0">
                <a:solidFill>
                  <a:srgbClr val="393834"/>
                </a:solidFill>
                <a:latin typeface="Arial"/>
                <a:cs typeface="Arial"/>
              </a:rPr>
              <a:t> </a:t>
            </a:r>
            <a:r>
              <a:rPr lang="en-US" sz="3600" dirty="0">
                <a:solidFill>
                  <a:srgbClr val="393834"/>
                </a:solidFill>
                <a:latin typeface="Arial"/>
                <a:cs typeface="Arial"/>
              </a:rPr>
              <a:t>machines,</a:t>
            </a:r>
            <a:r>
              <a:rPr lang="en-US" sz="3600" spc="-50" dirty="0">
                <a:solidFill>
                  <a:srgbClr val="393834"/>
                </a:solidFill>
                <a:latin typeface="Arial"/>
                <a:cs typeface="Arial"/>
              </a:rPr>
              <a:t> </a:t>
            </a:r>
            <a:r>
              <a:rPr lang="en-US" sz="3600" dirty="0">
                <a:solidFill>
                  <a:srgbClr val="393834"/>
                </a:solidFill>
                <a:latin typeface="Arial"/>
                <a:cs typeface="Arial"/>
              </a:rPr>
              <a:t>work</a:t>
            </a:r>
            <a:r>
              <a:rPr lang="en-US" sz="3600" spc="-55" dirty="0">
                <a:solidFill>
                  <a:srgbClr val="393834"/>
                </a:solidFill>
                <a:latin typeface="Arial"/>
                <a:cs typeface="Arial"/>
              </a:rPr>
              <a:t> </a:t>
            </a:r>
            <a:r>
              <a:rPr lang="en-US" sz="3600" dirty="0">
                <a:solidFill>
                  <a:srgbClr val="393834"/>
                </a:solidFill>
                <a:latin typeface="Arial"/>
                <a:cs typeface="Arial"/>
              </a:rPr>
              <a:t>with</a:t>
            </a:r>
            <a:r>
              <a:rPr lang="en-US" sz="3600" spc="-65" dirty="0">
                <a:solidFill>
                  <a:srgbClr val="393834"/>
                </a:solidFill>
                <a:latin typeface="Arial"/>
                <a:cs typeface="Arial"/>
              </a:rPr>
              <a:t> </a:t>
            </a:r>
            <a:r>
              <a:rPr lang="en-US" sz="3600" spc="-20" dirty="0">
                <a:solidFill>
                  <a:srgbClr val="393834"/>
                </a:solidFill>
                <a:latin typeface="Arial"/>
                <a:cs typeface="Arial"/>
              </a:rPr>
              <a:t>3000</a:t>
            </a:r>
            <a:endParaRPr lang="en-US" sz="3600" dirty="0">
              <a:latin typeface="Arial"/>
              <a:cs typeface="Arial"/>
            </a:endParaRPr>
          </a:p>
          <a:p>
            <a:pPr marL="12700">
              <a:lnSpc>
                <a:spcPct val="100000"/>
              </a:lnSpc>
              <a:spcBef>
                <a:spcPts val="100"/>
              </a:spcBef>
            </a:pPr>
            <a:r>
              <a:rPr lang="en-AU" sz="3600" dirty="0">
                <a:solidFill>
                  <a:srgbClr val="393834"/>
                </a:solidFill>
                <a:latin typeface="Arial"/>
                <a:cs typeface="Arial"/>
              </a:rPr>
              <a:t>- </a:t>
            </a:r>
            <a:r>
              <a:rPr sz="3600" dirty="0">
                <a:solidFill>
                  <a:srgbClr val="393834"/>
                </a:solidFill>
                <a:latin typeface="Arial"/>
                <a:cs typeface="Arial"/>
              </a:rPr>
              <a:t>Good</a:t>
            </a:r>
            <a:r>
              <a:rPr sz="3600" spc="-60" dirty="0">
                <a:solidFill>
                  <a:srgbClr val="393834"/>
                </a:solidFill>
                <a:latin typeface="Arial"/>
                <a:cs typeface="Arial"/>
              </a:rPr>
              <a:t> </a:t>
            </a:r>
            <a:r>
              <a:rPr lang="en-AU" sz="3600" spc="-10" dirty="0">
                <a:solidFill>
                  <a:srgbClr val="393834"/>
                </a:solidFill>
                <a:latin typeface="Arial"/>
                <a:cs typeface="Arial"/>
              </a:rPr>
              <a:t>b</a:t>
            </a:r>
            <a:r>
              <a:rPr sz="3600" spc="-10" dirty="0" err="1">
                <a:solidFill>
                  <a:srgbClr val="393834"/>
                </a:solidFill>
                <a:latin typeface="Arial"/>
                <a:cs typeface="Arial"/>
              </a:rPr>
              <a:t>usiness</a:t>
            </a:r>
            <a:endParaRPr sz="4000" dirty="0">
              <a:latin typeface="Arial"/>
              <a:cs typeface="Arial"/>
            </a:endParaRPr>
          </a:p>
          <a:p>
            <a:pPr marL="12700">
              <a:lnSpc>
                <a:spcPct val="100000"/>
              </a:lnSpc>
            </a:pPr>
            <a:r>
              <a:rPr lang="en-AU" sz="3600" dirty="0">
                <a:solidFill>
                  <a:srgbClr val="393834"/>
                </a:solidFill>
                <a:latin typeface="Arial"/>
                <a:cs typeface="Arial"/>
              </a:rPr>
              <a:t>- </a:t>
            </a:r>
            <a:r>
              <a:rPr sz="3600" dirty="0">
                <a:solidFill>
                  <a:srgbClr val="393834"/>
                </a:solidFill>
                <a:latin typeface="Arial"/>
                <a:cs typeface="Arial"/>
              </a:rPr>
              <a:t>Computing</a:t>
            </a:r>
            <a:r>
              <a:rPr sz="3600" spc="-35" dirty="0">
                <a:solidFill>
                  <a:srgbClr val="393834"/>
                </a:solidFill>
                <a:latin typeface="Arial"/>
                <a:cs typeface="Arial"/>
              </a:rPr>
              <a:t> </a:t>
            </a:r>
            <a:r>
              <a:rPr sz="3600" dirty="0">
                <a:solidFill>
                  <a:srgbClr val="393834"/>
                </a:solidFill>
                <a:latin typeface="Arial"/>
                <a:cs typeface="Arial"/>
              </a:rPr>
              <a:t>as</a:t>
            </a:r>
            <a:r>
              <a:rPr sz="3600" spc="-35" dirty="0">
                <a:solidFill>
                  <a:srgbClr val="393834"/>
                </a:solidFill>
                <a:latin typeface="Arial"/>
                <a:cs typeface="Arial"/>
              </a:rPr>
              <a:t> </a:t>
            </a:r>
            <a:r>
              <a:rPr sz="3600" dirty="0">
                <a:solidFill>
                  <a:srgbClr val="393834"/>
                </a:solidFill>
                <a:latin typeface="Arial"/>
                <a:cs typeface="Arial"/>
              </a:rPr>
              <a:t>a</a:t>
            </a:r>
            <a:r>
              <a:rPr sz="3600" spc="-30" dirty="0">
                <a:solidFill>
                  <a:srgbClr val="393834"/>
                </a:solidFill>
                <a:latin typeface="Arial"/>
                <a:cs typeface="Arial"/>
              </a:rPr>
              <a:t> </a:t>
            </a:r>
            <a:r>
              <a:rPr sz="3600" dirty="0">
                <a:solidFill>
                  <a:srgbClr val="393834"/>
                </a:solidFill>
                <a:latin typeface="Arial"/>
                <a:cs typeface="Arial"/>
              </a:rPr>
              <a:t>service</a:t>
            </a:r>
            <a:r>
              <a:rPr sz="3600" spc="-35" dirty="0">
                <a:solidFill>
                  <a:srgbClr val="393834"/>
                </a:solidFill>
                <a:latin typeface="Arial"/>
                <a:cs typeface="Arial"/>
              </a:rPr>
              <a:t> </a:t>
            </a:r>
            <a:r>
              <a:rPr sz="3600" dirty="0">
                <a:solidFill>
                  <a:srgbClr val="393834"/>
                </a:solidFill>
                <a:latin typeface="Arial"/>
                <a:cs typeface="Arial"/>
              </a:rPr>
              <a:t>or</a:t>
            </a:r>
            <a:r>
              <a:rPr sz="3600" spc="-35" dirty="0">
                <a:solidFill>
                  <a:srgbClr val="393834"/>
                </a:solidFill>
                <a:latin typeface="Arial"/>
                <a:cs typeface="Arial"/>
              </a:rPr>
              <a:t> </a:t>
            </a:r>
            <a:r>
              <a:rPr sz="3600" spc="-10" dirty="0">
                <a:solidFill>
                  <a:srgbClr val="393834"/>
                </a:solidFill>
                <a:latin typeface="Arial"/>
                <a:cs typeface="Arial"/>
              </a:rPr>
              <a:t>utility</a:t>
            </a:r>
            <a:endParaRPr sz="3600" dirty="0">
              <a:latin typeface="Arial"/>
              <a:cs typeface="Arial"/>
            </a:endParaRPr>
          </a:p>
        </p:txBody>
      </p:sp>
    </p:spTree>
    <p:extLst>
      <p:ext uri="{BB962C8B-B14F-4D97-AF65-F5344CB8AC3E}">
        <p14:creationId xmlns:p14="http://schemas.microsoft.com/office/powerpoint/2010/main" val="10465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1761</Words>
  <Application>Microsoft Office PowerPoint</Application>
  <PresentationFormat>宽屏</PresentationFormat>
  <Paragraphs>293</Paragraphs>
  <Slides>45</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45</vt:i4>
      </vt:variant>
    </vt:vector>
  </HeadingPairs>
  <TitlesOfParts>
    <vt:vector size="51" baseType="lpstr">
      <vt:lpstr>Arial</vt:lpstr>
      <vt:lpstr>Calibri</vt:lpstr>
      <vt:lpstr>Calibri Light</vt:lpstr>
      <vt:lpstr>Cambria</vt:lpstr>
      <vt:lpstr>Wingdings</vt:lpstr>
      <vt:lpstr>Office 主题</vt:lpstr>
      <vt:lpstr>Module Seven: Hot topics in Service Computing - Cloud - </vt:lpstr>
      <vt:lpstr>Topic 4: Virtualization</vt:lpstr>
      <vt:lpstr>Intended learning outcomes</vt:lpstr>
      <vt:lpstr>Resource Provisioning problems - Company's/Customer's View</vt:lpstr>
      <vt:lpstr>Resource Provisioning – Data Center/Cloud Provider's View</vt:lpstr>
      <vt:lpstr>Resource Provisioning – Data Center/Cloud Provider's View</vt:lpstr>
      <vt:lpstr>Resource Provisioning – DataCenter/Cloud Provider's View</vt:lpstr>
      <vt:lpstr>Resource Provisioning – Data Center/Cloud Provider's View</vt:lpstr>
      <vt:lpstr>Resource Provisioning – DataCenter/Cloud Provider's View</vt:lpstr>
      <vt:lpstr>Cloud Computing requirements</vt:lpstr>
      <vt:lpstr> Virtualization definition (1)</vt:lpstr>
      <vt:lpstr>Virtualization Architecture</vt:lpstr>
      <vt:lpstr>Virtual machine</vt:lpstr>
      <vt:lpstr>Host vs guest</vt:lpstr>
      <vt:lpstr>Virtualization platform</vt:lpstr>
      <vt:lpstr>Virtualization – resource sharing and isolation</vt:lpstr>
      <vt:lpstr>Virtualization </vt:lpstr>
      <vt:lpstr>Benefits of Virtualization</vt:lpstr>
      <vt:lpstr>Virtualization in Cloud Computing</vt:lpstr>
      <vt:lpstr>Importance of Virtualization in Cloud Computing</vt:lpstr>
      <vt:lpstr>Types of Virtualizations</vt:lpstr>
      <vt:lpstr>Types of Virtualizations</vt:lpstr>
      <vt:lpstr>Server Virtualization</vt:lpstr>
      <vt:lpstr>Server Virtualization</vt:lpstr>
      <vt:lpstr>Traditional Server Deployment</vt:lpstr>
      <vt:lpstr>Server Virtualization</vt:lpstr>
      <vt:lpstr>Advantages of Server Virtualization</vt:lpstr>
      <vt:lpstr>Hypervisor Types</vt:lpstr>
      <vt:lpstr>Type 1 Hypervisors</vt:lpstr>
      <vt:lpstr>Type 2 Hypervisors</vt:lpstr>
      <vt:lpstr>Containerization</vt:lpstr>
      <vt:lpstr>Containers</vt:lpstr>
      <vt:lpstr>Types of containers</vt:lpstr>
      <vt:lpstr> Container management, orchestration, clustering</vt:lpstr>
      <vt:lpstr>Kubernetes</vt:lpstr>
      <vt:lpstr>Kubernetes distributions</vt:lpstr>
      <vt:lpstr>Docker </vt:lpstr>
      <vt:lpstr>Container Technologies</vt:lpstr>
      <vt:lpstr>Example - CERN  core technologies running in containers</vt:lpstr>
      <vt:lpstr>Containerized CERN Technology</vt:lpstr>
      <vt:lpstr>Containerized CERN Technology</vt:lpstr>
      <vt:lpstr>ScienceBox Architecture</vt:lpstr>
      <vt:lpstr>Use Cases for ScienceBox</vt:lpstr>
      <vt:lpstr>Deployment on Private and Public Clouds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computing</dc:title>
  <dc:creator>lenovo</dc:creator>
  <cp:lastModifiedBy>刘玄昊</cp:lastModifiedBy>
  <cp:revision>16</cp:revision>
  <dcterms:created xsi:type="dcterms:W3CDTF">2023-04-24T07:55:15Z</dcterms:created>
  <dcterms:modified xsi:type="dcterms:W3CDTF">2023-04-26T01:00:09Z</dcterms:modified>
</cp:coreProperties>
</file>