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handoutMasterIdLst>
    <p:handoutMasterId r:id="rId96"/>
  </p:handoutMasterIdLst>
  <p:sldIdLst>
    <p:sldId id="2272" r:id="rId2"/>
    <p:sldId id="2171" r:id="rId3"/>
    <p:sldId id="2172" r:id="rId4"/>
    <p:sldId id="2173" r:id="rId5"/>
    <p:sldId id="2174" r:id="rId6"/>
    <p:sldId id="2175" r:id="rId7"/>
    <p:sldId id="2177" r:id="rId8"/>
    <p:sldId id="2178" r:id="rId9"/>
    <p:sldId id="2179" r:id="rId10"/>
    <p:sldId id="2181" r:id="rId11"/>
    <p:sldId id="2182" r:id="rId12"/>
    <p:sldId id="2183" r:id="rId13"/>
    <p:sldId id="2186" r:id="rId14"/>
    <p:sldId id="2187" r:id="rId15"/>
    <p:sldId id="2188" r:id="rId16"/>
    <p:sldId id="2189" r:id="rId17"/>
    <p:sldId id="2190" r:id="rId18"/>
    <p:sldId id="2191" r:id="rId19"/>
    <p:sldId id="2192" r:id="rId20"/>
    <p:sldId id="2193" r:id="rId21"/>
    <p:sldId id="2194" r:id="rId22"/>
    <p:sldId id="2195" r:id="rId23"/>
    <p:sldId id="2196" r:id="rId24"/>
    <p:sldId id="2197" r:id="rId25"/>
    <p:sldId id="2198" r:id="rId26"/>
    <p:sldId id="2199" r:id="rId27"/>
    <p:sldId id="2200" r:id="rId28"/>
    <p:sldId id="2201" r:id="rId29"/>
    <p:sldId id="2202" r:id="rId30"/>
    <p:sldId id="2203" r:id="rId31"/>
    <p:sldId id="2204" r:id="rId32"/>
    <p:sldId id="2205" r:id="rId33"/>
    <p:sldId id="2206" r:id="rId34"/>
    <p:sldId id="2207" r:id="rId35"/>
    <p:sldId id="2208" r:id="rId36"/>
    <p:sldId id="2209" r:id="rId37"/>
    <p:sldId id="2210" r:id="rId38"/>
    <p:sldId id="2211" r:id="rId39"/>
    <p:sldId id="2212" r:id="rId40"/>
    <p:sldId id="2213" r:id="rId41"/>
    <p:sldId id="2214" r:id="rId42"/>
    <p:sldId id="2215" r:id="rId43"/>
    <p:sldId id="2216" r:id="rId44"/>
    <p:sldId id="2217" r:id="rId45"/>
    <p:sldId id="2218" r:id="rId46"/>
    <p:sldId id="2219" r:id="rId47"/>
    <p:sldId id="2220" r:id="rId48"/>
    <p:sldId id="2221" r:id="rId49"/>
    <p:sldId id="2222" r:id="rId50"/>
    <p:sldId id="2223" r:id="rId51"/>
    <p:sldId id="2224" r:id="rId52"/>
    <p:sldId id="2225" r:id="rId53"/>
    <p:sldId id="2226" r:id="rId54"/>
    <p:sldId id="2227" r:id="rId55"/>
    <p:sldId id="2228" r:id="rId56"/>
    <p:sldId id="2229" r:id="rId57"/>
    <p:sldId id="2239" r:id="rId58"/>
    <p:sldId id="2230" r:id="rId59"/>
    <p:sldId id="2262" r:id="rId60"/>
    <p:sldId id="2263" r:id="rId61"/>
    <p:sldId id="2264" r:id="rId62"/>
    <p:sldId id="2265" r:id="rId63"/>
    <p:sldId id="2266" r:id="rId64"/>
    <p:sldId id="2267" r:id="rId65"/>
    <p:sldId id="2268" r:id="rId66"/>
    <p:sldId id="2269" r:id="rId67"/>
    <p:sldId id="2270" r:id="rId68"/>
    <p:sldId id="2271" r:id="rId69"/>
    <p:sldId id="2273" r:id="rId70"/>
    <p:sldId id="2274" r:id="rId71"/>
    <p:sldId id="2275" r:id="rId72"/>
    <p:sldId id="2276" r:id="rId73"/>
    <p:sldId id="2277" r:id="rId74"/>
    <p:sldId id="2278" r:id="rId75"/>
    <p:sldId id="2279" r:id="rId76"/>
    <p:sldId id="2280" r:id="rId77"/>
    <p:sldId id="2281" r:id="rId78"/>
    <p:sldId id="2282" r:id="rId79"/>
    <p:sldId id="2283" r:id="rId80"/>
    <p:sldId id="2284" r:id="rId81"/>
    <p:sldId id="2285" r:id="rId82"/>
    <p:sldId id="2286" r:id="rId83"/>
    <p:sldId id="2287" r:id="rId84"/>
    <p:sldId id="2288" r:id="rId85"/>
    <p:sldId id="2289" r:id="rId86"/>
    <p:sldId id="2290" r:id="rId87"/>
    <p:sldId id="2291" r:id="rId88"/>
    <p:sldId id="2292" r:id="rId89"/>
    <p:sldId id="2293" r:id="rId90"/>
    <p:sldId id="2294" r:id="rId91"/>
    <p:sldId id="2295" r:id="rId92"/>
    <p:sldId id="2296" r:id="rId93"/>
    <p:sldId id="2297" r:id="rId94"/>
  </p:sldIdLst>
  <p:sldSz cx="12192000" cy="6858000"/>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325" autoAdjust="0"/>
    <p:restoredTop sz="94660"/>
  </p:normalViewPr>
  <p:slideViewPr>
    <p:cSldViewPr snapToGrid="0">
      <p:cViewPr varScale="1">
        <p:scale>
          <a:sx n="59" d="100"/>
          <a:sy n="59" d="100"/>
        </p:scale>
        <p:origin x="64" y="11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40F1FFF7-2BA0-475E-BFE7-C3F82A9A6946}" type="datetimeFigureOut">
              <a:rPr lang="en-GB" smtClean="0"/>
              <a:t>26/04/2023</a:t>
            </a:fld>
            <a:endParaRPr lang="en-GB"/>
          </a:p>
        </p:txBody>
      </p:sp>
      <p:sp>
        <p:nvSpPr>
          <p:cNvPr id="4" name="页脚占位符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en-GB"/>
          </a:p>
        </p:txBody>
      </p:sp>
      <p:sp>
        <p:nvSpPr>
          <p:cNvPr id="5" name="灯片编号占位符 4"/>
          <p:cNvSpPr>
            <a:spLocks noGrp="1"/>
          </p:cNvSpPr>
          <p:nvPr>
            <p:ph type="sldNum" sz="quarter" idx="3"/>
          </p:nvPr>
        </p:nvSpPr>
        <p:spPr>
          <a:xfrm>
            <a:off x="3849688" y="9431338"/>
            <a:ext cx="2946400" cy="498475"/>
          </a:xfrm>
          <a:prstGeom prst="rect">
            <a:avLst/>
          </a:prstGeom>
        </p:spPr>
        <p:txBody>
          <a:bodyPr vert="horz" lIns="91440" tIns="45720" rIns="91440" bIns="45720" rtlCol="0" anchor="b"/>
          <a:lstStyle>
            <a:lvl1pPr algn="r">
              <a:defRPr sz="1200"/>
            </a:lvl1pPr>
          </a:lstStyle>
          <a:p>
            <a:fld id="{1BFBE7BA-17BE-4C72-BDE9-93CAA4D0D651}" type="slidenum">
              <a:rPr lang="en-GB" smtClean="0"/>
              <a:t>‹#›</a:t>
            </a:fld>
            <a:endParaRPr lang="en-GB"/>
          </a:p>
        </p:txBody>
      </p:sp>
    </p:spTree>
    <p:extLst>
      <p:ext uri="{BB962C8B-B14F-4D97-AF65-F5344CB8AC3E}">
        <p14:creationId xmlns:p14="http://schemas.microsoft.com/office/powerpoint/2010/main" val="257272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D299A35E-D7B7-4081-8EA2-331D8425DDD3}" type="datetimeFigureOut">
              <a:rPr lang="en-US" smtClean="0"/>
              <a:t>4/26/2023</a:t>
            </a:fld>
            <a:endParaRPr lang="en-US"/>
          </a:p>
        </p:txBody>
      </p:sp>
      <p:sp>
        <p:nvSpPr>
          <p:cNvPr id="4" name="Slide Image Placeholder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46E4F44D-EE3C-4964-A9AD-F143B10001B6}" type="slidenum">
              <a:rPr lang="en-US" smtClean="0"/>
              <a:t>‹#›</a:t>
            </a:fld>
            <a:endParaRPr lang="en-US"/>
          </a:p>
        </p:txBody>
      </p:sp>
    </p:spTree>
    <p:extLst>
      <p:ext uri="{BB962C8B-B14F-4D97-AF65-F5344CB8AC3E}">
        <p14:creationId xmlns:p14="http://schemas.microsoft.com/office/powerpoint/2010/main" val="420644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C8D-8D87-49B7-913C-2F3E7CE15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82307A-827B-49D5-93D5-888506111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A13D66-163F-44AC-9E7C-288C45DCFC41}"/>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5" name="Footer Placeholder 4">
            <a:extLst>
              <a:ext uri="{FF2B5EF4-FFF2-40B4-BE49-F238E27FC236}">
                <a16:creationId xmlns:a16="http://schemas.microsoft.com/office/drawing/2014/main" id="{297BCF21-3CFD-4385-9DBC-F7BD17D8A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E5275-B573-49CD-90AD-CB0DA97599F5}"/>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39205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AC9D-667A-4F8E-8A4B-5534E3501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AB3C54-24B0-464A-8D85-99A6883DC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B1B0D-7BB1-4E78-AD53-15520DE87041}"/>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5" name="Footer Placeholder 4">
            <a:extLst>
              <a:ext uri="{FF2B5EF4-FFF2-40B4-BE49-F238E27FC236}">
                <a16:creationId xmlns:a16="http://schemas.microsoft.com/office/drawing/2014/main" id="{925F90C4-EB39-462A-B466-D6BDB78E7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19E79-F059-4C7A-8814-C7FE069902E8}"/>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92502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63A2FF-4678-4216-98BC-A82B1465A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284147-CDB3-4F8F-AD86-029641C3E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8C6FF-7F91-4CDE-95B6-82CD5089D2A0}"/>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5" name="Footer Placeholder 4">
            <a:extLst>
              <a:ext uri="{FF2B5EF4-FFF2-40B4-BE49-F238E27FC236}">
                <a16:creationId xmlns:a16="http://schemas.microsoft.com/office/drawing/2014/main" id="{C4E431B2-6F17-46C5-9728-C9DF6803F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F738F-8A91-493E-AE17-4C41E34E292B}"/>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5780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F930-BB1B-4E66-A750-14CDF232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1519BF-68A6-43AA-89F5-C81A45FBF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702ED-6F7F-4497-9059-B93C8F382FC7}"/>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5" name="Footer Placeholder 4">
            <a:extLst>
              <a:ext uri="{FF2B5EF4-FFF2-40B4-BE49-F238E27FC236}">
                <a16:creationId xmlns:a16="http://schemas.microsoft.com/office/drawing/2014/main" id="{2675094B-4552-47F8-A19A-C0E27DDEB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7916A4-49B7-4704-8CAC-115D1DEA9C13}"/>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71740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C7C10-1A04-4D5D-88D6-E25C15B2A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D7FAE4-EC71-4F88-836E-08C97267F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E76022-E15C-4FC6-85EE-406E479892B6}"/>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5" name="Footer Placeholder 4">
            <a:extLst>
              <a:ext uri="{FF2B5EF4-FFF2-40B4-BE49-F238E27FC236}">
                <a16:creationId xmlns:a16="http://schemas.microsoft.com/office/drawing/2014/main" id="{937DC579-3692-4E9B-B338-4EAEFB61A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CDB079-213E-47A8-8BFE-6CB21B4D79A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07038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2CD8-DB14-4576-899F-2F2CE272E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AF43D7-F323-46C2-B5D7-236AA5AF6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3D94A0-9200-4AC5-A43F-2BDC53772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880A4B-B757-4DB9-B76F-9C884BC349C1}"/>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6" name="Footer Placeholder 5">
            <a:extLst>
              <a:ext uri="{FF2B5EF4-FFF2-40B4-BE49-F238E27FC236}">
                <a16:creationId xmlns:a16="http://schemas.microsoft.com/office/drawing/2014/main" id="{CF9B8ACA-D40F-4229-9841-511E5B71C3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FC1A17-3BF5-4EA5-BEFF-51260E8F739C}"/>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74083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95FE-0948-4BA1-8E48-1EB6D0A82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A089F5-02CB-4DE6-8137-F5A641BFE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60FF3C-480D-4C27-A5C0-3A0EF312E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6455D2-0EA6-45F2-ACFD-5B255D585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5001B6-1D21-4E2D-BFD9-31A494A76D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7D2297-CA0A-4D7C-88D0-B7E630DD7FD4}"/>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8" name="Footer Placeholder 7">
            <a:extLst>
              <a:ext uri="{FF2B5EF4-FFF2-40B4-BE49-F238E27FC236}">
                <a16:creationId xmlns:a16="http://schemas.microsoft.com/office/drawing/2014/main" id="{F8B61E68-94DE-4D18-85C2-D659E80492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74391D-3478-49C6-A64F-7D922234981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59791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787D-CCE5-4351-A8D2-6FB40E4C6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D0080E-8BB7-4A2B-9E1E-A1884EAB7C8B}"/>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4" name="Footer Placeholder 3">
            <a:extLst>
              <a:ext uri="{FF2B5EF4-FFF2-40B4-BE49-F238E27FC236}">
                <a16:creationId xmlns:a16="http://schemas.microsoft.com/office/drawing/2014/main" id="{FC231991-0512-4363-BEC1-9F5FB2A4CF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B0BCDD-F844-4A3B-AFC4-D12972D0E38D}"/>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60693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2F588C-0B58-4656-A1BF-EEBC5FAFC90E}"/>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3" name="Footer Placeholder 2">
            <a:extLst>
              <a:ext uri="{FF2B5EF4-FFF2-40B4-BE49-F238E27FC236}">
                <a16:creationId xmlns:a16="http://schemas.microsoft.com/office/drawing/2014/main" id="{355D5C27-B9EB-4358-845D-80E984EFEF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80E9D9-71E6-4C4B-94D8-15A6D054D65F}"/>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7003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7AC6-3E96-4DF2-8B7B-8ED2ACA86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D3594C-6116-4D70-8609-3B3AE3B06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40EF22-48F6-40F9-98DA-773AAB2C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D922F2-9898-4FAD-84C3-E54D1A2B9486}"/>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6" name="Footer Placeholder 5">
            <a:extLst>
              <a:ext uri="{FF2B5EF4-FFF2-40B4-BE49-F238E27FC236}">
                <a16:creationId xmlns:a16="http://schemas.microsoft.com/office/drawing/2014/main" id="{6804D9C0-1537-41C1-A2E0-B949FC8C46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394171-1D38-4BB1-B05F-4399CBF9FF1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23373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3BF37-234B-4CDC-9355-274310AF9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98EEF5-627E-47C5-882D-E9FB795C4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D119AF-0700-4DB2-B0C2-497AE7D4A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68593-5F9E-4E5A-BFEB-7B311DCF793B}"/>
              </a:ext>
            </a:extLst>
          </p:cNvPr>
          <p:cNvSpPr>
            <a:spLocks noGrp="1"/>
          </p:cNvSpPr>
          <p:nvPr>
            <p:ph type="dt" sz="half" idx="10"/>
          </p:nvPr>
        </p:nvSpPr>
        <p:spPr/>
        <p:txBody>
          <a:bodyPr/>
          <a:lstStyle/>
          <a:p>
            <a:fld id="{2C8DE5C2-993C-4607-B26D-D4750998D4EC}" type="datetimeFigureOut">
              <a:rPr lang="en-US" smtClean="0"/>
              <a:t>4/26/2023</a:t>
            </a:fld>
            <a:endParaRPr lang="en-US"/>
          </a:p>
        </p:txBody>
      </p:sp>
      <p:sp>
        <p:nvSpPr>
          <p:cNvPr id="6" name="Footer Placeholder 5">
            <a:extLst>
              <a:ext uri="{FF2B5EF4-FFF2-40B4-BE49-F238E27FC236}">
                <a16:creationId xmlns:a16="http://schemas.microsoft.com/office/drawing/2014/main" id="{62C7370B-15E1-4CB0-9B85-006578F16A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CC3140-5AF3-4C9C-93D5-9F57668CAEA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1265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710C75-A374-4D84-B806-79A414C18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ABAD88-B91C-434B-9792-00329962B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357FA-0154-4DB3-A3D3-332B7C577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DE5C2-993C-4607-B26D-D4750998D4EC}" type="datetimeFigureOut">
              <a:rPr lang="en-US" smtClean="0"/>
              <a:t>4/26/2023</a:t>
            </a:fld>
            <a:endParaRPr lang="en-US"/>
          </a:p>
        </p:txBody>
      </p:sp>
      <p:sp>
        <p:nvSpPr>
          <p:cNvPr id="5" name="Footer Placeholder 4">
            <a:extLst>
              <a:ext uri="{FF2B5EF4-FFF2-40B4-BE49-F238E27FC236}">
                <a16:creationId xmlns:a16="http://schemas.microsoft.com/office/drawing/2014/main" id="{C7963CCD-B113-4C4B-BE1E-21FEF9B8A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A76117-D1BF-4D9D-A2E9-B4F402BA5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9C5FF-F35B-42A8-986F-F5F50A539C6D}" type="slidenum">
              <a:rPr lang="en-US" smtClean="0"/>
              <a:t>‹#›</a:t>
            </a:fld>
            <a:endParaRPr lang="en-US"/>
          </a:p>
        </p:txBody>
      </p:sp>
    </p:spTree>
    <p:extLst>
      <p:ext uri="{BB962C8B-B14F-4D97-AF65-F5344CB8AC3E}">
        <p14:creationId xmlns:p14="http://schemas.microsoft.com/office/powerpoint/2010/main" val="120991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7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7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342" y="1597896"/>
            <a:ext cx="11215315" cy="2852737"/>
          </a:xfrm>
        </p:spPr>
        <p:txBody>
          <a:bodyPr>
            <a:normAutofit/>
          </a:bodyPr>
          <a:lstStyle/>
          <a:p>
            <a:pPr algn="ctr"/>
            <a:r>
              <a:rPr lang="en-GB" sz="4400" dirty="0"/>
              <a:t>Module Seven:</a:t>
            </a:r>
            <a:br>
              <a:rPr lang="en-GB" sz="4400" dirty="0"/>
            </a:br>
            <a:r>
              <a:rPr lang="en-GB" sz="4400" dirty="0"/>
              <a:t>Hot topics in Service Computing</a:t>
            </a:r>
            <a:br>
              <a:rPr lang="en-GB" sz="4400" dirty="0"/>
            </a:br>
            <a:r>
              <a:rPr lang="en-GB" sz="4400" dirty="0"/>
              <a:t>- Cloud - </a:t>
            </a:r>
            <a:endParaRPr lang="en-US" sz="4400" dirty="0"/>
          </a:p>
        </p:txBody>
      </p:sp>
    </p:spTree>
    <p:extLst>
      <p:ext uri="{BB962C8B-B14F-4D97-AF65-F5344CB8AC3E}">
        <p14:creationId xmlns:p14="http://schemas.microsoft.com/office/powerpoint/2010/main" val="2748171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1AFE8-888E-3BAB-9E0C-999A8FF33B17}"/>
              </a:ext>
            </a:extLst>
          </p:cNvPr>
          <p:cNvSpPr>
            <a:spLocks noGrp="1"/>
          </p:cNvSpPr>
          <p:nvPr>
            <p:ph type="title"/>
          </p:nvPr>
        </p:nvSpPr>
        <p:spPr/>
        <p:txBody>
          <a:bodyPr/>
          <a:lstStyle/>
          <a:p>
            <a:r>
              <a:rPr lang="en-AU" dirty="0"/>
              <a:t>How can the resources be hosted and managed?</a:t>
            </a:r>
            <a:endParaRPr lang="x-none" dirty="0"/>
          </a:p>
        </p:txBody>
      </p:sp>
      <p:sp>
        <p:nvSpPr>
          <p:cNvPr id="3" name="内容占位符 2">
            <a:extLst>
              <a:ext uri="{FF2B5EF4-FFF2-40B4-BE49-F238E27FC236}">
                <a16:creationId xmlns:a16="http://schemas.microsoft.com/office/drawing/2014/main" id="{84D646AC-E774-548E-5BB9-D6D0FDE22F15}"/>
              </a:ext>
            </a:extLst>
          </p:cNvPr>
          <p:cNvSpPr>
            <a:spLocks noGrp="1"/>
          </p:cNvSpPr>
          <p:nvPr>
            <p:ph idx="1"/>
          </p:nvPr>
        </p:nvSpPr>
        <p:spPr/>
        <p:txBody>
          <a:bodyPr>
            <a:normAutofit/>
          </a:bodyPr>
          <a:lstStyle/>
          <a:p>
            <a:r>
              <a:rPr lang="en-GB" sz="4800" dirty="0"/>
              <a:t>Option 1 – private data </a:t>
            </a:r>
            <a:r>
              <a:rPr lang="en-GB" sz="4800" dirty="0" err="1"/>
              <a:t>center</a:t>
            </a:r>
            <a:endParaRPr lang="en-GB" sz="4800" dirty="0"/>
          </a:p>
          <a:p>
            <a:pPr lvl="1"/>
            <a:r>
              <a:rPr lang="en-GB" sz="4400" dirty="0"/>
              <a:t>Organization's on-premises data </a:t>
            </a:r>
            <a:r>
              <a:rPr lang="en-GB" sz="4400" dirty="0" err="1"/>
              <a:t>center</a:t>
            </a:r>
            <a:endParaRPr lang="en-GB" sz="4400" dirty="0"/>
          </a:p>
          <a:p>
            <a:pPr lvl="2"/>
            <a:r>
              <a:rPr lang="en-GB" sz="4000" dirty="0"/>
              <a:t>Owned and hosted on organization’s premises</a:t>
            </a:r>
          </a:p>
          <a:p>
            <a:pPr lvl="2"/>
            <a:r>
              <a:rPr lang="en-GB" sz="4000" dirty="0"/>
              <a:t>Managed by organization</a:t>
            </a:r>
          </a:p>
          <a:p>
            <a:pPr marL="0" indent="0">
              <a:buNone/>
            </a:pPr>
            <a:endParaRPr lang="x-none" sz="4800" dirty="0"/>
          </a:p>
        </p:txBody>
      </p:sp>
    </p:spTree>
    <p:extLst>
      <p:ext uri="{BB962C8B-B14F-4D97-AF65-F5344CB8AC3E}">
        <p14:creationId xmlns:p14="http://schemas.microsoft.com/office/powerpoint/2010/main" val="509496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1AFE8-888E-3BAB-9E0C-999A8FF33B17}"/>
              </a:ext>
            </a:extLst>
          </p:cNvPr>
          <p:cNvSpPr>
            <a:spLocks noGrp="1"/>
          </p:cNvSpPr>
          <p:nvPr>
            <p:ph type="title"/>
          </p:nvPr>
        </p:nvSpPr>
        <p:spPr/>
        <p:txBody>
          <a:bodyPr/>
          <a:lstStyle/>
          <a:p>
            <a:r>
              <a:rPr lang="en-AU" dirty="0"/>
              <a:t>How can the resources be hosted and managed?</a:t>
            </a:r>
            <a:endParaRPr lang="x-none" dirty="0"/>
          </a:p>
        </p:txBody>
      </p:sp>
      <p:sp>
        <p:nvSpPr>
          <p:cNvPr id="3" name="内容占位符 2">
            <a:extLst>
              <a:ext uri="{FF2B5EF4-FFF2-40B4-BE49-F238E27FC236}">
                <a16:creationId xmlns:a16="http://schemas.microsoft.com/office/drawing/2014/main" id="{84D646AC-E774-548E-5BB9-D6D0FDE22F15}"/>
              </a:ext>
            </a:extLst>
          </p:cNvPr>
          <p:cNvSpPr>
            <a:spLocks noGrp="1"/>
          </p:cNvSpPr>
          <p:nvPr>
            <p:ph idx="1"/>
          </p:nvPr>
        </p:nvSpPr>
        <p:spPr/>
        <p:txBody>
          <a:bodyPr>
            <a:normAutofit/>
          </a:bodyPr>
          <a:lstStyle/>
          <a:p>
            <a:r>
              <a:rPr lang="en-GB" sz="4800" dirty="0"/>
              <a:t>Option 2 – public cloud</a:t>
            </a:r>
          </a:p>
          <a:p>
            <a:pPr lvl="1"/>
            <a:r>
              <a:rPr lang="en-GB" sz="4400" dirty="0"/>
              <a:t>Hosted by another organization on shared resources</a:t>
            </a:r>
          </a:p>
          <a:p>
            <a:pPr marL="0" indent="0">
              <a:buNone/>
            </a:pPr>
            <a:endParaRPr lang="x-none" sz="4800" dirty="0"/>
          </a:p>
        </p:txBody>
      </p:sp>
    </p:spTree>
    <p:extLst>
      <p:ext uri="{BB962C8B-B14F-4D97-AF65-F5344CB8AC3E}">
        <p14:creationId xmlns:p14="http://schemas.microsoft.com/office/powerpoint/2010/main" val="3969193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1AFE8-888E-3BAB-9E0C-999A8FF33B17}"/>
              </a:ext>
            </a:extLst>
          </p:cNvPr>
          <p:cNvSpPr>
            <a:spLocks noGrp="1"/>
          </p:cNvSpPr>
          <p:nvPr>
            <p:ph type="title"/>
          </p:nvPr>
        </p:nvSpPr>
        <p:spPr/>
        <p:txBody>
          <a:bodyPr/>
          <a:lstStyle/>
          <a:p>
            <a:r>
              <a:rPr lang="en-AU" dirty="0"/>
              <a:t>How can the resources be hosted and managed?</a:t>
            </a:r>
            <a:endParaRPr lang="x-none" dirty="0"/>
          </a:p>
        </p:txBody>
      </p:sp>
      <p:sp>
        <p:nvSpPr>
          <p:cNvPr id="3" name="内容占位符 2">
            <a:extLst>
              <a:ext uri="{FF2B5EF4-FFF2-40B4-BE49-F238E27FC236}">
                <a16:creationId xmlns:a16="http://schemas.microsoft.com/office/drawing/2014/main" id="{84D646AC-E774-548E-5BB9-D6D0FDE22F15}"/>
              </a:ext>
            </a:extLst>
          </p:cNvPr>
          <p:cNvSpPr>
            <a:spLocks noGrp="1"/>
          </p:cNvSpPr>
          <p:nvPr>
            <p:ph idx="1"/>
          </p:nvPr>
        </p:nvSpPr>
        <p:spPr/>
        <p:txBody>
          <a:bodyPr>
            <a:normAutofit/>
          </a:bodyPr>
          <a:lstStyle/>
          <a:p>
            <a:r>
              <a:rPr lang="en-GB" sz="4800" dirty="0"/>
              <a:t>Option 3 – private cloud</a:t>
            </a:r>
          </a:p>
          <a:p>
            <a:pPr lvl="1"/>
            <a:r>
              <a:rPr lang="en-GB" sz="4400" dirty="0"/>
              <a:t>Hosted on resources dedicated to the organization (not shared)</a:t>
            </a:r>
          </a:p>
          <a:p>
            <a:pPr marL="0" indent="0">
              <a:buNone/>
            </a:pPr>
            <a:endParaRPr lang="x-none" sz="4800" dirty="0"/>
          </a:p>
        </p:txBody>
      </p:sp>
    </p:spTree>
    <p:extLst>
      <p:ext uri="{BB962C8B-B14F-4D97-AF65-F5344CB8AC3E}">
        <p14:creationId xmlns:p14="http://schemas.microsoft.com/office/powerpoint/2010/main" val="1849003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Constructing a private cloud</a:t>
            </a:r>
          </a:p>
        </p:txBody>
      </p:sp>
      <p:sp>
        <p:nvSpPr>
          <p:cNvPr id="3" name="Content Placeholder 2"/>
          <p:cNvSpPr>
            <a:spLocks noGrp="1"/>
          </p:cNvSpPr>
          <p:nvPr>
            <p:ph idx="1"/>
          </p:nvPr>
        </p:nvSpPr>
        <p:spPr/>
        <p:txBody>
          <a:bodyPr>
            <a:normAutofit fontScale="92500" lnSpcReduction="20000"/>
          </a:bodyPr>
          <a:lstStyle/>
          <a:p>
            <a:r>
              <a:rPr lang="en-GB" sz="3600" dirty="0"/>
              <a:t>Cloud infrastructure</a:t>
            </a:r>
          </a:p>
          <a:p>
            <a:pPr lvl="1"/>
            <a:r>
              <a:rPr lang="en-GB" sz="3200" dirty="0"/>
              <a:t>components needed for cloud computing</a:t>
            </a:r>
          </a:p>
          <a:p>
            <a:pPr lvl="1"/>
            <a:r>
              <a:rPr lang="en-GB" sz="3200" dirty="0"/>
              <a:t>the basic elements of cloud infrastructure are the same whether you have a private cloud, public cloud, or hybrid cloud.</a:t>
            </a:r>
          </a:p>
          <a:p>
            <a:r>
              <a:rPr lang="en-GB" sz="3600" dirty="0"/>
              <a:t>Operating system+ a variety of bare-metal, virtualization, or container software that abstract, pool, and share scalable resources across a network.</a:t>
            </a:r>
          </a:p>
          <a:p>
            <a:r>
              <a:rPr lang="en-GB" sz="3600" dirty="0"/>
              <a:t>The IT staff that is equipped to manage private cloud environments</a:t>
            </a:r>
          </a:p>
        </p:txBody>
      </p:sp>
    </p:spTree>
    <p:extLst>
      <p:ext uri="{BB962C8B-B14F-4D97-AF65-F5344CB8AC3E}">
        <p14:creationId xmlns:p14="http://schemas.microsoft.com/office/powerpoint/2010/main" val="2001662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F23E86-1121-9A27-5BF1-F4DFC1DE3DAB}"/>
              </a:ext>
            </a:extLst>
          </p:cNvPr>
          <p:cNvSpPr>
            <a:spLocks noGrp="1"/>
          </p:cNvSpPr>
          <p:nvPr>
            <p:ph type="title"/>
          </p:nvPr>
        </p:nvSpPr>
        <p:spPr/>
        <p:txBody>
          <a:bodyPr/>
          <a:lstStyle/>
          <a:p>
            <a:r>
              <a:rPr lang="en-AU" dirty="0"/>
              <a:t>How can the resources be hosted in private clouds?</a:t>
            </a:r>
            <a:endParaRPr lang="x-none" dirty="0"/>
          </a:p>
        </p:txBody>
      </p:sp>
    </p:spTree>
    <p:extLst>
      <p:ext uri="{BB962C8B-B14F-4D97-AF65-F5344CB8AC3E}">
        <p14:creationId xmlns:p14="http://schemas.microsoft.com/office/powerpoint/2010/main" val="335091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On-Premise/Internal private cloud</a:t>
            </a:r>
          </a:p>
        </p:txBody>
      </p:sp>
      <p:sp>
        <p:nvSpPr>
          <p:cNvPr id="3" name="Content Placeholder 2"/>
          <p:cNvSpPr>
            <a:spLocks noGrp="1"/>
          </p:cNvSpPr>
          <p:nvPr>
            <p:ph idx="1"/>
          </p:nvPr>
        </p:nvSpPr>
        <p:spPr/>
        <p:txBody>
          <a:bodyPr>
            <a:noAutofit/>
          </a:bodyPr>
          <a:lstStyle/>
          <a:p>
            <a:r>
              <a:rPr lang="en-US" sz="4000" dirty="0"/>
              <a:t>Motivation</a:t>
            </a:r>
          </a:p>
          <a:p>
            <a:pPr lvl="1"/>
            <a:r>
              <a:rPr lang="en-US" sz="3600" dirty="0"/>
              <a:t>Better utilization of resources</a:t>
            </a:r>
          </a:p>
          <a:p>
            <a:pPr lvl="1"/>
            <a:r>
              <a:rPr lang="en-US" sz="3600" dirty="0"/>
              <a:t>Maintain full control</a:t>
            </a:r>
          </a:p>
          <a:p>
            <a:r>
              <a:rPr lang="en-GB" sz="4000" dirty="0"/>
              <a:t>The private cloud is </a:t>
            </a:r>
            <a:r>
              <a:rPr lang="en-GB" sz="4000" dirty="0">
                <a:highlight>
                  <a:srgbClr val="FFFF00"/>
                </a:highlight>
              </a:rPr>
              <a:t>based on resources and infrastructure already present in an organization's on-premises data </a:t>
            </a:r>
            <a:r>
              <a:rPr lang="en-GB" sz="4000" dirty="0" err="1">
                <a:highlight>
                  <a:srgbClr val="FFFF00"/>
                </a:highlight>
              </a:rPr>
              <a:t>center</a:t>
            </a:r>
            <a:endParaRPr lang="en-GB" sz="4000" dirty="0">
              <a:highlight>
                <a:srgbClr val="FFFF00"/>
              </a:highlight>
            </a:endParaRPr>
          </a:p>
          <a:p>
            <a:r>
              <a:rPr lang="en-GB" sz="4000" dirty="0"/>
              <a:t>The organization/enterprise hosts a cloud environment internally</a:t>
            </a:r>
          </a:p>
          <a:p>
            <a:endParaRPr lang="en-GB" sz="4000" dirty="0">
              <a:highlight>
                <a:srgbClr val="FFFF00"/>
              </a:highlight>
            </a:endParaRPr>
          </a:p>
        </p:txBody>
      </p:sp>
    </p:spTree>
    <p:extLst>
      <p:ext uri="{BB962C8B-B14F-4D97-AF65-F5344CB8AC3E}">
        <p14:creationId xmlns:p14="http://schemas.microsoft.com/office/powerpoint/2010/main" val="1299484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D721F-3F71-DE86-500B-C8FDAF00DB02}"/>
              </a:ext>
            </a:extLst>
          </p:cNvPr>
          <p:cNvSpPr>
            <a:spLocks noGrp="1"/>
          </p:cNvSpPr>
          <p:nvPr>
            <p:ph type="title"/>
          </p:nvPr>
        </p:nvSpPr>
        <p:spPr/>
        <p:txBody>
          <a:bodyPr/>
          <a:lstStyle/>
          <a:p>
            <a:r>
              <a:rPr lang="en-GB" dirty="0"/>
              <a:t>On-Premise/Internal private cloud</a:t>
            </a:r>
            <a:endParaRPr lang="x-none" dirty="0"/>
          </a:p>
        </p:txBody>
      </p:sp>
      <p:sp>
        <p:nvSpPr>
          <p:cNvPr id="3" name="内容占位符 2">
            <a:extLst>
              <a:ext uri="{FF2B5EF4-FFF2-40B4-BE49-F238E27FC236}">
                <a16:creationId xmlns:a16="http://schemas.microsoft.com/office/drawing/2014/main" id="{181D4F59-9E9B-B5CF-249B-9F4E4B1EA887}"/>
              </a:ext>
            </a:extLst>
          </p:cNvPr>
          <p:cNvSpPr>
            <a:spLocks noGrp="1"/>
          </p:cNvSpPr>
          <p:nvPr>
            <p:ph idx="1"/>
          </p:nvPr>
        </p:nvSpPr>
        <p:spPr>
          <a:xfrm>
            <a:off x="838200" y="1825625"/>
            <a:ext cx="6733032" cy="4351338"/>
          </a:xfrm>
        </p:spPr>
        <p:txBody>
          <a:bodyPr>
            <a:normAutofit/>
          </a:bodyPr>
          <a:lstStyle/>
          <a:p>
            <a:r>
              <a:rPr lang="en-AU" sz="4400" dirty="0"/>
              <a:t>In this model, who is</a:t>
            </a:r>
          </a:p>
          <a:p>
            <a:pPr lvl="1"/>
            <a:r>
              <a:rPr lang="en-AU" sz="4000" dirty="0"/>
              <a:t>Cloud provider/service provider?</a:t>
            </a:r>
          </a:p>
          <a:p>
            <a:pPr lvl="1"/>
            <a:r>
              <a:rPr lang="en-AU" sz="4000" dirty="0"/>
              <a:t>Customer/user/cloud tenant?</a:t>
            </a:r>
            <a:endParaRPr lang="x-none" sz="4000" dirty="0"/>
          </a:p>
        </p:txBody>
      </p:sp>
      <p:pic>
        <p:nvPicPr>
          <p:cNvPr id="5" name="图片 4">
            <a:extLst>
              <a:ext uri="{FF2B5EF4-FFF2-40B4-BE49-F238E27FC236}">
                <a16:creationId xmlns:a16="http://schemas.microsoft.com/office/drawing/2014/main" id="{CC4E6E7A-1F05-F3D7-F1AD-ED137F26EE39}"/>
              </a:ext>
            </a:extLst>
          </p:cNvPr>
          <p:cNvPicPr>
            <a:picLocks noChangeAspect="1"/>
          </p:cNvPicPr>
          <p:nvPr/>
        </p:nvPicPr>
        <p:blipFill>
          <a:blip r:embed="rId2"/>
          <a:stretch>
            <a:fillRect/>
          </a:stretch>
        </p:blipFill>
        <p:spPr>
          <a:xfrm>
            <a:off x="6421191" y="1690688"/>
            <a:ext cx="5203310" cy="4561256"/>
          </a:xfrm>
          <a:prstGeom prst="rect">
            <a:avLst/>
          </a:prstGeom>
        </p:spPr>
      </p:pic>
    </p:spTree>
    <p:extLst>
      <p:ext uri="{BB962C8B-B14F-4D97-AF65-F5344CB8AC3E}">
        <p14:creationId xmlns:p14="http://schemas.microsoft.com/office/powerpoint/2010/main" val="603384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4797F5-8574-5A27-AB62-FC036080AC11}"/>
              </a:ext>
            </a:extLst>
          </p:cNvPr>
          <p:cNvSpPr>
            <a:spLocks noGrp="1"/>
          </p:cNvSpPr>
          <p:nvPr>
            <p:ph type="title"/>
          </p:nvPr>
        </p:nvSpPr>
        <p:spPr/>
        <p:txBody>
          <a:bodyPr/>
          <a:lstStyle/>
          <a:p>
            <a:r>
              <a:rPr lang="en-GB" dirty="0"/>
              <a:t>On-Premise/Internal private cloud</a:t>
            </a:r>
            <a:endParaRPr lang="x-none" dirty="0"/>
          </a:p>
        </p:txBody>
      </p:sp>
      <p:sp>
        <p:nvSpPr>
          <p:cNvPr id="3" name="内容占位符 2">
            <a:extLst>
              <a:ext uri="{FF2B5EF4-FFF2-40B4-BE49-F238E27FC236}">
                <a16:creationId xmlns:a16="http://schemas.microsoft.com/office/drawing/2014/main" id="{A68476B4-9615-19E3-040F-812ABB5C7B4E}"/>
              </a:ext>
            </a:extLst>
          </p:cNvPr>
          <p:cNvSpPr>
            <a:spLocks noGrp="1"/>
          </p:cNvSpPr>
          <p:nvPr>
            <p:ph idx="1"/>
          </p:nvPr>
        </p:nvSpPr>
        <p:spPr>
          <a:xfrm>
            <a:off x="838200" y="1825625"/>
            <a:ext cx="6477000" cy="4351338"/>
          </a:xfrm>
        </p:spPr>
        <p:txBody>
          <a:bodyPr>
            <a:normAutofit lnSpcReduction="10000"/>
          </a:bodyPr>
          <a:lstStyle/>
          <a:p>
            <a:r>
              <a:rPr lang="en-AU" sz="3600" dirty="0"/>
              <a:t>Infrastructure is owned and managed by the enterprise’s own IT team</a:t>
            </a:r>
          </a:p>
          <a:p>
            <a:pPr lvl="1"/>
            <a:r>
              <a:rPr lang="en-AU" sz="3200" dirty="0"/>
              <a:t>Enterprise IT becomes the service provider</a:t>
            </a:r>
          </a:p>
          <a:p>
            <a:r>
              <a:rPr lang="en-AU" sz="3600" dirty="0"/>
              <a:t>Enterprise’s business units use resources hosted in the private cloud</a:t>
            </a:r>
          </a:p>
          <a:p>
            <a:pPr lvl="1"/>
            <a:r>
              <a:rPr lang="en-AU" sz="3200" dirty="0"/>
              <a:t>Business units are cloud tenants</a:t>
            </a:r>
          </a:p>
        </p:txBody>
      </p:sp>
      <p:pic>
        <p:nvPicPr>
          <p:cNvPr id="5" name="图片 4">
            <a:extLst>
              <a:ext uri="{FF2B5EF4-FFF2-40B4-BE49-F238E27FC236}">
                <a16:creationId xmlns:a16="http://schemas.microsoft.com/office/drawing/2014/main" id="{A957F1B4-01BF-7281-9DCA-4CC9DE3F4198}"/>
              </a:ext>
            </a:extLst>
          </p:cNvPr>
          <p:cNvPicPr>
            <a:picLocks noChangeAspect="1"/>
          </p:cNvPicPr>
          <p:nvPr/>
        </p:nvPicPr>
        <p:blipFill>
          <a:blip r:embed="rId2"/>
          <a:stretch>
            <a:fillRect/>
          </a:stretch>
        </p:blipFill>
        <p:spPr>
          <a:xfrm>
            <a:off x="7541605" y="1690688"/>
            <a:ext cx="3971925" cy="4924425"/>
          </a:xfrm>
          <a:prstGeom prst="rect">
            <a:avLst/>
          </a:prstGeom>
        </p:spPr>
      </p:pic>
    </p:spTree>
    <p:extLst>
      <p:ext uri="{BB962C8B-B14F-4D97-AF65-F5344CB8AC3E}">
        <p14:creationId xmlns:p14="http://schemas.microsoft.com/office/powerpoint/2010/main" val="2414441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D29BA4-BA38-EF5C-A808-AF01F695807B}"/>
              </a:ext>
            </a:extLst>
          </p:cNvPr>
          <p:cNvSpPr>
            <a:spLocks noGrp="1"/>
          </p:cNvSpPr>
          <p:nvPr>
            <p:ph type="title"/>
          </p:nvPr>
        </p:nvSpPr>
        <p:spPr/>
        <p:txBody>
          <a:bodyPr/>
          <a:lstStyle/>
          <a:p>
            <a:r>
              <a:rPr lang="en-AU" dirty="0"/>
              <a:t>On-Premise/Internal private cloud benefits</a:t>
            </a:r>
            <a:endParaRPr lang="x-none" dirty="0"/>
          </a:p>
        </p:txBody>
      </p:sp>
      <p:sp>
        <p:nvSpPr>
          <p:cNvPr id="3" name="内容占位符 2">
            <a:extLst>
              <a:ext uri="{FF2B5EF4-FFF2-40B4-BE49-F238E27FC236}">
                <a16:creationId xmlns:a16="http://schemas.microsoft.com/office/drawing/2014/main" id="{9037D267-E346-A17E-D0CF-839F73141086}"/>
              </a:ext>
            </a:extLst>
          </p:cNvPr>
          <p:cNvSpPr>
            <a:spLocks noGrp="1"/>
          </p:cNvSpPr>
          <p:nvPr>
            <p:ph idx="1"/>
          </p:nvPr>
        </p:nvSpPr>
        <p:spPr/>
        <p:txBody>
          <a:bodyPr>
            <a:normAutofit/>
          </a:bodyPr>
          <a:lstStyle/>
          <a:p>
            <a:r>
              <a:rPr lang="en-US" sz="4800" dirty="0"/>
              <a:t>Very secure</a:t>
            </a:r>
          </a:p>
          <a:p>
            <a:pPr lvl="1"/>
            <a:r>
              <a:rPr lang="en-US" sz="4400" dirty="0"/>
              <a:t>internally hosted and managed by an organization’s internal IT department</a:t>
            </a:r>
          </a:p>
          <a:p>
            <a:pPr lvl="1"/>
            <a:r>
              <a:rPr lang="en-US" sz="4400" dirty="0"/>
              <a:t>the organization has complete control over the security, configurations, and scalability of its servers</a:t>
            </a:r>
            <a:endParaRPr lang="x-none" sz="4400" dirty="0"/>
          </a:p>
        </p:txBody>
      </p:sp>
    </p:spTree>
    <p:extLst>
      <p:ext uri="{BB962C8B-B14F-4D97-AF65-F5344CB8AC3E}">
        <p14:creationId xmlns:p14="http://schemas.microsoft.com/office/powerpoint/2010/main" val="576705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On-Premise/Internal private cloud benefits</a:t>
            </a:r>
          </a:p>
        </p:txBody>
      </p:sp>
      <p:sp>
        <p:nvSpPr>
          <p:cNvPr id="3" name="Content Placeholder 2"/>
          <p:cNvSpPr>
            <a:spLocks noGrp="1"/>
          </p:cNvSpPr>
          <p:nvPr>
            <p:ph idx="1"/>
          </p:nvPr>
        </p:nvSpPr>
        <p:spPr/>
        <p:txBody>
          <a:bodyPr>
            <a:normAutofit/>
          </a:bodyPr>
          <a:lstStyle/>
          <a:p>
            <a:r>
              <a:rPr lang="en-GB" sz="3600" dirty="0"/>
              <a:t>Higher cost</a:t>
            </a:r>
          </a:p>
          <a:p>
            <a:pPr lvl="1"/>
            <a:r>
              <a:rPr lang="en-GB" sz="3200" dirty="0"/>
              <a:t>Can include the cost of purchasing and installing new hardware and software and the cost of managing it (which may involve hiring additional IT staff.)</a:t>
            </a:r>
          </a:p>
          <a:p>
            <a:r>
              <a:rPr lang="en-GB" sz="3600" dirty="0"/>
              <a:t>Limited flexibility</a:t>
            </a:r>
          </a:p>
          <a:p>
            <a:pPr lvl="1"/>
            <a:r>
              <a:rPr lang="en-GB" sz="3200" dirty="0"/>
              <a:t>once an organization invests in hardware and software for its private cloud, adding capacity or new capabilities requires additional purchases</a:t>
            </a:r>
          </a:p>
        </p:txBody>
      </p:sp>
    </p:spTree>
    <p:extLst>
      <p:ext uri="{BB962C8B-B14F-4D97-AF65-F5344CB8AC3E}">
        <p14:creationId xmlns:p14="http://schemas.microsoft.com/office/powerpoint/2010/main" val="1994806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853" y="1466852"/>
            <a:ext cx="10515600" cy="2852737"/>
          </a:xfrm>
        </p:spPr>
        <p:txBody>
          <a:bodyPr>
            <a:normAutofit/>
          </a:bodyPr>
          <a:lstStyle/>
          <a:p>
            <a:pPr algn="ctr"/>
            <a:r>
              <a:rPr lang="en-GB" dirty="0"/>
              <a:t>Topic 5:</a:t>
            </a:r>
            <a:br>
              <a:rPr lang="en-GB" dirty="0"/>
            </a:br>
            <a:r>
              <a:rPr lang="en-GB" dirty="0"/>
              <a:t>Private cloud platform construction</a:t>
            </a:r>
            <a:endParaRPr lang="en-US" dirty="0"/>
          </a:p>
        </p:txBody>
      </p:sp>
    </p:spTree>
    <p:extLst>
      <p:ext uri="{BB962C8B-B14F-4D97-AF65-F5344CB8AC3E}">
        <p14:creationId xmlns:p14="http://schemas.microsoft.com/office/powerpoint/2010/main" val="2508277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F23E86-1121-9A27-5BF1-F4DFC1DE3DAB}"/>
              </a:ext>
            </a:extLst>
          </p:cNvPr>
          <p:cNvSpPr>
            <a:spLocks noGrp="1"/>
          </p:cNvSpPr>
          <p:nvPr>
            <p:ph type="title"/>
          </p:nvPr>
        </p:nvSpPr>
        <p:spPr/>
        <p:txBody>
          <a:bodyPr/>
          <a:lstStyle/>
          <a:p>
            <a:r>
              <a:rPr lang="en-AU" dirty="0"/>
              <a:t>How are the resources hosted in private clouds?</a:t>
            </a:r>
            <a:endParaRPr lang="x-none" dirty="0"/>
          </a:p>
        </p:txBody>
      </p:sp>
    </p:spTree>
    <p:extLst>
      <p:ext uri="{BB962C8B-B14F-4D97-AF65-F5344CB8AC3E}">
        <p14:creationId xmlns:p14="http://schemas.microsoft.com/office/powerpoint/2010/main" val="2212727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985E58D-94C9-645F-5B81-1636A1CEF57D}"/>
              </a:ext>
            </a:extLst>
          </p:cNvPr>
          <p:cNvPicPr>
            <a:picLocks noChangeAspect="1"/>
          </p:cNvPicPr>
          <p:nvPr/>
        </p:nvPicPr>
        <p:blipFill>
          <a:blip r:embed="rId2"/>
          <a:stretch>
            <a:fillRect/>
          </a:stretch>
        </p:blipFill>
        <p:spPr>
          <a:xfrm>
            <a:off x="121652" y="1015193"/>
            <a:ext cx="11948696" cy="4827613"/>
          </a:xfrm>
          <a:prstGeom prst="rect">
            <a:avLst/>
          </a:prstGeom>
        </p:spPr>
      </p:pic>
    </p:spTree>
    <p:extLst>
      <p:ext uri="{BB962C8B-B14F-4D97-AF65-F5344CB8AC3E}">
        <p14:creationId xmlns:p14="http://schemas.microsoft.com/office/powerpoint/2010/main" val="2038982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4FB04C-2B62-0069-E60C-BDD90FB12132}"/>
              </a:ext>
            </a:extLst>
          </p:cNvPr>
          <p:cNvSpPr>
            <a:spLocks noGrp="1"/>
          </p:cNvSpPr>
          <p:nvPr>
            <p:ph type="title"/>
          </p:nvPr>
        </p:nvSpPr>
        <p:spPr/>
        <p:txBody>
          <a:bodyPr/>
          <a:lstStyle/>
          <a:p>
            <a:r>
              <a:rPr lang="en-AU" dirty="0"/>
              <a:t>Managed</a:t>
            </a:r>
            <a:endParaRPr lang="x-none" dirty="0"/>
          </a:p>
        </p:txBody>
      </p:sp>
      <p:sp>
        <p:nvSpPr>
          <p:cNvPr id="3" name="内容占位符 2">
            <a:extLst>
              <a:ext uri="{FF2B5EF4-FFF2-40B4-BE49-F238E27FC236}">
                <a16:creationId xmlns:a16="http://schemas.microsoft.com/office/drawing/2014/main" id="{342D4FBF-05C8-3183-F2F7-CD585EBC21A8}"/>
              </a:ext>
            </a:extLst>
          </p:cNvPr>
          <p:cNvSpPr>
            <a:spLocks noGrp="1"/>
          </p:cNvSpPr>
          <p:nvPr>
            <p:ph idx="1"/>
          </p:nvPr>
        </p:nvSpPr>
        <p:spPr/>
        <p:txBody>
          <a:bodyPr>
            <a:normAutofit lnSpcReduction="10000"/>
          </a:bodyPr>
          <a:lstStyle/>
          <a:p>
            <a:r>
              <a:rPr lang="en-GB" dirty="0"/>
              <a:t>Responsibility for managing and maintaining the infrastructure is outsourced to a third-party service provider.</a:t>
            </a:r>
          </a:p>
          <a:p>
            <a:r>
              <a:rPr lang="en-GB" dirty="0"/>
              <a:t>The physical hardware</a:t>
            </a:r>
          </a:p>
          <a:p>
            <a:pPr lvl="1"/>
            <a:r>
              <a:rPr lang="en-GB" dirty="0"/>
              <a:t>usually resides in the service provider’s data </a:t>
            </a:r>
            <a:r>
              <a:rPr lang="en-GB" dirty="0" err="1"/>
              <a:t>center</a:t>
            </a:r>
            <a:endParaRPr lang="en-GB" dirty="0"/>
          </a:p>
          <a:p>
            <a:pPr lvl="1"/>
            <a:r>
              <a:rPr lang="en-GB" dirty="0"/>
              <a:t>vendors also offer management services for infrastructure located in an enterprise’s own data </a:t>
            </a:r>
            <a:r>
              <a:rPr lang="en-GB" dirty="0" err="1"/>
              <a:t>center</a:t>
            </a:r>
            <a:endParaRPr lang="en-GB" dirty="0"/>
          </a:p>
          <a:p>
            <a:r>
              <a:rPr lang="en-US" dirty="0"/>
              <a:t>The provider maintains every part of the cloud for the enterprise, including the deployment of additional services like identity management and storage.</a:t>
            </a:r>
          </a:p>
          <a:p>
            <a:r>
              <a:rPr lang="en-US" dirty="0"/>
              <a:t>A good alternative for companies that don‘t have the resources to run private cloud systems on their own.</a:t>
            </a:r>
            <a:endParaRPr lang="x-none" dirty="0"/>
          </a:p>
        </p:txBody>
      </p:sp>
      <p:pic>
        <p:nvPicPr>
          <p:cNvPr id="7" name="图片 6">
            <a:extLst>
              <a:ext uri="{FF2B5EF4-FFF2-40B4-BE49-F238E27FC236}">
                <a16:creationId xmlns:a16="http://schemas.microsoft.com/office/drawing/2014/main" id="{EDDA2E05-EEF8-D2E5-3ED8-6EEA83CFD3EE}"/>
              </a:ext>
            </a:extLst>
          </p:cNvPr>
          <p:cNvPicPr>
            <a:picLocks noChangeAspect="1"/>
          </p:cNvPicPr>
          <p:nvPr/>
        </p:nvPicPr>
        <p:blipFill>
          <a:blip r:embed="rId2"/>
          <a:stretch>
            <a:fillRect/>
          </a:stretch>
        </p:blipFill>
        <p:spPr>
          <a:xfrm>
            <a:off x="9658351" y="171450"/>
            <a:ext cx="2208140" cy="1630065"/>
          </a:xfrm>
          <a:prstGeom prst="rect">
            <a:avLst/>
          </a:prstGeom>
        </p:spPr>
      </p:pic>
    </p:spTree>
    <p:extLst>
      <p:ext uri="{BB962C8B-B14F-4D97-AF65-F5344CB8AC3E}">
        <p14:creationId xmlns:p14="http://schemas.microsoft.com/office/powerpoint/2010/main" val="2915105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  Oracle Private Cloud at Customer</a:t>
            </a:r>
          </a:p>
        </p:txBody>
      </p:sp>
      <p:sp>
        <p:nvSpPr>
          <p:cNvPr id="3" name="Content Placeholder 2"/>
          <p:cNvSpPr>
            <a:spLocks noGrp="1"/>
          </p:cNvSpPr>
          <p:nvPr>
            <p:ph idx="1"/>
          </p:nvPr>
        </p:nvSpPr>
        <p:spPr/>
        <p:txBody>
          <a:bodyPr>
            <a:normAutofit/>
          </a:bodyPr>
          <a:lstStyle/>
          <a:p>
            <a:r>
              <a:rPr lang="en-GB" sz="3600" dirty="0"/>
              <a:t>Infrastructure managed by Oracle but deployed inside </a:t>
            </a:r>
            <a:r>
              <a:rPr lang="en-GB" sz="3600" dirty="0" err="1"/>
              <a:t>inside</a:t>
            </a:r>
            <a:r>
              <a:rPr lang="en-GB" sz="3600" dirty="0"/>
              <a:t> customer own data </a:t>
            </a:r>
            <a:r>
              <a:rPr lang="en-GB" sz="3600" dirty="0" err="1"/>
              <a:t>centers</a:t>
            </a:r>
            <a:endParaRPr lang="en-GB" sz="36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2688" y="2760706"/>
            <a:ext cx="8410575" cy="4170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8788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Architecture of Oracle Private Cloud at Customer</a:t>
            </a:r>
          </a:p>
        </p:txBody>
      </p:sp>
      <p:sp>
        <p:nvSpPr>
          <p:cNvPr id="3" name="Content Placeholder 2"/>
          <p:cNvSpPr>
            <a:spLocks noGrp="1"/>
          </p:cNvSpPr>
          <p:nvPr>
            <p:ph idx="1"/>
          </p:nvPr>
        </p:nvSpPr>
        <p:spPr/>
        <p:txBody>
          <a:bodyPr>
            <a:normAutofit/>
          </a:bodyPr>
          <a:lstStyle/>
          <a:p>
            <a:r>
              <a:rPr lang="en-GB" dirty="0"/>
              <a:t>A web-based self-service management interface gives the customer interactive access to service administration functions</a:t>
            </a:r>
          </a:p>
          <a:p>
            <a:r>
              <a:rPr lang="en-GB" dirty="0"/>
              <a:t>Oracle monitors and manages the infrastructure components</a:t>
            </a:r>
          </a:p>
          <a:p>
            <a:pPr lvl="1"/>
            <a:r>
              <a:rPr lang="en-GB" dirty="0"/>
              <a:t>the physical compute node hardware</a:t>
            </a:r>
          </a:p>
          <a:p>
            <a:pPr lvl="1"/>
            <a:r>
              <a:rPr lang="en-GB" dirty="0"/>
              <a:t>network switches</a:t>
            </a:r>
          </a:p>
          <a:p>
            <a:pPr lvl="1"/>
            <a:r>
              <a:rPr lang="en-GB" dirty="0"/>
              <a:t>power distribution units (PDUs)</a:t>
            </a:r>
          </a:p>
          <a:p>
            <a:pPr lvl="1"/>
            <a:r>
              <a:rPr lang="en-GB" dirty="0"/>
              <a:t>Oracle Integrated Lights Out Manager interfaces (ILOMs)</a:t>
            </a:r>
          </a:p>
          <a:p>
            <a:pPr lvl="1"/>
            <a:r>
              <a:rPr lang="en-GB" dirty="0"/>
              <a:t>the storage</a:t>
            </a:r>
          </a:p>
          <a:p>
            <a:r>
              <a:rPr lang="en-GB" dirty="0"/>
              <a:t>These operations are performed remotely by Oracle using the Oracle Advanced Support Gateway</a:t>
            </a:r>
          </a:p>
        </p:txBody>
      </p:sp>
    </p:spTree>
    <p:extLst>
      <p:ext uri="{BB962C8B-B14F-4D97-AF65-F5344CB8AC3E}">
        <p14:creationId xmlns:p14="http://schemas.microsoft.com/office/powerpoint/2010/main" val="1667162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5A2119-4E54-4B97-6A17-DA789CC74743}"/>
              </a:ext>
            </a:extLst>
          </p:cNvPr>
          <p:cNvSpPr>
            <a:spLocks noGrp="1"/>
          </p:cNvSpPr>
          <p:nvPr>
            <p:ph type="title"/>
          </p:nvPr>
        </p:nvSpPr>
        <p:spPr/>
        <p:txBody>
          <a:bodyPr/>
          <a:lstStyle/>
          <a:p>
            <a:r>
              <a:rPr lang="en-AU" dirty="0"/>
              <a:t>Manage private cloud example – </a:t>
            </a:r>
            <a:r>
              <a:rPr lang="en-AU" dirty="0" err="1"/>
              <a:t>Atlantic.Net</a:t>
            </a:r>
            <a:endParaRPr lang="x-none" dirty="0"/>
          </a:p>
        </p:txBody>
      </p:sp>
      <p:sp>
        <p:nvSpPr>
          <p:cNvPr id="3" name="内容占位符 2">
            <a:extLst>
              <a:ext uri="{FF2B5EF4-FFF2-40B4-BE49-F238E27FC236}">
                <a16:creationId xmlns:a16="http://schemas.microsoft.com/office/drawing/2014/main" id="{F4489FB7-4837-8ED4-01F0-8C9EA94BF3C0}"/>
              </a:ext>
            </a:extLst>
          </p:cNvPr>
          <p:cNvSpPr>
            <a:spLocks noGrp="1"/>
          </p:cNvSpPr>
          <p:nvPr>
            <p:ph idx="1"/>
          </p:nvPr>
        </p:nvSpPr>
        <p:spPr/>
        <p:txBody>
          <a:bodyPr>
            <a:normAutofit/>
          </a:bodyPr>
          <a:lstStyle/>
          <a:p>
            <a:r>
              <a:rPr lang="en-US" sz="4000" dirty="0" err="1"/>
              <a:t>Atlantic.Net's</a:t>
            </a:r>
            <a:r>
              <a:rPr lang="en-US" sz="4000" dirty="0"/>
              <a:t> Managed Virtualization </a:t>
            </a:r>
          </a:p>
          <a:p>
            <a:pPr lvl="1"/>
            <a:r>
              <a:rPr lang="en-US" sz="3600" dirty="0"/>
              <a:t>provides a managed private cloud hosting solution</a:t>
            </a:r>
          </a:p>
          <a:p>
            <a:pPr lvl="1"/>
            <a:r>
              <a:rPr lang="en-US" sz="3600" dirty="0"/>
              <a:t>utilizes enterprise-level hardware running industry standard hypervisor software</a:t>
            </a:r>
          </a:p>
          <a:p>
            <a:endParaRPr lang="x-none" sz="4000" dirty="0"/>
          </a:p>
        </p:txBody>
      </p:sp>
    </p:spTree>
    <p:extLst>
      <p:ext uri="{BB962C8B-B14F-4D97-AF65-F5344CB8AC3E}">
        <p14:creationId xmlns:p14="http://schemas.microsoft.com/office/powerpoint/2010/main" val="861640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860F2-6ABB-CEC8-1211-859E2BB5F7CB}"/>
              </a:ext>
            </a:extLst>
          </p:cNvPr>
          <p:cNvSpPr>
            <a:spLocks noGrp="1"/>
          </p:cNvSpPr>
          <p:nvPr>
            <p:ph type="title"/>
          </p:nvPr>
        </p:nvSpPr>
        <p:spPr/>
        <p:txBody>
          <a:bodyPr/>
          <a:lstStyle/>
          <a:p>
            <a:r>
              <a:rPr lang="en-AU" dirty="0"/>
              <a:t>Services offered in managed private cloud</a:t>
            </a:r>
            <a:endParaRPr lang="x-none" dirty="0"/>
          </a:p>
        </p:txBody>
      </p:sp>
      <p:sp>
        <p:nvSpPr>
          <p:cNvPr id="3" name="内容占位符 2">
            <a:extLst>
              <a:ext uri="{FF2B5EF4-FFF2-40B4-BE49-F238E27FC236}">
                <a16:creationId xmlns:a16="http://schemas.microsoft.com/office/drawing/2014/main" id="{61501AEF-9F23-4D0A-5680-FAD80819A4B2}"/>
              </a:ext>
            </a:extLst>
          </p:cNvPr>
          <p:cNvSpPr>
            <a:spLocks noGrp="1"/>
          </p:cNvSpPr>
          <p:nvPr>
            <p:ph idx="1"/>
          </p:nvPr>
        </p:nvSpPr>
        <p:spPr/>
        <p:txBody>
          <a:bodyPr>
            <a:normAutofit lnSpcReduction="10000"/>
          </a:bodyPr>
          <a:lstStyle/>
          <a:p>
            <a:r>
              <a:rPr lang="en-AU" dirty="0"/>
              <a:t>System Environment</a:t>
            </a:r>
          </a:p>
          <a:p>
            <a:r>
              <a:rPr lang="en-AU" dirty="0"/>
              <a:t>Clustering</a:t>
            </a:r>
          </a:p>
          <a:p>
            <a:r>
              <a:rPr lang="en-AU" dirty="0"/>
              <a:t>VM Provisioning</a:t>
            </a:r>
          </a:p>
          <a:p>
            <a:r>
              <a:rPr lang="en-AU" dirty="0"/>
              <a:t>System Updates</a:t>
            </a:r>
          </a:p>
          <a:p>
            <a:r>
              <a:rPr lang="en-AU" dirty="0"/>
              <a:t>Replication and Failover</a:t>
            </a:r>
          </a:p>
          <a:p>
            <a:r>
              <a:rPr lang="en-AU" dirty="0"/>
              <a:t>Advanced Certifications</a:t>
            </a:r>
          </a:p>
          <a:p>
            <a:r>
              <a:rPr lang="en-AU" dirty="0"/>
              <a:t>Advanced Monitoring</a:t>
            </a:r>
          </a:p>
          <a:p>
            <a:r>
              <a:rPr lang="en-AU" dirty="0"/>
              <a:t>Additional VM Services</a:t>
            </a:r>
          </a:p>
          <a:p>
            <a:r>
              <a:rPr lang="en-AU" dirty="0"/>
              <a:t>Managed Private Cloud Infrastructure</a:t>
            </a:r>
          </a:p>
          <a:p>
            <a:endParaRPr lang="x-none" dirty="0"/>
          </a:p>
        </p:txBody>
      </p:sp>
    </p:spTree>
    <p:extLst>
      <p:ext uri="{BB962C8B-B14F-4D97-AF65-F5344CB8AC3E}">
        <p14:creationId xmlns:p14="http://schemas.microsoft.com/office/powerpoint/2010/main" val="836769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860F2-6ABB-CEC8-1211-859E2BB5F7CB}"/>
              </a:ext>
            </a:extLst>
          </p:cNvPr>
          <p:cNvSpPr>
            <a:spLocks noGrp="1"/>
          </p:cNvSpPr>
          <p:nvPr>
            <p:ph type="title"/>
          </p:nvPr>
        </p:nvSpPr>
        <p:spPr/>
        <p:txBody>
          <a:bodyPr/>
          <a:lstStyle/>
          <a:p>
            <a:r>
              <a:rPr lang="en-AU" dirty="0"/>
              <a:t>System Environment</a:t>
            </a:r>
            <a:endParaRPr lang="x-none" dirty="0"/>
          </a:p>
        </p:txBody>
      </p:sp>
      <p:sp>
        <p:nvSpPr>
          <p:cNvPr id="3" name="内容占位符 2">
            <a:extLst>
              <a:ext uri="{FF2B5EF4-FFF2-40B4-BE49-F238E27FC236}">
                <a16:creationId xmlns:a16="http://schemas.microsoft.com/office/drawing/2014/main" id="{61501AEF-9F23-4D0A-5680-FAD80819A4B2}"/>
              </a:ext>
            </a:extLst>
          </p:cNvPr>
          <p:cNvSpPr>
            <a:spLocks noGrp="1"/>
          </p:cNvSpPr>
          <p:nvPr>
            <p:ph idx="1"/>
          </p:nvPr>
        </p:nvSpPr>
        <p:spPr/>
        <p:txBody>
          <a:bodyPr>
            <a:normAutofit/>
          </a:bodyPr>
          <a:lstStyle/>
          <a:p>
            <a:r>
              <a:rPr lang="en-US" sz="3600" dirty="0"/>
              <a:t>Up-to-OS management and support</a:t>
            </a:r>
          </a:p>
          <a:p>
            <a:r>
              <a:rPr lang="en-US" sz="3600" dirty="0"/>
              <a:t>Active administration of host server resources, including CPU, network, and hard disk utilization</a:t>
            </a:r>
            <a:endParaRPr lang="x-none" sz="3600" dirty="0"/>
          </a:p>
        </p:txBody>
      </p:sp>
    </p:spTree>
    <p:extLst>
      <p:ext uri="{BB962C8B-B14F-4D97-AF65-F5344CB8AC3E}">
        <p14:creationId xmlns:p14="http://schemas.microsoft.com/office/powerpoint/2010/main" val="9052861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860F2-6ABB-CEC8-1211-859E2BB5F7CB}"/>
              </a:ext>
            </a:extLst>
          </p:cNvPr>
          <p:cNvSpPr>
            <a:spLocks noGrp="1"/>
          </p:cNvSpPr>
          <p:nvPr>
            <p:ph type="title"/>
          </p:nvPr>
        </p:nvSpPr>
        <p:spPr/>
        <p:txBody>
          <a:bodyPr/>
          <a:lstStyle/>
          <a:p>
            <a:r>
              <a:rPr lang="en-AU" dirty="0"/>
              <a:t>Clustering</a:t>
            </a:r>
            <a:endParaRPr lang="x-none" dirty="0"/>
          </a:p>
        </p:txBody>
      </p:sp>
      <p:sp>
        <p:nvSpPr>
          <p:cNvPr id="3" name="内容占位符 2">
            <a:extLst>
              <a:ext uri="{FF2B5EF4-FFF2-40B4-BE49-F238E27FC236}">
                <a16:creationId xmlns:a16="http://schemas.microsoft.com/office/drawing/2014/main" id="{61501AEF-9F23-4D0A-5680-FAD80819A4B2}"/>
              </a:ext>
            </a:extLst>
          </p:cNvPr>
          <p:cNvSpPr>
            <a:spLocks noGrp="1"/>
          </p:cNvSpPr>
          <p:nvPr>
            <p:ph idx="1"/>
          </p:nvPr>
        </p:nvSpPr>
        <p:spPr/>
        <p:txBody>
          <a:bodyPr>
            <a:normAutofit/>
          </a:bodyPr>
          <a:lstStyle/>
          <a:p>
            <a:r>
              <a:rPr lang="en-US" dirty="0"/>
              <a:t>Offers the ability to migrate VM to another host server in case of system failure or load balancing between servers</a:t>
            </a:r>
          </a:p>
          <a:p>
            <a:r>
              <a:rPr lang="en-US" dirty="0"/>
              <a:t>Allows for redistribution of Virtual Machines amongst multiple host servers and the ability to configure a shared storage node to provide VM Hypervisor management and automated failover of a clustered computing node</a:t>
            </a:r>
          </a:p>
          <a:p>
            <a:r>
              <a:rPr lang="en-US" dirty="0"/>
              <a:t>This is done by increasing memory/CPU per computing node, since VM hard disks are located on a shared storage</a:t>
            </a:r>
            <a:endParaRPr lang="x-none" dirty="0"/>
          </a:p>
        </p:txBody>
      </p:sp>
    </p:spTree>
    <p:extLst>
      <p:ext uri="{BB962C8B-B14F-4D97-AF65-F5344CB8AC3E}">
        <p14:creationId xmlns:p14="http://schemas.microsoft.com/office/powerpoint/2010/main" val="2272776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860F2-6ABB-CEC8-1211-859E2BB5F7CB}"/>
              </a:ext>
            </a:extLst>
          </p:cNvPr>
          <p:cNvSpPr>
            <a:spLocks noGrp="1"/>
          </p:cNvSpPr>
          <p:nvPr>
            <p:ph type="title"/>
          </p:nvPr>
        </p:nvSpPr>
        <p:spPr/>
        <p:txBody>
          <a:bodyPr/>
          <a:lstStyle/>
          <a:p>
            <a:r>
              <a:rPr lang="en-AU" dirty="0"/>
              <a:t>VM Provisioning</a:t>
            </a:r>
            <a:endParaRPr lang="x-none" dirty="0"/>
          </a:p>
        </p:txBody>
      </p:sp>
      <p:sp>
        <p:nvSpPr>
          <p:cNvPr id="3" name="内容占位符 2">
            <a:extLst>
              <a:ext uri="{FF2B5EF4-FFF2-40B4-BE49-F238E27FC236}">
                <a16:creationId xmlns:a16="http://schemas.microsoft.com/office/drawing/2014/main" id="{61501AEF-9F23-4D0A-5680-FAD80819A4B2}"/>
              </a:ext>
            </a:extLst>
          </p:cNvPr>
          <p:cNvSpPr>
            <a:spLocks noGrp="1"/>
          </p:cNvSpPr>
          <p:nvPr>
            <p:ph idx="1"/>
          </p:nvPr>
        </p:nvSpPr>
        <p:spPr/>
        <p:txBody>
          <a:bodyPr>
            <a:normAutofit/>
          </a:bodyPr>
          <a:lstStyle/>
          <a:p>
            <a:r>
              <a:rPr lang="en-US" sz="3600" dirty="0"/>
              <a:t>VM creation, cloning, and removing</a:t>
            </a:r>
          </a:p>
          <a:p>
            <a:r>
              <a:rPr lang="en-US" sz="3600" dirty="0"/>
              <a:t>Initial private networking setup and VLAN tagging (to segment traffic between individual VMs)</a:t>
            </a:r>
          </a:p>
          <a:p>
            <a:r>
              <a:rPr lang="en-US" sz="3600" dirty="0"/>
              <a:t>A self-service portal enables customers to start, stop, and console in to any configured VM</a:t>
            </a:r>
            <a:endParaRPr lang="x-none" sz="3600" dirty="0"/>
          </a:p>
        </p:txBody>
      </p:sp>
    </p:spTree>
    <p:extLst>
      <p:ext uri="{BB962C8B-B14F-4D97-AF65-F5344CB8AC3E}">
        <p14:creationId xmlns:p14="http://schemas.microsoft.com/office/powerpoint/2010/main" val="3294427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GB"/>
              <a:t>Intended learning </a:t>
            </a:r>
            <a:r>
              <a:rPr lang="en-GB" dirty="0"/>
              <a:t>outcomes</a:t>
            </a:r>
          </a:p>
        </p:txBody>
      </p:sp>
      <p:sp>
        <p:nvSpPr>
          <p:cNvPr id="3" name="内容占位符 2"/>
          <p:cNvSpPr>
            <a:spLocks noGrp="1"/>
          </p:cNvSpPr>
          <p:nvPr>
            <p:ph idx="1"/>
          </p:nvPr>
        </p:nvSpPr>
        <p:spPr>
          <a:xfrm>
            <a:off x="838200" y="1788302"/>
            <a:ext cx="10515600" cy="4351338"/>
          </a:xfrm>
        </p:spPr>
        <p:txBody>
          <a:bodyPr>
            <a:normAutofit/>
          </a:bodyPr>
          <a:lstStyle/>
          <a:p>
            <a:r>
              <a:rPr lang="en-GB" sz="4000" dirty="0"/>
              <a:t>After completing this topic, you will be able to:</a:t>
            </a:r>
          </a:p>
          <a:p>
            <a:pPr lvl="1"/>
            <a:r>
              <a:rPr lang="en-GB" sz="3600" dirty="0"/>
              <a:t>Use the cloud computing virtualization technologies</a:t>
            </a:r>
          </a:p>
          <a:p>
            <a:pPr lvl="1"/>
            <a:r>
              <a:rPr lang="en-GB" sz="3600" dirty="0"/>
              <a:t>Construct private cloud platform</a:t>
            </a:r>
          </a:p>
          <a:p>
            <a:pPr lvl="1"/>
            <a:r>
              <a:rPr lang="en-GB" sz="3600" dirty="0"/>
              <a:t>Be aware of private cloud disadvantages</a:t>
            </a:r>
          </a:p>
        </p:txBody>
      </p:sp>
    </p:spTree>
    <p:extLst>
      <p:ext uri="{BB962C8B-B14F-4D97-AF65-F5344CB8AC3E}">
        <p14:creationId xmlns:p14="http://schemas.microsoft.com/office/powerpoint/2010/main" val="139652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860F2-6ABB-CEC8-1211-859E2BB5F7CB}"/>
              </a:ext>
            </a:extLst>
          </p:cNvPr>
          <p:cNvSpPr>
            <a:spLocks noGrp="1"/>
          </p:cNvSpPr>
          <p:nvPr>
            <p:ph type="title"/>
          </p:nvPr>
        </p:nvSpPr>
        <p:spPr/>
        <p:txBody>
          <a:bodyPr/>
          <a:lstStyle/>
          <a:p>
            <a:r>
              <a:rPr lang="en-AU" dirty="0"/>
              <a:t>System Updates</a:t>
            </a:r>
            <a:endParaRPr lang="x-none" dirty="0"/>
          </a:p>
        </p:txBody>
      </p:sp>
      <p:sp>
        <p:nvSpPr>
          <p:cNvPr id="3" name="内容占位符 2">
            <a:extLst>
              <a:ext uri="{FF2B5EF4-FFF2-40B4-BE49-F238E27FC236}">
                <a16:creationId xmlns:a16="http://schemas.microsoft.com/office/drawing/2014/main" id="{61501AEF-9F23-4D0A-5680-FAD80819A4B2}"/>
              </a:ext>
            </a:extLst>
          </p:cNvPr>
          <p:cNvSpPr>
            <a:spLocks noGrp="1"/>
          </p:cNvSpPr>
          <p:nvPr>
            <p:ph idx="1"/>
          </p:nvPr>
        </p:nvSpPr>
        <p:spPr/>
        <p:txBody>
          <a:bodyPr>
            <a:normAutofit/>
          </a:bodyPr>
          <a:lstStyle/>
          <a:p>
            <a:r>
              <a:rPr lang="en-US" sz="3600" dirty="0"/>
              <a:t>Prior to updating the host server, each new update is reviewed and tested to ensure that there are no issues with the system</a:t>
            </a:r>
          </a:p>
          <a:p>
            <a:r>
              <a:rPr lang="en-US" sz="3600" dirty="0"/>
              <a:t>Any necessary restarts will be scheduled</a:t>
            </a:r>
          </a:p>
          <a:p>
            <a:r>
              <a:rPr lang="en-US" sz="3600" dirty="0"/>
              <a:t>Hyper-V deployments make use of cluster aware updating, ensuring 100% uptime while updating each node in the cluster.</a:t>
            </a:r>
            <a:endParaRPr lang="x-none" sz="3600" dirty="0"/>
          </a:p>
        </p:txBody>
      </p:sp>
    </p:spTree>
    <p:extLst>
      <p:ext uri="{BB962C8B-B14F-4D97-AF65-F5344CB8AC3E}">
        <p14:creationId xmlns:p14="http://schemas.microsoft.com/office/powerpoint/2010/main" val="2599628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860F2-6ABB-CEC8-1211-859E2BB5F7CB}"/>
              </a:ext>
            </a:extLst>
          </p:cNvPr>
          <p:cNvSpPr>
            <a:spLocks noGrp="1"/>
          </p:cNvSpPr>
          <p:nvPr>
            <p:ph type="title"/>
          </p:nvPr>
        </p:nvSpPr>
        <p:spPr/>
        <p:txBody>
          <a:bodyPr/>
          <a:lstStyle/>
          <a:p>
            <a:r>
              <a:rPr lang="en-AU" dirty="0"/>
              <a:t>Replication and Failover</a:t>
            </a:r>
            <a:endParaRPr lang="x-none" dirty="0"/>
          </a:p>
        </p:txBody>
      </p:sp>
      <p:sp>
        <p:nvSpPr>
          <p:cNvPr id="3" name="内容占位符 2">
            <a:extLst>
              <a:ext uri="{FF2B5EF4-FFF2-40B4-BE49-F238E27FC236}">
                <a16:creationId xmlns:a16="http://schemas.microsoft.com/office/drawing/2014/main" id="{61501AEF-9F23-4D0A-5680-FAD80819A4B2}"/>
              </a:ext>
            </a:extLst>
          </p:cNvPr>
          <p:cNvSpPr>
            <a:spLocks noGrp="1"/>
          </p:cNvSpPr>
          <p:nvPr>
            <p:ph idx="1"/>
          </p:nvPr>
        </p:nvSpPr>
        <p:spPr/>
        <p:txBody>
          <a:bodyPr>
            <a:normAutofit/>
          </a:bodyPr>
          <a:lstStyle/>
          <a:p>
            <a:r>
              <a:rPr lang="en-US" sz="3200" dirty="0"/>
              <a:t>Virtual Machine replication is designed to provide cross-node fault tolerance by increasing the necessary storage, memory, and CPU requirements for a separate dedicated computing node</a:t>
            </a:r>
          </a:p>
        </p:txBody>
      </p:sp>
    </p:spTree>
    <p:extLst>
      <p:ext uri="{BB962C8B-B14F-4D97-AF65-F5344CB8AC3E}">
        <p14:creationId xmlns:p14="http://schemas.microsoft.com/office/powerpoint/2010/main" val="2293026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860F2-6ABB-CEC8-1211-859E2BB5F7CB}"/>
              </a:ext>
            </a:extLst>
          </p:cNvPr>
          <p:cNvSpPr>
            <a:spLocks noGrp="1"/>
          </p:cNvSpPr>
          <p:nvPr>
            <p:ph type="title"/>
          </p:nvPr>
        </p:nvSpPr>
        <p:spPr/>
        <p:txBody>
          <a:bodyPr/>
          <a:lstStyle/>
          <a:p>
            <a:r>
              <a:rPr lang="en-AU" dirty="0"/>
              <a:t>Advanced Certifications</a:t>
            </a:r>
            <a:endParaRPr lang="x-none" dirty="0"/>
          </a:p>
        </p:txBody>
      </p:sp>
      <p:sp>
        <p:nvSpPr>
          <p:cNvPr id="3" name="内容占位符 2">
            <a:extLst>
              <a:ext uri="{FF2B5EF4-FFF2-40B4-BE49-F238E27FC236}">
                <a16:creationId xmlns:a16="http://schemas.microsoft.com/office/drawing/2014/main" id="{61501AEF-9F23-4D0A-5680-FAD80819A4B2}"/>
              </a:ext>
            </a:extLst>
          </p:cNvPr>
          <p:cNvSpPr>
            <a:spLocks noGrp="1"/>
          </p:cNvSpPr>
          <p:nvPr>
            <p:ph idx="1"/>
          </p:nvPr>
        </p:nvSpPr>
        <p:spPr/>
        <p:txBody>
          <a:bodyPr>
            <a:normAutofit/>
          </a:bodyPr>
          <a:lstStyle/>
          <a:p>
            <a:r>
              <a:rPr lang="en-US" sz="3600" dirty="0"/>
              <a:t>Microsoft Certified Professionals, and Red Hat Enterprise Linux Certified Engineers on staff to assist with all VM design, configuration, and deployment</a:t>
            </a:r>
            <a:endParaRPr lang="x-none" sz="3600" dirty="0"/>
          </a:p>
        </p:txBody>
      </p:sp>
    </p:spTree>
    <p:extLst>
      <p:ext uri="{BB962C8B-B14F-4D97-AF65-F5344CB8AC3E}">
        <p14:creationId xmlns:p14="http://schemas.microsoft.com/office/powerpoint/2010/main" val="38277529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860F2-6ABB-CEC8-1211-859E2BB5F7CB}"/>
              </a:ext>
            </a:extLst>
          </p:cNvPr>
          <p:cNvSpPr>
            <a:spLocks noGrp="1"/>
          </p:cNvSpPr>
          <p:nvPr>
            <p:ph type="title"/>
          </p:nvPr>
        </p:nvSpPr>
        <p:spPr/>
        <p:txBody>
          <a:bodyPr/>
          <a:lstStyle/>
          <a:p>
            <a:r>
              <a:rPr lang="en-AU" dirty="0"/>
              <a:t>Advanced Monitoring</a:t>
            </a:r>
            <a:endParaRPr lang="x-none" dirty="0"/>
          </a:p>
        </p:txBody>
      </p:sp>
      <p:sp>
        <p:nvSpPr>
          <p:cNvPr id="3" name="内容占位符 2">
            <a:extLst>
              <a:ext uri="{FF2B5EF4-FFF2-40B4-BE49-F238E27FC236}">
                <a16:creationId xmlns:a16="http://schemas.microsoft.com/office/drawing/2014/main" id="{61501AEF-9F23-4D0A-5680-FAD80819A4B2}"/>
              </a:ext>
            </a:extLst>
          </p:cNvPr>
          <p:cNvSpPr>
            <a:spLocks noGrp="1"/>
          </p:cNvSpPr>
          <p:nvPr>
            <p:ph idx="1"/>
          </p:nvPr>
        </p:nvSpPr>
        <p:spPr/>
        <p:txBody>
          <a:bodyPr>
            <a:normAutofit/>
          </a:bodyPr>
          <a:lstStyle/>
          <a:p>
            <a:r>
              <a:rPr lang="en-US" sz="3600" dirty="0"/>
              <a:t>Service provider will ensure the hardware, virtualization hypervisor, and all VMs are always functioning properly</a:t>
            </a:r>
          </a:p>
          <a:p>
            <a:r>
              <a:rPr lang="en-US" sz="3600" dirty="0"/>
              <a:t>If the customers encounter an issue relating to OS-level or system configuration, our certified professionals can assist you under a consulting agreement</a:t>
            </a:r>
            <a:endParaRPr lang="x-none" sz="3600" dirty="0"/>
          </a:p>
        </p:txBody>
      </p:sp>
    </p:spTree>
    <p:extLst>
      <p:ext uri="{BB962C8B-B14F-4D97-AF65-F5344CB8AC3E}">
        <p14:creationId xmlns:p14="http://schemas.microsoft.com/office/powerpoint/2010/main" val="8823143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F23E86-1121-9A27-5BF1-F4DFC1DE3DAB}"/>
              </a:ext>
            </a:extLst>
          </p:cNvPr>
          <p:cNvSpPr>
            <a:spLocks noGrp="1"/>
          </p:cNvSpPr>
          <p:nvPr>
            <p:ph type="title"/>
          </p:nvPr>
        </p:nvSpPr>
        <p:spPr/>
        <p:txBody>
          <a:bodyPr/>
          <a:lstStyle/>
          <a:p>
            <a:r>
              <a:rPr lang="en-AU" dirty="0"/>
              <a:t>How are the resources hosted in private clouds?</a:t>
            </a:r>
            <a:endParaRPr lang="x-none" dirty="0"/>
          </a:p>
        </p:txBody>
      </p:sp>
      <p:pic>
        <p:nvPicPr>
          <p:cNvPr id="4" name="图片 12">
            <a:extLst>
              <a:ext uri="{FF2B5EF4-FFF2-40B4-BE49-F238E27FC236}">
                <a16:creationId xmlns:a16="http://schemas.microsoft.com/office/drawing/2014/main" id="{A2487038-A1F1-E9AF-7F12-AE962BD5DA7B}"/>
              </a:ext>
            </a:extLst>
          </p:cNvPr>
          <p:cNvPicPr>
            <a:picLocks noChangeAspect="1"/>
          </p:cNvPicPr>
          <p:nvPr/>
        </p:nvPicPr>
        <p:blipFill>
          <a:blip r:embed="rId2"/>
          <a:stretch>
            <a:fillRect/>
          </a:stretch>
        </p:blipFill>
        <p:spPr>
          <a:xfrm>
            <a:off x="499730" y="2465716"/>
            <a:ext cx="11281143" cy="2566927"/>
          </a:xfrm>
          <a:prstGeom prst="rect">
            <a:avLst/>
          </a:prstGeom>
        </p:spPr>
      </p:pic>
      <p:sp>
        <p:nvSpPr>
          <p:cNvPr id="7" name="Rectangle 6"/>
          <p:cNvSpPr/>
          <p:nvPr/>
        </p:nvSpPr>
        <p:spPr>
          <a:xfrm>
            <a:off x="7281863" y="1724025"/>
            <a:ext cx="4862512" cy="4281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639406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D758C1-951A-F703-9042-7E3F12CD1CD1}"/>
              </a:ext>
            </a:extLst>
          </p:cNvPr>
          <p:cNvSpPr>
            <a:spLocks noGrp="1"/>
          </p:cNvSpPr>
          <p:nvPr>
            <p:ph type="title"/>
          </p:nvPr>
        </p:nvSpPr>
        <p:spPr/>
        <p:txBody>
          <a:bodyPr/>
          <a:lstStyle/>
          <a:p>
            <a:r>
              <a:rPr lang="en-AU" dirty="0"/>
              <a:t>Hosted private cloud</a:t>
            </a:r>
            <a:endParaRPr lang="x-none" dirty="0"/>
          </a:p>
        </p:txBody>
      </p:sp>
      <p:pic>
        <p:nvPicPr>
          <p:cNvPr id="13" name="图片 12">
            <a:extLst>
              <a:ext uri="{FF2B5EF4-FFF2-40B4-BE49-F238E27FC236}">
                <a16:creationId xmlns:a16="http://schemas.microsoft.com/office/drawing/2014/main" id="{A2487038-A1F1-E9AF-7F12-AE962BD5DA7B}"/>
              </a:ext>
            </a:extLst>
          </p:cNvPr>
          <p:cNvPicPr>
            <a:picLocks noChangeAspect="1"/>
          </p:cNvPicPr>
          <p:nvPr/>
        </p:nvPicPr>
        <p:blipFill>
          <a:blip r:embed="rId2"/>
          <a:stretch>
            <a:fillRect/>
          </a:stretch>
        </p:blipFill>
        <p:spPr>
          <a:xfrm>
            <a:off x="499730" y="2465716"/>
            <a:ext cx="11281143" cy="2566927"/>
          </a:xfrm>
          <a:prstGeom prst="rect">
            <a:avLst/>
          </a:prstGeom>
        </p:spPr>
      </p:pic>
    </p:spTree>
    <p:extLst>
      <p:ext uri="{BB962C8B-B14F-4D97-AF65-F5344CB8AC3E}">
        <p14:creationId xmlns:p14="http://schemas.microsoft.com/office/powerpoint/2010/main" val="39996850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Hosted private cloud</a:t>
            </a:r>
          </a:p>
        </p:txBody>
      </p:sp>
      <p:sp>
        <p:nvSpPr>
          <p:cNvPr id="3" name="Content Placeholder 2"/>
          <p:cNvSpPr>
            <a:spLocks noGrp="1"/>
          </p:cNvSpPr>
          <p:nvPr>
            <p:ph idx="1"/>
          </p:nvPr>
        </p:nvSpPr>
        <p:spPr/>
        <p:txBody>
          <a:bodyPr>
            <a:noAutofit/>
          </a:bodyPr>
          <a:lstStyle/>
          <a:p>
            <a:r>
              <a:rPr lang="en-US" sz="4400" dirty="0"/>
              <a:t>The private cloud is based on new, separate infrastructure, which is provided by a third-party organization</a:t>
            </a:r>
          </a:p>
          <a:p>
            <a:r>
              <a:rPr lang="en-GB" sz="4400" dirty="0"/>
              <a:t>The environment where infrastructure is both hosted and managed by the cloud provider itself</a:t>
            </a:r>
          </a:p>
          <a:p>
            <a:endParaRPr lang="en-US" sz="4400" dirty="0"/>
          </a:p>
          <a:p>
            <a:endParaRPr lang="en-US" sz="4400" dirty="0"/>
          </a:p>
        </p:txBody>
      </p:sp>
    </p:spTree>
    <p:extLst>
      <p:ext uri="{BB962C8B-B14F-4D97-AF65-F5344CB8AC3E}">
        <p14:creationId xmlns:p14="http://schemas.microsoft.com/office/powerpoint/2010/main" val="18284432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05FB60-6665-437F-7B18-028290D517F7}"/>
              </a:ext>
            </a:extLst>
          </p:cNvPr>
          <p:cNvSpPr>
            <a:spLocks noGrp="1"/>
          </p:cNvSpPr>
          <p:nvPr>
            <p:ph type="title"/>
          </p:nvPr>
        </p:nvSpPr>
        <p:spPr/>
        <p:txBody>
          <a:bodyPr/>
          <a:lstStyle/>
          <a:p>
            <a:r>
              <a:rPr lang="en-GB" dirty="0"/>
              <a:t>How hosted private cloud works</a:t>
            </a:r>
            <a:endParaRPr lang="x-none" dirty="0"/>
          </a:p>
        </p:txBody>
      </p:sp>
      <p:sp>
        <p:nvSpPr>
          <p:cNvPr id="3" name="内容占位符 2">
            <a:extLst>
              <a:ext uri="{FF2B5EF4-FFF2-40B4-BE49-F238E27FC236}">
                <a16:creationId xmlns:a16="http://schemas.microsoft.com/office/drawing/2014/main" id="{924CB732-E8C1-044A-F4AD-8F343B3F5B7E}"/>
              </a:ext>
            </a:extLst>
          </p:cNvPr>
          <p:cNvSpPr>
            <a:spLocks noGrp="1"/>
          </p:cNvSpPr>
          <p:nvPr>
            <p:ph idx="1"/>
          </p:nvPr>
        </p:nvSpPr>
        <p:spPr/>
        <p:txBody>
          <a:bodyPr>
            <a:noAutofit/>
          </a:bodyPr>
          <a:lstStyle/>
          <a:p>
            <a:r>
              <a:rPr lang="en-US" sz="3200" dirty="0"/>
              <a:t>The cloud provider allocates a particular server to a particular organization</a:t>
            </a:r>
          </a:p>
          <a:p>
            <a:pPr lvl="1"/>
            <a:r>
              <a:rPr lang="en-US" sz="2800" dirty="0"/>
              <a:t>The server’s resources are not shared among other organizations</a:t>
            </a:r>
            <a:endParaRPr lang="x-none" sz="2800" dirty="0"/>
          </a:p>
          <a:p>
            <a:r>
              <a:rPr lang="en-US" sz="3200" dirty="0"/>
              <a:t>The organization only uses the resources and can access them as per the demand</a:t>
            </a:r>
          </a:p>
          <a:p>
            <a:r>
              <a:rPr lang="en-US" sz="3200" dirty="0"/>
              <a:t>The cloud provider is responsible for managing, updating, and configuring the hardware, software, and network</a:t>
            </a:r>
          </a:p>
        </p:txBody>
      </p:sp>
    </p:spTree>
    <p:extLst>
      <p:ext uri="{BB962C8B-B14F-4D97-AF65-F5344CB8AC3E}">
        <p14:creationId xmlns:p14="http://schemas.microsoft.com/office/powerpoint/2010/main" val="27683313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Hosted private vs public cloud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484" y="1762126"/>
            <a:ext cx="9442324" cy="4543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88725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Hosted private vs public cloud (2)</a:t>
            </a:r>
          </a:p>
        </p:txBody>
      </p:sp>
      <p:sp>
        <p:nvSpPr>
          <p:cNvPr id="3" name="Content Placeholder 2"/>
          <p:cNvSpPr>
            <a:spLocks noGrp="1"/>
          </p:cNvSpPr>
          <p:nvPr>
            <p:ph idx="1"/>
          </p:nvPr>
        </p:nvSpPr>
        <p:spPr/>
        <p:txBody>
          <a:bodyPr>
            <a:normAutofit/>
          </a:bodyPr>
          <a:lstStyle/>
          <a:p>
            <a:r>
              <a:rPr lang="en-GB" sz="3600" dirty="0"/>
              <a:t>From the customer perspective both options have some similarity- the service provider configures the network, maintains the hardware and updates the software</a:t>
            </a:r>
          </a:p>
          <a:p>
            <a:r>
              <a:rPr lang="en-GB" sz="3600" dirty="0"/>
              <a:t>However, in a hosted private cloud environment, the servers are not shared with other organizations</a:t>
            </a:r>
          </a:p>
        </p:txBody>
      </p:sp>
    </p:spTree>
    <p:extLst>
      <p:ext uri="{BB962C8B-B14F-4D97-AF65-F5344CB8AC3E}">
        <p14:creationId xmlns:p14="http://schemas.microsoft.com/office/powerpoint/2010/main" val="1536582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Private cloud</a:t>
            </a:r>
          </a:p>
        </p:txBody>
      </p:sp>
      <p:sp>
        <p:nvSpPr>
          <p:cNvPr id="3" name="Content Placeholder 2"/>
          <p:cNvSpPr>
            <a:spLocks noGrp="1"/>
          </p:cNvSpPr>
          <p:nvPr>
            <p:ph idx="1"/>
          </p:nvPr>
        </p:nvSpPr>
        <p:spPr/>
        <p:txBody>
          <a:bodyPr>
            <a:normAutofit/>
          </a:bodyPr>
          <a:lstStyle/>
          <a:p>
            <a:r>
              <a:rPr lang="en-GB" sz="4400" dirty="0"/>
              <a:t>A cloud computing environment in which all hardware and software resources are dedicated exclusively to, and accessible only by, a single party</a:t>
            </a:r>
          </a:p>
        </p:txBody>
      </p:sp>
    </p:spTree>
    <p:extLst>
      <p:ext uri="{BB962C8B-B14F-4D97-AF65-F5344CB8AC3E}">
        <p14:creationId xmlns:p14="http://schemas.microsoft.com/office/powerpoint/2010/main" val="41835037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0629C5-665A-CDB9-22A4-20802A43AE96}"/>
              </a:ext>
            </a:extLst>
          </p:cNvPr>
          <p:cNvSpPr>
            <a:spLocks noGrp="1"/>
          </p:cNvSpPr>
          <p:nvPr>
            <p:ph type="title"/>
          </p:nvPr>
        </p:nvSpPr>
        <p:spPr/>
        <p:txBody>
          <a:bodyPr/>
          <a:lstStyle/>
          <a:p>
            <a:r>
              <a:rPr lang="en-AU" dirty="0"/>
              <a:t>Hosted private cloud benefits</a:t>
            </a:r>
            <a:endParaRPr lang="x-none" dirty="0"/>
          </a:p>
        </p:txBody>
      </p:sp>
      <p:sp>
        <p:nvSpPr>
          <p:cNvPr id="3" name="内容占位符 2">
            <a:extLst>
              <a:ext uri="{FF2B5EF4-FFF2-40B4-BE49-F238E27FC236}">
                <a16:creationId xmlns:a16="http://schemas.microsoft.com/office/drawing/2014/main" id="{D1E0DD28-6408-492D-02F5-C6B9085F2697}"/>
              </a:ext>
            </a:extLst>
          </p:cNvPr>
          <p:cNvSpPr>
            <a:spLocks noGrp="1"/>
          </p:cNvSpPr>
          <p:nvPr>
            <p:ph idx="1"/>
          </p:nvPr>
        </p:nvSpPr>
        <p:spPr/>
        <p:txBody>
          <a:bodyPr>
            <a:normAutofit/>
          </a:bodyPr>
          <a:lstStyle/>
          <a:p>
            <a:r>
              <a:rPr lang="en-US" sz="3600" dirty="0"/>
              <a:t>Hosted private cloud vendors offer cloud servers in their own data centers and are also responsible for security management</a:t>
            </a:r>
          </a:p>
          <a:p>
            <a:r>
              <a:rPr lang="en-US" sz="3600" dirty="0"/>
              <a:t>Users get access to</a:t>
            </a:r>
          </a:p>
          <a:p>
            <a:pPr lvl="1"/>
            <a:r>
              <a:rPr lang="en-US" sz="3200" dirty="0"/>
              <a:t>additional resources</a:t>
            </a:r>
          </a:p>
          <a:p>
            <a:pPr lvl="1"/>
            <a:r>
              <a:rPr lang="en-US" sz="3200" dirty="0"/>
              <a:t>a support team</a:t>
            </a:r>
          </a:p>
          <a:p>
            <a:pPr lvl="1"/>
            <a:r>
              <a:rPr lang="en-US" sz="3200" dirty="0"/>
              <a:t>high-demand scalability options</a:t>
            </a:r>
          </a:p>
          <a:p>
            <a:pPr lvl="1"/>
            <a:r>
              <a:rPr lang="en-US" sz="3200" dirty="0"/>
              <a:t>a user-friendly dashboard to assist in server management</a:t>
            </a:r>
            <a:endParaRPr lang="x-none" sz="3200" dirty="0"/>
          </a:p>
        </p:txBody>
      </p:sp>
    </p:spTree>
    <p:extLst>
      <p:ext uri="{BB962C8B-B14F-4D97-AF65-F5344CB8AC3E}">
        <p14:creationId xmlns:p14="http://schemas.microsoft.com/office/powerpoint/2010/main" val="1417197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C166B3-AA47-D52C-4E2F-CB7BE5BF0C14}"/>
              </a:ext>
            </a:extLst>
          </p:cNvPr>
          <p:cNvSpPr>
            <a:spLocks noGrp="1"/>
          </p:cNvSpPr>
          <p:nvPr>
            <p:ph type="title"/>
          </p:nvPr>
        </p:nvSpPr>
        <p:spPr/>
        <p:txBody>
          <a:bodyPr/>
          <a:lstStyle/>
          <a:p>
            <a:r>
              <a:rPr lang="en-AU" dirty="0"/>
              <a:t>Internal vs Managed vs Hosted</a:t>
            </a:r>
            <a:endParaRPr lang="x-none" dirty="0"/>
          </a:p>
        </p:txBody>
      </p:sp>
      <p:pic>
        <p:nvPicPr>
          <p:cNvPr id="4" name="图片 3">
            <a:extLst>
              <a:ext uri="{FF2B5EF4-FFF2-40B4-BE49-F238E27FC236}">
                <a16:creationId xmlns:a16="http://schemas.microsoft.com/office/drawing/2014/main" id="{B9F30B41-90DC-6E86-1AFD-DA678FD84F35}"/>
              </a:ext>
            </a:extLst>
          </p:cNvPr>
          <p:cNvPicPr>
            <a:picLocks noChangeAspect="1"/>
          </p:cNvPicPr>
          <p:nvPr/>
        </p:nvPicPr>
        <p:blipFill>
          <a:blip r:embed="rId2"/>
          <a:stretch>
            <a:fillRect/>
          </a:stretch>
        </p:blipFill>
        <p:spPr>
          <a:xfrm>
            <a:off x="170462" y="1690688"/>
            <a:ext cx="11851076" cy="4341668"/>
          </a:xfrm>
          <a:prstGeom prst="rect">
            <a:avLst/>
          </a:prstGeom>
        </p:spPr>
      </p:pic>
    </p:spTree>
    <p:extLst>
      <p:ext uri="{BB962C8B-B14F-4D97-AF65-F5344CB8AC3E}">
        <p14:creationId xmlns:p14="http://schemas.microsoft.com/office/powerpoint/2010/main" val="42195963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F23E86-1121-9A27-5BF1-F4DFC1DE3DAB}"/>
              </a:ext>
            </a:extLst>
          </p:cNvPr>
          <p:cNvSpPr>
            <a:spLocks noGrp="1"/>
          </p:cNvSpPr>
          <p:nvPr>
            <p:ph type="title"/>
          </p:nvPr>
        </p:nvSpPr>
        <p:spPr/>
        <p:txBody>
          <a:bodyPr/>
          <a:lstStyle/>
          <a:p>
            <a:r>
              <a:rPr lang="en-AU" dirty="0"/>
              <a:t>How are the resources hosted in private clouds?</a:t>
            </a:r>
            <a:endParaRPr lang="x-none" dirty="0"/>
          </a:p>
        </p:txBody>
      </p:sp>
    </p:spTree>
    <p:extLst>
      <p:ext uri="{BB962C8B-B14F-4D97-AF65-F5344CB8AC3E}">
        <p14:creationId xmlns:p14="http://schemas.microsoft.com/office/powerpoint/2010/main" val="26479905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Virtual private cloud</a:t>
            </a:r>
          </a:p>
        </p:txBody>
      </p:sp>
      <p:sp>
        <p:nvSpPr>
          <p:cNvPr id="3" name="Content Placeholder 2"/>
          <p:cNvSpPr>
            <a:spLocks noGrp="1"/>
          </p:cNvSpPr>
          <p:nvPr>
            <p:ph idx="1"/>
          </p:nvPr>
        </p:nvSpPr>
        <p:spPr/>
        <p:txBody>
          <a:bodyPr>
            <a:noAutofit/>
          </a:bodyPr>
          <a:lstStyle/>
          <a:p>
            <a:pPr marL="228600" lvl="1">
              <a:spcBef>
                <a:spcPts val="1000"/>
              </a:spcBef>
            </a:pPr>
            <a:r>
              <a:rPr lang="en-US" sz="4400" dirty="0"/>
              <a:t>A secure private cloud that is hosted remotely by a public cloud provider</a:t>
            </a:r>
            <a:endParaRPr lang="en-GB" sz="4400" dirty="0"/>
          </a:p>
          <a:p>
            <a:r>
              <a:rPr lang="en-US" sz="4400" dirty="0"/>
              <a:t>The single-tenant environment is enabled solely using virtualization software</a:t>
            </a:r>
            <a:endParaRPr lang="en-GB" sz="4400" dirty="0"/>
          </a:p>
          <a:p>
            <a:endParaRPr lang="en-GB" sz="4000" dirty="0">
              <a:highlight>
                <a:srgbClr val="FFFF00"/>
              </a:highlight>
            </a:endParaRPr>
          </a:p>
        </p:txBody>
      </p:sp>
    </p:spTree>
    <p:extLst>
      <p:ext uri="{BB962C8B-B14F-4D97-AF65-F5344CB8AC3E}">
        <p14:creationId xmlns:p14="http://schemas.microsoft.com/office/powerpoint/2010/main" val="17936877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22291" y="1343025"/>
            <a:ext cx="4085558" cy="3957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GB" dirty="0"/>
              <a:t>Virtual private cloud</a:t>
            </a:r>
          </a:p>
        </p:txBody>
      </p:sp>
      <p:sp>
        <p:nvSpPr>
          <p:cNvPr id="3" name="Content Placeholder 2"/>
          <p:cNvSpPr>
            <a:spLocks noGrp="1"/>
          </p:cNvSpPr>
          <p:nvPr>
            <p:ph idx="1"/>
          </p:nvPr>
        </p:nvSpPr>
        <p:spPr>
          <a:xfrm>
            <a:off x="838200" y="1825625"/>
            <a:ext cx="7581900" cy="4351338"/>
          </a:xfrm>
        </p:spPr>
        <p:txBody>
          <a:bodyPr>
            <a:normAutofit lnSpcReduction="10000"/>
          </a:bodyPr>
          <a:lstStyle/>
          <a:p>
            <a:r>
              <a:rPr lang="en-GB" sz="3600" dirty="0"/>
              <a:t>A walled-off environment within a public cloud that allows an organization to run their workloads in isolation from every other user of the public cloud</a:t>
            </a:r>
          </a:p>
          <a:p>
            <a:r>
              <a:rPr lang="en-GB" sz="3600" dirty="0"/>
              <a:t>Even though the server is shared by other organizations, the virtual logic ensures that a user's computing resources are private</a:t>
            </a:r>
          </a:p>
        </p:txBody>
      </p:sp>
    </p:spTree>
    <p:extLst>
      <p:ext uri="{BB962C8B-B14F-4D97-AF65-F5344CB8AC3E}">
        <p14:creationId xmlns:p14="http://schemas.microsoft.com/office/powerpoint/2010/main" val="38967853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Virtual private cloud benefits</a:t>
            </a:r>
          </a:p>
        </p:txBody>
      </p:sp>
      <p:sp>
        <p:nvSpPr>
          <p:cNvPr id="3" name="Content Placeholder 2"/>
          <p:cNvSpPr>
            <a:spLocks noGrp="1"/>
          </p:cNvSpPr>
          <p:nvPr>
            <p:ph idx="1"/>
          </p:nvPr>
        </p:nvSpPr>
        <p:spPr/>
        <p:txBody>
          <a:bodyPr>
            <a:noAutofit/>
          </a:bodyPr>
          <a:lstStyle/>
          <a:p>
            <a:r>
              <a:rPr lang="en-GB" sz="3200" dirty="0"/>
              <a:t>VPC customers can benefit from the public cloud’s</a:t>
            </a:r>
          </a:p>
          <a:p>
            <a:pPr lvl="1"/>
            <a:r>
              <a:rPr lang="en-GB" sz="2800" dirty="0"/>
              <a:t>Resource availability</a:t>
            </a:r>
          </a:p>
          <a:p>
            <a:pPr lvl="1"/>
            <a:r>
              <a:rPr lang="en-GB" sz="2800" dirty="0"/>
              <a:t>Scalability</a:t>
            </a:r>
          </a:p>
          <a:p>
            <a:pPr lvl="1"/>
            <a:r>
              <a:rPr lang="en-GB" sz="2800" dirty="0"/>
              <a:t>Flexibility</a:t>
            </a:r>
          </a:p>
          <a:p>
            <a:pPr lvl="1"/>
            <a:r>
              <a:rPr lang="en-GB" sz="2800" dirty="0"/>
              <a:t>Cost-effectiveness</a:t>
            </a:r>
          </a:p>
          <a:p>
            <a:r>
              <a:rPr lang="en-GB" sz="3200" dirty="0"/>
              <a:t>Retaining much of the security and control of private cloud</a:t>
            </a:r>
          </a:p>
          <a:p>
            <a:pPr lvl="1"/>
            <a:r>
              <a:rPr lang="en-GB" sz="2800" dirty="0"/>
              <a:t>The ability to define and control a logically isolated space in the public cloud</a:t>
            </a:r>
          </a:p>
          <a:p>
            <a:pPr lvl="1"/>
            <a:r>
              <a:rPr lang="en-GB" sz="2800" dirty="0"/>
              <a:t>Offers the private cloud’s enhanced security within a multi-tenant environment</a:t>
            </a:r>
          </a:p>
          <a:p>
            <a:endParaRPr lang="en-GB" sz="3200" dirty="0"/>
          </a:p>
          <a:p>
            <a:endParaRPr lang="en-GB" sz="3200" dirty="0"/>
          </a:p>
        </p:txBody>
      </p:sp>
    </p:spTree>
    <p:extLst>
      <p:ext uri="{BB962C8B-B14F-4D97-AF65-F5344CB8AC3E}">
        <p14:creationId xmlns:p14="http://schemas.microsoft.com/office/powerpoint/2010/main" val="36893371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5839FF-AC04-3F97-338E-85CBFF6B01E5}"/>
              </a:ext>
            </a:extLst>
          </p:cNvPr>
          <p:cNvSpPr>
            <a:spLocks noGrp="1"/>
          </p:cNvSpPr>
          <p:nvPr>
            <p:ph type="title"/>
          </p:nvPr>
        </p:nvSpPr>
        <p:spPr/>
        <p:txBody>
          <a:bodyPr/>
          <a:lstStyle/>
          <a:p>
            <a:r>
              <a:rPr lang="en-AU" dirty="0"/>
              <a:t>How to create a virtual private cloud - example</a:t>
            </a:r>
            <a:endParaRPr lang="x-none" dirty="0"/>
          </a:p>
        </p:txBody>
      </p:sp>
      <p:sp>
        <p:nvSpPr>
          <p:cNvPr id="3" name="内容占位符 2">
            <a:extLst>
              <a:ext uri="{FF2B5EF4-FFF2-40B4-BE49-F238E27FC236}">
                <a16:creationId xmlns:a16="http://schemas.microsoft.com/office/drawing/2014/main" id="{5ECF6307-BC64-4CCB-A239-840CB85F82BA}"/>
              </a:ext>
            </a:extLst>
          </p:cNvPr>
          <p:cNvSpPr>
            <a:spLocks noGrp="1"/>
          </p:cNvSpPr>
          <p:nvPr>
            <p:ph idx="1"/>
          </p:nvPr>
        </p:nvSpPr>
        <p:spPr/>
        <p:txBody>
          <a:bodyPr>
            <a:normAutofit/>
          </a:bodyPr>
          <a:lstStyle/>
          <a:p>
            <a:r>
              <a:rPr lang="en-AU" sz="4400" dirty="0"/>
              <a:t>VMware </a:t>
            </a:r>
            <a:r>
              <a:rPr lang="en-AU" sz="4400" dirty="0" err="1"/>
              <a:t>vCloud</a:t>
            </a:r>
            <a:r>
              <a:rPr lang="en-AU" sz="4400" dirty="0"/>
              <a:t>® Air™ Virtual Private Cloud OnDemand</a:t>
            </a:r>
          </a:p>
          <a:p>
            <a:pPr lvl="1"/>
            <a:r>
              <a:rPr lang="en-AU" sz="4000" dirty="0"/>
              <a:t>Create an Account</a:t>
            </a:r>
          </a:p>
          <a:p>
            <a:pPr lvl="1"/>
            <a:r>
              <a:rPr lang="en-AU" sz="4000" dirty="0"/>
              <a:t>Create a Virtual Machine</a:t>
            </a:r>
          </a:p>
          <a:p>
            <a:pPr lvl="1"/>
            <a:r>
              <a:rPr lang="en-US" sz="4000" dirty="0"/>
              <a:t>View and Monitor Resource Usage</a:t>
            </a:r>
            <a:endParaRPr lang="x-none" sz="4000" dirty="0"/>
          </a:p>
        </p:txBody>
      </p:sp>
    </p:spTree>
    <p:extLst>
      <p:ext uri="{BB962C8B-B14F-4D97-AF65-F5344CB8AC3E}">
        <p14:creationId xmlns:p14="http://schemas.microsoft.com/office/powerpoint/2010/main" val="4527213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094A05-120A-6F6E-6219-B683F825AFD6}"/>
              </a:ext>
            </a:extLst>
          </p:cNvPr>
          <p:cNvSpPr>
            <a:spLocks noGrp="1"/>
          </p:cNvSpPr>
          <p:nvPr>
            <p:ph type="title"/>
          </p:nvPr>
        </p:nvSpPr>
        <p:spPr/>
        <p:txBody>
          <a:bodyPr/>
          <a:lstStyle/>
          <a:p>
            <a:r>
              <a:rPr lang="en-AU" dirty="0"/>
              <a:t>Create an account</a:t>
            </a:r>
            <a:endParaRPr lang="x-none" dirty="0"/>
          </a:p>
        </p:txBody>
      </p:sp>
      <p:sp>
        <p:nvSpPr>
          <p:cNvPr id="10" name="内容占位符 9">
            <a:extLst>
              <a:ext uri="{FF2B5EF4-FFF2-40B4-BE49-F238E27FC236}">
                <a16:creationId xmlns:a16="http://schemas.microsoft.com/office/drawing/2014/main" id="{B20DF4A1-8AA2-55D0-A3D0-2B017ADC5AC6}"/>
              </a:ext>
            </a:extLst>
          </p:cNvPr>
          <p:cNvSpPr>
            <a:spLocks noGrp="1"/>
          </p:cNvSpPr>
          <p:nvPr>
            <p:ph sz="half" idx="1"/>
          </p:nvPr>
        </p:nvSpPr>
        <p:spPr/>
        <p:txBody>
          <a:bodyPr>
            <a:normAutofit/>
          </a:bodyPr>
          <a:lstStyle/>
          <a:p>
            <a:r>
              <a:rPr lang="en-US" sz="3600" dirty="0"/>
              <a:t>a browser </a:t>
            </a:r>
          </a:p>
          <a:p>
            <a:r>
              <a:rPr lang="en-US" sz="3600" dirty="0"/>
              <a:t>a credit card</a:t>
            </a:r>
            <a:endParaRPr lang="x-none" sz="3600" dirty="0"/>
          </a:p>
        </p:txBody>
      </p:sp>
      <p:sp>
        <p:nvSpPr>
          <p:cNvPr id="11" name="内容占位符 10">
            <a:extLst>
              <a:ext uri="{FF2B5EF4-FFF2-40B4-BE49-F238E27FC236}">
                <a16:creationId xmlns:a16="http://schemas.microsoft.com/office/drawing/2014/main" id="{7A16740A-ECAD-90C8-E038-AF8B1C815C1B}"/>
              </a:ext>
            </a:extLst>
          </p:cNvPr>
          <p:cNvSpPr>
            <a:spLocks noGrp="1"/>
          </p:cNvSpPr>
          <p:nvPr>
            <p:ph sz="half" idx="2"/>
          </p:nvPr>
        </p:nvSpPr>
        <p:spPr/>
        <p:txBody>
          <a:bodyPr/>
          <a:lstStyle/>
          <a:p>
            <a:endParaRPr lang="x-none"/>
          </a:p>
        </p:txBody>
      </p:sp>
      <p:pic>
        <p:nvPicPr>
          <p:cNvPr id="7" name="图片 6">
            <a:extLst>
              <a:ext uri="{FF2B5EF4-FFF2-40B4-BE49-F238E27FC236}">
                <a16:creationId xmlns:a16="http://schemas.microsoft.com/office/drawing/2014/main" id="{BA741F10-3706-16C9-A128-7A0AAEEA0A4C}"/>
              </a:ext>
            </a:extLst>
          </p:cNvPr>
          <p:cNvPicPr>
            <a:picLocks noChangeAspect="1"/>
          </p:cNvPicPr>
          <p:nvPr/>
        </p:nvPicPr>
        <p:blipFill>
          <a:blip r:embed="rId2"/>
          <a:stretch>
            <a:fillRect/>
          </a:stretch>
        </p:blipFill>
        <p:spPr>
          <a:xfrm>
            <a:off x="5438955" y="1690687"/>
            <a:ext cx="6526433" cy="4486275"/>
          </a:xfrm>
          <a:prstGeom prst="rect">
            <a:avLst/>
          </a:prstGeom>
        </p:spPr>
      </p:pic>
    </p:spTree>
    <p:extLst>
      <p:ext uri="{BB962C8B-B14F-4D97-AF65-F5344CB8AC3E}">
        <p14:creationId xmlns:p14="http://schemas.microsoft.com/office/powerpoint/2010/main" val="10446463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44F8EB1-95E8-4F75-167B-1F9CB26D0F4F}"/>
              </a:ext>
            </a:extLst>
          </p:cNvPr>
          <p:cNvSpPr>
            <a:spLocks noGrp="1"/>
          </p:cNvSpPr>
          <p:nvPr>
            <p:ph type="title"/>
          </p:nvPr>
        </p:nvSpPr>
        <p:spPr/>
        <p:txBody>
          <a:bodyPr/>
          <a:lstStyle/>
          <a:p>
            <a:r>
              <a:rPr lang="en-AU" dirty="0"/>
              <a:t> Create a Virtual Machine</a:t>
            </a:r>
            <a:endParaRPr lang="x-none" dirty="0"/>
          </a:p>
        </p:txBody>
      </p:sp>
      <p:sp>
        <p:nvSpPr>
          <p:cNvPr id="6" name="内容占位符 5">
            <a:extLst>
              <a:ext uri="{FF2B5EF4-FFF2-40B4-BE49-F238E27FC236}">
                <a16:creationId xmlns:a16="http://schemas.microsoft.com/office/drawing/2014/main" id="{6F6F2AAB-F152-53B7-161E-2857B9E9EA80}"/>
              </a:ext>
            </a:extLst>
          </p:cNvPr>
          <p:cNvSpPr>
            <a:spLocks noGrp="1"/>
          </p:cNvSpPr>
          <p:nvPr>
            <p:ph idx="1"/>
          </p:nvPr>
        </p:nvSpPr>
        <p:spPr/>
        <p:txBody>
          <a:bodyPr>
            <a:normAutofit/>
          </a:bodyPr>
          <a:lstStyle/>
          <a:p>
            <a:r>
              <a:rPr lang="en-US" dirty="0"/>
              <a:t>When you log in to Virtual Private Cloud OnDemand the first time, a virtual data center named “VDC1” is automatically created with a routed network and gateway</a:t>
            </a:r>
          </a:p>
          <a:p>
            <a:r>
              <a:rPr lang="en-US" dirty="0"/>
              <a:t>A virtual data center is an environment in which virtual machines are stored, deployed, and operated</a:t>
            </a:r>
          </a:p>
          <a:p>
            <a:r>
              <a:rPr lang="en-US" dirty="0"/>
              <a:t>You can create one or more virtual data centers to expand your capacity limits exponentially and to organize resources into more-manageable chunks. </a:t>
            </a:r>
          </a:p>
          <a:p>
            <a:r>
              <a:rPr lang="en-US" dirty="0"/>
              <a:t>You can change the name of a virtual data center or delete it (and its associated virtual machines).</a:t>
            </a:r>
            <a:endParaRPr lang="x-none" dirty="0"/>
          </a:p>
        </p:txBody>
      </p:sp>
    </p:spTree>
    <p:extLst>
      <p:ext uri="{BB962C8B-B14F-4D97-AF65-F5344CB8AC3E}">
        <p14:creationId xmlns:p14="http://schemas.microsoft.com/office/powerpoint/2010/main" val="39222444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44F8EB1-95E8-4F75-167B-1F9CB26D0F4F}"/>
              </a:ext>
            </a:extLst>
          </p:cNvPr>
          <p:cNvSpPr>
            <a:spLocks noGrp="1"/>
          </p:cNvSpPr>
          <p:nvPr>
            <p:ph type="title"/>
          </p:nvPr>
        </p:nvSpPr>
        <p:spPr/>
        <p:txBody>
          <a:bodyPr/>
          <a:lstStyle/>
          <a:p>
            <a:r>
              <a:rPr lang="en-AU" dirty="0"/>
              <a:t> Create a Virtual Machine</a:t>
            </a:r>
            <a:endParaRPr lang="x-none" dirty="0"/>
          </a:p>
        </p:txBody>
      </p:sp>
      <p:sp>
        <p:nvSpPr>
          <p:cNvPr id="6" name="内容占位符 5">
            <a:extLst>
              <a:ext uri="{FF2B5EF4-FFF2-40B4-BE49-F238E27FC236}">
                <a16:creationId xmlns:a16="http://schemas.microsoft.com/office/drawing/2014/main" id="{6F6F2AAB-F152-53B7-161E-2857B9E9EA80}"/>
              </a:ext>
            </a:extLst>
          </p:cNvPr>
          <p:cNvSpPr>
            <a:spLocks noGrp="1"/>
          </p:cNvSpPr>
          <p:nvPr>
            <p:ph idx="1"/>
          </p:nvPr>
        </p:nvSpPr>
        <p:spPr/>
        <p:txBody>
          <a:bodyPr>
            <a:normAutofit/>
          </a:bodyPr>
          <a:lstStyle/>
          <a:p>
            <a:r>
              <a:rPr lang="en-US" sz="4400" dirty="0"/>
              <a:t>To create your first virtual machine, simply click Create Your First Virtual Machine, and a wizard walks you through an easy two-step process: </a:t>
            </a:r>
          </a:p>
          <a:p>
            <a:pPr lvl="1"/>
            <a:r>
              <a:rPr lang="en-US" sz="4000" dirty="0"/>
              <a:t>Select a virtual machine</a:t>
            </a:r>
          </a:p>
          <a:p>
            <a:pPr lvl="1"/>
            <a:r>
              <a:rPr lang="en-US" sz="4000" dirty="0"/>
              <a:t>Select your desired resources</a:t>
            </a:r>
            <a:endParaRPr lang="x-none" sz="4000" dirty="0"/>
          </a:p>
        </p:txBody>
      </p:sp>
    </p:spTree>
    <p:extLst>
      <p:ext uri="{BB962C8B-B14F-4D97-AF65-F5344CB8AC3E}">
        <p14:creationId xmlns:p14="http://schemas.microsoft.com/office/powerpoint/2010/main" val="1644948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Private cloud vs Public cloud (1)</a:t>
            </a:r>
          </a:p>
        </p:txBody>
      </p:sp>
      <p:sp>
        <p:nvSpPr>
          <p:cNvPr id="3" name="Content Placeholder 2"/>
          <p:cNvSpPr>
            <a:spLocks noGrp="1"/>
          </p:cNvSpPr>
          <p:nvPr>
            <p:ph idx="1"/>
          </p:nvPr>
        </p:nvSpPr>
        <p:spPr/>
        <p:txBody>
          <a:bodyPr>
            <a:normAutofit/>
          </a:bodyPr>
          <a:lstStyle/>
          <a:p>
            <a:r>
              <a:rPr lang="en-GB" sz="4400" dirty="0"/>
              <a:t>Private cloud </a:t>
            </a:r>
          </a:p>
          <a:p>
            <a:pPr lvl="1"/>
            <a:r>
              <a:rPr lang="en-GB" sz="4000" dirty="0"/>
              <a:t>dedicated to the needs and goals of a single organization </a:t>
            </a:r>
          </a:p>
          <a:p>
            <a:r>
              <a:rPr lang="en-GB" sz="4400" dirty="0"/>
              <a:t>Public cloud</a:t>
            </a:r>
          </a:p>
          <a:p>
            <a:pPr lvl="1"/>
            <a:r>
              <a:rPr lang="en-GB" sz="4000" dirty="0"/>
              <a:t>Delivers services to multiple organizations</a:t>
            </a:r>
          </a:p>
        </p:txBody>
      </p:sp>
    </p:spTree>
    <p:extLst>
      <p:ext uri="{BB962C8B-B14F-4D97-AF65-F5344CB8AC3E}">
        <p14:creationId xmlns:p14="http://schemas.microsoft.com/office/powerpoint/2010/main" val="25999675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44F8EB1-95E8-4F75-167B-1F9CB26D0F4F}"/>
              </a:ext>
            </a:extLst>
          </p:cNvPr>
          <p:cNvSpPr>
            <a:spLocks noGrp="1"/>
          </p:cNvSpPr>
          <p:nvPr>
            <p:ph type="title"/>
          </p:nvPr>
        </p:nvSpPr>
        <p:spPr/>
        <p:txBody>
          <a:bodyPr/>
          <a:lstStyle/>
          <a:p>
            <a:r>
              <a:rPr lang="en-AU" dirty="0"/>
              <a:t> Select a Virtual Machine</a:t>
            </a:r>
            <a:endParaRPr lang="x-none" dirty="0"/>
          </a:p>
        </p:txBody>
      </p:sp>
      <p:sp>
        <p:nvSpPr>
          <p:cNvPr id="6" name="内容占位符 5">
            <a:extLst>
              <a:ext uri="{FF2B5EF4-FFF2-40B4-BE49-F238E27FC236}">
                <a16:creationId xmlns:a16="http://schemas.microsoft.com/office/drawing/2014/main" id="{6F6F2AAB-F152-53B7-161E-2857B9E9EA80}"/>
              </a:ext>
            </a:extLst>
          </p:cNvPr>
          <p:cNvSpPr>
            <a:spLocks noGrp="1"/>
          </p:cNvSpPr>
          <p:nvPr>
            <p:ph idx="1"/>
          </p:nvPr>
        </p:nvSpPr>
        <p:spPr/>
        <p:txBody>
          <a:bodyPr>
            <a:normAutofit/>
          </a:bodyPr>
          <a:lstStyle/>
          <a:p>
            <a:r>
              <a:rPr lang="en-US" sz="3600" dirty="0"/>
              <a:t>Select a predefined template </a:t>
            </a:r>
          </a:p>
          <a:p>
            <a:r>
              <a:rPr lang="en-US" sz="3600" dirty="0"/>
              <a:t>Create an original virtual machine</a:t>
            </a:r>
          </a:p>
        </p:txBody>
      </p:sp>
    </p:spTree>
    <p:extLst>
      <p:ext uri="{BB962C8B-B14F-4D97-AF65-F5344CB8AC3E}">
        <p14:creationId xmlns:p14="http://schemas.microsoft.com/office/powerpoint/2010/main" val="25868621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44F8EB1-95E8-4F75-167B-1F9CB26D0F4F}"/>
              </a:ext>
            </a:extLst>
          </p:cNvPr>
          <p:cNvSpPr>
            <a:spLocks noGrp="1"/>
          </p:cNvSpPr>
          <p:nvPr>
            <p:ph type="title"/>
          </p:nvPr>
        </p:nvSpPr>
        <p:spPr/>
        <p:txBody>
          <a:bodyPr/>
          <a:lstStyle/>
          <a:p>
            <a:r>
              <a:rPr lang="en-AU" dirty="0"/>
              <a:t> Predefined template</a:t>
            </a:r>
            <a:endParaRPr lang="x-none" dirty="0"/>
          </a:p>
        </p:txBody>
      </p:sp>
      <p:sp>
        <p:nvSpPr>
          <p:cNvPr id="6" name="内容占位符 5">
            <a:extLst>
              <a:ext uri="{FF2B5EF4-FFF2-40B4-BE49-F238E27FC236}">
                <a16:creationId xmlns:a16="http://schemas.microsoft.com/office/drawing/2014/main" id="{6F6F2AAB-F152-53B7-161E-2857B9E9EA80}"/>
              </a:ext>
            </a:extLst>
          </p:cNvPr>
          <p:cNvSpPr>
            <a:spLocks noGrp="1"/>
          </p:cNvSpPr>
          <p:nvPr>
            <p:ph idx="1"/>
          </p:nvPr>
        </p:nvSpPr>
        <p:spPr/>
        <p:txBody>
          <a:bodyPr>
            <a:normAutofit/>
          </a:bodyPr>
          <a:lstStyle/>
          <a:p>
            <a:r>
              <a:rPr lang="en-US" sz="3600" dirty="0"/>
              <a:t>Select a predefined template</a:t>
            </a:r>
          </a:p>
          <a:p>
            <a:pPr lvl="1"/>
            <a:r>
              <a:rPr lang="en-US" sz="3200" dirty="0"/>
              <a:t>from the VMware Public Catalog - an operating system and application catalog of commonly used, preconfigured workloads</a:t>
            </a:r>
          </a:p>
          <a:p>
            <a:pPr lvl="1"/>
            <a:r>
              <a:rPr lang="en-US" sz="3200" dirty="0"/>
              <a:t>from a list of your catalogs that have been uploaded under My Catalog</a:t>
            </a:r>
          </a:p>
        </p:txBody>
      </p:sp>
    </p:spTree>
    <p:extLst>
      <p:ext uri="{BB962C8B-B14F-4D97-AF65-F5344CB8AC3E}">
        <p14:creationId xmlns:p14="http://schemas.microsoft.com/office/powerpoint/2010/main" val="39585812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44F8EB1-95E8-4F75-167B-1F9CB26D0F4F}"/>
              </a:ext>
            </a:extLst>
          </p:cNvPr>
          <p:cNvSpPr>
            <a:spLocks noGrp="1"/>
          </p:cNvSpPr>
          <p:nvPr>
            <p:ph type="title"/>
          </p:nvPr>
        </p:nvSpPr>
        <p:spPr/>
        <p:txBody>
          <a:bodyPr/>
          <a:lstStyle/>
          <a:p>
            <a:r>
              <a:rPr lang="en-AU" dirty="0"/>
              <a:t> Select desired resources</a:t>
            </a:r>
            <a:endParaRPr lang="x-none" dirty="0"/>
          </a:p>
        </p:txBody>
      </p:sp>
      <p:sp>
        <p:nvSpPr>
          <p:cNvPr id="6" name="内容占位符 5">
            <a:extLst>
              <a:ext uri="{FF2B5EF4-FFF2-40B4-BE49-F238E27FC236}">
                <a16:creationId xmlns:a16="http://schemas.microsoft.com/office/drawing/2014/main" id="{6F6F2AAB-F152-53B7-161E-2857B9E9EA80}"/>
              </a:ext>
            </a:extLst>
          </p:cNvPr>
          <p:cNvSpPr>
            <a:spLocks noGrp="1"/>
          </p:cNvSpPr>
          <p:nvPr>
            <p:ph idx="1"/>
          </p:nvPr>
        </p:nvSpPr>
        <p:spPr>
          <a:xfrm>
            <a:off x="838200" y="1825625"/>
            <a:ext cx="5029310" cy="4351338"/>
          </a:xfrm>
        </p:spPr>
        <p:txBody>
          <a:bodyPr>
            <a:normAutofit/>
          </a:bodyPr>
          <a:lstStyle/>
          <a:p>
            <a:r>
              <a:rPr lang="en-US" dirty="0"/>
              <a:t>Use the wizard’s slide scale to select your desired CPU, memory, storage, and network connection</a:t>
            </a:r>
          </a:p>
          <a:p>
            <a:pPr lvl="1"/>
            <a:r>
              <a:rPr lang="en-US" dirty="0"/>
              <a:t>You can adjust the CPU, memory, and storage resources of any virtual machine on the fly</a:t>
            </a:r>
          </a:p>
          <a:p>
            <a:pPr lvl="1"/>
            <a:r>
              <a:rPr lang="en-US" dirty="0"/>
              <a:t>Simply select the virtual machine you want to change and select Edit Resources from the Actions menu.</a:t>
            </a:r>
            <a:endParaRPr lang="x-none" dirty="0"/>
          </a:p>
        </p:txBody>
      </p:sp>
      <p:pic>
        <p:nvPicPr>
          <p:cNvPr id="3" name="图片 2">
            <a:extLst>
              <a:ext uri="{FF2B5EF4-FFF2-40B4-BE49-F238E27FC236}">
                <a16:creationId xmlns:a16="http://schemas.microsoft.com/office/drawing/2014/main" id="{227224DE-8422-36CB-75A7-2A15F6758AB5}"/>
              </a:ext>
            </a:extLst>
          </p:cNvPr>
          <p:cNvPicPr>
            <a:picLocks noChangeAspect="1"/>
          </p:cNvPicPr>
          <p:nvPr/>
        </p:nvPicPr>
        <p:blipFill>
          <a:blip r:embed="rId2"/>
          <a:stretch>
            <a:fillRect/>
          </a:stretch>
        </p:blipFill>
        <p:spPr>
          <a:xfrm>
            <a:off x="5867510" y="1910556"/>
            <a:ext cx="6219825" cy="4181475"/>
          </a:xfrm>
          <a:prstGeom prst="rect">
            <a:avLst/>
          </a:prstGeom>
        </p:spPr>
      </p:pic>
    </p:spTree>
    <p:extLst>
      <p:ext uri="{BB962C8B-B14F-4D97-AF65-F5344CB8AC3E}">
        <p14:creationId xmlns:p14="http://schemas.microsoft.com/office/powerpoint/2010/main" val="32982614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A8D0E9-D0E2-9DD0-84AE-C9CFC4040B22}"/>
              </a:ext>
            </a:extLst>
          </p:cNvPr>
          <p:cNvSpPr>
            <a:spLocks noGrp="1"/>
          </p:cNvSpPr>
          <p:nvPr>
            <p:ph type="title"/>
          </p:nvPr>
        </p:nvSpPr>
        <p:spPr/>
        <p:txBody>
          <a:bodyPr/>
          <a:lstStyle/>
          <a:p>
            <a:r>
              <a:rPr lang="en-US" dirty="0"/>
              <a:t>Create an original virtual machine</a:t>
            </a:r>
            <a:endParaRPr lang="x-none" dirty="0"/>
          </a:p>
        </p:txBody>
      </p:sp>
      <p:sp>
        <p:nvSpPr>
          <p:cNvPr id="3" name="内容占位符 2">
            <a:extLst>
              <a:ext uri="{FF2B5EF4-FFF2-40B4-BE49-F238E27FC236}">
                <a16:creationId xmlns:a16="http://schemas.microsoft.com/office/drawing/2014/main" id="{AD8986B8-B578-C39C-6220-8D21F7EFD680}"/>
              </a:ext>
            </a:extLst>
          </p:cNvPr>
          <p:cNvSpPr>
            <a:spLocks noGrp="1"/>
          </p:cNvSpPr>
          <p:nvPr>
            <p:ph idx="1"/>
          </p:nvPr>
        </p:nvSpPr>
        <p:spPr/>
        <p:txBody>
          <a:bodyPr>
            <a:normAutofit/>
          </a:bodyPr>
          <a:lstStyle/>
          <a:p>
            <a:r>
              <a:rPr lang="en-US" sz="4000" dirty="0"/>
              <a:t>If you don’t want to create a virtual machine based on a template, you can create an original virtual machine in VMware </a:t>
            </a:r>
            <a:r>
              <a:rPr lang="en-US" sz="4000" dirty="0" err="1"/>
              <a:t>vCloud</a:t>
            </a:r>
            <a:r>
              <a:rPr lang="en-US" sz="4000" dirty="0"/>
              <a:t> Director®</a:t>
            </a:r>
          </a:p>
          <a:p>
            <a:pPr lvl="1"/>
            <a:r>
              <a:rPr lang="en-US" sz="3600" dirty="0"/>
              <a:t>Select Create My Virtual Machine from Scratch, which routes you to create a vSphere </a:t>
            </a:r>
            <a:r>
              <a:rPr lang="en-US" sz="3600" dirty="0" err="1"/>
              <a:t>vApp</a:t>
            </a:r>
            <a:r>
              <a:rPr lang="en-US" sz="3600" dirty="0"/>
              <a:t>™ and its virtual machines </a:t>
            </a:r>
            <a:endParaRPr lang="x-none" sz="3600" dirty="0"/>
          </a:p>
        </p:txBody>
      </p:sp>
    </p:spTree>
    <p:extLst>
      <p:ext uri="{BB962C8B-B14F-4D97-AF65-F5344CB8AC3E}">
        <p14:creationId xmlns:p14="http://schemas.microsoft.com/office/powerpoint/2010/main" val="21304594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52D29F-B940-67B3-5DB2-408052F562B9}"/>
              </a:ext>
            </a:extLst>
          </p:cNvPr>
          <p:cNvSpPr>
            <a:spLocks noGrp="1"/>
          </p:cNvSpPr>
          <p:nvPr>
            <p:ph type="title"/>
          </p:nvPr>
        </p:nvSpPr>
        <p:spPr/>
        <p:txBody>
          <a:bodyPr/>
          <a:lstStyle/>
          <a:p>
            <a:r>
              <a:rPr lang="en-US" dirty="0"/>
              <a:t>View and Monitor Resource Usage</a:t>
            </a:r>
            <a:endParaRPr lang="x-none" dirty="0"/>
          </a:p>
        </p:txBody>
      </p:sp>
      <p:sp>
        <p:nvSpPr>
          <p:cNvPr id="3" name="内容占位符 2">
            <a:extLst>
              <a:ext uri="{FF2B5EF4-FFF2-40B4-BE49-F238E27FC236}">
                <a16:creationId xmlns:a16="http://schemas.microsoft.com/office/drawing/2014/main" id="{03C74F21-3D1A-601D-9C1F-A06543A06646}"/>
              </a:ext>
            </a:extLst>
          </p:cNvPr>
          <p:cNvSpPr>
            <a:spLocks noGrp="1"/>
          </p:cNvSpPr>
          <p:nvPr>
            <p:ph idx="1"/>
          </p:nvPr>
        </p:nvSpPr>
        <p:spPr/>
        <p:txBody>
          <a:bodyPr>
            <a:normAutofit fontScale="92500" lnSpcReduction="20000"/>
          </a:bodyPr>
          <a:lstStyle/>
          <a:p>
            <a:r>
              <a:rPr lang="en-US" dirty="0"/>
              <a:t>You can view resource usage data</a:t>
            </a:r>
          </a:p>
          <a:p>
            <a:pPr lvl="1"/>
            <a:r>
              <a:rPr lang="en-US" dirty="0"/>
              <a:t>for all virtual machines in a virtual data center </a:t>
            </a:r>
          </a:p>
          <a:p>
            <a:pPr lvl="1"/>
            <a:r>
              <a:rPr lang="en-US" dirty="0"/>
              <a:t>for specific  virtual machines</a:t>
            </a:r>
          </a:p>
          <a:p>
            <a:r>
              <a:rPr lang="en-US" dirty="0"/>
              <a:t>Data is aggregated to display </a:t>
            </a:r>
          </a:p>
          <a:p>
            <a:pPr lvl="1"/>
            <a:r>
              <a:rPr lang="en-US" dirty="0"/>
              <a:t>monthly totals  for storage usage</a:t>
            </a:r>
          </a:p>
          <a:p>
            <a:pPr lvl="1"/>
            <a:r>
              <a:rPr lang="en-US" dirty="0"/>
              <a:t>hourly totals for vCPU, </a:t>
            </a:r>
            <a:r>
              <a:rPr lang="en-US" dirty="0" err="1"/>
              <a:t>vRAM</a:t>
            </a:r>
            <a:r>
              <a:rPr lang="en-US" dirty="0"/>
              <a:t>, public IP addresses, and license usage</a:t>
            </a:r>
          </a:p>
          <a:p>
            <a:r>
              <a:rPr lang="en-US" dirty="0"/>
              <a:t>You can view resource usage by </a:t>
            </a:r>
          </a:p>
          <a:p>
            <a:pPr lvl="1"/>
            <a:r>
              <a:rPr lang="en-US" dirty="0"/>
              <a:t>month to date</a:t>
            </a:r>
          </a:p>
          <a:p>
            <a:pPr lvl="1"/>
            <a:r>
              <a:rPr lang="en-US" dirty="0"/>
              <a:t>the past 24 hours</a:t>
            </a:r>
          </a:p>
          <a:p>
            <a:pPr lvl="1"/>
            <a:r>
              <a:rPr lang="en-US" dirty="0"/>
              <a:t>the past hour </a:t>
            </a:r>
          </a:p>
          <a:p>
            <a:r>
              <a:rPr lang="en-US" dirty="0"/>
              <a:t>Enables you to pay for only the resources you use, on a per-minute, metered basis</a:t>
            </a:r>
            <a:endParaRPr lang="x-none" dirty="0"/>
          </a:p>
        </p:txBody>
      </p:sp>
    </p:spTree>
    <p:extLst>
      <p:ext uri="{BB962C8B-B14F-4D97-AF65-F5344CB8AC3E}">
        <p14:creationId xmlns:p14="http://schemas.microsoft.com/office/powerpoint/2010/main" val="27430662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FBAE09F-5E21-BE5B-36BF-356294070814}"/>
              </a:ext>
            </a:extLst>
          </p:cNvPr>
          <p:cNvPicPr>
            <a:picLocks noChangeAspect="1"/>
          </p:cNvPicPr>
          <p:nvPr/>
        </p:nvPicPr>
        <p:blipFill>
          <a:blip r:embed="rId2"/>
          <a:stretch>
            <a:fillRect/>
          </a:stretch>
        </p:blipFill>
        <p:spPr>
          <a:xfrm>
            <a:off x="1065757" y="300292"/>
            <a:ext cx="9619963" cy="6557708"/>
          </a:xfrm>
          <a:prstGeom prst="rect">
            <a:avLst/>
          </a:prstGeom>
        </p:spPr>
      </p:pic>
    </p:spTree>
    <p:extLst>
      <p:ext uri="{BB962C8B-B14F-4D97-AF65-F5344CB8AC3E}">
        <p14:creationId xmlns:p14="http://schemas.microsoft.com/office/powerpoint/2010/main" val="9741484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private clouds</a:t>
            </a:r>
          </a:p>
        </p:txBody>
      </p:sp>
      <p:sp>
        <p:nvSpPr>
          <p:cNvPr id="3" name="Content Placeholder 2"/>
          <p:cNvSpPr>
            <a:spLocks noGrp="1"/>
          </p:cNvSpPr>
          <p:nvPr>
            <p:ph sz="half" idx="1"/>
          </p:nvPr>
        </p:nvSpPr>
        <p:spPr/>
        <p:txBody>
          <a:bodyPr>
            <a:normAutofit/>
          </a:bodyPr>
          <a:lstStyle/>
          <a:p>
            <a:r>
              <a:rPr lang="en-GB" sz="4000" dirty="0"/>
              <a:t>Virtual</a:t>
            </a:r>
          </a:p>
          <a:p>
            <a:r>
              <a:rPr lang="en-GB" sz="4000" dirty="0"/>
              <a:t>Hosted</a:t>
            </a:r>
          </a:p>
          <a:p>
            <a:r>
              <a:rPr lang="en-GB" sz="4000" dirty="0"/>
              <a:t>Managed</a:t>
            </a:r>
          </a:p>
          <a:p>
            <a:r>
              <a:rPr lang="en-GB" sz="4000" dirty="0"/>
              <a:t>On-premise/Internal</a:t>
            </a:r>
          </a:p>
        </p:txBody>
      </p:sp>
      <p:sp>
        <p:nvSpPr>
          <p:cNvPr id="4" name="内容占位符 3">
            <a:extLst>
              <a:ext uri="{FF2B5EF4-FFF2-40B4-BE49-F238E27FC236}">
                <a16:creationId xmlns:a16="http://schemas.microsoft.com/office/drawing/2014/main" id="{096A7854-3D05-90F2-BE2D-1A1C22F7D1A6}"/>
              </a:ext>
            </a:extLst>
          </p:cNvPr>
          <p:cNvSpPr>
            <a:spLocks noGrp="1"/>
          </p:cNvSpPr>
          <p:nvPr>
            <p:ph sz="half" idx="2"/>
          </p:nvPr>
        </p:nvSpPr>
        <p:spPr/>
        <p:txBody>
          <a:bodyPr/>
          <a:lstStyle/>
          <a:p>
            <a:r>
              <a:rPr lang="en-US" dirty="0"/>
              <a:t>All private clouds offer </a:t>
            </a:r>
            <a:r>
              <a:rPr lang="en-US" dirty="0">
                <a:solidFill>
                  <a:srgbClr val="FF0000"/>
                </a:solidFill>
              </a:rPr>
              <a:t>an isolated environment</a:t>
            </a:r>
          </a:p>
          <a:p>
            <a:r>
              <a:rPr lang="en-US" dirty="0"/>
              <a:t>Different types of private clouds are classified into categories based on how they are hosted and how much management they receive from the provider</a:t>
            </a:r>
          </a:p>
          <a:p>
            <a:endParaRPr lang="x-none" dirty="0"/>
          </a:p>
        </p:txBody>
      </p:sp>
    </p:spTree>
    <p:extLst>
      <p:ext uri="{BB962C8B-B14F-4D97-AF65-F5344CB8AC3E}">
        <p14:creationId xmlns:p14="http://schemas.microsoft.com/office/powerpoint/2010/main" val="10166262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C166B3-AA47-D52C-4E2F-CB7BE5BF0C14}"/>
              </a:ext>
            </a:extLst>
          </p:cNvPr>
          <p:cNvSpPr>
            <a:spLocks noGrp="1"/>
          </p:cNvSpPr>
          <p:nvPr>
            <p:ph type="title"/>
          </p:nvPr>
        </p:nvSpPr>
        <p:spPr/>
        <p:txBody>
          <a:bodyPr/>
          <a:lstStyle/>
          <a:p>
            <a:r>
              <a:rPr lang="en-AU" dirty="0"/>
              <a:t>Private cloud types</a:t>
            </a:r>
            <a:endParaRPr lang="x-none" dirty="0"/>
          </a:p>
        </p:txBody>
      </p:sp>
      <p:pic>
        <p:nvPicPr>
          <p:cNvPr id="4" name="图片 3">
            <a:extLst>
              <a:ext uri="{FF2B5EF4-FFF2-40B4-BE49-F238E27FC236}">
                <a16:creationId xmlns:a16="http://schemas.microsoft.com/office/drawing/2014/main" id="{B9F30B41-90DC-6E86-1AFD-DA678FD84F35}"/>
              </a:ext>
            </a:extLst>
          </p:cNvPr>
          <p:cNvPicPr>
            <a:picLocks noChangeAspect="1"/>
          </p:cNvPicPr>
          <p:nvPr/>
        </p:nvPicPr>
        <p:blipFill>
          <a:blip r:embed="rId2"/>
          <a:stretch>
            <a:fillRect/>
          </a:stretch>
        </p:blipFill>
        <p:spPr>
          <a:xfrm>
            <a:off x="0" y="2533675"/>
            <a:ext cx="9872900" cy="3616959"/>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9454" y="2533675"/>
            <a:ext cx="2289635" cy="3616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76806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A8DC2A-644F-AECB-DE50-B0FF0131F01A}"/>
              </a:ext>
            </a:extLst>
          </p:cNvPr>
          <p:cNvSpPr>
            <a:spLocks noGrp="1"/>
          </p:cNvSpPr>
          <p:nvPr>
            <p:ph type="title"/>
          </p:nvPr>
        </p:nvSpPr>
        <p:spPr/>
        <p:txBody>
          <a:bodyPr/>
          <a:lstStyle/>
          <a:p>
            <a:r>
              <a:rPr lang="en-AU" dirty="0"/>
              <a:t>Types of private clouds</a:t>
            </a:r>
            <a:endParaRPr lang="x-none" dirty="0"/>
          </a:p>
        </p:txBody>
      </p:sp>
      <p:pic>
        <p:nvPicPr>
          <p:cNvPr id="6" name="图片 5">
            <a:extLst>
              <a:ext uri="{FF2B5EF4-FFF2-40B4-BE49-F238E27FC236}">
                <a16:creationId xmlns:a16="http://schemas.microsoft.com/office/drawing/2014/main" id="{82CEA4A1-57CB-468C-B9E7-C45FF4C5A893}"/>
              </a:ext>
            </a:extLst>
          </p:cNvPr>
          <p:cNvPicPr>
            <a:picLocks noChangeAspect="1"/>
          </p:cNvPicPr>
          <p:nvPr/>
        </p:nvPicPr>
        <p:blipFill>
          <a:blip r:embed="rId2"/>
          <a:stretch>
            <a:fillRect/>
          </a:stretch>
        </p:blipFill>
        <p:spPr>
          <a:xfrm>
            <a:off x="1104008" y="1825625"/>
            <a:ext cx="9923733" cy="4913946"/>
          </a:xfrm>
          <a:prstGeom prst="rect">
            <a:avLst/>
          </a:prstGeom>
        </p:spPr>
      </p:pic>
    </p:spTree>
    <p:extLst>
      <p:ext uri="{BB962C8B-B14F-4D97-AF65-F5344CB8AC3E}">
        <p14:creationId xmlns:p14="http://schemas.microsoft.com/office/powerpoint/2010/main" val="8657328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Constructing a private cloud</a:t>
            </a:r>
          </a:p>
        </p:txBody>
      </p:sp>
      <p:sp>
        <p:nvSpPr>
          <p:cNvPr id="3" name="Content Placeholder 2"/>
          <p:cNvSpPr>
            <a:spLocks noGrp="1"/>
          </p:cNvSpPr>
          <p:nvPr>
            <p:ph idx="1"/>
          </p:nvPr>
        </p:nvSpPr>
        <p:spPr/>
        <p:txBody>
          <a:bodyPr>
            <a:normAutofit/>
          </a:bodyPr>
          <a:lstStyle/>
          <a:p>
            <a:r>
              <a:rPr lang="en-GB" dirty="0"/>
              <a:t>Cloud infrastructure</a:t>
            </a:r>
          </a:p>
          <a:p>
            <a:pPr lvl="1"/>
            <a:r>
              <a:rPr lang="en-GB" dirty="0"/>
              <a:t>components needed for cloud computing</a:t>
            </a:r>
          </a:p>
          <a:p>
            <a:pPr lvl="1"/>
            <a:r>
              <a:rPr lang="en-GB" dirty="0"/>
              <a:t>the basic elements of cloud infrastructure are the same whether you have a private cloud, public cloud, or hybrid cloud.</a:t>
            </a:r>
          </a:p>
          <a:p>
            <a:r>
              <a:rPr lang="en-GB" dirty="0"/>
              <a:t>Operating system+ a variety of bare-metal, virtualization, or container software that abstract, pool, and share scalable resources across a network.</a:t>
            </a:r>
          </a:p>
          <a:p>
            <a:r>
              <a:rPr lang="en-GB" dirty="0"/>
              <a:t>The IT staff that is equipped to manage private cloud environments</a:t>
            </a:r>
          </a:p>
        </p:txBody>
      </p:sp>
    </p:spTree>
    <p:extLst>
      <p:ext uri="{BB962C8B-B14F-4D97-AF65-F5344CB8AC3E}">
        <p14:creationId xmlns:p14="http://schemas.microsoft.com/office/powerpoint/2010/main" val="646097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Private cloud vs Public cloud (2)</a:t>
            </a:r>
          </a:p>
        </p:txBody>
      </p:sp>
      <p:sp>
        <p:nvSpPr>
          <p:cNvPr id="3" name="Content Placeholder 2"/>
          <p:cNvSpPr>
            <a:spLocks noGrp="1"/>
          </p:cNvSpPr>
          <p:nvPr>
            <p:ph idx="1"/>
          </p:nvPr>
        </p:nvSpPr>
        <p:spPr/>
        <p:txBody>
          <a:bodyPr>
            <a:normAutofit/>
          </a:bodyPr>
          <a:lstStyle/>
          <a:p>
            <a:r>
              <a:rPr lang="en-GB" sz="4800" dirty="0"/>
              <a:t>Private cloud delivers similar advantages to public cloud, including scalability and self-service, but through a proprietary architecture</a:t>
            </a:r>
          </a:p>
          <a:p>
            <a:r>
              <a:rPr lang="en-GB" sz="4800" dirty="0"/>
              <a:t>Private cloud is a </a:t>
            </a:r>
            <a:r>
              <a:rPr lang="en-GB" sz="4800" dirty="0">
                <a:solidFill>
                  <a:srgbClr val="FF0000"/>
                </a:solidFill>
              </a:rPr>
              <a:t>single-tenant</a:t>
            </a:r>
            <a:r>
              <a:rPr lang="en-GB" sz="4800" dirty="0"/>
              <a:t> environment</a:t>
            </a:r>
          </a:p>
          <a:p>
            <a:endParaRPr lang="en-GB" sz="4800" dirty="0"/>
          </a:p>
        </p:txBody>
      </p:sp>
    </p:spTree>
    <p:extLst>
      <p:ext uri="{BB962C8B-B14F-4D97-AF65-F5344CB8AC3E}">
        <p14:creationId xmlns:p14="http://schemas.microsoft.com/office/powerpoint/2010/main" val="30573499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2CC8F-CA13-8106-F323-C2099AC47857}"/>
              </a:ext>
            </a:extLst>
          </p:cNvPr>
          <p:cNvSpPr>
            <a:spLocks noGrp="1"/>
          </p:cNvSpPr>
          <p:nvPr>
            <p:ph type="title"/>
          </p:nvPr>
        </p:nvSpPr>
        <p:spPr/>
        <p:txBody>
          <a:bodyPr/>
          <a:lstStyle/>
          <a:p>
            <a:r>
              <a:rPr lang="en-US" dirty="0"/>
              <a:t>Private cloud - a virtualized pool of resources</a:t>
            </a:r>
            <a:br>
              <a:rPr lang="en-US" dirty="0"/>
            </a:br>
            <a:endParaRPr lang="x-none"/>
          </a:p>
        </p:txBody>
      </p:sp>
      <p:sp>
        <p:nvSpPr>
          <p:cNvPr id="3" name="内容占位符 2">
            <a:extLst>
              <a:ext uri="{FF2B5EF4-FFF2-40B4-BE49-F238E27FC236}">
                <a16:creationId xmlns:a16="http://schemas.microsoft.com/office/drawing/2014/main" id="{203C7038-877A-2C6C-60A5-598EFB4BD5BC}"/>
              </a:ext>
            </a:extLst>
          </p:cNvPr>
          <p:cNvSpPr>
            <a:spLocks noGrp="1"/>
          </p:cNvSpPr>
          <p:nvPr>
            <p:ph idx="1"/>
          </p:nvPr>
        </p:nvSpPr>
        <p:spPr/>
        <p:txBody>
          <a:bodyPr>
            <a:normAutofit/>
          </a:bodyPr>
          <a:lstStyle/>
          <a:p>
            <a:r>
              <a:rPr lang="en-GB" sz="4400" dirty="0"/>
              <a:t>To enable multiple workloads to run on the same physical server, we need to virtualize the resources</a:t>
            </a:r>
          </a:p>
          <a:p>
            <a:r>
              <a:rPr lang="en-GB" sz="4400" dirty="0"/>
              <a:t>We will use virtualization software to achieve that</a:t>
            </a:r>
            <a:endParaRPr lang="x-none" sz="4400" dirty="0"/>
          </a:p>
        </p:txBody>
      </p:sp>
    </p:spTree>
    <p:extLst>
      <p:ext uri="{BB962C8B-B14F-4D97-AF65-F5344CB8AC3E}">
        <p14:creationId xmlns:p14="http://schemas.microsoft.com/office/powerpoint/2010/main" val="4533890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4BEAEC-27AE-F7EE-6026-8EFF52133177}"/>
              </a:ext>
            </a:extLst>
          </p:cNvPr>
          <p:cNvSpPr>
            <a:spLocks noGrp="1"/>
          </p:cNvSpPr>
          <p:nvPr>
            <p:ph type="title"/>
          </p:nvPr>
        </p:nvSpPr>
        <p:spPr/>
        <p:txBody>
          <a:bodyPr/>
          <a:lstStyle/>
          <a:p>
            <a:r>
              <a:rPr lang="en-AU" dirty="0"/>
              <a:t>Example - setting up a virtual machine server</a:t>
            </a:r>
            <a:endParaRPr lang="x-none" dirty="0"/>
          </a:p>
        </p:txBody>
      </p:sp>
      <p:sp>
        <p:nvSpPr>
          <p:cNvPr id="3" name="内容占位符 2">
            <a:extLst>
              <a:ext uri="{FF2B5EF4-FFF2-40B4-BE49-F238E27FC236}">
                <a16:creationId xmlns:a16="http://schemas.microsoft.com/office/drawing/2014/main" id="{A224EE0B-39F1-CD52-300A-5C7529831210}"/>
              </a:ext>
            </a:extLst>
          </p:cNvPr>
          <p:cNvSpPr>
            <a:spLocks noGrp="1"/>
          </p:cNvSpPr>
          <p:nvPr>
            <p:ph idx="1"/>
          </p:nvPr>
        </p:nvSpPr>
        <p:spPr>
          <a:xfrm>
            <a:off x="1012275" y="1825625"/>
            <a:ext cx="10515600" cy="4351338"/>
          </a:xfrm>
        </p:spPr>
        <p:txBody>
          <a:bodyPr/>
          <a:lstStyle/>
          <a:p>
            <a:endParaRPr lang="x-none" dirty="0"/>
          </a:p>
        </p:txBody>
      </p:sp>
      <p:pic>
        <p:nvPicPr>
          <p:cNvPr id="5" name="图片 4">
            <a:extLst>
              <a:ext uri="{FF2B5EF4-FFF2-40B4-BE49-F238E27FC236}">
                <a16:creationId xmlns:a16="http://schemas.microsoft.com/office/drawing/2014/main" id="{E6592A99-7B64-C5D2-520A-6BFCAA719E4A}"/>
              </a:ext>
            </a:extLst>
          </p:cNvPr>
          <p:cNvPicPr>
            <a:picLocks noChangeAspect="1"/>
          </p:cNvPicPr>
          <p:nvPr/>
        </p:nvPicPr>
        <p:blipFill>
          <a:blip r:embed="rId2"/>
          <a:stretch>
            <a:fillRect/>
          </a:stretch>
        </p:blipFill>
        <p:spPr>
          <a:xfrm>
            <a:off x="111030" y="1551306"/>
            <a:ext cx="12080970" cy="5095401"/>
          </a:xfrm>
          <a:prstGeom prst="rect">
            <a:avLst/>
          </a:prstGeom>
        </p:spPr>
      </p:pic>
    </p:spTree>
    <p:extLst>
      <p:ext uri="{BB962C8B-B14F-4D97-AF65-F5344CB8AC3E}">
        <p14:creationId xmlns:p14="http://schemas.microsoft.com/office/powerpoint/2010/main" val="4409213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D12F37-8078-58EF-BBA7-D491BC59EAFA}"/>
              </a:ext>
            </a:extLst>
          </p:cNvPr>
          <p:cNvSpPr>
            <a:spLocks noGrp="1"/>
          </p:cNvSpPr>
          <p:nvPr>
            <p:ph type="title"/>
          </p:nvPr>
        </p:nvSpPr>
        <p:spPr/>
        <p:txBody>
          <a:bodyPr/>
          <a:lstStyle/>
          <a:p>
            <a:r>
              <a:rPr lang="en-AU" dirty="0"/>
              <a:t>Physical hardware</a:t>
            </a:r>
            <a:endParaRPr lang="x-none" dirty="0"/>
          </a:p>
        </p:txBody>
      </p:sp>
      <p:sp>
        <p:nvSpPr>
          <p:cNvPr id="3" name="内容占位符 2">
            <a:extLst>
              <a:ext uri="{FF2B5EF4-FFF2-40B4-BE49-F238E27FC236}">
                <a16:creationId xmlns:a16="http://schemas.microsoft.com/office/drawing/2014/main" id="{B7DC74CF-7789-2B7B-21E5-912B81BC00C3}"/>
              </a:ext>
            </a:extLst>
          </p:cNvPr>
          <p:cNvSpPr>
            <a:spLocks noGrp="1"/>
          </p:cNvSpPr>
          <p:nvPr>
            <p:ph idx="1"/>
          </p:nvPr>
        </p:nvSpPr>
        <p:spPr>
          <a:xfrm>
            <a:off x="838200" y="1825625"/>
            <a:ext cx="6273318" cy="4351338"/>
          </a:xfrm>
        </p:spPr>
        <p:txBody>
          <a:bodyPr>
            <a:normAutofit/>
          </a:bodyPr>
          <a:lstStyle/>
          <a:p>
            <a:r>
              <a:rPr lang="en-GB" sz="4000" dirty="0"/>
              <a:t>Physical hardware with appropriate resources</a:t>
            </a:r>
          </a:p>
          <a:p>
            <a:r>
              <a:rPr lang="en-US" sz="4000" dirty="0"/>
              <a:t>The capacity of your physical host machine matters </a:t>
            </a:r>
          </a:p>
          <a:p>
            <a:pPr lvl="1"/>
            <a:r>
              <a:rPr lang="en-US" sz="3600" dirty="0"/>
              <a:t>each VM will need RAM and CPU</a:t>
            </a:r>
          </a:p>
          <a:p>
            <a:endParaRPr lang="x-none" sz="4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4309" y="1887283"/>
            <a:ext cx="4060466" cy="2827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3179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Storage</a:t>
            </a:r>
          </a:p>
        </p:txBody>
      </p:sp>
      <p:sp>
        <p:nvSpPr>
          <p:cNvPr id="3" name="Content Placeholder 2"/>
          <p:cNvSpPr>
            <a:spLocks noGrp="1"/>
          </p:cNvSpPr>
          <p:nvPr>
            <p:ph sz="half" idx="1"/>
          </p:nvPr>
        </p:nvSpPr>
        <p:spPr>
          <a:xfrm>
            <a:off x="838200" y="1825625"/>
            <a:ext cx="6381660" cy="4351338"/>
          </a:xfrm>
        </p:spPr>
        <p:txBody>
          <a:bodyPr>
            <a:normAutofit/>
          </a:bodyPr>
          <a:lstStyle/>
          <a:p>
            <a:r>
              <a:rPr lang="en-GB" dirty="0"/>
              <a:t>Necessary if you don’t have a storage area network for the virtual server images</a:t>
            </a:r>
          </a:p>
          <a:p>
            <a:r>
              <a:rPr lang="en-GB" dirty="0"/>
              <a:t>The host server will need sufficient disks to hold this storage</a:t>
            </a:r>
          </a:p>
          <a:p>
            <a:pPr lvl="1"/>
            <a:r>
              <a:rPr lang="en-GB" dirty="0"/>
              <a:t>SATA drives</a:t>
            </a:r>
          </a:p>
          <a:p>
            <a:pPr lvl="1"/>
            <a:r>
              <a:rPr lang="en-GB" dirty="0"/>
              <a:t>SAS drives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4804" y="2034860"/>
            <a:ext cx="3815157" cy="2814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57551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3877" y="2150025"/>
            <a:ext cx="2935287"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GB" dirty="0"/>
              <a:t>Hypervisor</a:t>
            </a:r>
          </a:p>
        </p:txBody>
      </p:sp>
      <p:sp>
        <p:nvSpPr>
          <p:cNvPr id="3" name="Content Placeholder 2"/>
          <p:cNvSpPr>
            <a:spLocks noGrp="1"/>
          </p:cNvSpPr>
          <p:nvPr>
            <p:ph idx="1"/>
          </p:nvPr>
        </p:nvSpPr>
        <p:spPr/>
        <p:txBody>
          <a:bodyPr>
            <a:normAutofit fontScale="85000" lnSpcReduction="20000"/>
          </a:bodyPr>
          <a:lstStyle/>
          <a:p>
            <a:r>
              <a:rPr lang="en-GB" dirty="0"/>
              <a:t>Use virtualization software (hypervisor) to set up  virtual machine server</a:t>
            </a:r>
          </a:p>
          <a:p>
            <a:pPr lvl="1"/>
            <a:r>
              <a:rPr lang="en-GB" dirty="0"/>
              <a:t>Hyper-V</a:t>
            </a:r>
          </a:p>
          <a:p>
            <a:pPr lvl="1"/>
            <a:r>
              <a:rPr lang="en-GB" dirty="0" err="1"/>
              <a:t>Vmware</a:t>
            </a:r>
            <a:endParaRPr lang="en-GB" dirty="0"/>
          </a:p>
          <a:p>
            <a:pPr lvl="1"/>
            <a:r>
              <a:rPr lang="en-GB" dirty="0"/>
              <a:t>VirtualBox</a:t>
            </a:r>
          </a:p>
          <a:p>
            <a:pPr lvl="1"/>
            <a:r>
              <a:rPr lang="en-GB" dirty="0"/>
              <a:t>Citrix </a:t>
            </a:r>
            <a:r>
              <a:rPr lang="en-GB" dirty="0" err="1"/>
              <a:t>XenServer</a:t>
            </a:r>
            <a:endParaRPr lang="en-GB" dirty="0"/>
          </a:p>
          <a:p>
            <a:r>
              <a:rPr lang="en-GB" dirty="0"/>
              <a:t>Hypervisor types</a:t>
            </a:r>
          </a:p>
          <a:p>
            <a:pPr lvl="1"/>
            <a:r>
              <a:rPr lang="en-GB" dirty="0"/>
              <a:t>bare-metal hypervisors</a:t>
            </a:r>
          </a:p>
          <a:p>
            <a:pPr lvl="2"/>
            <a:r>
              <a:rPr lang="en-GB" dirty="0"/>
              <a:t>installed directly on the hardware </a:t>
            </a:r>
          </a:p>
          <a:p>
            <a:pPr lvl="2"/>
            <a:r>
              <a:rPr lang="en-GB" dirty="0"/>
              <a:t>may run slightly faster, but they’re a bit trickier to set up and use than a hosted hypervisor</a:t>
            </a:r>
          </a:p>
          <a:p>
            <a:pPr lvl="1"/>
            <a:r>
              <a:rPr lang="en-GB" dirty="0"/>
              <a:t>hosted hypervisors</a:t>
            </a:r>
          </a:p>
          <a:p>
            <a:pPr lvl="2"/>
            <a:r>
              <a:rPr lang="en-GB" dirty="0"/>
              <a:t>installed on an already-existing operating system installed on the host machine</a:t>
            </a:r>
          </a:p>
          <a:p>
            <a:r>
              <a:rPr lang="en-GB" dirty="0"/>
              <a:t>Follow the instructions on the hypervisor itself to set up and provision a virtual server. Hosted hypervisors are much like any computer application because they have a setup wizard with easy instructions.</a:t>
            </a:r>
          </a:p>
        </p:txBody>
      </p:sp>
    </p:spTree>
    <p:extLst>
      <p:ext uri="{BB962C8B-B14F-4D97-AF65-F5344CB8AC3E}">
        <p14:creationId xmlns:p14="http://schemas.microsoft.com/office/powerpoint/2010/main" val="30128581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Configure Virtual Machines</a:t>
            </a:r>
          </a:p>
        </p:txBody>
      </p:sp>
      <p:sp>
        <p:nvSpPr>
          <p:cNvPr id="3" name="Content Placeholder 2"/>
          <p:cNvSpPr>
            <a:spLocks noGrp="1"/>
          </p:cNvSpPr>
          <p:nvPr>
            <p:ph idx="1"/>
          </p:nvPr>
        </p:nvSpPr>
        <p:spPr/>
        <p:txBody>
          <a:bodyPr>
            <a:normAutofit fontScale="92500" lnSpcReduction="10000"/>
          </a:bodyPr>
          <a:lstStyle/>
          <a:p>
            <a:r>
              <a:rPr lang="en-GB" sz="2000" dirty="0"/>
              <a:t>Check the default values for the virtual machine to ensure it will suffice for your purposes</a:t>
            </a:r>
          </a:p>
          <a:p>
            <a:r>
              <a:rPr lang="en-GB" sz="2000" dirty="0"/>
              <a:t>Choose </a:t>
            </a:r>
          </a:p>
          <a:p>
            <a:pPr lvl="1"/>
            <a:r>
              <a:rPr lang="en-GB" sz="1600" dirty="0"/>
              <a:t>What guest operating system you want to run</a:t>
            </a:r>
          </a:p>
          <a:p>
            <a:pPr lvl="1"/>
            <a:r>
              <a:rPr lang="en-GB" sz="1600" dirty="0"/>
              <a:t>Where the virtual machine’s files will be stored</a:t>
            </a:r>
          </a:p>
          <a:p>
            <a:pPr lvl="1"/>
            <a:r>
              <a:rPr lang="en-GB" sz="1600" dirty="0"/>
              <a:t>The types of network connection you want to set up for the virtual machine</a:t>
            </a:r>
          </a:p>
          <a:p>
            <a:r>
              <a:rPr lang="en-GB" sz="2000" dirty="0"/>
              <a:t>Decide whether to allocate all the disk space for the virtual machine when you create it, or whether you want it to take disk space dynamically as needed.</a:t>
            </a:r>
          </a:p>
          <a:p>
            <a:r>
              <a:rPr lang="en-GB" sz="2000" dirty="0"/>
              <a:t>You can configure three types of virtual machine resources</a:t>
            </a:r>
          </a:p>
          <a:p>
            <a:pPr lvl="1"/>
            <a:r>
              <a:rPr lang="en-GB" sz="1600" dirty="0"/>
              <a:t>Hardware it has access to</a:t>
            </a:r>
          </a:p>
          <a:p>
            <a:pPr lvl="1"/>
            <a:r>
              <a:rPr lang="en-GB" sz="1600" dirty="0"/>
              <a:t>Power management operating system options</a:t>
            </a:r>
          </a:p>
          <a:p>
            <a:pPr lvl="1"/>
            <a:r>
              <a:rPr lang="en-GB" sz="1600" dirty="0"/>
              <a:t>Resource configuration</a:t>
            </a:r>
          </a:p>
          <a:p>
            <a:pPr lvl="2"/>
            <a:r>
              <a:rPr lang="en-GB" sz="1400" dirty="0"/>
              <a:t>CPU configuration</a:t>
            </a:r>
          </a:p>
          <a:p>
            <a:pPr lvl="2"/>
            <a:r>
              <a:rPr lang="en-GB" sz="1400" dirty="0"/>
              <a:t>Hyperthreading</a:t>
            </a:r>
          </a:p>
          <a:p>
            <a:pPr lvl="2"/>
            <a:r>
              <a:rPr lang="en-GB" sz="1400" dirty="0"/>
              <a:t>Disk settings</a:t>
            </a:r>
          </a:p>
          <a:p>
            <a:pPr lvl="2"/>
            <a:r>
              <a:rPr lang="en-GB" sz="1400" dirty="0"/>
              <a:t>Memory</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5174" y="87283"/>
            <a:ext cx="2278063" cy="174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7305" y="4015165"/>
            <a:ext cx="2617787" cy="206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14462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4BEAEC-27AE-F7EE-6026-8EFF52133177}"/>
              </a:ext>
            </a:extLst>
          </p:cNvPr>
          <p:cNvSpPr>
            <a:spLocks noGrp="1"/>
          </p:cNvSpPr>
          <p:nvPr>
            <p:ph type="title"/>
          </p:nvPr>
        </p:nvSpPr>
        <p:spPr/>
        <p:txBody>
          <a:bodyPr/>
          <a:lstStyle/>
          <a:p>
            <a:r>
              <a:rPr lang="en-AU" dirty="0"/>
              <a:t>Example - setting up a virtual machine server</a:t>
            </a:r>
            <a:endParaRPr lang="x-none" dirty="0"/>
          </a:p>
        </p:txBody>
      </p:sp>
      <p:pic>
        <p:nvPicPr>
          <p:cNvPr id="5" name="图片 4">
            <a:extLst>
              <a:ext uri="{FF2B5EF4-FFF2-40B4-BE49-F238E27FC236}">
                <a16:creationId xmlns:a16="http://schemas.microsoft.com/office/drawing/2014/main" id="{E6592A99-7B64-C5D2-520A-6BFCAA719E4A}"/>
              </a:ext>
            </a:extLst>
          </p:cNvPr>
          <p:cNvPicPr>
            <a:picLocks noChangeAspect="1"/>
          </p:cNvPicPr>
          <p:nvPr/>
        </p:nvPicPr>
        <p:blipFill>
          <a:blip r:embed="rId2"/>
          <a:stretch>
            <a:fillRect/>
          </a:stretch>
        </p:blipFill>
        <p:spPr>
          <a:xfrm>
            <a:off x="1238802" y="2125918"/>
            <a:ext cx="8892864" cy="3750751"/>
          </a:xfrm>
          <a:prstGeom prst="rect">
            <a:avLst/>
          </a:prstGeom>
        </p:spPr>
      </p:pic>
    </p:spTree>
    <p:extLst>
      <p:ext uri="{BB962C8B-B14F-4D97-AF65-F5344CB8AC3E}">
        <p14:creationId xmlns:p14="http://schemas.microsoft.com/office/powerpoint/2010/main" val="38706349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Private Cloud Solutions</a:t>
            </a:r>
          </a:p>
        </p:txBody>
      </p:sp>
      <p:sp>
        <p:nvSpPr>
          <p:cNvPr id="3" name="Content Placeholder 2"/>
          <p:cNvSpPr>
            <a:spLocks noGrp="1"/>
          </p:cNvSpPr>
          <p:nvPr>
            <p:ph idx="1"/>
          </p:nvPr>
        </p:nvSpPr>
        <p:spPr/>
        <p:txBody>
          <a:bodyPr>
            <a:normAutofit/>
          </a:bodyPr>
          <a:lstStyle/>
          <a:p>
            <a:r>
              <a:rPr lang="en-GB" sz="3600" dirty="0"/>
              <a:t>Allow companies to architect a data </a:t>
            </a:r>
            <a:r>
              <a:rPr lang="en-GB" sz="3600" dirty="0" err="1"/>
              <a:t>center</a:t>
            </a:r>
            <a:r>
              <a:rPr lang="en-GB" sz="3600" dirty="0"/>
              <a:t> using software-defined networking (SDN) and virtualization (VMs)</a:t>
            </a:r>
          </a:p>
          <a:p>
            <a:r>
              <a:rPr lang="en-GB" sz="3600" dirty="0"/>
              <a:t>Private cloud solutions come from </a:t>
            </a:r>
          </a:p>
          <a:p>
            <a:pPr lvl="1"/>
            <a:r>
              <a:rPr lang="en-GB" sz="3200" dirty="0"/>
              <a:t>proprietary software developers like Microsoft, VMware, and </a:t>
            </a:r>
            <a:r>
              <a:rPr lang="en-GB" sz="3200" dirty="0" err="1"/>
              <a:t>Nutanix</a:t>
            </a:r>
            <a:endParaRPr lang="en-GB" sz="3200" dirty="0"/>
          </a:p>
          <a:p>
            <a:pPr lvl="1"/>
            <a:r>
              <a:rPr lang="en-GB" sz="3200" dirty="0"/>
              <a:t>enterprise-grade open source solutions available from Red Hat and others</a:t>
            </a:r>
          </a:p>
        </p:txBody>
      </p:sp>
    </p:spTree>
    <p:extLst>
      <p:ext uri="{BB962C8B-B14F-4D97-AF65-F5344CB8AC3E}">
        <p14:creationId xmlns:p14="http://schemas.microsoft.com/office/powerpoint/2010/main" val="36731863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VMware Private Cloud</a:t>
            </a:r>
          </a:p>
        </p:txBody>
      </p:sp>
      <p:sp>
        <p:nvSpPr>
          <p:cNvPr id="3" name="Content Placeholder 2"/>
          <p:cNvSpPr>
            <a:spLocks noGrp="1"/>
          </p:cNvSpPr>
          <p:nvPr>
            <p:ph idx="1"/>
          </p:nvPr>
        </p:nvSpPr>
        <p:spPr/>
        <p:txBody>
          <a:bodyPr>
            <a:normAutofit/>
          </a:bodyPr>
          <a:lstStyle/>
          <a:p>
            <a:r>
              <a:rPr lang="en-GB" dirty="0"/>
              <a:t>VMware - a leading international cloud infrastructure company</a:t>
            </a:r>
          </a:p>
          <a:p>
            <a:pPr lvl="1"/>
            <a:r>
              <a:rPr lang="en-GB" dirty="0"/>
              <a:t>provides virtualization solutions since 1998</a:t>
            </a:r>
          </a:p>
          <a:p>
            <a:r>
              <a:rPr lang="en-GB" dirty="0"/>
              <a:t>VMware Private cloud - a virtualized pool of resources allocated on-demand</a:t>
            </a:r>
          </a:p>
          <a:p>
            <a:pPr lvl="1"/>
            <a:r>
              <a:rPr lang="en-GB" dirty="0"/>
              <a:t>Private cloud is able to easily switch between virtual machines to keep everything running</a:t>
            </a:r>
          </a:p>
          <a:p>
            <a:pPr lvl="1"/>
            <a:r>
              <a:rPr lang="en-GB" dirty="0"/>
              <a:t>It can also create endless virtual machines based on your underlying hardware</a:t>
            </a:r>
          </a:p>
          <a:p>
            <a:endParaRPr lang="en-GB" dirty="0"/>
          </a:p>
        </p:txBody>
      </p:sp>
    </p:spTree>
    <p:extLst>
      <p:ext uri="{BB962C8B-B14F-4D97-AF65-F5344CB8AC3E}">
        <p14:creationId xmlns:p14="http://schemas.microsoft.com/office/powerpoint/2010/main" val="29603338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0A94F9-A3C4-59A1-5A7F-BC897D394F20}"/>
              </a:ext>
            </a:extLst>
          </p:cNvPr>
          <p:cNvSpPr>
            <a:spLocks noGrp="1"/>
          </p:cNvSpPr>
          <p:nvPr>
            <p:ph type="title"/>
          </p:nvPr>
        </p:nvSpPr>
        <p:spPr/>
        <p:txBody>
          <a:bodyPr/>
          <a:lstStyle/>
          <a:p>
            <a:r>
              <a:rPr lang="en-US" dirty="0"/>
              <a:t>VMware vSphere®</a:t>
            </a:r>
            <a:endParaRPr lang="x-none" dirty="0"/>
          </a:p>
        </p:txBody>
      </p:sp>
      <p:sp>
        <p:nvSpPr>
          <p:cNvPr id="3" name="内容占位符 2">
            <a:extLst>
              <a:ext uri="{FF2B5EF4-FFF2-40B4-BE49-F238E27FC236}">
                <a16:creationId xmlns:a16="http://schemas.microsoft.com/office/drawing/2014/main" id="{67D22A66-EBC4-A588-9162-ABE88C7DF708}"/>
              </a:ext>
            </a:extLst>
          </p:cNvPr>
          <p:cNvSpPr>
            <a:spLocks noGrp="1"/>
          </p:cNvSpPr>
          <p:nvPr>
            <p:ph idx="1"/>
          </p:nvPr>
        </p:nvSpPr>
        <p:spPr/>
        <p:txBody>
          <a:bodyPr>
            <a:normAutofit/>
          </a:bodyPr>
          <a:lstStyle/>
          <a:p>
            <a:r>
              <a:rPr lang="en-US" sz="4000" dirty="0"/>
              <a:t>Uses virtualization to transform data centers into simplified cloud computing infrastructures</a:t>
            </a:r>
          </a:p>
        </p:txBody>
      </p:sp>
    </p:spTree>
    <p:extLst>
      <p:ext uri="{BB962C8B-B14F-4D97-AF65-F5344CB8AC3E}">
        <p14:creationId xmlns:p14="http://schemas.microsoft.com/office/powerpoint/2010/main" val="447951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Single-tenant environment</a:t>
            </a:r>
          </a:p>
        </p:txBody>
      </p:sp>
      <p:sp>
        <p:nvSpPr>
          <p:cNvPr id="3" name="Content Placeholder 2"/>
          <p:cNvSpPr>
            <a:spLocks noGrp="1"/>
          </p:cNvSpPr>
          <p:nvPr>
            <p:ph idx="1"/>
          </p:nvPr>
        </p:nvSpPr>
        <p:spPr>
          <a:xfrm>
            <a:off x="838200" y="1835899"/>
            <a:ext cx="10515600" cy="4351338"/>
          </a:xfrm>
        </p:spPr>
        <p:txBody>
          <a:bodyPr>
            <a:normAutofit/>
          </a:bodyPr>
          <a:lstStyle/>
          <a:p>
            <a:r>
              <a:rPr lang="en-GB" sz="4800" dirty="0"/>
              <a:t>Tenant - the organization using the cloud</a:t>
            </a:r>
          </a:p>
          <a:p>
            <a:r>
              <a:rPr lang="en-GB" sz="4800" dirty="0"/>
              <a:t>In single-tenant environment the tenant </a:t>
            </a:r>
            <a:r>
              <a:rPr lang="en-GB" sz="4800" dirty="0">
                <a:solidFill>
                  <a:srgbClr val="FF0000"/>
                </a:solidFill>
              </a:rPr>
              <a:t>does not share resources </a:t>
            </a:r>
            <a:r>
              <a:rPr lang="en-GB" sz="4800" dirty="0"/>
              <a:t>with other users</a:t>
            </a:r>
          </a:p>
          <a:p>
            <a:r>
              <a:rPr lang="en-GB" sz="4800" dirty="0">
                <a:highlight>
                  <a:srgbClr val="FFFF00"/>
                </a:highlight>
              </a:rPr>
              <a:t>What does it mean that the resources are not shared?</a:t>
            </a:r>
          </a:p>
        </p:txBody>
      </p:sp>
    </p:spTree>
    <p:extLst>
      <p:ext uri="{BB962C8B-B14F-4D97-AF65-F5344CB8AC3E}">
        <p14:creationId xmlns:p14="http://schemas.microsoft.com/office/powerpoint/2010/main" val="36921160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0A94F9-A3C4-59A1-5A7F-BC897D394F20}"/>
              </a:ext>
            </a:extLst>
          </p:cNvPr>
          <p:cNvSpPr>
            <a:spLocks noGrp="1"/>
          </p:cNvSpPr>
          <p:nvPr>
            <p:ph type="title"/>
          </p:nvPr>
        </p:nvSpPr>
        <p:spPr/>
        <p:txBody>
          <a:bodyPr/>
          <a:lstStyle/>
          <a:p>
            <a:r>
              <a:rPr lang="en-US" dirty="0"/>
              <a:t>VMware vSphere®</a:t>
            </a:r>
            <a:endParaRPr lang="x-none" dirty="0"/>
          </a:p>
        </p:txBody>
      </p:sp>
      <p:sp>
        <p:nvSpPr>
          <p:cNvPr id="3" name="内容占位符 2">
            <a:extLst>
              <a:ext uri="{FF2B5EF4-FFF2-40B4-BE49-F238E27FC236}">
                <a16:creationId xmlns:a16="http://schemas.microsoft.com/office/drawing/2014/main" id="{67D22A66-EBC4-A588-9162-ABE88C7DF708}"/>
              </a:ext>
            </a:extLst>
          </p:cNvPr>
          <p:cNvSpPr>
            <a:spLocks noGrp="1"/>
          </p:cNvSpPr>
          <p:nvPr>
            <p:ph idx="1"/>
          </p:nvPr>
        </p:nvSpPr>
        <p:spPr/>
        <p:txBody>
          <a:bodyPr>
            <a:normAutofit/>
          </a:bodyPr>
          <a:lstStyle/>
          <a:p>
            <a:r>
              <a:rPr lang="en-US" sz="4400" dirty="0"/>
              <a:t>The two core components</a:t>
            </a:r>
          </a:p>
          <a:p>
            <a:pPr lvl="1"/>
            <a:r>
              <a:rPr lang="en-US" sz="4000" dirty="0"/>
              <a:t>VMware </a:t>
            </a:r>
            <a:r>
              <a:rPr lang="en-US" sz="4000" dirty="0" err="1"/>
              <a:t>ESXi</a:t>
            </a:r>
            <a:r>
              <a:rPr lang="en-US" sz="4000" dirty="0"/>
              <a:t>™ </a:t>
            </a:r>
          </a:p>
          <a:p>
            <a:pPr lvl="2"/>
            <a:r>
              <a:rPr lang="en-GB" sz="3200" dirty="0"/>
              <a:t>The hypervisor on which you create and run virtual machines</a:t>
            </a:r>
          </a:p>
          <a:p>
            <a:pPr lvl="1"/>
            <a:r>
              <a:rPr lang="en-US" sz="4000" dirty="0"/>
              <a:t>VMware vCenter Server®</a:t>
            </a:r>
          </a:p>
          <a:p>
            <a:pPr lvl="2"/>
            <a:r>
              <a:rPr lang="en-GB" sz="3200" dirty="0"/>
              <a:t>A service that acts as a central administrator for </a:t>
            </a:r>
            <a:r>
              <a:rPr lang="en-GB" sz="3200" dirty="0" err="1"/>
              <a:t>ESXi</a:t>
            </a:r>
            <a:r>
              <a:rPr lang="en-GB" sz="3200" dirty="0"/>
              <a:t> hosts that are connected on a network</a:t>
            </a:r>
          </a:p>
          <a:p>
            <a:pPr lvl="2"/>
            <a:endParaRPr lang="en-US" sz="3600" dirty="0"/>
          </a:p>
          <a:p>
            <a:pPr lvl="1"/>
            <a:endParaRPr lang="en-US" sz="4000" dirty="0"/>
          </a:p>
          <a:p>
            <a:endParaRPr lang="en-US" sz="4400" dirty="0"/>
          </a:p>
          <a:p>
            <a:endParaRPr lang="en-US" sz="4400" dirty="0"/>
          </a:p>
        </p:txBody>
      </p:sp>
    </p:spTree>
    <p:extLst>
      <p:ext uri="{BB962C8B-B14F-4D97-AF65-F5344CB8AC3E}">
        <p14:creationId xmlns:p14="http://schemas.microsoft.com/office/powerpoint/2010/main" val="11495962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AC05FD-339C-D193-8117-DCA798E5D064}"/>
              </a:ext>
            </a:extLst>
          </p:cNvPr>
          <p:cNvSpPr>
            <a:spLocks noGrp="1"/>
          </p:cNvSpPr>
          <p:nvPr>
            <p:ph type="title"/>
          </p:nvPr>
        </p:nvSpPr>
        <p:spPr/>
        <p:txBody>
          <a:bodyPr/>
          <a:lstStyle/>
          <a:p>
            <a:r>
              <a:rPr lang="en-US" dirty="0"/>
              <a:t>Physical Topology of vSphere Data Center</a:t>
            </a:r>
            <a:endParaRPr lang="x-none" dirty="0"/>
          </a:p>
        </p:txBody>
      </p:sp>
      <p:sp>
        <p:nvSpPr>
          <p:cNvPr id="3" name="内容占位符 2">
            <a:extLst>
              <a:ext uri="{FF2B5EF4-FFF2-40B4-BE49-F238E27FC236}">
                <a16:creationId xmlns:a16="http://schemas.microsoft.com/office/drawing/2014/main" id="{F011B505-5C41-0560-7AA3-45C8979D3F36}"/>
              </a:ext>
            </a:extLst>
          </p:cNvPr>
          <p:cNvSpPr>
            <a:spLocks noGrp="1"/>
          </p:cNvSpPr>
          <p:nvPr>
            <p:ph idx="1"/>
          </p:nvPr>
        </p:nvSpPr>
        <p:spPr/>
        <p:txBody>
          <a:bodyPr>
            <a:normAutofit/>
          </a:bodyPr>
          <a:lstStyle/>
          <a:p>
            <a:r>
              <a:rPr lang="en-US" sz="3600" dirty="0"/>
              <a:t>A typical VMware vSphere data center consists of physical building blocks such as </a:t>
            </a:r>
          </a:p>
          <a:p>
            <a:pPr lvl="1"/>
            <a:r>
              <a:rPr lang="en-US" sz="3200" dirty="0"/>
              <a:t>x86 virtualization servers - </a:t>
            </a:r>
            <a:r>
              <a:rPr lang="en-US" sz="3200" dirty="0" err="1"/>
              <a:t>ESXi</a:t>
            </a:r>
            <a:r>
              <a:rPr lang="en-US" sz="3200" dirty="0"/>
              <a:t> Hosts</a:t>
            </a:r>
          </a:p>
          <a:p>
            <a:pPr lvl="1"/>
            <a:r>
              <a:rPr lang="en-US" sz="3200" dirty="0"/>
              <a:t>storage networks and arrays</a:t>
            </a:r>
          </a:p>
          <a:p>
            <a:pPr lvl="1"/>
            <a:r>
              <a:rPr lang="en-US" sz="3200" dirty="0"/>
              <a:t>IP networks</a:t>
            </a:r>
          </a:p>
          <a:p>
            <a:pPr lvl="1"/>
            <a:r>
              <a:rPr lang="en-US" sz="3200" dirty="0"/>
              <a:t>a management server - </a:t>
            </a:r>
            <a:r>
              <a:rPr lang="en-AU" sz="3200" dirty="0"/>
              <a:t>vCenter Server</a:t>
            </a:r>
            <a:endParaRPr lang="en-US" sz="3200" dirty="0"/>
          </a:p>
          <a:p>
            <a:pPr lvl="1"/>
            <a:r>
              <a:rPr lang="en-US" sz="3200" dirty="0"/>
              <a:t>desktop clients</a:t>
            </a:r>
          </a:p>
        </p:txBody>
      </p:sp>
    </p:spTree>
    <p:extLst>
      <p:ext uri="{BB962C8B-B14F-4D97-AF65-F5344CB8AC3E}">
        <p14:creationId xmlns:p14="http://schemas.microsoft.com/office/powerpoint/2010/main" val="40016322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D7AEA5-8194-6B35-7832-EEFFF386A313}"/>
              </a:ext>
            </a:extLst>
          </p:cNvPr>
          <p:cNvSpPr>
            <a:spLocks noGrp="1"/>
          </p:cNvSpPr>
          <p:nvPr>
            <p:ph type="title"/>
          </p:nvPr>
        </p:nvSpPr>
        <p:spPr/>
        <p:txBody>
          <a:bodyPr>
            <a:normAutofit/>
          </a:bodyPr>
          <a:lstStyle/>
          <a:p>
            <a:r>
              <a:rPr lang="en-US" dirty="0" err="1"/>
              <a:t>ESXi</a:t>
            </a:r>
            <a:r>
              <a:rPr lang="en-US" dirty="0"/>
              <a:t> - the hypervisor in a vSphere environment</a:t>
            </a:r>
            <a:endParaRPr lang="x-none"/>
          </a:p>
        </p:txBody>
      </p:sp>
      <p:sp>
        <p:nvSpPr>
          <p:cNvPr id="3" name="内容占位符 2">
            <a:extLst>
              <a:ext uri="{FF2B5EF4-FFF2-40B4-BE49-F238E27FC236}">
                <a16:creationId xmlns:a16="http://schemas.microsoft.com/office/drawing/2014/main" id="{E29B4F80-BE42-76A1-AAE3-0E3E81290EC7}"/>
              </a:ext>
            </a:extLst>
          </p:cNvPr>
          <p:cNvSpPr>
            <a:spLocks noGrp="1"/>
          </p:cNvSpPr>
          <p:nvPr>
            <p:ph idx="1"/>
          </p:nvPr>
        </p:nvSpPr>
        <p:spPr>
          <a:xfrm>
            <a:off x="838200" y="1825625"/>
            <a:ext cx="7258050" cy="4351338"/>
          </a:xfrm>
        </p:spPr>
        <p:txBody>
          <a:bodyPr>
            <a:normAutofit fontScale="92500" lnSpcReduction="10000"/>
          </a:bodyPr>
          <a:lstStyle/>
          <a:p>
            <a:r>
              <a:rPr lang="en-US" dirty="0"/>
              <a:t>Installed on physical or virtual hardware in a virtualized data center, and acts as a platform for virtual machines</a:t>
            </a:r>
          </a:p>
          <a:p>
            <a:r>
              <a:rPr lang="en-US" dirty="0"/>
              <a:t>Provides physical hardware resources dynamically to virtual machines to support the operation of the virtual machines </a:t>
            </a:r>
          </a:p>
          <a:p>
            <a:r>
              <a:rPr lang="en-GB" dirty="0"/>
              <a:t>Allows virtual machines to operate with a degree of independence from the underlying physical hardware</a:t>
            </a:r>
          </a:p>
          <a:p>
            <a:pPr lvl="1"/>
            <a:r>
              <a:rPr lang="en-GB" dirty="0"/>
              <a:t>For example, a virtual machine can be moved from one physical host to another, or its virtual disks can be moved from one type of storage to another, without affecting the functioning of the virtual machine</a:t>
            </a:r>
          </a:p>
          <a:p>
            <a:endParaRPr lang="en-US" dirty="0"/>
          </a:p>
          <a:p>
            <a:endParaRPr lang="en-US" dirty="0"/>
          </a:p>
        </p:txBody>
      </p:sp>
      <p:pic>
        <p:nvPicPr>
          <p:cNvPr id="4" name="Picture 5" descr="DGRM_ESXi_VMs_detail_4_flat_Q408.png"/>
          <p:cNvPicPr>
            <a:picLocks noChangeAspect="1"/>
          </p:cNvPicPr>
          <p:nvPr/>
        </p:nvPicPr>
        <p:blipFill>
          <a:blip r:embed="rId2" cstate="print"/>
          <a:srcRect/>
          <a:stretch>
            <a:fillRect/>
          </a:stretch>
        </p:blipFill>
        <p:spPr bwMode="auto">
          <a:xfrm>
            <a:off x="8297591" y="1719285"/>
            <a:ext cx="3580269" cy="3648053"/>
          </a:xfrm>
          <a:prstGeom prst="rect">
            <a:avLst/>
          </a:prstGeom>
          <a:noFill/>
          <a:ln w="9525">
            <a:noFill/>
            <a:miter lim="800000"/>
            <a:headEnd/>
            <a:tailEnd/>
          </a:ln>
        </p:spPr>
      </p:pic>
    </p:spTree>
    <p:extLst>
      <p:ext uri="{BB962C8B-B14F-4D97-AF65-F5344CB8AC3E}">
        <p14:creationId xmlns:p14="http://schemas.microsoft.com/office/powerpoint/2010/main" val="38494903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5DFCD-4745-E40B-AB29-76FD3EEACE46}"/>
              </a:ext>
            </a:extLst>
          </p:cNvPr>
          <p:cNvSpPr>
            <a:spLocks noGrp="1"/>
          </p:cNvSpPr>
          <p:nvPr>
            <p:ph type="title"/>
          </p:nvPr>
        </p:nvSpPr>
        <p:spPr/>
        <p:txBody>
          <a:bodyPr/>
          <a:lstStyle/>
          <a:p>
            <a:r>
              <a:rPr lang="en-GB" dirty="0"/>
              <a:t>Hypervisor types</a:t>
            </a:r>
            <a:endParaRPr lang="x-none"/>
          </a:p>
        </p:txBody>
      </p:sp>
      <p:pic>
        <p:nvPicPr>
          <p:cNvPr id="5" name="图片 4">
            <a:extLst>
              <a:ext uri="{FF2B5EF4-FFF2-40B4-BE49-F238E27FC236}">
                <a16:creationId xmlns:a16="http://schemas.microsoft.com/office/drawing/2014/main" id="{3B25A26B-1F1A-0AD6-340F-380E833FDAFB}"/>
              </a:ext>
            </a:extLst>
          </p:cNvPr>
          <p:cNvPicPr>
            <a:picLocks noChangeAspect="1"/>
          </p:cNvPicPr>
          <p:nvPr/>
        </p:nvPicPr>
        <p:blipFill>
          <a:blip r:embed="rId2"/>
          <a:stretch>
            <a:fillRect/>
          </a:stretch>
        </p:blipFill>
        <p:spPr>
          <a:xfrm>
            <a:off x="8013502" y="426142"/>
            <a:ext cx="3330975" cy="5675636"/>
          </a:xfrm>
          <a:prstGeom prst="rect">
            <a:avLst/>
          </a:prstGeom>
        </p:spPr>
      </p:pic>
    </p:spTree>
    <p:extLst>
      <p:ext uri="{BB962C8B-B14F-4D97-AF65-F5344CB8AC3E}">
        <p14:creationId xmlns:p14="http://schemas.microsoft.com/office/powerpoint/2010/main" val="38697827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0A94F9-A3C4-59A1-5A7F-BC897D394F20}"/>
              </a:ext>
            </a:extLst>
          </p:cNvPr>
          <p:cNvSpPr>
            <a:spLocks noGrp="1"/>
          </p:cNvSpPr>
          <p:nvPr>
            <p:ph type="title"/>
          </p:nvPr>
        </p:nvSpPr>
        <p:spPr/>
        <p:txBody>
          <a:bodyPr/>
          <a:lstStyle/>
          <a:p>
            <a:r>
              <a:rPr lang="en-US" dirty="0" err="1"/>
              <a:t>ESXi</a:t>
            </a:r>
            <a:r>
              <a:rPr lang="en-US" dirty="0"/>
              <a:t> </a:t>
            </a:r>
            <a:endParaRPr lang="x-none" dirty="0"/>
          </a:p>
        </p:txBody>
      </p:sp>
      <p:sp>
        <p:nvSpPr>
          <p:cNvPr id="3" name="内容占位符 2">
            <a:extLst>
              <a:ext uri="{FF2B5EF4-FFF2-40B4-BE49-F238E27FC236}">
                <a16:creationId xmlns:a16="http://schemas.microsoft.com/office/drawing/2014/main" id="{67D22A66-EBC4-A588-9162-ABE88C7DF708}"/>
              </a:ext>
            </a:extLst>
          </p:cNvPr>
          <p:cNvSpPr>
            <a:spLocks noGrp="1"/>
          </p:cNvSpPr>
          <p:nvPr>
            <p:ph idx="1"/>
          </p:nvPr>
        </p:nvSpPr>
        <p:spPr>
          <a:xfrm>
            <a:off x="838200" y="1825625"/>
            <a:ext cx="4938555" cy="4351338"/>
          </a:xfrm>
        </p:spPr>
        <p:txBody>
          <a:bodyPr>
            <a:normAutofit fontScale="92500" lnSpcReduction="20000"/>
          </a:bodyPr>
          <a:lstStyle/>
          <a:p>
            <a:r>
              <a:rPr lang="en-GB" sz="3600" dirty="0"/>
              <a:t>An enterprise-class, type-1 hypervisor (bare-metal)</a:t>
            </a:r>
          </a:p>
          <a:p>
            <a:r>
              <a:rPr lang="en-GB" sz="3600" dirty="0"/>
              <a:t>As a type-1 hypervisor, </a:t>
            </a:r>
            <a:r>
              <a:rPr lang="en-GB" sz="3600" dirty="0" err="1"/>
              <a:t>ESXi</a:t>
            </a:r>
            <a:r>
              <a:rPr lang="en-GB" sz="3600" dirty="0"/>
              <a:t> is not a software application that is installed on an operating system (OS)</a:t>
            </a:r>
          </a:p>
          <a:p>
            <a:r>
              <a:rPr lang="en-GB" sz="3600" dirty="0"/>
              <a:t>Instead, it includes and integrates vital OS components, such as a kernel</a:t>
            </a:r>
          </a:p>
          <a:p>
            <a:endParaRPr lang="en-US" sz="3600" dirty="0"/>
          </a:p>
        </p:txBody>
      </p:sp>
      <p:pic>
        <p:nvPicPr>
          <p:cNvPr id="4" name="图片 4">
            <a:extLst>
              <a:ext uri="{FF2B5EF4-FFF2-40B4-BE49-F238E27FC236}">
                <a16:creationId xmlns:a16="http://schemas.microsoft.com/office/drawing/2014/main" id="{FA15C12F-B18A-7E7B-89B1-FC496BDD8BEA}"/>
              </a:ext>
            </a:extLst>
          </p:cNvPr>
          <p:cNvPicPr>
            <a:picLocks noChangeAspect="1"/>
          </p:cNvPicPr>
          <p:nvPr/>
        </p:nvPicPr>
        <p:blipFill>
          <a:blip r:embed="rId2"/>
          <a:stretch>
            <a:fillRect/>
          </a:stretch>
        </p:blipFill>
        <p:spPr>
          <a:xfrm>
            <a:off x="5847968" y="966403"/>
            <a:ext cx="5997339" cy="5206880"/>
          </a:xfrm>
          <a:prstGeom prst="rect">
            <a:avLst/>
          </a:prstGeom>
        </p:spPr>
      </p:pic>
    </p:spTree>
    <p:extLst>
      <p:ext uri="{BB962C8B-B14F-4D97-AF65-F5344CB8AC3E}">
        <p14:creationId xmlns:p14="http://schemas.microsoft.com/office/powerpoint/2010/main" val="467195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VSphere installation and setup</a:t>
            </a:r>
          </a:p>
        </p:txBody>
      </p:sp>
      <p:sp>
        <p:nvSpPr>
          <p:cNvPr id="3" name="Content Placeholder 2"/>
          <p:cNvSpPr>
            <a:spLocks noGrp="1"/>
          </p:cNvSpPr>
          <p:nvPr>
            <p:ph idx="1"/>
          </p:nvPr>
        </p:nvSpPr>
        <p:spPr>
          <a:xfrm>
            <a:off x="838200" y="1825625"/>
            <a:ext cx="8032780" cy="4351338"/>
          </a:xfrm>
        </p:spPr>
        <p:txBody>
          <a:bodyPr/>
          <a:lstStyle/>
          <a:p>
            <a:r>
              <a:rPr lang="en-GB" dirty="0"/>
              <a:t>You can install and set up </a:t>
            </a:r>
            <a:r>
              <a:rPr lang="en-GB" dirty="0" err="1"/>
              <a:t>ESXi</a:t>
            </a:r>
            <a:r>
              <a:rPr lang="en-GB" dirty="0"/>
              <a:t> on your physical hardware so that it acts as a platform for virtual machines</a:t>
            </a:r>
          </a:p>
          <a:p>
            <a:r>
              <a:rPr lang="en-GB" dirty="0"/>
              <a:t>After </a:t>
            </a:r>
            <a:r>
              <a:rPr lang="en-GB" dirty="0" err="1"/>
              <a:t>ESXi</a:t>
            </a:r>
            <a:r>
              <a:rPr lang="en-GB" dirty="0"/>
              <a:t> is installed and set up, you can manage the host by using the vSphere Client and </a:t>
            </a:r>
            <a:r>
              <a:rPr lang="en-GB" dirty="0" err="1"/>
              <a:t>vCenter</a:t>
            </a:r>
            <a:r>
              <a:rPr lang="en-GB" dirty="0"/>
              <a:t> Server, license the host, and back up your </a:t>
            </a:r>
            <a:r>
              <a:rPr lang="en-GB" dirty="0" err="1"/>
              <a:t>ESXi</a:t>
            </a:r>
            <a:r>
              <a:rPr lang="en-GB" dirty="0"/>
              <a:t> configuration</a:t>
            </a:r>
          </a:p>
          <a:p>
            <a:r>
              <a:rPr lang="en-GB" dirty="0"/>
              <a:t>You can also use the VMware Host Client to connect directly to the </a:t>
            </a:r>
            <a:r>
              <a:rPr lang="en-GB" dirty="0" err="1"/>
              <a:t>ESXi</a:t>
            </a:r>
            <a:r>
              <a:rPr lang="en-GB" dirty="0"/>
              <a:t> host and to manage it</a:t>
            </a:r>
          </a:p>
          <a:p>
            <a:endParaRPr lang="en-GB" dirty="0"/>
          </a:p>
          <a:p>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7170" y="60671"/>
            <a:ext cx="2962275" cy="687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09110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a:t>
            </a:r>
            <a:r>
              <a:rPr lang="en-GB" dirty="0" err="1"/>
              <a:t>vCenter</a:t>
            </a:r>
            <a:r>
              <a:rPr lang="en-GB" dirty="0"/>
              <a:t> Server appliance</a:t>
            </a:r>
          </a:p>
        </p:txBody>
      </p:sp>
      <p:sp>
        <p:nvSpPr>
          <p:cNvPr id="3" name="Content Placeholder 2"/>
          <p:cNvSpPr>
            <a:spLocks noGrp="1"/>
          </p:cNvSpPr>
          <p:nvPr>
            <p:ph idx="1"/>
          </p:nvPr>
        </p:nvSpPr>
        <p:spPr/>
        <p:txBody>
          <a:bodyPr>
            <a:normAutofit/>
          </a:bodyPr>
          <a:lstStyle/>
          <a:p>
            <a:r>
              <a:rPr lang="en-GB" sz="3600" dirty="0"/>
              <a:t>The </a:t>
            </a:r>
            <a:r>
              <a:rPr lang="en-GB" sz="3600" dirty="0" err="1"/>
              <a:t>vCenter</a:t>
            </a:r>
            <a:r>
              <a:rPr lang="en-GB" sz="3600" dirty="0"/>
              <a:t> Server appliance is a preconfigured virtual machine that is optimized for running </a:t>
            </a:r>
            <a:r>
              <a:rPr lang="en-GB" sz="3600" dirty="0" err="1"/>
              <a:t>vCenter</a:t>
            </a:r>
            <a:r>
              <a:rPr lang="en-GB" sz="3600" dirty="0"/>
              <a:t> Server and the associated services</a:t>
            </a:r>
          </a:p>
          <a:p>
            <a:endParaRPr lang="en-GB" sz="3600" dirty="0"/>
          </a:p>
        </p:txBody>
      </p:sp>
    </p:spTree>
    <p:extLst>
      <p:ext uri="{BB962C8B-B14F-4D97-AF65-F5344CB8AC3E}">
        <p14:creationId xmlns:p14="http://schemas.microsoft.com/office/powerpoint/2010/main" val="16821385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vCenter</a:t>
            </a:r>
            <a:r>
              <a:rPr lang="en-GB" dirty="0"/>
              <a:t> Server (1)</a:t>
            </a:r>
          </a:p>
        </p:txBody>
      </p:sp>
      <p:sp>
        <p:nvSpPr>
          <p:cNvPr id="3" name="Content Placeholder 2"/>
          <p:cNvSpPr>
            <a:spLocks noGrp="1"/>
          </p:cNvSpPr>
          <p:nvPr>
            <p:ph idx="1"/>
          </p:nvPr>
        </p:nvSpPr>
        <p:spPr>
          <a:xfrm>
            <a:off x="838200" y="1825625"/>
            <a:ext cx="5306915" cy="4351338"/>
          </a:xfrm>
        </p:spPr>
        <p:txBody>
          <a:bodyPr>
            <a:normAutofit fontScale="92500" lnSpcReduction="20000"/>
          </a:bodyPr>
          <a:lstStyle/>
          <a:p>
            <a:r>
              <a:rPr lang="en-GB" dirty="0" err="1"/>
              <a:t>vCenter</a:t>
            </a:r>
            <a:r>
              <a:rPr lang="en-GB" dirty="0"/>
              <a:t> Server provides a single point of control to the data </a:t>
            </a:r>
            <a:r>
              <a:rPr lang="en-GB" dirty="0" err="1"/>
              <a:t>center</a:t>
            </a:r>
            <a:endParaRPr lang="en-GB" dirty="0"/>
          </a:p>
          <a:p>
            <a:r>
              <a:rPr lang="en-GB" dirty="0"/>
              <a:t>You can pool and manage the resources of multiple hosts</a:t>
            </a:r>
          </a:p>
          <a:p>
            <a:pPr lvl="1"/>
            <a:r>
              <a:rPr lang="en-US" dirty="0"/>
              <a:t>It unifies the resources from the individual computing servers to be shared among virtual machines in the entire data center</a:t>
            </a:r>
          </a:p>
          <a:p>
            <a:r>
              <a:rPr lang="en-US" dirty="0"/>
              <a:t>It provides essential data center services such as </a:t>
            </a:r>
          </a:p>
          <a:p>
            <a:pPr lvl="1"/>
            <a:r>
              <a:rPr lang="en-US" dirty="0"/>
              <a:t>Access control</a:t>
            </a:r>
          </a:p>
          <a:p>
            <a:pPr lvl="1"/>
            <a:r>
              <a:rPr lang="en-US" dirty="0"/>
              <a:t>Performance monitoring</a:t>
            </a:r>
          </a:p>
          <a:p>
            <a:pPr lvl="1"/>
            <a:r>
              <a:rPr lang="en-US" dirty="0"/>
              <a:t>Configuration</a:t>
            </a:r>
          </a:p>
          <a:p>
            <a:endParaRPr lang="en-GB" dirty="0"/>
          </a:p>
        </p:txBody>
      </p:sp>
      <p:grpSp>
        <p:nvGrpSpPr>
          <p:cNvPr id="4" name="Group 59">
            <a:extLst>
              <a:ext uri="{FF2B5EF4-FFF2-40B4-BE49-F238E27FC236}">
                <a16:creationId xmlns:a16="http://schemas.microsoft.com/office/drawing/2014/main" id="{8B9E41DD-5918-3AED-9CA3-7C22C5AF9E66}"/>
              </a:ext>
            </a:extLst>
          </p:cNvPr>
          <p:cNvGrpSpPr>
            <a:grpSpLocks/>
          </p:cNvGrpSpPr>
          <p:nvPr/>
        </p:nvGrpSpPr>
        <p:grpSpPr bwMode="auto">
          <a:xfrm>
            <a:off x="6500474" y="1638120"/>
            <a:ext cx="5029032" cy="4238308"/>
            <a:chOff x="1359473" y="2212197"/>
            <a:chExt cx="5031973" cy="3544772"/>
          </a:xfrm>
        </p:grpSpPr>
        <p:grpSp>
          <p:nvGrpSpPr>
            <p:cNvPr id="5" name="Group 57">
              <a:extLst>
                <a:ext uri="{FF2B5EF4-FFF2-40B4-BE49-F238E27FC236}">
                  <a16:creationId xmlns:a16="http://schemas.microsoft.com/office/drawing/2014/main" id="{2D69F57A-3CC3-9104-1743-EDC84CD19D6F}"/>
                </a:ext>
              </a:extLst>
            </p:cNvPr>
            <p:cNvGrpSpPr>
              <a:grpSpLocks/>
            </p:cNvGrpSpPr>
            <p:nvPr/>
          </p:nvGrpSpPr>
          <p:grpSpPr bwMode="auto">
            <a:xfrm>
              <a:off x="1359473" y="2212197"/>
              <a:ext cx="1620416" cy="1902603"/>
              <a:chOff x="1343088" y="2212197"/>
              <a:chExt cx="1909666" cy="2109987"/>
            </a:xfrm>
          </p:grpSpPr>
          <p:pic>
            <p:nvPicPr>
              <p:cNvPr id="26" name="Picture 4" descr="ICON_VirtTriangle_flat_Q408.png">
                <a:extLst>
                  <a:ext uri="{FF2B5EF4-FFF2-40B4-BE49-F238E27FC236}">
                    <a16:creationId xmlns:a16="http://schemas.microsoft.com/office/drawing/2014/main" id="{B7F745A5-9F01-4009-C4E1-06C3BB566C00}"/>
                  </a:ext>
                </a:extLst>
              </p:cNvPr>
              <p:cNvPicPr>
                <a:picLocks noChangeAspect="1"/>
              </p:cNvPicPr>
              <p:nvPr/>
            </p:nvPicPr>
            <p:blipFill>
              <a:blip r:embed="rId2" cstate="print"/>
              <a:srcRect/>
              <a:stretch>
                <a:fillRect/>
              </a:stretch>
            </p:blipFill>
            <p:spPr bwMode="auto">
              <a:xfrm>
                <a:off x="1376016" y="3424334"/>
                <a:ext cx="1796392" cy="488301"/>
              </a:xfrm>
              <a:prstGeom prst="rect">
                <a:avLst/>
              </a:prstGeom>
              <a:noFill/>
              <a:ln w="9525">
                <a:noFill/>
                <a:miter lim="800000"/>
                <a:headEnd/>
                <a:tailEnd/>
              </a:ln>
            </p:spPr>
          </p:pic>
          <p:pic>
            <p:nvPicPr>
              <p:cNvPr id="27" name="Picture 8" descr="ICON_Server_flat_Q408.png">
                <a:extLst>
                  <a:ext uri="{FF2B5EF4-FFF2-40B4-BE49-F238E27FC236}">
                    <a16:creationId xmlns:a16="http://schemas.microsoft.com/office/drawing/2014/main" id="{48ECEF71-6653-98E1-9897-F45C04C84F70}"/>
                  </a:ext>
                </a:extLst>
              </p:cNvPr>
              <p:cNvPicPr>
                <a:picLocks noChangeAspect="1"/>
              </p:cNvPicPr>
              <p:nvPr/>
            </p:nvPicPr>
            <p:blipFill>
              <a:blip r:embed="rId3" cstate="print"/>
              <a:srcRect/>
              <a:stretch>
                <a:fillRect/>
              </a:stretch>
            </p:blipFill>
            <p:spPr bwMode="auto">
              <a:xfrm>
                <a:off x="1442098" y="3887140"/>
                <a:ext cx="1711649" cy="435044"/>
              </a:xfrm>
              <a:prstGeom prst="rect">
                <a:avLst/>
              </a:prstGeom>
              <a:noFill/>
              <a:ln w="9525">
                <a:noFill/>
                <a:miter lim="800000"/>
                <a:headEnd/>
                <a:tailEnd/>
              </a:ln>
            </p:spPr>
          </p:pic>
          <p:pic>
            <p:nvPicPr>
              <p:cNvPr id="28" name="Picture 12" descr="ICON_VM_basic_flat_R2_Q408.png">
                <a:extLst>
                  <a:ext uri="{FF2B5EF4-FFF2-40B4-BE49-F238E27FC236}">
                    <a16:creationId xmlns:a16="http://schemas.microsoft.com/office/drawing/2014/main" id="{E1275DCB-19FC-45C5-9D80-945030CFC202}"/>
                  </a:ext>
                </a:extLst>
              </p:cNvPr>
              <p:cNvPicPr>
                <a:picLocks noChangeAspect="1"/>
              </p:cNvPicPr>
              <p:nvPr/>
            </p:nvPicPr>
            <p:blipFill>
              <a:blip r:embed="rId4" cstate="print"/>
              <a:srcRect/>
              <a:stretch>
                <a:fillRect/>
              </a:stretch>
            </p:blipFill>
            <p:spPr bwMode="auto">
              <a:xfrm>
                <a:off x="1375553" y="2212197"/>
                <a:ext cx="555884" cy="555884"/>
              </a:xfrm>
              <a:prstGeom prst="rect">
                <a:avLst/>
              </a:prstGeom>
              <a:noFill/>
              <a:ln w="9525">
                <a:noFill/>
                <a:miter lim="800000"/>
                <a:headEnd/>
                <a:tailEnd/>
              </a:ln>
            </p:spPr>
          </p:pic>
          <p:sp>
            <p:nvSpPr>
              <p:cNvPr id="29" name="Rounded Rectangle 26">
                <a:extLst>
                  <a:ext uri="{FF2B5EF4-FFF2-40B4-BE49-F238E27FC236}">
                    <a16:creationId xmlns:a16="http://schemas.microsoft.com/office/drawing/2014/main" id="{ADED1543-07BE-418C-7EA5-460E0C9EB84B}"/>
                  </a:ext>
                </a:extLst>
              </p:cNvPr>
              <p:cNvSpPr/>
              <p:nvPr/>
            </p:nvSpPr>
            <p:spPr bwMode="auto">
              <a:xfrm>
                <a:off x="1343088" y="2845837"/>
                <a:ext cx="1909666" cy="577719"/>
              </a:xfrm>
              <a:prstGeom prst="roundRect">
                <a:avLst/>
              </a:prstGeom>
              <a:gradFill>
                <a:gsLst>
                  <a:gs pos="0">
                    <a:srgbClr val="037BB1"/>
                  </a:gs>
                  <a:gs pos="83000">
                    <a:srgbClr val="0383BD">
                      <a:alpha val="64000"/>
                    </a:srgbClr>
                  </a:gs>
                </a:gsLst>
              </a:gradFill>
              <a:ln w="12700">
                <a:solidFill>
                  <a:schemeClr val="accent1">
                    <a:lumMod val="75000"/>
                  </a:schemeClr>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spcAft>
                    <a:spcPct val="40000"/>
                  </a:spcAft>
                  <a:defRPr/>
                </a:pPr>
                <a:endParaRPr lang="en-US" sz="1400" b="1" dirty="0">
                  <a:solidFill>
                    <a:schemeClr val="tx1"/>
                  </a:solidFill>
                </a:endParaRPr>
              </a:p>
            </p:txBody>
          </p:sp>
          <p:pic>
            <p:nvPicPr>
              <p:cNvPr id="30" name="Picture 12" descr="ICON_VM_basic_flat_R2_Q408.png">
                <a:extLst>
                  <a:ext uri="{FF2B5EF4-FFF2-40B4-BE49-F238E27FC236}">
                    <a16:creationId xmlns:a16="http://schemas.microsoft.com/office/drawing/2014/main" id="{4E9F7B10-B7ED-FCFF-EB7B-1D0034FD7199}"/>
                  </a:ext>
                </a:extLst>
              </p:cNvPr>
              <p:cNvPicPr>
                <a:picLocks noChangeAspect="1"/>
              </p:cNvPicPr>
              <p:nvPr/>
            </p:nvPicPr>
            <p:blipFill>
              <a:blip r:embed="rId4" cstate="print"/>
              <a:srcRect/>
              <a:stretch>
                <a:fillRect/>
              </a:stretch>
            </p:blipFill>
            <p:spPr bwMode="auto">
              <a:xfrm>
                <a:off x="1963381" y="2212197"/>
                <a:ext cx="555884" cy="555884"/>
              </a:xfrm>
              <a:prstGeom prst="rect">
                <a:avLst/>
              </a:prstGeom>
              <a:noFill/>
              <a:ln w="9525">
                <a:noFill/>
                <a:miter lim="800000"/>
                <a:headEnd/>
                <a:tailEnd/>
              </a:ln>
            </p:spPr>
          </p:pic>
          <p:pic>
            <p:nvPicPr>
              <p:cNvPr id="31" name="Picture 12" descr="ICON_VM_basic_flat_R2_Q408.png">
                <a:extLst>
                  <a:ext uri="{FF2B5EF4-FFF2-40B4-BE49-F238E27FC236}">
                    <a16:creationId xmlns:a16="http://schemas.microsoft.com/office/drawing/2014/main" id="{5F333F2C-BDDB-8A11-EB76-48159B69C5E7}"/>
                  </a:ext>
                </a:extLst>
              </p:cNvPr>
              <p:cNvPicPr>
                <a:picLocks noChangeAspect="1"/>
              </p:cNvPicPr>
              <p:nvPr/>
            </p:nvPicPr>
            <p:blipFill>
              <a:blip r:embed="rId4" cstate="print"/>
              <a:srcRect/>
              <a:stretch>
                <a:fillRect/>
              </a:stretch>
            </p:blipFill>
            <p:spPr bwMode="auto">
              <a:xfrm>
                <a:off x="2551210" y="2212197"/>
                <a:ext cx="555884" cy="555884"/>
              </a:xfrm>
              <a:prstGeom prst="rect">
                <a:avLst/>
              </a:prstGeom>
              <a:noFill/>
              <a:ln w="9525">
                <a:noFill/>
                <a:miter lim="800000"/>
                <a:headEnd/>
                <a:tailEnd/>
              </a:ln>
            </p:spPr>
          </p:pic>
        </p:grpSp>
        <p:grpSp>
          <p:nvGrpSpPr>
            <p:cNvPr id="6" name="Group 30">
              <a:extLst>
                <a:ext uri="{FF2B5EF4-FFF2-40B4-BE49-F238E27FC236}">
                  <a16:creationId xmlns:a16="http://schemas.microsoft.com/office/drawing/2014/main" id="{BBC34279-2C6F-027A-D36C-C07ABB06DAD4}"/>
                </a:ext>
              </a:extLst>
            </p:cNvPr>
            <p:cNvGrpSpPr>
              <a:grpSpLocks/>
            </p:cNvGrpSpPr>
            <p:nvPr/>
          </p:nvGrpSpPr>
          <p:grpSpPr bwMode="auto">
            <a:xfrm>
              <a:off x="3063539" y="2212197"/>
              <a:ext cx="1620416" cy="1902603"/>
              <a:chOff x="1850571" y="3509152"/>
              <a:chExt cx="1909666" cy="2109987"/>
            </a:xfrm>
          </p:grpSpPr>
          <p:pic>
            <p:nvPicPr>
              <p:cNvPr id="20" name="Picture 4" descr="ICON_VirtTriangle_flat_Q408.png">
                <a:extLst>
                  <a:ext uri="{FF2B5EF4-FFF2-40B4-BE49-F238E27FC236}">
                    <a16:creationId xmlns:a16="http://schemas.microsoft.com/office/drawing/2014/main" id="{17686ADF-1AF6-DDDE-B59B-A9FB6CD02CA0}"/>
                  </a:ext>
                </a:extLst>
              </p:cNvPr>
              <p:cNvPicPr>
                <a:picLocks noChangeAspect="1"/>
              </p:cNvPicPr>
              <p:nvPr/>
            </p:nvPicPr>
            <p:blipFill>
              <a:blip r:embed="rId2" cstate="print"/>
              <a:srcRect/>
              <a:stretch>
                <a:fillRect/>
              </a:stretch>
            </p:blipFill>
            <p:spPr bwMode="auto">
              <a:xfrm>
                <a:off x="1898530" y="4721289"/>
                <a:ext cx="1796392" cy="488301"/>
              </a:xfrm>
              <a:prstGeom prst="rect">
                <a:avLst/>
              </a:prstGeom>
              <a:noFill/>
              <a:ln w="9525">
                <a:noFill/>
                <a:miter lim="800000"/>
                <a:headEnd/>
                <a:tailEnd/>
              </a:ln>
            </p:spPr>
          </p:pic>
          <p:pic>
            <p:nvPicPr>
              <p:cNvPr id="21" name="Picture 8" descr="ICON_Server_flat_Q408.png">
                <a:extLst>
                  <a:ext uri="{FF2B5EF4-FFF2-40B4-BE49-F238E27FC236}">
                    <a16:creationId xmlns:a16="http://schemas.microsoft.com/office/drawing/2014/main" id="{DAAAFE06-861A-09E8-09C0-EFCCAB8F4580}"/>
                  </a:ext>
                </a:extLst>
              </p:cNvPr>
              <p:cNvPicPr>
                <a:picLocks noChangeAspect="1"/>
              </p:cNvPicPr>
              <p:nvPr/>
            </p:nvPicPr>
            <p:blipFill>
              <a:blip r:embed="rId3" cstate="print"/>
              <a:srcRect/>
              <a:stretch>
                <a:fillRect/>
              </a:stretch>
            </p:blipFill>
            <p:spPr bwMode="auto">
              <a:xfrm>
                <a:off x="1964612" y="5184095"/>
                <a:ext cx="1711649" cy="435044"/>
              </a:xfrm>
              <a:prstGeom prst="rect">
                <a:avLst/>
              </a:prstGeom>
              <a:noFill/>
              <a:ln w="9525">
                <a:noFill/>
                <a:miter lim="800000"/>
                <a:headEnd/>
                <a:tailEnd/>
              </a:ln>
            </p:spPr>
          </p:pic>
          <p:pic>
            <p:nvPicPr>
              <p:cNvPr id="22" name="Picture 12" descr="ICON_VM_basic_flat_R2_Q408.png">
                <a:extLst>
                  <a:ext uri="{FF2B5EF4-FFF2-40B4-BE49-F238E27FC236}">
                    <a16:creationId xmlns:a16="http://schemas.microsoft.com/office/drawing/2014/main" id="{20E5AAA4-CF5F-6DBF-6043-AD4C02FBDF41}"/>
                  </a:ext>
                </a:extLst>
              </p:cNvPr>
              <p:cNvPicPr>
                <a:picLocks noChangeAspect="1"/>
              </p:cNvPicPr>
              <p:nvPr/>
            </p:nvPicPr>
            <p:blipFill>
              <a:blip r:embed="rId4" cstate="print"/>
              <a:srcRect/>
              <a:stretch>
                <a:fillRect/>
              </a:stretch>
            </p:blipFill>
            <p:spPr bwMode="auto">
              <a:xfrm>
                <a:off x="1898067" y="3509152"/>
                <a:ext cx="555884" cy="555884"/>
              </a:xfrm>
              <a:prstGeom prst="rect">
                <a:avLst/>
              </a:prstGeom>
              <a:noFill/>
              <a:ln w="9525">
                <a:noFill/>
                <a:miter lim="800000"/>
                <a:headEnd/>
                <a:tailEnd/>
              </a:ln>
            </p:spPr>
          </p:pic>
          <p:sp>
            <p:nvSpPr>
              <p:cNvPr id="23" name="Rounded Rectangle 34">
                <a:extLst>
                  <a:ext uri="{FF2B5EF4-FFF2-40B4-BE49-F238E27FC236}">
                    <a16:creationId xmlns:a16="http://schemas.microsoft.com/office/drawing/2014/main" id="{C323999C-ABC3-8C70-2997-B0B45741083E}"/>
                  </a:ext>
                </a:extLst>
              </p:cNvPr>
              <p:cNvSpPr/>
              <p:nvPr/>
            </p:nvSpPr>
            <p:spPr bwMode="auto">
              <a:xfrm>
                <a:off x="1850571" y="4142792"/>
                <a:ext cx="1909666" cy="577719"/>
              </a:xfrm>
              <a:prstGeom prst="roundRect">
                <a:avLst/>
              </a:prstGeom>
              <a:gradFill>
                <a:gsLst>
                  <a:gs pos="0">
                    <a:srgbClr val="037BB1"/>
                  </a:gs>
                  <a:gs pos="83000">
                    <a:srgbClr val="0383BD">
                      <a:alpha val="64000"/>
                    </a:srgbClr>
                  </a:gs>
                </a:gsLst>
              </a:gradFill>
              <a:ln w="12700">
                <a:solidFill>
                  <a:schemeClr val="accent1">
                    <a:lumMod val="75000"/>
                  </a:schemeClr>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spcAft>
                    <a:spcPct val="40000"/>
                  </a:spcAft>
                  <a:defRPr/>
                </a:pPr>
                <a:endParaRPr lang="en-US" sz="1400" b="1" dirty="0">
                  <a:solidFill>
                    <a:schemeClr val="tx1"/>
                  </a:solidFill>
                </a:endParaRPr>
              </a:p>
            </p:txBody>
          </p:sp>
          <p:pic>
            <p:nvPicPr>
              <p:cNvPr id="24" name="Picture 12" descr="ICON_VM_basic_flat_R2_Q408.png">
                <a:extLst>
                  <a:ext uri="{FF2B5EF4-FFF2-40B4-BE49-F238E27FC236}">
                    <a16:creationId xmlns:a16="http://schemas.microsoft.com/office/drawing/2014/main" id="{94051924-1EA4-0B69-28BE-C787CCA9FECC}"/>
                  </a:ext>
                </a:extLst>
              </p:cNvPr>
              <p:cNvPicPr>
                <a:picLocks noChangeAspect="1"/>
              </p:cNvPicPr>
              <p:nvPr/>
            </p:nvPicPr>
            <p:blipFill>
              <a:blip r:embed="rId4" cstate="print"/>
              <a:srcRect/>
              <a:stretch>
                <a:fillRect/>
              </a:stretch>
            </p:blipFill>
            <p:spPr bwMode="auto">
              <a:xfrm>
                <a:off x="2485895" y="3509152"/>
                <a:ext cx="555884" cy="555884"/>
              </a:xfrm>
              <a:prstGeom prst="rect">
                <a:avLst/>
              </a:prstGeom>
              <a:noFill/>
              <a:ln w="9525">
                <a:noFill/>
                <a:miter lim="800000"/>
                <a:headEnd/>
                <a:tailEnd/>
              </a:ln>
            </p:spPr>
          </p:pic>
          <p:pic>
            <p:nvPicPr>
              <p:cNvPr id="25" name="Picture 12" descr="ICON_VM_basic_flat_R2_Q408.png">
                <a:extLst>
                  <a:ext uri="{FF2B5EF4-FFF2-40B4-BE49-F238E27FC236}">
                    <a16:creationId xmlns:a16="http://schemas.microsoft.com/office/drawing/2014/main" id="{4D69B126-FA70-B847-BB3E-55E2559CC4B1}"/>
                  </a:ext>
                </a:extLst>
              </p:cNvPr>
              <p:cNvPicPr>
                <a:picLocks noChangeAspect="1"/>
              </p:cNvPicPr>
              <p:nvPr/>
            </p:nvPicPr>
            <p:blipFill>
              <a:blip r:embed="rId4" cstate="print"/>
              <a:srcRect/>
              <a:stretch>
                <a:fillRect/>
              </a:stretch>
            </p:blipFill>
            <p:spPr bwMode="auto">
              <a:xfrm>
                <a:off x="3073724" y="3509152"/>
                <a:ext cx="555884" cy="555884"/>
              </a:xfrm>
              <a:prstGeom prst="rect">
                <a:avLst/>
              </a:prstGeom>
              <a:noFill/>
              <a:ln w="9525">
                <a:noFill/>
                <a:miter lim="800000"/>
                <a:headEnd/>
                <a:tailEnd/>
              </a:ln>
            </p:spPr>
          </p:pic>
        </p:grpSp>
        <p:grpSp>
          <p:nvGrpSpPr>
            <p:cNvPr id="7" name="Group 37">
              <a:extLst>
                <a:ext uri="{FF2B5EF4-FFF2-40B4-BE49-F238E27FC236}">
                  <a16:creationId xmlns:a16="http://schemas.microsoft.com/office/drawing/2014/main" id="{6017851A-1552-83A3-77BF-5F4981B17156}"/>
                </a:ext>
              </a:extLst>
            </p:cNvPr>
            <p:cNvGrpSpPr>
              <a:grpSpLocks/>
            </p:cNvGrpSpPr>
            <p:nvPr/>
          </p:nvGrpSpPr>
          <p:grpSpPr bwMode="auto">
            <a:xfrm>
              <a:off x="4771030" y="2212197"/>
              <a:ext cx="1620416" cy="1902603"/>
              <a:chOff x="1850571" y="3509152"/>
              <a:chExt cx="1909666" cy="2109987"/>
            </a:xfrm>
          </p:grpSpPr>
          <p:pic>
            <p:nvPicPr>
              <p:cNvPr id="14" name="Picture 4" descr="ICON_VirtTriangle_flat_Q408.png">
                <a:extLst>
                  <a:ext uri="{FF2B5EF4-FFF2-40B4-BE49-F238E27FC236}">
                    <a16:creationId xmlns:a16="http://schemas.microsoft.com/office/drawing/2014/main" id="{47FA957E-F18D-76A9-3554-05985ECA4C9D}"/>
                  </a:ext>
                </a:extLst>
              </p:cNvPr>
              <p:cNvPicPr>
                <a:picLocks noChangeAspect="1"/>
              </p:cNvPicPr>
              <p:nvPr/>
            </p:nvPicPr>
            <p:blipFill>
              <a:blip r:embed="rId2" cstate="print"/>
              <a:srcRect/>
              <a:stretch>
                <a:fillRect/>
              </a:stretch>
            </p:blipFill>
            <p:spPr bwMode="auto">
              <a:xfrm>
                <a:off x="1898530" y="4721289"/>
                <a:ext cx="1796392" cy="488301"/>
              </a:xfrm>
              <a:prstGeom prst="rect">
                <a:avLst/>
              </a:prstGeom>
              <a:noFill/>
              <a:ln w="9525">
                <a:noFill/>
                <a:miter lim="800000"/>
                <a:headEnd/>
                <a:tailEnd/>
              </a:ln>
            </p:spPr>
          </p:pic>
          <p:pic>
            <p:nvPicPr>
              <p:cNvPr id="15" name="Picture 8" descr="ICON_Server_flat_Q408.png">
                <a:extLst>
                  <a:ext uri="{FF2B5EF4-FFF2-40B4-BE49-F238E27FC236}">
                    <a16:creationId xmlns:a16="http://schemas.microsoft.com/office/drawing/2014/main" id="{2CB9B9A9-D1B4-B997-4ABC-02BBB8C81438}"/>
                  </a:ext>
                </a:extLst>
              </p:cNvPr>
              <p:cNvPicPr>
                <a:picLocks noChangeAspect="1"/>
              </p:cNvPicPr>
              <p:nvPr/>
            </p:nvPicPr>
            <p:blipFill>
              <a:blip r:embed="rId3" cstate="print"/>
              <a:srcRect/>
              <a:stretch>
                <a:fillRect/>
              </a:stretch>
            </p:blipFill>
            <p:spPr bwMode="auto">
              <a:xfrm>
                <a:off x="1964612" y="5184095"/>
                <a:ext cx="1711649" cy="435044"/>
              </a:xfrm>
              <a:prstGeom prst="rect">
                <a:avLst/>
              </a:prstGeom>
              <a:noFill/>
              <a:ln w="9525">
                <a:noFill/>
                <a:miter lim="800000"/>
                <a:headEnd/>
                <a:tailEnd/>
              </a:ln>
            </p:spPr>
          </p:pic>
          <p:pic>
            <p:nvPicPr>
              <p:cNvPr id="16" name="Picture 12" descr="ICON_VM_basic_flat_R2_Q408.png">
                <a:extLst>
                  <a:ext uri="{FF2B5EF4-FFF2-40B4-BE49-F238E27FC236}">
                    <a16:creationId xmlns:a16="http://schemas.microsoft.com/office/drawing/2014/main" id="{8DA3BB17-E41C-4597-98E6-5D65E5680FA6}"/>
                  </a:ext>
                </a:extLst>
              </p:cNvPr>
              <p:cNvPicPr>
                <a:picLocks noChangeAspect="1"/>
              </p:cNvPicPr>
              <p:nvPr/>
            </p:nvPicPr>
            <p:blipFill>
              <a:blip r:embed="rId4" cstate="print"/>
              <a:srcRect/>
              <a:stretch>
                <a:fillRect/>
              </a:stretch>
            </p:blipFill>
            <p:spPr bwMode="auto">
              <a:xfrm>
                <a:off x="1898067" y="3509152"/>
                <a:ext cx="555884" cy="555884"/>
              </a:xfrm>
              <a:prstGeom prst="rect">
                <a:avLst/>
              </a:prstGeom>
              <a:noFill/>
              <a:ln w="9525">
                <a:noFill/>
                <a:miter lim="800000"/>
                <a:headEnd/>
                <a:tailEnd/>
              </a:ln>
            </p:spPr>
          </p:pic>
          <p:sp>
            <p:nvSpPr>
              <p:cNvPr id="17" name="Rounded Rectangle 41">
                <a:extLst>
                  <a:ext uri="{FF2B5EF4-FFF2-40B4-BE49-F238E27FC236}">
                    <a16:creationId xmlns:a16="http://schemas.microsoft.com/office/drawing/2014/main" id="{8915228A-0B1C-A412-3C6A-644ECD924F4A}"/>
                  </a:ext>
                </a:extLst>
              </p:cNvPr>
              <p:cNvSpPr/>
              <p:nvPr/>
            </p:nvSpPr>
            <p:spPr bwMode="auto">
              <a:xfrm>
                <a:off x="1850571" y="4142792"/>
                <a:ext cx="1909666" cy="577719"/>
              </a:xfrm>
              <a:prstGeom prst="roundRect">
                <a:avLst/>
              </a:prstGeom>
              <a:gradFill>
                <a:gsLst>
                  <a:gs pos="0">
                    <a:srgbClr val="037BB1"/>
                  </a:gs>
                  <a:gs pos="83000">
                    <a:srgbClr val="0383BD">
                      <a:alpha val="64000"/>
                    </a:srgbClr>
                  </a:gs>
                </a:gsLst>
              </a:gradFill>
              <a:ln w="12700">
                <a:solidFill>
                  <a:schemeClr val="accent1">
                    <a:lumMod val="75000"/>
                  </a:schemeClr>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spcAft>
                    <a:spcPct val="40000"/>
                  </a:spcAft>
                  <a:defRPr/>
                </a:pPr>
                <a:endParaRPr lang="en-US" sz="1400" b="1" dirty="0">
                  <a:solidFill>
                    <a:schemeClr val="tx1"/>
                  </a:solidFill>
                </a:endParaRPr>
              </a:p>
            </p:txBody>
          </p:sp>
          <p:pic>
            <p:nvPicPr>
              <p:cNvPr id="18" name="Picture 12" descr="ICON_VM_basic_flat_R2_Q408.png">
                <a:extLst>
                  <a:ext uri="{FF2B5EF4-FFF2-40B4-BE49-F238E27FC236}">
                    <a16:creationId xmlns:a16="http://schemas.microsoft.com/office/drawing/2014/main" id="{5F2CAAFA-AFD2-CD38-5955-30206B58DE3A}"/>
                  </a:ext>
                </a:extLst>
              </p:cNvPr>
              <p:cNvPicPr>
                <a:picLocks noChangeAspect="1"/>
              </p:cNvPicPr>
              <p:nvPr/>
            </p:nvPicPr>
            <p:blipFill>
              <a:blip r:embed="rId4" cstate="print"/>
              <a:srcRect/>
              <a:stretch>
                <a:fillRect/>
              </a:stretch>
            </p:blipFill>
            <p:spPr bwMode="auto">
              <a:xfrm>
                <a:off x="2485895" y="3509152"/>
                <a:ext cx="555884" cy="555884"/>
              </a:xfrm>
              <a:prstGeom prst="rect">
                <a:avLst/>
              </a:prstGeom>
              <a:noFill/>
              <a:ln w="9525">
                <a:noFill/>
                <a:miter lim="800000"/>
                <a:headEnd/>
                <a:tailEnd/>
              </a:ln>
            </p:spPr>
          </p:pic>
          <p:pic>
            <p:nvPicPr>
              <p:cNvPr id="19" name="Picture 12" descr="ICON_VM_basic_flat_R2_Q408.png">
                <a:extLst>
                  <a:ext uri="{FF2B5EF4-FFF2-40B4-BE49-F238E27FC236}">
                    <a16:creationId xmlns:a16="http://schemas.microsoft.com/office/drawing/2014/main" id="{77AF84DF-5F79-13F4-C715-BED5261042D9}"/>
                  </a:ext>
                </a:extLst>
              </p:cNvPr>
              <p:cNvPicPr>
                <a:picLocks noChangeAspect="1"/>
              </p:cNvPicPr>
              <p:nvPr/>
            </p:nvPicPr>
            <p:blipFill>
              <a:blip r:embed="rId4" cstate="print"/>
              <a:srcRect/>
              <a:stretch>
                <a:fillRect/>
              </a:stretch>
            </p:blipFill>
            <p:spPr bwMode="auto">
              <a:xfrm>
                <a:off x="3073724" y="3509152"/>
                <a:ext cx="555884" cy="555884"/>
              </a:xfrm>
              <a:prstGeom prst="rect">
                <a:avLst/>
              </a:prstGeom>
              <a:noFill/>
              <a:ln w="9525">
                <a:noFill/>
                <a:miter lim="800000"/>
                <a:headEnd/>
                <a:tailEnd/>
              </a:ln>
            </p:spPr>
          </p:pic>
        </p:grpSp>
        <p:cxnSp>
          <p:nvCxnSpPr>
            <p:cNvPr id="8" name="Elbow Connector 47">
              <a:extLst>
                <a:ext uri="{FF2B5EF4-FFF2-40B4-BE49-F238E27FC236}">
                  <a16:creationId xmlns:a16="http://schemas.microsoft.com/office/drawing/2014/main" id="{ED34D3B5-7BD3-941C-7F39-3D677CC30220}"/>
                </a:ext>
              </a:extLst>
            </p:cNvPr>
            <p:cNvCxnSpPr>
              <a:cxnSpLocks noChangeShapeType="1"/>
            </p:cNvCxnSpPr>
            <p:nvPr/>
          </p:nvCxnSpPr>
          <p:spPr bwMode="auto">
            <a:xfrm rot="16200000" flipH="1">
              <a:off x="2706868" y="3577614"/>
              <a:ext cx="630726" cy="1705097"/>
            </a:xfrm>
            <a:prstGeom prst="bentConnector3">
              <a:avLst>
                <a:gd name="adj1" fmla="val 50000"/>
              </a:avLst>
            </a:prstGeom>
            <a:noFill/>
            <a:ln w="9525" algn="ctr">
              <a:solidFill>
                <a:schemeClr val="tx1"/>
              </a:solidFill>
              <a:round/>
              <a:headEnd/>
              <a:tailEnd/>
            </a:ln>
          </p:spPr>
        </p:cxnSp>
        <p:cxnSp>
          <p:nvCxnSpPr>
            <p:cNvPr id="9" name="Elbow Connector 48">
              <a:extLst>
                <a:ext uri="{FF2B5EF4-FFF2-40B4-BE49-F238E27FC236}">
                  <a16:creationId xmlns:a16="http://schemas.microsoft.com/office/drawing/2014/main" id="{F80BA402-7D7C-B7A3-4AF2-4F29DDFB8C64}"/>
                </a:ext>
              </a:extLst>
            </p:cNvPr>
            <p:cNvCxnSpPr>
              <a:cxnSpLocks noChangeShapeType="1"/>
            </p:cNvCxnSpPr>
            <p:nvPr/>
          </p:nvCxnSpPr>
          <p:spPr bwMode="auto">
            <a:xfrm rot="5400000">
              <a:off x="3565279" y="4424302"/>
              <a:ext cx="630726" cy="11723"/>
            </a:xfrm>
            <a:prstGeom prst="bentConnector3">
              <a:avLst>
                <a:gd name="adj1" fmla="val 50000"/>
              </a:avLst>
            </a:prstGeom>
            <a:noFill/>
            <a:ln w="9525" algn="ctr">
              <a:solidFill>
                <a:schemeClr val="tx1"/>
              </a:solidFill>
              <a:round/>
              <a:headEnd/>
              <a:tailEnd/>
            </a:ln>
          </p:spPr>
        </p:cxnSp>
        <p:cxnSp>
          <p:nvCxnSpPr>
            <p:cNvPr id="10" name="Elbow Connector 51">
              <a:extLst>
                <a:ext uri="{FF2B5EF4-FFF2-40B4-BE49-F238E27FC236}">
                  <a16:creationId xmlns:a16="http://schemas.microsoft.com/office/drawing/2014/main" id="{42F3CEB7-55E1-DB4F-C8A7-BBB0CAC44B82}"/>
                </a:ext>
              </a:extLst>
            </p:cNvPr>
            <p:cNvCxnSpPr>
              <a:cxnSpLocks noChangeShapeType="1"/>
            </p:cNvCxnSpPr>
            <p:nvPr/>
          </p:nvCxnSpPr>
          <p:spPr bwMode="auto">
            <a:xfrm rot="5400000">
              <a:off x="4419024" y="3570556"/>
              <a:ext cx="630726" cy="1719214"/>
            </a:xfrm>
            <a:prstGeom prst="bentConnector3">
              <a:avLst>
                <a:gd name="adj1" fmla="val 50000"/>
              </a:avLst>
            </a:prstGeom>
            <a:noFill/>
            <a:ln w="9525" algn="ctr">
              <a:solidFill>
                <a:schemeClr val="tx1"/>
              </a:solidFill>
              <a:round/>
              <a:headEnd/>
              <a:tailEnd/>
            </a:ln>
          </p:spPr>
        </p:cxnSp>
        <p:grpSp>
          <p:nvGrpSpPr>
            <p:cNvPr id="11" name="Group 58">
              <a:extLst>
                <a:ext uri="{FF2B5EF4-FFF2-40B4-BE49-F238E27FC236}">
                  <a16:creationId xmlns:a16="http://schemas.microsoft.com/office/drawing/2014/main" id="{7B3CA190-E206-54DE-01B5-CC33F112C34B}"/>
                </a:ext>
              </a:extLst>
            </p:cNvPr>
            <p:cNvGrpSpPr>
              <a:grpSpLocks/>
            </p:cNvGrpSpPr>
            <p:nvPr/>
          </p:nvGrpSpPr>
          <p:grpSpPr bwMode="auto">
            <a:xfrm>
              <a:off x="3018955" y="4745526"/>
              <a:ext cx="1711649" cy="1011443"/>
              <a:chOff x="3466843" y="5034787"/>
              <a:chExt cx="1711649" cy="1011443"/>
            </a:xfrm>
          </p:grpSpPr>
          <p:pic>
            <p:nvPicPr>
              <p:cNvPr id="12" name="Picture 8" descr="ICON_Server_flat_Q408.png">
                <a:extLst>
                  <a:ext uri="{FF2B5EF4-FFF2-40B4-BE49-F238E27FC236}">
                    <a16:creationId xmlns:a16="http://schemas.microsoft.com/office/drawing/2014/main" id="{9A91D4C6-8B1B-BD90-287A-9A623555A8E0}"/>
                  </a:ext>
                </a:extLst>
              </p:cNvPr>
              <p:cNvPicPr>
                <a:picLocks noChangeAspect="1"/>
              </p:cNvPicPr>
              <p:nvPr/>
            </p:nvPicPr>
            <p:blipFill>
              <a:blip r:embed="rId3" cstate="print"/>
              <a:srcRect/>
              <a:stretch>
                <a:fillRect/>
              </a:stretch>
            </p:blipFill>
            <p:spPr bwMode="auto">
              <a:xfrm>
                <a:off x="3466843" y="5034787"/>
                <a:ext cx="1711649" cy="435044"/>
              </a:xfrm>
              <a:prstGeom prst="rect">
                <a:avLst/>
              </a:prstGeom>
              <a:noFill/>
              <a:ln w="9525">
                <a:noFill/>
                <a:miter lim="800000"/>
                <a:headEnd/>
                <a:tailEnd/>
              </a:ln>
            </p:spPr>
          </p:pic>
          <p:sp>
            <p:nvSpPr>
              <p:cNvPr id="13" name="Rounded Rectangle 56">
                <a:extLst>
                  <a:ext uri="{FF2B5EF4-FFF2-40B4-BE49-F238E27FC236}">
                    <a16:creationId xmlns:a16="http://schemas.microsoft.com/office/drawing/2014/main" id="{5C1EE37C-2925-4916-6AAD-9B6A66A337BE}"/>
                  </a:ext>
                </a:extLst>
              </p:cNvPr>
              <p:cNvSpPr/>
              <p:nvPr/>
            </p:nvSpPr>
            <p:spPr bwMode="auto">
              <a:xfrm>
                <a:off x="3467815" y="5513981"/>
                <a:ext cx="1692014" cy="532249"/>
              </a:xfrm>
              <a:prstGeom prst="roundRect">
                <a:avLst/>
              </a:prstGeom>
              <a:gradFill flip="none" rotWithShape="1">
                <a:gsLst>
                  <a:gs pos="99000">
                    <a:srgbClr val="AAD26B"/>
                  </a:gs>
                  <a:gs pos="0">
                    <a:srgbClr val="6C9E3B"/>
                  </a:gs>
                </a:gsLst>
                <a:lin ang="16200000" scaled="0"/>
                <a:tileRect/>
              </a:gradFill>
              <a:ln w="12700">
                <a:solidFill>
                  <a:srgbClr val="689739"/>
                </a:solidFill>
                <a:headEnd type="none" w="med" len="med"/>
                <a:tailEnd type="none" w="med" len="med"/>
              </a:ln>
              <a:effectLst>
                <a:outerShdw blurRad="50800" dist="25400" dir="5400000" sx="99000" sy="99000" algn="t" rotWithShape="0">
                  <a:prstClr val="black">
                    <a:alpha val="3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sz="1200" b="1" dirty="0">
                    <a:solidFill>
                      <a:srgbClr val="FFFFFF"/>
                    </a:solidFill>
                  </a:rPr>
                  <a:t>VMware vCenter Server</a:t>
                </a:r>
              </a:p>
            </p:txBody>
          </p:sp>
        </p:grpSp>
      </p:grpSp>
    </p:spTree>
    <p:extLst>
      <p:ext uri="{BB962C8B-B14F-4D97-AF65-F5344CB8AC3E}">
        <p14:creationId xmlns:p14="http://schemas.microsoft.com/office/powerpoint/2010/main" val="40389972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vCenter</a:t>
            </a:r>
            <a:r>
              <a:rPr lang="en-GB" dirty="0"/>
              <a:t> Server (2)</a:t>
            </a:r>
          </a:p>
        </p:txBody>
      </p:sp>
      <p:sp>
        <p:nvSpPr>
          <p:cNvPr id="3" name="Content Placeholder 2"/>
          <p:cNvSpPr>
            <a:spLocks noGrp="1"/>
          </p:cNvSpPr>
          <p:nvPr>
            <p:ph idx="1"/>
          </p:nvPr>
        </p:nvSpPr>
        <p:spPr>
          <a:xfrm>
            <a:off x="838200" y="1825625"/>
            <a:ext cx="5306915" cy="4351338"/>
          </a:xfrm>
        </p:spPr>
        <p:txBody>
          <a:bodyPr>
            <a:normAutofit/>
          </a:bodyPr>
          <a:lstStyle/>
          <a:p>
            <a:r>
              <a:rPr lang="en-GB" dirty="0"/>
              <a:t>Allows you to monitor and manage your physical and virtual infrastructure</a:t>
            </a:r>
          </a:p>
          <a:p>
            <a:r>
              <a:rPr lang="en-US" dirty="0"/>
              <a:t>It manages the assignment of virtual machines to the </a:t>
            </a:r>
            <a:r>
              <a:rPr lang="en-US" dirty="0" err="1"/>
              <a:t>ESXi</a:t>
            </a:r>
            <a:r>
              <a:rPr lang="en-US" dirty="0"/>
              <a:t> hosts and the assignment of resources to the virtual machines within a given computing server</a:t>
            </a:r>
          </a:p>
          <a:p>
            <a:pPr lvl="1"/>
            <a:r>
              <a:rPr lang="en-US" dirty="0"/>
              <a:t>These assignments are based on the policies that the system administrator sets</a:t>
            </a:r>
          </a:p>
          <a:p>
            <a:endParaRPr lang="en-US" dirty="0"/>
          </a:p>
          <a:p>
            <a:endParaRPr lang="en-GB" dirty="0"/>
          </a:p>
          <a:p>
            <a:endParaRPr lang="en-GB" dirty="0"/>
          </a:p>
        </p:txBody>
      </p:sp>
      <p:grpSp>
        <p:nvGrpSpPr>
          <p:cNvPr id="4" name="Group 59">
            <a:extLst>
              <a:ext uri="{FF2B5EF4-FFF2-40B4-BE49-F238E27FC236}">
                <a16:creationId xmlns:a16="http://schemas.microsoft.com/office/drawing/2014/main" id="{8B9E41DD-5918-3AED-9CA3-7C22C5AF9E66}"/>
              </a:ext>
            </a:extLst>
          </p:cNvPr>
          <p:cNvGrpSpPr>
            <a:grpSpLocks/>
          </p:cNvGrpSpPr>
          <p:nvPr/>
        </p:nvGrpSpPr>
        <p:grpSpPr bwMode="auto">
          <a:xfrm>
            <a:off x="6500474" y="1638120"/>
            <a:ext cx="5029032" cy="4238308"/>
            <a:chOff x="1359473" y="2212197"/>
            <a:chExt cx="5031973" cy="3544772"/>
          </a:xfrm>
        </p:grpSpPr>
        <p:grpSp>
          <p:nvGrpSpPr>
            <p:cNvPr id="5" name="Group 57">
              <a:extLst>
                <a:ext uri="{FF2B5EF4-FFF2-40B4-BE49-F238E27FC236}">
                  <a16:creationId xmlns:a16="http://schemas.microsoft.com/office/drawing/2014/main" id="{2D69F57A-3CC3-9104-1743-EDC84CD19D6F}"/>
                </a:ext>
              </a:extLst>
            </p:cNvPr>
            <p:cNvGrpSpPr>
              <a:grpSpLocks/>
            </p:cNvGrpSpPr>
            <p:nvPr/>
          </p:nvGrpSpPr>
          <p:grpSpPr bwMode="auto">
            <a:xfrm>
              <a:off x="1359473" y="2212197"/>
              <a:ext cx="1620416" cy="1902603"/>
              <a:chOff x="1343088" y="2212197"/>
              <a:chExt cx="1909666" cy="2109987"/>
            </a:xfrm>
          </p:grpSpPr>
          <p:pic>
            <p:nvPicPr>
              <p:cNvPr id="26" name="Picture 4" descr="ICON_VirtTriangle_flat_Q408.png">
                <a:extLst>
                  <a:ext uri="{FF2B5EF4-FFF2-40B4-BE49-F238E27FC236}">
                    <a16:creationId xmlns:a16="http://schemas.microsoft.com/office/drawing/2014/main" id="{B7F745A5-9F01-4009-C4E1-06C3BB566C00}"/>
                  </a:ext>
                </a:extLst>
              </p:cNvPr>
              <p:cNvPicPr>
                <a:picLocks noChangeAspect="1"/>
              </p:cNvPicPr>
              <p:nvPr/>
            </p:nvPicPr>
            <p:blipFill>
              <a:blip r:embed="rId2" cstate="print"/>
              <a:srcRect/>
              <a:stretch>
                <a:fillRect/>
              </a:stretch>
            </p:blipFill>
            <p:spPr bwMode="auto">
              <a:xfrm>
                <a:off x="1376016" y="3424334"/>
                <a:ext cx="1796392" cy="488301"/>
              </a:xfrm>
              <a:prstGeom prst="rect">
                <a:avLst/>
              </a:prstGeom>
              <a:noFill/>
              <a:ln w="9525">
                <a:noFill/>
                <a:miter lim="800000"/>
                <a:headEnd/>
                <a:tailEnd/>
              </a:ln>
            </p:spPr>
          </p:pic>
          <p:pic>
            <p:nvPicPr>
              <p:cNvPr id="27" name="Picture 8" descr="ICON_Server_flat_Q408.png">
                <a:extLst>
                  <a:ext uri="{FF2B5EF4-FFF2-40B4-BE49-F238E27FC236}">
                    <a16:creationId xmlns:a16="http://schemas.microsoft.com/office/drawing/2014/main" id="{48ECEF71-6653-98E1-9897-F45C04C84F70}"/>
                  </a:ext>
                </a:extLst>
              </p:cNvPr>
              <p:cNvPicPr>
                <a:picLocks noChangeAspect="1"/>
              </p:cNvPicPr>
              <p:nvPr/>
            </p:nvPicPr>
            <p:blipFill>
              <a:blip r:embed="rId3" cstate="print"/>
              <a:srcRect/>
              <a:stretch>
                <a:fillRect/>
              </a:stretch>
            </p:blipFill>
            <p:spPr bwMode="auto">
              <a:xfrm>
                <a:off x="1442098" y="3887140"/>
                <a:ext cx="1711649" cy="435044"/>
              </a:xfrm>
              <a:prstGeom prst="rect">
                <a:avLst/>
              </a:prstGeom>
              <a:noFill/>
              <a:ln w="9525">
                <a:noFill/>
                <a:miter lim="800000"/>
                <a:headEnd/>
                <a:tailEnd/>
              </a:ln>
            </p:spPr>
          </p:pic>
          <p:pic>
            <p:nvPicPr>
              <p:cNvPr id="28" name="Picture 12" descr="ICON_VM_basic_flat_R2_Q408.png">
                <a:extLst>
                  <a:ext uri="{FF2B5EF4-FFF2-40B4-BE49-F238E27FC236}">
                    <a16:creationId xmlns:a16="http://schemas.microsoft.com/office/drawing/2014/main" id="{E1275DCB-19FC-45C5-9D80-945030CFC202}"/>
                  </a:ext>
                </a:extLst>
              </p:cNvPr>
              <p:cNvPicPr>
                <a:picLocks noChangeAspect="1"/>
              </p:cNvPicPr>
              <p:nvPr/>
            </p:nvPicPr>
            <p:blipFill>
              <a:blip r:embed="rId4" cstate="print"/>
              <a:srcRect/>
              <a:stretch>
                <a:fillRect/>
              </a:stretch>
            </p:blipFill>
            <p:spPr bwMode="auto">
              <a:xfrm>
                <a:off x="1375553" y="2212197"/>
                <a:ext cx="555884" cy="555884"/>
              </a:xfrm>
              <a:prstGeom prst="rect">
                <a:avLst/>
              </a:prstGeom>
              <a:noFill/>
              <a:ln w="9525">
                <a:noFill/>
                <a:miter lim="800000"/>
                <a:headEnd/>
                <a:tailEnd/>
              </a:ln>
            </p:spPr>
          </p:pic>
          <p:sp>
            <p:nvSpPr>
              <p:cNvPr id="29" name="Rounded Rectangle 26">
                <a:extLst>
                  <a:ext uri="{FF2B5EF4-FFF2-40B4-BE49-F238E27FC236}">
                    <a16:creationId xmlns:a16="http://schemas.microsoft.com/office/drawing/2014/main" id="{ADED1543-07BE-418C-7EA5-460E0C9EB84B}"/>
                  </a:ext>
                </a:extLst>
              </p:cNvPr>
              <p:cNvSpPr/>
              <p:nvPr/>
            </p:nvSpPr>
            <p:spPr bwMode="auto">
              <a:xfrm>
                <a:off x="1343088" y="2845837"/>
                <a:ext cx="1909666" cy="577719"/>
              </a:xfrm>
              <a:prstGeom prst="roundRect">
                <a:avLst/>
              </a:prstGeom>
              <a:gradFill>
                <a:gsLst>
                  <a:gs pos="0">
                    <a:srgbClr val="037BB1"/>
                  </a:gs>
                  <a:gs pos="83000">
                    <a:srgbClr val="0383BD">
                      <a:alpha val="64000"/>
                    </a:srgbClr>
                  </a:gs>
                </a:gsLst>
              </a:gradFill>
              <a:ln w="12700">
                <a:solidFill>
                  <a:schemeClr val="accent1">
                    <a:lumMod val="75000"/>
                  </a:schemeClr>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spcAft>
                    <a:spcPct val="40000"/>
                  </a:spcAft>
                  <a:defRPr/>
                </a:pPr>
                <a:endParaRPr lang="en-US" sz="1400" b="1" dirty="0">
                  <a:solidFill>
                    <a:schemeClr val="tx1"/>
                  </a:solidFill>
                </a:endParaRPr>
              </a:p>
            </p:txBody>
          </p:sp>
          <p:pic>
            <p:nvPicPr>
              <p:cNvPr id="30" name="Picture 12" descr="ICON_VM_basic_flat_R2_Q408.png">
                <a:extLst>
                  <a:ext uri="{FF2B5EF4-FFF2-40B4-BE49-F238E27FC236}">
                    <a16:creationId xmlns:a16="http://schemas.microsoft.com/office/drawing/2014/main" id="{4E9F7B10-B7ED-FCFF-EB7B-1D0034FD7199}"/>
                  </a:ext>
                </a:extLst>
              </p:cNvPr>
              <p:cNvPicPr>
                <a:picLocks noChangeAspect="1"/>
              </p:cNvPicPr>
              <p:nvPr/>
            </p:nvPicPr>
            <p:blipFill>
              <a:blip r:embed="rId4" cstate="print"/>
              <a:srcRect/>
              <a:stretch>
                <a:fillRect/>
              </a:stretch>
            </p:blipFill>
            <p:spPr bwMode="auto">
              <a:xfrm>
                <a:off x="1963381" y="2212197"/>
                <a:ext cx="555884" cy="555884"/>
              </a:xfrm>
              <a:prstGeom prst="rect">
                <a:avLst/>
              </a:prstGeom>
              <a:noFill/>
              <a:ln w="9525">
                <a:noFill/>
                <a:miter lim="800000"/>
                <a:headEnd/>
                <a:tailEnd/>
              </a:ln>
            </p:spPr>
          </p:pic>
          <p:pic>
            <p:nvPicPr>
              <p:cNvPr id="31" name="Picture 12" descr="ICON_VM_basic_flat_R2_Q408.png">
                <a:extLst>
                  <a:ext uri="{FF2B5EF4-FFF2-40B4-BE49-F238E27FC236}">
                    <a16:creationId xmlns:a16="http://schemas.microsoft.com/office/drawing/2014/main" id="{5F333F2C-BDDB-8A11-EB76-48159B69C5E7}"/>
                  </a:ext>
                </a:extLst>
              </p:cNvPr>
              <p:cNvPicPr>
                <a:picLocks noChangeAspect="1"/>
              </p:cNvPicPr>
              <p:nvPr/>
            </p:nvPicPr>
            <p:blipFill>
              <a:blip r:embed="rId4" cstate="print"/>
              <a:srcRect/>
              <a:stretch>
                <a:fillRect/>
              </a:stretch>
            </p:blipFill>
            <p:spPr bwMode="auto">
              <a:xfrm>
                <a:off x="2551210" y="2212197"/>
                <a:ext cx="555884" cy="555884"/>
              </a:xfrm>
              <a:prstGeom prst="rect">
                <a:avLst/>
              </a:prstGeom>
              <a:noFill/>
              <a:ln w="9525">
                <a:noFill/>
                <a:miter lim="800000"/>
                <a:headEnd/>
                <a:tailEnd/>
              </a:ln>
            </p:spPr>
          </p:pic>
        </p:grpSp>
        <p:grpSp>
          <p:nvGrpSpPr>
            <p:cNvPr id="6" name="Group 30">
              <a:extLst>
                <a:ext uri="{FF2B5EF4-FFF2-40B4-BE49-F238E27FC236}">
                  <a16:creationId xmlns:a16="http://schemas.microsoft.com/office/drawing/2014/main" id="{BBC34279-2C6F-027A-D36C-C07ABB06DAD4}"/>
                </a:ext>
              </a:extLst>
            </p:cNvPr>
            <p:cNvGrpSpPr>
              <a:grpSpLocks/>
            </p:cNvGrpSpPr>
            <p:nvPr/>
          </p:nvGrpSpPr>
          <p:grpSpPr bwMode="auto">
            <a:xfrm>
              <a:off x="3063539" y="2212197"/>
              <a:ext cx="1620416" cy="1902603"/>
              <a:chOff x="1850571" y="3509152"/>
              <a:chExt cx="1909666" cy="2109987"/>
            </a:xfrm>
          </p:grpSpPr>
          <p:pic>
            <p:nvPicPr>
              <p:cNvPr id="20" name="Picture 4" descr="ICON_VirtTriangle_flat_Q408.png">
                <a:extLst>
                  <a:ext uri="{FF2B5EF4-FFF2-40B4-BE49-F238E27FC236}">
                    <a16:creationId xmlns:a16="http://schemas.microsoft.com/office/drawing/2014/main" id="{17686ADF-1AF6-DDDE-B59B-A9FB6CD02CA0}"/>
                  </a:ext>
                </a:extLst>
              </p:cNvPr>
              <p:cNvPicPr>
                <a:picLocks noChangeAspect="1"/>
              </p:cNvPicPr>
              <p:nvPr/>
            </p:nvPicPr>
            <p:blipFill>
              <a:blip r:embed="rId2" cstate="print"/>
              <a:srcRect/>
              <a:stretch>
                <a:fillRect/>
              </a:stretch>
            </p:blipFill>
            <p:spPr bwMode="auto">
              <a:xfrm>
                <a:off x="1898530" y="4721289"/>
                <a:ext cx="1796392" cy="488301"/>
              </a:xfrm>
              <a:prstGeom prst="rect">
                <a:avLst/>
              </a:prstGeom>
              <a:noFill/>
              <a:ln w="9525">
                <a:noFill/>
                <a:miter lim="800000"/>
                <a:headEnd/>
                <a:tailEnd/>
              </a:ln>
            </p:spPr>
          </p:pic>
          <p:pic>
            <p:nvPicPr>
              <p:cNvPr id="21" name="Picture 8" descr="ICON_Server_flat_Q408.png">
                <a:extLst>
                  <a:ext uri="{FF2B5EF4-FFF2-40B4-BE49-F238E27FC236}">
                    <a16:creationId xmlns:a16="http://schemas.microsoft.com/office/drawing/2014/main" id="{DAAAFE06-861A-09E8-09C0-EFCCAB8F4580}"/>
                  </a:ext>
                </a:extLst>
              </p:cNvPr>
              <p:cNvPicPr>
                <a:picLocks noChangeAspect="1"/>
              </p:cNvPicPr>
              <p:nvPr/>
            </p:nvPicPr>
            <p:blipFill>
              <a:blip r:embed="rId3" cstate="print"/>
              <a:srcRect/>
              <a:stretch>
                <a:fillRect/>
              </a:stretch>
            </p:blipFill>
            <p:spPr bwMode="auto">
              <a:xfrm>
                <a:off x="1964612" y="5184095"/>
                <a:ext cx="1711649" cy="435044"/>
              </a:xfrm>
              <a:prstGeom prst="rect">
                <a:avLst/>
              </a:prstGeom>
              <a:noFill/>
              <a:ln w="9525">
                <a:noFill/>
                <a:miter lim="800000"/>
                <a:headEnd/>
                <a:tailEnd/>
              </a:ln>
            </p:spPr>
          </p:pic>
          <p:pic>
            <p:nvPicPr>
              <p:cNvPr id="22" name="Picture 12" descr="ICON_VM_basic_flat_R2_Q408.png">
                <a:extLst>
                  <a:ext uri="{FF2B5EF4-FFF2-40B4-BE49-F238E27FC236}">
                    <a16:creationId xmlns:a16="http://schemas.microsoft.com/office/drawing/2014/main" id="{20E5AAA4-CF5F-6DBF-6043-AD4C02FBDF41}"/>
                  </a:ext>
                </a:extLst>
              </p:cNvPr>
              <p:cNvPicPr>
                <a:picLocks noChangeAspect="1"/>
              </p:cNvPicPr>
              <p:nvPr/>
            </p:nvPicPr>
            <p:blipFill>
              <a:blip r:embed="rId4" cstate="print"/>
              <a:srcRect/>
              <a:stretch>
                <a:fillRect/>
              </a:stretch>
            </p:blipFill>
            <p:spPr bwMode="auto">
              <a:xfrm>
                <a:off x="1898067" y="3509152"/>
                <a:ext cx="555884" cy="555884"/>
              </a:xfrm>
              <a:prstGeom prst="rect">
                <a:avLst/>
              </a:prstGeom>
              <a:noFill/>
              <a:ln w="9525">
                <a:noFill/>
                <a:miter lim="800000"/>
                <a:headEnd/>
                <a:tailEnd/>
              </a:ln>
            </p:spPr>
          </p:pic>
          <p:sp>
            <p:nvSpPr>
              <p:cNvPr id="23" name="Rounded Rectangle 34">
                <a:extLst>
                  <a:ext uri="{FF2B5EF4-FFF2-40B4-BE49-F238E27FC236}">
                    <a16:creationId xmlns:a16="http://schemas.microsoft.com/office/drawing/2014/main" id="{C323999C-ABC3-8C70-2997-B0B45741083E}"/>
                  </a:ext>
                </a:extLst>
              </p:cNvPr>
              <p:cNvSpPr/>
              <p:nvPr/>
            </p:nvSpPr>
            <p:spPr bwMode="auto">
              <a:xfrm>
                <a:off x="1850571" y="4142792"/>
                <a:ext cx="1909666" cy="577719"/>
              </a:xfrm>
              <a:prstGeom prst="roundRect">
                <a:avLst/>
              </a:prstGeom>
              <a:gradFill>
                <a:gsLst>
                  <a:gs pos="0">
                    <a:srgbClr val="037BB1"/>
                  </a:gs>
                  <a:gs pos="83000">
                    <a:srgbClr val="0383BD">
                      <a:alpha val="64000"/>
                    </a:srgbClr>
                  </a:gs>
                </a:gsLst>
              </a:gradFill>
              <a:ln w="12700">
                <a:solidFill>
                  <a:schemeClr val="accent1">
                    <a:lumMod val="75000"/>
                  </a:schemeClr>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spcAft>
                    <a:spcPct val="40000"/>
                  </a:spcAft>
                  <a:defRPr/>
                </a:pPr>
                <a:endParaRPr lang="en-US" sz="1400" b="1" dirty="0">
                  <a:solidFill>
                    <a:schemeClr val="tx1"/>
                  </a:solidFill>
                </a:endParaRPr>
              </a:p>
            </p:txBody>
          </p:sp>
          <p:pic>
            <p:nvPicPr>
              <p:cNvPr id="24" name="Picture 12" descr="ICON_VM_basic_flat_R2_Q408.png">
                <a:extLst>
                  <a:ext uri="{FF2B5EF4-FFF2-40B4-BE49-F238E27FC236}">
                    <a16:creationId xmlns:a16="http://schemas.microsoft.com/office/drawing/2014/main" id="{94051924-1EA4-0B69-28BE-C787CCA9FECC}"/>
                  </a:ext>
                </a:extLst>
              </p:cNvPr>
              <p:cNvPicPr>
                <a:picLocks noChangeAspect="1"/>
              </p:cNvPicPr>
              <p:nvPr/>
            </p:nvPicPr>
            <p:blipFill>
              <a:blip r:embed="rId4" cstate="print"/>
              <a:srcRect/>
              <a:stretch>
                <a:fillRect/>
              </a:stretch>
            </p:blipFill>
            <p:spPr bwMode="auto">
              <a:xfrm>
                <a:off x="2485895" y="3509152"/>
                <a:ext cx="555884" cy="555884"/>
              </a:xfrm>
              <a:prstGeom prst="rect">
                <a:avLst/>
              </a:prstGeom>
              <a:noFill/>
              <a:ln w="9525">
                <a:noFill/>
                <a:miter lim="800000"/>
                <a:headEnd/>
                <a:tailEnd/>
              </a:ln>
            </p:spPr>
          </p:pic>
          <p:pic>
            <p:nvPicPr>
              <p:cNvPr id="25" name="Picture 12" descr="ICON_VM_basic_flat_R2_Q408.png">
                <a:extLst>
                  <a:ext uri="{FF2B5EF4-FFF2-40B4-BE49-F238E27FC236}">
                    <a16:creationId xmlns:a16="http://schemas.microsoft.com/office/drawing/2014/main" id="{4D69B126-FA70-B847-BB3E-55E2559CC4B1}"/>
                  </a:ext>
                </a:extLst>
              </p:cNvPr>
              <p:cNvPicPr>
                <a:picLocks noChangeAspect="1"/>
              </p:cNvPicPr>
              <p:nvPr/>
            </p:nvPicPr>
            <p:blipFill>
              <a:blip r:embed="rId4" cstate="print"/>
              <a:srcRect/>
              <a:stretch>
                <a:fillRect/>
              </a:stretch>
            </p:blipFill>
            <p:spPr bwMode="auto">
              <a:xfrm>
                <a:off x="3073724" y="3509152"/>
                <a:ext cx="555884" cy="555884"/>
              </a:xfrm>
              <a:prstGeom prst="rect">
                <a:avLst/>
              </a:prstGeom>
              <a:noFill/>
              <a:ln w="9525">
                <a:noFill/>
                <a:miter lim="800000"/>
                <a:headEnd/>
                <a:tailEnd/>
              </a:ln>
            </p:spPr>
          </p:pic>
        </p:grpSp>
        <p:grpSp>
          <p:nvGrpSpPr>
            <p:cNvPr id="7" name="Group 37">
              <a:extLst>
                <a:ext uri="{FF2B5EF4-FFF2-40B4-BE49-F238E27FC236}">
                  <a16:creationId xmlns:a16="http://schemas.microsoft.com/office/drawing/2014/main" id="{6017851A-1552-83A3-77BF-5F4981B17156}"/>
                </a:ext>
              </a:extLst>
            </p:cNvPr>
            <p:cNvGrpSpPr>
              <a:grpSpLocks/>
            </p:cNvGrpSpPr>
            <p:nvPr/>
          </p:nvGrpSpPr>
          <p:grpSpPr bwMode="auto">
            <a:xfrm>
              <a:off x="4771030" y="2212197"/>
              <a:ext cx="1620416" cy="1902603"/>
              <a:chOff x="1850571" y="3509152"/>
              <a:chExt cx="1909666" cy="2109987"/>
            </a:xfrm>
          </p:grpSpPr>
          <p:pic>
            <p:nvPicPr>
              <p:cNvPr id="14" name="Picture 4" descr="ICON_VirtTriangle_flat_Q408.png">
                <a:extLst>
                  <a:ext uri="{FF2B5EF4-FFF2-40B4-BE49-F238E27FC236}">
                    <a16:creationId xmlns:a16="http://schemas.microsoft.com/office/drawing/2014/main" id="{47FA957E-F18D-76A9-3554-05985ECA4C9D}"/>
                  </a:ext>
                </a:extLst>
              </p:cNvPr>
              <p:cNvPicPr>
                <a:picLocks noChangeAspect="1"/>
              </p:cNvPicPr>
              <p:nvPr/>
            </p:nvPicPr>
            <p:blipFill>
              <a:blip r:embed="rId2" cstate="print"/>
              <a:srcRect/>
              <a:stretch>
                <a:fillRect/>
              </a:stretch>
            </p:blipFill>
            <p:spPr bwMode="auto">
              <a:xfrm>
                <a:off x="1898530" y="4721289"/>
                <a:ext cx="1796392" cy="488301"/>
              </a:xfrm>
              <a:prstGeom prst="rect">
                <a:avLst/>
              </a:prstGeom>
              <a:noFill/>
              <a:ln w="9525">
                <a:noFill/>
                <a:miter lim="800000"/>
                <a:headEnd/>
                <a:tailEnd/>
              </a:ln>
            </p:spPr>
          </p:pic>
          <p:pic>
            <p:nvPicPr>
              <p:cNvPr id="15" name="Picture 8" descr="ICON_Server_flat_Q408.png">
                <a:extLst>
                  <a:ext uri="{FF2B5EF4-FFF2-40B4-BE49-F238E27FC236}">
                    <a16:creationId xmlns:a16="http://schemas.microsoft.com/office/drawing/2014/main" id="{2CB9B9A9-D1B4-B997-4ABC-02BBB8C81438}"/>
                  </a:ext>
                </a:extLst>
              </p:cNvPr>
              <p:cNvPicPr>
                <a:picLocks noChangeAspect="1"/>
              </p:cNvPicPr>
              <p:nvPr/>
            </p:nvPicPr>
            <p:blipFill>
              <a:blip r:embed="rId3" cstate="print"/>
              <a:srcRect/>
              <a:stretch>
                <a:fillRect/>
              </a:stretch>
            </p:blipFill>
            <p:spPr bwMode="auto">
              <a:xfrm>
                <a:off x="1964612" y="5184095"/>
                <a:ext cx="1711649" cy="435044"/>
              </a:xfrm>
              <a:prstGeom prst="rect">
                <a:avLst/>
              </a:prstGeom>
              <a:noFill/>
              <a:ln w="9525">
                <a:noFill/>
                <a:miter lim="800000"/>
                <a:headEnd/>
                <a:tailEnd/>
              </a:ln>
            </p:spPr>
          </p:pic>
          <p:pic>
            <p:nvPicPr>
              <p:cNvPr id="16" name="Picture 12" descr="ICON_VM_basic_flat_R2_Q408.png">
                <a:extLst>
                  <a:ext uri="{FF2B5EF4-FFF2-40B4-BE49-F238E27FC236}">
                    <a16:creationId xmlns:a16="http://schemas.microsoft.com/office/drawing/2014/main" id="{8DA3BB17-E41C-4597-98E6-5D65E5680FA6}"/>
                  </a:ext>
                </a:extLst>
              </p:cNvPr>
              <p:cNvPicPr>
                <a:picLocks noChangeAspect="1"/>
              </p:cNvPicPr>
              <p:nvPr/>
            </p:nvPicPr>
            <p:blipFill>
              <a:blip r:embed="rId4" cstate="print"/>
              <a:srcRect/>
              <a:stretch>
                <a:fillRect/>
              </a:stretch>
            </p:blipFill>
            <p:spPr bwMode="auto">
              <a:xfrm>
                <a:off x="1898067" y="3509152"/>
                <a:ext cx="555884" cy="555884"/>
              </a:xfrm>
              <a:prstGeom prst="rect">
                <a:avLst/>
              </a:prstGeom>
              <a:noFill/>
              <a:ln w="9525">
                <a:noFill/>
                <a:miter lim="800000"/>
                <a:headEnd/>
                <a:tailEnd/>
              </a:ln>
            </p:spPr>
          </p:pic>
          <p:sp>
            <p:nvSpPr>
              <p:cNvPr id="17" name="Rounded Rectangle 41">
                <a:extLst>
                  <a:ext uri="{FF2B5EF4-FFF2-40B4-BE49-F238E27FC236}">
                    <a16:creationId xmlns:a16="http://schemas.microsoft.com/office/drawing/2014/main" id="{8915228A-0B1C-A412-3C6A-644ECD924F4A}"/>
                  </a:ext>
                </a:extLst>
              </p:cNvPr>
              <p:cNvSpPr/>
              <p:nvPr/>
            </p:nvSpPr>
            <p:spPr bwMode="auto">
              <a:xfrm>
                <a:off x="1850571" y="4142792"/>
                <a:ext cx="1909666" cy="577719"/>
              </a:xfrm>
              <a:prstGeom prst="roundRect">
                <a:avLst/>
              </a:prstGeom>
              <a:gradFill>
                <a:gsLst>
                  <a:gs pos="0">
                    <a:srgbClr val="037BB1"/>
                  </a:gs>
                  <a:gs pos="83000">
                    <a:srgbClr val="0383BD">
                      <a:alpha val="64000"/>
                    </a:srgbClr>
                  </a:gs>
                </a:gsLst>
              </a:gradFill>
              <a:ln w="12700">
                <a:solidFill>
                  <a:schemeClr val="accent1">
                    <a:lumMod val="75000"/>
                  </a:schemeClr>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spcAft>
                    <a:spcPct val="40000"/>
                  </a:spcAft>
                  <a:defRPr/>
                </a:pPr>
                <a:endParaRPr lang="en-US" sz="1400" b="1" dirty="0">
                  <a:solidFill>
                    <a:schemeClr val="tx1"/>
                  </a:solidFill>
                </a:endParaRPr>
              </a:p>
            </p:txBody>
          </p:sp>
          <p:pic>
            <p:nvPicPr>
              <p:cNvPr id="18" name="Picture 12" descr="ICON_VM_basic_flat_R2_Q408.png">
                <a:extLst>
                  <a:ext uri="{FF2B5EF4-FFF2-40B4-BE49-F238E27FC236}">
                    <a16:creationId xmlns:a16="http://schemas.microsoft.com/office/drawing/2014/main" id="{5F2CAAFA-AFD2-CD38-5955-30206B58DE3A}"/>
                  </a:ext>
                </a:extLst>
              </p:cNvPr>
              <p:cNvPicPr>
                <a:picLocks noChangeAspect="1"/>
              </p:cNvPicPr>
              <p:nvPr/>
            </p:nvPicPr>
            <p:blipFill>
              <a:blip r:embed="rId4" cstate="print"/>
              <a:srcRect/>
              <a:stretch>
                <a:fillRect/>
              </a:stretch>
            </p:blipFill>
            <p:spPr bwMode="auto">
              <a:xfrm>
                <a:off x="2485895" y="3509152"/>
                <a:ext cx="555884" cy="555884"/>
              </a:xfrm>
              <a:prstGeom prst="rect">
                <a:avLst/>
              </a:prstGeom>
              <a:noFill/>
              <a:ln w="9525">
                <a:noFill/>
                <a:miter lim="800000"/>
                <a:headEnd/>
                <a:tailEnd/>
              </a:ln>
            </p:spPr>
          </p:pic>
          <p:pic>
            <p:nvPicPr>
              <p:cNvPr id="19" name="Picture 12" descr="ICON_VM_basic_flat_R2_Q408.png">
                <a:extLst>
                  <a:ext uri="{FF2B5EF4-FFF2-40B4-BE49-F238E27FC236}">
                    <a16:creationId xmlns:a16="http://schemas.microsoft.com/office/drawing/2014/main" id="{77AF84DF-5F79-13F4-C715-BED5261042D9}"/>
                  </a:ext>
                </a:extLst>
              </p:cNvPr>
              <p:cNvPicPr>
                <a:picLocks noChangeAspect="1"/>
              </p:cNvPicPr>
              <p:nvPr/>
            </p:nvPicPr>
            <p:blipFill>
              <a:blip r:embed="rId4" cstate="print"/>
              <a:srcRect/>
              <a:stretch>
                <a:fillRect/>
              </a:stretch>
            </p:blipFill>
            <p:spPr bwMode="auto">
              <a:xfrm>
                <a:off x="3073724" y="3509152"/>
                <a:ext cx="555884" cy="555884"/>
              </a:xfrm>
              <a:prstGeom prst="rect">
                <a:avLst/>
              </a:prstGeom>
              <a:noFill/>
              <a:ln w="9525">
                <a:noFill/>
                <a:miter lim="800000"/>
                <a:headEnd/>
                <a:tailEnd/>
              </a:ln>
            </p:spPr>
          </p:pic>
        </p:grpSp>
        <p:cxnSp>
          <p:nvCxnSpPr>
            <p:cNvPr id="8" name="Elbow Connector 47">
              <a:extLst>
                <a:ext uri="{FF2B5EF4-FFF2-40B4-BE49-F238E27FC236}">
                  <a16:creationId xmlns:a16="http://schemas.microsoft.com/office/drawing/2014/main" id="{ED34D3B5-7BD3-941C-7F39-3D677CC30220}"/>
                </a:ext>
              </a:extLst>
            </p:cNvPr>
            <p:cNvCxnSpPr>
              <a:cxnSpLocks noChangeShapeType="1"/>
            </p:cNvCxnSpPr>
            <p:nvPr/>
          </p:nvCxnSpPr>
          <p:spPr bwMode="auto">
            <a:xfrm rot="16200000" flipH="1">
              <a:off x="2706868" y="3577614"/>
              <a:ext cx="630726" cy="1705097"/>
            </a:xfrm>
            <a:prstGeom prst="bentConnector3">
              <a:avLst>
                <a:gd name="adj1" fmla="val 50000"/>
              </a:avLst>
            </a:prstGeom>
            <a:noFill/>
            <a:ln w="9525" algn="ctr">
              <a:solidFill>
                <a:schemeClr val="tx1"/>
              </a:solidFill>
              <a:round/>
              <a:headEnd/>
              <a:tailEnd/>
            </a:ln>
          </p:spPr>
        </p:cxnSp>
        <p:cxnSp>
          <p:nvCxnSpPr>
            <p:cNvPr id="9" name="Elbow Connector 48">
              <a:extLst>
                <a:ext uri="{FF2B5EF4-FFF2-40B4-BE49-F238E27FC236}">
                  <a16:creationId xmlns:a16="http://schemas.microsoft.com/office/drawing/2014/main" id="{F80BA402-7D7C-B7A3-4AF2-4F29DDFB8C64}"/>
                </a:ext>
              </a:extLst>
            </p:cNvPr>
            <p:cNvCxnSpPr>
              <a:cxnSpLocks noChangeShapeType="1"/>
            </p:cNvCxnSpPr>
            <p:nvPr/>
          </p:nvCxnSpPr>
          <p:spPr bwMode="auto">
            <a:xfrm rot="5400000">
              <a:off x="3565279" y="4424302"/>
              <a:ext cx="630726" cy="11723"/>
            </a:xfrm>
            <a:prstGeom prst="bentConnector3">
              <a:avLst>
                <a:gd name="adj1" fmla="val 50000"/>
              </a:avLst>
            </a:prstGeom>
            <a:noFill/>
            <a:ln w="9525" algn="ctr">
              <a:solidFill>
                <a:schemeClr val="tx1"/>
              </a:solidFill>
              <a:round/>
              <a:headEnd/>
              <a:tailEnd/>
            </a:ln>
          </p:spPr>
        </p:cxnSp>
        <p:cxnSp>
          <p:nvCxnSpPr>
            <p:cNvPr id="10" name="Elbow Connector 51">
              <a:extLst>
                <a:ext uri="{FF2B5EF4-FFF2-40B4-BE49-F238E27FC236}">
                  <a16:creationId xmlns:a16="http://schemas.microsoft.com/office/drawing/2014/main" id="{42F3CEB7-55E1-DB4F-C8A7-BBB0CAC44B82}"/>
                </a:ext>
              </a:extLst>
            </p:cNvPr>
            <p:cNvCxnSpPr>
              <a:cxnSpLocks noChangeShapeType="1"/>
            </p:cNvCxnSpPr>
            <p:nvPr/>
          </p:nvCxnSpPr>
          <p:spPr bwMode="auto">
            <a:xfrm rot="5400000">
              <a:off x="4419024" y="3570556"/>
              <a:ext cx="630726" cy="1719214"/>
            </a:xfrm>
            <a:prstGeom prst="bentConnector3">
              <a:avLst>
                <a:gd name="adj1" fmla="val 50000"/>
              </a:avLst>
            </a:prstGeom>
            <a:noFill/>
            <a:ln w="9525" algn="ctr">
              <a:solidFill>
                <a:schemeClr val="tx1"/>
              </a:solidFill>
              <a:round/>
              <a:headEnd/>
              <a:tailEnd/>
            </a:ln>
          </p:spPr>
        </p:cxnSp>
        <p:grpSp>
          <p:nvGrpSpPr>
            <p:cNvPr id="11" name="Group 58">
              <a:extLst>
                <a:ext uri="{FF2B5EF4-FFF2-40B4-BE49-F238E27FC236}">
                  <a16:creationId xmlns:a16="http://schemas.microsoft.com/office/drawing/2014/main" id="{7B3CA190-E206-54DE-01B5-CC33F112C34B}"/>
                </a:ext>
              </a:extLst>
            </p:cNvPr>
            <p:cNvGrpSpPr>
              <a:grpSpLocks/>
            </p:cNvGrpSpPr>
            <p:nvPr/>
          </p:nvGrpSpPr>
          <p:grpSpPr bwMode="auto">
            <a:xfrm>
              <a:off x="3018955" y="4745526"/>
              <a:ext cx="1711649" cy="1011443"/>
              <a:chOff x="3466843" y="5034787"/>
              <a:chExt cx="1711649" cy="1011443"/>
            </a:xfrm>
          </p:grpSpPr>
          <p:pic>
            <p:nvPicPr>
              <p:cNvPr id="12" name="Picture 8" descr="ICON_Server_flat_Q408.png">
                <a:extLst>
                  <a:ext uri="{FF2B5EF4-FFF2-40B4-BE49-F238E27FC236}">
                    <a16:creationId xmlns:a16="http://schemas.microsoft.com/office/drawing/2014/main" id="{9A91D4C6-8B1B-BD90-287A-9A623555A8E0}"/>
                  </a:ext>
                </a:extLst>
              </p:cNvPr>
              <p:cNvPicPr>
                <a:picLocks noChangeAspect="1"/>
              </p:cNvPicPr>
              <p:nvPr/>
            </p:nvPicPr>
            <p:blipFill>
              <a:blip r:embed="rId3" cstate="print"/>
              <a:srcRect/>
              <a:stretch>
                <a:fillRect/>
              </a:stretch>
            </p:blipFill>
            <p:spPr bwMode="auto">
              <a:xfrm>
                <a:off x="3466843" y="5034787"/>
                <a:ext cx="1711649" cy="435044"/>
              </a:xfrm>
              <a:prstGeom prst="rect">
                <a:avLst/>
              </a:prstGeom>
              <a:noFill/>
              <a:ln w="9525">
                <a:noFill/>
                <a:miter lim="800000"/>
                <a:headEnd/>
                <a:tailEnd/>
              </a:ln>
            </p:spPr>
          </p:pic>
          <p:sp>
            <p:nvSpPr>
              <p:cNvPr id="13" name="Rounded Rectangle 56">
                <a:extLst>
                  <a:ext uri="{FF2B5EF4-FFF2-40B4-BE49-F238E27FC236}">
                    <a16:creationId xmlns:a16="http://schemas.microsoft.com/office/drawing/2014/main" id="{5C1EE37C-2925-4916-6AAD-9B6A66A337BE}"/>
                  </a:ext>
                </a:extLst>
              </p:cNvPr>
              <p:cNvSpPr/>
              <p:nvPr/>
            </p:nvSpPr>
            <p:spPr bwMode="auto">
              <a:xfrm>
                <a:off x="3467815" y="5513981"/>
                <a:ext cx="1692014" cy="532249"/>
              </a:xfrm>
              <a:prstGeom prst="roundRect">
                <a:avLst/>
              </a:prstGeom>
              <a:gradFill flip="none" rotWithShape="1">
                <a:gsLst>
                  <a:gs pos="99000">
                    <a:srgbClr val="AAD26B"/>
                  </a:gs>
                  <a:gs pos="0">
                    <a:srgbClr val="6C9E3B"/>
                  </a:gs>
                </a:gsLst>
                <a:lin ang="16200000" scaled="0"/>
                <a:tileRect/>
              </a:gradFill>
              <a:ln w="12700">
                <a:solidFill>
                  <a:srgbClr val="689739"/>
                </a:solidFill>
                <a:headEnd type="none" w="med" len="med"/>
                <a:tailEnd type="none" w="med" len="med"/>
              </a:ln>
              <a:effectLst>
                <a:outerShdw blurRad="50800" dist="25400" dir="5400000" sx="99000" sy="99000" algn="t" rotWithShape="0">
                  <a:prstClr val="black">
                    <a:alpha val="3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sz="1200" b="1" dirty="0">
                    <a:solidFill>
                      <a:srgbClr val="FFFFFF"/>
                    </a:solidFill>
                  </a:rPr>
                  <a:t>VMware vCenter Server</a:t>
                </a:r>
              </a:p>
            </p:txBody>
          </p:sp>
        </p:grpSp>
      </p:grpSp>
    </p:spTree>
    <p:extLst>
      <p:ext uri="{BB962C8B-B14F-4D97-AF65-F5344CB8AC3E}">
        <p14:creationId xmlns:p14="http://schemas.microsoft.com/office/powerpoint/2010/main" val="22787036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16E09D-6332-2637-54E8-B429A8D1589B}"/>
              </a:ext>
            </a:extLst>
          </p:cNvPr>
          <p:cNvSpPr>
            <a:spLocks noGrp="1"/>
          </p:cNvSpPr>
          <p:nvPr>
            <p:ph type="title"/>
          </p:nvPr>
        </p:nvSpPr>
        <p:spPr/>
        <p:txBody>
          <a:bodyPr/>
          <a:lstStyle/>
          <a:p>
            <a:r>
              <a:rPr lang="en-US" dirty="0" err="1"/>
              <a:t>vCenter</a:t>
            </a:r>
            <a:r>
              <a:rPr lang="en-US" dirty="0"/>
              <a:t> Server (3)</a:t>
            </a:r>
            <a:endParaRPr lang="x-none" dirty="0"/>
          </a:p>
        </p:txBody>
      </p:sp>
      <p:sp>
        <p:nvSpPr>
          <p:cNvPr id="3" name="内容占位符 2">
            <a:extLst>
              <a:ext uri="{FF2B5EF4-FFF2-40B4-BE49-F238E27FC236}">
                <a16:creationId xmlns:a16="http://schemas.microsoft.com/office/drawing/2014/main" id="{E6944CC3-1BFD-5B24-7282-68E9AFD60D41}"/>
              </a:ext>
            </a:extLst>
          </p:cNvPr>
          <p:cNvSpPr>
            <a:spLocks noGrp="1"/>
          </p:cNvSpPr>
          <p:nvPr>
            <p:ph idx="1"/>
          </p:nvPr>
        </p:nvSpPr>
        <p:spPr/>
        <p:txBody>
          <a:bodyPr>
            <a:normAutofit/>
          </a:bodyPr>
          <a:lstStyle/>
          <a:p>
            <a:r>
              <a:rPr lang="en-US" dirty="0"/>
              <a:t>A single point of control doesn’t mean a single point of failure</a:t>
            </a:r>
          </a:p>
          <a:p>
            <a:pPr lvl="1"/>
            <a:r>
              <a:rPr lang="en-US" dirty="0"/>
              <a:t>Compute servers continue to function even if vCenter Server becomes unreachable (for example, if the network is severed)</a:t>
            </a:r>
          </a:p>
          <a:p>
            <a:pPr lvl="1"/>
            <a:r>
              <a:rPr lang="en-US" dirty="0"/>
              <a:t>The </a:t>
            </a:r>
            <a:r>
              <a:rPr lang="en-US" dirty="0" err="1"/>
              <a:t>ESXi</a:t>
            </a:r>
            <a:r>
              <a:rPr lang="en-US" dirty="0"/>
              <a:t> hosts can be managed separately and continue to run the virtual machines assigned to them based on the resource assignment that was last set</a:t>
            </a:r>
          </a:p>
          <a:p>
            <a:pPr lvl="1"/>
            <a:r>
              <a:rPr lang="en-US" dirty="0"/>
              <a:t>After connection to vCenter Server is restored, it can manage the data center as a whole again</a:t>
            </a:r>
            <a:endParaRPr lang="x-none" dirty="0"/>
          </a:p>
        </p:txBody>
      </p:sp>
      <p:grpSp>
        <p:nvGrpSpPr>
          <p:cNvPr id="4" name="Group 59">
            <a:extLst>
              <a:ext uri="{FF2B5EF4-FFF2-40B4-BE49-F238E27FC236}">
                <a16:creationId xmlns:a16="http://schemas.microsoft.com/office/drawing/2014/main" id="{8B9E41DD-5918-3AED-9CA3-7C22C5AF9E66}"/>
              </a:ext>
            </a:extLst>
          </p:cNvPr>
          <p:cNvGrpSpPr>
            <a:grpSpLocks/>
          </p:cNvGrpSpPr>
          <p:nvPr/>
        </p:nvGrpSpPr>
        <p:grpSpPr bwMode="auto">
          <a:xfrm>
            <a:off x="8147261" y="4407323"/>
            <a:ext cx="3648932" cy="2383506"/>
            <a:chOff x="1359473" y="2212197"/>
            <a:chExt cx="5031973" cy="3544772"/>
          </a:xfrm>
        </p:grpSpPr>
        <p:grpSp>
          <p:nvGrpSpPr>
            <p:cNvPr id="5" name="Group 57">
              <a:extLst>
                <a:ext uri="{FF2B5EF4-FFF2-40B4-BE49-F238E27FC236}">
                  <a16:creationId xmlns:a16="http://schemas.microsoft.com/office/drawing/2014/main" id="{2D69F57A-3CC3-9104-1743-EDC84CD19D6F}"/>
                </a:ext>
              </a:extLst>
            </p:cNvPr>
            <p:cNvGrpSpPr>
              <a:grpSpLocks/>
            </p:cNvGrpSpPr>
            <p:nvPr/>
          </p:nvGrpSpPr>
          <p:grpSpPr bwMode="auto">
            <a:xfrm>
              <a:off x="1359473" y="2212197"/>
              <a:ext cx="1620416" cy="1902603"/>
              <a:chOff x="1343088" y="2212197"/>
              <a:chExt cx="1909666" cy="2109987"/>
            </a:xfrm>
          </p:grpSpPr>
          <p:pic>
            <p:nvPicPr>
              <p:cNvPr id="26" name="Picture 4" descr="ICON_VirtTriangle_flat_Q408.png">
                <a:extLst>
                  <a:ext uri="{FF2B5EF4-FFF2-40B4-BE49-F238E27FC236}">
                    <a16:creationId xmlns:a16="http://schemas.microsoft.com/office/drawing/2014/main" id="{B7F745A5-9F01-4009-C4E1-06C3BB566C00}"/>
                  </a:ext>
                </a:extLst>
              </p:cNvPr>
              <p:cNvPicPr>
                <a:picLocks noChangeAspect="1"/>
              </p:cNvPicPr>
              <p:nvPr/>
            </p:nvPicPr>
            <p:blipFill>
              <a:blip r:embed="rId2" cstate="print"/>
              <a:srcRect/>
              <a:stretch>
                <a:fillRect/>
              </a:stretch>
            </p:blipFill>
            <p:spPr bwMode="auto">
              <a:xfrm>
                <a:off x="1376016" y="3424334"/>
                <a:ext cx="1796392" cy="488301"/>
              </a:xfrm>
              <a:prstGeom prst="rect">
                <a:avLst/>
              </a:prstGeom>
              <a:noFill/>
              <a:ln w="9525">
                <a:noFill/>
                <a:miter lim="800000"/>
                <a:headEnd/>
                <a:tailEnd/>
              </a:ln>
            </p:spPr>
          </p:pic>
          <p:pic>
            <p:nvPicPr>
              <p:cNvPr id="27" name="Picture 8" descr="ICON_Server_flat_Q408.png">
                <a:extLst>
                  <a:ext uri="{FF2B5EF4-FFF2-40B4-BE49-F238E27FC236}">
                    <a16:creationId xmlns:a16="http://schemas.microsoft.com/office/drawing/2014/main" id="{48ECEF71-6653-98E1-9897-F45C04C84F70}"/>
                  </a:ext>
                </a:extLst>
              </p:cNvPr>
              <p:cNvPicPr>
                <a:picLocks noChangeAspect="1"/>
              </p:cNvPicPr>
              <p:nvPr/>
            </p:nvPicPr>
            <p:blipFill>
              <a:blip r:embed="rId3" cstate="print"/>
              <a:srcRect/>
              <a:stretch>
                <a:fillRect/>
              </a:stretch>
            </p:blipFill>
            <p:spPr bwMode="auto">
              <a:xfrm>
                <a:off x="1442098" y="3887140"/>
                <a:ext cx="1711649" cy="435044"/>
              </a:xfrm>
              <a:prstGeom prst="rect">
                <a:avLst/>
              </a:prstGeom>
              <a:noFill/>
              <a:ln w="9525">
                <a:noFill/>
                <a:miter lim="800000"/>
                <a:headEnd/>
                <a:tailEnd/>
              </a:ln>
            </p:spPr>
          </p:pic>
          <p:pic>
            <p:nvPicPr>
              <p:cNvPr id="28" name="Picture 12" descr="ICON_VM_basic_flat_R2_Q408.png">
                <a:extLst>
                  <a:ext uri="{FF2B5EF4-FFF2-40B4-BE49-F238E27FC236}">
                    <a16:creationId xmlns:a16="http://schemas.microsoft.com/office/drawing/2014/main" id="{E1275DCB-19FC-45C5-9D80-945030CFC202}"/>
                  </a:ext>
                </a:extLst>
              </p:cNvPr>
              <p:cNvPicPr>
                <a:picLocks noChangeAspect="1"/>
              </p:cNvPicPr>
              <p:nvPr/>
            </p:nvPicPr>
            <p:blipFill>
              <a:blip r:embed="rId4" cstate="print"/>
              <a:srcRect/>
              <a:stretch>
                <a:fillRect/>
              </a:stretch>
            </p:blipFill>
            <p:spPr bwMode="auto">
              <a:xfrm>
                <a:off x="1375553" y="2212197"/>
                <a:ext cx="555884" cy="555884"/>
              </a:xfrm>
              <a:prstGeom prst="rect">
                <a:avLst/>
              </a:prstGeom>
              <a:noFill/>
              <a:ln w="9525">
                <a:noFill/>
                <a:miter lim="800000"/>
                <a:headEnd/>
                <a:tailEnd/>
              </a:ln>
            </p:spPr>
          </p:pic>
          <p:sp>
            <p:nvSpPr>
              <p:cNvPr id="29" name="Rounded Rectangle 26">
                <a:extLst>
                  <a:ext uri="{FF2B5EF4-FFF2-40B4-BE49-F238E27FC236}">
                    <a16:creationId xmlns:a16="http://schemas.microsoft.com/office/drawing/2014/main" id="{ADED1543-07BE-418C-7EA5-460E0C9EB84B}"/>
                  </a:ext>
                </a:extLst>
              </p:cNvPr>
              <p:cNvSpPr/>
              <p:nvPr/>
            </p:nvSpPr>
            <p:spPr bwMode="auto">
              <a:xfrm>
                <a:off x="1343088" y="2845837"/>
                <a:ext cx="1909666" cy="577719"/>
              </a:xfrm>
              <a:prstGeom prst="roundRect">
                <a:avLst/>
              </a:prstGeom>
              <a:gradFill>
                <a:gsLst>
                  <a:gs pos="0">
                    <a:srgbClr val="037BB1"/>
                  </a:gs>
                  <a:gs pos="83000">
                    <a:srgbClr val="0383BD">
                      <a:alpha val="64000"/>
                    </a:srgbClr>
                  </a:gs>
                </a:gsLst>
              </a:gradFill>
              <a:ln w="12700">
                <a:solidFill>
                  <a:schemeClr val="accent1">
                    <a:lumMod val="75000"/>
                  </a:schemeClr>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spcAft>
                    <a:spcPct val="40000"/>
                  </a:spcAft>
                  <a:defRPr/>
                </a:pPr>
                <a:endParaRPr lang="en-US" sz="1400" b="1" dirty="0">
                  <a:solidFill>
                    <a:schemeClr val="tx1"/>
                  </a:solidFill>
                </a:endParaRPr>
              </a:p>
            </p:txBody>
          </p:sp>
          <p:pic>
            <p:nvPicPr>
              <p:cNvPr id="30" name="Picture 12" descr="ICON_VM_basic_flat_R2_Q408.png">
                <a:extLst>
                  <a:ext uri="{FF2B5EF4-FFF2-40B4-BE49-F238E27FC236}">
                    <a16:creationId xmlns:a16="http://schemas.microsoft.com/office/drawing/2014/main" id="{4E9F7B10-B7ED-FCFF-EB7B-1D0034FD7199}"/>
                  </a:ext>
                </a:extLst>
              </p:cNvPr>
              <p:cNvPicPr>
                <a:picLocks noChangeAspect="1"/>
              </p:cNvPicPr>
              <p:nvPr/>
            </p:nvPicPr>
            <p:blipFill>
              <a:blip r:embed="rId4" cstate="print"/>
              <a:srcRect/>
              <a:stretch>
                <a:fillRect/>
              </a:stretch>
            </p:blipFill>
            <p:spPr bwMode="auto">
              <a:xfrm>
                <a:off x="1963381" y="2212197"/>
                <a:ext cx="555884" cy="555884"/>
              </a:xfrm>
              <a:prstGeom prst="rect">
                <a:avLst/>
              </a:prstGeom>
              <a:noFill/>
              <a:ln w="9525">
                <a:noFill/>
                <a:miter lim="800000"/>
                <a:headEnd/>
                <a:tailEnd/>
              </a:ln>
            </p:spPr>
          </p:pic>
          <p:pic>
            <p:nvPicPr>
              <p:cNvPr id="31" name="Picture 12" descr="ICON_VM_basic_flat_R2_Q408.png">
                <a:extLst>
                  <a:ext uri="{FF2B5EF4-FFF2-40B4-BE49-F238E27FC236}">
                    <a16:creationId xmlns:a16="http://schemas.microsoft.com/office/drawing/2014/main" id="{5F333F2C-BDDB-8A11-EB76-48159B69C5E7}"/>
                  </a:ext>
                </a:extLst>
              </p:cNvPr>
              <p:cNvPicPr>
                <a:picLocks noChangeAspect="1"/>
              </p:cNvPicPr>
              <p:nvPr/>
            </p:nvPicPr>
            <p:blipFill>
              <a:blip r:embed="rId4" cstate="print"/>
              <a:srcRect/>
              <a:stretch>
                <a:fillRect/>
              </a:stretch>
            </p:blipFill>
            <p:spPr bwMode="auto">
              <a:xfrm>
                <a:off x="2551210" y="2212197"/>
                <a:ext cx="555884" cy="555884"/>
              </a:xfrm>
              <a:prstGeom prst="rect">
                <a:avLst/>
              </a:prstGeom>
              <a:noFill/>
              <a:ln w="9525">
                <a:noFill/>
                <a:miter lim="800000"/>
                <a:headEnd/>
                <a:tailEnd/>
              </a:ln>
            </p:spPr>
          </p:pic>
        </p:grpSp>
        <p:grpSp>
          <p:nvGrpSpPr>
            <p:cNvPr id="6" name="Group 30">
              <a:extLst>
                <a:ext uri="{FF2B5EF4-FFF2-40B4-BE49-F238E27FC236}">
                  <a16:creationId xmlns:a16="http://schemas.microsoft.com/office/drawing/2014/main" id="{BBC34279-2C6F-027A-D36C-C07ABB06DAD4}"/>
                </a:ext>
              </a:extLst>
            </p:cNvPr>
            <p:cNvGrpSpPr>
              <a:grpSpLocks/>
            </p:cNvGrpSpPr>
            <p:nvPr/>
          </p:nvGrpSpPr>
          <p:grpSpPr bwMode="auto">
            <a:xfrm>
              <a:off x="3063539" y="2212197"/>
              <a:ext cx="1620416" cy="1902603"/>
              <a:chOff x="1850571" y="3509152"/>
              <a:chExt cx="1909666" cy="2109987"/>
            </a:xfrm>
          </p:grpSpPr>
          <p:pic>
            <p:nvPicPr>
              <p:cNvPr id="20" name="Picture 4" descr="ICON_VirtTriangle_flat_Q408.png">
                <a:extLst>
                  <a:ext uri="{FF2B5EF4-FFF2-40B4-BE49-F238E27FC236}">
                    <a16:creationId xmlns:a16="http://schemas.microsoft.com/office/drawing/2014/main" id="{17686ADF-1AF6-DDDE-B59B-A9FB6CD02CA0}"/>
                  </a:ext>
                </a:extLst>
              </p:cNvPr>
              <p:cNvPicPr>
                <a:picLocks noChangeAspect="1"/>
              </p:cNvPicPr>
              <p:nvPr/>
            </p:nvPicPr>
            <p:blipFill>
              <a:blip r:embed="rId2" cstate="print"/>
              <a:srcRect/>
              <a:stretch>
                <a:fillRect/>
              </a:stretch>
            </p:blipFill>
            <p:spPr bwMode="auto">
              <a:xfrm>
                <a:off x="1898530" y="4721289"/>
                <a:ext cx="1796392" cy="488301"/>
              </a:xfrm>
              <a:prstGeom prst="rect">
                <a:avLst/>
              </a:prstGeom>
              <a:noFill/>
              <a:ln w="9525">
                <a:noFill/>
                <a:miter lim="800000"/>
                <a:headEnd/>
                <a:tailEnd/>
              </a:ln>
            </p:spPr>
          </p:pic>
          <p:pic>
            <p:nvPicPr>
              <p:cNvPr id="21" name="Picture 8" descr="ICON_Server_flat_Q408.png">
                <a:extLst>
                  <a:ext uri="{FF2B5EF4-FFF2-40B4-BE49-F238E27FC236}">
                    <a16:creationId xmlns:a16="http://schemas.microsoft.com/office/drawing/2014/main" id="{DAAAFE06-861A-09E8-09C0-EFCCAB8F4580}"/>
                  </a:ext>
                </a:extLst>
              </p:cNvPr>
              <p:cNvPicPr>
                <a:picLocks noChangeAspect="1"/>
              </p:cNvPicPr>
              <p:nvPr/>
            </p:nvPicPr>
            <p:blipFill>
              <a:blip r:embed="rId3" cstate="print"/>
              <a:srcRect/>
              <a:stretch>
                <a:fillRect/>
              </a:stretch>
            </p:blipFill>
            <p:spPr bwMode="auto">
              <a:xfrm>
                <a:off x="1964612" y="5184095"/>
                <a:ext cx="1711649" cy="435044"/>
              </a:xfrm>
              <a:prstGeom prst="rect">
                <a:avLst/>
              </a:prstGeom>
              <a:noFill/>
              <a:ln w="9525">
                <a:noFill/>
                <a:miter lim="800000"/>
                <a:headEnd/>
                <a:tailEnd/>
              </a:ln>
            </p:spPr>
          </p:pic>
          <p:pic>
            <p:nvPicPr>
              <p:cNvPr id="22" name="Picture 12" descr="ICON_VM_basic_flat_R2_Q408.png">
                <a:extLst>
                  <a:ext uri="{FF2B5EF4-FFF2-40B4-BE49-F238E27FC236}">
                    <a16:creationId xmlns:a16="http://schemas.microsoft.com/office/drawing/2014/main" id="{20E5AAA4-CF5F-6DBF-6043-AD4C02FBDF41}"/>
                  </a:ext>
                </a:extLst>
              </p:cNvPr>
              <p:cNvPicPr>
                <a:picLocks noChangeAspect="1"/>
              </p:cNvPicPr>
              <p:nvPr/>
            </p:nvPicPr>
            <p:blipFill>
              <a:blip r:embed="rId4" cstate="print"/>
              <a:srcRect/>
              <a:stretch>
                <a:fillRect/>
              </a:stretch>
            </p:blipFill>
            <p:spPr bwMode="auto">
              <a:xfrm>
                <a:off x="1898067" y="3509152"/>
                <a:ext cx="555884" cy="555884"/>
              </a:xfrm>
              <a:prstGeom prst="rect">
                <a:avLst/>
              </a:prstGeom>
              <a:noFill/>
              <a:ln w="9525">
                <a:noFill/>
                <a:miter lim="800000"/>
                <a:headEnd/>
                <a:tailEnd/>
              </a:ln>
            </p:spPr>
          </p:pic>
          <p:sp>
            <p:nvSpPr>
              <p:cNvPr id="23" name="Rounded Rectangle 34">
                <a:extLst>
                  <a:ext uri="{FF2B5EF4-FFF2-40B4-BE49-F238E27FC236}">
                    <a16:creationId xmlns:a16="http://schemas.microsoft.com/office/drawing/2014/main" id="{C323999C-ABC3-8C70-2997-B0B45741083E}"/>
                  </a:ext>
                </a:extLst>
              </p:cNvPr>
              <p:cNvSpPr/>
              <p:nvPr/>
            </p:nvSpPr>
            <p:spPr bwMode="auto">
              <a:xfrm>
                <a:off x="1850571" y="4142792"/>
                <a:ext cx="1909666" cy="577719"/>
              </a:xfrm>
              <a:prstGeom prst="roundRect">
                <a:avLst/>
              </a:prstGeom>
              <a:gradFill>
                <a:gsLst>
                  <a:gs pos="0">
                    <a:srgbClr val="037BB1"/>
                  </a:gs>
                  <a:gs pos="83000">
                    <a:srgbClr val="0383BD">
                      <a:alpha val="64000"/>
                    </a:srgbClr>
                  </a:gs>
                </a:gsLst>
              </a:gradFill>
              <a:ln w="12700">
                <a:solidFill>
                  <a:schemeClr val="accent1">
                    <a:lumMod val="75000"/>
                  </a:schemeClr>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spcAft>
                    <a:spcPct val="40000"/>
                  </a:spcAft>
                  <a:defRPr/>
                </a:pPr>
                <a:endParaRPr lang="en-US" sz="1400" b="1" dirty="0">
                  <a:solidFill>
                    <a:schemeClr val="tx1"/>
                  </a:solidFill>
                </a:endParaRPr>
              </a:p>
            </p:txBody>
          </p:sp>
          <p:pic>
            <p:nvPicPr>
              <p:cNvPr id="24" name="Picture 12" descr="ICON_VM_basic_flat_R2_Q408.png">
                <a:extLst>
                  <a:ext uri="{FF2B5EF4-FFF2-40B4-BE49-F238E27FC236}">
                    <a16:creationId xmlns:a16="http://schemas.microsoft.com/office/drawing/2014/main" id="{94051924-1EA4-0B69-28BE-C787CCA9FECC}"/>
                  </a:ext>
                </a:extLst>
              </p:cNvPr>
              <p:cNvPicPr>
                <a:picLocks noChangeAspect="1"/>
              </p:cNvPicPr>
              <p:nvPr/>
            </p:nvPicPr>
            <p:blipFill>
              <a:blip r:embed="rId4" cstate="print"/>
              <a:srcRect/>
              <a:stretch>
                <a:fillRect/>
              </a:stretch>
            </p:blipFill>
            <p:spPr bwMode="auto">
              <a:xfrm>
                <a:off x="2485895" y="3509152"/>
                <a:ext cx="555884" cy="555884"/>
              </a:xfrm>
              <a:prstGeom prst="rect">
                <a:avLst/>
              </a:prstGeom>
              <a:noFill/>
              <a:ln w="9525">
                <a:noFill/>
                <a:miter lim="800000"/>
                <a:headEnd/>
                <a:tailEnd/>
              </a:ln>
            </p:spPr>
          </p:pic>
          <p:pic>
            <p:nvPicPr>
              <p:cNvPr id="25" name="Picture 12" descr="ICON_VM_basic_flat_R2_Q408.png">
                <a:extLst>
                  <a:ext uri="{FF2B5EF4-FFF2-40B4-BE49-F238E27FC236}">
                    <a16:creationId xmlns:a16="http://schemas.microsoft.com/office/drawing/2014/main" id="{4D69B126-FA70-B847-BB3E-55E2559CC4B1}"/>
                  </a:ext>
                </a:extLst>
              </p:cNvPr>
              <p:cNvPicPr>
                <a:picLocks noChangeAspect="1"/>
              </p:cNvPicPr>
              <p:nvPr/>
            </p:nvPicPr>
            <p:blipFill>
              <a:blip r:embed="rId4" cstate="print"/>
              <a:srcRect/>
              <a:stretch>
                <a:fillRect/>
              </a:stretch>
            </p:blipFill>
            <p:spPr bwMode="auto">
              <a:xfrm>
                <a:off x="3073724" y="3509152"/>
                <a:ext cx="555884" cy="555884"/>
              </a:xfrm>
              <a:prstGeom prst="rect">
                <a:avLst/>
              </a:prstGeom>
              <a:noFill/>
              <a:ln w="9525">
                <a:noFill/>
                <a:miter lim="800000"/>
                <a:headEnd/>
                <a:tailEnd/>
              </a:ln>
            </p:spPr>
          </p:pic>
        </p:grpSp>
        <p:grpSp>
          <p:nvGrpSpPr>
            <p:cNvPr id="7" name="Group 37">
              <a:extLst>
                <a:ext uri="{FF2B5EF4-FFF2-40B4-BE49-F238E27FC236}">
                  <a16:creationId xmlns:a16="http://schemas.microsoft.com/office/drawing/2014/main" id="{6017851A-1552-83A3-77BF-5F4981B17156}"/>
                </a:ext>
              </a:extLst>
            </p:cNvPr>
            <p:cNvGrpSpPr>
              <a:grpSpLocks/>
            </p:cNvGrpSpPr>
            <p:nvPr/>
          </p:nvGrpSpPr>
          <p:grpSpPr bwMode="auto">
            <a:xfrm>
              <a:off x="4771030" y="2212197"/>
              <a:ext cx="1620416" cy="1902603"/>
              <a:chOff x="1850571" y="3509152"/>
              <a:chExt cx="1909666" cy="2109987"/>
            </a:xfrm>
          </p:grpSpPr>
          <p:pic>
            <p:nvPicPr>
              <p:cNvPr id="14" name="Picture 4" descr="ICON_VirtTriangle_flat_Q408.png">
                <a:extLst>
                  <a:ext uri="{FF2B5EF4-FFF2-40B4-BE49-F238E27FC236}">
                    <a16:creationId xmlns:a16="http://schemas.microsoft.com/office/drawing/2014/main" id="{47FA957E-F18D-76A9-3554-05985ECA4C9D}"/>
                  </a:ext>
                </a:extLst>
              </p:cNvPr>
              <p:cNvPicPr>
                <a:picLocks noChangeAspect="1"/>
              </p:cNvPicPr>
              <p:nvPr/>
            </p:nvPicPr>
            <p:blipFill>
              <a:blip r:embed="rId2" cstate="print"/>
              <a:srcRect/>
              <a:stretch>
                <a:fillRect/>
              </a:stretch>
            </p:blipFill>
            <p:spPr bwMode="auto">
              <a:xfrm>
                <a:off x="1898530" y="4721289"/>
                <a:ext cx="1796392" cy="488301"/>
              </a:xfrm>
              <a:prstGeom prst="rect">
                <a:avLst/>
              </a:prstGeom>
              <a:noFill/>
              <a:ln w="9525">
                <a:noFill/>
                <a:miter lim="800000"/>
                <a:headEnd/>
                <a:tailEnd/>
              </a:ln>
            </p:spPr>
          </p:pic>
          <p:pic>
            <p:nvPicPr>
              <p:cNvPr id="15" name="Picture 8" descr="ICON_Server_flat_Q408.png">
                <a:extLst>
                  <a:ext uri="{FF2B5EF4-FFF2-40B4-BE49-F238E27FC236}">
                    <a16:creationId xmlns:a16="http://schemas.microsoft.com/office/drawing/2014/main" id="{2CB9B9A9-D1B4-B997-4ABC-02BBB8C81438}"/>
                  </a:ext>
                </a:extLst>
              </p:cNvPr>
              <p:cNvPicPr>
                <a:picLocks noChangeAspect="1"/>
              </p:cNvPicPr>
              <p:nvPr/>
            </p:nvPicPr>
            <p:blipFill>
              <a:blip r:embed="rId3" cstate="print"/>
              <a:srcRect/>
              <a:stretch>
                <a:fillRect/>
              </a:stretch>
            </p:blipFill>
            <p:spPr bwMode="auto">
              <a:xfrm>
                <a:off x="1964612" y="5184095"/>
                <a:ext cx="1711649" cy="435044"/>
              </a:xfrm>
              <a:prstGeom prst="rect">
                <a:avLst/>
              </a:prstGeom>
              <a:noFill/>
              <a:ln w="9525">
                <a:noFill/>
                <a:miter lim="800000"/>
                <a:headEnd/>
                <a:tailEnd/>
              </a:ln>
            </p:spPr>
          </p:pic>
          <p:pic>
            <p:nvPicPr>
              <p:cNvPr id="16" name="Picture 12" descr="ICON_VM_basic_flat_R2_Q408.png">
                <a:extLst>
                  <a:ext uri="{FF2B5EF4-FFF2-40B4-BE49-F238E27FC236}">
                    <a16:creationId xmlns:a16="http://schemas.microsoft.com/office/drawing/2014/main" id="{8DA3BB17-E41C-4597-98E6-5D65E5680FA6}"/>
                  </a:ext>
                </a:extLst>
              </p:cNvPr>
              <p:cNvPicPr>
                <a:picLocks noChangeAspect="1"/>
              </p:cNvPicPr>
              <p:nvPr/>
            </p:nvPicPr>
            <p:blipFill>
              <a:blip r:embed="rId4" cstate="print"/>
              <a:srcRect/>
              <a:stretch>
                <a:fillRect/>
              </a:stretch>
            </p:blipFill>
            <p:spPr bwMode="auto">
              <a:xfrm>
                <a:off x="1898067" y="3509152"/>
                <a:ext cx="555884" cy="555884"/>
              </a:xfrm>
              <a:prstGeom prst="rect">
                <a:avLst/>
              </a:prstGeom>
              <a:noFill/>
              <a:ln w="9525">
                <a:noFill/>
                <a:miter lim="800000"/>
                <a:headEnd/>
                <a:tailEnd/>
              </a:ln>
            </p:spPr>
          </p:pic>
          <p:sp>
            <p:nvSpPr>
              <p:cNvPr id="17" name="Rounded Rectangle 41">
                <a:extLst>
                  <a:ext uri="{FF2B5EF4-FFF2-40B4-BE49-F238E27FC236}">
                    <a16:creationId xmlns:a16="http://schemas.microsoft.com/office/drawing/2014/main" id="{8915228A-0B1C-A412-3C6A-644ECD924F4A}"/>
                  </a:ext>
                </a:extLst>
              </p:cNvPr>
              <p:cNvSpPr/>
              <p:nvPr/>
            </p:nvSpPr>
            <p:spPr bwMode="auto">
              <a:xfrm>
                <a:off x="1850571" y="4142792"/>
                <a:ext cx="1909666" cy="577719"/>
              </a:xfrm>
              <a:prstGeom prst="roundRect">
                <a:avLst/>
              </a:prstGeom>
              <a:gradFill>
                <a:gsLst>
                  <a:gs pos="0">
                    <a:srgbClr val="037BB1"/>
                  </a:gs>
                  <a:gs pos="83000">
                    <a:srgbClr val="0383BD">
                      <a:alpha val="64000"/>
                    </a:srgbClr>
                  </a:gs>
                </a:gsLst>
              </a:gradFill>
              <a:ln w="12700">
                <a:solidFill>
                  <a:schemeClr val="accent1">
                    <a:lumMod val="75000"/>
                  </a:schemeClr>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spcAft>
                    <a:spcPct val="40000"/>
                  </a:spcAft>
                  <a:defRPr/>
                </a:pPr>
                <a:endParaRPr lang="en-US" sz="1400" b="1" dirty="0">
                  <a:solidFill>
                    <a:schemeClr val="tx1"/>
                  </a:solidFill>
                </a:endParaRPr>
              </a:p>
            </p:txBody>
          </p:sp>
          <p:pic>
            <p:nvPicPr>
              <p:cNvPr id="18" name="Picture 12" descr="ICON_VM_basic_flat_R2_Q408.png">
                <a:extLst>
                  <a:ext uri="{FF2B5EF4-FFF2-40B4-BE49-F238E27FC236}">
                    <a16:creationId xmlns:a16="http://schemas.microsoft.com/office/drawing/2014/main" id="{5F2CAAFA-AFD2-CD38-5955-30206B58DE3A}"/>
                  </a:ext>
                </a:extLst>
              </p:cNvPr>
              <p:cNvPicPr>
                <a:picLocks noChangeAspect="1"/>
              </p:cNvPicPr>
              <p:nvPr/>
            </p:nvPicPr>
            <p:blipFill>
              <a:blip r:embed="rId4" cstate="print"/>
              <a:srcRect/>
              <a:stretch>
                <a:fillRect/>
              </a:stretch>
            </p:blipFill>
            <p:spPr bwMode="auto">
              <a:xfrm>
                <a:off x="2485895" y="3509152"/>
                <a:ext cx="555884" cy="555884"/>
              </a:xfrm>
              <a:prstGeom prst="rect">
                <a:avLst/>
              </a:prstGeom>
              <a:noFill/>
              <a:ln w="9525">
                <a:noFill/>
                <a:miter lim="800000"/>
                <a:headEnd/>
                <a:tailEnd/>
              </a:ln>
            </p:spPr>
          </p:pic>
          <p:pic>
            <p:nvPicPr>
              <p:cNvPr id="19" name="Picture 12" descr="ICON_VM_basic_flat_R2_Q408.png">
                <a:extLst>
                  <a:ext uri="{FF2B5EF4-FFF2-40B4-BE49-F238E27FC236}">
                    <a16:creationId xmlns:a16="http://schemas.microsoft.com/office/drawing/2014/main" id="{77AF84DF-5F79-13F4-C715-BED5261042D9}"/>
                  </a:ext>
                </a:extLst>
              </p:cNvPr>
              <p:cNvPicPr>
                <a:picLocks noChangeAspect="1"/>
              </p:cNvPicPr>
              <p:nvPr/>
            </p:nvPicPr>
            <p:blipFill>
              <a:blip r:embed="rId4" cstate="print"/>
              <a:srcRect/>
              <a:stretch>
                <a:fillRect/>
              </a:stretch>
            </p:blipFill>
            <p:spPr bwMode="auto">
              <a:xfrm>
                <a:off x="3073724" y="3509152"/>
                <a:ext cx="555884" cy="555884"/>
              </a:xfrm>
              <a:prstGeom prst="rect">
                <a:avLst/>
              </a:prstGeom>
              <a:noFill/>
              <a:ln w="9525">
                <a:noFill/>
                <a:miter lim="800000"/>
                <a:headEnd/>
                <a:tailEnd/>
              </a:ln>
            </p:spPr>
          </p:pic>
        </p:grpSp>
        <p:cxnSp>
          <p:nvCxnSpPr>
            <p:cNvPr id="8" name="Elbow Connector 47">
              <a:extLst>
                <a:ext uri="{FF2B5EF4-FFF2-40B4-BE49-F238E27FC236}">
                  <a16:creationId xmlns:a16="http://schemas.microsoft.com/office/drawing/2014/main" id="{ED34D3B5-7BD3-941C-7F39-3D677CC30220}"/>
                </a:ext>
              </a:extLst>
            </p:cNvPr>
            <p:cNvCxnSpPr>
              <a:cxnSpLocks noChangeShapeType="1"/>
            </p:cNvCxnSpPr>
            <p:nvPr/>
          </p:nvCxnSpPr>
          <p:spPr bwMode="auto">
            <a:xfrm rot="16200000" flipH="1">
              <a:off x="2706868" y="3577614"/>
              <a:ext cx="630726" cy="1705097"/>
            </a:xfrm>
            <a:prstGeom prst="bentConnector3">
              <a:avLst>
                <a:gd name="adj1" fmla="val 50000"/>
              </a:avLst>
            </a:prstGeom>
            <a:noFill/>
            <a:ln w="9525" algn="ctr">
              <a:solidFill>
                <a:schemeClr val="tx1"/>
              </a:solidFill>
              <a:round/>
              <a:headEnd/>
              <a:tailEnd/>
            </a:ln>
          </p:spPr>
        </p:cxnSp>
        <p:cxnSp>
          <p:nvCxnSpPr>
            <p:cNvPr id="9" name="Elbow Connector 48">
              <a:extLst>
                <a:ext uri="{FF2B5EF4-FFF2-40B4-BE49-F238E27FC236}">
                  <a16:creationId xmlns:a16="http://schemas.microsoft.com/office/drawing/2014/main" id="{F80BA402-7D7C-B7A3-4AF2-4F29DDFB8C64}"/>
                </a:ext>
              </a:extLst>
            </p:cNvPr>
            <p:cNvCxnSpPr>
              <a:cxnSpLocks noChangeShapeType="1"/>
            </p:cNvCxnSpPr>
            <p:nvPr/>
          </p:nvCxnSpPr>
          <p:spPr bwMode="auto">
            <a:xfrm rot="5400000">
              <a:off x="3565279" y="4424302"/>
              <a:ext cx="630726" cy="11723"/>
            </a:xfrm>
            <a:prstGeom prst="bentConnector3">
              <a:avLst>
                <a:gd name="adj1" fmla="val 50000"/>
              </a:avLst>
            </a:prstGeom>
            <a:noFill/>
            <a:ln w="9525" algn="ctr">
              <a:solidFill>
                <a:schemeClr val="tx1"/>
              </a:solidFill>
              <a:round/>
              <a:headEnd/>
              <a:tailEnd/>
            </a:ln>
          </p:spPr>
        </p:cxnSp>
        <p:cxnSp>
          <p:nvCxnSpPr>
            <p:cNvPr id="10" name="Elbow Connector 51">
              <a:extLst>
                <a:ext uri="{FF2B5EF4-FFF2-40B4-BE49-F238E27FC236}">
                  <a16:creationId xmlns:a16="http://schemas.microsoft.com/office/drawing/2014/main" id="{42F3CEB7-55E1-DB4F-C8A7-BBB0CAC44B82}"/>
                </a:ext>
              </a:extLst>
            </p:cNvPr>
            <p:cNvCxnSpPr>
              <a:cxnSpLocks noChangeShapeType="1"/>
            </p:cNvCxnSpPr>
            <p:nvPr/>
          </p:nvCxnSpPr>
          <p:spPr bwMode="auto">
            <a:xfrm rot="5400000">
              <a:off x="4419024" y="3570556"/>
              <a:ext cx="630726" cy="1719214"/>
            </a:xfrm>
            <a:prstGeom prst="bentConnector3">
              <a:avLst>
                <a:gd name="adj1" fmla="val 50000"/>
              </a:avLst>
            </a:prstGeom>
            <a:noFill/>
            <a:ln w="9525" algn="ctr">
              <a:solidFill>
                <a:schemeClr val="tx1"/>
              </a:solidFill>
              <a:round/>
              <a:headEnd/>
              <a:tailEnd/>
            </a:ln>
          </p:spPr>
        </p:cxnSp>
        <p:grpSp>
          <p:nvGrpSpPr>
            <p:cNvPr id="11" name="Group 58">
              <a:extLst>
                <a:ext uri="{FF2B5EF4-FFF2-40B4-BE49-F238E27FC236}">
                  <a16:creationId xmlns:a16="http://schemas.microsoft.com/office/drawing/2014/main" id="{7B3CA190-E206-54DE-01B5-CC33F112C34B}"/>
                </a:ext>
              </a:extLst>
            </p:cNvPr>
            <p:cNvGrpSpPr>
              <a:grpSpLocks/>
            </p:cNvGrpSpPr>
            <p:nvPr/>
          </p:nvGrpSpPr>
          <p:grpSpPr bwMode="auto">
            <a:xfrm>
              <a:off x="3018955" y="4745526"/>
              <a:ext cx="1711649" cy="1011443"/>
              <a:chOff x="3466843" y="5034787"/>
              <a:chExt cx="1711649" cy="1011443"/>
            </a:xfrm>
          </p:grpSpPr>
          <p:pic>
            <p:nvPicPr>
              <p:cNvPr id="12" name="Picture 8" descr="ICON_Server_flat_Q408.png">
                <a:extLst>
                  <a:ext uri="{FF2B5EF4-FFF2-40B4-BE49-F238E27FC236}">
                    <a16:creationId xmlns:a16="http://schemas.microsoft.com/office/drawing/2014/main" id="{9A91D4C6-8B1B-BD90-287A-9A623555A8E0}"/>
                  </a:ext>
                </a:extLst>
              </p:cNvPr>
              <p:cNvPicPr>
                <a:picLocks noChangeAspect="1"/>
              </p:cNvPicPr>
              <p:nvPr/>
            </p:nvPicPr>
            <p:blipFill>
              <a:blip r:embed="rId3" cstate="print"/>
              <a:srcRect/>
              <a:stretch>
                <a:fillRect/>
              </a:stretch>
            </p:blipFill>
            <p:spPr bwMode="auto">
              <a:xfrm>
                <a:off x="3466843" y="5034787"/>
                <a:ext cx="1711649" cy="435044"/>
              </a:xfrm>
              <a:prstGeom prst="rect">
                <a:avLst/>
              </a:prstGeom>
              <a:noFill/>
              <a:ln w="9525">
                <a:noFill/>
                <a:miter lim="800000"/>
                <a:headEnd/>
                <a:tailEnd/>
              </a:ln>
            </p:spPr>
          </p:pic>
          <p:sp>
            <p:nvSpPr>
              <p:cNvPr id="13" name="Rounded Rectangle 56">
                <a:extLst>
                  <a:ext uri="{FF2B5EF4-FFF2-40B4-BE49-F238E27FC236}">
                    <a16:creationId xmlns:a16="http://schemas.microsoft.com/office/drawing/2014/main" id="{5C1EE37C-2925-4916-6AAD-9B6A66A337BE}"/>
                  </a:ext>
                </a:extLst>
              </p:cNvPr>
              <p:cNvSpPr/>
              <p:nvPr/>
            </p:nvSpPr>
            <p:spPr bwMode="auto">
              <a:xfrm>
                <a:off x="3467815" y="5513981"/>
                <a:ext cx="1692014" cy="532249"/>
              </a:xfrm>
              <a:prstGeom prst="roundRect">
                <a:avLst/>
              </a:prstGeom>
              <a:gradFill flip="none" rotWithShape="1">
                <a:gsLst>
                  <a:gs pos="99000">
                    <a:srgbClr val="AAD26B"/>
                  </a:gs>
                  <a:gs pos="0">
                    <a:srgbClr val="6C9E3B"/>
                  </a:gs>
                </a:gsLst>
                <a:lin ang="16200000" scaled="0"/>
                <a:tileRect/>
              </a:gradFill>
              <a:ln w="12700">
                <a:solidFill>
                  <a:srgbClr val="689739"/>
                </a:solidFill>
                <a:headEnd type="none" w="med" len="med"/>
                <a:tailEnd type="none" w="med" len="med"/>
              </a:ln>
              <a:effectLst>
                <a:outerShdw blurRad="50800" dist="25400" dir="5400000" sx="99000" sy="99000" algn="t" rotWithShape="0">
                  <a:prstClr val="black">
                    <a:alpha val="3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sz="1200" b="1" dirty="0">
                    <a:solidFill>
                      <a:srgbClr val="FFFFFF"/>
                    </a:solidFill>
                  </a:rPr>
                  <a:t>VMware vCenter Server</a:t>
                </a:r>
              </a:p>
            </p:txBody>
          </p:sp>
        </p:grpSp>
      </p:grpSp>
    </p:spTree>
    <p:extLst>
      <p:ext uri="{BB962C8B-B14F-4D97-AF65-F5344CB8AC3E}">
        <p14:creationId xmlns:p14="http://schemas.microsoft.com/office/powerpoint/2010/main" val="3427632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F23E86-1121-9A27-5BF1-F4DFC1DE3DAB}"/>
              </a:ext>
            </a:extLst>
          </p:cNvPr>
          <p:cNvSpPr>
            <a:spLocks noGrp="1"/>
          </p:cNvSpPr>
          <p:nvPr>
            <p:ph type="title"/>
          </p:nvPr>
        </p:nvSpPr>
        <p:spPr/>
        <p:txBody>
          <a:bodyPr/>
          <a:lstStyle/>
          <a:p>
            <a:r>
              <a:rPr lang="en-AU" dirty="0"/>
              <a:t>How are the resources hosted in private clouds?</a:t>
            </a:r>
            <a:endParaRPr lang="x-none" dirty="0"/>
          </a:p>
        </p:txBody>
      </p:sp>
    </p:spTree>
    <p:extLst>
      <p:ext uri="{BB962C8B-B14F-4D97-AF65-F5344CB8AC3E}">
        <p14:creationId xmlns:p14="http://schemas.microsoft.com/office/powerpoint/2010/main" val="75417743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Constructing a private cloud</a:t>
            </a:r>
          </a:p>
        </p:txBody>
      </p:sp>
      <p:sp>
        <p:nvSpPr>
          <p:cNvPr id="3" name="Content Placeholder 2"/>
          <p:cNvSpPr>
            <a:spLocks noGrp="1"/>
          </p:cNvSpPr>
          <p:nvPr>
            <p:ph idx="1"/>
          </p:nvPr>
        </p:nvSpPr>
        <p:spPr/>
        <p:txBody>
          <a:bodyPr>
            <a:normAutofit fontScale="92500" lnSpcReduction="20000"/>
          </a:bodyPr>
          <a:lstStyle/>
          <a:p>
            <a:r>
              <a:rPr lang="en-GB" sz="3600" dirty="0"/>
              <a:t>Cloud infrastructure</a:t>
            </a:r>
          </a:p>
          <a:p>
            <a:pPr lvl="1"/>
            <a:r>
              <a:rPr lang="en-GB" sz="3200" dirty="0"/>
              <a:t>components needed for cloud computing</a:t>
            </a:r>
          </a:p>
          <a:p>
            <a:pPr lvl="1"/>
            <a:r>
              <a:rPr lang="en-GB" sz="3200" dirty="0"/>
              <a:t>the basic elements of cloud infrastructure are the same whether you have a private cloud, public cloud, or hybrid cloud</a:t>
            </a:r>
          </a:p>
          <a:p>
            <a:r>
              <a:rPr lang="en-GB" sz="3600" dirty="0"/>
              <a:t>Operating system+ a variety of bare-metal, virtualization, or container software that abstract, pool, and share scalable resources across a network</a:t>
            </a:r>
          </a:p>
          <a:p>
            <a:r>
              <a:rPr lang="en-GB" sz="3600" dirty="0">
                <a:solidFill>
                  <a:srgbClr val="FF0000"/>
                </a:solidFill>
              </a:rPr>
              <a:t>The IT staff that is equipped to manage private cloud environments</a:t>
            </a:r>
          </a:p>
        </p:txBody>
      </p:sp>
    </p:spTree>
    <p:extLst>
      <p:ext uri="{BB962C8B-B14F-4D97-AF65-F5344CB8AC3E}">
        <p14:creationId xmlns:p14="http://schemas.microsoft.com/office/powerpoint/2010/main" val="34681121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46E3A-73C6-A57F-9946-56FE9370E2B0}"/>
              </a:ext>
            </a:extLst>
          </p:cNvPr>
          <p:cNvSpPr>
            <a:spLocks noGrp="1"/>
          </p:cNvSpPr>
          <p:nvPr>
            <p:ph type="title"/>
          </p:nvPr>
        </p:nvSpPr>
        <p:spPr/>
        <p:txBody>
          <a:bodyPr/>
          <a:lstStyle/>
          <a:p>
            <a:r>
              <a:rPr lang="en-AU" dirty="0"/>
              <a:t>Cloud engineering professionals</a:t>
            </a:r>
            <a:endParaRPr lang="x-none" dirty="0"/>
          </a:p>
        </p:txBody>
      </p:sp>
      <p:sp>
        <p:nvSpPr>
          <p:cNvPr id="3" name="内容占位符 2">
            <a:extLst>
              <a:ext uri="{FF2B5EF4-FFF2-40B4-BE49-F238E27FC236}">
                <a16:creationId xmlns:a16="http://schemas.microsoft.com/office/drawing/2014/main" id="{52DB5E53-77FA-2B71-703C-2717B6D7C2A9}"/>
              </a:ext>
            </a:extLst>
          </p:cNvPr>
          <p:cNvSpPr>
            <a:spLocks noGrp="1"/>
          </p:cNvSpPr>
          <p:nvPr>
            <p:ph idx="1"/>
          </p:nvPr>
        </p:nvSpPr>
        <p:spPr/>
        <p:txBody>
          <a:bodyPr>
            <a:normAutofit/>
          </a:bodyPr>
          <a:lstStyle/>
          <a:p>
            <a:r>
              <a:rPr lang="en-GB" sz="4000" dirty="0"/>
              <a:t>Cloud engineer</a:t>
            </a:r>
          </a:p>
          <a:p>
            <a:r>
              <a:rPr lang="en-GB" sz="4000" dirty="0"/>
              <a:t>Cloud architect</a:t>
            </a:r>
            <a:endParaRPr lang="x-none" sz="4000"/>
          </a:p>
        </p:txBody>
      </p:sp>
    </p:spTree>
    <p:extLst>
      <p:ext uri="{BB962C8B-B14F-4D97-AF65-F5344CB8AC3E}">
        <p14:creationId xmlns:p14="http://schemas.microsoft.com/office/powerpoint/2010/main" val="40916588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53D9F-1652-80C8-5830-174B0C22F05B}"/>
              </a:ext>
            </a:extLst>
          </p:cNvPr>
          <p:cNvSpPr>
            <a:spLocks noGrp="1"/>
          </p:cNvSpPr>
          <p:nvPr>
            <p:ph type="title"/>
          </p:nvPr>
        </p:nvSpPr>
        <p:spPr/>
        <p:txBody>
          <a:bodyPr/>
          <a:lstStyle/>
          <a:p>
            <a:r>
              <a:rPr lang="en-AU" dirty="0"/>
              <a:t>Cloud architect role</a:t>
            </a:r>
            <a:endParaRPr lang="x-none" dirty="0"/>
          </a:p>
        </p:txBody>
      </p:sp>
      <p:sp>
        <p:nvSpPr>
          <p:cNvPr id="3" name="内容占位符 2">
            <a:extLst>
              <a:ext uri="{FF2B5EF4-FFF2-40B4-BE49-F238E27FC236}">
                <a16:creationId xmlns:a16="http://schemas.microsoft.com/office/drawing/2014/main" id="{BE9DC8DD-16B5-C05E-D911-B9E8D531BB63}"/>
              </a:ext>
            </a:extLst>
          </p:cNvPr>
          <p:cNvSpPr>
            <a:spLocks noGrp="1"/>
          </p:cNvSpPr>
          <p:nvPr>
            <p:ph idx="1"/>
          </p:nvPr>
        </p:nvSpPr>
        <p:spPr/>
        <p:txBody>
          <a:bodyPr>
            <a:normAutofit fontScale="77500" lnSpcReduction="20000"/>
          </a:bodyPr>
          <a:lstStyle/>
          <a:p>
            <a:r>
              <a:rPr lang="en-US" sz="4800" dirty="0"/>
              <a:t>Creating a well-informed cloud strategy and managing the adaptation process</a:t>
            </a:r>
          </a:p>
          <a:p>
            <a:r>
              <a:rPr lang="en-US" sz="4800" dirty="0"/>
              <a:t>Evaluating cloud applications, hardware, and software</a:t>
            </a:r>
          </a:p>
          <a:p>
            <a:r>
              <a:rPr lang="en-US" sz="4800" dirty="0"/>
              <a:t>Designing and implementing cloud computing solutions</a:t>
            </a:r>
          </a:p>
          <a:p>
            <a:pPr lvl="1"/>
            <a:r>
              <a:rPr lang="en-US" sz="4400" dirty="0"/>
              <a:t>designing the cloud infrastructure</a:t>
            </a:r>
          </a:p>
          <a:p>
            <a:pPr lvl="1"/>
            <a:r>
              <a:rPr lang="en-US" sz="4400" dirty="0"/>
              <a:t>designing the cloud application architecture</a:t>
            </a:r>
          </a:p>
          <a:p>
            <a:pPr lvl="1"/>
            <a:r>
              <a:rPr lang="en-US" sz="4400" dirty="0"/>
              <a:t>designing the cloud security architecture</a:t>
            </a:r>
            <a:endParaRPr lang="x-none" sz="4400" dirty="0"/>
          </a:p>
        </p:txBody>
      </p:sp>
    </p:spTree>
    <p:extLst>
      <p:ext uri="{BB962C8B-B14F-4D97-AF65-F5344CB8AC3E}">
        <p14:creationId xmlns:p14="http://schemas.microsoft.com/office/powerpoint/2010/main" val="2558128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professionals key skills</a:t>
            </a:r>
          </a:p>
        </p:txBody>
      </p:sp>
      <p:sp>
        <p:nvSpPr>
          <p:cNvPr id="3" name="Content Placeholder 2"/>
          <p:cNvSpPr>
            <a:spLocks noGrp="1"/>
          </p:cNvSpPr>
          <p:nvPr>
            <p:ph idx="1"/>
          </p:nvPr>
        </p:nvSpPr>
        <p:spPr/>
        <p:txBody>
          <a:bodyPr>
            <a:normAutofit lnSpcReduction="10000"/>
          </a:bodyPr>
          <a:lstStyle/>
          <a:p>
            <a:r>
              <a:rPr lang="en-GB" dirty="0"/>
              <a:t>Know the language of business and domain knowledge</a:t>
            </a:r>
          </a:p>
          <a:p>
            <a:r>
              <a:rPr lang="en-GB" dirty="0"/>
              <a:t>Understand the conceptual, logical and physical architecture</a:t>
            </a:r>
          </a:p>
          <a:p>
            <a:r>
              <a:rPr lang="en-GB" dirty="0"/>
              <a:t>Master various cloud technologies, frameworks, and platforms</a:t>
            </a:r>
          </a:p>
          <a:p>
            <a:r>
              <a:rPr lang="en-GB" dirty="0"/>
              <a:t>Implement the solutions for quality of cloud services</a:t>
            </a:r>
          </a:p>
          <a:p>
            <a:r>
              <a:rPr lang="en-GB" dirty="0"/>
              <a:t>Work on the security at multiple levels</a:t>
            </a:r>
          </a:p>
          <a:p>
            <a:r>
              <a:rPr lang="en-GB" dirty="0"/>
              <a:t>Develop applications for flexible deployment, provisioning, and management</a:t>
            </a:r>
          </a:p>
          <a:p>
            <a:r>
              <a:rPr lang="en-GB" dirty="0"/>
              <a:t>Leverage open source packages and products</a:t>
            </a:r>
          </a:p>
          <a:p>
            <a:r>
              <a:rPr lang="en-GB" dirty="0"/>
              <a:t>Apply agile and lean principles in design and construction</a:t>
            </a:r>
          </a:p>
        </p:txBody>
      </p:sp>
    </p:spTree>
    <p:extLst>
      <p:ext uri="{BB962C8B-B14F-4D97-AF65-F5344CB8AC3E}">
        <p14:creationId xmlns:p14="http://schemas.microsoft.com/office/powerpoint/2010/main" val="18771834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8CCE30-FEED-9A25-D191-A0E7C169D2FB}"/>
              </a:ext>
            </a:extLst>
          </p:cNvPr>
          <p:cNvSpPr>
            <a:spLocks noGrp="1"/>
          </p:cNvSpPr>
          <p:nvPr>
            <p:ph type="title"/>
          </p:nvPr>
        </p:nvSpPr>
        <p:spPr/>
        <p:txBody>
          <a:bodyPr/>
          <a:lstStyle/>
          <a:p>
            <a:r>
              <a:rPr lang="en-AU" dirty="0"/>
              <a:t>Cloud professionals technical skills</a:t>
            </a:r>
            <a:endParaRPr lang="x-none" dirty="0"/>
          </a:p>
        </p:txBody>
      </p:sp>
      <p:sp>
        <p:nvSpPr>
          <p:cNvPr id="3" name="内容占位符 2">
            <a:extLst>
              <a:ext uri="{FF2B5EF4-FFF2-40B4-BE49-F238E27FC236}">
                <a16:creationId xmlns:a16="http://schemas.microsoft.com/office/drawing/2014/main" id="{0CCD9E69-14A6-7A18-2E04-5522E085FDC2}"/>
              </a:ext>
            </a:extLst>
          </p:cNvPr>
          <p:cNvSpPr>
            <a:spLocks noGrp="1"/>
          </p:cNvSpPr>
          <p:nvPr>
            <p:ph idx="1"/>
          </p:nvPr>
        </p:nvSpPr>
        <p:spPr/>
        <p:txBody>
          <a:bodyPr>
            <a:normAutofit/>
          </a:bodyPr>
          <a:lstStyle/>
          <a:p>
            <a:r>
              <a:rPr lang="en-US" dirty="0"/>
              <a:t>Good knowledge of at least one operating system</a:t>
            </a:r>
          </a:p>
          <a:p>
            <a:pPr lvl="1"/>
            <a:r>
              <a:rPr lang="en-US" dirty="0"/>
              <a:t>Linux, Unix, Solaris, Ubuntu, Windows</a:t>
            </a:r>
          </a:p>
          <a:p>
            <a:r>
              <a:rPr lang="en-US" dirty="0"/>
              <a:t>Good understanding of networking</a:t>
            </a:r>
          </a:p>
          <a:p>
            <a:pPr lvl="1"/>
            <a:r>
              <a:rPr lang="en-US" dirty="0"/>
              <a:t>TCP/IP, IP addresses, HTTP, DNS</a:t>
            </a:r>
          </a:p>
          <a:p>
            <a:r>
              <a:rPr lang="en-US" dirty="0"/>
              <a:t>Computer programming languages</a:t>
            </a:r>
          </a:p>
          <a:p>
            <a:pPr lvl="1"/>
            <a:r>
              <a:rPr lang="en-US" dirty="0"/>
              <a:t>at least a minimal understanding of a programming or scripting language (helpful)</a:t>
            </a:r>
          </a:p>
          <a:p>
            <a:r>
              <a:rPr lang="en-US" dirty="0"/>
              <a:t>Security</a:t>
            </a:r>
          </a:p>
          <a:p>
            <a:pPr lvl="1"/>
            <a:r>
              <a:rPr lang="en-US" dirty="0"/>
              <a:t>a high-level understanding of key security concepts, initial knowledge of some basic security concepts, such as firewalls</a:t>
            </a:r>
            <a:endParaRPr lang="x-none" dirty="0"/>
          </a:p>
        </p:txBody>
      </p:sp>
    </p:spTree>
    <p:extLst>
      <p:ext uri="{BB962C8B-B14F-4D97-AF65-F5344CB8AC3E}">
        <p14:creationId xmlns:p14="http://schemas.microsoft.com/office/powerpoint/2010/main" val="17081771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D08818-51B5-0E3E-9152-FBF8AF714F49}"/>
              </a:ext>
            </a:extLst>
          </p:cNvPr>
          <p:cNvSpPr>
            <a:spLocks noGrp="1"/>
          </p:cNvSpPr>
          <p:nvPr>
            <p:ph type="title"/>
          </p:nvPr>
        </p:nvSpPr>
        <p:spPr/>
        <p:txBody>
          <a:bodyPr/>
          <a:lstStyle/>
          <a:p>
            <a:r>
              <a:rPr lang="en-AU" dirty="0"/>
              <a:t>Certified Cloud Architect - AWS</a:t>
            </a:r>
            <a:endParaRPr lang="x-none" dirty="0"/>
          </a:p>
        </p:txBody>
      </p:sp>
      <p:sp>
        <p:nvSpPr>
          <p:cNvPr id="3" name="内容占位符 2">
            <a:extLst>
              <a:ext uri="{FF2B5EF4-FFF2-40B4-BE49-F238E27FC236}">
                <a16:creationId xmlns:a16="http://schemas.microsoft.com/office/drawing/2014/main" id="{2E5394D9-D491-3F7C-E1FA-2FB9AB4BE4E4}"/>
              </a:ext>
            </a:extLst>
          </p:cNvPr>
          <p:cNvSpPr>
            <a:spLocks noGrp="1"/>
          </p:cNvSpPr>
          <p:nvPr>
            <p:ph idx="1"/>
          </p:nvPr>
        </p:nvSpPr>
        <p:spPr/>
        <p:txBody>
          <a:bodyPr>
            <a:normAutofit/>
          </a:bodyPr>
          <a:lstStyle/>
          <a:p>
            <a:r>
              <a:rPr lang="en-US" sz="4400" dirty="0"/>
              <a:t>AWS Certified Solutions Architect – Associate</a:t>
            </a:r>
          </a:p>
          <a:p>
            <a:r>
              <a:rPr lang="en-US" sz="4400" dirty="0"/>
              <a:t>This certification validates technical expertise in designing and deploying systems on the AWS platform</a:t>
            </a:r>
          </a:p>
        </p:txBody>
      </p:sp>
    </p:spTree>
    <p:extLst>
      <p:ext uri="{BB962C8B-B14F-4D97-AF65-F5344CB8AC3E}">
        <p14:creationId xmlns:p14="http://schemas.microsoft.com/office/powerpoint/2010/main" val="3741534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D08818-51B5-0E3E-9152-FBF8AF714F49}"/>
              </a:ext>
            </a:extLst>
          </p:cNvPr>
          <p:cNvSpPr>
            <a:spLocks noGrp="1"/>
          </p:cNvSpPr>
          <p:nvPr>
            <p:ph type="title"/>
          </p:nvPr>
        </p:nvSpPr>
        <p:spPr/>
        <p:txBody>
          <a:bodyPr/>
          <a:lstStyle/>
          <a:p>
            <a:r>
              <a:rPr lang="en-AU" dirty="0"/>
              <a:t>Certified Cloud Architect – Microsoft Azure</a:t>
            </a:r>
            <a:endParaRPr lang="x-none" dirty="0"/>
          </a:p>
        </p:txBody>
      </p:sp>
      <p:sp>
        <p:nvSpPr>
          <p:cNvPr id="3" name="内容占位符 2">
            <a:extLst>
              <a:ext uri="{FF2B5EF4-FFF2-40B4-BE49-F238E27FC236}">
                <a16:creationId xmlns:a16="http://schemas.microsoft.com/office/drawing/2014/main" id="{2E5394D9-D491-3F7C-E1FA-2FB9AB4BE4E4}"/>
              </a:ext>
            </a:extLst>
          </p:cNvPr>
          <p:cNvSpPr>
            <a:spLocks noGrp="1"/>
          </p:cNvSpPr>
          <p:nvPr>
            <p:ph idx="1"/>
          </p:nvPr>
        </p:nvSpPr>
        <p:spPr/>
        <p:txBody>
          <a:bodyPr>
            <a:normAutofit/>
          </a:bodyPr>
          <a:lstStyle/>
          <a:p>
            <a:r>
              <a:rPr lang="en-US" sz="3600" dirty="0"/>
              <a:t>Microsoft Azure Solutions Architect</a:t>
            </a:r>
          </a:p>
          <a:p>
            <a:r>
              <a:rPr lang="en-US" sz="3600" dirty="0"/>
              <a:t>The certification requires expertise in compute, network, storage, and security to design solutions that run on Azure</a:t>
            </a:r>
          </a:p>
          <a:p>
            <a:r>
              <a:rPr lang="en-US" sz="3600" dirty="0"/>
              <a:t>Two exams:</a:t>
            </a:r>
          </a:p>
          <a:p>
            <a:pPr lvl="1"/>
            <a:r>
              <a:rPr lang="en-US" sz="3200" dirty="0"/>
              <a:t>AZ-300 Exam: Technologies for Microsoft Azure Architects</a:t>
            </a:r>
          </a:p>
          <a:p>
            <a:pPr lvl="1"/>
            <a:r>
              <a:rPr lang="en-US" sz="3200" dirty="0"/>
              <a:t>AZ-301 Exam: Designing a Microsoft Azure Architecture</a:t>
            </a:r>
            <a:endParaRPr lang="x-none" sz="3200" dirty="0"/>
          </a:p>
        </p:txBody>
      </p:sp>
    </p:spTree>
    <p:extLst>
      <p:ext uri="{BB962C8B-B14F-4D97-AF65-F5344CB8AC3E}">
        <p14:creationId xmlns:p14="http://schemas.microsoft.com/office/powerpoint/2010/main" val="31751404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Choosing cloud deployments</a:t>
            </a:r>
          </a:p>
        </p:txBody>
      </p:sp>
      <p:sp>
        <p:nvSpPr>
          <p:cNvPr id="3" name="Content Placeholder 2"/>
          <p:cNvSpPr>
            <a:spLocks noGrp="1"/>
          </p:cNvSpPr>
          <p:nvPr>
            <p:ph idx="1"/>
          </p:nvPr>
        </p:nvSpPr>
        <p:spPr/>
        <p:txBody>
          <a:bodyPr>
            <a:normAutofit/>
          </a:bodyPr>
          <a:lstStyle/>
          <a:p>
            <a:r>
              <a:rPr lang="en-GB" sz="4400" dirty="0"/>
              <a:t>Public cloud?</a:t>
            </a:r>
          </a:p>
          <a:p>
            <a:r>
              <a:rPr lang="en-GB" sz="4400" dirty="0"/>
              <a:t>Private cloud?</a:t>
            </a:r>
          </a:p>
          <a:p>
            <a:r>
              <a:rPr lang="en-GB" sz="4400" dirty="0"/>
              <a:t>Hybrid cloud?</a:t>
            </a:r>
          </a:p>
        </p:txBody>
      </p:sp>
    </p:spTree>
    <p:extLst>
      <p:ext uri="{BB962C8B-B14F-4D97-AF65-F5344CB8AC3E}">
        <p14:creationId xmlns:p14="http://schemas.microsoft.com/office/powerpoint/2010/main" val="217806575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Making the choice to adopt private cloud</a:t>
            </a:r>
          </a:p>
        </p:txBody>
      </p:sp>
      <p:sp>
        <p:nvSpPr>
          <p:cNvPr id="3" name="Content Placeholder 2"/>
          <p:cNvSpPr>
            <a:spLocks noGrp="1"/>
          </p:cNvSpPr>
          <p:nvPr>
            <p:ph idx="1"/>
          </p:nvPr>
        </p:nvSpPr>
        <p:spPr/>
        <p:txBody>
          <a:bodyPr>
            <a:normAutofit/>
          </a:bodyPr>
          <a:lstStyle/>
          <a:p>
            <a:r>
              <a:rPr lang="en-GB" sz="3600" dirty="0"/>
              <a:t>Choosing private cloud over public mainly boils down to two things</a:t>
            </a:r>
          </a:p>
          <a:p>
            <a:pPr lvl="1"/>
            <a:r>
              <a:rPr lang="en-GB" sz="3200" dirty="0"/>
              <a:t>budgeting (choosing CAPEX over OPEX)</a:t>
            </a:r>
          </a:p>
          <a:p>
            <a:pPr lvl="1"/>
            <a:r>
              <a:rPr lang="en-GB" sz="3200" dirty="0"/>
              <a:t>control (in terms of security and privacy)</a:t>
            </a:r>
          </a:p>
        </p:txBody>
      </p:sp>
    </p:spTree>
    <p:extLst>
      <p:ext uri="{BB962C8B-B14F-4D97-AF65-F5344CB8AC3E}">
        <p14:creationId xmlns:p14="http://schemas.microsoft.com/office/powerpoint/2010/main" val="13633013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Budgeting</a:t>
            </a:r>
          </a:p>
        </p:txBody>
      </p:sp>
      <p:sp>
        <p:nvSpPr>
          <p:cNvPr id="3" name="Content Placeholder 2"/>
          <p:cNvSpPr>
            <a:spLocks noGrp="1"/>
          </p:cNvSpPr>
          <p:nvPr>
            <p:ph idx="1"/>
          </p:nvPr>
        </p:nvSpPr>
        <p:spPr/>
        <p:txBody>
          <a:bodyPr>
            <a:normAutofit fontScale="92500" lnSpcReduction="10000"/>
          </a:bodyPr>
          <a:lstStyle/>
          <a:p>
            <a:r>
              <a:rPr lang="en-GB" dirty="0"/>
              <a:t>Capital Expenditures (</a:t>
            </a:r>
            <a:r>
              <a:rPr lang="en-GB" dirty="0" err="1"/>
              <a:t>CapEx</a:t>
            </a:r>
            <a:r>
              <a:rPr lang="en-GB" dirty="0"/>
              <a:t>)</a:t>
            </a:r>
          </a:p>
          <a:p>
            <a:pPr lvl="1"/>
            <a:r>
              <a:rPr lang="en-GB" dirty="0"/>
              <a:t>Purchases of significant goods or services that will be used to improve a company’s performance in the future</a:t>
            </a:r>
          </a:p>
          <a:p>
            <a:pPr lvl="2"/>
            <a:r>
              <a:rPr lang="en-GB" dirty="0"/>
              <a:t>Manufacturing plants, equipment, and machinery</a:t>
            </a:r>
          </a:p>
          <a:p>
            <a:pPr lvl="2"/>
            <a:r>
              <a:rPr lang="en-GB" dirty="0"/>
              <a:t>Building improvements</a:t>
            </a:r>
          </a:p>
          <a:p>
            <a:pPr lvl="2"/>
            <a:r>
              <a:rPr lang="en-GB" dirty="0"/>
              <a:t>Computers</a:t>
            </a:r>
          </a:p>
          <a:p>
            <a:pPr lvl="2"/>
            <a:r>
              <a:rPr lang="en-GB" dirty="0"/>
              <a:t>Vehicles and trucks</a:t>
            </a:r>
          </a:p>
          <a:p>
            <a:pPr lvl="2"/>
            <a:r>
              <a:rPr lang="en-GB" dirty="0"/>
              <a:t>…</a:t>
            </a:r>
          </a:p>
          <a:p>
            <a:r>
              <a:rPr lang="en-GB" dirty="0"/>
              <a:t>Operating Expenses (</a:t>
            </a:r>
            <a:r>
              <a:rPr lang="en-GB" dirty="0" err="1"/>
              <a:t>OpEx</a:t>
            </a:r>
            <a:r>
              <a:rPr lang="en-GB" dirty="0"/>
              <a:t>)</a:t>
            </a:r>
          </a:p>
          <a:p>
            <a:pPr lvl="1"/>
            <a:r>
              <a:rPr lang="en-GB" dirty="0"/>
              <a:t>The costs that a company incurs for running its day-to-day operations</a:t>
            </a:r>
          </a:p>
          <a:p>
            <a:pPr lvl="2"/>
            <a:r>
              <a:rPr lang="en-GB" dirty="0"/>
              <a:t>Rent and utilities</a:t>
            </a:r>
          </a:p>
          <a:p>
            <a:pPr lvl="2"/>
            <a:r>
              <a:rPr lang="en-GB" dirty="0"/>
              <a:t>Wages and salaries</a:t>
            </a:r>
          </a:p>
          <a:p>
            <a:pPr lvl="2"/>
            <a:r>
              <a:rPr lang="en-GB" dirty="0"/>
              <a:t>…</a:t>
            </a:r>
          </a:p>
          <a:p>
            <a:endParaRPr lang="en-GB" dirty="0"/>
          </a:p>
        </p:txBody>
      </p:sp>
    </p:spTree>
    <p:extLst>
      <p:ext uri="{BB962C8B-B14F-4D97-AF65-F5344CB8AC3E}">
        <p14:creationId xmlns:p14="http://schemas.microsoft.com/office/powerpoint/2010/main" val="338085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1D3E4A-08CD-79D2-3166-5BDDEFC5F11D}"/>
              </a:ext>
            </a:extLst>
          </p:cNvPr>
          <p:cNvSpPr>
            <a:spLocks noGrp="1"/>
          </p:cNvSpPr>
          <p:nvPr>
            <p:ph type="title"/>
          </p:nvPr>
        </p:nvSpPr>
        <p:spPr/>
        <p:txBody>
          <a:bodyPr/>
          <a:lstStyle/>
          <a:p>
            <a:r>
              <a:rPr lang="en-AU" dirty="0"/>
              <a:t>Example</a:t>
            </a:r>
            <a:br>
              <a:rPr lang="en-AU" dirty="0"/>
            </a:br>
            <a:endParaRPr lang="x-none" dirty="0"/>
          </a:p>
        </p:txBody>
      </p:sp>
      <p:sp>
        <p:nvSpPr>
          <p:cNvPr id="3" name="内容占位符 2">
            <a:extLst>
              <a:ext uri="{FF2B5EF4-FFF2-40B4-BE49-F238E27FC236}">
                <a16:creationId xmlns:a16="http://schemas.microsoft.com/office/drawing/2014/main" id="{12A198C0-A20E-7C14-CDA5-716D67F70667}"/>
              </a:ext>
            </a:extLst>
          </p:cNvPr>
          <p:cNvSpPr>
            <a:spLocks noGrp="1"/>
          </p:cNvSpPr>
          <p:nvPr>
            <p:ph idx="1"/>
          </p:nvPr>
        </p:nvSpPr>
        <p:spPr/>
        <p:txBody>
          <a:bodyPr>
            <a:normAutofit/>
          </a:bodyPr>
          <a:lstStyle/>
          <a:p>
            <a:r>
              <a:rPr lang="en-AU" sz="4000" dirty="0"/>
              <a:t>Let’s consider an example of an enterprise with multiple business units</a:t>
            </a:r>
          </a:p>
          <a:p>
            <a:r>
              <a:rPr lang="en-AU" sz="4000" dirty="0"/>
              <a:t>Business need: data storage</a:t>
            </a:r>
          </a:p>
          <a:p>
            <a:r>
              <a:rPr lang="en-AU" sz="4000" dirty="0"/>
              <a:t>Resource: private data </a:t>
            </a:r>
            <a:r>
              <a:rPr lang="en-AU" sz="4000" dirty="0" err="1"/>
              <a:t>center</a:t>
            </a:r>
            <a:endParaRPr lang="x-none" sz="4000" dirty="0"/>
          </a:p>
        </p:txBody>
      </p:sp>
    </p:spTree>
    <p:extLst>
      <p:ext uri="{BB962C8B-B14F-4D97-AF65-F5344CB8AC3E}">
        <p14:creationId xmlns:p14="http://schemas.microsoft.com/office/powerpoint/2010/main" val="3080790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C830C-785F-81A1-77C5-86F6CFB4AEDF}"/>
              </a:ext>
            </a:extLst>
          </p:cNvPr>
          <p:cNvSpPr>
            <a:spLocks noGrp="1"/>
          </p:cNvSpPr>
          <p:nvPr>
            <p:ph type="title"/>
          </p:nvPr>
        </p:nvSpPr>
        <p:spPr/>
        <p:txBody>
          <a:bodyPr/>
          <a:lstStyle/>
          <a:p>
            <a:r>
              <a:rPr lang="en-GB" dirty="0"/>
              <a:t>Budgeting issues</a:t>
            </a:r>
            <a:endParaRPr lang="x-none" dirty="0"/>
          </a:p>
        </p:txBody>
      </p:sp>
      <p:sp>
        <p:nvSpPr>
          <p:cNvPr id="3" name="内容占位符 2">
            <a:extLst>
              <a:ext uri="{FF2B5EF4-FFF2-40B4-BE49-F238E27FC236}">
                <a16:creationId xmlns:a16="http://schemas.microsoft.com/office/drawing/2014/main" id="{9647FA2A-E31F-182F-2FA6-DF66555A49B1}"/>
              </a:ext>
            </a:extLst>
          </p:cNvPr>
          <p:cNvSpPr>
            <a:spLocks noGrp="1"/>
          </p:cNvSpPr>
          <p:nvPr>
            <p:ph idx="1"/>
          </p:nvPr>
        </p:nvSpPr>
        <p:spPr/>
        <p:txBody>
          <a:bodyPr>
            <a:normAutofit/>
          </a:bodyPr>
          <a:lstStyle/>
          <a:p>
            <a:pPr algn="l"/>
            <a:r>
              <a:rPr lang="en-US" b="1" i="0" dirty="0">
                <a:solidFill>
                  <a:srgbClr val="151515"/>
                </a:solidFill>
                <a:effectLst/>
                <a:latin typeface="var(--pfe-theme--font-family--heading,&quot;Red Hat Display&quot;,&quot;RedHatDisplay&quot;,&quot;Overpass&quot;,Overpass,Arial,sans-serif)"/>
              </a:rPr>
              <a:t>Which cloud costs more?</a:t>
            </a:r>
          </a:p>
          <a:p>
            <a:pPr algn="l">
              <a:buFont typeface="Arial" panose="020B0604020202020204" pitchFamily="34" charset="0"/>
              <a:buChar char="•"/>
            </a:pPr>
            <a:r>
              <a:rPr lang="en-US" b="0" i="0" dirty="0">
                <a:solidFill>
                  <a:srgbClr val="151515"/>
                </a:solidFill>
                <a:effectLst/>
                <a:latin typeface="var(--pfe-theme--font-family,&quot;Red Hat Text&quot;,&quot;RedHatText&quot;,&quot;Overpass&quot;,Overpass,Arial,sans-serif)"/>
              </a:rPr>
              <a:t>You usually pay for what you use in a public cloud, though some public clouds don't charge tenants.</a:t>
            </a:r>
          </a:p>
          <a:p>
            <a:pPr algn="l">
              <a:buFont typeface="Arial" panose="020B0604020202020204" pitchFamily="34" charset="0"/>
              <a:buChar char="•"/>
            </a:pPr>
            <a:r>
              <a:rPr lang="en-US" b="0" i="0" dirty="0">
                <a:solidFill>
                  <a:srgbClr val="151515"/>
                </a:solidFill>
                <a:effectLst/>
                <a:latin typeface="var(--pfe-theme--font-family,&quot;Red Hat Text&quot;,&quot;RedHatText&quot;,&quot;Overpass&quot;,Overpass,Arial,sans-serif)"/>
              </a:rPr>
              <a:t>Whoever set up a private cloud is usually responsible for purchasing or renting new hardware and resources to scale up</a:t>
            </a:r>
          </a:p>
          <a:p>
            <a:pPr algn="l">
              <a:buFont typeface="Arial" panose="020B0604020202020204" pitchFamily="34" charset="0"/>
              <a:buChar char="•"/>
            </a:pPr>
            <a:r>
              <a:rPr lang="en-US" b="0" i="0" dirty="0">
                <a:solidFill>
                  <a:srgbClr val="151515"/>
                </a:solidFill>
                <a:effectLst/>
                <a:latin typeface="var(--pfe-theme--font-family,&quot;Red Hat Text&quot;,&quot;RedHatText&quot;,&quot;Overpass&quot;,Overpass,Arial,sans-serif)"/>
              </a:rPr>
              <a:t>Hybrid clouds can include any on-premises, off-premises, or provider's cloud to create a custom environment that suits your cost requirements</a:t>
            </a:r>
          </a:p>
          <a:p>
            <a:endParaRPr lang="x-none" dirty="0"/>
          </a:p>
        </p:txBody>
      </p:sp>
    </p:spTree>
    <p:extLst>
      <p:ext uri="{BB962C8B-B14F-4D97-AF65-F5344CB8AC3E}">
        <p14:creationId xmlns:p14="http://schemas.microsoft.com/office/powerpoint/2010/main" val="6351219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7D7EF4-D7BB-BCAD-401D-290013433CCC}"/>
              </a:ext>
            </a:extLst>
          </p:cNvPr>
          <p:cNvSpPr>
            <a:spLocks noGrp="1"/>
          </p:cNvSpPr>
          <p:nvPr>
            <p:ph type="title"/>
          </p:nvPr>
        </p:nvSpPr>
        <p:spPr/>
        <p:txBody>
          <a:bodyPr/>
          <a:lstStyle/>
          <a:p>
            <a:r>
              <a:rPr lang="en-GB" dirty="0"/>
              <a:t>Budgeting issues</a:t>
            </a:r>
            <a:endParaRPr lang="x-none"/>
          </a:p>
        </p:txBody>
      </p:sp>
      <p:sp>
        <p:nvSpPr>
          <p:cNvPr id="3" name="内容占位符 2">
            <a:extLst>
              <a:ext uri="{FF2B5EF4-FFF2-40B4-BE49-F238E27FC236}">
                <a16:creationId xmlns:a16="http://schemas.microsoft.com/office/drawing/2014/main" id="{D7F81CFF-0BC3-9D06-91FA-AD34686F799B}"/>
              </a:ext>
            </a:extLst>
          </p:cNvPr>
          <p:cNvSpPr>
            <a:spLocks noGrp="1"/>
          </p:cNvSpPr>
          <p:nvPr>
            <p:ph idx="1"/>
          </p:nvPr>
        </p:nvSpPr>
        <p:spPr/>
        <p:txBody>
          <a:bodyPr>
            <a:normAutofit lnSpcReduction="10000"/>
          </a:bodyPr>
          <a:lstStyle/>
          <a:p>
            <a:pPr algn="l"/>
            <a:r>
              <a:rPr lang="en-US" b="1" i="0" dirty="0">
                <a:solidFill>
                  <a:srgbClr val="151515"/>
                </a:solidFill>
                <a:effectLst/>
                <a:latin typeface="var(--pfe-theme--font-family--heading,&quot;Red Hat Display&quot;,&quot;RedHatDisplay&quot;,&quot;Overpass&quot;,Overpass,Arial,sans-serif)"/>
              </a:rPr>
              <a:t>Which cloud has the best resources?</a:t>
            </a:r>
          </a:p>
          <a:p>
            <a:pPr algn="l"/>
            <a:r>
              <a:rPr lang="en-US" i="0" dirty="0">
                <a:solidFill>
                  <a:srgbClr val="151515"/>
                </a:solidFill>
                <a:effectLst/>
                <a:latin typeface="RedHatText"/>
              </a:rPr>
              <a:t>That depends on how you want to spend money. Do you want to incur capital expenses (</a:t>
            </a:r>
            <a:r>
              <a:rPr lang="en-US" i="0" dirty="0" err="1">
                <a:solidFill>
                  <a:srgbClr val="151515"/>
                </a:solidFill>
                <a:effectLst/>
                <a:latin typeface="RedHatText"/>
              </a:rPr>
              <a:t>CapEx</a:t>
            </a:r>
            <a:r>
              <a:rPr lang="en-US" i="0" dirty="0">
                <a:solidFill>
                  <a:srgbClr val="151515"/>
                </a:solidFill>
                <a:effectLst/>
                <a:latin typeface="RedHatText"/>
              </a:rPr>
              <a:t>) or operating expenses (</a:t>
            </a:r>
            <a:r>
              <a:rPr lang="en-US" i="0" dirty="0" err="1">
                <a:solidFill>
                  <a:srgbClr val="151515"/>
                </a:solidFill>
                <a:effectLst/>
                <a:latin typeface="RedHatText"/>
              </a:rPr>
              <a:t>OpEx</a:t>
            </a:r>
            <a:r>
              <a:rPr lang="en-US" i="0" dirty="0">
                <a:solidFill>
                  <a:srgbClr val="151515"/>
                </a:solidFill>
                <a:effectLst/>
                <a:latin typeface="RedHatText"/>
              </a:rPr>
              <a:t>)? This is the classic </a:t>
            </a:r>
            <a:r>
              <a:rPr lang="en-US" i="1" dirty="0">
                <a:solidFill>
                  <a:srgbClr val="151515"/>
                </a:solidFill>
                <a:effectLst/>
                <a:latin typeface="RedHatText"/>
              </a:rPr>
              <a:t>scale-up</a:t>
            </a:r>
            <a:r>
              <a:rPr lang="en-US" i="0" dirty="0">
                <a:solidFill>
                  <a:srgbClr val="151515"/>
                </a:solidFill>
                <a:effectLst/>
                <a:latin typeface="RedHatText"/>
              </a:rPr>
              <a:t> vs. </a:t>
            </a:r>
            <a:r>
              <a:rPr lang="en-US" i="1" dirty="0">
                <a:solidFill>
                  <a:srgbClr val="151515"/>
                </a:solidFill>
                <a:effectLst/>
                <a:latin typeface="RedHatText"/>
              </a:rPr>
              <a:t>scale-out</a:t>
            </a:r>
            <a:r>
              <a:rPr lang="en-US" i="0" dirty="0">
                <a:solidFill>
                  <a:srgbClr val="151515"/>
                </a:solidFill>
                <a:effectLst/>
                <a:latin typeface="RedHatText"/>
              </a:rPr>
              <a:t> question.</a:t>
            </a:r>
          </a:p>
          <a:p>
            <a:pPr algn="l">
              <a:buFont typeface="Arial" panose="020B0604020202020204" pitchFamily="34" charset="0"/>
              <a:buChar char="•"/>
            </a:pPr>
            <a:r>
              <a:rPr lang="en-US" b="0" i="0" dirty="0">
                <a:solidFill>
                  <a:srgbClr val="151515"/>
                </a:solidFill>
                <a:effectLst/>
                <a:latin typeface="var(--pfe-theme--font-family,&quot;Red Hat Text&quot;,&quot;RedHatText&quot;,&quot;Overpass&quot;,Overpass,Arial,sans-serif)"/>
              </a:rPr>
              <a:t>Public cloud users seem to have unlimited access to resources, but accessing those resources is usually an operational expense.</a:t>
            </a:r>
          </a:p>
          <a:p>
            <a:pPr algn="l">
              <a:buFont typeface="Arial" panose="020B0604020202020204" pitchFamily="34" charset="0"/>
              <a:buChar char="•"/>
            </a:pPr>
            <a:r>
              <a:rPr lang="en-US" b="0" i="0" dirty="0">
                <a:solidFill>
                  <a:srgbClr val="151515"/>
                </a:solidFill>
                <a:effectLst/>
                <a:latin typeface="var(--pfe-theme--font-family,&quot;Red Hat Text&quot;,&quot;RedHatText&quot;,&quot;Overpass&quot;,Overpass,Arial,sans-serif)"/>
              </a:rPr>
              <a:t>Deploying more private cloud resources requires buying or renting more hardware—all capital expenses.</a:t>
            </a:r>
          </a:p>
          <a:p>
            <a:pPr algn="l">
              <a:buFont typeface="Arial" panose="020B0604020202020204" pitchFamily="34" charset="0"/>
              <a:buChar char="•"/>
            </a:pPr>
            <a:r>
              <a:rPr lang="en-US" b="0" i="0" dirty="0">
                <a:solidFill>
                  <a:srgbClr val="151515"/>
                </a:solidFill>
                <a:effectLst/>
                <a:latin typeface="var(--pfe-theme--font-family,&quot;Red Hat Text&quot;,&quot;RedHatText&quot;,&quot;Overpass&quot;,Overpass,Arial,sans-serif)"/>
              </a:rPr>
              <a:t>Hybrid clouds give you the option of using operating expenses to scale out or capital expenses to scale up</a:t>
            </a:r>
          </a:p>
          <a:p>
            <a:endParaRPr lang="x-none" dirty="0"/>
          </a:p>
        </p:txBody>
      </p:sp>
    </p:spTree>
    <p:extLst>
      <p:ext uri="{BB962C8B-B14F-4D97-AF65-F5344CB8AC3E}">
        <p14:creationId xmlns:p14="http://schemas.microsoft.com/office/powerpoint/2010/main" val="13354377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68BAD9-48A6-A95D-4AA1-218A8536F69B}"/>
              </a:ext>
            </a:extLst>
          </p:cNvPr>
          <p:cNvSpPr>
            <a:spLocks noGrp="1"/>
          </p:cNvSpPr>
          <p:nvPr>
            <p:ph type="title"/>
          </p:nvPr>
        </p:nvSpPr>
        <p:spPr/>
        <p:txBody>
          <a:bodyPr/>
          <a:lstStyle/>
          <a:p>
            <a:r>
              <a:rPr lang="en-GB" dirty="0"/>
              <a:t>Control issues</a:t>
            </a:r>
            <a:endParaRPr lang="x-none" dirty="0"/>
          </a:p>
        </p:txBody>
      </p:sp>
      <p:sp>
        <p:nvSpPr>
          <p:cNvPr id="3" name="内容占位符 2">
            <a:extLst>
              <a:ext uri="{FF2B5EF4-FFF2-40B4-BE49-F238E27FC236}">
                <a16:creationId xmlns:a16="http://schemas.microsoft.com/office/drawing/2014/main" id="{8B85B0CE-548A-6323-0E94-9A3A8AE1BA8D}"/>
              </a:ext>
            </a:extLst>
          </p:cNvPr>
          <p:cNvSpPr>
            <a:spLocks noGrp="1"/>
          </p:cNvSpPr>
          <p:nvPr>
            <p:ph idx="1"/>
          </p:nvPr>
        </p:nvSpPr>
        <p:spPr/>
        <p:txBody>
          <a:bodyPr>
            <a:normAutofit fontScale="85000" lnSpcReduction="20000"/>
          </a:bodyPr>
          <a:lstStyle/>
          <a:p>
            <a:pPr algn="l"/>
            <a:r>
              <a:rPr lang="en-US" b="1" i="0" dirty="0">
                <a:solidFill>
                  <a:srgbClr val="151515"/>
                </a:solidFill>
                <a:effectLst/>
                <a:latin typeface="var(--pfe-theme--font-family--heading,&quot;Red Hat Display&quot;,&quot;RedHatDisplay&quot;,&quot;Overpass&quot;,Overpass,Arial,sans-serif)"/>
              </a:rPr>
              <a:t>Which cloud is safest?</a:t>
            </a:r>
          </a:p>
          <a:p>
            <a:pPr algn="l">
              <a:buFont typeface="Arial" panose="020B0604020202020204" pitchFamily="34" charset="0"/>
              <a:buChar char="•"/>
            </a:pPr>
            <a:r>
              <a:rPr lang="en-US" b="0" i="0" dirty="0">
                <a:solidFill>
                  <a:srgbClr val="151515"/>
                </a:solidFill>
                <a:effectLst/>
                <a:latin typeface="var(--pfe-theme--font-family,&quot;Red Hat Text&quot;,&quot;RedHatText&quot;,&quot;Overpass&quot;,Overpass,Arial,sans-serif)"/>
              </a:rPr>
              <a:t>Public clouds</a:t>
            </a:r>
          </a:p>
          <a:p>
            <a:pPr lvl="1"/>
            <a:r>
              <a:rPr lang="en-US" dirty="0">
                <a:solidFill>
                  <a:srgbClr val="151515"/>
                </a:solidFill>
                <a:latin typeface="var(--pfe-theme--font-family,&quot;Red Hat Text&quot;,&quot;RedHatText&quot;,&quot;Overpass&quot;,Overpass,Arial,sans-serif)"/>
              </a:rPr>
              <a:t>T</a:t>
            </a:r>
            <a:r>
              <a:rPr lang="en-US" b="0" i="0" dirty="0">
                <a:solidFill>
                  <a:srgbClr val="151515"/>
                </a:solidFill>
                <a:effectLst/>
                <a:latin typeface="var(--pfe-theme--font-family,&quot;Red Hat Text&quot;,&quot;RedHatText&quot;,&quot;Overpass&quot;,Overpass,Arial,sans-serif)"/>
              </a:rPr>
              <a:t>end to have a wider variety of security threats due to multi-tenancy and numerous access points</a:t>
            </a:r>
          </a:p>
          <a:p>
            <a:pPr lvl="1"/>
            <a:r>
              <a:rPr lang="en-US" dirty="0">
                <a:solidFill>
                  <a:srgbClr val="151515"/>
                </a:solidFill>
                <a:latin typeface="var(--pfe-theme--font-family,&quot;Red Hat Text&quot;,&quot;RedHatText&quot;,&quot;Overpass&quot;,Overpass,Arial,sans-serif)"/>
              </a:rPr>
              <a:t>O</a:t>
            </a:r>
            <a:r>
              <a:rPr lang="en-US" b="0" i="0" dirty="0">
                <a:solidFill>
                  <a:srgbClr val="151515"/>
                </a:solidFill>
                <a:effectLst/>
                <a:latin typeface="var(--pfe-theme--font-family,&quot;Red Hat Text&quot;,&quot;RedHatText&quot;,&quot;Overpass&quot;,Overpass,Arial,sans-serif)"/>
              </a:rPr>
              <a:t>ften split security responsibilities</a:t>
            </a:r>
          </a:p>
          <a:p>
            <a:pPr lvl="2"/>
            <a:r>
              <a:rPr lang="en-US" b="0" i="0" dirty="0">
                <a:solidFill>
                  <a:srgbClr val="151515"/>
                </a:solidFill>
                <a:effectLst/>
                <a:latin typeface="var(--pfe-theme--font-family,&quot;Red Hat Text&quot;,&quot;RedHatText&quot;,&quot;Overpass&quot;,Overpass,Arial,sans-serif)"/>
              </a:rPr>
              <a:t>infrastructural security can be the provider’s responsibility</a:t>
            </a:r>
          </a:p>
          <a:p>
            <a:pPr lvl="2"/>
            <a:r>
              <a:rPr lang="en-US" b="0" i="0" dirty="0">
                <a:solidFill>
                  <a:srgbClr val="151515"/>
                </a:solidFill>
                <a:effectLst/>
                <a:latin typeface="var(--pfe-theme--font-family,&quot;Red Hat Text&quot;,&quot;RedHatText&quot;,&quot;Overpass&quot;,Overpass,Arial,sans-serif)"/>
              </a:rPr>
              <a:t>workload security can be the tenant's responsibility</a:t>
            </a:r>
          </a:p>
          <a:p>
            <a:pPr algn="l">
              <a:buFont typeface="Arial" panose="020B0604020202020204" pitchFamily="34" charset="0"/>
              <a:buChar char="•"/>
            </a:pPr>
            <a:r>
              <a:rPr lang="en-US" b="0" i="0" dirty="0">
                <a:solidFill>
                  <a:srgbClr val="151515"/>
                </a:solidFill>
                <a:effectLst/>
                <a:latin typeface="var(--pfe-theme--font-family,&quot;Red Hat Text&quot;,&quot;RedHatText&quot;,&quot;Overpass&quot;,Overpass,Arial,sans-serif)"/>
              </a:rPr>
              <a:t>Private clouds</a:t>
            </a:r>
          </a:p>
          <a:p>
            <a:pPr lvl="1"/>
            <a:r>
              <a:rPr lang="en-US" b="0" i="0" dirty="0">
                <a:solidFill>
                  <a:srgbClr val="151515"/>
                </a:solidFill>
                <a:effectLst/>
                <a:latin typeface="var(--pfe-theme--font-family,&quot;Red Hat Text&quot;,&quot;RedHatText&quot;,&quot;Overpass&quot;,Overpass,Arial,sans-serif)"/>
              </a:rPr>
              <a:t>Are thought to be more secure because workloads usually run behind the user's firewall</a:t>
            </a:r>
          </a:p>
          <a:p>
            <a:pPr lvl="1"/>
            <a:r>
              <a:rPr lang="en-US" b="0" i="0" dirty="0">
                <a:solidFill>
                  <a:srgbClr val="151515"/>
                </a:solidFill>
                <a:effectLst/>
                <a:latin typeface="var(--pfe-theme--font-family,&quot;Red Hat Text&quot;,&quot;RedHatText&quot;,&quot;Overpass&quot;,Overpass,Arial,sans-serif)"/>
              </a:rPr>
              <a:t>All depends on how strong the user’s own security is</a:t>
            </a:r>
          </a:p>
          <a:p>
            <a:pPr algn="l">
              <a:buFont typeface="Arial" panose="020B0604020202020204" pitchFamily="34" charset="0"/>
              <a:buChar char="•"/>
            </a:pPr>
            <a:r>
              <a:rPr lang="en-US">
                <a:solidFill>
                  <a:srgbClr val="151515"/>
                </a:solidFill>
                <a:latin typeface="var(--pfe-theme--font-family,&quot;Red Hat Text&quot;,&quot;RedHatText&quot;,&quot;Overpass&quot;,Overpass,Arial,sans-serif)"/>
              </a:rPr>
              <a:t>Hybrid cloud</a:t>
            </a:r>
            <a:endParaRPr lang="en-US" dirty="0">
              <a:solidFill>
                <a:srgbClr val="151515"/>
              </a:solidFill>
              <a:latin typeface="var(--pfe-theme--font-family,&quot;Red Hat Text&quot;,&quot;RedHatText&quot;,&quot;Overpass&quot;,Overpass,Arial,sans-serif)"/>
            </a:endParaRPr>
          </a:p>
          <a:p>
            <a:pPr lvl="1"/>
            <a:r>
              <a:rPr lang="en-US" dirty="0">
                <a:solidFill>
                  <a:srgbClr val="151515"/>
                </a:solidFill>
                <a:latin typeface="var(--pfe-theme--font-family,&quot;Red Hat Text&quot;,&quot;RedHatText&quot;,&quot;Overpass&quot;,Overpass,Arial,sans-serif)"/>
              </a:rPr>
              <a:t>security is made up of the best features of every environment</a:t>
            </a:r>
          </a:p>
          <a:p>
            <a:pPr lvl="1"/>
            <a:r>
              <a:rPr lang="en-US" dirty="0">
                <a:solidFill>
                  <a:srgbClr val="151515"/>
                </a:solidFill>
                <a:latin typeface="var(--pfe-theme--font-family,&quot;Red Hat Text&quot;,&quot;RedHatText&quot;,&quot;Overpass&quot;,Overpass,Arial,sans-serif)"/>
              </a:rPr>
              <a:t>users </a:t>
            </a:r>
            <a:r>
              <a:rPr lang="en-US" b="0" i="0" dirty="0">
                <a:solidFill>
                  <a:srgbClr val="151515"/>
                </a:solidFill>
                <a:effectLst/>
                <a:latin typeface="var(--pfe-theme--font-family,&quot;Red Hat Text&quot;,&quot;RedHatText&quot;,&quot;Overpass&quot;,Overpass,Arial,sans-serif)"/>
              </a:rPr>
              <a:t>and admins can minimize data exposure by moving workloads and data across environments based on compliance, audit, policy, or security requirements</a:t>
            </a:r>
          </a:p>
          <a:p>
            <a:endParaRPr lang="x-none" dirty="0"/>
          </a:p>
        </p:txBody>
      </p:sp>
    </p:spTree>
    <p:extLst>
      <p:ext uri="{BB962C8B-B14F-4D97-AF65-F5344CB8AC3E}">
        <p14:creationId xmlns:p14="http://schemas.microsoft.com/office/powerpoint/2010/main" val="13903930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p:txBody>
          <a:bodyPr>
            <a:normAutofit/>
          </a:bodyPr>
          <a:lstStyle/>
          <a:p>
            <a:r>
              <a:rPr lang="en-GB" sz="3600" dirty="0"/>
              <a:t>All private clouds offer an isolated environment but differ on how they are hosted and how much management they receive from the provider</a:t>
            </a:r>
          </a:p>
          <a:p>
            <a:r>
              <a:rPr lang="en-GB" sz="3600" dirty="0"/>
              <a:t>Private clouds are based on the same technologies as public and hybrid clouds</a:t>
            </a:r>
          </a:p>
          <a:p>
            <a:r>
              <a:rPr lang="en-GB" sz="3600" dirty="0"/>
              <a:t>Before adopting cloud technology, companies need to first develop a migration strategy in which they define their needs, expectations, and goals</a:t>
            </a:r>
          </a:p>
          <a:p>
            <a:endParaRPr lang="en-GB" sz="3600" dirty="0"/>
          </a:p>
        </p:txBody>
      </p:sp>
    </p:spTree>
    <p:extLst>
      <p:ext uri="{BB962C8B-B14F-4D97-AF65-F5344CB8AC3E}">
        <p14:creationId xmlns:p14="http://schemas.microsoft.com/office/powerpoint/2010/main" val="365552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6697</TotalTime>
  <Words>3667</Words>
  <Application>Microsoft Office PowerPoint</Application>
  <PresentationFormat>宽屏</PresentationFormat>
  <Paragraphs>418</Paragraphs>
  <Slides>93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93</vt:i4>
      </vt:variant>
    </vt:vector>
  </HeadingPairs>
  <TitlesOfParts>
    <vt:vector size="100" baseType="lpstr">
      <vt:lpstr>RedHatText</vt:lpstr>
      <vt:lpstr>var(--pfe-theme--font-family,"Red Hat Text","RedHatText","Overpass",Overpass,Arial,sans-serif)</vt:lpstr>
      <vt:lpstr>var(--pfe-theme--font-family--heading,"Red Hat Display","RedHatDisplay","Overpass",Overpass,Arial,sans-serif)</vt:lpstr>
      <vt:lpstr>Arial</vt:lpstr>
      <vt:lpstr>Calibri</vt:lpstr>
      <vt:lpstr>Calibri Light</vt:lpstr>
      <vt:lpstr>Office Theme</vt:lpstr>
      <vt:lpstr>Module Seven: Hot topics in Service Computing - Cloud - </vt:lpstr>
      <vt:lpstr>Topic 5: Private cloud platform construction</vt:lpstr>
      <vt:lpstr>Intended learning outcomes</vt:lpstr>
      <vt:lpstr>Private cloud</vt:lpstr>
      <vt:lpstr>Private cloud vs Public cloud (1)</vt:lpstr>
      <vt:lpstr>Private cloud vs Public cloud (2)</vt:lpstr>
      <vt:lpstr>Single-tenant environment</vt:lpstr>
      <vt:lpstr>How are the resources hosted in private clouds?</vt:lpstr>
      <vt:lpstr>Example </vt:lpstr>
      <vt:lpstr>How can the resources be hosted and managed?</vt:lpstr>
      <vt:lpstr>How can the resources be hosted and managed?</vt:lpstr>
      <vt:lpstr>How can the resources be hosted and managed?</vt:lpstr>
      <vt:lpstr>Constructing a private cloud</vt:lpstr>
      <vt:lpstr>How can the resources be hosted in private clouds?</vt:lpstr>
      <vt:lpstr>On-Premise/Internal private cloud</vt:lpstr>
      <vt:lpstr>On-Premise/Internal private cloud</vt:lpstr>
      <vt:lpstr>On-Premise/Internal private cloud</vt:lpstr>
      <vt:lpstr>On-Premise/Internal private cloud benefits</vt:lpstr>
      <vt:lpstr>On-Premise/Internal private cloud benefits</vt:lpstr>
      <vt:lpstr>How are the resources hosted in private clouds?</vt:lpstr>
      <vt:lpstr>PowerPoint 演示文稿</vt:lpstr>
      <vt:lpstr>Managed</vt:lpstr>
      <vt:lpstr>Example -  Oracle Private Cloud at Customer</vt:lpstr>
      <vt:lpstr>Architecture of Oracle Private Cloud at Customer</vt:lpstr>
      <vt:lpstr>Manage private cloud example – Atlantic.Net</vt:lpstr>
      <vt:lpstr>Services offered in managed private cloud</vt:lpstr>
      <vt:lpstr>System Environment</vt:lpstr>
      <vt:lpstr>Clustering</vt:lpstr>
      <vt:lpstr>VM Provisioning</vt:lpstr>
      <vt:lpstr>System Updates</vt:lpstr>
      <vt:lpstr>Replication and Failover</vt:lpstr>
      <vt:lpstr>Advanced Certifications</vt:lpstr>
      <vt:lpstr>Advanced Monitoring</vt:lpstr>
      <vt:lpstr>How are the resources hosted in private clouds?</vt:lpstr>
      <vt:lpstr>Hosted private cloud</vt:lpstr>
      <vt:lpstr>Hosted private cloud</vt:lpstr>
      <vt:lpstr>How hosted private cloud works</vt:lpstr>
      <vt:lpstr>Hosted private vs public cloud</vt:lpstr>
      <vt:lpstr>Hosted private vs public cloud (2)</vt:lpstr>
      <vt:lpstr>Hosted private cloud benefits</vt:lpstr>
      <vt:lpstr>Internal vs Managed vs Hosted</vt:lpstr>
      <vt:lpstr>How are the resources hosted in private clouds?</vt:lpstr>
      <vt:lpstr>Virtual private cloud</vt:lpstr>
      <vt:lpstr>Virtual private cloud</vt:lpstr>
      <vt:lpstr>Virtual private cloud benefits</vt:lpstr>
      <vt:lpstr>How to create a virtual private cloud - example</vt:lpstr>
      <vt:lpstr>Create an account</vt:lpstr>
      <vt:lpstr> Create a Virtual Machine</vt:lpstr>
      <vt:lpstr> Create a Virtual Machine</vt:lpstr>
      <vt:lpstr> Select a Virtual Machine</vt:lpstr>
      <vt:lpstr> Predefined template</vt:lpstr>
      <vt:lpstr> Select desired resources</vt:lpstr>
      <vt:lpstr>Create an original virtual machine</vt:lpstr>
      <vt:lpstr>View and Monitor Resource Usage</vt:lpstr>
      <vt:lpstr>PowerPoint 演示文稿</vt:lpstr>
      <vt:lpstr>Types of private clouds</vt:lpstr>
      <vt:lpstr>Private cloud types</vt:lpstr>
      <vt:lpstr>Types of private clouds</vt:lpstr>
      <vt:lpstr>Constructing a private cloud</vt:lpstr>
      <vt:lpstr>Private cloud - a virtualized pool of resources </vt:lpstr>
      <vt:lpstr>Example - setting up a virtual machine server</vt:lpstr>
      <vt:lpstr>Physical hardware</vt:lpstr>
      <vt:lpstr>Storage</vt:lpstr>
      <vt:lpstr>Hypervisor</vt:lpstr>
      <vt:lpstr>Configure Virtual Machines</vt:lpstr>
      <vt:lpstr>Example - setting up a virtual machine server</vt:lpstr>
      <vt:lpstr>Private Cloud Solutions</vt:lpstr>
      <vt:lpstr>VMware Private Cloud</vt:lpstr>
      <vt:lpstr>VMware vSphere®</vt:lpstr>
      <vt:lpstr>VMware vSphere®</vt:lpstr>
      <vt:lpstr>Physical Topology of vSphere Data Center</vt:lpstr>
      <vt:lpstr>ESXi - the hypervisor in a vSphere environment</vt:lpstr>
      <vt:lpstr>Hypervisor types</vt:lpstr>
      <vt:lpstr>ESXi </vt:lpstr>
      <vt:lpstr>VSphere installation and setup</vt:lpstr>
      <vt:lpstr>The vCenter Server appliance</vt:lpstr>
      <vt:lpstr>vCenter Server (1)</vt:lpstr>
      <vt:lpstr>vCenter Server (2)</vt:lpstr>
      <vt:lpstr>vCenter Server (3)</vt:lpstr>
      <vt:lpstr>Constructing a private cloud</vt:lpstr>
      <vt:lpstr>Cloud engineering professionals</vt:lpstr>
      <vt:lpstr>Cloud architect role</vt:lpstr>
      <vt:lpstr>Cloud professionals key skills</vt:lpstr>
      <vt:lpstr>Cloud professionals technical skills</vt:lpstr>
      <vt:lpstr>Certified Cloud Architect - AWS</vt:lpstr>
      <vt:lpstr>Certified Cloud Architect – Microsoft Azure</vt:lpstr>
      <vt:lpstr>Choosing cloud deployments</vt:lpstr>
      <vt:lpstr>Making the choice to adopt private cloud</vt:lpstr>
      <vt:lpstr>Budgeting</vt:lpstr>
      <vt:lpstr>Budgeting issues</vt:lpstr>
      <vt:lpstr>Budgeting issues</vt:lpstr>
      <vt:lpstr>Control issues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computing</dc:title>
  <dc:creator>Joanna Siebert</dc:creator>
  <cp:lastModifiedBy>刘玄昊</cp:lastModifiedBy>
  <cp:revision>468</cp:revision>
  <cp:lastPrinted>2023-02-18T04:32:49Z</cp:lastPrinted>
  <dcterms:created xsi:type="dcterms:W3CDTF">2020-03-15T08:11:10Z</dcterms:created>
  <dcterms:modified xsi:type="dcterms:W3CDTF">2023-04-25T23:29:39Z</dcterms:modified>
</cp:coreProperties>
</file>