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709" autoAdjust="0"/>
    <p:restoredTop sz="94660"/>
  </p:normalViewPr>
  <p:slideViewPr>
    <p:cSldViewPr snapToGrid="0">
      <p:cViewPr varScale="1">
        <p:scale>
          <a:sx n="59" d="100"/>
          <a:sy n="59" d="100"/>
        </p:scale>
        <p:origin x="64"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8E155-1FF3-45E0-9D50-7D13EA480ACB}" type="datetimeFigureOut">
              <a:rPr lang="zh-CN" altLang="en-US" smtClean="0"/>
              <a:t>2023/4/26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5A965-08D6-4274-AF8D-E7E23FB63015}" type="slidenum">
              <a:rPr lang="zh-CN" altLang="en-US" smtClean="0"/>
              <a:t>‹#›</a:t>
            </a:fld>
            <a:endParaRPr lang="zh-CN" altLang="en-US"/>
          </a:p>
        </p:txBody>
      </p:sp>
    </p:spTree>
    <p:extLst>
      <p:ext uri="{BB962C8B-B14F-4D97-AF65-F5344CB8AC3E}">
        <p14:creationId xmlns:p14="http://schemas.microsoft.com/office/powerpoint/2010/main" val="2380517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C81DBB-AEDE-49E2-9194-7F1194B5A486}" type="slidenum">
              <a:rPr lang="en-US" altLang="en-US"/>
              <a:pPr eaLnBrk="1" hangingPunct="1"/>
              <a:t>14</a:t>
            </a:fld>
            <a:endParaRPr lang="en-US" altLang="en-US"/>
          </a:p>
        </p:txBody>
      </p:sp>
      <p:sp>
        <p:nvSpPr>
          <p:cNvPr id="29699" name="Rectangle 7"/>
          <p:cNvSpPr txBox="1">
            <a:spLocks noGrp="1" noChangeArrowheads="1"/>
          </p:cNvSpPr>
          <p:nvPr/>
        </p:nvSpPr>
        <p:spPr bwMode="auto">
          <a:xfrm>
            <a:off x="3850443" y="9431599"/>
            <a:ext cx="2945659" cy="49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27402D7-7FAD-480E-9C3B-9D38F2C39C75}" type="slidenum">
              <a:rPr lang="en-US" altLang="en-US" sz="1200"/>
              <a:pPr algn="r" eaLnBrk="1" hangingPunct="1"/>
              <a:t>14</a:t>
            </a:fld>
            <a:endParaRPr lang="en-US" altLang="en-US" sz="1200"/>
          </a:p>
        </p:txBody>
      </p:sp>
      <p:sp>
        <p:nvSpPr>
          <p:cNvPr id="29700" name="Rectangle 2"/>
          <p:cNvSpPr>
            <a:spLocks noGrp="1" noRot="1" noChangeAspect="1" noChangeArrowheads="1" noTextEdit="1"/>
          </p:cNvSpPr>
          <p:nvPr>
            <p:ph type="sldImg"/>
          </p:nvPr>
        </p:nvSpPr>
        <p:spPr>
          <a:xfrm>
            <a:off x="420688" y="1241425"/>
            <a:ext cx="5956300" cy="3351213"/>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Data mobility: the abiltiy to share data between cloud services</a:t>
            </a:r>
          </a:p>
          <a:p>
            <a:pPr eaLnBrk="1" hangingPunct="1"/>
            <a:endParaRPr lang="en-US" altLang="en-US"/>
          </a:p>
          <a:p>
            <a:pPr eaLnBrk="1" hangingPunct="1"/>
            <a:r>
              <a:rPr lang="en-US" altLang="en-US"/>
              <a:t>Where does data reside?</a:t>
            </a:r>
          </a:p>
          <a:p>
            <a:pPr eaLnBrk="1" hangingPunct="1"/>
            <a:r>
              <a:rPr lang="en-US" altLang="en-US"/>
              <a:t> - out-of-state, out-of-country issues</a:t>
            </a:r>
          </a:p>
          <a:p>
            <a:pPr eaLnBrk="1" hangingPunct="1"/>
            <a:endParaRPr lang="en-US" altLang="en-US"/>
          </a:p>
          <a:p>
            <a:pPr eaLnBrk="1" hangingPunct="1"/>
            <a:r>
              <a:rPr lang="en-US" altLang="en-US"/>
              <a:t>Security Concerns for government in particular</a:t>
            </a:r>
          </a:p>
          <a:p>
            <a:pPr eaLnBrk="1" hangingPunct="1">
              <a:buFontTx/>
              <a:buChar char="-"/>
            </a:pPr>
            <a:r>
              <a:rPr lang="en-US" altLang="en-US"/>
              <a:t>FISMA</a:t>
            </a:r>
          </a:p>
          <a:p>
            <a:pPr eaLnBrk="1" hangingPunct="1">
              <a:buFontTx/>
              <a:buChar char="-"/>
            </a:pPr>
            <a:r>
              <a:rPr lang="en-US" altLang="en-US"/>
              <a:t>How to certify and accredit cloud computing providers under FISMA</a:t>
            </a:r>
          </a:p>
          <a:p>
            <a:pPr eaLnBrk="1" hangingPunct="1"/>
            <a:r>
              <a:rPr lang="en-US" altLang="en-US"/>
              <a:t>   (e.g. ISO 27001)</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13289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DE88DC2-C781-4F36-AC00-16FF84B690F1}" type="slidenum">
              <a:rPr lang="en-US" altLang="en-US"/>
              <a:pPr eaLnBrk="1" hangingPunct="1"/>
              <a:t>26</a:t>
            </a:fld>
            <a:endParaRPr lang="en-US" altLang="en-US"/>
          </a:p>
        </p:txBody>
      </p:sp>
      <p:sp>
        <p:nvSpPr>
          <p:cNvPr id="36867" name="Rectangle 2"/>
          <p:cNvSpPr>
            <a:spLocks noGrp="1" noRot="1" noChangeAspect="1" noChangeArrowheads="1" noTextEdit="1"/>
          </p:cNvSpPr>
          <p:nvPr>
            <p:ph type="sldImg"/>
          </p:nvPr>
        </p:nvSpPr>
        <p:spPr>
          <a:xfrm>
            <a:off x="420688" y="1241425"/>
            <a:ext cx="5956300" cy="3351213"/>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a:t>In cloud computing (as well as other systems), there are many possible layers of access control. For example, access to the cloud, access to servers, access to services, access to databases (direct and queries via web services), access to VMs, and access to objects within a VM. Depending on the deployment model used, some of these will be controlled by the provider and others by the consumer. </a:t>
            </a:r>
          </a:p>
          <a:p>
            <a:pPr eaLnBrk="1" hangingPunct="1">
              <a:lnSpc>
                <a:spcPct val="80000"/>
              </a:lnSpc>
            </a:pPr>
            <a:r>
              <a:rPr lang="en-US" altLang="en-US" sz="1000"/>
              <a:t>For example, Google Apps, a representative SaaS Cloud controls authentication and access to its applications, but users themselves can control access to their documents through the provided interface to the access control mechanism. In IaaS type approaches, the user can create accounts on its virtual machines and create access control lists for these users for services located on the VM.</a:t>
            </a:r>
          </a:p>
          <a:p>
            <a:pPr eaLnBrk="1" hangingPunct="1">
              <a:lnSpc>
                <a:spcPct val="80000"/>
              </a:lnSpc>
            </a:pPr>
            <a:r>
              <a:rPr lang="en-US" altLang="en-US" sz="1000"/>
              <a:t>Regardless of the deployment model, the provider needs to manage the user authentication and access control procedures (to the cloud). While some providers allow federated authentication – enabling the consumer-side to manage its users, the access control management burden still lies with the provider. This requires the user to place a large amount of trust on the provider in terms of security, management, and maintenance of access control policies. This can be burdensome when numerous users from different organizations with different access control policies, are involved. This proposal focuses on access control to the cloud. However, the concepts here could be applied to access control at any level, if deemed necessary. We propose a way for the consumer to manage the access control decision-making process to retain some control, requiring less trust of the provider.</a:t>
            </a:r>
          </a:p>
          <a:p>
            <a:pPr eaLnBrk="1" hangingPunct="1">
              <a:lnSpc>
                <a:spcPct val="80000"/>
              </a:lnSpc>
            </a:pPr>
            <a:r>
              <a:rPr lang="en-US" altLang="en-US" sz="1000"/>
              <a:t>Approach: </a:t>
            </a:r>
          </a:p>
          <a:p>
            <a:pPr eaLnBrk="1" hangingPunct="1">
              <a:lnSpc>
                <a:spcPct val="80000"/>
              </a:lnSpc>
            </a:pPr>
            <a:r>
              <a:rPr lang="en-US" altLang="en-US" sz="1000"/>
              <a:t>This approach 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 Furthermore, we need to show that this approach is at least as secure as the traditional access control model. </a:t>
            </a:r>
          </a:p>
          <a:p>
            <a:pPr eaLnBrk="1" hangingPunct="1">
              <a:lnSpc>
                <a:spcPct val="80000"/>
              </a:lnSpc>
            </a:pPr>
            <a:r>
              <a:rPr lang="en-US" altLang="en-US" sz="1000"/>
              <a:t>This approach requires the data owner to be involved in all requests. Therefore, frequent access scenarios should not use this method if traffic is a concern. However, many secure data outsourcing schemes require the user to grant keys/certificates to the query side, so that every time the user queries a database, the owner needs to be involved. Therefore, not much different than that so may not be a problem.</a:t>
            </a:r>
          </a:p>
        </p:txBody>
      </p:sp>
    </p:spTree>
    <p:extLst>
      <p:ext uri="{BB962C8B-B14F-4D97-AF65-F5344CB8AC3E}">
        <p14:creationId xmlns:p14="http://schemas.microsoft.com/office/powerpoint/2010/main" val="1856018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DE88DC2-C781-4F36-AC00-16FF84B690F1}" type="slidenum">
              <a:rPr lang="en-US" altLang="en-US"/>
              <a:pPr eaLnBrk="1" hangingPunct="1"/>
              <a:t>27</a:t>
            </a:fld>
            <a:endParaRPr lang="en-US" altLang="en-US"/>
          </a:p>
        </p:txBody>
      </p:sp>
      <p:sp>
        <p:nvSpPr>
          <p:cNvPr id="36867" name="Rectangle 2"/>
          <p:cNvSpPr>
            <a:spLocks noGrp="1" noRot="1" noChangeAspect="1" noChangeArrowheads="1" noTextEdit="1"/>
          </p:cNvSpPr>
          <p:nvPr>
            <p:ph type="sldImg"/>
          </p:nvPr>
        </p:nvSpPr>
        <p:spPr>
          <a:xfrm>
            <a:off x="420688" y="1241425"/>
            <a:ext cx="5956300" cy="3351213"/>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a:t>In cloud computing (as well as other systems), there are many possible layers of access control. For example, access to the cloud, access to servers, access to services, access to databases (direct and queries via web services), access to VMs, and access to objects within a VM. Depending on the deployment model used, some of these will be controlled by the provider and others by the consumer. </a:t>
            </a:r>
          </a:p>
          <a:p>
            <a:pPr eaLnBrk="1" hangingPunct="1">
              <a:lnSpc>
                <a:spcPct val="80000"/>
              </a:lnSpc>
            </a:pPr>
            <a:r>
              <a:rPr lang="en-US" altLang="en-US" sz="1000"/>
              <a:t>For example, Google Apps, a representative SaaS Cloud controls authentication and access to its applications, but users themselves can control access to their documents through the provided interface to the access control mechanism. In IaaS type approaches, the user can create accounts on its virtual machines and create access control lists for these users for services located on the VM.</a:t>
            </a:r>
          </a:p>
          <a:p>
            <a:pPr eaLnBrk="1" hangingPunct="1">
              <a:lnSpc>
                <a:spcPct val="80000"/>
              </a:lnSpc>
            </a:pPr>
            <a:r>
              <a:rPr lang="en-US" altLang="en-US" sz="1000"/>
              <a:t>Regardless of the deployment model, the provider needs to manage the user authentication and access control procedures (to the cloud). While some providers allow federated authentication – enabling the consumer-side to manage its users, the access control management burden still lies with the provider. This requires the user to place a large amount of trust on the provider in terms of security, management, and maintenance of access control policies. This can be burdensome when numerous users from different organizations with different access control policies, are involved. This proposal focuses on access control to the cloud. However, the concepts here could be applied to access control at any level, if deemed necessary. We propose a way for the consumer to manage the access control decision-making process to retain some control, requiring less trust of the provider.</a:t>
            </a:r>
          </a:p>
          <a:p>
            <a:pPr eaLnBrk="1" hangingPunct="1">
              <a:lnSpc>
                <a:spcPct val="80000"/>
              </a:lnSpc>
            </a:pPr>
            <a:r>
              <a:rPr lang="en-US" altLang="en-US" sz="1000"/>
              <a:t>Approach: </a:t>
            </a:r>
          </a:p>
          <a:p>
            <a:pPr eaLnBrk="1" hangingPunct="1">
              <a:lnSpc>
                <a:spcPct val="80000"/>
              </a:lnSpc>
            </a:pPr>
            <a:r>
              <a:rPr lang="en-US" altLang="en-US" sz="1000"/>
              <a:t>This approach 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 Furthermore, we need to show that this approach is at least as secure as the traditional access control model. </a:t>
            </a:r>
          </a:p>
          <a:p>
            <a:pPr eaLnBrk="1" hangingPunct="1">
              <a:lnSpc>
                <a:spcPct val="80000"/>
              </a:lnSpc>
            </a:pPr>
            <a:r>
              <a:rPr lang="en-US" altLang="en-US" sz="1000"/>
              <a:t>This approach requires the data owner to be involved in all requests. Therefore, frequent access scenarios should not use this method if traffic is a concern. However, many secure data outsourcing schemes require the user to grant keys/certificates to the query side, so that every time the user queries a database, the owner needs to be involved. Therefore, not much different than that so may not be a problem.</a:t>
            </a:r>
          </a:p>
        </p:txBody>
      </p:sp>
    </p:spTree>
    <p:extLst>
      <p:ext uri="{BB962C8B-B14F-4D97-AF65-F5344CB8AC3E}">
        <p14:creationId xmlns:p14="http://schemas.microsoft.com/office/powerpoint/2010/main" val="108800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DD582-4658-45EF-AA67-D3D5BC6ECA6A}" type="slidenum">
              <a:rPr lang="en-US" altLang="en-US"/>
              <a:pPr eaLnBrk="1" hangingPunct="1"/>
              <a:t>29</a:t>
            </a:fld>
            <a:endParaRPr lang="en-US" altLang="en-US"/>
          </a:p>
        </p:txBody>
      </p:sp>
      <p:sp>
        <p:nvSpPr>
          <p:cNvPr id="37891" name="Rectangle 2"/>
          <p:cNvSpPr>
            <a:spLocks noGrp="1" noRot="1" noChangeAspect="1" noChangeArrowheads="1" noTextEdit="1"/>
          </p:cNvSpPr>
          <p:nvPr>
            <p:ph type="sldImg"/>
          </p:nvPr>
        </p:nvSpPr>
        <p:spPr>
          <a:xfrm>
            <a:off x="420688" y="1241425"/>
            <a:ext cx="5956300" cy="3351213"/>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p>
          <a:p>
            <a:pPr eaLnBrk="1" hangingPunct="1"/>
            <a:endParaRPr lang="en-US" altLang="en-US"/>
          </a:p>
          <a:p>
            <a:pPr eaLnBrk="1" hangingPunct="1"/>
            <a:r>
              <a:rPr lang="en-US" altLang="en-US"/>
              <a:t>Users connect to the cloud from their local host machines.</a:t>
            </a:r>
          </a:p>
          <a:p>
            <a:pPr eaLnBrk="1" hangingPunct="1"/>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p>
          <a:p>
            <a:pPr eaLnBrk="1" hangingPunct="1"/>
            <a:r>
              <a:rPr lang="en-US" altLang="en-US"/>
              <a:t>Memory curtaining techniques for sensitive areas of memories such as those places where keys are stored (i.e. provides isolation of sensitive memory areas). Remote attestation or TPM type requirements.</a:t>
            </a:r>
          </a:p>
        </p:txBody>
      </p:sp>
    </p:spTree>
    <p:extLst>
      <p:ext uri="{BB962C8B-B14F-4D97-AF65-F5344CB8AC3E}">
        <p14:creationId xmlns:p14="http://schemas.microsoft.com/office/powerpoint/2010/main" val="285058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DD582-4658-45EF-AA67-D3D5BC6ECA6A}" type="slidenum">
              <a:rPr lang="en-US" altLang="en-US"/>
              <a:pPr eaLnBrk="1" hangingPunct="1"/>
              <a:t>30</a:t>
            </a:fld>
            <a:endParaRPr lang="en-US" altLang="en-US"/>
          </a:p>
        </p:txBody>
      </p:sp>
      <p:sp>
        <p:nvSpPr>
          <p:cNvPr id="37891" name="Rectangle 2"/>
          <p:cNvSpPr>
            <a:spLocks noGrp="1" noRot="1" noChangeAspect="1" noChangeArrowheads="1" noTextEdit="1"/>
          </p:cNvSpPr>
          <p:nvPr>
            <p:ph type="sldImg"/>
          </p:nvPr>
        </p:nvSpPr>
        <p:spPr>
          <a:xfrm>
            <a:off x="420688" y="1241425"/>
            <a:ext cx="5956300" cy="3351213"/>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p>
          <a:p>
            <a:pPr eaLnBrk="1" hangingPunct="1"/>
            <a:endParaRPr lang="en-US" altLang="en-US"/>
          </a:p>
          <a:p>
            <a:pPr eaLnBrk="1" hangingPunct="1"/>
            <a:r>
              <a:rPr lang="en-US" altLang="en-US"/>
              <a:t>Users connect to the cloud from their local host machines.</a:t>
            </a:r>
          </a:p>
          <a:p>
            <a:pPr eaLnBrk="1" hangingPunct="1"/>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p>
          <a:p>
            <a:pPr eaLnBrk="1" hangingPunct="1"/>
            <a:r>
              <a:rPr lang="en-US" altLang="en-US"/>
              <a:t>Memory curtaining techniques for sensitive areas of memories such as those places where keys are stored (i.e. provides isolation of sensitive memory areas). Remote attestation or TPM type requirements.</a:t>
            </a:r>
          </a:p>
        </p:txBody>
      </p:sp>
    </p:spTree>
    <p:extLst>
      <p:ext uri="{BB962C8B-B14F-4D97-AF65-F5344CB8AC3E}">
        <p14:creationId xmlns:p14="http://schemas.microsoft.com/office/powerpoint/2010/main" val="1182378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DD582-4658-45EF-AA67-D3D5BC6ECA6A}" type="slidenum">
              <a:rPr lang="en-US" altLang="en-US"/>
              <a:pPr eaLnBrk="1" hangingPunct="1"/>
              <a:t>31</a:t>
            </a:fld>
            <a:endParaRPr lang="en-US" altLang="en-US"/>
          </a:p>
        </p:txBody>
      </p:sp>
      <p:sp>
        <p:nvSpPr>
          <p:cNvPr id="37891" name="Rectangle 2"/>
          <p:cNvSpPr>
            <a:spLocks noGrp="1" noRot="1" noChangeAspect="1" noChangeArrowheads="1" noTextEdit="1"/>
          </p:cNvSpPr>
          <p:nvPr>
            <p:ph type="sldImg"/>
          </p:nvPr>
        </p:nvSpPr>
        <p:spPr>
          <a:xfrm>
            <a:off x="420688" y="1241425"/>
            <a:ext cx="5956300" cy="3351213"/>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p>
          <a:p>
            <a:pPr eaLnBrk="1" hangingPunct="1"/>
            <a:endParaRPr lang="en-US" altLang="en-US"/>
          </a:p>
          <a:p>
            <a:pPr eaLnBrk="1" hangingPunct="1"/>
            <a:r>
              <a:rPr lang="en-US" altLang="en-US"/>
              <a:t>Users connect to the cloud from their local host machines.</a:t>
            </a:r>
          </a:p>
          <a:p>
            <a:pPr eaLnBrk="1" hangingPunct="1"/>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p>
          <a:p>
            <a:pPr eaLnBrk="1" hangingPunct="1"/>
            <a:r>
              <a:rPr lang="en-US" altLang="en-US"/>
              <a:t>Memory curtaining techniques for sensitive areas of memories such as those places where keys are stored (i.e. provides isolation of sensitive memory areas). Remote attestation or TPM type requirements.</a:t>
            </a:r>
          </a:p>
        </p:txBody>
      </p:sp>
    </p:spTree>
    <p:extLst>
      <p:ext uri="{BB962C8B-B14F-4D97-AF65-F5344CB8AC3E}">
        <p14:creationId xmlns:p14="http://schemas.microsoft.com/office/powerpoint/2010/main" val="3776412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DD582-4658-45EF-AA67-D3D5BC6ECA6A}" type="slidenum">
              <a:rPr lang="en-US" altLang="en-US"/>
              <a:pPr eaLnBrk="1" hangingPunct="1"/>
              <a:t>32</a:t>
            </a:fld>
            <a:endParaRPr lang="en-US" altLang="en-US"/>
          </a:p>
        </p:txBody>
      </p:sp>
      <p:sp>
        <p:nvSpPr>
          <p:cNvPr id="37891" name="Rectangle 2"/>
          <p:cNvSpPr>
            <a:spLocks noGrp="1" noRot="1" noChangeAspect="1" noChangeArrowheads="1" noTextEdit="1"/>
          </p:cNvSpPr>
          <p:nvPr>
            <p:ph type="sldImg"/>
          </p:nvPr>
        </p:nvSpPr>
        <p:spPr>
          <a:xfrm>
            <a:off x="420688" y="1241425"/>
            <a:ext cx="5956300" cy="3351213"/>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p>
          <a:p>
            <a:pPr eaLnBrk="1" hangingPunct="1"/>
            <a:endParaRPr lang="en-US" altLang="en-US"/>
          </a:p>
          <a:p>
            <a:pPr eaLnBrk="1" hangingPunct="1"/>
            <a:r>
              <a:rPr lang="en-US" altLang="en-US"/>
              <a:t>Users connect to the cloud from their local host machines.</a:t>
            </a:r>
          </a:p>
          <a:p>
            <a:pPr eaLnBrk="1" hangingPunct="1"/>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p>
          <a:p>
            <a:pPr eaLnBrk="1" hangingPunct="1"/>
            <a:r>
              <a:rPr lang="en-US" altLang="en-US"/>
              <a:t>Memory curtaining techniques for sensitive areas of memories such as those places where keys are stored (i.e. provides isolation of sensitive memory areas). Remote attestation or TPM type requirements.</a:t>
            </a:r>
          </a:p>
        </p:txBody>
      </p:sp>
    </p:spTree>
    <p:extLst>
      <p:ext uri="{BB962C8B-B14F-4D97-AF65-F5344CB8AC3E}">
        <p14:creationId xmlns:p14="http://schemas.microsoft.com/office/powerpoint/2010/main" val="134942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697713-A43F-49DF-8608-20662FC5326E}" type="slidenum">
              <a:rPr lang="en-US" altLang="en-US"/>
              <a:pPr eaLnBrk="1" hangingPunct="1"/>
              <a:t>16</a:t>
            </a:fld>
            <a:endParaRPr lang="en-US" altLang="en-US"/>
          </a:p>
        </p:txBody>
      </p:sp>
      <p:sp>
        <p:nvSpPr>
          <p:cNvPr id="30723" name="Rectangle 2"/>
          <p:cNvSpPr>
            <a:spLocks noGrp="1" noRot="1" noChangeAspect="1" noChangeArrowheads="1" noTextEdit="1"/>
          </p:cNvSpPr>
          <p:nvPr>
            <p:ph type="sldImg"/>
          </p:nvPr>
        </p:nvSpPr>
        <p:spPr>
          <a:xfrm>
            <a:off x="420688" y="1241425"/>
            <a:ext cx="5956300" cy="33512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Chiles and McMakin (1996) define trust as increasing one’s vulnerability to the risk of opportunistic behavior of another whose behavior is not under one’s control in a situation in which the costs of violating the trust are greater than the benefits of upholding the trust.</a:t>
            </a:r>
          </a:p>
          <a:p>
            <a:pPr eaLnBrk="1" hangingPunct="1"/>
            <a:endParaRPr lang="en-US" altLang="en-US"/>
          </a:p>
          <a:p>
            <a:pPr eaLnBrk="1" hangingPunct="1"/>
            <a:r>
              <a:rPr lang="en-US" altLang="en-US"/>
              <a:t>Trust here means mostly lack of accountability and verifiability</a:t>
            </a:r>
          </a:p>
        </p:txBody>
      </p:sp>
    </p:spTree>
    <p:extLst>
      <p:ext uri="{BB962C8B-B14F-4D97-AF65-F5344CB8AC3E}">
        <p14:creationId xmlns:p14="http://schemas.microsoft.com/office/powerpoint/2010/main" val="58691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99A1E8-DC53-46A6-A0EA-9C688FEDC3B2}" type="slidenum">
              <a:rPr lang="en-US" altLang="en-US"/>
              <a:pPr eaLnBrk="1" hangingPunct="1"/>
              <a:t>17</a:t>
            </a:fld>
            <a:endParaRPr lang="en-US" altLang="en-US"/>
          </a:p>
        </p:txBody>
      </p:sp>
      <p:sp>
        <p:nvSpPr>
          <p:cNvPr id="31747" name="Rectangle 2"/>
          <p:cNvSpPr>
            <a:spLocks noGrp="1" noRot="1" noChangeAspect="1" noChangeArrowheads="1" noTextEdit="1"/>
          </p:cNvSpPr>
          <p:nvPr>
            <p:ph type="sldImg"/>
          </p:nvPr>
        </p:nvSpPr>
        <p:spPr>
          <a:xfrm>
            <a:off x="420688" y="1241425"/>
            <a:ext cx="5956300" cy="3351213"/>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Who are my neighbors? What is their objective? They present another facet of risk and trust requirements</a:t>
            </a:r>
          </a:p>
        </p:txBody>
      </p:sp>
    </p:spTree>
    <p:extLst>
      <p:ext uri="{BB962C8B-B14F-4D97-AF65-F5344CB8AC3E}">
        <p14:creationId xmlns:p14="http://schemas.microsoft.com/office/powerpoint/2010/main" val="101420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6A690E-803E-4BB8-AF25-634B38725FA0}" type="slidenum">
              <a:rPr lang="en-US" altLang="en-US"/>
              <a:pPr eaLnBrk="1" hangingPunct="1"/>
              <a:t>18</a:t>
            </a:fld>
            <a:endParaRPr lang="en-US" altLang="en-US"/>
          </a:p>
        </p:txBody>
      </p:sp>
      <p:sp>
        <p:nvSpPr>
          <p:cNvPr id="32771" name="Rectangle 2"/>
          <p:cNvSpPr>
            <a:spLocks noGrp="1" noRot="1" noChangeAspect="1" noChangeArrowheads="1" noTextEdit="1"/>
          </p:cNvSpPr>
          <p:nvPr>
            <p:ph type="sldImg"/>
          </p:nvPr>
        </p:nvSpPr>
        <p:spPr>
          <a:xfrm>
            <a:off x="420688" y="1241425"/>
            <a:ext cx="5956300" cy="3351213"/>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While VPC providers argue that they provide superior isolation, the fact of the matter is that your data is not a separate physical system: your data is still stored on actual servers along with other consumers’ data, but logically separated. If the actual server fails, your data and applications stored on it are lost. Also, there needs to be a high level of trust as to the degree of isolation provided. </a:t>
            </a:r>
          </a:p>
        </p:txBody>
      </p:sp>
    </p:spTree>
    <p:extLst>
      <p:ext uri="{BB962C8B-B14F-4D97-AF65-F5344CB8AC3E}">
        <p14:creationId xmlns:p14="http://schemas.microsoft.com/office/powerpoint/2010/main" val="3377475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26497D1-F8D2-4B38-A467-4AAFD5713DE9}" type="slidenum">
              <a:rPr lang="en-US" altLang="en-US"/>
              <a:pPr eaLnBrk="1" hangingPunct="1"/>
              <a:t>19</a:t>
            </a:fld>
            <a:endParaRPr lang="en-US" altLang="en-US"/>
          </a:p>
        </p:txBody>
      </p:sp>
      <p:sp>
        <p:nvSpPr>
          <p:cNvPr id="33795" name="Rectangle 2"/>
          <p:cNvSpPr>
            <a:spLocks noGrp="1" noRot="1" noChangeAspect="1" noChangeArrowheads="1" noTextEdit="1"/>
          </p:cNvSpPr>
          <p:nvPr>
            <p:ph type="sldImg"/>
          </p:nvPr>
        </p:nvSpPr>
        <p:spPr>
          <a:xfrm>
            <a:off x="420688" y="1241425"/>
            <a:ext cx="5956300" cy="3351213"/>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These SLAs typically state the high level policies of the provider (e.g. Will maintain uptime of 98%) and do not allow cloud consumers to dictate their requirements to the provider. COI clouds in particular have specific security policy requirements that must be met by the provider, due to the nature of COIs and the missions they are used for. These requirements need to be communicated to the provider and the provider needs to provide some way of stating that the requirements can be met. Cloud consumers and providers need a standard way of representing their security requirements and capabilities. Consumers also need a way to verify that the provided infrastructure and its purported security mechanisms meet the requirements stated in the consumer’s policy (proof of assertions). For example, if the consumer’s policy requires isolation of VMs, the provider can create an assertion statement that says it uses cache separation to support VM isolation.</a:t>
            </a:r>
          </a:p>
          <a:p>
            <a:pPr eaLnBrk="1" hangingPunct="1"/>
            <a:endParaRPr lang="en-US" altLang="en-US"/>
          </a:p>
        </p:txBody>
      </p:sp>
    </p:spTree>
    <p:extLst>
      <p:ext uri="{BB962C8B-B14F-4D97-AF65-F5344CB8AC3E}">
        <p14:creationId xmlns:p14="http://schemas.microsoft.com/office/powerpoint/2010/main" val="187166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97C4C0-DDB8-4664-86E3-5A3F6AFE89FD}" type="slidenum">
              <a:rPr lang="en-US" altLang="en-US"/>
              <a:pPr eaLnBrk="1" hangingPunct="1"/>
              <a:t>22</a:t>
            </a:fld>
            <a:endParaRPr lang="en-US" altLang="en-US"/>
          </a:p>
        </p:txBody>
      </p:sp>
      <p:sp>
        <p:nvSpPr>
          <p:cNvPr id="34819" name="Rectangle 2"/>
          <p:cNvSpPr>
            <a:spLocks noGrp="1" noRot="1" noChangeAspect="1" noChangeArrowheads="1" noTextEdit="1"/>
          </p:cNvSpPr>
          <p:nvPr>
            <p:ph type="sldImg"/>
          </p:nvPr>
        </p:nvSpPr>
        <p:spPr>
          <a:xfrm>
            <a:off x="420688" y="1241425"/>
            <a:ext cx="5956300" cy="3351213"/>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When the underlying components fail in the cloud, the effect of the failures to the mission logic needs to be known so that correct recovery measures can be performed. We propose an application-specific run-time monitoring and management tool. With this tool, the application logic can remain on the consumer’s host computer. This allows the consumer to centrally monitor all aspects of the application as well as data flow. Since all outputs from underlying services are sent to the application logic, any data incompatibility between services is not an issue. The capabilities of the run-time monitoring and management tool are as follows: 1) Enable application user to determine the status of the cloud resources that may be used to run the application (across multiple clouds), 2)  Enable application user to determine the real-time security posture and situational awareness of the application, 3) Provide the application user with the ability to move user’s application (or part of it) to another site (other VM in same cloud or different cloud altogether), 4) Provide the application user with the ability to change the application logic on the fly, 5) Provide communicate capabilities with cloud providers. There are a few cloud vendors such as NimSoft [41] and Hyperic [42] that provide application-specific monitoring tools that provide some of the above functionality. These monitoring tools may be further enhanced or used in conjunction with other tools to provide the degree of monitoring required. However, any tool that is to be used for military purposes must also receive some type of accreditation and certification procedure.</a:t>
            </a:r>
          </a:p>
        </p:txBody>
      </p:sp>
    </p:spTree>
    <p:extLst>
      <p:ext uri="{BB962C8B-B14F-4D97-AF65-F5344CB8AC3E}">
        <p14:creationId xmlns:p14="http://schemas.microsoft.com/office/powerpoint/2010/main" val="177067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97C4C0-DDB8-4664-86E3-5A3F6AFE89FD}" type="slidenum">
              <a:rPr lang="en-US" altLang="en-US"/>
              <a:pPr eaLnBrk="1" hangingPunct="1"/>
              <a:t>23</a:t>
            </a:fld>
            <a:endParaRPr lang="en-US" altLang="en-US"/>
          </a:p>
        </p:txBody>
      </p:sp>
      <p:sp>
        <p:nvSpPr>
          <p:cNvPr id="34819" name="Rectangle 2"/>
          <p:cNvSpPr>
            <a:spLocks noGrp="1" noRot="1" noChangeAspect="1" noChangeArrowheads="1" noTextEdit="1"/>
          </p:cNvSpPr>
          <p:nvPr>
            <p:ph type="sldImg"/>
          </p:nvPr>
        </p:nvSpPr>
        <p:spPr>
          <a:xfrm>
            <a:off x="420688" y="1241425"/>
            <a:ext cx="5956300" cy="3351213"/>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When the underlying components fail in the cloud, the effect of the failures to the mission logic needs to be known so that correct recovery measures can be performed. We propose an application-specific run-time monitoring and management tool. With this tool, the application logic can remain on the consumer’s host computer. This allows the consumer to centrally monitor all aspects of the application as well as data flow. Since all outputs from underlying services are sent to the application logic, any data incompatibility between services is not an issue. The capabilities of the run-time monitoring and management tool are as follows: 1) Enable application user to determine the status of the cloud resources that may be used to run the application (across multiple clouds), 2)  Enable application user to determine the real-time security posture and situational awareness of the application, 3) Provide the application user with the ability to move user’s application (or part of it) to another site (other VM in same cloud or different cloud altogether), 4) Provide the application user with the ability to change the application logic on the fly, 5) Provide communicate capabilities with cloud providers. There are a few cloud vendors such as NimSoft [41] and Hyperic [42] that provide application-specific monitoring tools that provide some of the above functionality. These monitoring tools may be further enhanced or used in conjunction with other tools to provide the degree of monitoring required. However, any tool that is to be used for military purposes must also receive some type of accreditation and certification procedure.</a:t>
            </a:r>
          </a:p>
        </p:txBody>
      </p:sp>
    </p:spTree>
    <p:extLst>
      <p:ext uri="{BB962C8B-B14F-4D97-AF65-F5344CB8AC3E}">
        <p14:creationId xmlns:p14="http://schemas.microsoft.com/office/powerpoint/2010/main" val="242755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57429B-9EF2-4D47-B23C-B19E6A27C9B6}" type="slidenum">
              <a:rPr lang="en-US" altLang="en-US"/>
              <a:pPr eaLnBrk="1" hangingPunct="1"/>
              <a:t>24</a:t>
            </a:fld>
            <a:endParaRPr lang="en-US" altLang="en-US"/>
          </a:p>
        </p:txBody>
      </p:sp>
      <p:sp>
        <p:nvSpPr>
          <p:cNvPr id="35843" name="Rectangle 2"/>
          <p:cNvSpPr>
            <a:spLocks noGrp="1" noRot="1" noChangeAspect="1" noChangeArrowheads="1" noTextEdit="1"/>
          </p:cNvSpPr>
          <p:nvPr>
            <p:ph type="sldImg"/>
          </p:nvPr>
        </p:nvSpPr>
        <p:spPr>
          <a:xfrm>
            <a:off x="420688" y="1241425"/>
            <a:ext cx="5956300" cy="3351213"/>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Differering data semantics example: does a data item labeld secret in one cloud have the same semantics as another piece of data also labeled secret in a different cliud?</a:t>
            </a:r>
          </a:p>
        </p:txBody>
      </p:sp>
    </p:spTree>
    <p:extLst>
      <p:ext uri="{BB962C8B-B14F-4D97-AF65-F5344CB8AC3E}">
        <p14:creationId xmlns:p14="http://schemas.microsoft.com/office/powerpoint/2010/main" val="405595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57429B-9EF2-4D47-B23C-B19E6A27C9B6}" type="slidenum">
              <a:rPr lang="en-US" altLang="en-US"/>
              <a:pPr eaLnBrk="1" hangingPunct="1"/>
              <a:t>25</a:t>
            </a:fld>
            <a:endParaRPr lang="en-US" altLang="en-US"/>
          </a:p>
        </p:txBody>
      </p:sp>
      <p:sp>
        <p:nvSpPr>
          <p:cNvPr id="35843" name="Rectangle 2"/>
          <p:cNvSpPr>
            <a:spLocks noGrp="1" noRot="1" noChangeAspect="1" noChangeArrowheads="1" noTextEdit="1"/>
          </p:cNvSpPr>
          <p:nvPr>
            <p:ph type="sldImg"/>
          </p:nvPr>
        </p:nvSpPr>
        <p:spPr>
          <a:xfrm>
            <a:off x="420688" y="1241425"/>
            <a:ext cx="5956300" cy="3351213"/>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Differering data semantics example: does a data item labeld secret in one cloud have the same semantics as another piece of data also labeled secret in a different cliud?</a:t>
            </a:r>
          </a:p>
        </p:txBody>
      </p:sp>
    </p:spTree>
    <p:extLst>
      <p:ext uri="{BB962C8B-B14F-4D97-AF65-F5344CB8AC3E}">
        <p14:creationId xmlns:p14="http://schemas.microsoft.com/office/powerpoint/2010/main" val="106509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326601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370933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637579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Agenda" userDrawn="1">
  <p:cSld name="2 Agenda">
    <p:spTree>
      <p:nvGrpSpPr>
        <p:cNvPr id="1" name="Shape 190"/>
        <p:cNvGrpSpPr/>
        <p:nvPr/>
      </p:nvGrpSpPr>
      <p:grpSpPr>
        <a:xfrm>
          <a:off x="0" y="0"/>
          <a:ext cx="0" cy="0"/>
          <a:chOff x="0" y="0"/>
          <a:chExt cx="0" cy="0"/>
        </a:xfrm>
      </p:grpSpPr>
    </p:spTree>
    <p:extLst>
      <p:ext uri="{BB962C8B-B14F-4D97-AF65-F5344CB8AC3E}">
        <p14:creationId xmlns:p14="http://schemas.microsoft.com/office/powerpoint/2010/main" val="328753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109302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68333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64374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102117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121881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315881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1957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20C0D7-FF50-4CE2-86BE-9F12108F7C23}" type="datetimeFigureOut">
              <a:rPr lang="zh-CN" altLang="en-US" smtClean="0"/>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97515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0C0D7-FF50-4CE2-86BE-9F12108F7C23}" type="datetimeFigureOut">
              <a:rPr lang="zh-CN" altLang="en-US" smtClean="0"/>
              <a:t>2023/4/26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6E809-464F-42AC-A72C-28C62FC35BF9}" type="slidenum">
              <a:rPr lang="zh-CN" altLang="en-US" smtClean="0"/>
              <a:t>‹#›</a:t>
            </a:fld>
            <a:endParaRPr lang="zh-CN" altLang="en-US"/>
          </a:p>
        </p:txBody>
      </p:sp>
    </p:spTree>
    <p:extLst>
      <p:ext uri="{BB962C8B-B14F-4D97-AF65-F5344CB8AC3E}">
        <p14:creationId xmlns:p14="http://schemas.microsoft.com/office/powerpoint/2010/main" val="58942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42" y="1575411"/>
            <a:ext cx="11215315" cy="2852737"/>
          </a:xfrm>
        </p:spPr>
        <p:txBody>
          <a:bodyPr>
            <a:normAutofit/>
          </a:bodyPr>
          <a:lstStyle/>
          <a:p>
            <a:pPr algn="ctr"/>
            <a:r>
              <a:rPr lang="en-GB" sz="4400" dirty="0"/>
              <a:t>Module Seven:</a:t>
            </a:r>
            <a:br>
              <a:rPr lang="en-GB" sz="4400" dirty="0"/>
            </a:br>
            <a:r>
              <a:rPr lang="en-GB" sz="4400" dirty="0"/>
              <a:t>Hot topics in Service Computing</a:t>
            </a:r>
            <a:br>
              <a:rPr lang="en-GB" sz="4400" dirty="0"/>
            </a:br>
            <a:r>
              <a:rPr lang="en-GB" sz="4400" dirty="0"/>
              <a:t>- Cloud - </a:t>
            </a:r>
            <a:endParaRPr lang="en-US" sz="4400" dirty="0"/>
          </a:p>
        </p:txBody>
      </p:sp>
    </p:spTree>
    <p:extLst>
      <p:ext uri="{BB962C8B-B14F-4D97-AF65-F5344CB8AC3E}">
        <p14:creationId xmlns:p14="http://schemas.microsoft.com/office/powerpoint/2010/main" val="50499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Real life examples (1)</a:t>
            </a:r>
          </a:p>
        </p:txBody>
      </p:sp>
      <p:sp>
        <p:nvSpPr>
          <p:cNvPr id="3" name="Content Placeholder 2"/>
          <p:cNvSpPr>
            <a:spLocks noGrp="1"/>
          </p:cNvSpPr>
          <p:nvPr>
            <p:ph idx="1"/>
          </p:nvPr>
        </p:nvSpPr>
        <p:spPr/>
        <p:txBody>
          <a:bodyPr>
            <a:normAutofit/>
          </a:bodyPr>
          <a:lstStyle/>
          <a:p>
            <a:r>
              <a:rPr lang="en-GB" sz="3600" dirty="0"/>
              <a:t>Malware infections</a:t>
            </a:r>
          </a:p>
          <a:p>
            <a:pPr lvl="1"/>
            <a:r>
              <a:rPr lang="en-GB" sz="3200" dirty="0"/>
              <a:t>Malicious software </a:t>
            </a:r>
          </a:p>
          <a:p>
            <a:pPr lvl="1"/>
            <a:r>
              <a:rPr lang="en-GB" sz="3200" dirty="0"/>
              <a:t>Cloud Snooper – cloud malware that infected cloud infrastructure servers hosted in the AWS cloud, using sophisticated techniques to evade detection and communicate with its servers through a firewall</a:t>
            </a:r>
          </a:p>
        </p:txBody>
      </p:sp>
    </p:spTree>
    <p:extLst>
      <p:ext uri="{BB962C8B-B14F-4D97-AF65-F5344CB8AC3E}">
        <p14:creationId xmlns:p14="http://schemas.microsoft.com/office/powerpoint/2010/main" val="32904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issan LEA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1584" y="5303520"/>
            <a:ext cx="2701744" cy="16885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Real life examples (2)</a:t>
            </a:r>
          </a:p>
        </p:txBody>
      </p:sp>
      <p:sp>
        <p:nvSpPr>
          <p:cNvPr id="3" name="Content Placeholder 2"/>
          <p:cNvSpPr>
            <a:spLocks noGrp="1"/>
          </p:cNvSpPr>
          <p:nvPr>
            <p:ph idx="1"/>
          </p:nvPr>
        </p:nvSpPr>
        <p:spPr>
          <a:xfrm>
            <a:off x="838200" y="1825625"/>
            <a:ext cx="9175496" cy="4351338"/>
          </a:xfrm>
        </p:spPr>
        <p:txBody>
          <a:bodyPr>
            <a:normAutofit/>
          </a:bodyPr>
          <a:lstStyle/>
          <a:p>
            <a:r>
              <a:rPr lang="en-GB" sz="3600" dirty="0"/>
              <a:t>Unauthorized access to API</a:t>
            </a:r>
          </a:p>
          <a:p>
            <a:pPr lvl="1"/>
            <a:r>
              <a:rPr lang="en-GB" sz="3200" dirty="0"/>
              <a:t>When developers create APIs with inadequate authentication, they can contain security vulnerabilities that allow anyone to access your corporate data. </a:t>
            </a:r>
          </a:p>
          <a:p>
            <a:pPr lvl="1"/>
            <a:r>
              <a:rPr lang="en-GB" sz="3200" dirty="0"/>
              <a:t>Example - Nissan — an API flaw resulted in the ability for hackers to remotely control some features of the Nissan LEAF. </a:t>
            </a:r>
            <a:endParaRPr lang="en-GB"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249" y="2995880"/>
            <a:ext cx="2145792" cy="380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97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Real life examples (3)</a:t>
            </a:r>
          </a:p>
        </p:txBody>
      </p:sp>
      <p:sp>
        <p:nvSpPr>
          <p:cNvPr id="3" name="Content Placeholder 2"/>
          <p:cNvSpPr>
            <a:spLocks noGrp="1"/>
          </p:cNvSpPr>
          <p:nvPr>
            <p:ph idx="1"/>
          </p:nvPr>
        </p:nvSpPr>
        <p:spPr/>
        <p:txBody>
          <a:bodyPr>
            <a:normAutofit/>
          </a:bodyPr>
          <a:lstStyle/>
          <a:p>
            <a:r>
              <a:rPr lang="en-GB" sz="3600" dirty="0"/>
              <a:t>Misconfigured cloud services</a:t>
            </a:r>
          </a:p>
          <a:p>
            <a:pPr lvl="1"/>
            <a:r>
              <a:rPr lang="en-GB" sz="3200" dirty="0"/>
              <a:t>A cloud misconfiguration happens when a user or admin fails to properly set a cloud platform’s security setting. </a:t>
            </a:r>
          </a:p>
          <a:p>
            <a:pPr lvl="1"/>
            <a:r>
              <a:rPr lang="en-GB" sz="3200" dirty="0"/>
              <a:t>The Alteryx breach in 2017, during which the online marketing firm exposed data from millions of households by misconfiguring an AWS S3 Bucket. </a:t>
            </a:r>
          </a:p>
        </p:txBody>
      </p:sp>
    </p:spTree>
    <p:extLst>
      <p:ext uri="{BB962C8B-B14F-4D97-AF65-F5344CB8AC3E}">
        <p14:creationId xmlns:p14="http://schemas.microsoft.com/office/powerpoint/2010/main" val="421868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6400" y="457200"/>
            <a:ext cx="11277600" cy="1143000"/>
          </a:xfrm>
        </p:spPr>
        <p:txBody>
          <a:bodyPr rIns="35717"/>
          <a:lstStyle/>
          <a:p>
            <a:pPr eaLnBrk="1" hangingPunct="1"/>
            <a:r>
              <a:rPr lang="en-US" altLang="en-US"/>
              <a:t>Cloud Computing: who should use it?</a:t>
            </a:r>
          </a:p>
        </p:txBody>
      </p:sp>
      <p:sp>
        <p:nvSpPr>
          <p:cNvPr id="7171" name="Rectangle 3"/>
          <p:cNvSpPr>
            <a:spLocks noGrp="1" noChangeArrowheads="1"/>
          </p:cNvSpPr>
          <p:nvPr>
            <p:ph type="body" idx="1"/>
          </p:nvPr>
        </p:nvSpPr>
        <p:spPr>
          <a:xfrm>
            <a:off x="711200" y="2133600"/>
            <a:ext cx="10668000" cy="4038600"/>
          </a:xfrm>
        </p:spPr>
        <p:txBody>
          <a:bodyPr rIns="35717" anchor="ctr">
            <a:noAutofit/>
          </a:bodyPr>
          <a:lstStyle/>
          <a:p>
            <a:pPr marL="889000" indent="-571500" eaLnBrk="1" hangingPunct="1">
              <a:lnSpc>
                <a:spcPct val="90000"/>
              </a:lnSpc>
              <a:buSzPct val="171000"/>
            </a:pPr>
            <a:r>
              <a:rPr lang="en-US" altLang="en-US" dirty="0"/>
              <a:t>Cloud computing definitely makes sense if your own security is weak, missing features, or below average</a:t>
            </a:r>
          </a:p>
          <a:p>
            <a:pPr marL="889000" indent="-571500" eaLnBrk="1" hangingPunct="1">
              <a:lnSpc>
                <a:spcPct val="90000"/>
              </a:lnSpc>
              <a:buSzPct val="171000"/>
            </a:pPr>
            <a:r>
              <a:rPr lang="en-US" altLang="en-US" dirty="0"/>
              <a:t>Ultimately, if</a:t>
            </a:r>
          </a:p>
          <a:p>
            <a:pPr marL="1333500" lvl="1" indent="-571500" eaLnBrk="1" hangingPunct="1">
              <a:lnSpc>
                <a:spcPct val="90000"/>
              </a:lnSpc>
              <a:buSzPct val="171000"/>
            </a:pPr>
            <a:r>
              <a:rPr lang="en-US" altLang="en-US" dirty="0"/>
              <a:t>the cloud provider’s security people are “better” than yours (and leveraged at least as efficiently),</a:t>
            </a:r>
          </a:p>
          <a:p>
            <a:pPr marL="1333500" lvl="1" indent="-571500" eaLnBrk="1" hangingPunct="1">
              <a:lnSpc>
                <a:spcPct val="90000"/>
              </a:lnSpc>
              <a:buSzPct val="171000"/>
            </a:pPr>
            <a:r>
              <a:rPr lang="en-US" altLang="en-US" dirty="0"/>
              <a:t>the web-services interfaces don’t introduce too many new vulnerabilities, and</a:t>
            </a:r>
          </a:p>
          <a:p>
            <a:pPr marL="1333500" lvl="1" indent="-571500" eaLnBrk="1" hangingPunct="1">
              <a:lnSpc>
                <a:spcPct val="90000"/>
              </a:lnSpc>
              <a:buSzPct val="171000"/>
            </a:pPr>
            <a:r>
              <a:rPr lang="en-US" altLang="en-US" dirty="0"/>
              <a:t>the cloud provider aims at least as high as you do, at security goals, </a:t>
            </a:r>
          </a:p>
          <a:p>
            <a:pPr marL="889000" indent="-571500" eaLnBrk="1" hangingPunct="1">
              <a:lnSpc>
                <a:spcPct val="90000"/>
              </a:lnSpc>
              <a:buSzPct val="171000"/>
              <a:buFontTx/>
              <a:buNone/>
            </a:pPr>
            <a:r>
              <a:rPr lang="en-US" altLang="en-US" dirty="0"/>
              <a:t>	then cloud computing has better security</a:t>
            </a:r>
          </a:p>
        </p:txBody>
      </p:sp>
      <p:sp>
        <p:nvSpPr>
          <p:cNvPr id="7172" name="Text Box 4"/>
          <p:cNvSpPr txBox="1">
            <a:spLocks noChangeArrowheads="1"/>
          </p:cNvSpPr>
          <p:nvPr/>
        </p:nvSpPr>
        <p:spPr bwMode="auto">
          <a:xfrm>
            <a:off x="1027075" y="6324601"/>
            <a:ext cx="1056110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050" dirty="0"/>
              <a:t>J. McDermott, (2009) "Security Requirements for Virtualization in Cloud Computing," presented at the ACSAC Cloud Security Workshop, Honolulu, Hawaii, USA, 2009.</a:t>
            </a:r>
          </a:p>
        </p:txBody>
      </p:sp>
    </p:spTree>
    <p:extLst>
      <p:ext uri="{BB962C8B-B14F-4D97-AF65-F5344CB8AC3E}">
        <p14:creationId xmlns:p14="http://schemas.microsoft.com/office/powerpoint/2010/main" val="31666970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en-US" sz="4000"/>
              <a:t>Problems Associated with Cloud Computing</a:t>
            </a:r>
          </a:p>
        </p:txBody>
      </p:sp>
      <p:sp>
        <p:nvSpPr>
          <p:cNvPr id="8195" name="Rectangle 3"/>
          <p:cNvSpPr>
            <a:spLocks noGrp="1" noChangeArrowheads="1"/>
          </p:cNvSpPr>
          <p:nvPr>
            <p:ph type="body" idx="4294967295"/>
          </p:nvPr>
        </p:nvSpPr>
        <p:spPr/>
        <p:txBody>
          <a:bodyPr>
            <a:normAutofit lnSpcReduction="10000"/>
          </a:bodyPr>
          <a:lstStyle/>
          <a:p>
            <a:pPr eaLnBrk="1" hangingPunct="1"/>
            <a:r>
              <a:rPr lang="en-US" altLang="en-US" sz="4000" dirty="0"/>
              <a:t>Most security problems stem from:</a:t>
            </a:r>
          </a:p>
          <a:p>
            <a:pPr lvl="1" eaLnBrk="1" hangingPunct="1"/>
            <a:r>
              <a:rPr lang="en-US" altLang="en-US" sz="3600" dirty="0"/>
              <a:t>Loss of control</a:t>
            </a:r>
          </a:p>
          <a:p>
            <a:pPr lvl="1" eaLnBrk="1" hangingPunct="1"/>
            <a:r>
              <a:rPr lang="en-US" altLang="en-US" sz="3600" dirty="0"/>
              <a:t>Lack of trust (mechanisms)</a:t>
            </a:r>
          </a:p>
          <a:p>
            <a:pPr lvl="1" eaLnBrk="1" hangingPunct="1"/>
            <a:r>
              <a:rPr lang="en-US" altLang="en-US" sz="3600" dirty="0"/>
              <a:t>Multi-tenancy</a:t>
            </a:r>
          </a:p>
          <a:p>
            <a:pPr eaLnBrk="1" hangingPunct="1"/>
            <a:r>
              <a:rPr lang="en-US" altLang="en-US" sz="4000" dirty="0"/>
              <a:t>These problems exist mainly in 3</a:t>
            </a:r>
            <a:r>
              <a:rPr lang="en-US" altLang="en-US" sz="4000" baseline="30000" dirty="0"/>
              <a:t>rd</a:t>
            </a:r>
            <a:r>
              <a:rPr lang="en-US" altLang="en-US" sz="4000" dirty="0"/>
              <a:t> party management models</a:t>
            </a:r>
          </a:p>
          <a:p>
            <a:pPr lvl="1" eaLnBrk="1" hangingPunct="1"/>
            <a:r>
              <a:rPr lang="en-US" altLang="en-US" sz="3600" dirty="0"/>
              <a:t>Self-managed clouds still have security issues, but not related to above</a:t>
            </a:r>
          </a:p>
          <a:p>
            <a:pPr lvl="1" eaLnBrk="1" hangingPunct="1">
              <a:buFontTx/>
              <a:buNone/>
            </a:pPr>
            <a:endParaRPr lang="en-US" altLang="en-US" sz="3600" dirty="0"/>
          </a:p>
        </p:txBody>
      </p:sp>
    </p:spTree>
    <p:extLst>
      <p:ext uri="{BB962C8B-B14F-4D97-AF65-F5344CB8AC3E}">
        <p14:creationId xmlns:p14="http://schemas.microsoft.com/office/powerpoint/2010/main" val="167093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Loss of Control in the Cloud</a:t>
            </a:r>
          </a:p>
        </p:txBody>
      </p:sp>
      <p:sp>
        <p:nvSpPr>
          <p:cNvPr id="9219" name="Rectangle 3"/>
          <p:cNvSpPr>
            <a:spLocks noGrp="1" noChangeArrowheads="1"/>
          </p:cNvSpPr>
          <p:nvPr>
            <p:ph type="body" idx="1"/>
          </p:nvPr>
        </p:nvSpPr>
        <p:spPr/>
        <p:txBody>
          <a:bodyPr>
            <a:noAutofit/>
          </a:bodyPr>
          <a:lstStyle/>
          <a:p>
            <a:pPr eaLnBrk="1" hangingPunct="1"/>
            <a:r>
              <a:rPr lang="en-US" altLang="en-US" sz="3600" dirty="0"/>
              <a:t>Consumer’s loss of control</a:t>
            </a:r>
          </a:p>
          <a:p>
            <a:pPr lvl="1" eaLnBrk="1" hangingPunct="1"/>
            <a:r>
              <a:rPr lang="en-US" altLang="en-US" sz="3200" dirty="0"/>
              <a:t>Data, applications, resources are located with provider</a:t>
            </a:r>
          </a:p>
          <a:p>
            <a:pPr lvl="1" eaLnBrk="1" hangingPunct="1"/>
            <a:r>
              <a:rPr lang="en-US" altLang="en-US" sz="3200" dirty="0"/>
              <a:t>User identity management is handled by the cloud</a:t>
            </a:r>
          </a:p>
          <a:p>
            <a:pPr lvl="1" eaLnBrk="1" hangingPunct="1"/>
            <a:r>
              <a:rPr lang="en-US" altLang="en-US" sz="3200" dirty="0"/>
              <a:t>User access control rules, security policies and enforcement are managed by the cloud provider</a:t>
            </a:r>
          </a:p>
          <a:p>
            <a:pPr lvl="1" eaLnBrk="1" hangingPunct="1"/>
            <a:r>
              <a:rPr lang="en-US" altLang="en-US" sz="3200" dirty="0"/>
              <a:t>Consumer relies on provider to ensure</a:t>
            </a:r>
          </a:p>
          <a:p>
            <a:pPr lvl="2" eaLnBrk="1" hangingPunct="1"/>
            <a:r>
              <a:rPr lang="en-US" altLang="en-US" sz="2800" dirty="0"/>
              <a:t>Data security and privacy</a:t>
            </a:r>
          </a:p>
          <a:p>
            <a:pPr lvl="2" eaLnBrk="1" hangingPunct="1"/>
            <a:r>
              <a:rPr lang="en-US" altLang="en-US" sz="2800" dirty="0"/>
              <a:t>Resource availability</a:t>
            </a:r>
          </a:p>
          <a:p>
            <a:pPr lvl="2" eaLnBrk="1" hangingPunct="1"/>
            <a:r>
              <a:rPr lang="en-US" altLang="en-US" sz="2800" dirty="0"/>
              <a:t>Monitoring and repairing of services/resources</a:t>
            </a:r>
          </a:p>
          <a:p>
            <a:pPr eaLnBrk="1" hangingPunct="1"/>
            <a:endParaRPr lang="en-US" altLang="en-US" sz="3600" dirty="0"/>
          </a:p>
        </p:txBody>
      </p:sp>
    </p:spTree>
    <p:extLst>
      <p:ext uri="{BB962C8B-B14F-4D97-AF65-F5344CB8AC3E}">
        <p14:creationId xmlns:p14="http://schemas.microsoft.com/office/powerpoint/2010/main" val="13349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Lack of Trust in the Cloud</a:t>
            </a:r>
          </a:p>
        </p:txBody>
      </p:sp>
      <p:sp>
        <p:nvSpPr>
          <p:cNvPr id="10243" name="Rectangle 3"/>
          <p:cNvSpPr>
            <a:spLocks noGrp="1" noChangeArrowheads="1"/>
          </p:cNvSpPr>
          <p:nvPr>
            <p:ph type="body" idx="1"/>
          </p:nvPr>
        </p:nvSpPr>
        <p:spPr/>
        <p:txBody>
          <a:bodyPr>
            <a:normAutofit/>
          </a:bodyPr>
          <a:lstStyle/>
          <a:p>
            <a:pPr>
              <a:lnSpc>
                <a:spcPct val="80000"/>
              </a:lnSpc>
            </a:pPr>
            <a:r>
              <a:rPr lang="en-US" altLang="en-US" sz="4400" dirty="0"/>
              <a:t>Need for trust arises only in risky situations </a:t>
            </a:r>
          </a:p>
          <a:p>
            <a:pPr eaLnBrk="1" hangingPunct="1">
              <a:lnSpc>
                <a:spcPct val="80000"/>
              </a:lnSpc>
            </a:pPr>
            <a:r>
              <a:rPr lang="en-US" altLang="en-US" sz="4400" dirty="0"/>
              <a:t>Defunct third party management schemes</a:t>
            </a:r>
          </a:p>
          <a:p>
            <a:pPr lvl="1" eaLnBrk="1" hangingPunct="1">
              <a:lnSpc>
                <a:spcPct val="80000"/>
              </a:lnSpc>
            </a:pPr>
            <a:r>
              <a:rPr lang="en-US" altLang="en-US" sz="4000" dirty="0"/>
              <a:t>Hard to balance trust and risk</a:t>
            </a:r>
          </a:p>
        </p:txBody>
      </p:sp>
    </p:spTree>
    <p:extLst>
      <p:ext uri="{BB962C8B-B14F-4D97-AF65-F5344CB8AC3E}">
        <p14:creationId xmlns:p14="http://schemas.microsoft.com/office/powerpoint/2010/main" val="283530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a:t>Multi-tenancy Issues in the Cloud</a:t>
            </a:r>
          </a:p>
        </p:txBody>
      </p:sp>
      <p:sp>
        <p:nvSpPr>
          <p:cNvPr id="11267" name="Rectangle 3"/>
          <p:cNvSpPr>
            <a:spLocks noGrp="1" noChangeArrowheads="1"/>
          </p:cNvSpPr>
          <p:nvPr>
            <p:ph type="body" idx="1"/>
          </p:nvPr>
        </p:nvSpPr>
        <p:spPr/>
        <p:txBody>
          <a:bodyPr>
            <a:noAutofit/>
          </a:bodyPr>
          <a:lstStyle/>
          <a:p>
            <a:pPr eaLnBrk="1" hangingPunct="1"/>
            <a:r>
              <a:rPr lang="en-US" altLang="en-US" sz="4000" dirty="0"/>
              <a:t>Conflict between tenants’ opposing goals</a:t>
            </a:r>
          </a:p>
          <a:p>
            <a:pPr lvl="1" eaLnBrk="1" hangingPunct="1"/>
            <a:r>
              <a:rPr lang="en-US" altLang="en-US" sz="3600" dirty="0"/>
              <a:t>Tenants share a pool of resources and have opposing goals</a:t>
            </a:r>
          </a:p>
          <a:p>
            <a:pPr eaLnBrk="1" hangingPunct="1"/>
            <a:r>
              <a:rPr lang="en-US" altLang="en-US" sz="4000" dirty="0"/>
              <a:t>How to provide separation between tenants?</a:t>
            </a:r>
          </a:p>
          <a:p>
            <a:pPr lvl="1" eaLnBrk="1" hangingPunct="1">
              <a:buFontTx/>
              <a:buNone/>
            </a:pPr>
            <a:endParaRPr lang="en-US" altLang="en-US" sz="3600" dirty="0"/>
          </a:p>
        </p:txBody>
      </p:sp>
    </p:spTree>
    <p:extLst>
      <p:ext uri="{BB962C8B-B14F-4D97-AF65-F5344CB8AC3E}">
        <p14:creationId xmlns:p14="http://schemas.microsoft.com/office/powerpoint/2010/main" val="413833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Security Issues in the Cloud</a:t>
            </a:r>
          </a:p>
        </p:txBody>
      </p:sp>
      <p:sp>
        <p:nvSpPr>
          <p:cNvPr id="12291" name="Rectangle 3"/>
          <p:cNvSpPr>
            <a:spLocks noGrp="1" noChangeArrowheads="1"/>
          </p:cNvSpPr>
          <p:nvPr>
            <p:ph type="body" idx="1"/>
          </p:nvPr>
        </p:nvSpPr>
        <p:spPr/>
        <p:txBody>
          <a:bodyPr/>
          <a:lstStyle/>
          <a:p>
            <a:pPr eaLnBrk="1" hangingPunct="1">
              <a:lnSpc>
                <a:spcPct val="80000"/>
              </a:lnSpc>
            </a:pPr>
            <a:r>
              <a:rPr lang="en-US" altLang="en-US" sz="2400" dirty="0"/>
              <a:t>In theory, minimizing any of the issues would help:</a:t>
            </a:r>
          </a:p>
          <a:p>
            <a:pPr lvl="1" eaLnBrk="1" hangingPunct="1">
              <a:lnSpc>
                <a:spcPct val="80000"/>
              </a:lnSpc>
            </a:pPr>
            <a:r>
              <a:rPr lang="en-US" altLang="en-US" sz="2000" dirty="0"/>
              <a:t>Loss of Control</a:t>
            </a:r>
          </a:p>
          <a:p>
            <a:pPr lvl="2" eaLnBrk="1" hangingPunct="1">
              <a:lnSpc>
                <a:spcPct val="80000"/>
              </a:lnSpc>
            </a:pPr>
            <a:r>
              <a:rPr lang="en-US" altLang="en-US" sz="1800" dirty="0"/>
              <a:t>Take back control</a:t>
            </a:r>
          </a:p>
          <a:p>
            <a:pPr lvl="3" eaLnBrk="1" hangingPunct="1">
              <a:lnSpc>
                <a:spcPct val="80000"/>
              </a:lnSpc>
            </a:pPr>
            <a:r>
              <a:rPr lang="en-US" altLang="en-US" sz="1600" dirty="0"/>
              <a:t>Data and apps may still need to be on the cloud</a:t>
            </a:r>
          </a:p>
          <a:p>
            <a:pPr lvl="3" eaLnBrk="1" hangingPunct="1">
              <a:lnSpc>
                <a:spcPct val="80000"/>
              </a:lnSpc>
            </a:pPr>
            <a:r>
              <a:rPr lang="en-US" altLang="en-US" sz="1600" dirty="0"/>
              <a:t>But can they be managed in some way by the consumer?</a:t>
            </a:r>
          </a:p>
          <a:p>
            <a:pPr lvl="1" eaLnBrk="1" hangingPunct="1">
              <a:lnSpc>
                <a:spcPct val="80000"/>
              </a:lnSpc>
            </a:pPr>
            <a:r>
              <a:rPr lang="en-US" altLang="en-US" sz="2000" dirty="0"/>
              <a:t>Lack of trust</a:t>
            </a:r>
          </a:p>
          <a:p>
            <a:pPr lvl="2" eaLnBrk="1" hangingPunct="1">
              <a:lnSpc>
                <a:spcPct val="80000"/>
              </a:lnSpc>
            </a:pPr>
            <a:r>
              <a:rPr lang="en-US" altLang="en-US" sz="1800" dirty="0"/>
              <a:t>Increase trust (mechanisms)</a:t>
            </a:r>
          </a:p>
          <a:p>
            <a:pPr lvl="3" eaLnBrk="1" hangingPunct="1">
              <a:lnSpc>
                <a:spcPct val="80000"/>
              </a:lnSpc>
            </a:pPr>
            <a:r>
              <a:rPr lang="en-US" altLang="en-US" sz="1600" dirty="0"/>
              <a:t>Technology</a:t>
            </a:r>
          </a:p>
          <a:p>
            <a:pPr lvl="3" eaLnBrk="1" hangingPunct="1">
              <a:lnSpc>
                <a:spcPct val="80000"/>
              </a:lnSpc>
            </a:pPr>
            <a:r>
              <a:rPr lang="en-US" altLang="en-US" sz="1600" dirty="0"/>
              <a:t>Policy, </a:t>
            </a:r>
            <a:r>
              <a:rPr lang="en-US" altLang="en-US" sz="1600" dirty="0">
                <a:solidFill>
                  <a:srgbClr val="FF0000"/>
                </a:solidFill>
              </a:rPr>
              <a:t>regulation </a:t>
            </a:r>
            <a:r>
              <a:rPr lang="en-US" altLang="en-US" sz="1600" dirty="0">
                <a:solidFill>
                  <a:srgbClr val="FF0000"/>
                </a:solidFill>
                <a:sym typeface="Wingdings" panose="05000000000000000000" pitchFamily="2" charset="2"/>
              </a:rPr>
              <a:t> this topic has been studied when we talked about cloud standardization and regulation in China and internationally </a:t>
            </a:r>
            <a:endParaRPr lang="en-US" altLang="en-US" sz="1600" dirty="0">
              <a:solidFill>
                <a:srgbClr val="FF0000"/>
              </a:solidFill>
            </a:endParaRPr>
          </a:p>
          <a:p>
            <a:pPr lvl="1" eaLnBrk="1" hangingPunct="1">
              <a:lnSpc>
                <a:spcPct val="80000"/>
              </a:lnSpc>
            </a:pPr>
            <a:r>
              <a:rPr lang="en-US" altLang="en-US" sz="2000" dirty="0"/>
              <a:t>Multi-tenancy</a:t>
            </a:r>
          </a:p>
          <a:p>
            <a:pPr lvl="2" eaLnBrk="1" hangingPunct="1">
              <a:lnSpc>
                <a:spcPct val="80000"/>
              </a:lnSpc>
            </a:pPr>
            <a:r>
              <a:rPr lang="en-US" altLang="en-US" sz="1800" dirty="0"/>
              <a:t>Private cloud</a:t>
            </a:r>
          </a:p>
          <a:p>
            <a:pPr lvl="3" eaLnBrk="1" hangingPunct="1">
              <a:lnSpc>
                <a:spcPct val="80000"/>
              </a:lnSpc>
            </a:pPr>
            <a:r>
              <a:rPr lang="en-US" altLang="en-US" sz="1600" dirty="0"/>
              <a:t>Takes away the reasons to use a cloud in the first place</a:t>
            </a:r>
          </a:p>
          <a:p>
            <a:pPr lvl="2" eaLnBrk="1" hangingPunct="1">
              <a:lnSpc>
                <a:spcPct val="80000"/>
              </a:lnSpc>
            </a:pPr>
            <a:r>
              <a:rPr lang="en-US" altLang="en-US" sz="1800" dirty="0">
                <a:solidFill>
                  <a:srgbClr val="FF0000"/>
                </a:solidFill>
              </a:rPr>
              <a:t>VPC</a:t>
            </a:r>
            <a:r>
              <a:rPr lang="en-US" altLang="en-US" sz="1800" dirty="0"/>
              <a:t>: its still not a separate system </a:t>
            </a:r>
          </a:p>
          <a:p>
            <a:pPr lvl="2" eaLnBrk="1" hangingPunct="1">
              <a:lnSpc>
                <a:spcPct val="80000"/>
              </a:lnSpc>
            </a:pPr>
            <a:r>
              <a:rPr lang="en-US" altLang="en-US" sz="1800" dirty="0"/>
              <a:t>Strong separation</a:t>
            </a:r>
          </a:p>
          <a:p>
            <a:pPr eaLnBrk="1" hangingPunct="1">
              <a:lnSpc>
                <a:spcPct val="80000"/>
              </a:lnSpc>
            </a:pPr>
            <a:endParaRPr lang="en-US" altLang="en-US" sz="2400" dirty="0"/>
          </a:p>
        </p:txBody>
      </p:sp>
    </p:spTree>
    <p:extLst>
      <p:ext uri="{BB962C8B-B14F-4D97-AF65-F5344CB8AC3E}">
        <p14:creationId xmlns:p14="http://schemas.microsoft.com/office/powerpoint/2010/main" val="219438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4000"/>
              <a:t>Minimize Lack of Trust: Policy Language</a:t>
            </a:r>
          </a:p>
        </p:txBody>
      </p:sp>
      <p:sp>
        <p:nvSpPr>
          <p:cNvPr id="13315" name="Rectangle 3"/>
          <p:cNvSpPr>
            <a:spLocks noGrp="1" noChangeArrowheads="1"/>
          </p:cNvSpPr>
          <p:nvPr>
            <p:ph type="body" idx="1"/>
          </p:nvPr>
        </p:nvSpPr>
        <p:spPr/>
        <p:txBody>
          <a:bodyPr>
            <a:noAutofit/>
          </a:bodyPr>
          <a:lstStyle/>
          <a:p>
            <a:pPr eaLnBrk="1" hangingPunct="1">
              <a:lnSpc>
                <a:spcPct val="80000"/>
              </a:lnSpc>
            </a:pPr>
            <a:r>
              <a:rPr lang="en-US" altLang="en-US" sz="3200" dirty="0"/>
              <a:t>Create policy language with the following characteristics: </a:t>
            </a:r>
          </a:p>
          <a:p>
            <a:pPr lvl="1" eaLnBrk="1" hangingPunct="1">
              <a:lnSpc>
                <a:spcPct val="80000"/>
              </a:lnSpc>
            </a:pPr>
            <a:r>
              <a:rPr lang="en-US" altLang="en-US" sz="2800" dirty="0"/>
              <a:t>Machine-understandable (or at least </a:t>
            </a:r>
            <a:r>
              <a:rPr lang="en-US" altLang="en-US" sz="2800" dirty="0" err="1"/>
              <a:t>processable</a:t>
            </a:r>
            <a:r>
              <a:rPr lang="en-US" altLang="en-US" sz="2800" dirty="0"/>
              <a:t>), </a:t>
            </a:r>
          </a:p>
          <a:p>
            <a:pPr lvl="1" eaLnBrk="1" hangingPunct="1">
              <a:lnSpc>
                <a:spcPct val="80000"/>
              </a:lnSpc>
            </a:pPr>
            <a:r>
              <a:rPr lang="en-US" altLang="en-US" sz="2800" dirty="0"/>
              <a:t>Easy to combine/merge and compare </a:t>
            </a:r>
          </a:p>
          <a:p>
            <a:pPr lvl="2">
              <a:lnSpc>
                <a:spcPct val="80000"/>
              </a:lnSpc>
            </a:pPr>
            <a:r>
              <a:rPr lang="en-US" altLang="en-US" dirty="0"/>
              <a:t>Examples of policy statements </a:t>
            </a:r>
          </a:p>
          <a:p>
            <a:pPr lvl="3">
              <a:lnSpc>
                <a:spcPct val="80000"/>
              </a:lnSpc>
            </a:pPr>
            <a:r>
              <a:rPr lang="en-US" altLang="en-US" dirty="0"/>
              <a:t>“requires isolation between VMs”</a:t>
            </a:r>
          </a:p>
          <a:p>
            <a:pPr lvl="3">
              <a:lnSpc>
                <a:spcPct val="80000"/>
              </a:lnSpc>
            </a:pPr>
            <a:r>
              <a:rPr lang="en-US" altLang="en-US" dirty="0"/>
              <a:t>“requires geographical isolation between VMs”</a:t>
            </a:r>
          </a:p>
          <a:p>
            <a:pPr lvl="3">
              <a:lnSpc>
                <a:spcPct val="80000"/>
              </a:lnSpc>
            </a:pPr>
            <a:r>
              <a:rPr lang="en-US" altLang="en-US" dirty="0"/>
              <a:t>“requires physical separation between other communities/tenants that are in the same industry,” </a:t>
            </a:r>
          </a:p>
          <a:p>
            <a:pPr>
              <a:lnSpc>
                <a:spcPct val="80000"/>
              </a:lnSpc>
            </a:pPr>
            <a:r>
              <a:rPr lang="en-US" altLang="en-US" sz="3200" dirty="0"/>
              <a:t>Need a validation tool to check that the policy created in the standard language correctly reflects the policy creator’s intentions (i.e. that the policy language is semantically equivalent to the user’s intentions)</a:t>
            </a:r>
          </a:p>
        </p:txBody>
      </p:sp>
    </p:spTree>
    <p:extLst>
      <p:ext uri="{BB962C8B-B14F-4D97-AF65-F5344CB8AC3E}">
        <p14:creationId xmlns:p14="http://schemas.microsoft.com/office/powerpoint/2010/main" val="188489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3125"/>
            <a:ext cx="10515600" cy="2852737"/>
          </a:xfrm>
        </p:spPr>
        <p:txBody>
          <a:bodyPr>
            <a:normAutofit/>
          </a:bodyPr>
          <a:lstStyle/>
          <a:p>
            <a:pPr algn="ctr"/>
            <a:r>
              <a:rPr lang="en-GB" dirty="0"/>
              <a:t>Topic 6:</a:t>
            </a:r>
            <a:br>
              <a:rPr lang="en-GB" dirty="0"/>
            </a:br>
            <a:r>
              <a:rPr lang="en-GB" dirty="0"/>
              <a:t>Problems with cloud computing</a:t>
            </a:r>
            <a:endParaRPr lang="en-US" dirty="0"/>
          </a:p>
        </p:txBody>
      </p:sp>
    </p:spTree>
    <p:extLst>
      <p:ext uri="{BB962C8B-B14F-4D97-AF65-F5344CB8AC3E}">
        <p14:creationId xmlns:p14="http://schemas.microsoft.com/office/powerpoint/2010/main" val="163976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4000"/>
              <a:t>Minimize Lack of Trust: Certification</a:t>
            </a:r>
          </a:p>
        </p:txBody>
      </p:sp>
      <p:sp>
        <p:nvSpPr>
          <p:cNvPr id="14339" name="Rectangle 3"/>
          <p:cNvSpPr>
            <a:spLocks noGrp="1" noChangeArrowheads="1"/>
          </p:cNvSpPr>
          <p:nvPr>
            <p:ph type="body" idx="1"/>
          </p:nvPr>
        </p:nvSpPr>
        <p:spPr/>
        <p:txBody>
          <a:bodyPr>
            <a:normAutofit/>
          </a:bodyPr>
          <a:lstStyle/>
          <a:p>
            <a:pPr eaLnBrk="1" hangingPunct="1">
              <a:lnSpc>
                <a:spcPct val="90000"/>
              </a:lnSpc>
            </a:pPr>
            <a:r>
              <a:rPr lang="en-US" altLang="en-US" sz="3200" dirty="0"/>
              <a:t>Certification</a:t>
            </a:r>
          </a:p>
          <a:p>
            <a:pPr lvl="1" eaLnBrk="1" hangingPunct="1">
              <a:lnSpc>
                <a:spcPct val="90000"/>
              </a:lnSpc>
            </a:pPr>
            <a:r>
              <a:rPr lang="en-US" altLang="en-US" sz="2800" dirty="0"/>
              <a:t>Some form of reputable, independent, comparable assessment and description of security features and assurance</a:t>
            </a:r>
          </a:p>
          <a:p>
            <a:pPr eaLnBrk="1" hangingPunct="1">
              <a:lnSpc>
                <a:spcPct val="90000"/>
              </a:lnSpc>
            </a:pPr>
            <a:r>
              <a:rPr lang="en-US" altLang="en-US" sz="3200" dirty="0"/>
              <a:t>Risk assessment</a:t>
            </a:r>
          </a:p>
          <a:p>
            <a:pPr lvl="1" eaLnBrk="1" hangingPunct="1">
              <a:lnSpc>
                <a:spcPct val="90000"/>
              </a:lnSpc>
            </a:pPr>
            <a:r>
              <a:rPr lang="en-US" altLang="en-US" sz="2800" dirty="0"/>
              <a:t>Performed by certified third parties</a:t>
            </a:r>
          </a:p>
          <a:p>
            <a:pPr lvl="1" eaLnBrk="1" hangingPunct="1">
              <a:lnSpc>
                <a:spcPct val="90000"/>
              </a:lnSpc>
            </a:pPr>
            <a:r>
              <a:rPr lang="en-US" altLang="en-US" sz="2800" dirty="0"/>
              <a:t>Provides consumers with additional assurance</a:t>
            </a:r>
          </a:p>
        </p:txBody>
      </p:sp>
    </p:spTree>
    <p:extLst>
      <p:ext uri="{BB962C8B-B14F-4D97-AF65-F5344CB8AC3E}">
        <p14:creationId xmlns:p14="http://schemas.microsoft.com/office/powerpoint/2010/main" val="207782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Minimize Loss of Control in the Cloud</a:t>
            </a:r>
          </a:p>
        </p:txBody>
      </p:sp>
      <p:sp>
        <p:nvSpPr>
          <p:cNvPr id="15363" name="Rectangle 3"/>
          <p:cNvSpPr>
            <a:spLocks noGrp="1" noChangeArrowheads="1"/>
          </p:cNvSpPr>
          <p:nvPr>
            <p:ph type="body" idx="1"/>
          </p:nvPr>
        </p:nvSpPr>
        <p:spPr/>
        <p:txBody>
          <a:bodyPr>
            <a:normAutofit/>
          </a:bodyPr>
          <a:lstStyle/>
          <a:p>
            <a:pPr eaLnBrk="1" hangingPunct="1"/>
            <a:r>
              <a:rPr lang="en-US" altLang="en-US" sz="3200" dirty="0"/>
              <a:t>Monitoring</a:t>
            </a:r>
          </a:p>
          <a:p>
            <a:pPr eaLnBrk="1" hangingPunct="1"/>
            <a:r>
              <a:rPr lang="en-US" altLang="en-US" sz="3200" dirty="0"/>
              <a:t>Utilizing different clouds</a:t>
            </a:r>
          </a:p>
          <a:p>
            <a:pPr eaLnBrk="1" hangingPunct="1"/>
            <a:r>
              <a:rPr lang="en-US" altLang="en-US" sz="3200" dirty="0"/>
              <a:t>Access control management</a:t>
            </a:r>
          </a:p>
        </p:txBody>
      </p:sp>
    </p:spTree>
    <p:extLst>
      <p:ext uri="{BB962C8B-B14F-4D97-AF65-F5344CB8AC3E}">
        <p14:creationId xmlns:p14="http://schemas.microsoft.com/office/powerpoint/2010/main" val="242270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dirty="0"/>
              <a:t>Minimize Loss of Control: Monitoring (1)</a:t>
            </a:r>
          </a:p>
        </p:txBody>
      </p:sp>
      <p:sp>
        <p:nvSpPr>
          <p:cNvPr id="16387" name="Rectangle 3"/>
          <p:cNvSpPr>
            <a:spLocks noGrp="1" noChangeArrowheads="1"/>
          </p:cNvSpPr>
          <p:nvPr>
            <p:ph type="body" idx="1"/>
          </p:nvPr>
        </p:nvSpPr>
        <p:spPr>
          <a:xfrm>
            <a:off x="609600" y="1676400"/>
            <a:ext cx="10972800" cy="4800600"/>
          </a:xfrm>
        </p:spPr>
        <p:txBody>
          <a:bodyPr>
            <a:noAutofit/>
          </a:bodyPr>
          <a:lstStyle/>
          <a:p>
            <a:pPr eaLnBrk="1" hangingPunct="1">
              <a:lnSpc>
                <a:spcPct val="80000"/>
              </a:lnSpc>
            </a:pPr>
            <a:r>
              <a:rPr lang="en-US" altLang="en-US" sz="4000" dirty="0"/>
              <a:t>Cloud consumer needs situational awareness for critical applications</a:t>
            </a:r>
          </a:p>
          <a:p>
            <a:pPr lvl="1" eaLnBrk="1" hangingPunct="1">
              <a:lnSpc>
                <a:spcPct val="80000"/>
              </a:lnSpc>
            </a:pPr>
            <a:r>
              <a:rPr lang="en-US" altLang="en-US" sz="3600" dirty="0"/>
              <a:t>When underlying components fail, what is the effect of the failure to the mission logic</a:t>
            </a:r>
          </a:p>
          <a:p>
            <a:pPr lvl="1" eaLnBrk="1" hangingPunct="1">
              <a:lnSpc>
                <a:spcPct val="80000"/>
              </a:lnSpc>
            </a:pPr>
            <a:r>
              <a:rPr lang="en-US" altLang="en-US" sz="3600" dirty="0"/>
              <a:t>What recovery measures can be taken (by provider and consumer)</a:t>
            </a:r>
          </a:p>
        </p:txBody>
      </p:sp>
    </p:spTree>
    <p:extLst>
      <p:ext uri="{BB962C8B-B14F-4D97-AF65-F5344CB8AC3E}">
        <p14:creationId xmlns:p14="http://schemas.microsoft.com/office/powerpoint/2010/main" val="22485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dirty="0"/>
              <a:t>Minimize Loss of Control: Monitoring (2)</a:t>
            </a:r>
          </a:p>
        </p:txBody>
      </p:sp>
      <p:sp>
        <p:nvSpPr>
          <p:cNvPr id="16387" name="Rectangle 3"/>
          <p:cNvSpPr>
            <a:spLocks noGrp="1" noChangeArrowheads="1"/>
          </p:cNvSpPr>
          <p:nvPr>
            <p:ph type="body" idx="1"/>
          </p:nvPr>
        </p:nvSpPr>
        <p:spPr>
          <a:xfrm>
            <a:off x="609600" y="1676400"/>
            <a:ext cx="10972800" cy="4800600"/>
          </a:xfrm>
        </p:spPr>
        <p:txBody>
          <a:bodyPr>
            <a:noAutofit/>
          </a:bodyPr>
          <a:lstStyle/>
          <a:p>
            <a:pPr eaLnBrk="1" hangingPunct="1">
              <a:lnSpc>
                <a:spcPct val="80000"/>
              </a:lnSpc>
            </a:pPr>
            <a:r>
              <a:rPr lang="en-US" altLang="en-US" sz="3600" dirty="0"/>
              <a:t>Requires an application-specific run-time monitoring and management tool for the consumer</a:t>
            </a:r>
          </a:p>
          <a:p>
            <a:pPr lvl="1" eaLnBrk="1" hangingPunct="1">
              <a:lnSpc>
                <a:spcPct val="80000"/>
              </a:lnSpc>
            </a:pPr>
            <a:r>
              <a:rPr lang="en-US" altLang="en-US" sz="3200" dirty="0"/>
              <a:t>The cloud consumer and cloud provider have different views of the system</a:t>
            </a:r>
          </a:p>
          <a:p>
            <a:pPr lvl="1" eaLnBrk="1" hangingPunct="1">
              <a:lnSpc>
                <a:spcPct val="80000"/>
              </a:lnSpc>
            </a:pPr>
            <a:r>
              <a:rPr lang="en-US" altLang="en-US" sz="3200" dirty="0"/>
              <a:t>Enable both the provider and tenants to monitor the components in the cloud that are under their control</a:t>
            </a:r>
          </a:p>
          <a:p>
            <a:pPr lvl="1" eaLnBrk="1" hangingPunct="1">
              <a:lnSpc>
                <a:spcPct val="80000"/>
              </a:lnSpc>
            </a:pPr>
            <a:r>
              <a:rPr lang="en-US" altLang="en-US" sz="3200" dirty="0"/>
              <a:t>Provide mechanisms that enable the provider to act on attacks he can handle</a:t>
            </a:r>
          </a:p>
          <a:p>
            <a:pPr lvl="1" eaLnBrk="1" hangingPunct="1">
              <a:lnSpc>
                <a:spcPct val="80000"/>
              </a:lnSpc>
            </a:pPr>
            <a:r>
              <a:rPr lang="en-US" altLang="en-US" sz="3200" dirty="0"/>
              <a:t>Provide mechanisms that enable the consumer to act on attacks that he can handle (application-level monitoring)</a:t>
            </a:r>
          </a:p>
        </p:txBody>
      </p:sp>
    </p:spTree>
    <p:extLst>
      <p:ext uri="{BB962C8B-B14F-4D97-AF65-F5344CB8AC3E}">
        <p14:creationId xmlns:p14="http://schemas.microsoft.com/office/powerpoint/2010/main" val="3795660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altLang="en-US" sz="4000"/>
              <a:t>Minimize Loss of Control: Utilize Different Clouds</a:t>
            </a:r>
          </a:p>
        </p:txBody>
      </p:sp>
      <p:sp>
        <p:nvSpPr>
          <p:cNvPr id="17411" name="Rectangle 3"/>
          <p:cNvSpPr>
            <a:spLocks noGrp="1" noChangeArrowheads="1"/>
          </p:cNvSpPr>
          <p:nvPr>
            <p:ph type="body" idx="4294967295"/>
          </p:nvPr>
        </p:nvSpPr>
        <p:spPr/>
        <p:txBody>
          <a:bodyPr>
            <a:normAutofit/>
          </a:bodyPr>
          <a:lstStyle/>
          <a:p>
            <a:pPr eaLnBrk="1" hangingPunct="1">
              <a:lnSpc>
                <a:spcPct val="80000"/>
              </a:lnSpc>
            </a:pPr>
            <a:r>
              <a:rPr lang="en-US" altLang="en-US" sz="3600" dirty="0"/>
              <a:t>The concept of ‘Don’t put all your eggs in one basket’</a:t>
            </a:r>
          </a:p>
          <a:p>
            <a:pPr lvl="1" eaLnBrk="1" hangingPunct="1">
              <a:lnSpc>
                <a:spcPct val="80000"/>
              </a:lnSpc>
            </a:pPr>
            <a:r>
              <a:rPr lang="en-US" altLang="en-US" sz="3200" dirty="0"/>
              <a:t>Consumer may use services from different clouds through an intra-cloud or multi-cloud architecture</a:t>
            </a:r>
          </a:p>
          <a:p>
            <a:pPr lvl="1" eaLnBrk="1" hangingPunct="1">
              <a:lnSpc>
                <a:spcPct val="80000"/>
              </a:lnSpc>
            </a:pPr>
            <a:r>
              <a:rPr lang="en-US" altLang="en-US" sz="3200" dirty="0"/>
              <a:t>A multi-cloud or intra-cloud architecture in which consumers</a:t>
            </a:r>
          </a:p>
          <a:p>
            <a:pPr lvl="2" eaLnBrk="1" hangingPunct="1">
              <a:lnSpc>
                <a:spcPct val="80000"/>
              </a:lnSpc>
            </a:pPr>
            <a:r>
              <a:rPr lang="en-US" altLang="en-US" sz="2800" dirty="0"/>
              <a:t>Spread the risk</a:t>
            </a:r>
          </a:p>
          <a:p>
            <a:pPr lvl="2" eaLnBrk="1" hangingPunct="1">
              <a:lnSpc>
                <a:spcPct val="80000"/>
              </a:lnSpc>
            </a:pPr>
            <a:r>
              <a:rPr lang="en-US" altLang="en-US" sz="2800" dirty="0"/>
              <a:t>Increase redundancy (per-task or per-application)</a:t>
            </a:r>
          </a:p>
          <a:p>
            <a:pPr lvl="2" eaLnBrk="1" hangingPunct="1">
              <a:lnSpc>
                <a:spcPct val="80000"/>
              </a:lnSpc>
            </a:pPr>
            <a:r>
              <a:rPr lang="en-US" altLang="en-US" sz="2800" dirty="0"/>
              <a:t>Increase chance of mission completion for critical applications</a:t>
            </a:r>
          </a:p>
        </p:txBody>
      </p:sp>
    </p:spTree>
    <p:extLst>
      <p:ext uri="{BB962C8B-B14F-4D97-AF65-F5344CB8AC3E}">
        <p14:creationId xmlns:p14="http://schemas.microsoft.com/office/powerpoint/2010/main" val="6671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altLang="en-US" sz="4000"/>
              <a:t>Minimize Loss of Control: Utilize Different Clouds</a:t>
            </a:r>
          </a:p>
        </p:txBody>
      </p:sp>
      <p:sp>
        <p:nvSpPr>
          <p:cNvPr id="17411" name="Rectangle 3"/>
          <p:cNvSpPr>
            <a:spLocks noGrp="1" noChangeArrowheads="1"/>
          </p:cNvSpPr>
          <p:nvPr>
            <p:ph type="body" idx="4294967295"/>
          </p:nvPr>
        </p:nvSpPr>
        <p:spPr/>
        <p:txBody>
          <a:bodyPr>
            <a:noAutofit/>
          </a:bodyPr>
          <a:lstStyle/>
          <a:p>
            <a:pPr>
              <a:lnSpc>
                <a:spcPct val="80000"/>
              </a:lnSpc>
            </a:pPr>
            <a:r>
              <a:rPr lang="en-US" altLang="en-US" sz="4000" dirty="0"/>
              <a:t>Possible issues to consider:</a:t>
            </a:r>
          </a:p>
          <a:p>
            <a:pPr lvl="1">
              <a:lnSpc>
                <a:spcPct val="80000"/>
              </a:lnSpc>
            </a:pPr>
            <a:r>
              <a:rPr lang="en-US" altLang="en-US" sz="3200" dirty="0"/>
              <a:t>Policy incompatibility (combined, what is the overarching policy?)</a:t>
            </a:r>
          </a:p>
          <a:p>
            <a:pPr lvl="1">
              <a:lnSpc>
                <a:spcPct val="80000"/>
              </a:lnSpc>
            </a:pPr>
            <a:r>
              <a:rPr lang="en-US" altLang="en-US" sz="3200" dirty="0"/>
              <a:t>Data dependency between clouds</a:t>
            </a:r>
          </a:p>
          <a:p>
            <a:pPr lvl="1">
              <a:lnSpc>
                <a:spcPct val="80000"/>
              </a:lnSpc>
            </a:pPr>
            <a:r>
              <a:rPr lang="en-US" altLang="en-US" sz="3200" dirty="0"/>
              <a:t>Differing data semantics across clouds</a:t>
            </a:r>
          </a:p>
          <a:p>
            <a:pPr lvl="1">
              <a:lnSpc>
                <a:spcPct val="80000"/>
              </a:lnSpc>
            </a:pPr>
            <a:r>
              <a:rPr lang="en-US" altLang="en-US" sz="3200" dirty="0"/>
              <a:t>Knowing when to utilize the redundancy feature (monitoring technology)</a:t>
            </a:r>
          </a:p>
          <a:p>
            <a:pPr lvl="1">
              <a:lnSpc>
                <a:spcPct val="80000"/>
              </a:lnSpc>
            </a:pPr>
            <a:r>
              <a:rPr lang="en-US" altLang="en-US" sz="3200" dirty="0"/>
              <a:t>Is it worth it to spread your sensitive data across multiple clouds?</a:t>
            </a:r>
          </a:p>
          <a:p>
            <a:pPr lvl="2">
              <a:lnSpc>
                <a:spcPct val="80000"/>
              </a:lnSpc>
            </a:pPr>
            <a:r>
              <a:rPr lang="en-US" altLang="en-US" sz="3200" dirty="0"/>
              <a:t>Redundancy could increase risk of exposure</a:t>
            </a:r>
          </a:p>
        </p:txBody>
      </p:sp>
    </p:spTree>
    <p:extLst>
      <p:ext uri="{BB962C8B-B14F-4D97-AF65-F5344CB8AC3E}">
        <p14:creationId xmlns:p14="http://schemas.microsoft.com/office/powerpoint/2010/main" val="291088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dirty="0"/>
              <a:t>Minimize Loss of Control: Access Control (1)</a:t>
            </a:r>
          </a:p>
        </p:txBody>
      </p:sp>
      <p:sp>
        <p:nvSpPr>
          <p:cNvPr id="18435" name="Rectangle 3"/>
          <p:cNvSpPr>
            <a:spLocks noGrp="1" noChangeArrowheads="1"/>
          </p:cNvSpPr>
          <p:nvPr>
            <p:ph type="body" idx="1"/>
          </p:nvPr>
        </p:nvSpPr>
        <p:spPr/>
        <p:txBody>
          <a:bodyPr>
            <a:normAutofit/>
          </a:bodyPr>
          <a:lstStyle/>
          <a:p>
            <a:pPr eaLnBrk="1" hangingPunct="1">
              <a:lnSpc>
                <a:spcPct val="80000"/>
              </a:lnSpc>
            </a:pPr>
            <a:r>
              <a:rPr lang="en-US" altLang="en-US" sz="3200" dirty="0"/>
              <a:t>Many possible layers of access control</a:t>
            </a:r>
          </a:p>
          <a:p>
            <a:pPr lvl="1" eaLnBrk="1" hangingPunct="1">
              <a:lnSpc>
                <a:spcPct val="80000"/>
              </a:lnSpc>
            </a:pPr>
            <a:r>
              <a:rPr lang="en-US" altLang="en-US" sz="2800" dirty="0"/>
              <a:t>E.g. access to the cloud, access to servers, access to services, access to databases (direct and queries via web services), access to VMs, and access to objects within a VM</a:t>
            </a:r>
          </a:p>
          <a:p>
            <a:pPr lvl="1" eaLnBrk="1" hangingPunct="1">
              <a:lnSpc>
                <a:spcPct val="80000"/>
              </a:lnSpc>
            </a:pPr>
            <a:r>
              <a:rPr lang="en-US" altLang="en-US" sz="2800" dirty="0"/>
              <a:t>Depending on the deployment model used, some of these will be controlled by the provider and others by the consumer </a:t>
            </a:r>
          </a:p>
        </p:txBody>
      </p:sp>
    </p:spTree>
    <p:extLst>
      <p:ext uri="{BB962C8B-B14F-4D97-AF65-F5344CB8AC3E}">
        <p14:creationId xmlns:p14="http://schemas.microsoft.com/office/powerpoint/2010/main" val="3799016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dirty="0"/>
              <a:t>Minimize Loss of Control: Access Control (2)</a:t>
            </a:r>
          </a:p>
        </p:txBody>
      </p:sp>
      <p:sp>
        <p:nvSpPr>
          <p:cNvPr id="18435" name="Rectangle 3"/>
          <p:cNvSpPr>
            <a:spLocks noGrp="1" noChangeArrowheads="1"/>
          </p:cNvSpPr>
          <p:nvPr>
            <p:ph type="body" idx="1"/>
          </p:nvPr>
        </p:nvSpPr>
        <p:spPr/>
        <p:txBody>
          <a:bodyPr>
            <a:normAutofit/>
          </a:bodyPr>
          <a:lstStyle/>
          <a:p>
            <a:pPr eaLnBrk="1" hangingPunct="1">
              <a:lnSpc>
                <a:spcPct val="80000"/>
              </a:lnSpc>
            </a:pPr>
            <a:r>
              <a:rPr lang="en-US" altLang="en-US" sz="3200" dirty="0"/>
              <a:t>Regardless of deployment model, provider needs to manage the user authentication and access control procedures (to the cloud) </a:t>
            </a:r>
          </a:p>
          <a:p>
            <a:pPr lvl="1" eaLnBrk="1" hangingPunct="1">
              <a:lnSpc>
                <a:spcPct val="80000"/>
              </a:lnSpc>
            </a:pPr>
            <a:r>
              <a:rPr lang="en-US" altLang="en-US" sz="2800" dirty="0"/>
              <a:t>Federated Identity Management: access control management burden still lies with the provider </a:t>
            </a:r>
          </a:p>
          <a:p>
            <a:pPr lvl="1" eaLnBrk="1" hangingPunct="1">
              <a:lnSpc>
                <a:spcPct val="80000"/>
              </a:lnSpc>
            </a:pPr>
            <a:r>
              <a:rPr lang="en-US" altLang="en-US" sz="2800" dirty="0"/>
              <a:t>Requires user to place a large amount of trust on the provider in terms of security, management, and maintenance of access control policies. This can be burdensome when numerous users from different organizations with different access control policies, are involved</a:t>
            </a:r>
          </a:p>
        </p:txBody>
      </p:sp>
    </p:spTree>
    <p:extLst>
      <p:ext uri="{BB962C8B-B14F-4D97-AF65-F5344CB8AC3E}">
        <p14:creationId xmlns:p14="http://schemas.microsoft.com/office/powerpoint/2010/main" val="86223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000" dirty="0"/>
              <a:t>Minimize Multi-tenancy in the Cloud</a:t>
            </a:r>
          </a:p>
        </p:txBody>
      </p:sp>
      <p:sp>
        <p:nvSpPr>
          <p:cNvPr id="20483" name="Rectangle 3"/>
          <p:cNvSpPr>
            <a:spLocks noGrp="1" noChangeArrowheads="1"/>
          </p:cNvSpPr>
          <p:nvPr>
            <p:ph type="body" idx="1"/>
          </p:nvPr>
        </p:nvSpPr>
        <p:spPr/>
        <p:txBody>
          <a:bodyPr>
            <a:normAutofit/>
          </a:bodyPr>
          <a:lstStyle/>
          <a:p>
            <a:pPr eaLnBrk="1" hangingPunct="1"/>
            <a:r>
              <a:rPr lang="en-US" altLang="en-US" sz="3200" dirty="0"/>
              <a:t>Can’t really force the provider to accept less tenants</a:t>
            </a:r>
          </a:p>
          <a:p>
            <a:pPr lvl="1" eaLnBrk="1" hangingPunct="1"/>
            <a:r>
              <a:rPr lang="en-US" altLang="en-US" sz="2800" dirty="0"/>
              <a:t>Can try to increase isolation between tenants</a:t>
            </a:r>
          </a:p>
          <a:p>
            <a:pPr lvl="2" eaLnBrk="1" hangingPunct="1"/>
            <a:r>
              <a:rPr lang="en-US" altLang="en-US" sz="2400" dirty="0"/>
              <a:t>Strong isolation techniques (VPC to some degree)</a:t>
            </a:r>
          </a:p>
          <a:p>
            <a:pPr lvl="2" eaLnBrk="1" hangingPunct="1"/>
            <a:r>
              <a:rPr lang="en-US" altLang="en-US" sz="2400" dirty="0" err="1"/>
              <a:t>QoS</a:t>
            </a:r>
            <a:r>
              <a:rPr lang="en-US" altLang="en-US" sz="2400" dirty="0"/>
              <a:t> requirements need to be met</a:t>
            </a:r>
          </a:p>
          <a:p>
            <a:pPr lvl="2" eaLnBrk="1" hangingPunct="1"/>
            <a:r>
              <a:rPr lang="en-US" altLang="en-US" sz="2400" dirty="0"/>
              <a:t>Policy specification</a:t>
            </a:r>
          </a:p>
          <a:p>
            <a:pPr lvl="1" eaLnBrk="1" hangingPunct="1"/>
            <a:r>
              <a:rPr lang="en-US" altLang="en-US" sz="2800" dirty="0"/>
              <a:t>Can try to increase trust in the tenants</a:t>
            </a:r>
          </a:p>
          <a:p>
            <a:pPr lvl="2" eaLnBrk="1" hangingPunct="1"/>
            <a:r>
              <a:rPr lang="en-US" altLang="en-US" sz="2400" dirty="0"/>
              <a:t>Who’s the insider, where’s the security boundary? Who can I trust?</a:t>
            </a:r>
          </a:p>
          <a:p>
            <a:pPr lvl="2" eaLnBrk="1" hangingPunct="1"/>
            <a:r>
              <a:rPr lang="en-US" altLang="en-US" sz="2400" dirty="0"/>
              <a:t>Use SLAs to enforce trusted behavior</a:t>
            </a:r>
          </a:p>
        </p:txBody>
      </p:sp>
    </p:spTree>
    <p:extLst>
      <p:ext uri="{BB962C8B-B14F-4D97-AF65-F5344CB8AC3E}">
        <p14:creationId xmlns:p14="http://schemas.microsoft.com/office/powerpoint/2010/main" val="165625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dirty="0"/>
              <a:t>Additional issues: Local Host Security (1)</a:t>
            </a:r>
          </a:p>
        </p:txBody>
      </p:sp>
      <p:sp>
        <p:nvSpPr>
          <p:cNvPr id="21507" name="Rectangle 3"/>
          <p:cNvSpPr>
            <a:spLocks noGrp="1" noChangeArrowheads="1"/>
          </p:cNvSpPr>
          <p:nvPr>
            <p:ph type="body" idx="1"/>
          </p:nvPr>
        </p:nvSpPr>
        <p:spPr/>
        <p:txBody>
          <a:bodyPr>
            <a:normAutofit/>
          </a:bodyPr>
          <a:lstStyle/>
          <a:p>
            <a:pPr eaLnBrk="1" hangingPunct="1">
              <a:lnSpc>
                <a:spcPct val="80000"/>
              </a:lnSpc>
            </a:pPr>
            <a:r>
              <a:rPr lang="en-US" altLang="en-US" sz="4000" dirty="0"/>
              <a:t>Are local host machines part of the cloud infrastructure? </a:t>
            </a:r>
          </a:p>
          <a:p>
            <a:pPr lvl="1" eaLnBrk="1" hangingPunct="1">
              <a:lnSpc>
                <a:spcPct val="80000"/>
              </a:lnSpc>
            </a:pPr>
            <a:r>
              <a:rPr lang="en-US" altLang="en-US" sz="3600" dirty="0"/>
              <a:t>Outside the security perimeter</a:t>
            </a:r>
          </a:p>
          <a:p>
            <a:pPr lvl="1" eaLnBrk="1" hangingPunct="1">
              <a:lnSpc>
                <a:spcPct val="80000"/>
              </a:lnSpc>
            </a:pPr>
            <a:r>
              <a:rPr lang="en-US" altLang="en-US" sz="3600" dirty="0"/>
              <a:t>While cloud consumers worry about the security on the cloud provider’s site, they may easily forget to harden their own machines </a:t>
            </a:r>
          </a:p>
        </p:txBody>
      </p:sp>
    </p:spTree>
    <p:extLst>
      <p:ext uri="{BB962C8B-B14F-4D97-AF65-F5344CB8AC3E}">
        <p14:creationId xmlns:p14="http://schemas.microsoft.com/office/powerpoint/2010/main" val="102688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914400" y="2130426"/>
            <a:ext cx="10363200" cy="1470025"/>
          </a:xfrm>
        </p:spPr>
        <p:txBody>
          <a:bodyPr/>
          <a:lstStyle/>
          <a:p>
            <a:pPr eaLnBrk="1" hangingPunct="1"/>
            <a:r>
              <a:rPr lang="en-US" altLang="en-US" dirty="0"/>
              <a:t>Security Issues in Cloud Computing</a:t>
            </a:r>
          </a:p>
        </p:txBody>
      </p:sp>
    </p:spTree>
    <p:extLst>
      <p:ext uri="{BB962C8B-B14F-4D97-AF65-F5344CB8AC3E}">
        <p14:creationId xmlns:p14="http://schemas.microsoft.com/office/powerpoint/2010/main" val="2419026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dirty="0"/>
              <a:t>Additional issues: Local Host Security (2)</a:t>
            </a:r>
          </a:p>
        </p:txBody>
      </p:sp>
      <p:sp>
        <p:nvSpPr>
          <p:cNvPr id="21507" name="Rectangle 3"/>
          <p:cNvSpPr>
            <a:spLocks noGrp="1" noChangeArrowheads="1"/>
          </p:cNvSpPr>
          <p:nvPr>
            <p:ph type="body" idx="1"/>
          </p:nvPr>
        </p:nvSpPr>
        <p:spPr/>
        <p:txBody>
          <a:bodyPr>
            <a:normAutofit/>
          </a:bodyPr>
          <a:lstStyle/>
          <a:p>
            <a:pPr eaLnBrk="1" hangingPunct="1">
              <a:lnSpc>
                <a:spcPct val="80000"/>
              </a:lnSpc>
            </a:pPr>
            <a:r>
              <a:rPr lang="en-US" altLang="en-US" sz="4000" dirty="0"/>
              <a:t>The lack of security of local devices can </a:t>
            </a:r>
          </a:p>
          <a:p>
            <a:pPr lvl="1" eaLnBrk="1" hangingPunct="1">
              <a:lnSpc>
                <a:spcPct val="80000"/>
              </a:lnSpc>
            </a:pPr>
            <a:r>
              <a:rPr lang="en-US" altLang="en-US" sz="3600" dirty="0"/>
              <a:t>Provide a way for malicious services on the cloud to attack local networks through these terminal devices </a:t>
            </a:r>
          </a:p>
          <a:p>
            <a:pPr lvl="1" eaLnBrk="1" hangingPunct="1">
              <a:lnSpc>
                <a:spcPct val="80000"/>
              </a:lnSpc>
            </a:pPr>
            <a:r>
              <a:rPr lang="en-US" altLang="en-US" sz="3600" dirty="0"/>
              <a:t>Compromise the cloud and its resources for other users </a:t>
            </a:r>
          </a:p>
        </p:txBody>
      </p:sp>
    </p:spTree>
    <p:extLst>
      <p:ext uri="{BB962C8B-B14F-4D97-AF65-F5344CB8AC3E}">
        <p14:creationId xmlns:p14="http://schemas.microsoft.com/office/powerpoint/2010/main" val="3144571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dirty="0"/>
              <a:t>Additional issues: Local Host Security (3)</a:t>
            </a:r>
          </a:p>
        </p:txBody>
      </p:sp>
      <p:sp>
        <p:nvSpPr>
          <p:cNvPr id="21507" name="Rectangle 3"/>
          <p:cNvSpPr>
            <a:spLocks noGrp="1" noChangeArrowheads="1"/>
          </p:cNvSpPr>
          <p:nvPr>
            <p:ph type="body" idx="1"/>
          </p:nvPr>
        </p:nvSpPr>
        <p:spPr/>
        <p:txBody>
          <a:bodyPr>
            <a:normAutofit/>
          </a:bodyPr>
          <a:lstStyle/>
          <a:p>
            <a:pPr eaLnBrk="1" hangingPunct="1">
              <a:lnSpc>
                <a:spcPct val="80000"/>
              </a:lnSpc>
            </a:pPr>
            <a:r>
              <a:rPr lang="en-US" altLang="en-US" sz="3600" dirty="0"/>
              <a:t>With mobile devices, the threat may be even stronger</a:t>
            </a:r>
          </a:p>
          <a:p>
            <a:pPr lvl="1" eaLnBrk="1" hangingPunct="1">
              <a:lnSpc>
                <a:spcPct val="80000"/>
              </a:lnSpc>
            </a:pPr>
            <a:r>
              <a:rPr lang="en-US" altLang="en-US" sz="3200" dirty="0"/>
              <a:t>Users misplace or have the device stolen from them </a:t>
            </a:r>
          </a:p>
          <a:p>
            <a:pPr lvl="1" eaLnBrk="1" hangingPunct="1">
              <a:lnSpc>
                <a:spcPct val="80000"/>
              </a:lnSpc>
            </a:pPr>
            <a:r>
              <a:rPr lang="en-US" altLang="en-US" sz="3200" dirty="0"/>
              <a:t>Security mechanisms on handheld gadgets are often times insufficient compared to say, a desktop computer </a:t>
            </a:r>
          </a:p>
          <a:p>
            <a:pPr lvl="1" eaLnBrk="1" hangingPunct="1">
              <a:lnSpc>
                <a:spcPct val="80000"/>
              </a:lnSpc>
            </a:pPr>
            <a:r>
              <a:rPr lang="en-US" altLang="en-US" sz="3200" dirty="0"/>
              <a:t>Provides a potential attacker an easy avenue into a cloud system. </a:t>
            </a:r>
          </a:p>
          <a:p>
            <a:pPr lvl="1" eaLnBrk="1" hangingPunct="1">
              <a:lnSpc>
                <a:spcPct val="80000"/>
              </a:lnSpc>
            </a:pPr>
            <a:r>
              <a:rPr lang="en-US" altLang="en-US" sz="3200" dirty="0"/>
              <a:t>If a user relies mainly on a mobile device to access cloud data, the threat to availability is also increased as mobile devices malfunction or are lost </a:t>
            </a:r>
          </a:p>
        </p:txBody>
      </p:sp>
    </p:spTree>
    <p:extLst>
      <p:ext uri="{BB962C8B-B14F-4D97-AF65-F5344CB8AC3E}">
        <p14:creationId xmlns:p14="http://schemas.microsoft.com/office/powerpoint/2010/main" val="3866434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dirty="0"/>
              <a:t>Additional issues: Local Host Security (4)</a:t>
            </a:r>
          </a:p>
        </p:txBody>
      </p:sp>
      <p:sp>
        <p:nvSpPr>
          <p:cNvPr id="21507" name="Rectangle 3"/>
          <p:cNvSpPr>
            <a:spLocks noGrp="1" noChangeArrowheads="1"/>
          </p:cNvSpPr>
          <p:nvPr>
            <p:ph type="body" idx="1"/>
          </p:nvPr>
        </p:nvSpPr>
        <p:spPr/>
        <p:txBody>
          <a:bodyPr>
            <a:normAutofit/>
          </a:bodyPr>
          <a:lstStyle/>
          <a:p>
            <a:pPr eaLnBrk="1" hangingPunct="1">
              <a:lnSpc>
                <a:spcPct val="80000"/>
              </a:lnSpc>
            </a:pPr>
            <a:r>
              <a:rPr lang="en-US" altLang="en-US" sz="4000" dirty="0"/>
              <a:t>Devices that access the cloud should have </a:t>
            </a:r>
          </a:p>
          <a:p>
            <a:pPr lvl="1" eaLnBrk="1" hangingPunct="1">
              <a:lnSpc>
                <a:spcPct val="80000"/>
              </a:lnSpc>
            </a:pPr>
            <a:r>
              <a:rPr lang="en-US" altLang="en-US" sz="3600" dirty="0"/>
              <a:t>Strong authentication mechanisms </a:t>
            </a:r>
          </a:p>
          <a:p>
            <a:pPr lvl="1" eaLnBrk="1" hangingPunct="1">
              <a:lnSpc>
                <a:spcPct val="80000"/>
              </a:lnSpc>
            </a:pPr>
            <a:r>
              <a:rPr lang="en-US" altLang="en-US" sz="3600" dirty="0"/>
              <a:t>Tamper-resistant mechanisms</a:t>
            </a:r>
          </a:p>
          <a:p>
            <a:pPr lvl="1" eaLnBrk="1" hangingPunct="1">
              <a:lnSpc>
                <a:spcPct val="80000"/>
              </a:lnSpc>
            </a:pPr>
            <a:r>
              <a:rPr lang="en-US" altLang="en-US" sz="3600" dirty="0"/>
              <a:t>Strong isolation between applications </a:t>
            </a:r>
          </a:p>
          <a:p>
            <a:pPr lvl="1" eaLnBrk="1" hangingPunct="1">
              <a:lnSpc>
                <a:spcPct val="80000"/>
              </a:lnSpc>
            </a:pPr>
            <a:r>
              <a:rPr lang="en-US" altLang="en-US" sz="3600" dirty="0"/>
              <a:t>Methods to trust the OS</a:t>
            </a:r>
          </a:p>
          <a:p>
            <a:pPr lvl="1" eaLnBrk="1" hangingPunct="1">
              <a:lnSpc>
                <a:spcPct val="80000"/>
              </a:lnSpc>
            </a:pPr>
            <a:r>
              <a:rPr lang="en-US" altLang="en-US" sz="3600" dirty="0"/>
              <a:t>Cryptographic functionality when traffic confidentiality is required </a:t>
            </a:r>
          </a:p>
        </p:txBody>
      </p:sp>
    </p:spTree>
    <p:extLst>
      <p:ext uri="{BB962C8B-B14F-4D97-AF65-F5344CB8AC3E}">
        <p14:creationId xmlns:p14="http://schemas.microsoft.com/office/powerpoint/2010/main" val="1591919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t>Conclusion</a:t>
            </a:r>
          </a:p>
        </p:txBody>
      </p:sp>
      <p:sp>
        <p:nvSpPr>
          <p:cNvPr id="22531" name="Rectangle 3"/>
          <p:cNvSpPr>
            <a:spLocks noGrp="1" noChangeArrowheads="1"/>
          </p:cNvSpPr>
          <p:nvPr>
            <p:ph type="body" idx="1"/>
          </p:nvPr>
        </p:nvSpPr>
        <p:spPr/>
        <p:txBody>
          <a:bodyPr>
            <a:noAutofit/>
          </a:bodyPr>
          <a:lstStyle/>
          <a:p>
            <a:pPr eaLnBrk="1" hangingPunct="1">
              <a:lnSpc>
                <a:spcPct val="90000"/>
              </a:lnSpc>
            </a:pPr>
            <a:r>
              <a:rPr lang="en-US" altLang="en-US" sz="3200" dirty="0"/>
              <a:t>Cloud computing is sometimes viewed as a version of the classic mainframe client-server model</a:t>
            </a:r>
          </a:p>
          <a:p>
            <a:pPr lvl="1" eaLnBrk="1" hangingPunct="1">
              <a:lnSpc>
                <a:spcPct val="90000"/>
              </a:lnSpc>
            </a:pPr>
            <a:r>
              <a:rPr lang="en-US" altLang="en-US" sz="2800" dirty="0"/>
              <a:t>However, resources are ubiquitous, scalable, highly virtualized</a:t>
            </a:r>
          </a:p>
          <a:p>
            <a:pPr lvl="1" eaLnBrk="1" hangingPunct="1">
              <a:lnSpc>
                <a:spcPct val="90000"/>
              </a:lnSpc>
            </a:pPr>
            <a:r>
              <a:rPr lang="en-US" altLang="en-US" sz="2800" dirty="0"/>
              <a:t>Contains all the traditional threats, as well as new ones</a:t>
            </a:r>
          </a:p>
          <a:p>
            <a:pPr eaLnBrk="1" hangingPunct="1">
              <a:lnSpc>
                <a:spcPct val="90000"/>
              </a:lnSpc>
            </a:pPr>
            <a:r>
              <a:rPr lang="en-US" altLang="en-US" sz="3200" dirty="0"/>
              <a:t>In developing solutions to cloud computing security issues it may be helpful to identify the problems and approaches in </a:t>
            </a:r>
            <a:r>
              <a:rPr lang="en-US" altLang="en-US" sz="3200"/>
              <a:t>terms of</a:t>
            </a:r>
            <a:endParaRPr lang="en-US" altLang="en-US" sz="3200" dirty="0"/>
          </a:p>
          <a:p>
            <a:pPr lvl="1" eaLnBrk="1" hangingPunct="1">
              <a:lnSpc>
                <a:spcPct val="90000"/>
              </a:lnSpc>
            </a:pPr>
            <a:r>
              <a:rPr lang="en-US" altLang="en-US" sz="2800" dirty="0"/>
              <a:t>Loss of control</a:t>
            </a:r>
          </a:p>
          <a:p>
            <a:pPr lvl="1" eaLnBrk="1" hangingPunct="1">
              <a:lnSpc>
                <a:spcPct val="90000"/>
              </a:lnSpc>
            </a:pPr>
            <a:r>
              <a:rPr lang="en-US" altLang="en-US" sz="2800" dirty="0"/>
              <a:t>Lack of trust</a:t>
            </a:r>
          </a:p>
          <a:p>
            <a:pPr lvl="1" eaLnBrk="1" hangingPunct="1">
              <a:lnSpc>
                <a:spcPct val="90000"/>
              </a:lnSpc>
            </a:pPr>
            <a:r>
              <a:rPr lang="en-US" altLang="en-US" sz="2800" dirty="0"/>
              <a:t>Multi-tenancy problems</a:t>
            </a:r>
          </a:p>
        </p:txBody>
      </p:sp>
    </p:spTree>
    <p:extLst>
      <p:ext uri="{BB962C8B-B14F-4D97-AF65-F5344CB8AC3E}">
        <p14:creationId xmlns:p14="http://schemas.microsoft.com/office/powerpoint/2010/main" val="33709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p:txBody>
          <a:bodyPr>
            <a:normAutofit lnSpcReduction="10000"/>
          </a:bodyPr>
          <a:lstStyle/>
          <a:p>
            <a:r>
              <a:rPr lang="en-GB" sz="4400" dirty="0"/>
              <a:t>After completing this topic, you will be able to:</a:t>
            </a:r>
          </a:p>
          <a:p>
            <a:pPr lvl="1"/>
            <a:r>
              <a:rPr lang="en-GB" sz="4000" dirty="0"/>
              <a:t>Present cloud issues/characteristics that create interesting security problems</a:t>
            </a:r>
          </a:p>
          <a:p>
            <a:pPr lvl="1"/>
            <a:r>
              <a:rPr lang="en-GB" sz="4000" dirty="0"/>
              <a:t>Identify a few security issues within this framework</a:t>
            </a:r>
          </a:p>
          <a:p>
            <a:pPr lvl="1"/>
            <a:r>
              <a:rPr lang="en-GB" sz="4000" dirty="0"/>
              <a:t>Discuss some approaches that address these issues</a:t>
            </a:r>
          </a:p>
        </p:txBody>
      </p:sp>
    </p:spTree>
    <p:extLst>
      <p:ext uri="{BB962C8B-B14F-4D97-AF65-F5344CB8AC3E}">
        <p14:creationId xmlns:p14="http://schemas.microsoft.com/office/powerpoint/2010/main" val="24479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720AF9-40E7-47B1-8CEC-2300FA7F3677}"/>
              </a:ext>
            </a:extLst>
          </p:cNvPr>
          <p:cNvSpPr/>
          <p:nvPr/>
        </p:nvSpPr>
        <p:spPr>
          <a:xfrm>
            <a:off x="660400" y="637869"/>
            <a:ext cx="10871200" cy="5140961"/>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TextBox 5">
            <a:extLst>
              <a:ext uri="{FF2B5EF4-FFF2-40B4-BE49-F238E27FC236}">
                <a16:creationId xmlns:a16="http://schemas.microsoft.com/office/drawing/2014/main" id="{801A56B6-41BC-49A4-8694-409092B92D8D}"/>
              </a:ext>
            </a:extLst>
          </p:cNvPr>
          <p:cNvSpPr txBox="1"/>
          <p:nvPr/>
        </p:nvSpPr>
        <p:spPr>
          <a:xfrm>
            <a:off x="5512374" y="1233058"/>
            <a:ext cx="6028489" cy="2831544"/>
          </a:xfrm>
          <a:prstGeom prst="rect">
            <a:avLst/>
          </a:prstGeom>
          <a:noFill/>
        </p:spPr>
        <p:txBody>
          <a:bodyPr wrap="square" rtlCol="0">
            <a:spAutoFit/>
          </a:bodyPr>
          <a:lstStyle/>
          <a:p>
            <a:pPr marL="342900" marR="0" lvl="0" indent="-342900">
              <a:spcBef>
                <a:spcPts val="0"/>
              </a:spcBef>
              <a:spcAft>
                <a:spcPts val="1200"/>
              </a:spcAft>
              <a:buFont typeface="Symbol" panose="05050102010706020507" pitchFamily="18" charset="2"/>
              <a:buChar char=""/>
            </a:pPr>
            <a:r>
              <a:rPr lang="en-US" sz="2800" dirty="0">
                <a:solidFill>
                  <a:srgbClr val="323130"/>
                </a:solidFill>
                <a:effectLst/>
                <a:latin typeface="Inter" panose="020B0502030000000004" pitchFamily="34" charset="0"/>
                <a:ea typeface="Inter" panose="020B0502030000000004" pitchFamily="34" charset="0"/>
                <a:cs typeface="Consolas" panose="020B0609020204030204" pitchFamily="49" charset="0"/>
              </a:rPr>
              <a:t>Security and risk management spending grew 6.4% in 2020 </a:t>
            </a:r>
          </a:p>
          <a:p>
            <a:pPr marL="342900" marR="0" lvl="0" indent="-342900">
              <a:spcBef>
                <a:spcPts val="0"/>
              </a:spcBef>
              <a:spcAft>
                <a:spcPts val="1200"/>
              </a:spcAft>
              <a:buFont typeface="Symbol" panose="05050102010706020507" pitchFamily="18" charset="2"/>
              <a:buChar char=""/>
            </a:pPr>
            <a:r>
              <a:rPr lang="en-US" sz="2800" dirty="0">
                <a:solidFill>
                  <a:srgbClr val="323130"/>
                </a:solidFill>
                <a:effectLst/>
                <a:latin typeface="Inter" panose="020B0502030000000004" pitchFamily="34" charset="0"/>
                <a:ea typeface="Inter" panose="020B0502030000000004" pitchFamily="34" charset="0"/>
                <a:cs typeface="Consolas" panose="020B0609020204030204" pitchFamily="49" charset="0"/>
              </a:rPr>
              <a:t>As per a recent study, 79% of enterprises want better integrated security and governance for their data in the cloud</a:t>
            </a:r>
          </a:p>
        </p:txBody>
      </p:sp>
      <p:sp>
        <p:nvSpPr>
          <p:cNvPr id="8" name="TextBox 7">
            <a:extLst>
              <a:ext uri="{FF2B5EF4-FFF2-40B4-BE49-F238E27FC236}">
                <a16:creationId xmlns:a16="http://schemas.microsoft.com/office/drawing/2014/main" id="{9E6CEA2E-D947-466D-93E3-A95527B4BC61}"/>
              </a:ext>
            </a:extLst>
          </p:cNvPr>
          <p:cNvSpPr txBox="1"/>
          <p:nvPr/>
        </p:nvSpPr>
        <p:spPr>
          <a:xfrm>
            <a:off x="5635162" y="709838"/>
            <a:ext cx="5715026" cy="461665"/>
          </a:xfrm>
          <a:prstGeom prst="rect">
            <a:avLst/>
          </a:prstGeom>
          <a:noFill/>
        </p:spPr>
        <p:txBody>
          <a:bodyPr wrap="none" rtlCol="0">
            <a:spAutoFit/>
          </a:bodyPr>
          <a:lstStyle/>
          <a:p>
            <a:r>
              <a:rPr lang="en-US" sz="2400" b="1" dirty="0">
                <a:solidFill>
                  <a:srgbClr val="2B64DA"/>
                </a:solidFill>
                <a:latin typeface="Bai Jamjuree" panose="00000500000000000000" pitchFamily="2" charset="-34"/>
                <a:cs typeface="Bai Jamjuree" panose="00000500000000000000" pitchFamily="2" charset="-34"/>
              </a:rPr>
              <a:t>Some Cloud Security Statistics</a:t>
            </a:r>
          </a:p>
        </p:txBody>
      </p:sp>
      <p:pic>
        <p:nvPicPr>
          <p:cNvPr id="7" name="Picture 6" descr="A picture containing text&#10;&#10;Description automatically generated">
            <a:extLst>
              <a:ext uri="{FF2B5EF4-FFF2-40B4-BE49-F238E27FC236}">
                <a16:creationId xmlns:a16="http://schemas.microsoft.com/office/drawing/2014/main" id="{75772226-D563-47E2-A245-7A026CF9CF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588" t="2113" r="18226" b="-1"/>
          <a:stretch/>
        </p:blipFill>
        <p:spPr>
          <a:xfrm>
            <a:off x="669664" y="629919"/>
            <a:ext cx="4621004" cy="5140960"/>
          </a:xfrm>
          <a:prstGeom prst="rect">
            <a:avLst/>
          </a:prstGeom>
        </p:spPr>
      </p:pic>
    </p:spTree>
    <p:extLst>
      <p:ext uri="{BB962C8B-B14F-4D97-AF65-F5344CB8AC3E}">
        <p14:creationId xmlns:p14="http://schemas.microsoft.com/office/powerpoint/2010/main" val="53342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91684" y="303213"/>
            <a:ext cx="9810749" cy="1714500"/>
          </a:xfrm>
        </p:spPr>
        <p:txBody>
          <a:bodyPr rIns="35717"/>
          <a:lstStyle/>
          <a:p>
            <a:pPr eaLnBrk="1" hangingPunct="1"/>
            <a:r>
              <a:rPr lang="en-US" altLang="en-US"/>
              <a:t>Cloud Computing: A Massive Concentration of Resources</a:t>
            </a:r>
          </a:p>
        </p:txBody>
      </p:sp>
      <p:sp>
        <p:nvSpPr>
          <p:cNvPr id="6147" name="Rectangle 3"/>
          <p:cNvSpPr>
            <a:spLocks noGrp="1" noChangeArrowheads="1"/>
          </p:cNvSpPr>
          <p:nvPr>
            <p:ph type="body" idx="1"/>
          </p:nvPr>
        </p:nvSpPr>
        <p:spPr>
          <a:xfrm>
            <a:off x="462256" y="3063889"/>
            <a:ext cx="11000317" cy="2451801"/>
          </a:xfrm>
        </p:spPr>
        <p:txBody>
          <a:bodyPr rIns="35717" anchor="ctr">
            <a:noAutofit/>
          </a:bodyPr>
          <a:lstStyle/>
          <a:p>
            <a:pPr marL="889000" indent="-571500" eaLnBrk="1" hangingPunct="1">
              <a:buSzPct val="171000"/>
            </a:pPr>
            <a:r>
              <a:rPr lang="en-US" altLang="en-US" sz="3600" dirty="0"/>
              <a:t>Also a massive concentration of risk</a:t>
            </a:r>
          </a:p>
          <a:p>
            <a:pPr marL="1333500" lvl="1" indent="-571500" eaLnBrk="1" hangingPunct="1">
              <a:buSzPct val="171000"/>
            </a:pPr>
            <a:r>
              <a:rPr lang="en-US" altLang="en-US" sz="3200" dirty="0"/>
              <a:t>expected loss from a single breach can be significantly larger</a:t>
            </a:r>
          </a:p>
          <a:p>
            <a:pPr marL="1333500" lvl="1" indent="-571500" eaLnBrk="1" hangingPunct="1">
              <a:buSzPct val="171000"/>
            </a:pPr>
            <a:r>
              <a:rPr lang="en-US" altLang="en-US" sz="3200" dirty="0"/>
              <a:t>concentration of “users” represents a concentration of threats</a:t>
            </a:r>
          </a:p>
          <a:p>
            <a:pPr marL="889000" indent="-571500" eaLnBrk="1" hangingPunct="1">
              <a:buSzPct val="171000"/>
            </a:pPr>
            <a:r>
              <a:rPr lang="en-US" altLang="en-US" sz="3600" dirty="0"/>
              <a:t>“Ultimately, you can outsource responsibility but you can’t outsource accountability.”</a:t>
            </a:r>
          </a:p>
        </p:txBody>
      </p:sp>
      <p:sp>
        <p:nvSpPr>
          <p:cNvPr id="5" name="Text Box 4"/>
          <p:cNvSpPr txBox="1">
            <a:spLocks noChangeArrowheads="1"/>
          </p:cNvSpPr>
          <p:nvPr/>
        </p:nvSpPr>
        <p:spPr bwMode="auto">
          <a:xfrm>
            <a:off x="1027075" y="6324601"/>
            <a:ext cx="1056110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050" dirty="0"/>
              <a:t>J. McDermott, (2009) "Security Requirements for Virtualization in Cloud Computing," presented at the ACSAC Cloud Security Workshop, Honolulu, Hawaii, USA, 2009.</a:t>
            </a:r>
          </a:p>
        </p:txBody>
      </p:sp>
    </p:spTree>
    <p:extLst>
      <p:ext uri="{BB962C8B-B14F-4D97-AF65-F5344CB8AC3E}">
        <p14:creationId xmlns:p14="http://schemas.microsoft.com/office/powerpoint/2010/main" val="40215679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86DA8-19E2-4E62-9157-CB63CBE09624}"/>
              </a:ext>
            </a:extLst>
          </p:cNvPr>
          <p:cNvSpPr>
            <a:spLocks noGrp="1"/>
          </p:cNvSpPr>
          <p:nvPr>
            <p:ph type="title"/>
          </p:nvPr>
        </p:nvSpPr>
        <p:spPr>
          <a:xfrm>
            <a:off x="838200" y="316998"/>
            <a:ext cx="10515600" cy="1325563"/>
          </a:xfrm>
        </p:spPr>
        <p:txBody>
          <a:bodyPr>
            <a:normAutofit/>
          </a:bodyPr>
          <a:lstStyle/>
          <a:p>
            <a:r>
              <a:rPr lang="en-US" sz="4000" dirty="0"/>
              <a:t>Threats &amp; Vulnerabilities</a:t>
            </a:r>
            <a:endParaRPr lang="en-US" sz="4000" b="1" dirty="0"/>
          </a:p>
        </p:txBody>
      </p:sp>
      <p:sp>
        <p:nvSpPr>
          <p:cNvPr id="4" name="Content Placeholder 3">
            <a:extLst>
              <a:ext uri="{FF2B5EF4-FFF2-40B4-BE49-F238E27FC236}">
                <a16:creationId xmlns:a16="http://schemas.microsoft.com/office/drawing/2014/main" id="{67B7217D-A08F-46FC-8EE0-7FC7F969D7BF}"/>
              </a:ext>
            </a:extLst>
          </p:cNvPr>
          <p:cNvSpPr>
            <a:spLocks noGrp="1"/>
          </p:cNvSpPr>
          <p:nvPr>
            <p:ph idx="1"/>
          </p:nvPr>
        </p:nvSpPr>
        <p:spPr>
          <a:xfrm>
            <a:off x="838200" y="1823786"/>
            <a:ext cx="11079480" cy="4351339"/>
          </a:xfrm>
        </p:spPr>
        <p:txBody>
          <a:bodyPr>
            <a:normAutofit lnSpcReduction="10000"/>
          </a:bodyPr>
          <a:lstStyle/>
          <a:p>
            <a:pPr>
              <a:lnSpc>
                <a:spcPct val="100000"/>
              </a:lnSpc>
            </a:pPr>
            <a:r>
              <a:rPr lang="en-US" sz="3600" b="1" dirty="0"/>
              <a:t>Threat</a:t>
            </a:r>
            <a:r>
              <a:rPr lang="en-US" sz="3600" dirty="0"/>
              <a:t> is harm or unauthorized access that might occur due to vulnerability and destroy organization assets, organization operations or system information</a:t>
            </a:r>
          </a:p>
          <a:p>
            <a:pPr>
              <a:lnSpc>
                <a:spcPct val="100000"/>
              </a:lnSpc>
            </a:pPr>
            <a:endParaRPr lang="en-US" sz="3600" dirty="0"/>
          </a:p>
          <a:p>
            <a:pPr>
              <a:lnSpc>
                <a:spcPct val="100000"/>
              </a:lnSpc>
            </a:pPr>
            <a:r>
              <a:rPr lang="en-US" sz="3600" b="1" dirty="0"/>
              <a:t>Vulnerability</a:t>
            </a:r>
            <a:r>
              <a:rPr lang="en-US" sz="3600" dirty="0"/>
              <a:t> is any weakness in information system, system security procedures, internal controls or implementation that could be exploited or triggered by a threat resources</a:t>
            </a:r>
          </a:p>
          <a:p>
            <a:pPr>
              <a:lnSpc>
                <a:spcPct val="100000"/>
              </a:lnSpc>
            </a:pPr>
            <a:endParaRPr lang="en-US" sz="3600" dirty="0"/>
          </a:p>
        </p:txBody>
      </p:sp>
      <p:sp>
        <p:nvSpPr>
          <p:cNvPr id="2" name="Slide Number Placeholder 1">
            <a:extLst>
              <a:ext uri="{FF2B5EF4-FFF2-40B4-BE49-F238E27FC236}">
                <a16:creationId xmlns:a16="http://schemas.microsoft.com/office/drawing/2014/main" id="{AFE9267B-96F0-4D50-B4C6-5A935860A4F5}"/>
              </a:ext>
            </a:extLst>
          </p:cNvPr>
          <p:cNvSpPr>
            <a:spLocks noGrp="1"/>
          </p:cNvSpPr>
          <p:nvPr>
            <p:ph type="sldNum" sz="quarter" idx="12"/>
          </p:nvPr>
        </p:nvSpPr>
        <p:spPr>
          <a:xfrm>
            <a:off x="9448800" y="6356350"/>
            <a:ext cx="2743200" cy="365125"/>
          </a:xfrm>
          <a:prstGeom prst="rect">
            <a:avLst/>
          </a:prstGeom>
        </p:spPr>
        <p:txBody>
          <a:bodyPr/>
          <a:lstStyle/>
          <a:p>
            <a:fld id="{FCEE2C88-6C8F-484D-AF69-578F576B1F44}" type="slidenum">
              <a:rPr lang="en-US" smtClean="0"/>
              <a:pPr/>
              <a:t>7</a:t>
            </a:fld>
            <a:endParaRPr lang="en-US" dirty="0"/>
          </a:p>
        </p:txBody>
      </p:sp>
    </p:spTree>
    <p:extLst>
      <p:ext uri="{BB962C8B-B14F-4D97-AF65-F5344CB8AC3E}">
        <p14:creationId xmlns:p14="http://schemas.microsoft.com/office/powerpoint/2010/main" val="23696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86DA8-19E2-4E62-9157-CB63CBE09624}"/>
              </a:ext>
            </a:extLst>
          </p:cNvPr>
          <p:cNvSpPr>
            <a:spLocks noGrp="1"/>
          </p:cNvSpPr>
          <p:nvPr>
            <p:ph type="title"/>
          </p:nvPr>
        </p:nvSpPr>
        <p:spPr/>
        <p:txBody>
          <a:bodyPr>
            <a:normAutofit/>
          </a:bodyPr>
          <a:lstStyle/>
          <a:p>
            <a:r>
              <a:rPr lang="en-US" sz="4000" dirty="0"/>
              <a:t>Threats</a:t>
            </a:r>
            <a:endParaRPr lang="en-US" sz="4000" b="1" dirty="0"/>
          </a:p>
        </p:txBody>
      </p:sp>
      <p:sp>
        <p:nvSpPr>
          <p:cNvPr id="4" name="Content Placeholder 3">
            <a:extLst>
              <a:ext uri="{FF2B5EF4-FFF2-40B4-BE49-F238E27FC236}">
                <a16:creationId xmlns:a16="http://schemas.microsoft.com/office/drawing/2014/main" id="{67B7217D-A08F-46FC-8EE0-7FC7F969D7BF}"/>
              </a:ext>
            </a:extLst>
          </p:cNvPr>
          <p:cNvSpPr>
            <a:spLocks noGrp="1"/>
          </p:cNvSpPr>
          <p:nvPr>
            <p:ph idx="1"/>
          </p:nvPr>
        </p:nvSpPr>
        <p:spPr>
          <a:xfrm>
            <a:off x="838200" y="1825625"/>
            <a:ext cx="11079480" cy="4351339"/>
          </a:xfrm>
        </p:spPr>
        <p:txBody>
          <a:bodyPr>
            <a:normAutofit fontScale="92500" lnSpcReduction="10000"/>
          </a:bodyPr>
          <a:lstStyle/>
          <a:p>
            <a:pPr>
              <a:lnSpc>
                <a:spcPct val="100000"/>
              </a:lnSpc>
            </a:pPr>
            <a:r>
              <a:rPr lang="en-US" sz="3600" dirty="0"/>
              <a:t>Data loss or leakage </a:t>
            </a:r>
          </a:p>
          <a:p>
            <a:pPr>
              <a:lnSpc>
                <a:spcPct val="100000"/>
              </a:lnSpc>
            </a:pPr>
            <a:r>
              <a:rPr lang="en-US" sz="3600" dirty="0"/>
              <a:t>Denial of service attack </a:t>
            </a:r>
          </a:p>
          <a:p>
            <a:pPr>
              <a:lnSpc>
                <a:spcPct val="100000"/>
              </a:lnSpc>
            </a:pPr>
            <a:r>
              <a:rPr lang="en-US" sz="3600" dirty="0"/>
              <a:t>Malicious insider</a:t>
            </a:r>
          </a:p>
          <a:p>
            <a:pPr>
              <a:lnSpc>
                <a:spcPct val="100000"/>
              </a:lnSpc>
            </a:pPr>
            <a:r>
              <a:rPr lang="en-US" sz="3600" dirty="0"/>
              <a:t>Data breaches </a:t>
            </a:r>
          </a:p>
          <a:p>
            <a:pPr>
              <a:lnSpc>
                <a:spcPct val="100000"/>
              </a:lnSpc>
            </a:pPr>
            <a:r>
              <a:rPr lang="en-US" sz="3600" dirty="0"/>
              <a:t>Abuse of cloud services</a:t>
            </a:r>
          </a:p>
          <a:p>
            <a:pPr>
              <a:lnSpc>
                <a:spcPct val="100000"/>
              </a:lnSpc>
            </a:pPr>
            <a:r>
              <a:rPr lang="en-US" sz="3600" dirty="0"/>
              <a:t>Unauthorized access to API</a:t>
            </a:r>
          </a:p>
          <a:p>
            <a:pPr>
              <a:lnSpc>
                <a:spcPct val="100000"/>
              </a:lnSpc>
            </a:pPr>
            <a:r>
              <a:rPr lang="en-US" sz="3600" dirty="0"/>
              <a:t>…</a:t>
            </a:r>
          </a:p>
        </p:txBody>
      </p:sp>
      <p:sp>
        <p:nvSpPr>
          <p:cNvPr id="2" name="Slide Number Placeholder 1">
            <a:extLst>
              <a:ext uri="{FF2B5EF4-FFF2-40B4-BE49-F238E27FC236}">
                <a16:creationId xmlns:a16="http://schemas.microsoft.com/office/drawing/2014/main" id="{AFE9267B-96F0-4D50-B4C6-5A935860A4F5}"/>
              </a:ext>
            </a:extLst>
          </p:cNvPr>
          <p:cNvSpPr>
            <a:spLocks noGrp="1"/>
          </p:cNvSpPr>
          <p:nvPr>
            <p:ph type="sldNum" sz="quarter" idx="12"/>
          </p:nvPr>
        </p:nvSpPr>
        <p:spPr>
          <a:xfrm>
            <a:off x="9448800" y="6356350"/>
            <a:ext cx="2743200" cy="365125"/>
          </a:xfrm>
          <a:prstGeom prst="rect">
            <a:avLst/>
          </a:prstGeom>
        </p:spPr>
        <p:txBody>
          <a:bodyPr/>
          <a:lstStyle/>
          <a:p>
            <a:fld id="{FCEE2C88-6C8F-484D-AF69-578F576B1F44}" type="slidenum">
              <a:rPr lang="en-US" smtClean="0"/>
              <a:pPr/>
              <a:t>8</a:t>
            </a:fld>
            <a:endParaRPr lang="en-US" dirty="0"/>
          </a:p>
        </p:txBody>
      </p:sp>
    </p:spTree>
    <p:extLst>
      <p:ext uri="{BB962C8B-B14F-4D97-AF65-F5344CB8AC3E}">
        <p14:creationId xmlns:p14="http://schemas.microsoft.com/office/powerpoint/2010/main" val="156037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86DA8-19E2-4E62-9157-CB63CBE09624}"/>
              </a:ext>
            </a:extLst>
          </p:cNvPr>
          <p:cNvSpPr>
            <a:spLocks noGrp="1"/>
          </p:cNvSpPr>
          <p:nvPr>
            <p:ph type="title"/>
          </p:nvPr>
        </p:nvSpPr>
        <p:spPr/>
        <p:txBody>
          <a:bodyPr>
            <a:normAutofit/>
          </a:bodyPr>
          <a:lstStyle/>
          <a:p>
            <a:r>
              <a:rPr lang="en-US" sz="4000" dirty="0"/>
              <a:t>Vulnerabilities</a:t>
            </a:r>
            <a:endParaRPr lang="en-US" sz="4000" b="1" dirty="0"/>
          </a:p>
        </p:txBody>
      </p:sp>
      <p:sp>
        <p:nvSpPr>
          <p:cNvPr id="4" name="Content Placeholder 3">
            <a:extLst>
              <a:ext uri="{FF2B5EF4-FFF2-40B4-BE49-F238E27FC236}">
                <a16:creationId xmlns:a16="http://schemas.microsoft.com/office/drawing/2014/main" id="{67B7217D-A08F-46FC-8EE0-7FC7F969D7BF}"/>
              </a:ext>
            </a:extLst>
          </p:cNvPr>
          <p:cNvSpPr>
            <a:spLocks noGrp="1"/>
          </p:cNvSpPr>
          <p:nvPr>
            <p:ph idx="1"/>
          </p:nvPr>
        </p:nvSpPr>
        <p:spPr>
          <a:xfrm>
            <a:off x="838200" y="1825625"/>
            <a:ext cx="11079480" cy="4351339"/>
          </a:xfrm>
        </p:spPr>
        <p:txBody>
          <a:bodyPr>
            <a:normAutofit lnSpcReduction="10000"/>
          </a:bodyPr>
          <a:lstStyle/>
          <a:p>
            <a:pPr>
              <a:lnSpc>
                <a:spcPct val="100000"/>
              </a:lnSpc>
            </a:pPr>
            <a:r>
              <a:rPr lang="en-US" dirty="0"/>
              <a:t>Insufficient due diligence</a:t>
            </a:r>
          </a:p>
          <a:p>
            <a:pPr>
              <a:lnSpc>
                <a:spcPct val="100000"/>
              </a:lnSpc>
            </a:pPr>
            <a:r>
              <a:rPr lang="en-US" dirty="0"/>
              <a:t>Misconfigured cloud services</a:t>
            </a:r>
          </a:p>
          <a:p>
            <a:pPr>
              <a:lnSpc>
                <a:spcPct val="100000"/>
              </a:lnSpc>
            </a:pPr>
            <a:r>
              <a:rPr lang="en-US" dirty="0"/>
              <a:t>Insecure interface </a:t>
            </a:r>
          </a:p>
          <a:p>
            <a:pPr>
              <a:lnSpc>
                <a:spcPct val="100000"/>
              </a:lnSpc>
            </a:pPr>
            <a:r>
              <a:rPr lang="en-US" dirty="0"/>
              <a:t>Obsolete cryptography </a:t>
            </a:r>
          </a:p>
          <a:p>
            <a:pPr>
              <a:lnSpc>
                <a:spcPct val="100000"/>
              </a:lnSpc>
            </a:pPr>
            <a:r>
              <a:rPr lang="en-US" dirty="0"/>
              <a:t>Insecure VM migration </a:t>
            </a:r>
          </a:p>
          <a:p>
            <a:pPr>
              <a:lnSpc>
                <a:spcPct val="100000"/>
              </a:lnSpc>
            </a:pPr>
            <a:r>
              <a:rPr lang="en-US" dirty="0"/>
              <a:t>Internet protocol </a:t>
            </a:r>
          </a:p>
          <a:p>
            <a:pPr>
              <a:lnSpc>
                <a:spcPct val="100000"/>
              </a:lnSpc>
            </a:pPr>
            <a:r>
              <a:rPr lang="en-US" dirty="0"/>
              <a:t>Vendor lock-in </a:t>
            </a:r>
          </a:p>
          <a:p>
            <a:pPr>
              <a:lnSpc>
                <a:spcPct val="100000"/>
              </a:lnSpc>
            </a:pPr>
            <a:r>
              <a:rPr lang="en-US" dirty="0"/>
              <a:t>…</a:t>
            </a:r>
          </a:p>
          <a:p>
            <a:pPr>
              <a:lnSpc>
                <a:spcPct val="100000"/>
              </a:lnSpc>
            </a:pPr>
            <a:endParaRPr lang="en-US" dirty="0"/>
          </a:p>
        </p:txBody>
      </p:sp>
      <p:sp>
        <p:nvSpPr>
          <p:cNvPr id="2" name="Slide Number Placeholder 1">
            <a:extLst>
              <a:ext uri="{FF2B5EF4-FFF2-40B4-BE49-F238E27FC236}">
                <a16:creationId xmlns:a16="http://schemas.microsoft.com/office/drawing/2014/main" id="{AFE9267B-96F0-4D50-B4C6-5A935860A4F5}"/>
              </a:ext>
            </a:extLst>
          </p:cNvPr>
          <p:cNvSpPr>
            <a:spLocks noGrp="1"/>
          </p:cNvSpPr>
          <p:nvPr>
            <p:ph type="sldNum" sz="quarter" idx="12"/>
          </p:nvPr>
        </p:nvSpPr>
        <p:spPr>
          <a:xfrm>
            <a:off x="9448800" y="6356350"/>
            <a:ext cx="2743200" cy="365125"/>
          </a:xfrm>
          <a:prstGeom prst="rect">
            <a:avLst/>
          </a:prstGeom>
        </p:spPr>
        <p:txBody>
          <a:bodyPr/>
          <a:lstStyle/>
          <a:p>
            <a:fld id="{FCEE2C88-6C8F-484D-AF69-578F576B1F44}" type="slidenum">
              <a:rPr lang="en-US" smtClean="0"/>
              <a:pPr/>
              <a:t>9</a:t>
            </a:fld>
            <a:endParaRPr lang="en-US" dirty="0"/>
          </a:p>
        </p:txBody>
      </p:sp>
    </p:spTree>
    <p:extLst>
      <p:ext uri="{BB962C8B-B14F-4D97-AF65-F5344CB8AC3E}">
        <p14:creationId xmlns:p14="http://schemas.microsoft.com/office/powerpoint/2010/main" val="16391065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5452</Words>
  <Application>Microsoft Office PowerPoint</Application>
  <PresentationFormat>宽屏</PresentationFormat>
  <Paragraphs>277</Paragraphs>
  <Slides>33</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Bai Jamjuree</vt:lpstr>
      <vt:lpstr>Inter</vt:lpstr>
      <vt:lpstr>Arial</vt:lpstr>
      <vt:lpstr>Calibri</vt:lpstr>
      <vt:lpstr>Calibri Light</vt:lpstr>
      <vt:lpstr>Symbol</vt:lpstr>
      <vt:lpstr>Office 主题</vt:lpstr>
      <vt:lpstr>Module Seven: Hot topics in Service Computing - Cloud - </vt:lpstr>
      <vt:lpstr>Topic 6: Problems with cloud computing</vt:lpstr>
      <vt:lpstr>Security Issues in Cloud Computing</vt:lpstr>
      <vt:lpstr>Intended learning outcomes</vt:lpstr>
      <vt:lpstr>PowerPoint 演示文稿</vt:lpstr>
      <vt:lpstr>Cloud Computing: A Massive Concentration of Resources</vt:lpstr>
      <vt:lpstr>Threats &amp; Vulnerabilities</vt:lpstr>
      <vt:lpstr>Threats</vt:lpstr>
      <vt:lpstr>Vulnerabilities</vt:lpstr>
      <vt:lpstr>Real life examples (1)</vt:lpstr>
      <vt:lpstr>Real life examples (2)</vt:lpstr>
      <vt:lpstr>Real life examples (3)</vt:lpstr>
      <vt:lpstr>Cloud Computing: who should use it?</vt:lpstr>
      <vt:lpstr>Problems Associated with Cloud Computing</vt:lpstr>
      <vt:lpstr>Loss of Control in the Cloud</vt:lpstr>
      <vt:lpstr>Lack of Trust in the Cloud</vt:lpstr>
      <vt:lpstr>Multi-tenancy Issues in the Cloud</vt:lpstr>
      <vt:lpstr>Security Issues in the Cloud</vt:lpstr>
      <vt:lpstr>Minimize Lack of Trust: Policy Language</vt:lpstr>
      <vt:lpstr>Minimize Lack of Trust: Certification</vt:lpstr>
      <vt:lpstr>Minimize Loss of Control in the Cloud</vt:lpstr>
      <vt:lpstr>Minimize Loss of Control: Monitoring (1)</vt:lpstr>
      <vt:lpstr>Minimize Loss of Control: Monitoring (2)</vt:lpstr>
      <vt:lpstr>Minimize Loss of Control: Utilize Different Clouds</vt:lpstr>
      <vt:lpstr>Minimize Loss of Control: Utilize Different Clouds</vt:lpstr>
      <vt:lpstr>Minimize Loss of Control: Access Control (1)</vt:lpstr>
      <vt:lpstr>Minimize Loss of Control: Access Control (2)</vt:lpstr>
      <vt:lpstr>Minimize Multi-tenancy in the Cloud</vt:lpstr>
      <vt:lpstr>Additional issues: Local Host Security (1)</vt:lpstr>
      <vt:lpstr>Additional issues: Local Host Security (2)</vt:lpstr>
      <vt:lpstr>Additional issues: Local Host Security (3)</vt:lpstr>
      <vt:lpstr>Additional issues: Local Host Security (4)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computing</dc:title>
  <dc:creator>lenovo</dc:creator>
  <cp:lastModifiedBy>刘玄昊</cp:lastModifiedBy>
  <cp:revision>2</cp:revision>
  <dcterms:created xsi:type="dcterms:W3CDTF">2023-04-24T07:58:43Z</dcterms:created>
  <dcterms:modified xsi:type="dcterms:W3CDTF">2023-04-25T23:33:30Z</dcterms:modified>
</cp:coreProperties>
</file>