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396" r:id="rId2"/>
    <p:sldId id="2328" r:id="rId3"/>
    <p:sldId id="2329" r:id="rId4"/>
    <p:sldId id="2330" r:id="rId5"/>
    <p:sldId id="2331" r:id="rId6"/>
    <p:sldId id="2332" r:id="rId7"/>
    <p:sldId id="2333" r:id="rId8"/>
    <p:sldId id="2334" r:id="rId9"/>
    <p:sldId id="2335" r:id="rId10"/>
    <p:sldId id="2336" r:id="rId11"/>
    <p:sldId id="2337" r:id="rId12"/>
    <p:sldId id="2338" r:id="rId13"/>
    <p:sldId id="2340" r:id="rId14"/>
    <p:sldId id="2341" r:id="rId15"/>
    <p:sldId id="2342" r:id="rId16"/>
    <p:sldId id="2343" r:id="rId17"/>
    <p:sldId id="2344" r:id="rId18"/>
    <p:sldId id="2345" r:id="rId19"/>
    <p:sldId id="2346" r:id="rId20"/>
    <p:sldId id="2347" r:id="rId21"/>
    <p:sldId id="2348" r:id="rId22"/>
    <p:sldId id="2349" r:id="rId23"/>
    <p:sldId id="2350" r:id="rId24"/>
    <p:sldId id="2351" r:id="rId25"/>
    <p:sldId id="2352" r:id="rId26"/>
    <p:sldId id="2353" r:id="rId27"/>
    <p:sldId id="2354" r:id="rId28"/>
    <p:sldId id="2355" r:id="rId29"/>
    <p:sldId id="2356" r:id="rId30"/>
    <p:sldId id="2357" r:id="rId31"/>
    <p:sldId id="2358" r:id="rId32"/>
    <p:sldId id="2359" r:id="rId33"/>
    <p:sldId id="2360" r:id="rId34"/>
    <p:sldId id="2361" r:id="rId35"/>
    <p:sldId id="2362" r:id="rId36"/>
    <p:sldId id="2363" r:id="rId37"/>
    <p:sldId id="2364" r:id="rId38"/>
    <p:sldId id="2365" r:id="rId39"/>
    <p:sldId id="2366" r:id="rId40"/>
    <p:sldId id="2367" r:id="rId41"/>
    <p:sldId id="2368" r:id="rId42"/>
    <p:sldId id="2369" r:id="rId43"/>
    <p:sldId id="2370" r:id="rId44"/>
    <p:sldId id="2371" r:id="rId45"/>
    <p:sldId id="2372" r:id="rId46"/>
    <p:sldId id="2373" r:id="rId47"/>
    <p:sldId id="2374" r:id="rId48"/>
    <p:sldId id="2375" r:id="rId49"/>
    <p:sldId id="2376" r:id="rId50"/>
    <p:sldId id="2377" r:id="rId51"/>
    <p:sldId id="2378" r:id="rId52"/>
    <p:sldId id="2379" r:id="rId53"/>
    <p:sldId id="2380" r:id="rId54"/>
    <p:sldId id="2381" r:id="rId55"/>
    <p:sldId id="2382" r:id="rId56"/>
    <p:sldId id="2383" r:id="rId57"/>
    <p:sldId id="2384" r:id="rId58"/>
    <p:sldId id="2385" r:id="rId59"/>
    <p:sldId id="2386" r:id="rId60"/>
    <p:sldId id="2387" r:id="rId6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56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6580520310219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42" y="1575411"/>
            <a:ext cx="11215315" cy="2852737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Module Seven:</a:t>
            </a:r>
            <a:br>
              <a:rPr lang="en-GB" sz="4400" dirty="0"/>
            </a:br>
            <a:r>
              <a:rPr lang="en-GB" sz="4400" dirty="0"/>
              <a:t>Hot topics in Service Computing</a:t>
            </a:r>
            <a:br>
              <a:rPr lang="en-GB" sz="4400" dirty="0"/>
            </a:br>
            <a:r>
              <a:rPr lang="en-GB" sz="4400" dirty="0"/>
              <a:t>- Cloud -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886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Facilitating Collaborative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Construction projects are executed by </a:t>
            </a:r>
            <a:r>
              <a:rPr lang="en-GB" dirty="0">
                <a:solidFill>
                  <a:srgbClr val="FF0000"/>
                </a:solidFill>
              </a:rPr>
              <a:t>several project teams</a:t>
            </a:r>
            <a:r>
              <a:rPr lang="en-GB" dirty="0"/>
              <a:t>, with different business reporting models that are stored in different silos </a:t>
            </a:r>
          </a:p>
          <a:p>
            <a:r>
              <a:rPr lang="en-GB" dirty="0"/>
              <a:t>The scattered data are not readily available for </a:t>
            </a:r>
            <a:r>
              <a:rPr lang="en-GB" dirty="0">
                <a:solidFill>
                  <a:srgbClr val="FF0000"/>
                </a:solidFill>
              </a:rPr>
              <a:t>timely and critical decision-making process</a:t>
            </a:r>
            <a:r>
              <a:rPr lang="en-GB" dirty="0"/>
              <a:t> by the stakeholders in the industry </a:t>
            </a:r>
          </a:p>
          <a:p>
            <a:pPr lvl="1"/>
            <a:r>
              <a:rPr lang="en-GB" dirty="0"/>
              <a:t>This has resulted in poor planning, delay in project delivery, and variation in project cost and reduced Return on Investment (ROI). </a:t>
            </a:r>
          </a:p>
          <a:p>
            <a:r>
              <a:rPr lang="en-GB" dirty="0">
                <a:solidFill>
                  <a:srgbClr val="FF0000"/>
                </a:solidFill>
              </a:rPr>
              <a:t>Cloud provides a central repository </a:t>
            </a:r>
            <a:r>
              <a:rPr lang="en-GB" dirty="0"/>
              <a:t>for construction data for-end-to-end solution that improves the productivity and organisation of the construction industry</a:t>
            </a:r>
          </a:p>
          <a:p>
            <a:pPr lvl="1"/>
            <a:r>
              <a:rPr lang="en-GB" dirty="0"/>
              <a:t>Access to up-to-date project data enables the construction workers higher participation and keep the project team organised and well-integrated</a:t>
            </a:r>
          </a:p>
        </p:txBody>
      </p:sp>
    </p:spTree>
    <p:extLst>
      <p:ext uri="{BB962C8B-B14F-4D97-AF65-F5344CB8AC3E}">
        <p14:creationId xmlns:p14="http://schemas.microsoft.com/office/powerpoint/2010/main" val="69945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</p:spTree>
    <p:extLst>
      <p:ext uri="{BB962C8B-B14F-4D97-AF65-F5344CB8AC3E}">
        <p14:creationId xmlns:p14="http://schemas.microsoft.com/office/powerpoint/2010/main" val="139363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Construction Waste Minimisation</a:t>
            </a:r>
          </a:p>
          <a:p>
            <a:r>
              <a:rPr lang="en-GB" sz="3600" dirty="0"/>
              <a:t>Safe Construction</a:t>
            </a:r>
          </a:p>
          <a:p>
            <a:r>
              <a:rPr lang="en-GB" sz="3600" dirty="0"/>
              <a:t>Energy Management in Construction</a:t>
            </a:r>
          </a:p>
          <a:p>
            <a:r>
              <a:rPr lang="en-GB" sz="3600" dirty="0"/>
              <a:t>Supply Chain Management in Construction</a:t>
            </a:r>
          </a:p>
          <a:p>
            <a:r>
              <a:rPr lang="en-GB" sz="3600" dirty="0"/>
              <a:t>Project Management Informatics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4366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5821" y="3232484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8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Uncoordinated construction management </a:t>
            </a:r>
            <a:r>
              <a:rPr lang="en-GB" sz="3200" dirty="0"/>
              <a:t>is characterised with untimely feedback that results in wastage of resources </a:t>
            </a:r>
          </a:p>
          <a:p>
            <a:pPr lvl="1"/>
            <a:r>
              <a:rPr lang="en-GB" dirty="0"/>
              <a:t>Accumulating large inventories resulting in material wastage on site </a:t>
            </a:r>
          </a:p>
          <a:p>
            <a:pPr lvl="1"/>
            <a:r>
              <a:rPr lang="en-GB" dirty="0"/>
              <a:t>Difficult to estimate wastage, project cost and time throughout the life cycle of a building</a:t>
            </a:r>
          </a:p>
          <a:p>
            <a:pPr lvl="1"/>
            <a:r>
              <a:rPr lang="en-GB" dirty="0"/>
              <a:t>Limited accessibility to existing construction information has resulted in resources wastage</a:t>
            </a:r>
          </a:p>
          <a:p>
            <a:pPr lvl="1"/>
            <a:r>
              <a:rPr lang="en-GB" dirty="0"/>
              <a:t>Precast construction - inaccurate components delivery, high cost of precast installation when contractor order changes, and lack of coordination among parties involved </a:t>
            </a:r>
          </a:p>
        </p:txBody>
      </p:sp>
    </p:spTree>
    <p:extLst>
      <p:ext uri="{BB962C8B-B14F-4D97-AF65-F5344CB8AC3E}">
        <p14:creationId xmlns:p14="http://schemas.microsoft.com/office/powerpoint/2010/main" val="26835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Problem of </a:t>
            </a:r>
            <a:r>
              <a:rPr lang="en-GB" sz="4400" dirty="0">
                <a:solidFill>
                  <a:srgbClr val="FF0000"/>
                </a:solidFill>
              </a:rPr>
              <a:t>accumulating large inventories </a:t>
            </a:r>
            <a:r>
              <a:rPr lang="en-GB" sz="4000" dirty="0"/>
              <a:t>resulting in material wastage on site 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</a:t>
            </a:r>
            <a:r>
              <a:rPr lang="en-GB" sz="3200" dirty="0"/>
              <a:t> cloud-based technology employed to </a:t>
            </a:r>
            <a:r>
              <a:rPr lang="en-GB" sz="3200" dirty="0">
                <a:solidFill>
                  <a:srgbClr val="FF0000"/>
                </a:solidFill>
              </a:rPr>
              <a:t>integrate suppliers and actual site demand</a:t>
            </a:r>
          </a:p>
        </p:txBody>
      </p:sp>
    </p:spTree>
    <p:extLst>
      <p:ext uri="{BB962C8B-B14F-4D97-AF65-F5344CB8AC3E}">
        <p14:creationId xmlns:p14="http://schemas.microsoft.com/office/powerpoint/2010/main" val="384944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Wastage throughout the life cycle of a building must be minimised to reduce project cost and time over run 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an efficient Cloud-BIM </a:t>
            </a:r>
            <a:r>
              <a:rPr lang="en-GB" sz="2800" dirty="0">
                <a:solidFill>
                  <a:srgbClr val="FF0000"/>
                </a:solidFill>
              </a:rPr>
              <a:t>cost estimate process </a:t>
            </a:r>
            <a:r>
              <a:rPr lang="en-GB" sz="2800" dirty="0"/>
              <a:t>with simplified file structure that led to a substantial file space reduction that improves access for the design team</a:t>
            </a:r>
          </a:p>
        </p:txBody>
      </p:sp>
    </p:spTree>
    <p:extLst>
      <p:ext uri="{BB962C8B-B14F-4D97-AF65-F5344CB8AC3E}">
        <p14:creationId xmlns:p14="http://schemas.microsoft.com/office/powerpoint/2010/main" val="84995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Limited accessibility to existing construction information has resulted in resources wastage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cloud computing used to reduce transaction costs and enhance </a:t>
            </a:r>
            <a:r>
              <a:rPr lang="en-GB" sz="2800" dirty="0">
                <a:solidFill>
                  <a:srgbClr val="FF0000"/>
                </a:solidFill>
              </a:rPr>
              <a:t>online 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308792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4" y="1829636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The problem of lack of coordination among parties involved in the precast construction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</a:t>
            </a:r>
            <a:r>
              <a:rPr lang="en-GB" sz="3200" dirty="0"/>
              <a:t> a Cloud Computing Information System (CCIS) </a:t>
            </a:r>
            <a:r>
              <a:rPr lang="en-GB" sz="3200" dirty="0">
                <a:solidFill>
                  <a:srgbClr val="FF0000"/>
                </a:solidFill>
              </a:rPr>
              <a:t>collaborative tool </a:t>
            </a:r>
            <a:r>
              <a:rPr lang="en-GB" sz="3200" dirty="0"/>
              <a:t>to improve productivity</a:t>
            </a:r>
          </a:p>
        </p:txBody>
      </p:sp>
    </p:spTree>
    <p:extLst>
      <p:ext uri="{BB962C8B-B14F-4D97-AF65-F5344CB8AC3E}">
        <p14:creationId xmlns:p14="http://schemas.microsoft.com/office/powerpoint/2010/main" val="233629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5821" y="4323347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Topic 7:</a:t>
            </a:r>
            <a:br>
              <a:rPr lang="en-GB" dirty="0"/>
            </a:br>
            <a:r>
              <a:rPr lang="en-GB" dirty="0"/>
              <a:t>Cloud computing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Construction sites are usually dangerous due to </a:t>
            </a:r>
            <a:r>
              <a:rPr lang="en-GB" dirty="0">
                <a:solidFill>
                  <a:srgbClr val="FF0000"/>
                </a:solidFill>
              </a:rPr>
              <a:t>a large number </a:t>
            </a:r>
            <a:r>
              <a:rPr lang="en-GB" dirty="0"/>
              <a:t>of workers, materials, equipment, and dynamic/unforeseen circumstances </a:t>
            </a:r>
          </a:p>
          <a:p>
            <a:r>
              <a:rPr lang="en-GB" dirty="0"/>
              <a:t>The risk of working in the construction site is further increased by a </a:t>
            </a:r>
            <a:r>
              <a:rPr lang="en-GB" dirty="0">
                <a:solidFill>
                  <a:srgbClr val="FF0000"/>
                </a:solidFill>
              </a:rPr>
              <a:t>lack of access to real time safety information </a:t>
            </a:r>
            <a:r>
              <a:rPr lang="en-GB" dirty="0"/>
              <a:t>to provide predictive, quantitative, and qualitative measures allowing the identification, correlation, and elimination of hazards before health and safety incidents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83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Building activities in construction sites are </a:t>
            </a:r>
            <a:r>
              <a:rPr lang="en-GB" sz="3600" dirty="0">
                <a:solidFill>
                  <a:srgbClr val="FF0000"/>
                </a:solidFill>
              </a:rPr>
              <a:t>ineffectively monitored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/>
              <a:t>a cloud-based information system for </a:t>
            </a:r>
            <a:r>
              <a:rPr lang="en-GB" sz="3200" dirty="0">
                <a:solidFill>
                  <a:srgbClr val="FF0000"/>
                </a:solidFill>
              </a:rPr>
              <a:t>monitoring construction sites </a:t>
            </a:r>
            <a:r>
              <a:rPr lang="en-GB" sz="3200" dirty="0"/>
              <a:t>for improved safety with location information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a</a:t>
            </a:r>
            <a:r>
              <a:rPr lang="en-GB" sz="3200" dirty="0"/>
              <a:t> cloud-enabled platform to provide </a:t>
            </a:r>
            <a:r>
              <a:rPr lang="en-GB" sz="3200" dirty="0">
                <a:solidFill>
                  <a:srgbClr val="FF0000"/>
                </a:solidFill>
              </a:rPr>
              <a:t>decision support tools </a:t>
            </a:r>
            <a:r>
              <a:rPr lang="en-GB" sz="3200" dirty="0"/>
              <a:t>to site managers and workers in on-site assembly process of prefabricated construction</a:t>
            </a:r>
          </a:p>
          <a:p>
            <a:pPr lvl="1"/>
            <a:endParaRPr lang="en-GB" sz="32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7247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Existing manual construction-safety monitoring is labour-intensive and error-prone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a SaaS application to </a:t>
            </a:r>
            <a:r>
              <a:rPr lang="en-GB" sz="2800" dirty="0">
                <a:solidFill>
                  <a:srgbClr val="FF0000"/>
                </a:solidFill>
              </a:rPr>
              <a:t>detect unsafe conditions and analyse the trajectories of workers </a:t>
            </a:r>
            <a:r>
              <a:rPr lang="en-GB" sz="2800" dirty="0"/>
              <a:t>with respect to potential safety hazards on construction site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cloud technology employed to </a:t>
            </a:r>
            <a:r>
              <a:rPr lang="en-GB" sz="2800" dirty="0">
                <a:solidFill>
                  <a:srgbClr val="FF0000"/>
                </a:solidFill>
              </a:rPr>
              <a:t>observe the behaviour of workers </a:t>
            </a:r>
            <a:r>
              <a:rPr lang="en-GB" sz="2800" dirty="0"/>
              <a:t>during a metro construction to evolve a safety system 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PaaS offering on a public cloud used to </a:t>
            </a:r>
            <a:r>
              <a:rPr lang="en-GB" sz="2800" dirty="0">
                <a:solidFill>
                  <a:srgbClr val="FF0000"/>
                </a:solidFill>
              </a:rPr>
              <a:t>capture, process and share on-site safety data </a:t>
            </a:r>
            <a:r>
              <a:rPr lang="en-GB" sz="2800" dirty="0"/>
              <a:t>with location information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4020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Irregular and untimely site inspection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</a:t>
            </a:r>
            <a:r>
              <a:rPr lang="en-GB" sz="3600" dirty="0"/>
              <a:t> using the SaaS cloud with GPS for a </a:t>
            </a:r>
            <a:r>
              <a:rPr lang="en-GB" sz="3600" dirty="0">
                <a:solidFill>
                  <a:srgbClr val="FF0000"/>
                </a:solidFill>
              </a:rPr>
              <a:t>Personalised Safety Instruction Method </a:t>
            </a:r>
            <a:r>
              <a:rPr lang="en-GB" sz="3600" dirty="0"/>
              <a:t>(PSIM) system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5469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inaccurate collection and sharing of safety risks for underground construction 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using cloud storage to achieve timely and accurate recognition of safety risk at the preconstruction stage of a project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7714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1812" y="3781926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0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Buildings consume appreciable amount of </a:t>
            </a:r>
            <a:r>
              <a:rPr lang="en-GB" sz="3600" dirty="0">
                <a:solidFill>
                  <a:srgbClr val="FF0000"/>
                </a:solidFill>
              </a:rPr>
              <a:t>energy</a:t>
            </a:r>
            <a:r>
              <a:rPr lang="en-GB" sz="3600" dirty="0"/>
              <a:t> during both construction and operation stages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1789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Realising green consumption</a:t>
            </a:r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C</a:t>
            </a:r>
            <a:r>
              <a:rPr lang="en-GB" dirty="0"/>
              <a:t>loud computing platform employed to </a:t>
            </a:r>
            <a:r>
              <a:rPr lang="en-GB" dirty="0">
                <a:solidFill>
                  <a:srgbClr val="FF0000"/>
                </a:solidFill>
              </a:rPr>
              <a:t>manage construction information</a:t>
            </a:r>
            <a:r>
              <a:rPr lang="en-GB" dirty="0"/>
              <a:t> in building life cycle</a:t>
            </a:r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Ia</a:t>
            </a:r>
            <a:r>
              <a:rPr lang="en-GB" dirty="0"/>
              <a:t>aS, PaaS and SaaS cloud offerings employed to </a:t>
            </a:r>
            <a:r>
              <a:rPr lang="en-GB" dirty="0">
                <a:solidFill>
                  <a:srgbClr val="FF0000"/>
                </a:solidFill>
              </a:rPr>
              <a:t>intelligently control building energy</a:t>
            </a:r>
            <a:r>
              <a:rPr lang="en-GB" dirty="0"/>
              <a:t> in smart cities </a:t>
            </a:r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th</a:t>
            </a:r>
            <a:r>
              <a:rPr lang="en-GB" dirty="0"/>
              <a:t>e SaaS cloud employed to propose an energy management system for </a:t>
            </a:r>
            <a:r>
              <a:rPr lang="en-GB" dirty="0">
                <a:solidFill>
                  <a:srgbClr val="FF0000"/>
                </a:solidFill>
              </a:rPr>
              <a:t>sustainable decision support</a:t>
            </a:r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dirty="0"/>
              <a:t>IaaS and PaaS employed for </a:t>
            </a:r>
            <a:r>
              <a:rPr lang="en-GB" dirty="0">
                <a:solidFill>
                  <a:srgbClr val="FF0000"/>
                </a:solidFill>
              </a:rPr>
              <a:t>hosting building data </a:t>
            </a:r>
            <a:r>
              <a:rPr lang="en-GB" dirty="0"/>
              <a:t>to realise Building Management Operation of green building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189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Affordable simulations design of energy efficient buildings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/>
              <a:t>the computational power of cloud computing utilized to develop a </a:t>
            </a:r>
            <a:r>
              <a:rPr lang="en-GB" sz="3200" dirty="0">
                <a:solidFill>
                  <a:srgbClr val="FF0000"/>
                </a:solidFill>
              </a:rPr>
              <a:t>Virtual Energy Laboratory 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/>
              <a:t>the SaaS cloud service employed  to carry out the parametric </a:t>
            </a:r>
            <a:r>
              <a:rPr lang="en-GB" sz="3200" dirty="0">
                <a:solidFill>
                  <a:srgbClr val="FF0000"/>
                </a:solidFill>
              </a:rPr>
              <a:t>simulation of the energy performance </a:t>
            </a:r>
            <a:r>
              <a:rPr lang="en-GB" sz="3200" dirty="0"/>
              <a:t>of a building within design processes of architectural and engineering practices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8195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 unified interface for the diverse building management </a:t>
            </a:r>
            <a:r>
              <a:rPr lang="en-GB" sz="3600" dirty="0">
                <a:solidFill>
                  <a:srgbClr val="FF0000"/>
                </a:solidFill>
              </a:rPr>
              <a:t>data integrated from disparate sources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>
                <a:solidFill>
                  <a:srgbClr val="FF0000"/>
                </a:solidFill>
              </a:rPr>
              <a:t>A real-time energy awareness </a:t>
            </a:r>
            <a:r>
              <a:rPr lang="en-GB" sz="3200" dirty="0"/>
              <a:t>and an audit-style energy tracking system was implemented using the “linked data” technologies in a cloud environment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4267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Intended learning </a:t>
            </a:r>
            <a:r>
              <a:rPr lang="en-GB" dirty="0"/>
              <a:t>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After completing this topic, you will be able to:</a:t>
            </a:r>
          </a:p>
          <a:p>
            <a:pPr lvl="1"/>
            <a:r>
              <a:rPr lang="en-GB" sz="4000" dirty="0"/>
              <a:t>Understand the main applications and research hotspots in cloud computing in construction industry </a:t>
            </a:r>
          </a:p>
          <a:p>
            <a:pPr lvl="1"/>
            <a:r>
              <a:rPr lang="en-GB" sz="4000" dirty="0"/>
              <a:t>Discuss applications of service orientation in other industries – </a:t>
            </a:r>
            <a:r>
              <a:rPr lang="en-GB" sz="4000" i="1" dirty="0"/>
              <a:t>assignment </a:t>
            </a:r>
          </a:p>
          <a:p>
            <a:pPr lvl="1"/>
            <a:endParaRPr lang="en-GB" sz="4000" dirty="0"/>
          </a:p>
          <a:p>
            <a:pPr lvl="1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21097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45767" y="2622884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8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existing uncoordinated traditional material supply in construction site usually resulted in supply gap leading to delay in projects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09758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</a:t>
            </a:r>
            <a:r>
              <a:rPr lang="en-GB" sz="4000" dirty="0">
                <a:solidFill>
                  <a:srgbClr val="FF0000"/>
                </a:solidFill>
              </a:rPr>
              <a:t>unaffordability</a:t>
            </a:r>
            <a:r>
              <a:rPr lang="en-GB" sz="4000" dirty="0"/>
              <a:t> by SMEs of existing tracking systems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cloud platform-as-a-service technology employed to track material movement on construction site</a:t>
            </a:r>
          </a:p>
        </p:txBody>
      </p:sp>
    </p:spTree>
    <p:extLst>
      <p:ext uri="{BB962C8B-B14F-4D97-AF65-F5344CB8AC3E}">
        <p14:creationId xmlns:p14="http://schemas.microsoft.com/office/powerpoint/2010/main" val="311032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Increase </a:t>
            </a:r>
            <a:r>
              <a:rPr lang="en-GB" sz="4000" dirty="0">
                <a:solidFill>
                  <a:srgbClr val="FF0000"/>
                </a:solidFill>
              </a:rPr>
              <a:t>visibility and traceability </a:t>
            </a:r>
            <a:r>
              <a:rPr lang="en-GB" sz="4000" dirty="0"/>
              <a:t>of materials and information flow in construction supply chain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a cloud-based cost-effective system integrated with RFID</a:t>
            </a:r>
          </a:p>
        </p:txBody>
      </p:sp>
    </p:spTree>
    <p:extLst>
      <p:ext uri="{BB962C8B-B14F-4D97-AF65-F5344CB8AC3E}">
        <p14:creationId xmlns:p14="http://schemas.microsoft.com/office/powerpoint/2010/main" val="228060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Miscommunications</a:t>
            </a:r>
            <a:r>
              <a:rPr lang="en-GB" sz="4000" dirty="0"/>
              <a:t> and improper transfer of information in a precast industry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cloud-based supply management system used 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611016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For efficient construction process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the public and private SaaS cloud platform employed for interoperability bring together different stakeholders in the procurement process</a:t>
            </a:r>
          </a:p>
        </p:txBody>
      </p:sp>
    </p:spTree>
    <p:extLst>
      <p:ext uri="{BB962C8B-B14F-4D97-AF65-F5344CB8AC3E}">
        <p14:creationId xmlns:p14="http://schemas.microsoft.com/office/powerpoint/2010/main" val="427862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Accurate and relevant information to parties </a:t>
            </a:r>
            <a:r>
              <a:rPr lang="en-GB" sz="4000" dirty="0"/>
              <a:t>in the construction supply chain processes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the Context-Aware Cloud Computing Information Systems (CACCIS) developed</a:t>
            </a:r>
          </a:p>
        </p:txBody>
      </p:sp>
    </p:spTree>
    <p:extLst>
      <p:ext uri="{BB962C8B-B14F-4D97-AF65-F5344CB8AC3E}">
        <p14:creationId xmlns:p14="http://schemas.microsoft.com/office/powerpoint/2010/main" val="599324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Manage supply chain data in a cost-effective manner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used Google Fusion Table (GFT), Google Maps, and Google Earth </a:t>
            </a:r>
          </a:p>
        </p:txBody>
      </p:sp>
    </p:spTree>
    <p:extLst>
      <p:ext uri="{BB962C8B-B14F-4D97-AF65-F5344CB8AC3E}">
        <p14:creationId xmlns:p14="http://schemas.microsoft.com/office/powerpoint/2010/main" val="229789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5820" y="4904874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47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Project Management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construction industry is characterised with </a:t>
            </a:r>
            <a:r>
              <a:rPr lang="en-GB" sz="3600" dirty="0">
                <a:solidFill>
                  <a:srgbClr val="FF0000"/>
                </a:solidFill>
              </a:rPr>
              <a:t>communication and coordination problem </a:t>
            </a:r>
            <a:r>
              <a:rPr lang="en-GB" sz="3600" dirty="0"/>
              <a:t>culminating in low construction quality</a:t>
            </a:r>
          </a:p>
        </p:txBody>
      </p:sp>
    </p:spTree>
    <p:extLst>
      <p:ext uri="{BB962C8B-B14F-4D97-AF65-F5344CB8AC3E}">
        <p14:creationId xmlns:p14="http://schemas.microsoft.com/office/powerpoint/2010/main" val="33181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Construction Industry: Use Cases, Benefits and Challenges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https://www.sciencedirect.com/science/article/pii/S0926580520310219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221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Project Management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Cloud computing technology for </a:t>
            </a:r>
            <a:r>
              <a:rPr lang="en-GB" dirty="0">
                <a:solidFill>
                  <a:srgbClr val="FF0000"/>
                </a:solidFill>
              </a:rPr>
              <a:t>collaborative design </a:t>
            </a:r>
            <a:r>
              <a:rPr lang="en-GB" dirty="0"/>
              <a:t>results in improved design, construction and project efficiency</a:t>
            </a:r>
          </a:p>
          <a:p>
            <a:pPr lvl="1"/>
            <a:r>
              <a:rPr lang="en-GB" dirty="0"/>
              <a:t>The public SaaS cloud offering employed to </a:t>
            </a:r>
            <a:r>
              <a:rPr lang="en-GB" dirty="0">
                <a:solidFill>
                  <a:srgbClr val="FF0000"/>
                </a:solidFill>
              </a:rPr>
              <a:t>formalize the transfer of knowledge </a:t>
            </a:r>
            <a:r>
              <a:rPr lang="en-GB" dirty="0"/>
              <a:t>among local construction companies to improve the construction project</a:t>
            </a:r>
          </a:p>
          <a:p>
            <a:pPr lvl="1"/>
            <a:r>
              <a:rPr lang="en-GB" dirty="0"/>
              <a:t>Federated clouds employed to coordinate multi-site construction enabling varied individuals and organisations on multiple projects and in varied location to </a:t>
            </a:r>
            <a:r>
              <a:rPr lang="en-GB" dirty="0">
                <a:solidFill>
                  <a:srgbClr val="FF0000"/>
                </a:solidFill>
              </a:rPr>
              <a:t>exchange information and data</a:t>
            </a:r>
            <a:endParaRPr lang="en-GB" dirty="0"/>
          </a:p>
          <a:p>
            <a:pPr lvl="1"/>
            <a:r>
              <a:rPr lang="en-GB" dirty="0"/>
              <a:t>"Clouds-for-Coordination"(C4C) architecture for improved security, reliance, fault tolerance and data access during construction</a:t>
            </a:r>
          </a:p>
          <a:p>
            <a:pPr lvl="1"/>
            <a:r>
              <a:rPr lang="en-GB" dirty="0"/>
              <a:t>A cloud-based Design Process Communication Methodology (DPCM) for process clarity and information consistency resulting in fewer mistakes when data intensive construction processes are shared</a:t>
            </a:r>
          </a:p>
        </p:txBody>
      </p:sp>
    </p:spTree>
    <p:extLst>
      <p:ext uri="{BB962C8B-B14F-4D97-AF65-F5344CB8AC3E}">
        <p14:creationId xmlns:p14="http://schemas.microsoft.com/office/powerpoint/2010/main" val="119787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Project Management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management</a:t>
            </a:r>
          </a:p>
          <a:p>
            <a:pPr lvl="1"/>
            <a:r>
              <a:rPr lang="en-GB" dirty="0"/>
              <a:t>Cloud server instances employed to analyse data in order to predict failure of construction businesses</a:t>
            </a:r>
          </a:p>
          <a:p>
            <a:pPr lvl="1"/>
            <a:r>
              <a:rPr lang="en-GB" dirty="0"/>
              <a:t>Cloud computing technology used to </a:t>
            </a:r>
            <a:r>
              <a:rPr lang="en-GB" dirty="0">
                <a:solidFill>
                  <a:srgbClr val="FF0000"/>
                </a:solidFill>
              </a:rPr>
              <a:t>integrate real-time on-site information </a:t>
            </a:r>
            <a:r>
              <a:rPr lang="en-GB" dirty="0"/>
              <a:t>from PMIS, Web Camera, RFID, PDA used on site together with office work for rapid decision making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data sharing capability </a:t>
            </a:r>
            <a:r>
              <a:rPr lang="en-GB" dirty="0"/>
              <a:t>using </a:t>
            </a:r>
            <a:r>
              <a:rPr lang="en-GB" dirty="0" err="1"/>
              <a:t>CometCloud</a:t>
            </a:r>
            <a:r>
              <a:rPr lang="en-GB" dirty="0"/>
              <a:t> (public and private) to store and manage building data, provide security during increasing demand and node failure</a:t>
            </a:r>
          </a:p>
          <a:p>
            <a:pPr lvl="1"/>
            <a:r>
              <a:rPr lang="en-GB" dirty="0"/>
              <a:t>Hybrid environment for construction data management by SMEs using private grid and public cloud to automate complex workflows and optimise data transfer at a reduced cost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Project Data as a Service </a:t>
            </a:r>
            <a:r>
              <a:rPr lang="en-GB" dirty="0"/>
              <a:t>application supports all phase of data collection, automatic data correlation, intra/inter organisation data sharing and diachronic data tracing in a cost effective and efficient manner</a:t>
            </a:r>
          </a:p>
        </p:txBody>
      </p:sp>
    </p:spTree>
    <p:extLst>
      <p:ext uri="{BB962C8B-B14F-4D97-AF65-F5344CB8AC3E}">
        <p14:creationId xmlns:p14="http://schemas.microsoft.com/office/powerpoint/2010/main" val="2927702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718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of cloud adoption by construction industry</a:t>
            </a:r>
          </a:p>
        </p:txBody>
      </p:sp>
    </p:spTree>
    <p:extLst>
      <p:ext uri="{BB962C8B-B14F-4D97-AF65-F5344CB8AC3E}">
        <p14:creationId xmlns:p14="http://schemas.microsoft.com/office/powerpoint/2010/main" val="259609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of cloud adoption by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Latency</a:t>
            </a:r>
          </a:p>
          <a:p>
            <a:r>
              <a:rPr lang="en-GB" dirty="0"/>
              <a:t>Trust, Data Privacy and Security</a:t>
            </a:r>
          </a:p>
          <a:p>
            <a:r>
              <a:rPr lang="en-GB" dirty="0"/>
              <a:t>Data Availability</a:t>
            </a:r>
          </a:p>
          <a:p>
            <a:r>
              <a:rPr lang="en-GB" dirty="0"/>
              <a:t>Data Governance</a:t>
            </a:r>
          </a:p>
          <a:p>
            <a:r>
              <a:rPr lang="en-GB" dirty="0"/>
              <a:t>Poor Broadband Connectivity of Construction Sites</a:t>
            </a:r>
          </a:p>
          <a:p>
            <a:r>
              <a:rPr lang="en-GB" dirty="0"/>
              <a:t>Cost Implication of Long-Term Use</a:t>
            </a:r>
          </a:p>
          <a:p>
            <a:r>
              <a:rPr lang="en-GB" dirty="0"/>
              <a:t>Dark Data</a:t>
            </a:r>
          </a:p>
          <a:p>
            <a:r>
              <a:rPr lang="en-GB" dirty="0"/>
              <a:t>Threats of Edge Computing and Other Associated Technologies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110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Latency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Cloud adoption in construction may not guarantee </a:t>
            </a:r>
            <a:r>
              <a:rPr lang="en-GB" sz="4000" dirty="0">
                <a:solidFill>
                  <a:srgbClr val="FF0000"/>
                </a:solidFill>
              </a:rPr>
              <a:t>acceptable transfer rate and response time required for some time sensitive construction applications  </a:t>
            </a:r>
          </a:p>
          <a:p>
            <a:r>
              <a:rPr lang="en-GB" sz="4000" dirty="0"/>
              <a:t>This could either be a software issue or network problem</a:t>
            </a:r>
          </a:p>
        </p:txBody>
      </p:sp>
    </p:spTree>
    <p:extLst>
      <p:ext uri="{BB962C8B-B14F-4D97-AF65-F5344CB8AC3E}">
        <p14:creationId xmlns:p14="http://schemas.microsoft.com/office/powerpoint/2010/main" val="3635202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Latency -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Proper </a:t>
            </a:r>
            <a:r>
              <a:rPr lang="en-GB" dirty="0">
                <a:solidFill>
                  <a:srgbClr val="FF0000"/>
                </a:solidFill>
              </a:rPr>
              <a:t>software designing techniques </a:t>
            </a:r>
            <a:r>
              <a:rPr lang="en-GB" dirty="0"/>
              <a:t>have been known to prohibit latency issues, as the use of distributed cloud architecture can ensure that latency to a specific application is low</a:t>
            </a:r>
          </a:p>
          <a:p>
            <a:r>
              <a:rPr lang="en-GB" dirty="0"/>
              <a:t>Cloud applications are recently designed to be </a:t>
            </a:r>
            <a:r>
              <a:rPr lang="en-GB" dirty="0">
                <a:solidFill>
                  <a:srgbClr val="FF0000"/>
                </a:solidFill>
              </a:rPr>
              <a:t>cloud-native</a:t>
            </a:r>
            <a:r>
              <a:rPr lang="en-GB" dirty="0"/>
              <a:t> because cloud applications are known to scale well in cloud infrastructure</a:t>
            </a:r>
          </a:p>
          <a:p>
            <a:r>
              <a:rPr lang="en-GB" dirty="0"/>
              <a:t>The use of </a:t>
            </a:r>
            <a:r>
              <a:rPr lang="en-GB" dirty="0">
                <a:solidFill>
                  <a:srgbClr val="FF0000"/>
                </a:solidFill>
              </a:rPr>
              <a:t>hybrid cloud </a:t>
            </a:r>
            <a:r>
              <a:rPr lang="en-GB" dirty="0"/>
              <a:t>has also been employed to solve latency issues as delay-sensitive part of an application can be maintained in house while other part of the distributed application can be on the public cloud service</a:t>
            </a:r>
          </a:p>
          <a:p>
            <a:r>
              <a:rPr lang="en-GB" dirty="0"/>
              <a:t>Construction Companies could also be linked to the service provider with </a:t>
            </a:r>
            <a:r>
              <a:rPr lang="en-GB" dirty="0">
                <a:solidFill>
                  <a:srgbClr val="FF0000"/>
                </a:solidFill>
              </a:rPr>
              <a:t>dedicated link </a:t>
            </a:r>
            <a:r>
              <a:rPr lang="en-GB" dirty="0"/>
              <a:t>in order to prevent delay issues that could arise from the use of Internet as transport</a:t>
            </a:r>
          </a:p>
          <a:p>
            <a:r>
              <a:rPr lang="en-GB" dirty="0"/>
              <a:t>Construction companies may also avert delay by choosing service providers with </a:t>
            </a:r>
            <a:r>
              <a:rPr lang="en-GB" dirty="0">
                <a:solidFill>
                  <a:srgbClr val="FF0000"/>
                </a:solidFill>
              </a:rPr>
              <a:t>closer data centres </a:t>
            </a:r>
            <a:r>
              <a:rPr lang="en-GB" dirty="0"/>
              <a:t>as fewer hops between the service provider and the customer improves the network performance</a:t>
            </a:r>
          </a:p>
          <a:p>
            <a:r>
              <a:rPr lang="en-GB" dirty="0"/>
              <a:t>There are Application Performance Monitoring (APM) </a:t>
            </a:r>
            <a:r>
              <a:rPr lang="en-GB" dirty="0">
                <a:solidFill>
                  <a:srgbClr val="FF0000"/>
                </a:solidFill>
              </a:rPr>
              <a:t>tools monitoring network performance </a:t>
            </a:r>
            <a:r>
              <a:rPr lang="en-GB" dirty="0"/>
              <a:t>to enable early identification of the source of the latency problem and thus aid prompt solving of latency problems</a:t>
            </a:r>
          </a:p>
        </p:txBody>
      </p:sp>
    </p:spTree>
    <p:extLst>
      <p:ext uri="{BB962C8B-B14F-4D97-AF65-F5344CB8AC3E}">
        <p14:creationId xmlns:p14="http://schemas.microsoft.com/office/powerpoint/2010/main" val="113381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Trust, Data Privacy and Security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practice, business partners are usually </a:t>
            </a:r>
            <a:r>
              <a:rPr lang="en-GB" dirty="0">
                <a:solidFill>
                  <a:srgbClr val="FF0000"/>
                </a:solidFill>
              </a:rPr>
              <a:t>unwilling to give their private and commercial information</a:t>
            </a:r>
            <a:r>
              <a:rPr lang="en-GB" dirty="0"/>
              <a:t> such as project cost to a third-party </a:t>
            </a:r>
          </a:p>
          <a:p>
            <a:pPr lvl="1"/>
            <a:r>
              <a:rPr lang="en-GB" dirty="0"/>
              <a:t>Storing construction design and financial information in shared resources understandably gives concern to construction industry</a:t>
            </a:r>
          </a:p>
          <a:p>
            <a:pPr lvl="1"/>
            <a:r>
              <a:rPr lang="en-GB" dirty="0"/>
              <a:t>The perception is usually that some unknown set of people can access the stored data, this is more of a psychological discomfort</a:t>
            </a:r>
          </a:p>
          <a:p>
            <a:r>
              <a:rPr lang="en-GB" dirty="0"/>
              <a:t>In reality the most sensitive part of the data chain resides with the client</a:t>
            </a:r>
          </a:p>
          <a:p>
            <a:pPr lvl="1"/>
            <a:r>
              <a:rPr lang="en-GB" dirty="0"/>
              <a:t>Most data leakages from the cloud are from the client side, more so as employees are allowed to use own mobile devices for work</a:t>
            </a:r>
          </a:p>
          <a:p>
            <a:pPr lvl="1"/>
            <a:r>
              <a:rPr lang="en-GB" dirty="0"/>
              <a:t>These own devices may be infected or even hacked</a:t>
            </a:r>
          </a:p>
        </p:txBody>
      </p:sp>
    </p:spTree>
    <p:extLst>
      <p:ext uri="{BB962C8B-B14F-4D97-AF65-F5344CB8AC3E}">
        <p14:creationId xmlns:p14="http://schemas.microsoft.com/office/powerpoint/2010/main" val="2934562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Trust, Data Privacy and Security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Construction firms need to put up </a:t>
            </a:r>
            <a:r>
              <a:rPr lang="en-GB" sz="3600" dirty="0">
                <a:solidFill>
                  <a:srgbClr val="FF0000"/>
                </a:solidFill>
              </a:rPr>
              <a:t>internal data protection strategies </a:t>
            </a:r>
            <a:r>
              <a:rPr lang="en-GB" sz="3600" dirty="0"/>
              <a:t>to block data leakage  </a:t>
            </a:r>
          </a:p>
          <a:p>
            <a:r>
              <a:rPr lang="en-GB" sz="3600" dirty="0"/>
              <a:t>However, in rare cases of data breach from service providers, </a:t>
            </a:r>
            <a:r>
              <a:rPr lang="en-GB" sz="3600" dirty="0">
                <a:solidFill>
                  <a:srgbClr val="FF0000"/>
                </a:solidFill>
              </a:rPr>
              <a:t>data security and privacy laws </a:t>
            </a:r>
            <a:r>
              <a:rPr lang="en-GB" sz="3600" dirty="0"/>
              <a:t>could be invoked on cloud service providers to ensure compliance </a:t>
            </a:r>
          </a:p>
        </p:txBody>
      </p:sp>
    </p:spTree>
    <p:extLst>
      <p:ext uri="{BB962C8B-B14F-4D97-AF65-F5344CB8AC3E}">
        <p14:creationId xmlns:p14="http://schemas.microsoft.com/office/powerpoint/2010/main" val="3435854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Availability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 cloud provider may shut down their resources unexpectedly</a:t>
            </a:r>
          </a:p>
          <a:p>
            <a:r>
              <a:rPr lang="en-GB" sz="3600" dirty="0"/>
              <a:t>The building data becomes unavailable</a:t>
            </a:r>
          </a:p>
        </p:txBody>
      </p:sp>
    </p:spTree>
    <p:extLst>
      <p:ext uri="{BB962C8B-B14F-4D97-AF65-F5344CB8AC3E}">
        <p14:creationId xmlns:p14="http://schemas.microsoft.com/office/powerpoint/2010/main" val="181353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need for cloud computing in the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Economic Benefits</a:t>
            </a:r>
          </a:p>
          <a:p>
            <a:r>
              <a:rPr lang="en-GB" sz="4000" dirty="0"/>
              <a:t>On-demand Scalability of Computing Resources</a:t>
            </a:r>
          </a:p>
          <a:p>
            <a:r>
              <a:rPr lang="en-GB" sz="4000" dirty="0"/>
              <a:t>Secured Platform</a:t>
            </a:r>
          </a:p>
          <a:p>
            <a:r>
              <a:rPr lang="en-GB" sz="4000" dirty="0"/>
              <a:t>Massive Storage</a:t>
            </a:r>
          </a:p>
          <a:p>
            <a:r>
              <a:rPr lang="en-GB" sz="4000" dirty="0"/>
              <a:t>Facilitating Collaborative Practice</a:t>
            </a:r>
          </a:p>
          <a:p>
            <a:endParaRPr lang="en-GB" sz="40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48818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Availability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The cloud providers are known to provide 99.999% availability as stated in the </a:t>
            </a:r>
            <a:r>
              <a:rPr lang="en-GB" sz="3200" dirty="0">
                <a:solidFill>
                  <a:srgbClr val="FF0000"/>
                </a:solidFill>
              </a:rPr>
              <a:t>Service Level Agreement</a:t>
            </a:r>
          </a:p>
          <a:p>
            <a:r>
              <a:rPr lang="en-GB" sz="3200" dirty="0"/>
              <a:t>Create </a:t>
            </a:r>
            <a:r>
              <a:rPr lang="en-GB" sz="3200" dirty="0">
                <a:solidFill>
                  <a:srgbClr val="FF0000"/>
                </a:solidFill>
              </a:rPr>
              <a:t>standards</a:t>
            </a:r>
            <a:r>
              <a:rPr lang="en-GB" sz="3200" dirty="0"/>
              <a:t> and strategies in data representations to </a:t>
            </a:r>
            <a:r>
              <a:rPr lang="en-GB" sz="3200" dirty="0">
                <a:solidFill>
                  <a:srgbClr val="FF0000"/>
                </a:solidFill>
              </a:rPr>
              <a:t>enable various cloud providers to be compatible</a:t>
            </a:r>
          </a:p>
          <a:p>
            <a:pPr lvl="1"/>
            <a:r>
              <a:rPr lang="en-GB" dirty="0"/>
              <a:t>This is to allow exchanging data between clouds providers to </a:t>
            </a:r>
            <a:r>
              <a:rPr lang="en-GB" dirty="0">
                <a:solidFill>
                  <a:srgbClr val="FF0000"/>
                </a:solidFill>
              </a:rPr>
              <a:t>avoid the issue of lock-in</a:t>
            </a:r>
            <a:r>
              <a:rPr lang="en-GB" dirty="0"/>
              <a:t> if a provider became unavailable</a:t>
            </a:r>
          </a:p>
        </p:txBody>
      </p:sp>
    </p:spTree>
    <p:extLst>
      <p:ext uri="{BB962C8B-B14F-4D97-AF65-F5344CB8AC3E}">
        <p14:creationId xmlns:p14="http://schemas.microsoft.com/office/powerpoint/2010/main" val="2967545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Governance -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Construction projects involve many professionals</a:t>
            </a:r>
          </a:p>
          <a:p>
            <a:r>
              <a:rPr lang="en-GB" sz="3600" dirty="0"/>
              <a:t>The issue of </a:t>
            </a:r>
            <a:r>
              <a:rPr lang="en-GB" sz="3600" dirty="0">
                <a:solidFill>
                  <a:srgbClr val="FF0000"/>
                </a:solidFill>
              </a:rPr>
              <a:t>actual owner of data </a:t>
            </a:r>
            <a:r>
              <a:rPr lang="en-GB" sz="3600" dirty="0"/>
              <a:t>may arise, since all concerned party have access to the data and are required to update data continuously</a:t>
            </a:r>
          </a:p>
          <a:p>
            <a:pPr lvl="1"/>
            <a:r>
              <a:rPr lang="en-GB" sz="3200" dirty="0"/>
              <a:t>Is the building owner allowed to share data with the engineer? </a:t>
            </a:r>
          </a:p>
        </p:txBody>
      </p:sp>
    </p:spTree>
    <p:extLst>
      <p:ext uri="{BB962C8B-B14F-4D97-AF65-F5344CB8AC3E}">
        <p14:creationId xmlns:p14="http://schemas.microsoft.com/office/powerpoint/2010/main" val="2101746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Governance -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There may be the need to </a:t>
            </a:r>
            <a:r>
              <a:rPr lang="en-GB" sz="3600" dirty="0">
                <a:solidFill>
                  <a:srgbClr val="FF0000"/>
                </a:solidFill>
              </a:rPr>
              <a:t>define access level </a:t>
            </a:r>
            <a:r>
              <a:rPr lang="en-GB" sz="3600" dirty="0"/>
              <a:t>for the different category of stakeholders involve in the production and management of building data. </a:t>
            </a:r>
          </a:p>
          <a:p>
            <a:r>
              <a:rPr lang="en-GB" sz="3600" dirty="0"/>
              <a:t>The applications shall implement appropriate </a:t>
            </a:r>
            <a:r>
              <a:rPr lang="en-GB" sz="3600" dirty="0">
                <a:solidFill>
                  <a:srgbClr val="FF0000"/>
                </a:solidFill>
              </a:rPr>
              <a:t>access control features </a:t>
            </a:r>
            <a:r>
              <a:rPr lang="en-GB" sz="3600" dirty="0"/>
              <a:t>rather than leaving them to the cloud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624802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Poor Broadband Connectivity of Construction Sites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Access to cloud services is primarily over the internet, hence, to maximise the benefit of cloud solution in the construction site, internet connectivity must be available every time</a:t>
            </a:r>
          </a:p>
          <a:p>
            <a:r>
              <a:rPr lang="en-GB" dirty="0"/>
              <a:t>Project sites at times might be with low or no internet connectivity</a:t>
            </a:r>
          </a:p>
          <a:p>
            <a:pPr lvl="1"/>
            <a:r>
              <a:rPr lang="en-GB" dirty="0"/>
              <a:t>Projects sites in underdeveloped area or a rural area</a:t>
            </a:r>
          </a:p>
          <a:p>
            <a:pPr lvl="1"/>
            <a:r>
              <a:rPr lang="en-GB" dirty="0"/>
              <a:t>Projects that span larger geographical area with poor connectivity across the construction route - the power infrastructure projects</a:t>
            </a:r>
          </a:p>
          <a:p>
            <a:pPr lvl="2"/>
            <a:r>
              <a:rPr lang="en-GB" dirty="0"/>
              <a:t>underground cabling</a:t>
            </a:r>
          </a:p>
          <a:p>
            <a:pPr lvl="2"/>
            <a:r>
              <a:rPr lang="en-GB" dirty="0"/>
              <a:t>overhead lines</a:t>
            </a:r>
          </a:p>
          <a:p>
            <a:pPr lvl="2"/>
            <a:r>
              <a:rPr lang="en-GB" dirty="0"/>
              <a:t>substations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6280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Poor Broadband Connectivity of Construction Sites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Further improvement in ICT technologies like the emergence of 5G network to connect rural communities and open up underdeveloped areas and thus boost the performance of cloud technology</a:t>
            </a:r>
          </a:p>
        </p:txBody>
      </p:sp>
    </p:spTree>
    <p:extLst>
      <p:ext uri="{BB962C8B-B14F-4D97-AF65-F5344CB8AC3E}">
        <p14:creationId xmlns:p14="http://schemas.microsoft.com/office/powerpoint/2010/main" val="1254275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Implication of Long-Term Use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Accumulated cost </a:t>
            </a:r>
            <a:r>
              <a:rPr lang="en-GB" sz="3200" dirty="0"/>
              <a:t>for the use of cloud infrastructure over a long period could be daunting, depending on the type of deployment  </a:t>
            </a:r>
          </a:p>
          <a:p>
            <a:r>
              <a:rPr lang="en-GB" sz="3200" dirty="0"/>
              <a:t>Meanwhile, the cost implication is not the same for the various cloud deployments types even for the same construction company </a:t>
            </a:r>
          </a:p>
          <a:p>
            <a:pPr lvl="1"/>
            <a:r>
              <a:rPr lang="en-GB" sz="2800" dirty="0"/>
              <a:t>There could be substantial high cost of renting high-end resources such as GPUs for performing project analytics and machine learning tasks</a:t>
            </a:r>
          </a:p>
        </p:txBody>
      </p:sp>
    </p:spTree>
    <p:extLst>
      <p:ext uri="{BB962C8B-B14F-4D97-AF65-F5344CB8AC3E}">
        <p14:creationId xmlns:p14="http://schemas.microsoft.com/office/powerpoint/2010/main" val="2547722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Implication of Long-Term Use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Cloud SaaS pricing at inception was initially </a:t>
            </a:r>
            <a:r>
              <a:rPr lang="en-GB" sz="3200" dirty="0">
                <a:solidFill>
                  <a:srgbClr val="FF0000"/>
                </a:solidFill>
              </a:rPr>
              <a:t>per unit time of consumption</a:t>
            </a:r>
            <a:endParaRPr lang="en-GB" sz="3200" dirty="0"/>
          </a:p>
          <a:p>
            <a:r>
              <a:rPr lang="en-GB" sz="3200" dirty="0"/>
              <a:t>It might be necessary for individual construction company to perform </a:t>
            </a:r>
            <a:r>
              <a:rPr lang="en-GB" sz="3200" dirty="0">
                <a:solidFill>
                  <a:srgbClr val="FF0000"/>
                </a:solidFill>
              </a:rPr>
              <a:t>personalised cost analysis </a:t>
            </a:r>
            <a:r>
              <a:rPr lang="en-GB" sz="3200" dirty="0"/>
              <a:t>of long-term use of the various cloud deployment models before moving into cloud </a:t>
            </a:r>
          </a:p>
        </p:txBody>
      </p:sp>
    </p:spTree>
    <p:extLst>
      <p:ext uri="{BB962C8B-B14F-4D97-AF65-F5344CB8AC3E}">
        <p14:creationId xmlns:p14="http://schemas.microsoft.com/office/powerpoint/2010/main" val="1382389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Data -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Dark data are data that are acquired but are not further processed or analysed for any meaningful insight</a:t>
            </a:r>
          </a:p>
          <a:p>
            <a:pPr lvl="1"/>
            <a:r>
              <a:rPr lang="en-GB" dirty="0"/>
              <a:t>A large percentage of data generated by sensors never get used because most of the times the generation capacities is far greater than the analytics capacities</a:t>
            </a:r>
          </a:p>
          <a:p>
            <a:pPr lvl="1"/>
            <a:r>
              <a:rPr lang="en-GB" dirty="0"/>
              <a:t>Most of the times most data collected are to satisfy regulatory policies</a:t>
            </a:r>
          </a:p>
          <a:p>
            <a:r>
              <a:rPr lang="en-GB" dirty="0"/>
              <a:t>High cost of storing dark data</a:t>
            </a:r>
          </a:p>
          <a:p>
            <a:pPr lvl="1"/>
            <a:r>
              <a:rPr lang="en-GB" dirty="0"/>
              <a:t>Storage fee cost</a:t>
            </a:r>
          </a:p>
          <a:p>
            <a:pPr lvl="1"/>
            <a:r>
              <a:rPr lang="en-GB" dirty="0"/>
              <a:t>The energy consumed in storing and maintaining dark data </a:t>
            </a:r>
          </a:p>
        </p:txBody>
      </p:sp>
    </p:spTree>
    <p:extLst>
      <p:ext uri="{BB962C8B-B14F-4D97-AF65-F5344CB8AC3E}">
        <p14:creationId xmlns:p14="http://schemas.microsoft.com/office/powerpoint/2010/main" val="118414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Threats of Edge Computing and Other Associated Technologies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Some construction applications characterised with fast processing and quick response time may not be able to rely on the distant and centralised cloud computing  </a:t>
            </a:r>
          </a:p>
        </p:txBody>
      </p:sp>
    </p:spTree>
    <p:extLst>
      <p:ext uri="{BB962C8B-B14F-4D97-AF65-F5344CB8AC3E}">
        <p14:creationId xmlns:p14="http://schemas.microsoft.com/office/powerpoint/2010/main" val="286572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Threats of Edge Computing and Other Associated Technologies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need to bring processing nearer to devices has culminated into the emergence of Edge Computing and related technologies</a:t>
            </a:r>
          </a:p>
          <a:p>
            <a:pPr lvl="1"/>
            <a:r>
              <a:rPr lang="en-GB" dirty="0"/>
              <a:t>Fog computing</a:t>
            </a:r>
          </a:p>
          <a:p>
            <a:pPr lvl="1"/>
            <a:r>
              <a:rPr lang="en-GB" dirty="0"/>
              <a:t>Cloudlet</a:t>
            </a:r>
          </a:p>
          <a:p>
            <a:pPr lvl="1"/>
            <a:r>
              <a:rPr lang="en-GB" dirty="0"/>
              <a:t>Hierarchical cloud computing</a:t>
            </a:r>
          </a:p>
          <a:p>
            <a:pPr lvl="1"/>
            <a:r>
              <a:rPr lang="en-GB" dirty="0"/>
              <a:t>Mobile edge computing</a:t>
            </a:r>
          </a:p>
          <a:p>
            <a:pPr lvl="1"/>
            <a:r>
              <a:rPr lang="en-GB" dirty="0"/>
              <a:t>Mobile </a:t>
            </a:r>
            <a:r>
              <a:rPr lang="en-GB" dirty="0" err="1"/>
              <a:t>IoT</a:t>
            </a:r>
            <a:endParaRPr lang="en-GB" dirty="0"/>
          </a:p>
          <a:p>
            <a:r>
              <a:rPr lang="en-GB" dirty="0"/>
              <a:t>Edge computing locates processing power near the source of the data generating devices, thus bringing services and utilities of cloud computing closer to the end users</a:t>
            </a:r>
          </a:p>
          <a:p>
            <a:r>
              <a:rPr lang="en-GB" dirty="0"/>
              <a:t>The conventional centralised cloud continues to be relevant even as other technologies emerge</a:t>
            </a:r>
          </a:p>
          <a:p>
            <a:pPr lvl="1"/>
            <a:r>
              <a:rPr lang="en-GB" dirty="0"/>
              <a:t>some applications are better suited for the centralised cloud while some are better carried out at the edge </a:t>
            </a:r>
          </a:p>
        </p:txBody>
      </p:sp>
    </p:spTree>
    <p:extLst>
      <p:ext uri="{BB962C8B-B14F-4D97-AF65-F5344CB8AC3E}">
        <p14:creationId xmlns:p14="http://schemas.microsoft.com/office/powerpoint/2010/main" val="312021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Economic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computing technologies have provided opportunity to construction businesses especially SMEs (small medium enterprises) to have </a:t>
            </a:r>
            <a:r>
              <a:rPr lang="en-GB" dirty="0">
                <a:solidFill>
                  <a:srgbClr val="FF0000"/>
                </a:solidFill>
              </a:rPr>
              <a:t>access to high end computing infrastructure and applications which could cost a fortune to acquire</a:t>
            </a:r>
          </a:p>
          <a:p>
            <a:r>
              <a:rPr lang="en-GB" dirty="0"/>
              <a:t>This will also undoubtedly translate to a </a:t>
            </a:r>
            <a:r>
              <a:rPr lang="en-GB" dirty="0">
                <a:solidFill>
                  <a:srgbClr val="FF0000"/>
                </a:solidFill>
              </a:rPr>
              <a:t>reduction in the total cost of a project delivery</a:t>
            </a:r>
            <a:r>
              <a:rPr lang="en-GB" dirty="0"/>
              <a:t>, therefore giving construction companies a competitive advantage and operational edge. </a:t>
            </a:r>
          </a:p>
          <a:p>
            <a:r>
              <a:rPr lang="en-GB" dirty="0"/>
              <a:t>Since payment will only be for actual consumption, the cloud computing technology provides increased agility for the construction by the </a:t>
            </a:r>
            <a:r>
              <a:rPr lang="en-GB" dirty="0">
                <a:solidFill>
                  <a:srgbClr val="FF0000"/>
                </a:solidFill>
              </a:rPr>
              <a:t>elimination of ownership and minimization operational costs</a:t>
            </a:r>
          </a:p>
        </p:txBody>
      </p:sp>
    </p:spTree>
    <p:extLst>
      <p:ext uri="{BB962C8B-B14F-4D97-AF65-F5344CB8AC3E}">
        <p14:creationId xmlns:p14="http://schemas.microsoft.com/office/powerpoint/2010/main" val="9327290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06" y="1768642"/>
            <a:ext cx="7346977" cy="47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6716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On-demand Scalability of Computing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Cloud computing enables a construction company to </a:t>
            </a:r>
            <a:r>
              <a:rPr lang="en-GB" dirty="0">
                <a:solidFill>
                  <a:srgbClr val="FF0000"/>
                </a:solidFill>
              </a:rPr>
              <a:t>purchase IT resources as services</a:t>
            </a:r>
            <a:r>
              <a:rPr lang="en-GB" dirty="0"/>
              <a:t> dictated by the specific requirement at that particular period on a construction project</a:t>
            </a:r>
          </a:p>
          <a:p>
            <a:r>
              <a:rPr lang="en-GB" dirty="0"/>
              <a:t>A short-term need for a higher capacity infrastructure that necessitates tying down of capitals on computing facilities is no more economically viable</a:t>
            </a:r>
          </a:p>
          <a:p>
            <a:r>
              <a:rPr lang="en-GB" dirty="0"/>
              <a:t>The unexpected demand might not even give enough time for an infrastructure purchase and installation</a:t>
            </a:r>
          </a:p>
          <a:p>
            <a:r>
              <a:rPr lang="en-GB" dirty="0"/>
              <a:t>Cloud computing offers </a:t>
            </a:r>
            <a:r>
              <a:rPr lang="en-GB" dirty="0">
                <a:solidFill>
                  <a:srgbClr val="FF0000"/>
                </a:solidFill>
              </a:rPr>
              <a:t>high-performance servers </a:t>
            </a:r>
            <a:r>
              <a:rPr lang="en-GB" dirty="0"/>
              <a:t>with powerful CPUs, GPUs and super-fast SSD drives to construction industries </a:t>
            </a:r>
            <a:r>
              <a:rPr lang="en-GB" dirty="0">
                <a:solidFill>
                  <a:srgbClr val="FF0000"/>
                </a:solidFill>
              </a:rPr>
              <a:t>at affordable prices</a:t>
            </a:r>
            <a:endParaRPr lang="en-GB" dirty="0"/>
          </a:p>
          <a:p>
            <a:r>
              <a:rPr lang="en-GB" dirty="0"/>
              <a:t>In particular, SMEs will be on a playing field with the larger companies without a huge initial investment</a:t>
            </a:r>
          </a:p>
        </p:txBody>
      </p:sp>
    </p:spTree>
    <p:extLst>
      <p:ext uri="{BB962C8B-B14F-4D97-AF65-F5344CB8AC3E}">
        <p14:creationId xmlns:p14="http://schemas.microsoft.com/office/powerpoint/2010/main" val="415486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SMEs in the construction sector </a:t>
            </a:r>
            <a:r>
              <a:rPr lang="en-GB" sz="3600" dirty="0">
                <a:solidFill>
                  <a:srgbClr val="FF0000"/>
                </a:solidFill>
              </a:rPr>
              <a:t>cannot afford the level of data security found in the cloud </a:t>
            </a:r>
            <a:r>
              <a:rPr lang="en-GB" sz="3600" dirty="0"/>
              <a:t>in their in-house infrastructure</a:t>
            </a:r>
          </a:p>
          <a:p>
            <a:r>
              <a:rPr lang="en-GB" sz="3600" dirty="0"/>
              <a:t>Security threats on on-premise construction data such as </a:t>
            </a:r>
            <a:r>
              <a:rPr lang="en-GB" sz="3600" dirty="0" err="1"/>
              <a:t>Cryptolocker</a:t>
            </a:r>
            <a:r>
              <a:rPr lang="en-GB" sz="3600" dirty="0"/>
              <a:t> and the associated ransom have further necessitated the use of cloud for safe keeping the construction data </a:t>
            </a:r>
          </a:p>
        </p:txBody>
      </p:sp>
    </p:spTree>
    <p:extLst>
      <p:ext uri="{BB962C8B-B14F-4D97-AF65-F5344CB8AC3E}">
        <p14:creationId xmlns:p14="http://schemas.microsoft.com/office/powerpoint/2010/main" val="48871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Massive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Massive data generation characterises construction projects, right from the design stage</a:t>
            </a:r>
          </a:p>
          <a:p>
            <a:pPr lvl="1"/>
            <a:r>
              <a:rPr lang="en-GB" dirty="0"/>
              <a:t>different modelling simulations are required to transform the owner's building idea into a functional design by the professionals </a:t>
            </a:r>
          </a:p>
          <a:p>
            <a:r>
              <a:rPr lang="en-GB" dirty="0"/>
              <a:t>The use of emerging technologies like </a:t>
            </a:r>
            <a:r>
              <a:rPr lang="en-GB" dirty="0" err="1"/>
              <a:t>IoT</a:t>
            </a:r>
            <a:r>
              <a:rPr lang="en-GB" dirty="0"/>
              <a:t>, Augmented reality, 5D BIM generates continuously large data</a:t>
            </a:r>
          </a:p>
          <a:p>
            <a:pPr lvl="1"/>
            <a:r>
              <a:rPr lang="en-GB" dirty="0"/>
              <a:t>An aerial imagery of a site that will occupy points on a cloud storage, will take hundreds of GBs on a typical computer</a:t>
            </a:r>
          </a:p>
          <a:p>
            <a:r>
              <a:rPr lang="en-GB" dirty="0"/>
              <a:t>Two problems</a:t>
            </a:r>
          </a:p>
          <a:p>
            <a:pPr lvl="1"/>
            <a:r>
              <a:rPr lang="en-GB" dirty="0"/>
              <a:t>Storing construction data on site has been a problem as a result of </a:t>
            </a:r>
            <a:r>
              <a:rPr lang="en-GB" dirty="0">
                <a:solidFill>
                  <a:srgbClr val="FF0000"/>
                </a:solidFill>
              </a:rPr>
              <a:t>the volume and the required hardware infrastructure </a:t>
            </a:r>
            <a:r>
              <a:rPr lang="en-GB" dirty="0"/>
              <a:t>for such on-site storage </a:t>
            </a:r>
          </a:p>
          <a:p>
            <a:pPr lvl="1"/>
            <a:r>
              <a:rPr lang="en-GB" dirty="0"/>
              <a:t>Additionally, storing data on the site requires physical </a:t>
            </a:r>
            <a:r>
              <a:rPr lang="en-GB" dirty="0">
                <a:solidFill>
                  <a:srgbClr val="FF0000"/>
                </a:solidFill>
              </a:rPr>
              <a:t>access</a:t>
            </a:r>
            <a:r>
              <a:rPr lang="en-GB" dirty="0"/>
              <a:t>, whereas with cloud storage, data can be remotely stored and retrieved with no limitation to space and time</a:t>
            </a:r>
          </a:p>
        </p:txBody>
      </p:sp>
    </p:spTree>
    <p:extLst>
      <p:ext uri="{BB962C8B-B14F-4D97-AF65-F5344CB8AC3E}">
        <p14:creationId xmlns:p14="http://schemas.microsoft.com/office/powerpoint/2010/main" val="14663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</TotalTime>
  <Words>2872</Words>
  <Application>Microsoft Office PowerPoint</Application>
  <PresentationFormat>宽屏</PresentationFormat>
  <Paragraphs>222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Module Seven: Hot topics in Service Computing - Cloud - </vt:lpstr>
      <vt:lpstr>Topic 7: Cloud computing applications</vt:lpstr>
      <vt:lpstr>Intended learning outcomes</vt:lpstr>
      <vt:lpstr>Cloud Computing in Construction Industry: Use Cases, Benefits and Challenges</vt:lpstr>
      <vt:lpstr>The need for cloud computing in the construction industry</vt:lpstr>
      <vt:lpstr>Economic Benefits</vt:lpstr>
      <vt:lpstr>On-demand Scalability of Computing Resources</vt:lpstr>
      <vt:lpstr>Secured Platform</vt:lpstr>
      <vt:lpstr>Massive Storage</vt:lpstr>
      <vt:lpstr>Facilitating Collaborative Practice</vt:lpstr>
      <vt:lpstr>Use cases of cloud computing in construction industry</vt:lpstr>
      <vt:lpstr>Some use cases of cloud computing in construction industry</vt:lpstr>
      <vt:lpstr>Use cases of Cloud Computing in Construction Industry</vt:lpstr>
      <vt:lpstr>Cloud Computing for Construction Waste Minimisation</vt:lpstr>
      <vt:lpstr>Cloud Computing for Construction Waste Minimisation</vt:lpstr>
      <vt:lpstr>Cloud Computing for Construction Waste Minimisation</vt:lpstr>
      <vt:lpstr>Cloud Computing for Construction Waste Minimisation</vt:lpstr>
      <vt:lpstr>Cloud Computing for Construction Waste Minimisation</vt:lpstr>
      <vt:lpstr>Use cases of Cloud Computing in Construction Industry</vt:lpstr>
      <vt:lpstr>Cloud Computing for Safe Construction</vt:lpstr>
      <vt:lpstr>Cloud Computing for Safe Construction</vt:lpstr>
      <vt:lpstr>Cloud Computing for Safe Construction</vt:lpstr>
      <vt:lpstr>Cloud Computing for Safe Construction</vt:lpstr>
      <vt:lpstr>Cloud Computing for Safe Construction</vt:lpstr>
      <vt:lpstr>Use cases of Cloud Computing in Construction Industry</vt:lpstr>
      <vt:lpstr>Cloud Computing for Energy Management in Construction</vt:lpstr>
      <vt:lpstr>Cloud Computing for Energy Management in Construction</vt:lpstr>
      <vt:lpstr>Cloud Computing for Energy Management in Construction</vt:lpstr>
      <vt:lpstr>Cloud Computing for Energy Management in Construction</vt:lpstr>
      <vt:lpstr>Use cases of Cloud Computing in Construction Industry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Use cases of Cloud Computing in Construction Industry</vt:lpstr>
      <vt:lpstr>Cloud Computing for Project Management Informatics</vt:lpstr>
      <vt:lpstr>Cloud Computing for Project Management Informatics</vt:lpstr>
      <vt:lpstr>Cloud Computing for Project Management Informatics</vt:lpstr>
      <vt:lpstr>Use cases of Cloud Computing in Construction Industry</vt:lpstr>
      <vt:lpstr>Challenges of cloud adoption by construction industry</vt:lpstr>
      <vt:lpstr>Challenges of cloud adoption by construction industry</vt:lpstr>
      <vt:lpstr>Latency - problem</vt:lpstr>
      <vt:lpstr>Latency - solutions</vt:lpstr>
      <vt:lpstr>Trust, Data Privacy and Security - problem</vt:lpstr>
      <vt:lpstr>Trust, Data Privacy and Security - solution</vt:lpstr>
      <vt:lpstr>Data Availability - problem</vt:lpstr>
      <vt:lpstr>Data Availability - solution</vt:lpstr>
      <vt:lpstr>Data Governance - problem </vt:lpstr>
      <vt:lpstr>Data Governance - solution </vt:lpstr>
      <vt:lpstr>Poor Broadband Connectivity of Construction Sites - problem</vt:lpstr>
      <vt:lpstr>Poor Broadband Connectivity of Construction Sites - solution</vt:lpstr>
      <vt:lpstr>Cost Implication of Long-Term Use - problem</vt:lpstr>
      <vt:lpstr>Cost Implication of Long-Term Use - solution</vt:lpstr>
      <vt:lpstr>Dark Data - problem </vt:lpstr>
      <vt:lpstr>Threats of Edge Computing and Other Associated Technologies - problem</vt:lpstr>
      <vt:lpstr>Threats of Edge Computing and Other Associated Technologies - 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computing</dc:title>
  <dc:creator>Joanna Siebert</dc:creator>
  <cp:lastModifiedBy>刘玄昊</cp:lastModifiedBy>
  <cp:revision>451</cp:revision>
  <cp:lastPrinted>2023-02-18T04:32:49Z</cp:lastPrinted>
  <dcterms:created xsi:type="dcterms:W3CDTF">2020-03-15T08:11:10Z</dcterms:created>
  <dcterms:modified xsi:type="dcterms:W3CDTF">2023-04-26T00:09:55Z</dcterms:modified>
</cp:coreProperties>
</file>