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786" r:id="rId2"/>
    <p:sldId id="847" r:id="rId3"/>
    <p:sldId id="848" r:id="rId4"/>
    <p:sldId id="849" r:id="rId5"/>
    <p:sldId id="850" r:id="rId6"/>
    <p:sldId id="851" r:id="rId7"/>
    <p:sldId id="852" r:id="rId8"/>
    <p:sldId id="853" r:id="rId9"/>
    <p:sldId id="989" r:id="rId10"/>
    <p:sldId id="967" r:id="rId11"/>
    <p:sldId id="949" r:id="rId12"/>
    <p:sldId id="954" r:id="rId13"/>
    <p:sldId id="955" r:id="rId14"/>
    <p:sldId id="956" r:id="rId15"/>
    <p:sldId id="957" r:id="rId16"/>
    <p:sldId id="958" r:id="rId17"/>
    <p:sldId id="959" r:id="rId18"/>
    <p:sldId id="960" r:id="rId19"/>
    <p:sldId id="961" r:id="rId20"/>
    <p:sldId id="962" r:id="rId21"/>
    <p:sldId id="963" r:id="rId22"/>
    <p:sldId id="950" r:id="rId23"/>
    <p:sldId id="951" r:id="rId24"/>
    <p:sldId id="891" r:id="rId25"/>
    <p:sldId id="969" r:id="rId26"/>
    <p:sldId id="892" r:id="rId27"/>
    <p:sldId id="893" r:id="rId28"/>
    <p:sldId id="894" r:id="rId29"/>
    <p:sldId id="895" r:id="rId30"/>
    <p:sldId id="970" r:id="rId31"/>
    <p:sldId id="971" r:id="rId32"/>
    <p:sldId id="952" r:id="rId33"/>
    <p:sldId id="855" r:id="rId34"/>
    <p:sldId id="856" r:id="rId35"/>
    <p:sldId id="857" r:id="rId36"/>
    <p:sldId id="983" r:id="rId37"/>
    <p:sldId id="859" r:id="rId38"/>
    <p:sldId id="860" r:id="rId39"/>
    <p:sldId id="861" r:id="rId40"/>
    <p:sldId id="862" r:id="rId41"/>
    <p:sldId id="863" r:id="rId42"/>
    <p:sldId id="864" r:id="rId43"/>
    <p:sldId id="865" r:id="rId44"/>
    <p:sldId id="866" r:id="rId45"/>
    <p:sldId id="867" r:id="rId46"/>
    <p:sldId id="868" r:id="rId47"/>
    <p:sldId id="869" r:id="rId48"/>
    <p:sldId id="870" r:id="rId49"/>
    <p:sldId id="871" r:id="rId50"/>
    <p:sldId id="872" r:id="rId51"/>
    <p:sldId id="881" r:id="rId52"/>
    <p:sldId id="972" r:id="rId53"/>
    <p:sldId id="984" r:id="rId54"/>
    <p:sldId id="884" r:id="rId55"/>
    <p:sldId id="885" r:id="rId56"/>
    <p:sldId id="886" r:id="rId57"/>
    <p:sldId id="887" r:id="rId58"/>
    <p:sldId id="888" r:id="rId59"/>
    <p:sldId id="889" r:id="rId60"/>
    <p:sldId id="899" r:id="rId61"/>
    <p:sldId id="900" r:id="rId62"/>
    <p:sldId id="901" r:id="rId63"/>
    <p:sldId id="902" r:id="rId64"/>
    <p:sldId id="903" r:id="rId65"/>
    <p:sldId id="904" r:id="rId66"/>
    <p:sldId id="905" r:id="rId67"/>
    <p:sldId id="906" r:id="rId68"/>
    <p:sldId id="907" r:id="rId69"/>
    <p:sldId id="990" r:id="rId70"/>
    <p:sldId id="908" r:id="rId71"/>
    <p:sldId id="991" r:id="rId72"/>
    <p:sldId id="992" r:id="rId73"/>
    <p:sldId id="993" r:id="rId74"/>
    <p:sldId id="994" r:id="rId75"/>
    <p:sldId id="995" r:id="rId76"/>
    <p:sldId id="996" r:id="rId77"/>
    <p:sldId id="1005" r:id="rId78"/>
    <p:sldId id="1006" r:id="rId79"/>
    <p:sldId id="997" r:id="rId80"/>
    <p:sldId id="998" r:id="rId81"/>
    <p:sldId id="999" r:id="rId82"/>
    <p:sldId id="1000" r:id="rId83"/>
    <p:sldId id="1001" r:id="rId84"/>
    <p:sldId id="1002" r:id="rId85"/>
    <p:sldId id="1003" r:id="rId86"/>
    <p:sldId id="1004" r:id="rId87"/>
    <p:sldId id="917" r:id="rId88"/>
    <p:sldId id="1007" r:id="rId89"/>
    <p:sldId id="1008" r:id="rId90"/>
    <p:sldId id="1009" r:id="rId91"/>
    <p:sldId id="1010" r:id="rId92"/>
    <p:sldId id="1011" r:id="rId93"/>
    <p:sldId id="1012" r:id="rId94"/>
    <p:sldId id="1013" r:id="rId95"/>
    <p:sldId id="1014" r:id="rId96"/>
    <p:sldId id="1015" r:id="rId97"/>
    <p:sldId id="1016" r:id="rId98"/>
    <p:sldId id="1017" r:id="rId99"/>
    <p:sldId id="1018" r:id="rId100"/>
    <p:sldId id="1019" r:id="rId101"/>
    <p:sldId id="1020" r:id="rId102"/>
    <p:sldId id="925" r:id="rId103"/>
    <p:sldId id="926" r:id="rId104"/>
    <p:sldId id="927" r:id="rId105"/>
    <p:sldId id="928" r:id="rId106"/>
    <p:sldId id="929" r:id="rId107"/>
    <p:sldId id="930" r:id="rId108"/>
    <p:sldId id="975" r:id="rId109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5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76200"/>
            <a:ext cx="11176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8000" y="1447800"/>
            <a:ext cx="54864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4864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9B8E9A0-A360-4FA5-9439-B228A9A58EC6}" type="datetime1">
              <a:rPr lang="en-US" altLang="en-US"/>
              <a:pPr/>
              <a:t>4/22/2023</a:t>
            </a:fld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XML &amp; Web Services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9B8D36A-73C2-4EFF-A24D-88289151EC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338668"/>
      </p:ext>
    </p:extLst>
  </p:cSld>
  <p:clrMapOvr>
    <a:masterClrMapping/>
  </p:clrMapOvr>
  <p:transition>
    <p:wipe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ocs/en/rsm/7.5.0?topic=overview-web-services-standard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0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255" y="139027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COMP3017 </a:t>
            </a:r>
            <a:br>
              <a:rPr lang="en-US" sz="4950" dirty="0"/>
            </a:br>
            <a:r>
              <a:rPr lang="en-US" sz="4950" dirty="0"/>
              <a:t>Service Computing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DB7F-FE88-48EE-98C6-7E6E35E8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- ENABLE FLEXIBLE, FEDERATED BUSINESS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FF14-9440-455E-A057-D9304EA1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204" cy="4351338"/>
          </a:xfrm>
        </p:spPr>
        <p:txBody>
          <a:bodyPr/>
          <a:lstStyle/>
          <a:p>
            <a:r>
              <a:rPr lang="en-US" dirty="0"/>
              <a:t>Enable flexible, federated business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DFDE7-EAFE-4A08-923C-30CC4941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13" y="1557861"/>
            <a:ext cx="7858305" cy="51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70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22060"/>
            <a:ext cx="2743200" cy="365125"/>
          </a:xfrm>
        </p:spPr>
        <p:txBody>
          <a:bodyPr/>
          <a:lstStyle/>
          <a:p>
            <a:fld id="{5C2CE16E-9BA0-4AE5-99C0-B27D3C53AEA9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6584982" y="416229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UDDI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6584982" y="1178229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WSDL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6584982" y="1940229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XML-RPC, SOAP, Custom XML</a:t>
            </a: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6584982" y="2702229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HTTP, SMTP, FTP, BEEP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3613182" y="416229"/>
            <a:ext cx="1629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Discovery</a:t>
            </a:r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 flipH="1">
            <a:off x="3613182" y="1025829"/>
            <a:ext cx="2362200" cy="0"/>
          </a:xfrm>
          <a:prstGeom prst="line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3613182" y="1178229"/>
            <a:ext cx="1890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Description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613182" y="1940229"/>
            <a:ext cx="25090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XML</a:t>
            </a:r>
            <a:r>
              <a:rPr lang="en-US" altLang="en-US" sz="2800" b="1" dirty="0">
                <a:solidFill>
                  <a:schemeClr val="bg1"/>
                </a:solidFill>
              </a:rPr>
              <a:t> </a:t>
            </a:r>
            <a:r>
              <a:rPr lang="en-US" altLang="en-US" sz="2800" b="1" dirty="0"/>
              <a:t>Messaging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3613183" y="2702229"/>
            <a:ext cx="1615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Transport</a:t>
            </a:r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3536982" y="416229"/>
            <a:ext cx="8382000" cy="6096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3536982" y="1178229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3536982" y="1940229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3536982" y="2702229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2D35CE94-EC1D-4A53-9225-D778F22C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209" y="524207"/>
            <a:ext cx="1920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Searching / Publishing Web Services</a:t>
            </a: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B9BCE458-E0A6-40DE-95C8-24832E6E0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08" y="829006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488103" y="3873979"/>
            <a:ext cx="5137729" cy="2701430"/>
            <a:chOff x="5480820" y="3428266"/>
            <a:chExt cx="5791200" cy="3155950"/>
          </a:xfrm>
        </p:grpSpPr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7538220" y="3460016"/>
              <a:ext cx="1600200" cy="1295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Service</a:t>
              </a:r>
            </a:p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Registry</a:t>
              </a: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5480820" y="5288816"/>
              <a:ext cx="1600200" cy="1295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0000"/>
                  </a:solidFill>
                </a:rPr>
                <a:t>Service</a:t>
              </a:r>
            </a:p>
            <a:p>
              <a:pPr algn="ctr"/>
              <a:r>
                <a:rPr lang="en-US" altLang="en-US" sz="1400" b="1" dirty="0">
                  <a:solidFill>
                    <a:srgbClr val="000000"/>
                  </a:solidFill>
                </a:rPr>
                <a:t>Requestor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9671820" y="5212616"/>
              <a:ext cx="1600200" cy="1295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Service</a:t>
              </a:r>
            </a:p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Provider</a:t>
              </a:r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 flipH="1" flipV="1">
              <a:off x="6319020" y="4145816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6319020" y="4145816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6084070" y="3428266"/>
              <a:ext cx="960499" cy="557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b="1" dirty="0">
                  <a:latin typeface="Arial" panose="020B0604020202020204" pitchFamily="34" charset="0"/>
                </a:rPr>
                <a:t>Discover</a:t>
              </a:r>
            </a:p>
            <a:p>
              <a:pPr eaLnBrk="1" hangingPunct="1"/>
              <a:r>
                <a:rPr lang="en-US" altLang="en-US" sz="1400" b="1" dirty="0">
                  <a:latin typeface="Arial" panose="020B0604020202020204" pitchFamily="34" charset="0"/>
                </a:rPr>
                <a:t>Services</a:t>
              </a:r>
            </a:p>
          </p:txBody>
        </p:sp>
        <p:sp>
          <p:nvSpPr>
            <p:cNvPr id="33" name="Oval 20"/>
            <p:cNvSpPr>
              <a:spLocks noChangeArrowheads="1"/>
            </p:cNvSpPr>
            <p:nvPr/>
          </p:nvSpPr>
          <p:spPr bwMode="auto">
            <a:xfrm>
              <a:off x="5626870" y="3504466"/>
              <a:ext cx="457200" cy="4572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7722370" y="5593617"/>
              <a:ext cx="1467575" cy="32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b="1" dirty="0">
                  <a:latin typeface="Arial" panose="020B0604020202020204" pitchFamily="34" charset="0"/>
                </a:rPr>
                <a:t>Invoke Service</a:t>
              </a:r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7265170" y="5517416"/>
              <a:ext cx="457200" cy="4572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V="1">
              <a:off x="7081020" y="6050816"/>
              <a:ext cx="259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</p:grpSp>
    </p:spTree>
    <p:extLst>
      <p:ext uri="{BB962C8B-B14F-4D97-AF65-F5344CB8AC3E}">
        <p14:creationId xmlns:p14="http://schemas.microsoft.com/office/powerpoint/2010/main" val="1747711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1" grpId="0" animBg="1"/>
      <p:bldP spid="123922" grpId="0" animBg="1"/>
      <p:bldP spid="123923" grpId="0" animBg="1"/>
      <p:bldP spid="123924" grpId="0" animBg="1"/>
      <p:bldP spid="123925" grpId="0"/>
      <p:bldP spid="123926" grpId="0" animBg="1"/>
      <p:bldP spid="123927" grpId="0"/>
      <p:bldP spid="123928" grpId="0"/>
      <p:bldP spid="123929" grpId="0"/>
      <p:bldP spid="123930" grpId="0" animBg="1"/>
      <p:bldP spid="123931" grpId="0" animBg="1"/>
      <p:bldP spid="123932" grpId="0" animBg="1"/>
      <p:bldP spid="12393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7D7E-F556-4F57-B755-D851CC52AD02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UDDI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UDDI:  Universal Description, Discovery and Integration.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Currently represents the </a:t>
            </a:r>
            <a:r>
              <a:rPr lang="en-US" altLang="en-US" sz="3200" i="1" dirty="0">
                <a:highlight>
                  <a:srgbClr val="FFFF00"/>
                </a:highlight>
              </a:rPr>
              <a:t>discovery</a:t>
            </a:r>
            <a:r>
              <a:rPr lang="en-US" altLang="en-US" sz="3200" dirty="0"/>
              <a:t> layer in the protocol stack.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Originally created by Microsoft, IBM and Ariba.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Technical specification for publishing and finding businesses and web services.</a:t>
            </a:r>
          </a:p>
        </p:txBody>
      </p:sp>
    </p:spTree>
    <p:extLst>
      <p:ext uri="{BB962C8B-B14F-4D97-AF65-F5344CB8AC3E}">
        <p14:creationId xmlns:p14="http://schemas.microsoft.com/office/powerpoint/2010/main" val="21920296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4EE3-981F-4243-BF1B-834E296B8087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UDDI:  Two Parts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u="sng" dirty="0"/>
              <a:t>Part I:</a:t>
            </a:r>
            <a:r>
              <a:rPr lang="en-US" altLang="en-US" dirty="0"/>
              <a:t>  Technical specification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specification for building a distributed directory of businesses and services.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XML format for specifying businesses and services.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API for querying/publishing to the registry.</a:t>
            </a:r>
          </a:p>
          <a:p>
            <a:pPr>
              <a:lnSpc>
                <a:spcPct val="80000"/>
              </a:lnSpc>
            </a:pPr>
            <a:r>
              <a:rPr lang="en-US" altLang="en-US" u="sng" dirty="0"/>
              <a:t>Part II:</a:t>
            </a:r>
            <a:r>
              <a:rPr lang="en-US" altLang="en-US" dirty="0"/>
              <a:t>  Implementation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UDDI Business Registry, fully operational implementation of the specification.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Businesses can publish services here.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Businesses can discover services here.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Currently maintained by IBM, Microsoft, etc.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9357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D37D-3B00-4C9D-93BD-CF3F65FB81C9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UDDI Data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i="1" dirty="0"/>
              <a:t>White Pages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Information about a specific company; name description, address, etc.</a:t>
            </a:r>
          </a:p>
          <a:p>
            <a:pPr>
              <a:lnSpc>
                <a:spcPct val="90000"/>
              </a:lnSpc>
            </a:pPr>
            <a:r>
              <a:rPr lang="en-US" altLang="en-US" sz="3200" i="1" dirty="0"/>
              <a:t>Yellow Pages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Classification data for company or service.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For example:  industry, product or geographic codes.</a:t>
            </a:r>
          </a:p>
          <a:p>
            <a:pPr>
              <a:lnSpc>
                <a:spcPct val="90000"/>
              </a:lnSpc>
            </a:pPr>
            <a:r>
              <a:rPr lang="en-US" altLang="en-US" sz="3200" i="1" dirty="0"/>
              <a:t>Green Pages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Technical information about specific services.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Pointers to WSDL Files.</a:t>
            </a:r>
          </a:p>
        </p:txBody>
      </p:sp>
    </p:spTree>
    <p:extLst>
      <p:ext uri="{BB962C8B-B14F-4D97-AF65-F5344CB8AC3E}">
        <p14:creationId xmlns:p14="http://schemas.microsoft.com/office/powerpoint/2010/main" val="164317173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514600"/>
            <a:ext cx="7772400" cy="1371600"/>
          </a:xfrm>
          <a:noFill/>
          <a:ln/>
        </p:spPr>
        <p:txBody>
          <a:bodyPr anchor="b"/>
          <a:lstStyle/>
          <a:p>
            <a:r>
              <a:rPr lang="en-US" altLang="en-US" sz="7200">
                <a:latin typeface="Swis721 Hv BT" pitchFamily="34" charset="0"/>
              </a:rPr>
              <a:t>All Together Now!</a:t>
            </a:r>
            <a:endParaRPr lang="en-US" altLang="en-US" sz="6600">
              <a:latin typeface="Swis721 Hv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753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22060"/>
            <a:ext cx="2743200" cy="365125"/>
          </a:xfrm>
        </p:spPr>
        <p:txBody>
          <a:bodyPr/>
          <a:lstStyle/>
          <a:p>
            <a:fld id="{5C2CE16E-9BA0-4AE5-99C0-B27D3C53AEA9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3276600" y="3679809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UDDI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3276600" y="4441809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WSDL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3276600" y="5203809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XML-RPC, SOAP, Custom XML</a:t>
            </a: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3276600" y="5965809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HTTP, SMTP, FTP, BEEP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304800" y="3679809"/>
            <a:ext cx="1629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Discovery</a:t>
            </a:r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 flipH="1">
            <a:off x="304800" y="4289409"/>
            <a:ext cx="2362200" cy="0"/>
          </a:xfrm>
          <a:prstGeom prst="line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304800" y="4441809"/>
            <a:ext cx="1890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Description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04800" y="5203809"/>
            <a:ext cx="25090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XML</a:t>
            </a:r>
            <a:r>
              <a:rPr lang="en-US" altLang="en-US" sz="2800" b="1" dirty="0">
                <a:solidFill>
                  <a:schemeClr val="bg1"/>
                </a:solidFill>
              </a:rPr>
              <a:t> </a:t>
            </a:r>
            <a:r>
              <a:rPr lang="en-US" altLang="en-US" sz="2800" b="1" dirty="0"/>
              <a:t>Messaging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304801" y="5965809"/>
            <a:ext cx="1615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Transport</a:t>
            </a:r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228600" y="3679809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228600" y="4441809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228600" y="5203809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228600" y="5965809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8570668" y="422760"/>
            <a:ext cx="1419636" cy="1108836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Service</a:t>
            </a:r>
          </a:p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Registry</a:t>
            </a: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6745422" y="1988177"/>
            <a:ext cx="1419636" cy="1108836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 dirty="0">
                <a:solidFill>
                  <a:srgbClr val="000000"/>
                </a:solidFill>
              </a:rPr>
              <a:t>Service</a:t>
            </a:r>
          </a:p>
          <a:p>
            <a:pPr algn="ctr"/>
            <a:r>
              <a:rPr lang="en-US" altLang="en-US" sz="1400" b="1" dirty="0">
                <a:solidFill>
                  <a:srgbClr val="000000"/>
                </a:solidFill>
              </a:rPr>
              <a:t>Requestor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10463515" y="1922951"/>
            <a:ext cx="1419636" cy="1108836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Service</a:t>
            </a:r>
          </a:p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Provider</a:t>
            </a: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H="1" flipV="1">
            <a:off x="7489041" y="1009791"/>
            <a:ext cx="0" cy="9783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400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7489041" y="1009791"/>
            <a:ext cx="10816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400"/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280602" y="395583"/>
            <a:ext cx="852118" cy="4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Arial" panose="020B0604020202020204" pitchFamily="34" charset="0"/>
              </a:rPr>
              <a:t>Discover</a:t>
            </a:r>
          </a:p>
          <a:p>
            <a:pPr eaLnBrk="1" hangingPunct="1"/>
            <a:r>
              <a:rPr lang="en-US" altLang="en-US" sz="1400" b="1" dirty="0">
                <a:latin typeface="Arial" panose="020B0604020202020204" pitchFamily="34" charset="0"/>
              </a:rPr>
              <a:t>Services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8734039" y="2249080"/>
            <a:ext cx="1301976" cy="28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Arial" panose="020B0604020202020204" pitchFamily="34" charset="0"/>
              </a:rPr>
              <a:t>Invoke Service</a:t>
            </a: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8165058" y="2640433"/>
            <a:ext cx="229845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212783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1" grpId="0" animBg="1"/>
      <p:bldP spid="123922" grpId="0" animBg="1"/>
      <p:bldP spid="123923" grpId="0" animBg="1"/>
      <p:bldP spid="123924" grpId="0" animBg="1"/>
      <p:bldP spid="123925" grpId="0"/>
      <p:bldP spid="123926" grpId="0" animBg="1"/>
      <p:bldP spid="123927" grpId="0"/>
      <p:bldP spid="123928" grpId="0"/>
      <p:bldP spid="123929" grpId="0"/>
      <p:bldP spid="123930" grpId="0" animBg="1"/>
      <p:bldP spid="123931" grpId="0" animBg="1"/>
      <p:bldP spid="123932" grpId="0" animBg="1"/>
      <p:bldP spid="12393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38A7-FBCE-404B-88B7-94BF46117CE8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Protocols Together – service request perspective</a:t>
            </a: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3733800" y="18288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Find Services via UDDI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2209800" y="19272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1:</a:t>
            </a:r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 flipH="1">
            <a:off x="2209800" y="24384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133600" y="18288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4419600" y="26670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Retrieve Service Description File:</a:t>
            </a:r>
          </a:p>
          <a:p>
            <a:r>
              <a:rPr lang="en-US" altLang="en-US" b="1">
                <a:solidFill>
                  <a:srgbClr val="000000"/>
                </a:solidFill>
              </a:rPr>
              <a:t>WSDL or XML-RPC Instructions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2895600" y="27654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2:</a:t>
            </a: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 flipH="1">
            <a:off x="2895600" y="32766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2819400" y="26670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8" name="Rectangle 34"/>
          <p:cNvSpPr>
            <a:spLocks noChangeArrowheads="1"/>
          </p:cNvSpPr>
          <p:nvPr/>
        </p:nvSpPr>
        <p:spPr bwMode="auto">
          <a:xfrm>
            <a:off x="5029200" y="35052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Create XML-RPC or SOAP Client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3505200" y="36036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3:</a:t>
            </a:r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3505200" y="41148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429000" y="35052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715000" y="43434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Invoke Remote Service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4191000" y="44418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4:</a:t>
            </a:r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 flipH="1">
            <a:off x="4191000" y="49530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5" name="Rectangle 41"/>
          <p:cNvSpPr>
            <a:spLocks noChangeArrowheads="1"/>
          </p:cNvSpPr>
          <p:nvPr/>
        </p:nvSpPr>
        <p:spPr bwMode="auto">
          <a:xfrm>
            <a:off x="4114800" y="43434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2362200" y="2819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23622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29718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2971800" y="3276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1" name="Line 47"/>
          <p:cNvSpPr>
            <a:spLocks noChangeShapeType="1"/>
          </p:cNvSpPr>
          <p:nvPr/>
        </p:nvSpPr>
        <p:spPr bwMode="auto">
          <a:xfrm>
            <a:off x="3657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0" grpId="0" animBg="1"/>
      <p:bldP spid="154651" grpId="0"/>
      <p:bldP spid="154652" grpId="0" animBg="1"/>
      <p:bldP spid="154652" grpId="1" animBg="1"/>
      <p:bldP spid="154653" grpId="0" animBg="1"/>
      <p:bldP spid="154654" grpId="0" animBg="1"/>
      <p:bldP spid="154655" grpId="0"/>
      <p:bldP spid="154656" grpId="0" animBg="1"/>
      <p:bldP spid="154656" grpId="1" animBg="1"/>
      <p:bldP spid="154657" grpId="0" animBg="1"/>
      <p:bldP spid="154658" grpId="0" animBg="1"/>
      <p:bldP spid="154659" grpId="0"/>
      <p:bldP spid="154660" grpId="0" animBg="1"/>
      <p:bldP spid="154660" grpId="1" animBg="1"/>
      <p:bldP spid="154661" grpId="0" animBg="1"/>
      <p:bldP spid="154662" grpId="0" animBg="1"/>
      <p:bldP spid="154663" grpId="0"/>
      <p:bldP spid="154664" grpId="0" animBg="1"/>
      <p:bldP spid="154665" grpId="0" animBg="1"/>
      <p:bldP spid="154666" grpId="0" animBg="1"/>
      <p:bldP spid="154667" grpId="0" animBg="1"/>
      <p:bldP spid="154668" grpId="0" animBg="1"/>
      <p:bldP spid="154669" grpId="0" animBg="1"/>
      <p:bldP spid="154670" grpId="0" animBg="1"/>
      <p:bldP spid="154671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38A7-FBCE-404B-88B7-94BF46117CE8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Protocols Together – service provider perspective</a:t>
            </a: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3733800" y="18288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core functionality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2209800" y="19272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1:</a:t>
            </a:r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 flipH="1">
            <a:off x="2209800" y="24384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133600" y="18288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4419600" y="2667000"/>
            <a:ext cx="44196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an XML-RPC or SOAP service wrapper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2895600" y="27654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2:</a:t>
            </a: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 flipH="1">
            <a:off x="2895600" y="32766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2819400" y="2667000"/>
            <a:ext cx="6019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8" name="Rectangle 34"/>
          <p:cNvSpPr>
            <a:spLocks noChangeArrowheads="1"/>
          </p:cNvSpPr>
          <p:nvPr/>
        </p:nvSpPr>
        <p:spPr bwMode="auto">
          <a:xfrm>
            <a:off x="5029200" y="35052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WSDL service description 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or XML-RPC integration instructions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3505200" y="36036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3:</a:t>
            </a:r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3505200" y="41148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429000" y="35052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715000" y="43434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Deploy service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4191000" y="44418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4:</a:t>
            </a:r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 flipH="1">
            <a:off x="4191000" y="49530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5" name="Rectangle 41"/>
          <p:cNvSpPr>
            <a:spLocks noChangeArrowheads="1"/>
          </p:cNvSpPr>
          <p:nvPr/>
        </p:nvSpPr>
        <p:spPr bwMode="auto">
          <a:xfrm>
            <a:off x="4114800" y="43434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2362200" y="2819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23622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29718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2971800" y="3276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1" name="Line 47"/>
          <p:cNvSpPr>
            <a:spLocks noChangeShapeType="1"/>
          </p:cNvSpPr>
          <p:nvPr/>
        </p:nvSpPr>
        <p:spPr bwMode="auto">
          <a:xfrm>
            <a:off x="3657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6382040" y="5189645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Register new service via UDDI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4858040" y="5288070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5:</a:t>
            </a: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4781840" y="5189645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Line 46"/>
          <p:cNvSpPr>
            <a:spLocks noChangeShapeType="1"/>
          </p:cNvSpPr>
          <p:nvPr/>
        </p:nvSpPr>
        <p:spPr bwMode="auto">
          <a:xfrm>
            <a:off x="4324640" y="534204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47"/>
          <p:cNvSpPr>
            <a:spLocks noChangeShapeType="1"/>
          </p:cNvSpPr>
          <p:nvPr/>
        </p:nvSpPr>
        <p:spPr bwMode="auto">
          <a:xfrm>
            <a:off x="4324640" y="496104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0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0" grpId="0" animBg="1"/>
      <p:bldP spid="154651" grpId="0"/>
      <p:bldP spid="154652" grpId="0" animBg="1"/>
      <p:bldP spid="154652" grpId="1" animBg="1"/>
      <p:bldP spid="154653" grpId="0" animBg="1"/>
      <p:bldP spid="154654" grpId="0" animBg="1"/>
      <p:bldP spid="154655" grpId="0"/>
      <p:bldP spid="154656" grpId="0" animBg="1"/>
      <p:bldP spid="154656" grpId="1" animBg="1"/>
      <p:bldP spid="154657" grpId="0" animBg="1"/>
      <p:bldP spid="154658" grpId="0" animBg="1"/>
      <p:bldP spid="154659" grpId="0"/>
      <p:bldP spid="154660" grpId="0" animBg="1"/>
      <p:bldP spid="154660" grpId="1" animBg="1"/>
      <p:bldP spid="154661" grpId="0" animBg="1"/>
      <p:bldP spid="154662" grpId="0" animBg="1"/>
      <p:bldP spid="154663" grpId="0"/>
      <p:bldP spid="154664" grpId="0" animBg="1"/>
      <p:bldP spid="154665" grpId="0" animBg="1"/>
      <p:bldP spid="154666" grpId="0" animBg="1"/>
      <p:bldP spid="154667" grpId="0" animBg="1"/>
      <p:bldP spid="154668" grpId="0" animBg="1"/>
      <p:bldP spid="154669" grpId="0" animBg="1"/>
      <p:bldP spid="154670" grpId="0" animBg="1"/>
      <p:bldP spid="154671" grpId="0" animBg="1"/>
      <p:bldP spid="26" grpId="0" animBg="1"/>
      <p:bldP spid="27" grpId="0"/>
      <p:bldP spid="28" grpId="0" animBg="1"/>
      <p:bldP spid="29" grpId="0" animBg="1"/>
      <p:bldP spid="3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6B99E-BFC4-7310-228E-64E4F601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Services example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C455C-52EB-4940-455A-E8D93B0F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3600" dirty="0"/>
              <a:t>AWS - Amazon Web Services</a:t>
            </a:r>
          </a:p>
          <a:p>
            <a:pPr lvl="1"/>
            <a:r>
              <a:rPr lang="en-US" sz="3200" dirty="0"/>
              <a:t>a cloud platform offering over 200 services from data centers globally</a:t>
            </a:r>
          </a:p>
          <a:p>
            <a:pPr lvl="2"/>
            <a:r>
              <a:rPr lang="en-US" sz="2800" dirty="0"/>
              <a:t>Amazon Simple Storage Service (Amazon S3)</a:t>
            </a:r>
          </a:p>
          <a:p>
            <a:pPr lvl="2"/>
            <a:r>
              <a:rPr lang="en-US" sz="2800" dirty="0"/>
              <a:t>Amazon </a:t>
            </a:r>
            <a:r>
              <a:rPr lang="en-US" sz="2800" dirty="0" err="1"/>
              <a:t>SimpleDB</a:t>
            </a:r>
            <a:endParaRPr lang="en-US" sz="2800" dirty="0"/>
          </a:p>
          <a:p>
            <a:pPr lvl="2"/>
            <a:r>
              <a:rPr lang="en-US" sz="2800" dirty="0"/>
              <a:t>…</a:t>
            </a:r>
          </a:p>
          <a:p>
            <a:r>
              <a:rPr lang="en-US" sz="3600" dirty="0"/>
              <a:t>Millions of customers</a:t>
            </a:r>
          </a:p>
          <a:p>
            <a:pPr lvl="1"/>
            <a:r>
              <a:rPr lang="en-US" sz="3200" dirty="0"/>
              <a:t>Startups</a:t>
            </a:r>
          </a:p>
          <a:p>
            <a:pPr lvl="1"/>
            <a:r>
              <a:rPr lang="en-US" sz="3200" dirty="0"/>
              <a:t>Large enterprises</a:t>
            </a:r>
          </a:p>
          <a:p>
            <a:pPr lvl="1"/>
            <a:r>
              <a:rPr lang="en-US" sz="3200" dirty="0"/>
              <a:t>government agencies</a:t>
            </a:r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127889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B80F9-8EED-8DFB-F4DC-4FF34D07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Service oriented architecture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48133-BDF5-7844-486F-D49773B14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Service-oriented architecture (SOA) is a type of software design that </a:t>
            </a:r>
            <a:r>
              <a:rPr lang="en-US" sz="4000" dirty="0">
                <a:solidFill>
                  <a:srgbClr val="FF0000"/>
                </a:solidFill>
              </a:rPr>
              <a:t>makes software components reusable </a:t>
            </a:r>
            <a:r>
              <a:rPr lang="en-US" sz="4000" dirty="0"/>
              <a:t>using service interfaces that use a common communication language over a network. </a:t>
            </a:r>
          </a:p>
          <a:p>
            <a:r>
              <a:rPr lang="en-US" sz="4000" dirty="0"/>
              <a:t>SOA integrates software components that have been </a:t>
            </a:r>
            <a:r>
              <a:rPr lang="en-US" sz="4000" dirty="0">
                <a:solidFill>
                  <a:srgbClr val="FF0000"/>
                </a:solidFill>
              </a:rPr>
              <a:t>separately deployed and maintained </a:t>
            </a:r>
            <a:r>
              <a:rPr lang="en-US" sz="4000" dirty="0"/>
              <a:t>and allows them to communicate and work together to </a:t>
            </a:r>
            <a:r>
              <a:rPr lang="en-US" sz="4000" dirty="0">
                <a:solidFill>
                  <a:srgbClr val="FF0000"/>
                </a:solidFill>
              </a:rPr>
              <a:t>form software applications across different systems</a:t>
            </a:r>
            <a:r>
              <a:rPr lang="en-US" sz="4000" dirty="0"/>
              <a:t>.</a:t>
            </a:r>
            <a:endParaRPr lang="x-none" sz="4000" dirty="0"/>
          </a:p>
          <a:p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137747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D6B0-5E0D-4165-ABF5-ECF5AC07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Service Computing in an Enterprise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F5B70-5776-4AEC-9309-4F60693F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61" y="1486119"/>
            <a:ext cx="8417716" cy="53718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297D89E-E53E-51AC-341D-274BDD975197}"/>
              </a:ext>
            </a:extLst>
          </p:cNvPr>
          <p:cNvSpPr/>
          <p:nvPr/>
        </p:nvSpPr>
        <p:spPr>
          <a:xfrm>
            <a:off x="5880100" y="2717035"/>
            <a:ext cx="698500" cy="369065"/>
          </a:xfrm>
          <a:prstGeom prst="rect">
            <a:avLst/>
          </a:prstGeom>
          <a:solidFill>
            <a:srgbClr val="00B050">
              <a:alpha val="26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12C5A7-ECC6-817C-5185-93F929D56275}"/>
              </a:ext>
            </a:extLst>
          </p:cNvPr>
          <p:cNvSpPr/>
          <p:nvPr/>
        </p:nvSpPr>
        <p:spPr>
          <a:xfrm>
            <a:off x="6616700" y="2234435"/>
            <a:ext cx="952500" cy="305565"/>
          </a:xfrm>
          <a:prstGeom prst="rect">
            <a:avLst/>
          </a:prstGeom>
          <a:solidFill>
            <a:srgbClr val="00B050">
              <a:alpha val="26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7FDEA9-78C1-BD9C-254F-73B8A5E391A1}"/>
              </a:ext>
            </a:extLst>
          </p:cNvPr>
          <p:cNvSpPr/>
          <p:nvPr/>
        </p:nvSpPr>
        <p:spPr>
          <a:xfrm>
            <a:off x="6024475" y="1743132"/>
            <a:ext cx="952500" cy="305565"/>
          </a:xfrm>
          <a:prstGeom prst="rect">
            <a:avLst/>
          </a:prstGeom>
          <a:solidFill>
            <a:srgbClr val="00B050">
              <a:alpha val="26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EACBF2-91F2-6BA1-9798-21B89450761B}"/>
              </a:ext>
            </a:extLst>
          </p:cNvPr>
          <p:cNvSpPr/>
          <p:nvPr/>
        </p:nvSpPr>
        <p:spPr>
          <a:xfrm>
            <a:off x="2832100" y="707231"/>
            <a:ext cx="4394200" cy="593150"/>
          </a:xfrm>
          <a:prstGeom prst="rect">
            <a:avLst/>
          </a:prstGeom>
          <a:solidFill>
            <a:srgbClr val="00B050">
              <a:alpha val="26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3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FEB2B-2F18-37D5-EEEB-5BD7211E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Client-server vs service orientation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BD8D5-BB35-8936-FB10-AB67C556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A distributed application structure that </a:t>
            </a:r>
            <a:r>
              <a:rPr lang="en-US" sz="4400" dirty="0">
                <a:solidFill>
                  <a:srgbClr val="FF0000"/>
                </a:solidFill>
              </a:rPr>
              <a:t>partitions tasks or workloads between providers of the resource and requestors</a:t>
            </a:r>
          </a:p>
          <a:p>
            <a:r>
              <a:rPr lang="en-AU" sz="4400" dirty="0"/>
              <a:t>Program is </a:t>
            </a:r>
            <a:r>
              <a:rPr lang="en-AU" sz="4400" dirty="0">
                <a:solidFill>
                  <a:srgbClr val="FF0000"/>
                </a:solidFill>
              </a:rPr>
              <a:t>split into two parts</a:t>
            </a:r>
          </a:p>
          <a:p>
            <a:pPr lvl="1"/>
            <a:r>
              <a:rPr lang="en-AU" sz="4000" dirty="0"/>
              <a:t>Server – a provider of some function</a:t>
            </a:r>
          </a:p>
          <a:p>
            <a:pPr lvl="1"/>
            <a:r>
              <a:rPr lang="en-AU" sz="4000" dirty="0"/>
              <a:t>Client – requestor of the function</a:t>
            </a:r>
          </a:p>
          <a:p>
            <a:r>
              <a:rPr lang="en-AU" sz="4400" dirty="0"/>
              <a:t>Client and server can be deployed on different machines</a:t>
            </a:r>
          </a:p>
          <a:p>
            <a:r>
              <a:rPr lang="en-AU" sz="4400" dirty="0"/>
              <a:t>Many clients can connect to one server</a:t>
            </a:r>
          </a:p>
          <a:p>
            <a:endParaRPr lang="x-none" sz="4400" dirty="0"/>
          </a:p>
        </p:txBody>
      </p:sp>
    </p:spTree>
    <p:extLst>
      <p:ext uri="{BB962C8B-B14F-4D97-AF65-F5344CB8AC3E}">
        <p14:creationId xmlns:p14="http://schemas.microsoft.com/office/powerpoint/2010/main" val="137031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Client-server vs service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Traditional client-server – </a:t>
            </a:r>
            <a:r>
              <a:rPr lang="en-GB" sz="3200" dirty="0">
                <a:solidFill>
                  <a:srgbClr val="FF0000"/>
                </a:solidFill>
              </a:rPr>
              <a:t>more coupled  </a:t>
            </a:r>
          </a:p>
          <a:p>
            <a:pPr lvl="1"/>
            <a:r>
              <a:rPr lang="en-GB" sz="2800" dirty="0"/>
              <a:t>The server exists for a specific client, without planning for re-use</a:t>
            </a:r>
          </a:p>
          <a:p>
            <a:r>
              <a:rPr lang="en-GB" sz="3200" dirty="0"/>
              <a:t>In service orientation – </a:t>
            </a:r>
            <a:r>
              <a:rPr lang="en-GB" sz="3200" dirty="0">
                <a:solidFill>
                  <a:srgbClr val="FF0000"/>
                </a:solidFill>
              </a:rPr>
              <a:t>decoupling</a:t>
            </a:r>
          </a:p>
          <a:p>
            <a:pPr lvl="1"/>
            <a:r>
              <a:rPr lang="en-GB" sz="2800" dirty="0"/>
              <a:t>the server side is very </a:t>
            </a:r>
            <a:r>
              <a:rPr lang="en-GB" sz="2800" dirty="0">
                <a:solidFill>
                  <a:srgbClr val="FF0000"/>
                </a:solidFill>
              </a:rPr>
              <a:t>independent</a:t>
            </a:r>
            <a:r>
              <a:rPr lang="en-GB" sz="2800" dirty="0"/>
              <a:t> of the client </a:t>
            </a:r>
          </a:p>
          <a:p>
            <a:pPr lvl="1"/>
            <a:r>
              <a:rPr lang="en-GB" sz="2800" dirty="0"/>
              <a:t>Many different client types use the same server</a:t>
            </a:r>
          </a:p>
          <a:p>
            <a:pPr lvl="1"/>
            <a:r>
              <a:rPr lang="en-GB" sz="2800" dirty="0"/>
              <a:t>In this way SOA services are designed for reuse 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7529885" y="5057029"/>
            <a:ext cx="3717235" cy="1097280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dirty="0">
                <a:solidFill>
                  <a:schemeClr val="tx1"/>
                </a:solidFill>
              </a:rPr>
              <a:t>Coupling = </a:t>
            </a:r>
            <a:r>
              <a:rPr lang="zh-CN" altLang="en-US" sz="2800" dirty="0">
                <a:solidFill>
                  <a:schemeClr val="tx1"/>
                </a:solidFill>
              </a:rPr>
              <a:t>耦合性</a:t>
            </a:r>
          </a:p>
        </p:txBody>
      </p:sp>
    </p:spTree>
    <p:extLst>
      <p:ext uri="{BB962C8B-B14F-4D97-AF65-F5344CB8AC3E}">
        <p14:creationId xmlns:p14="http://schemas.microsoft.com/office/powerpoint/2010/main" val="397202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Client-server vs service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The traditional client-server model often </a:t>
            </a:r>
            <a:r>
              <a:rPr lang="en-GB" sz="3600" dirty="0">
                <a:solidFill>
                  <a:srgbClr val="FF0000"/>
                </a:solidFill>
              </a:rPr>
              <a:t>lacks well-defined public contracts </a:t>
            </a:r>
            <a:r>
              <a:rPr lang="en-GB" sz="3600" dirty="0"/>
              <a:t>that are independent of the client or server implementation</a:t>
            </a:r>
          </a:p>
          <a:p>
            <a:pPr lvl="1"/>
            <a:r>
              <a:rPr lang="en-GB" sz="3200" dirty="0"/>
              <a:t>this means a client is tied to a particular server</a:t>
            </a:r>
          </a:p>
          <a:p>
            <a:r>
              <a:rPr lang="en-GB" sz="3600" dirty="0"/>
              <a:t>In Service Computing</a:t>
            </a:r>
          </a:p>
          <a:p>
            <a:pPr lvl="1"/>
            <a:r>
              <a:rPr lang="en-GB" sz="3200" dirty="0"/>
              <a:t>components publish and use services in a peer-to-peer manner </a:t>
            </a:r>
          </a:p>
          <a:p>
            <a:pPr lvl="1"/>
            <a:r>
              <a:rPr lang="en-GB" sz="3200" dirty="0">
                <a:solidFill>
                  <a:srgbClr val="FF0000"/>
                </a:solidFill>
              </a:rPr>
              <a:t>a client is not tied to a particular server</a:t>
            </a:r>
          </a:p>
          <a:p>
            <a:pPr lvl="1"/>
            <a:r>
              <a:rPr lang="en-GB" sz="3200" dirty="0"/>
              <a:t>service providers are interchangeable</a:t>
            </a:r>
          </a:p>
        </p:txBody>
      </p:sp>
    </p:spTree>
    <p:extLst>
      <p:ext uri="{BB962C8B-B14F-4D97-AF65-F5344CB8AC3E}">
        <p14:creationId xmlns:p14="http://schemas.microsoft.com/office/powerpoint/2010/main" val="85196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orientation vs service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 oriented programing is built on the premise that programming problems can be modelled in terms of the objects in the problem domain</a:t>
            </a:r>
          </a:p>
          <a:p>
            <a:pPr lvl="1"/>
            <a:r>
              <a:rPr lang="en-GB" sz="3200" dirty="0"/>
              <a:t>focuses on what things are and how they are constructed</a:t>
            </a:r>
          </a:p>
          <a:p>
            <a:r>
              <a:rPr lang="en-GB" sz="3600" dirty="0"/>
              <a:t>Service oriented programming adds the premise that </a:t>
            </a:r>
            <a:r>
              <a:rPr lang="en-GB" sz="3600" dirty="0">
                <a:solidFill>
                  <a:srgbClr val="FF0000"/>
                </a:solidFill>
              </a:rPr>
              <a:t>problems can be modelled in terms of the services </a:t>
            </a:r>
            <a:r>
              <a:rPr lang="en-GB" sz="3600" dirty="0"/>
              <a:t>that an object provides or uses</a:t>
            </a:r>
          </a:p>
          <a:p>
            <a:pPr lvl="1"/>
            <a:r>
              <a:rPr lang="en-GB" sz="3200" dirty="0"/>
              <a:t>focuses on what things can do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4134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B80F9-8EED-8DFB-F4DC-4FF34D07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Service oriented architecture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48133-BDF5-7844-486F-D49773B14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Service-oriented architecture (SOA) is a type of software design that makes software components reusable using service interfaces that use a common communication language over a network </a:t>
            </a:r>
          </a:p>
          <a:p>
            <a:r>
              <a:rPr lang="en-US" sz="4000" dirty="0"/>
              <a:t>SOA integrates software components that have been </a:t>
            </a:r>
            <a:r>
              <a:rPr lang="en-US" sz="4000" dirty="0">
                <a:solidFill>
                  <a:srgbClr val="FF0000"/>
                </a:solidFill>
              </a:rPr>
              <a:t>separately deployed </a:t>
            </a:r>
            <a:r>
              <a:rPr lang="en-US" sz="4000" dirty="0"/>
              <a:t>and maintained and allows them to communicate and work together to </a:t>
            </a:r>
            <a:r>
              <a:rPr lang="en-US" sz="4000" dirty="0">
                <a:solidFill>
                  <a:srgbClr val="FF0000"/>
                </a:solidFill>
              </a:rPr>
              <a:t>form software applications across different systems</a:t>
            </a:r>
            <a:endParaRPr lang="x-none" sz="4000" dirty="0">
              <a:solidFill>
                <a:srgbClr val="FF0000"/>
              </a:solidFill>
            </a:endParaRPr>
          </a:p>
          <a:p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415579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Services represent a type of relationships-based interactions (activities) between at least one </a:t>
            </a:r>
            <a:r>
              <a:rPr lang="en-GB" sz="4000" dirty="0">
                <a:solidFill>
                  <a:srgbClr val="00B050"/>
                </a:solidFill>
              </a:rPr>
              <a:t>service provider </a:t>
            </a:r>
            <a:r>
              <a:rPr lang="en-GB" sz="4000" dirty="0"/>
              <a:t>and one </a:t>
            </a:r>
            <a:r>
              <a:rPr lang="en-GB" sz="4000" dirty="0">
                <a:solidFill>
                  <a:srgbClr val="00B050"/>
                </a:solidFill>
              </a:rPr>
              <a:t>service consumer </a:t>
            </a:r>
            <a:r>
              <a:rPr lang="en-GB" sz="4000" dirty="0"/>
              <a:t>to achieve a certain business goal or solution objective.</a:t>
            </a:r>
          </a:p>
        </p:txBody>
      </p:sp>
    </p:spTree>
    <p:extLst>
      <p:ext uri="{BB962C8B-B14F-4D97-AF65-F5344CB8AC3E}">
        <p14:creationId xmlns:p14="http://schemas.microsoft.com/office/powerpoint/2010/main" val="75493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7042" y="483184"/>
            <a:ext cx="3307852" cy="18498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0" rtlCol="0" anchor="t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Driver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1517" y="889117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Map functions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1517" y="1408119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1517" y="1906053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87248" y="889115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32276" y="889117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87248" y="1429886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32276" y="1429888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87248" y="1906052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32276" y="1906054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…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97545" y="2545852"/>
            <a:ext cx="3307852" cy="18498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0" rtlCol="0" anchor="t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Warehouse App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41517" y="2933525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Map functions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41517" y="3452527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41517" y="3950461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87248" y="2933523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32276" y="2933525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087248" y="3474294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132276" y="3474296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87248" y="3950460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7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32276" y="3950462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…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97545" y="4648550"/>
            <a:ext cx="3307852" cy="1849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0" rtlCol="0" anchor="t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Sales App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41517" y="5036223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Map functions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41517" y="5555225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41517" y="6053159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087248" y="5036221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32276" y="5036223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087248" y="5576992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132276" y="5576994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87248" y="6053158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32276" y="6053160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233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707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Module One: Introduction to Service Computing and XML-RPC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3973"/>
            <a:ext cx="5223565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8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6096000" y="2495988"/>
            <a:ext cx="4571475" cy="18498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0" rtlCol="0" anchor="t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Map Service Provider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27042" y="483184"/>
            <a:ext cx="3307852" cy="18498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0" rtlCol="0" anchor="t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Driver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1517" y="889117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Map functions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1517" y="1408119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1517" y="1906053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87248" y="889115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32276" y="889117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87248" y="1429886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32276" y="1429888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87248" y="1906052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32276" y="1906054"/>
            <a:ext cx="872262" cy="3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…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97545" y="2545852"/>
            <a:ext cx="3307852" cy="18498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0" rtlCol="0" anchor="t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Warehouse App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41517" y="2933525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Map functions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41517" y="3452527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41517" y="3950461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87248" y="2933523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32276" y="2933525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087248" y="3474294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132276" y="3474296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87248" y="3950460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7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32276" y="3950462"/>
            <a:ext cx="872262" cy="3118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…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97545" y="4648550"/>
            <a:ext cx="3307852" cy="1849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0" rtlCol="0" anchor="t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Sales App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41517" y="5036223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Map functions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41517" y="5555225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41517" y="6053159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087248" y="5036221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32276" y="5036223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087248" y="5576992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132276" y="5576994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87248" y="6053158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32276" y="6053160"/>
            <a:ext cx="872262" cy="3118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…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969180" y="800627"/>
            <a:ext cx="1028173" cy="5014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ounded Rectangle 59"/>
          <p:cNvSpPr/>
          <p:nvPr/>
        </p:nvSpPr>
        <p:spPr>
          <a:xfrm>
            <a:off x="976202" y="4941409"/>
            <a:ext cx="1028173" cy="5014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ounded Rectangle 60"/>
          <p:cNvSpPr/>
          <p:nvPr/>
        </p:nvSpPr>
        <p:spPr>
          <a:xfrm>
            <a:off x="963561" y="2838713"/>
            <a:ext cx="1028173" cy="5014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7657541" y="3026228"/>
            <a:ext cx="2766620" cy="10169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Map functions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565139" y="3026228"/>
            <a:ext cx="1029194" cy="10169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/>
              <a:t>Interface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953023" y="749007"/>
            <a:ext cx="1074529" cy="6046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ounded Rectangle 66"/>
          <p:cNvSpPr/>
          <p:nvPr/>
        </p:nvSpPr>
        <p:spPr>
          <a:xfrm>
            <a:off x="963561" y="4919917"/>
            <a:ext cx="1074529" cy="6046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ounded Rectangle 67"/>
          <p:cNvSpPr/>
          <p:nvPr/>
        </p:nvSpPr>
        <p:spPr>
          <a:xfrm>
            <a:off x="930330" y="2833739"/>
            <a:ext cx="1074529" cy="604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>
          <a:xfrm>
            <a:off x="4534460" y="1741709"/>
            <a:ext cx="1900051" cy="1598449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452607" y="3531886"/>
            <a:ext cx="2049325" cy="281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452607" y="3764350"/>
            <a:ext cx="1981904" cy="1790876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C649112-C302-F191-B6C1-71689BC8B073}"/>
              </a:ext>
            </a:extLst>
          </p:cNvPr>
          <p:cNvSpPr/>
          <p:nvPr/>
        </p:nvSpPr>
        <p:spPr>
          <a:xfrm>
            <a:off x="5165420" y="4739715"/>
            <a:ext cx="2799438" cy="423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Communication language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40C526-64DD-B43D-9331-418CCB250878}"/>
              </a:ext>
            </a:extLst>
          </p:cNvPr>
          <p:cNvSpPr/>
          <p:nvPr/>
        </p:nvSpPr>
        <p:spPr>
          <a:xfrm>
            <a:off x="1002785" y="817740"/>
            <a:ext cx="999377" cy="435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Service consumer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85A858-6DD2-FF21-69B1-38954204FED5}"/>
              </a:ext>
            </a:extLst>
          </p:cNvPr>
          <p:cNvSpPr/>
          <p:nvPr/>
        </p:nvSpPr>
        <p:spPr>
          <a:xfrm>
            <a:off x="990598" y="4951471"/>
            <a:ext cx="999377" cy="435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Service consumer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36385F-E006-FBC6-48F1-FA722910B8FC}"/>
              </a:ext>
            </a:extLst>
          </p:cNvPr>
          <p:cNvSpPr/>
          <p:nvPr/>
        </p:nvSpPr>
        <p:spPr>
          <a:xfrm>
            <a:off x="991735" y="2921574"/>
            <a:ext cx="999377" cy="435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Service consumer</a:t>
            </a:r>
            <a:endParaRPr lang="x-non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5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6096000" y="2491227"/>
            <a:ext cx="4571475" cy="18498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0" rtlCol="0" anchor="t" anchorCtr="1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Service Provider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657541" y="3026228"/>
            <a:ext cx="2766620" cy="10169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Functions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565139" y="3026228"/>
            <a:ext cx="1029194" cy="10169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/>
              <a:t>Interface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881140" y="3503481"/>
            <a:ext cx="2049325" cy="281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C649112-C302-F191-B6C1-71689BC8B073}"/>
              </a:ext>
            </a:extLst>
          </p:cNvPr>
          <p:cNvSpPr/>
          <p:nvPr/>
        </p:nvSpPr>
        <p:spPr>
          <a:xfrm>
            <a:off x="3516833" y="2892610"/>
            <a:ext cx="2799438" cy="423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Communication language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40C526-64DD-B43D-9331-418CCB250878}"/>
              </a:ext>
            </a:extLst>
          </p:cNvPr>
          <p:cNvSpPr/>
          <p:nvPr/>
        </p:nvSpPr>
        <p:spPr>
          <a:xfrm>
            <a:off x="1767839" y="3026228"/>
            <a:ext cx="1644162" cy="923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Service consumer</a:t>
            </a:r>
            <a:endParaRPr lang="x-non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14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038"/>
            <a:ext cx="10515600" cy="3782072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Web services </a:t>
            </a:r>
          </a:p>
          <a:p>
            <a:r>
              <a:rPr lang="en-GB" sz="4000" dirty="0"/>
              <a:t>Service-oriented architecture (SOA)</a:t>
            </a:r>
          </a:p>
          <a:p>
            <a:r>
              <a:rPr lang="en-GB" sz="4000" dirty="0"/>
              <a:t>Cloud computing</a:t>
            </a:r>
          </a:p>
          <a:p>
            <a:r>
              <a:rPr lang="en-GB" sz="4000" dirty="0"/>
              <a:t>Business process modelling</a:t>
            </a:r>
          </a:p>
          <a:p>
            <a:r>
              <a:rPr lang="en-GB" sz="40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71812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a review</a:t>
            </a:r>
          </a:p>
        </p:txBody>
      </p:sp>
    </p:spTree>
    <p:extLst>
      <p:ext uri="{BB962C8B-B14F-4D97-AF65-F5344CB8AC3E}">
        <p14:creationId xmlns:p14="http://schemas.microsoft.com/office/powerpoint/2010/main" val="2139620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E8B-78C9-4F85-BA4D-19C6B46D157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Let’s consider an example first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You are a developer for an enterprise Widgets Inc. that sells its products through its web site</a:t>
            </a:r>
          </a:p>
          <a:p>
            <a:pPr lvl="1"/>
            <a:r>
              <a:rPr lang="en-US" altLang="en-US" sz="4000" dirty="0"/>
              <a:t>Just a basic e-commerce functionality</a:t>
            </a:r>
          </a:p>
          <a:p>
            <a:pPr lvl="1"/>
            <a:r>
              <a:rPr lang="en-US" altLang="en-US" sz="4000" dirty="0">
                <a:solidFill>
                  <a:srgbClr val="FF0000"/>
                </a:solidFill>
              </a:rPr>
              <a:t>Customers can purchase parts and check on order status</a:t>
            </a:r>
          </a:p>
          <a:p>
            <a:pPr marL="0" indent="0">
              <a:buNone/>
            </a:pP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70043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89218-1703-4ED4-31F9-D411B2BA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The current system in the enterprise is not service oriented</a:t>
            </a:r>
          </a:p>
          <a:p>
            <a:pPr lvl="1"/>
            <a:r>
              <a:rPr lang="en-AU" sz="4400" dirty="0"/>
              <a:t>Human centric web</a:t>
            </a:r>
          </a:p>
          <a:p>
            <a:pPr lvl="1"/>
            <a:r>
              <a:rPr lang="en-AU" sz="4400" dirty="0"/>
              <a:t>Humans are primary actors initiating requests</a:t>
            </a:r>
          </a:p>
          <a:p>
            <a:pPr lvl="1"/>
            <a:endParaRPr lang="x-none" sz="4400" dirty="0"/>
          </a:p>
        </p:txBody>
      </p:sp>
    </p:spTree>
    <p:extLst>
      <p:ext uri="{BB962C8B-B14F-4D97-AF65-F5344CB8AC3E}">
        <p14:creationId xmlns:p14="http://schemas.microsoft.com/office/powerpoint/2010/main" val="2495692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823B-8F77-43C3-85B9-276DC14E088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The Human Centric Web – approach without services</a:t>
            </a:r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3810000" y="2438400"/>
            <a:ext cx="1600200" cy="1295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Web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Browser</a:t>
            </a:r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8534400" y="2438400"/>
            <a:ext cx="1600200" cy="1295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Web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Server</a:t>
            </a:r>
          </a:p>
        </p:txBody>
      </p:sp>
      <p:pic>
        <p:nvPicPr>
          <p:cNvPr id="107533" name="Picture 13" descr="J02935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1773238" cy="1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5410200" y="26670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5638800" y="1524001"/>
            <a:ext cx="2590800" cy="92551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HTTP GET:  “What</a:t>
            </a:r>
          </a:p>
          <a:p>
            <a:r>
              <a:rPr lang="en-US" altLang="en-US">
                <a:solidFill>
                  <a:srgbClr val="000000"/>
                </a:solidFill>
              </a:rPr>
              <a:t>is the status of </a:t>
            </a:r>
          </a:p>
          <a:p>
            <a:r>
              <a:rPr lang="en-US" altLang="en-US">
                <a:solidFill>
                  <a:srgbClr val="000000"/>
                </a:solidFill>
              </a:rPr>
              <a:t>my order?”</a:t>
            </a:r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H="1">
            <a:off x="5410200" y="3276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5638801" y="3540126"/>
            <a:ext cx="2445093" cy="1200329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HTTP Response</a:t>
            </a:r>
          </a:p>
          <a:p>
            <a:r>
              <a:rPr lang="en-US" altLang="en-US">
                <a:solidFill>
                  <a:srgbClr val="000000"/>
                </a:solidFill>
              </a:rPr>
              <a:t>with HTML Page:</a:t>
            </a:r>
          </a:p>
          <a:p>
            <a:r>
              <a:rPr lang="en-US" altLang="en-US">
                <a:solidFill>
                  <a:srgbClr val="000000"/>
                </a:solidFill>
              </a:rPr>
              <a:t>“Leaving the warehouse</a:t>
            </a:r>
          </a:p>
          <a:p>
            <a:r>
              <a:rPr lang="en-US" altLang="en-US">
                <a:solidFill>
                  <a:srgbClr val="000000"/>
                </a:solidFill>
              </a:rPr>
              <a:t>at 3 pm today.”</a:t>
            </a:r>
          </a:p>
        </p:txBody>
      </p:sp>
      <p:sp>
        <p:nvSpPr>
          <p:cNvPr id="10753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922822" y="5289550"/>
            <a:ext cx="10346356" cy="1066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/>
              <a:t>This illustrates a </a:t>
            </a:r>
            <a:r>
              <a:rPr lang="en-US" altLang="en-US" sz="3200" i="1" dirty="0"/>
              <a:t>human-centric web</a:t>
            </a:r>
            <a:r>
              <a:rPr lang="en-US" altLang="en-US" sz="3200" dirty="0"/>
              <a:t>, where humans are the primary actors initiating web requests.</a:t>
            </a:r>
          </a:p>
        </p:txBody>
      </p:sp>
    </p:spTree>
    <p:extLst>
      <p:ext uri="{BB962C8B-B14F-4D97-AF65-F5344CB8AC3E}">
        <p14:creationId xmlns:p14="http://schemas.microsoft.com/office/powerpoint/2010/main" val="21557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1" grpId="0" animBg="1"/>
      <p:bldP spid="107532" grpId="0" animBg="1"/>
      <p:bldP spid="107534" grpId="0" animBg="1"/>
      <p:bldP spid="107535" grpId="0" animBg="1"/>
      <p:bldP spid="107536" grpId="0" animBg="1"/>
      <p:bldP spid="1075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CC3E-5D24-4558-BE79-60CD7E21A4A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Application-Centric Web – service oriented approach  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With services, we move from a human-centric web to an </a:t>
            </a:r>
            <a:r>
              <a:rPr lang="en-US" altLang="en-US" sz="4000" i="1" dirty="0"/>
              <a:t>application-centric</a:t>
            </a:r>
            <a:r>
              <a:rPr lang="en-US" altLang="en-US" sz="4000" dirty="0"/>
              <a:t> web.</a:t>
            </a:r>
          </a:p>
          <a:p>
            <a:r>
              <a:rPr lang="en-US" altLang="en-US" sz="4000" dirty="0"/>
              <a:t>In other words, conversations between applications occur as easily as conversations between web browsers and servers.</a:t>
            </a:r>
          </a:p>
        </p:txBody>
      </p:sp>
    </p:spTree>
    <p:extLst>
      <p:ext uri="{BB962C8B-B14F-4D97-AF65-F5344CB8AC3E}">
        <p14:creationId xmlns:p14="http://schemas.microsoft.com/office/powerpoint/2010/main" val="3260965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65D6-0F10-4BD7-A951-8ACABEE825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Application-Centric Web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486400"/>
            <a:ext cx="8382000" cy="121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The order status is now a service.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Applications can therefore connect to the order status service directly.</a:t>
            </a:r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3200400" y="2362200"/>
            <a:ext cx="1600200" cy="1295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Inventory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7848600" y="2286000"/>
            <a:ext cx="1600200" cy="1295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Web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4876800" y="25908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5029201" y="1447800"/>
            <a:ext cx="2190471" cy="92333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XML Request:  “What</a:t>
            </a:r>
          </a:p>
          <a:p>
            <a:r>
              <a:rPr lang="en-US" altLang="en-US">
                <a:solidFill>
                  <a:srgbClr val="000000"/>
                </a:solidFill>
              </a:rPr>
              <a:t>is the status of </a:t>
            </a:r>
          </a:p>
          <a:p>
            <a:r>
              <a:rPr lang="en-US" altLang="en-US">
                <a:solidFill>
                  <a:srgbClr val="000000"/>
                </a:solidFill>
              </a:rPr>
              <a:t>my order?”</a:t>
            </a:r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 flipH="1" flipV="1">
            <a:off x="4800600" y="32004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4953000" y="3463926"/>
            <a:ext cx="2667000" cy="92551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XML Response:</a:t>
            </a:r>
          </a:p>
          <a:p>
            <a:r>
              <a:rPr lang="en-US" altLang="en-US">
                <a:solidFill>
                  <a:srgbClr val="000000"/>
                </a:solidFill>
              </a:rPr>
              <a:t>“Leaving the warehouse at 3 pm today.”</a:t>
            </a:r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 flipH="1">
            <a:off x="2667000" y="33528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H="1">
            <a:off x="3048000" y="36576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2574925" y="4635501"/>
            <a:ext cx="225074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altLang="en-US"/>
              <a:t>On to</a:t>
            </a:r>
          </a:p>
          <a:p>
            <a:r>
              <a:rPr lang="en-US" altLang="en-US"/>
              <a:t>other applications</a:t>
            </a:r>
          </a:p>
        </p:txBody>
      </p:sp>
      <p:sp>
        <p:nvSpPr>
          <p:cNvPr id="109599" name="Text Box 31"/>
          <p:cNvSpPr txBox="1">
            <a:spLocks noChangeArrowheads="1"/>
          </p:cNvSpPr>
          <p:nvPr/>
        </p:nvSpPr>
        <p:spPr bwMode="auto">
          <a:xfrm>
            <a:off x="1889126" y="3340100"/>
            <a:ext cx="98777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/>
              <a:t>On to</a:t>
            </a:r>
          </a:p>
          <a:p>
            <a:r>
              <a:rPr lang="en-US" altLang="en-US" sz="2200" dirty="0"/>
              <a:t>human</a:t>
            </a:r>
          </a:p>
          <a:p>
            <a:r>
              <a:rPr lang="en-US" altLang="en-US" sz="2200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9580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9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1" grpId="0" animBg="1"/>
      <p:bldP spid="109582" grpId="0" animBg="1"/>
      <p:bldP spid="109583" grpId="0" animBg="1"/>
      <p:bldP spid="109584" grpId="0" animBg="1"/>
      <p:bldP spid="109585" grpId="0" animBg="1"/>
      <p:bldP spid="109586" grpId="0" animBg="1"/>
      <p:bldP spid="109587" grpId="0" animBg="1"/>
      <p:bldP spid="109588" grpId="0" animBg="1"/>
      <p:bldP spid="109589" grpId="0"/>
      <p:bldP spid="1095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A625-2CEB-4F71-A484-FBF86AAC23B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Application-Centric Web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dirty="0"/>
              <a:t>There are numerous areas where an application-centric web would be extremely helpful: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credit card verification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package tracking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shopping bots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single sign-on registration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calendar, email, etc.</a:t>
            </a:r>
          </a:p>
        </p:txBody>
      </p:sp>
    </p:spTree>
    <p:extLst>
      <p:ext uri="{BB962C8B-B14F-4D97-AF65-F5344CB8AC3E}">
        <p14:creationId xmlns:p14="http://schemas.microsoft.com/office/powerpoint/2010/main" val="39377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textbook for this module: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Ethan </a:t>
            </a:r>
            <a:r>
              <a:rPr lang="en-GB" sz="4000" b="1" dirty="0" err="1"/>
              <a:t>Cerami</a:t>
            </a:r>
            <a:r>
              <a:rPr lang="en-GB" sz="4000" b="1" dirty="0"/>
              <a:t>, Web Services Essentials, Publisher：O’Reilly，ISBN：9780596002244，</a:t>
            </a:r>
            <a:endParaRPr lang="en-GB" sz="4000" dirty="0"/>
          </a:p>
          <a:p>
            <a:r>
              <a:rPr lang="en-GB" sz="4000" dirty="0"/>
              <a:t>Chapters: </a:t>
            </a:r>
          </a:p>
          <a:p>
            <a:pPr lvl="1"/>
            <a:r>
              <a:rPr lang="en-GB" sz="3600" dirty="0"/>
              <a:t>Chapter 1 - Introduction to Web Services</a:t>
            </a:r>
          </a:p>
          <a:p>
            <a:pPr lvl="1"/>
            <a:r>
              <a:rPr lang="en-GB" sz="3600" dirty="0"/>
              <a:t>Chapter 2 - XML-RPC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042847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6F878-3A85-B451-D89D-F1D630ED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What kind of technology support is needed to move from human centric web to application centric web?</a:t>
            </a:r>
          </a:p>
          <a:p>
            <a:r>
              <a:rPr lang="en-AU" sz="4800" dirty="0"/>
              <a:t>What mechanisms do we need?</a:t>
            </a:r>
            <a:endParaRPr lang="x-none" sz="4800" dirty="0"/>
          </a:p>
        </p:txBody>
      </p:sp>
    </p:spTree>
    <p:extLst>
      <p:ext uri="{BB962C8B-B14F-4D97-AF65-F5344CB8AC3E}">
        <p14:creationId xmlns:p14="http://schemas.microsoft.com/office/powerpoint/2010/main" val="120197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1F2B8-8BB1-3EC7-0B2B-D9F6E249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Here are some ideas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56D9F-645F-814D-9711-041C0DBC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sz="3600" dirty="0"/>
              <a:t>Service discovery mechanisms</a:t>
            </a:r>
          </a:p>
          <a:p>
            <a:pPr lvl="1"/>
            <a:r>
              <a:rPr lang="en-AU" sz="3200" dirty="0"/>
              <a:t>A way for the applications that need services to find providers of the services</a:t>
            </a:r>
          </a:p>
          <a:p>
            <a:r>
              <a:rPr lang="en-AU" sz="3600" dirty="0"/>
              <a:t>Service description mechanism</a:t>
            </a:r>
          </a:p>
          <a:p>
            <a:pPr lvl="1"/>
            <a:r>
              <a:rPr lang="en-AU" sz="3200" dirty="0"/>
              <a:t>A way for the service clients to know what services providers provide</a:t>
            </a:r>
          </a:p>
          <a:p>
            <a:pPr lvl="1"/>
            <a:r>
              <a:rPr lang="en-AU" sz="3200" dirty="0"/>
              <a:t>A way for the providers of the services to describe the services they offer</a:t>
            </a:r>
          </a:p>
          <a:p>
            <a:r>
              <a:rPr lang="en-AU" sz="3600" dirty="0"/>
              <a:t>Common standards </a:t>
            </a:r>
          </a:p>
          <a:p>
            <a:pPr lvl="1"/>
            <a:r>
              <a:rPr lang="en-AU" sz="3200" dirty="0"/>
              <a:t>A way for service clients to communicate with service providers</a:t>
            </a:r>
          </a:p>
          <a:p>
            <a:pPr lvl="1"/>
            <a:r>
              <a:rPr lang="en-AU" sz="3200" dirty="0"/>
              <a:t>Interoperability support</a:t>
            </a:r>
          </a:p>
          <a:p>
            <a:r>
              <a:rPr lang="en-AU" sz="3600" dirty="0"/>
              <a:t>…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1964295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4400" dirty="0">
                <a:sym typeface="Wingdings" panose="05000000000000000000" pitchFamily="2" charset="2"/>
              </a:rPr>
              <a:t> </a:t>
            </a:r>
            <a:r>
              <a:rPr lang="en-GB" sz="4400" dirty="0"/>
              <a:t>Web service are one of the technologies that provide such mechanisms </a:t>
            </a:r>
          </a:p>
        </p:txBody>
      </p:sp>
    </p:spTree>
    <p:extLst>
      <p:ext uri="{BB962C8B-B14F-4D97-AF65-F5344CB8AC3E}">
        <p14:creationId xmlns:p14="http://schemas.microsoft.com/office/powerpoint/2010/main" val="3921528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438400" y="2743200"/>
            <a:ext cx="7772400" cy="1371600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US" altLang="en-US" sz="7200">
                <a:latin typeface="Swis721 Hv BT" pitchFamily="34" charset="0"/>
              </a:rPr>
              <a:t>What is a Web Service?</a:t>
            </a:r>
            <a:endParaRPr lang="en-US" altLang="en-US" sz="6600">
              <a:latin typeface="Swis721 Hv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4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7A7C-A854-478E-8A43-9843BBC4BC3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Web Service?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 Web Service is any service that:</a:t>
            </a:r>
          </a:p>
          <a:p>
            <a:pPr lvl="1"/>
            <a:r>
              <a:rPr lang="en-US" altLang="en-US" sz="3600" dirty="0"/>
              <a:t>Is available over the Internet or private (intranet) networks</a:t>
            </a:r>
          </a:p>
          <a:p>
            <a:pPr lvl="1"/>
            <a:r>
              <a:rPr lang="en-US" altLang="en-US" sz="3600" dirty="0"/>
              <a:t>Uses a standardized XML messaging system</a:t>
            </a:r>
          </a:p>
          <a:p>
            <a:pPr lvl="1"/>
            <a:r>
              <a:rPr lang="en-US" altLang="en-US" sz="3600" dirty="0"/>
              <a:t>Is not tied to any one operating system or programming language</a:t>
            </a:r>
          </a:p>
          <a:p>
            <a:pPr lvl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452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services are based on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 web service makes software application resources available over networks using standard technologies</a:t>
            </a:r>
          </a:p>
          <a:p>
            <a:r>
              <a:rPr lang="en-GB" sz="4000" dirty="0"/>
              <a:t>Web services standards are the glue that allows computers and devices to interact, forming a greater computing whole that can be accessed from any device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621568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services are based on </a:t>
            </a:r>
            <a:r>
              <a:rPr lang="en-GB" dirty="0">
                <a:solidFill>
                  <a:srgbClr val="FF0000"/>
                </a:solidFill>
              </a:rPr>
              <a:t>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 web service makes software application resources available over networks using </a:t>
            </a:r>
            <a:r>
              <a:rPr lang="en-GB" sz="4000" dirty="0">
                <a:solidFill>
                  <a:srgbClr val="FF0000"/>
                </a:solidFill>
              </a:rPr>
              <a:t>standard technologies</a:t>
            </a:r>
          </a:p>
          <a:p>
            <a:r>
              <a:rPr lang="en-GB" sz="4000" dirty="0"/>
              <a:t>Web services </a:t>
            </a:r>
            <a:r>
              <a:rPr lang="en-GB" sz="4000" dirty="0">
                <a:solidFill>
                  <a:srgbClr val="FF0000"/>
                </a:solidFill>
              </a:rPr>
              <a:t>standards </a:t>
            </a:r>
            <a:r>
              <a:rPr lang="en-GB" sz="4000" dirty="0"/>
              <a:t>are the glue that allows computers and devices to interact, forming a greater computing whole that can be accessed from any device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4190222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implementation of standards in industry </a:t>
            </a:r>
          </a:p>
        </p:txBody>
      </p:sp>
    </p:spTree>
    <p:extLst>
      <p:ext uri="{BB962C8B-B14F-4D97-AF65-F5344CB8AC3E}">
        <p14:creationId xmlns:p14="http://schemas.microsoft.com/office/powerpoint/2010/main" val="2484521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Standardization – definition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implementation of </a:t>
            </a:r>
            <a:r>
              <a:rPr lang="en-GB" sz="4400" dirty="0">
                <a:solidFill>
                  <a:srgbClr val="FF0000"/>
                </a:solidFill>
              </a:rPr>
              <a:t>standards</a:t>
            </a:r>
            <a:r>
              <a:rPr lang="en-GB" sz="4400" dirty="0"/>
              <a:t> in industry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968" y="2927760"/>
            <a:ext cx="6542763" cy="367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907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A standard is a repeatable, harmonised, agreed and documented way of doing something</a:t>
            </a:r>
          </a:p>
          <a:p>
            <a:r>
              <a:rPr lang="en-GB" sz="4000" dirty="0"/>
              <a:t>Standards contain technical specifications or other precise criteria designed to be used </a:t>
            </a:r>
            <a:r>
              <a:rPr lang="en-GB" sz="4000" dirty="0">
                <a:solidFill>
                  <a:srgbClr val="FF0000"/>
                </a:solidFill>
              </a:rPr>
              <a:t>consistently</a:t>
            </a:r>
            <a:r>
              <a:rPr lang="en-GB" sz="4000" dirty="0"/>
              <a:t> as a rule, guideline, or definition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759" y="4651396"/>
            <a:ext cx="2300615" cy="230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8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Intended learning </a:t>
            </a:r>
            <a:r>
              <a:rPr lang="en-GB" dirty="0"/>
              <a:t>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After completing activities in this module, you will:</a:t>
            </a:r>
          </a:p>
          <a:p>
            <a:pPr lvl="1"/>
            <a:r>
              <a:rPr lang="en-GB" sz="3200" dirty="0"/>
              <a:t> Understand the basics of web service terminology and architecture</a:t>
            </a:r>
          </a:p>
          <a:p>
            <a:pPr lvl="1"/>
            <a:r>
              <a:rPr lang="en-GB" sz="3200" dirty="0"/>
              <a:t> Understand how the main web service technologies work together</a:t>
            </a:r>
          </a:p>
          <a:p>
            <a:pPr lvl="1"/>
            <a:r>
              <a:rPr lang="en-GB" sz="3200" dirty="0"/>
              <a:t> Understand the main concepts and history of XML-RPC</a:t>
            </a:r>
          </a:p>
          <a:p>
            <a:pPr lvl="1"/>
            <a:r>
              <a:rPr lang="en-GB" sz="3200" dirty="0"/>
              <a:t> Be able to use XML-RPC in different scenarios</a:t>
            </a:r>
          </a:p>
          <a:p>
            <a:pPr lvl="1"/>
            <a:r>
              <a:rPr lang="en-GB" sz="3200" dirty="0"/>
              <a:t> Understand the XML-RPC data types, requests, responses and other technical details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48793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400" dirty="0"/>
              <a:t>As defined by ISO (International Standards Organization)</a:t>
            </a:r>
          </a:p>
          <a:p>
            <a:pPr lvl="1"/>
            <a:r>
              <a:rPr lang="en-GB" sz="4000" dirty="0"/>
              <a:t>“</a:t>
            </a:r>
            <a:r>
              <a:rPr lang="en-GB" sz="4000" i="1" dirty="0"/>
              <a:t>A standard is a document, established by a consensus of subject matter experts and approved by a recognized body that provides guidance on the design, use or performance of materials, products, processes, services, systems or persons</a:t>
            </a:r>
            <a:r>
              <a:rPr lang="en-GB" sz="40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566931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size of payment cards  (ATM cards, credit cards, debit cards, etc.) is 85.60 by 53.98 millimetres and rounded corners with a radius of 2.88–3.48 millimetres </a:t>
            </a:r>
          </a:p>
          <a:p>
            <a:pPr lvl="1"/>
            <a:r>
              <a:rPr lang="en-GB" sz="2800" dirty="0"/>
              <a:t>conforming to the </a:t>
            </a:r>
            <a:r>
              <a:rPr lang="en-GB" sz="2800" dirty="0">
                <a:solidFill>
                  <a:srgbClr val="FF0000"/>
                </a:solidFill>
              </a:rPr>
              <a:t>ISO/IEC 7810 ID-1 standard </a:t>
            </a:r>
            <a:r>
              <a:rPr lang="en-GB" sz="2800" dirty="0"/>
              <a:t>“Identification cards — Physical characteristics”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252" y="4236106"/>
            <a:ext cx="4601287" cy="254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37" y="4405439"/>
            <a:ext cx="3703529" cy="277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111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Standardization  – definition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process of creating protocols to guide the creation of goods or services based on the consensus of all the relevant parties 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3326828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Standardization purpose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standards ensure that goods or services produced in a specific industry come with consistent quality and are equivalent to other comparable products or services in the same industry</a:t>
            </a:r>
          </a:p>
        </p:txBody>
      </p:sp>
    </p:spTree>
    <p:extLst>
      <p:ext uri="{BB962C8B-B14F-4D97-AF65-F5344CB8AC3E}">
        <p14:creationId xmlns:p14="http://schemas.microsoft.com/office/powerpoint/2010/main" val="1066825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Standardization purpose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Standardization helps in ensuring the safety, interoperability, and compatibility of goods produced</a:t>
            </a:r>
          </a:p>
        </p:txBody>
      </p:sp>
    </p:spTree>
    <p:extLst>
      <p:ext uri="{BB962C8B-B14F-4D97-AF65-F5344CB8AC3E}">
        <p14:creationId xmlns:p14="http://schemas.microsoft.com/office/powerpoint/2010/main" val="101544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Industry standardization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687014"/>
              </p:ext>
            </p:extLst>
          </p:nvPr>
        </p:nvGraphicFramePr>
        <p:xfrm>
          <a:off x="525049" y="1702976"/>
          <a:ext cx="11019776" cy="4567142"/>
        </p:xfrm>
        <a:graphic>
          <a:graphicData uri="http://schemas.openxmlformats.org/drawingml/2006/table">
            <a:tbl>
              <a:tblPr/>
              <a:tblGrid>
                <a:gridCol w="27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4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07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effectLst/>
                        </a:rPr>
                        <a:t>Parties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effectLst/>
                        </a:rPr>
                        <a:t>Mutual gains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effectLst/>
                        </a:rPr>
                        <a:t>Problem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effectLst/>
                        </a:rPr>
                        <a:t>Solution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374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Mechanical industry companies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Suppliers interchange, stock gains, etc.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Screw thread compatibility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Screw thread standard specifications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676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Pharmaceutical industry and medic community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prescriptions, </a:t>
                      </a:r>
                      <a:r>
                        <a:rPr lang="fr-FR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suppliers</a:t>
                      </a: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interchange</a:t>
                      </a:r>
                      <a:r>
                        <a:rPr lang="fr-F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 uniformity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 standard specifications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7676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Banks and specialized payment cards companies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 Credit card holder to pay a merchant for goods and services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 uniformity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 technical specifications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2" y="226128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94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creates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Parties involved in the standardization processes:</a:t>
            </a:r>
          </a:p>
          <a:p>
            <a:pPr lvl="1"/>
            <a:r>
              <a:rPr lang="en-GB" sz="3200" dirty="0"/>
              <a:t>Users</a:t>
            </a:r>
          </a:p>
          <a:p>
            <a:pPr lvl="1"/>
            <a:r>
              <a:rPr lang="en-GB" sz="3200" dirty="0"/>
              <a:t>Interest groups</a:t>
            </a:r>
          </a:p>
          <a:p>
            <a:pPr lvl="1"/>
            <a:r>
              <a:rPr lang="en-GB" sz="3200" dirty="0"/>
              <a:t>Corporations</a:t>
            </a:r>
          </a:p>
          <a:p>
            <a:pPr lvl="1"/>
            <a:r>
              <a:rPr lang="en-GB" sz="3200" dirty="0"/>
              <a:t>Industrial or manufacturing associations</a:t>
            </a:r>
          </a:p>
          <a:p>
            <a:pPr lvl="1"/>
            <a:r>
              <a:rPr lang="en-GB" sz="3200" dirty="0"/>
              <a:t>Professional societies</a:t>
            </a:r>
          </a:p>
          <a:p>
            <a:pPr lvl="1"/>
            <a:r>
              <a:rPr lang="en-GB" sz="3200" dirty="0"/>
              <a:t>Governments</a:t>
            </a:r>
          </a:p>
          <a:p>
            <a:pPr lvl="1"/>
            <a:r>
              <a:rPr lang="en-GB" sz="3200" dirty="0"/>
              <a:t>Standards organizations</a:t>
            </a:r>
          </a:p>
          <a:p>
            <a:pPr lvl="1"/>
            <a:r>
              <a:rPr lang="en-GB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53611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 technical standard is an established norm or requirement for a repeatable </a:t>
            </a:r>
            <a:r>
              <a:rPr lang="en-GB" sz="4000" dirty="0">
                <a:solidFill>
                  <a:srgbClr val="FF0000"/>
                </a:solidFill>
              </a:rPr>
              <a:t>technical task </a:t>
            </a:r>
            <a:r>
              <a:rPr lang="en-GB" sz="4000" dirty="0"/>
              <a:t>which is applied to a common and repeated use of rules, conditions, guidelines or characteristics for products or related processes and production methods, and related management systems practices</a:t>
            </a:r>
          </a:p>
        </p:txBody>
      </p:sp>
    </p:spTree>
    <p:extLst>
      <p:ext uri="{BB962C8B-B14F-4D97-AF65-F5344CB8AC3E}">
        <p14:creationId xmlns:p14="http://schemas.microsoft.com/office/powerpoint/2010/main" val="894153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09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A technical standard includes </a:t>
            </a:r>
          </a:p>
          <a:p>
            <a:pPr lvl="1"/>
            <a:r>
              <a:rPr lang="en-GB" sz="3200" dirty="0"/>
              <a:t>definition of terms</a:t>
            </a:r>
          </a:p>
          <a:p>
            <a:pPr lvl="1"/>
            <a:r>
              <a:rPr lang="en-GB" sz="3200" dirty="0"/>
              <a:t>classification of components</a:t>
            </a:r>
          </a:p>
          <a:p>
            <a:pPr lvl="1"/>
            <a:r>
              <a:rPr lang="en-GB" sz="3200" dirty="0"/>
              <a:t>delineation of procedures</a:t>
            </a:r>
          </a:p>
          <a:p>
            <a:pPr lvl="1"/>
            <a:r>
              <a:rPr lang="en-GB" sz="3200" dirty="0"/>
              <a:t>specification of dimensions, materials, performance, designs, or operations </a:t>
            </a:r>
          </a:p>
          <a:p>
            <a:pPr lvl="1"/>
            <a:r>
              <a:rPr lang="en-GB" sz="3200" dirty="0"/>
              <a:t>measurement of quality and quantity in describing materials processes, products, systems, services, or practices</a:t>
            </a:r>
          </a:p>
          <a:p>
            <a:pPr lvl="1"/>
            <a:r>
              <a:rPr lang="en-GB" sz="3200" dirty="0"/>
              <a:t>test methods and sampling procedures</a:t>
            </a:r>
          </a:p>
          <a:p>
            <a:pPr lvl="1"/>
            <a:r>
              <a:rPr lang="en-GB" sz="3200" dirty="0"/>
              <a:t>measurements of size or strength</a:t>
            </a:r>
          </a:p>
        </p:txBody>
      </p:sp>
    </p:spTree>
    <p:extLst>
      <p:ext uri="{BB962C8B-B14F-4D97-AF65-F5344CB8AC3E}">
        <p14:creationId xmlns:p14="http://schemas.microsoft.com/office/powerpoint/2010/main" val="4037485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technical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 standard specification </a:t>
            </a:r>
          </a:p>
          <a:p>
            <a:r>
              <a:rPr lang="en-GB" sz="4000" dirty="0"/>
              <a:t>A standard test method </a:t>
            </a:r>
          </a:p>
          <a:p>
            <a:r>
              <a:rPr lang="en-GB" sz="4000" dirty="0"/>
              <a:t>A standard practice/procedure</a:t>
            </a:r>
          </a:p>
          <a:p>
            <a:r>
              <a:rPr lang="en-GB" sz="4000" dirty="0"/>
              <a:t>A standard guide </a:t>
            </a:r>
          </a:p>
          <a:p>
            <a:r>
              <a:rPr lang="en-GB" sz="4000" dirty="0"/>
              <a:t>A standard definition </a:t>
            </a:r>
          </a:p>
          <a:p>
            <a:r>
              <a:rPr lang="en-GB" sz="4000" dirty="0"/>
              <a:t>Standard units</a:t>
            </a:r>
          </a:p>
        </p:txBody>
      </p:sp>
    </p:spTree>
    <p:extLst>
      <p:ext uri="{BB962C8B-B14F-4D97-AF65-F5344CB8AC3E}">
        <p14:creationId xmlns:p14="http://schemas.microsoft.com/office/powerpoint/2010/main" val="193588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questions for Module 1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What is a service?</a:t>
            </a:r>
            <a:endParaRPr lang="en-GB" dirty="0"/>
          </a:p>
          <a:p>
            <a:pPr lvl="0"/>
            <a:r>
              <a:rPr lang="en-US" dirty="0"/>
              <a:t>What is a web-service?</a:t>
            </a:r>
            <a:endParaRPr lang="en-GB" dirty="0"/>
          </a:p>
          <a:p>
            <a:pPr lvl="0"/>
            <a:r>
              <a:rPr lang="en-US" dirty="0"/>
              <a:t>What is a web-service protocol stack?</a:t>
            </a:r>
            <a:endParaRPr lang="en-GB" dirty="0"/>
          </a:p>
          <a:p>
            <a:pPr lvl="0"/>
            <a:r>
              <a:rPr lang="en-US" dirty="0"/>
              <a:t>What is XML messaging? </a:t>
            </a:r>
            <a:endParaRPr lang="en-GB" dirty="0"/>
          </a:p>
          <a:p>
            <a:pPr lvl="0"/>
            <a:r>
              <a:rPr lang="en-US" dirty="0"/>
              <a:t>What is service description?</a:t>
            </a:r>
            <a:endParaRPr lang="en-GB" dirty="0"/>
          </a:p>
          <a:p>
            <a:pPr lvl="0"/>
            <a:r>
              <a:rPr lang="en-US" dirty="0"/>
              <a:t>What is service discovery?</a:t>
            </a:r>
            <a:endParaRPr lang="en-GB" dirty="0"/>
          </a:p>
          <a:p>
            <a:pPr lvl="0"/>
            <a:r>
              <a:rPr lang="en-US" dirty="0"/>
              <a:t>What is XML-RPC</a:t>
            </a:r>
            <a:endParaRPr lang="en-GB" dirty="0"/>
          </a:p>
          <a:p>
            <a:pPr lvl="0"/>
            <a:r>
              <a:rPr lang="en-US" dirty="0"/>
              <a:t>What is XML?</a:t>
            </a:r>
            <a:endParaRPr lang="en-GB" dirty="0"/>
          </a:p>
          <a:p>
            <a:pPr lvl="0"/>
            <a:r>
              <a:rPr lang="en-US" dirty="0"/>
              <a:t>What is SOAP?</a:t>
            </a:r>
            <a:endParaRPr lang="en-GB" dirty="0"/>
          </a:p>
          <a:p>
            <a:pPr lvl="0"/>
            <a:r>
              <a:rPr lang="en-US" dirty="0"/>
              <a:t>What is WSDL?</a:t>
            </a:r>
            <a:endParaRPr lang="en-GB" dirty="0"/>
          </a:p>
          <a:p>
            <a:pPr lvl="0"/>
            <a:r>
              <a:rPr lang="en-US" dirty="0"/>
              <a:t>What is UDDI?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796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An explicit </a:t>
            </a:r>
            <a:r>
              <a:rPr lang="en-GB" sz="3600" dirty="0">
                <a:solidFill>
                  <a:srgbClr val="FF0000"/>
                </a:solidFill>
              </a:rPr>
              <a:t>set of requirements </a:t>
            </a:r>
            <a:r>
              <a:rPr lang="en-GB" sz="3600" dirty="0"/>
              <a:t>for an item, material, component, system or service</a:t>
            </a:r>
          </a:p>
          <a:p>
            <a:r>
              <a:rPr lang="en-GB" sz="3600" dirty="0"/>
              <a:t>It is often used to formalize the technical aspects of a procurement agreement or contract</a:t>
            </a:r>
          </a:p>
          <a:p>
            <a:pPr lvl="1"/>
            <a:r>
              <a:rPr lang="en-GB" sz="3200" dirty="0"/>
              <a:t>For example, there may be a specification for a turbine blade for a jet engine that defines the exact material and performance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151131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services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Web services are a general term for technologies and standards for designing, developing, and managing programmable access Web components through standard descriptive interfaces (Web Services Description Language) and SOAP (Simple Object Access Protocol).</a:t>
            </a:r>
          </a:p>
          <a:p>
            <a:r>
              <a:rPr lang="en-GB" sz="3600" dirty="0">
                <a:hlinkClick r:id="rId2"/>
              </a:rPr>
              <a:t>https://www.ibm.com/docs/en/rsm/7.5.0?topic=overview-web-services-standards</a:t>
            </a:r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76987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DF9CB-531B-79A3-F79C-965A2301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service standards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4BB8B-D0D0-F97F-0A81-BC0F8E8C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XML</a:t>
            </a:r>
          </a:p>
          <a:p>
            <a:r>
              <a:rPr lang="en-AU" sz="3600" dirty="0"/>
              <a:t>XML-RPC</a:t>
            </a:r>
          </a:p>
          <a:p>
            <a:r>
              <a:rPr lang="en-AU" sz="3600" dirty="0"/>
              <a:t>SOAP</a:t>
            </a:r>
          </a:p>
          <a:p>
            <a:r>
              <a:rPr lang="en-AU" sz="3600" dirty="0"/>
              <a:t>WSDL</a:t>
            </a:r>
          </a:p>
          <a:p>
            <a:r>
              <a:rPr lang="en-AU" sz="3600" dirty="0"/>
              <a:t>UDDI</a:t>
            </a:r>
          </a:p>
          <a:p>
            <a:r>
              <a:rPr lang="en-AU" sz="3600" dirty="0"/>
              <a:t>…</a:t>
            </a:r>
          </a:p>
          <a:p>
            <a:endParaRPr lang="en-AU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131980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7A7C-A854-478E-8A43-9843BBC4BC3A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Web Service?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 Web Service is any service that:</a:t>
            </a:r>
          </a:p>
          <a:p>
            <a:pPr lvl="1"/>
            <a:r>
              <a:rPr lang="en-US" altLang="en-US" sz="3600" dirty="0"/>
              <a:t>Is available over the Internet or private (intranet) networks</a:t>
            </a:r>
          </a:p>
          <a:p>
            <a:pPr lvl="1"/>
            <a:r>
              <a:rPr lang="en-US" altLang="en-US" sz="3600" dirty="0"/>
              <a:t>Uses </a:t>
            </a:r>
            <a:r>
              <a:rPr lang="en-US" altLang="en-US" sz="3600" dirty="0">
                <a:solidFill>
                  <a:srgbClr val="FF0000"/>
                </a:solidFill>
              </a:rPr>
              <a:t>a standardized XML messaging system</a:t>
            </a:r>
          </a:p>
          <a:p>
            <a:pPr lvl="1"/>
            <a:r>
              <a:rPr lang="en-US" altLang="en-US" sz="3600" dirty="0"/>
              <a:t>Is </a:t>
            </a:r>
            <a:r>
              <a:rPr lang="en-US" altLang="en-US" sz="3600" dirty="0">
                <a:solidFill>
                  <a:srgbClr val="FF0000"/>
                </a:solidFill>
              </a:rPr>
              <a:t>not tied to any one operating system or programming language</a:t>
            </a:r>
          </a:p>
          <a:p>
            <a:pPr lvl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0210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E3B5-4BE0-4D88-A02E-E47155A162F5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Basic Web Service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457147" y="3468756"/>
            <a:ext cx="3303767" cy="2057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Computer A:</a:t>
            </a:r>
          </a:p>
          <a:p>
            <a:r>
              <a:rPr lang="en-US" altLang="en-US" dirty="0"/>
              <a:t>Language:  Perl</a:t>
            </a:r>
          </a:p>
          <a:p>
            <a:r>
              <a:rPr lang="en-US" altLang="en-US" dirty="0"/>
              <a:t>Operating System: Windows 2000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6781801" y="3469419"/>
            <a:ext cx="3366052" cy="2057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Computer B:</a:t>
            </a:r>
          </a:p>
          <a:p>
            <a:r>
              <a:rPr lang="en-US" altLang="en-US" dirty="0"/>
              <a:t>Language:  Java</a:t>
            </a:r>
            <a:br>
              <a:rPr lang="en-US" altLang="en-US" dirty="0"/>
            </a:br>
            <a:r>
              <a:rPr lang="en-US" altLang="en-US" dirty="0"/>
              <a:t>Operating System: Linux</a:t>
            </a:r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>
            <a:off x="4876800" y="24384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 flipH="1" flipV="1">
            <a:off x="4876800" y="2935288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5365750" y="1944688"/>
            <a:ext cx="599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XML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5365750" y="2517775"/>
            <a:ext cx="599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XML</a:t>
            </a:r>
          </a:p>
        </p:txBody>
      </p:sp>
      <p:pic>
        <p:nvPicPr>
          <p:cNvPr id="97290" name="Picture 10" descr="J02919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600200"/>
            <a:ext cx="1789113" cy="18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91" name="Picture 11" descr="J02919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1600200"/>
            <a:ext cx="1789113" cy="18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83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/>
      <p:bldP spid="97285" grpId="0" animBg="1"/>
      <p:bldP spid="97286" grpId="0" animBg="1"/>
      <p:bldP spid="97287" grpId="0" animBg="1"/>
      <p:bldP spid="97288" grpId="0"/>
      <p:bldP spid="9728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C7B5-69D7-4898-9D81-FCAEC6C93EFD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 Messaging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3698" y="1523999"/>
            <a:ext cx="4415516" cy="48927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There are several alternatives for XML messaging: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XML Remote Procedure Calls (XML-RPC)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SOAP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Regular XML transported over HTTP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Any of these options are valid.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200" dirty="0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6705600" y="18288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7223125" y="1371600"/>
            <a:ext cx="1056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XML-RPC</a:t>
            </a:r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 flipV="1">
            <a:off x="6705600" y="20574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6705600" y="3216275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7486650" y="2759075"/>
            <a:ext cx="708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altLang="en-US" dirty="0"/>
              <a:t>SOAP</a:t>
            </a:r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 flipH="1" flipV="1">
            <a:off x="6705600" y="3444875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6705600" y="4664075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6934200" y="4206875"/>
            <a:ext cx="1696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altLang="en-US" dirty="0"/>
              <a:t>HTTP POST/GET</a:t>
            </a: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 flipH="1" flipV="1">
            <a:off x="6705600" y="4892675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7086601" y="4953000"/>
            <a:ext cx="1657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altLang="en-US"/>
              <a:t>XML Document</a:t>
            </a: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5410200" y="1524000"/>
            <a:ext cx="1295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5410200" y="2895600"/>
            <a:ext cx="1295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5410200" y="4343400"/>
            <a:ext cx="1295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9067800" y="1524000"/>
            <a:ext cx="1295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9067800" y="2971800"/>
            <a:ext cx="1295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9067800" y="4343400"/>
            <a:ext cx="1295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547141"/>
      </p:ext>
    </p:extLst>
  </p:cSld>
  <p:clrMapOvr>
    <a:masterClrMapping/>
  </p:clrMapOvr>
  <p:transition>
    <p:wip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/>
      <p:bldP spid="98311" grpId="0" animBg="1"/>
      <p:bldP spid="98312" grpId="0" animBg="1"/>
      <p:bldP spid="98313" grpId="0"/>
      <p:bldP spid="98314" grpId="0" animBg="1"/>
      <p:bldP spid="98315" grpId="0" animBg="1"/>
      <p:bldP spid="98316" grpId="0"/>
      <p:bldP spid="98317" grpId="0" animBg="1"/>
      <p:bldP spid="98318" grpId="0"/>
      <p:bldP spid="98319" grpId="0" animBg="1"/>
      <p:bldP spid="98320" grpId="0" animBg="1"/>
      <p:bldP spid="98321" grpId="0" animBg="1"/>
      <p:bldP spid="98322" grpId="0" animBg="1"/>
      <p:bldP spid="98323" grpId="0" animBg="1"/>
      <p:bldP spid="9832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9F27-753D-435E-A9FC-049D07C04E91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Services Defined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Although not required, a web service may also have two additional (and desirable) properties:</a:t>
            </a:r>
          </a:p>
          <a:p>
            <a:pPr lvl="1"/>
            <a:r>
              <a:rPr lang="en-US" altLang="en-US" sz="3600" dirty="0"/>
              <a:t>a web service should be </a:t>
            </a:r>
            <a:r>
              <a:rPr lang="en-US" altLang="en-US" sz="3600" i="1" dirty="0">
                <a:solidFill>
                  <a:srgbClr val="00B050"/>
                </a:solidFill>
              </a:rPr>
              <a:t>self describing</a:t>
            </a:r>
            <a:r>
              <a:rPr lang="en-US" altLang="en-US" sz="3600" dirty="0"/>
              <a:t>.</a:t>
            </a:r>
          </a:p>
          <a:p>
            <a:pPr lvl="1"/>
            <a:r>
              <a:rPr lang="en-US" altLang="en-US" sz="3600" dirty="0"/>
              <a:t>a web service should be </a:t>
            </a:r>
            <a:r>
              <a:rPr lang="en-US" altLang="en-US" sz="3600" i="1" dirty="0">
                <a:solidFill>
                  <a:srgbClr val="00B050"/>
                </a:solidFill>
              </a:rPr>
              <a:t>discoverable</a:t>
            </a:r>
            <a:r>
              <a:rPr lang="en-US" alt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59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C8C4-7EB9-4956-BB0C-CFB0087A1510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Web Services:  </a:t>
            </a:r>
            <a:r>
              <a:rPr lang="en-US" altLang="en-US" sz="4000" i="1"/>
              <a:t>Self Describing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/>
              <a:t>If you publish a new web service, you should also publish a public interface to the service.</a:t>
            </a:r>
          </a:p>
          <a:p>
            <a:pPr>
              <a:lnSpc>
                <a:spcPct val="80000"/>
              </a:lnSpc>
            </a:pPr>
            <a:r>
              <a:rPr lang="en-US" altLang="en-US" sz="3600" dirty="0"/>
              <a:t>At a minimum, you should include human-readable documentation so that others can easily integrate your service.</a:t>
            </a:r>
          </a:p>
          <a:p>
            <a:pPr>
              <a:lnSpc>
                <a:spcPct val="80000"/>
              </a:lnSpc>
            </a:pPr>
            <a:r>
              <a:rPr lang="en-US" altLang="en-US" sz="3600" dirty="0"/>
              <a:t>If you have created a SOAP service, you should also include a public interface written in a common XML grammar.</a:t>
            </a:r>
          </a:p>
          <a:p>
            <a:pPr>
              <a:lnSpc>
                <a:spcPct val="80000"/>
              </a:lnSpc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397664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A1B5-810A-453B-BCD0-8CF4CFBF8BAA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Services:  </a:t>
            </a:r>
            <a:r>
              <a:rPr lang="en-US" altLang="en-US" i="1"/>
              <a:t>Discoverable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If you create a web service, there should be a relatively simple mechanism to publish this fact.</a:t>
            </a:r>
          </a:p>
          <a:p>
            <a:r>
              <a:rPr lang="en-US" altLang="en-US" sz="3600" dirty="0"/>
              <a:t>Likewise, interested parties should be able to easily discover your service.</a:t>
            </a:r>
          </a:p>
          <a:p>
            <a:r>
              <a:rPr lang="en-US" altLang="en-US" sz="3600" dirty="0"/>
              <a:t>The discovery service could be completely decentralized or completely centralized.</a:t>
            </a:r>
          </a:p>
        </p:txBody>
      </p:sp>
    </p:spTree>
    <p:extLst>
      <p:ext uri="{BB962C8B-B14F-4D97-AF65-F5344CB8AC3E}">
        <p14:creationId xmlns:p14="http://schemas.microsoft.com/office/powerpoint/2010/main" val="1521946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9AC7-5228-4CCA-B997-196F2A2137AC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Services:  Summary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To summarize, a complete web service is any service that: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Is available over the Internet or private (intranet) networks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Uses a standardized XML messaging system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Is not tied to any one operating system or programming language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Is self-describing via a common XML grammar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Is discoverable via a simple find mechanism</a:t>
            </a:r>
          </a:p>
          <a:p>
            <a:pPr lvl="1">
              <a:lnSpc>
                <a:spcPct val="90000"/>
              </a:lnSpc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9717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questions for Module 1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is the relationship between XML, XML-RPC, and SOAP?</a:t>
            </a:r>
            <a:endParaRPr lang="en-GB" dirty="0"/>
          </a:p>
          <a:p>
            <a:pPr lvl="0"/>
            <a:r>
              <a:rPr lang="en-US" dirty="0"/>
              <a:t>What is the relationship between SOAP, WSDL, and UDDI?</a:t>
            </a:r>
            <a:endParaRPr lang="en-GB" dirty="0"/>
          </a:p>
          <a:p>
            <a:pPr lvl="0"/>
            <a:r>
              <a:rPr lang="en-US" dirty="0"/>
              <a:t>What is the relationship between WSDL and service description?</a:t>
            </a:r>
            <a:endParaRPr lang="en-GB" dirty="0"/>
          </a:p>
          <a:p>
            <a:pPr lvl="0"/>
            <a:r>
              <a:rPr lang="en-US" dirty="0"/>
              <a:t>What is the relationship between UDDI and service discovery?</a:t>
            </a:r>
            <a:endParaRPr lang="en-GB" dirty="0"/>
          </a:p>
          <a:p>
            <a:pPr lvl="0"/>
            <a:r>
              <a:rPr lang="en-US" dirty="0"/>
              <a:t>What are the three main actors in service architecture?</a:t>
            </a:r>
            <a:endParaRPr lang="en-GB" dirty="0"/>
          </a:p>
          <a:p>
            <a:pPr lvl="0"/>
            <a:r>
              <a:rPr lang="en-US" dirty="0"/>
              <a:t>What are the steps in a typical development plan for a service requestor? </a:t>
            </a:r>
            <a:endParaRPr lang="en-GB" dirty="0"/>
          </a:p>
          <a:p>
            <a:pPr lvl="0"/>
            <a:r>
              <a:rPr lang="en-US" dirty="0"/>
              <a:t>How do we develop web services from the service provider perspective?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4688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743200"/>
            <a:ext cx="7772400" cy="1371600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US" altLang="en-US" sz="7200">
                <a:latin typeface="Swis721 Hv BT" pitchFamily="34" charset="0"/>
              </a:rPr>
              <a:t>Web Services Architecture</a:t>
            </a:r>
            <a:endParaRPr lang="en-US" altLang="en-US" sz="6600">
              <a:latin typeface="Swis721 Hv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01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E72-54B2-472C-B429-3F57F700278E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 Architecture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There are two ways to view the web service architectural framework:</a:t>
            </a:r>
          </a:p>
          <a:p>
            <a:pPr marL="1066800" lvl="1" indent="-609600">
              <a:buFontTx/>
              <a:buAutoNum type="arabicParenR"/>
            </a:pPr>
            <a:r>
              <a:rPr lang="en-US" altLang="en-US" sz="4000" dirty="0"/>
              <a:t>Examine individual roles of each web service actor</a:t>
            </a:r>
          </a:p>
          <a:p>
            <a:pPr marL="1066800" lvl="1" indent="-609600">
              <a:buFontTx/>
              <a:buAutoNum type="arabicParenR"/>
            </a:pPr>
            <a:r>
              <a:rPr lang="en-US" altLang="en-US" sz="4000" dirty="0"/>
              <a:t>Examine the web service protocol stack</a:t>
            </a:r>
          </a:p>
        </p:txBody>
      </p:sp>
    </p:spTree>
    <p:extLst>
      <p:ext uri="{BB962C8B-B14F-4D97-AF65-F5344CB8AC3E}">
        <p14:creationId xmlns:p14="http://schemas.microsoft.com/office/powerpoint/2010/main" val="3618973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4EC9-6555-4256-85A2-F62DE2B87361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 Roles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Three major roles in web services:</a:t>
            </a:r>
          </a:p>
          <a:p>
            <a:pPr lvl="1"/>
            <a:r>
              <a:rPr lang="en-US" altLang="en-US" sz="3600" dirty="0"/>
              <a:t>Service Provider:  provider of the web service.</a:t>
            </a:r>
          </a:p>
          <a:p>
            <a:pPr lvl="1"/>
            <a:r>
              <a:rPr lang="en-US" altLang="en-US" sz="3600" dirty="0"/>
              <a:t>Service Requestor:  any consumer of the web service.</a:t>
            </a:r>
          </a:p>
          <a:p>
            <a:pPr lvl="1"/>
            <a:r>
              <a:rPr lang="en-US" altLang="en-US" sz="3600" dirty="0"/>
              <a:t>Service Registry:  logically centralized directory of services.</a:t>
            </a:r>
          </a:p>
        </p:txBody>
      </p:sp>
    </p:spTree>
    <p:extLst>
      <p:ext uri="{BB962C8B-B14F-4D97-AF65-F5344CB8AC3E}">
        <p14:creationId xmlns:p14="http://schemas.microsoft.com/office/powerpoint/2010/main" val="2877353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6B3F-DD81-4F6B-8E0D-A149A0BBD3BC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 Roles</a:t>
            </a:r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5029200" y="1828800"/>
            <a:ext cx="1600200" cy="1295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Service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Registry</a:t>
            </a:r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2971800" y="3657600"/>
            <a:ext cx="1600200" cy="1295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Service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Requestor</a:t>
            </a:r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7162800" y="3581400"/>
            <a:ext cx="1600200" cy="1295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Service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Provider</a:t>
            </a:r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 flipH="1" flipV="1">
            <a:off x="3810000" y="2514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3810000" y="25146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3575050" y="1797050"/>
            <a:ext cx="114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>
                <a:latin typeface="Arial" panose="020B0604020202020204" pitchFamily="34" charset="0"/>
              </a:rPr>
              <a:t>Discover</a:t>
            </a:r>
          </a:p>
          <a:p>
            <a:pPr eaLnBrk="1" hangingPunct="1"/>
            <a:r>
              <a:rPr lang="en-US" altLang="en-US" sz="1800" b="1">
                <a:latin typeface="Arial" panose="020B0604020202020204" pitchFamily="34" charset="0"/>
              </a:rPr>
              <a:t>Services</a:t>
            </a:r>
          </a:p>
        </p:txBody>
      </p:sp>
      <p:sp>
        <p:nvSpPr>
          <p:cNvPr id="121876" name="Oval 20"/>
          <p:cNvSpPr>
            <a:spLocks noChangeArrowheads="1"/>
          </p:cNvSpPr>
          <p:nvPr/>
        </p:nvSpPr>
        <p:spPr bwMode="auto">
          <a:xfrm>
            <a:off x="3117850" y="1873250"/>
            <a:ext cx="4572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5213350" y="3962401"/>
            <a:ext cx="178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Invoke Service</a:t>
            </a:r>
          </a:p>
        </p:txBody>
      </p:sp>
      <p:sp>
        <p:nvSpPr>
          <p:cNvPr id="121878" name="Oval 22"/>
          <p:cNvSpPr>
            <a:spLocks noChangeArrowheads="1"/>
          </p:cNvSpPr>
          <p:nvPr/>
        </p:nvSpPr>
        <p:spPr bwMode="auto">
          <a:xfrm>
            <a:off x="4756150" y="3886200"/>
            <a:ext cx="4572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 flipV="1">
            <a:off x="4572000" y="44196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8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1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0" grpId="0" animBg="1"/>
      <p:bldP spid="121871" grpId="0" animBg="1"/>
      <p:bldP spid="121872" grpId="0" animBg="1"/>
      <p:bldP spid="121873" grpId="0" animBg="1"/>
      <p:bldP spid="121874" grpId="0" animBg="1"/>
      <p:bldP spid="121875" grpId="0"/>
      <p:bldP spid="121876" grpId="0" animBg="1"/>
      <p:bldP spid="121877" grpId="0"/>
      <p:bldP spid="121878" grpId="0" animBg="1"/>
      <p:bldP spid="12187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C798-E8EF-471E-84FE-ED6682DB9191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 Protocol Stack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u="sng" dirty="0"/>
              <a:t>Service transport:</a:t>
            </a:r>
            <a:r>
              <a:rPr lang="en-US" altLang="en-US" sz="2400" dirty="0"/>
              <a:t>  responsible for transporting messages.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/>
              <a:t>Examples:  HTTP, BEEP</a:t>
            </a:r>
          </a:p>
          <a:p>
            <a:pPr lvl="2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sz="2400" u="sng" dirty="0"/>
              <a:t>XML messaging:</a:t>
            </a:r>
            <a:r>
              <a:rPr lang="en-US" altLang="en-US" sz="2400" dirty="0"/>
              <a:t>  responsible for encoding messages in common XML format.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/>
              <a:t>Examples:  XML-RPC, SOAP</a:t>
            </a:r>
          </a:p>
          <a:p>
            <a:pPr lvl="2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sz="2400" u="sng" dirty="0"/>
              <a:t>Service Description:</a:t>
            </a:r>
            <a:r>
              <a:rPr lang="en-US" altLang="en-US" sz="2400" dirty="0"/>
              <a:t>  responsible for describing an interface to a specific web service.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/>
              <a:t>Example:  WSDL</a:t>
            </a:r>
          </a:p>
          <a:p>
            <a:pPr lvl="2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sz="2400" u="sng" dirty="0"/>
              <a:t>Service Discovery:</a:t>
            </a:r>
            <a:r>
              <a:rPr lang="en-US" altLang="en-US" sz="2400" dirty="0"/>
              <a:t>  responsible for centralizing services into a common search registry.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/>
              <a:t>Example:  UDDI.</a:t>
            </a:r>
          </a:p>
        </p:txBody>
      </p:sp>
    </p:spTree>
    <p:extLst>
      <p:ext uri="{BB962C8B-B14F-4D97-AF65-F5344CB8AC3E}">
        <p14:creationId xmlns:p14="http://schemas.microsoft.com/office/powerpoint/2010/main" val="30527286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22060"/>
            <a:ext cx="2743200" cy="365125"/>
          </a:xfrm>
        </p:spPr>
        <p:txBody>
          <a:bodyPr/>
          <a:lstStyle/>
          <a:p>
            <a:fld id="{5C2CE16E-9BA0-4AE5-99C0-B27D3C53AEA9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 Protocol Stack</a:t>
            </a:r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5105400" y="1905000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UDDI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5105400" y="2667000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WSDL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5105400" y="3429000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XML-RPC, SOAP, Custom XML</a:t>
            </a: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5105400" y="4191000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HTTP, SMTP, FTP, BEEP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133600" y="1905000"/>
            <a:ext cx="1629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Discovery</a:t>
            </a:r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 flipH="1">
            <a:off x="2133600" y="2514600"/>
            <a:ext cx="2362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2133600" y="2667000"/>
            <a:ext cx="1890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Description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2133600" y="3429000"/>
            <a:ext cx="25090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XML</a:t>
            </a:r>
            <a:r>
              <a:rPr lang="en-US" altLang="en-US" sz="2800" b="1" dirty="0">
                <a:solidFill>
                  <a:schemeClr val="bg1"/>
                </a:solidFill>
              </a:rPr>
              <a:t> </a:t>
            </a:r>
            <a:r>
              <a:rPr lang="en-US" altLang="en-US" sz="2800" b="1" dirty="0"/>
              <a:t>Messaging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2133601" y="4191000"/>
            <a:ext cx="1615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Transport</a:t>
            </a:r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2057400" y="1905000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2057400" y="2667000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2057400" y="3429000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2057400" y="4191000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2D35CE94-EC1D-4A53-9225-D778F22C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373" y="2012978"/>
            <a:ext cx="1920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Searching / Publishing Web Services</a:t>
            </a: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B9BCE458-E0A6-40DE-95C8-24832E6E0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1026" y="2317777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60FFB81B-0EF5-43D3-8400-D5DF709E7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42619"/>
            <a:ext cx="1997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Describing Web Services interface</a:t>
            </a: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21A7E5C4-792C-4D71-84AB-F778F39BA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399" y="3114018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54290913-0DA6-4765-9AF3-5B22A813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373" y="4923948"/>
            <a:ext cx="453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Encoding messages in XML format</a:t>
            </a: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2CF6FCBA-84DA-47D2-A5E7-1D00315CA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626" y="3857148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49BE9177-6A05-446E-BB28-ED3B29A1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502" y="5744237"/>
            <a:ext cx="691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Transporting XML messages between client and server</a:t>
            </a:r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A9685B2F-7608-4727-9C29-3E6BD42B82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3502" y="4677437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90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1" grpId="0" animBg="1"/>
      <p:bldP spid="123922" grpId="0" animBg="1"/>
      <p:bldP spid="123923" grpId="0" animBg="1"/>
      <p:bldP spid="123924" grpId="0" animBg="1"/>
      <p:bldP spid="123925" grpId="0"/>
      <p:bldP spid="123926" grpId="0" animBg="1"/>
      <p:bldP spid="123927" grpId="0"/>
      <p:bldP spid="123928" grpId="0"/>
      <p:bldP spid="123929" grpId="0"/>
      <p:bldP spid="123930" grpId="0" animBg="1"/>
      <p:bldP spid="123931" grpId="0" animBg="1"/>
      <p:bldP spid="123932" grpId="0" animBg="1"/>
      <p:bldP spid="12393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133600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US" altLang="en-US" sz="7200" u="sng">
                <a:latin typeface="Swis721 Hv BT" pitchFamily="34" charset="0"/>
              </a:rPr>
              <a:t>Part II:</a:t>
            </a:r>
            <a:br>
              <a:rPr lang="en-US" altLang="en-US" sz="7200" u="sng">
                <a:latin typeface="Swis721 Hv BT" pitchFamily="34" charset="0"/>
              </a:rPr>
            </a:br>
            <a:r>
              <a:rPr lang="en-US" altLang="en-US" sz="6600">
                <a:latin typeface="Swis721 Hv BT" pitchFamily="34" charset="0"/>
              </a:rPr>
              <a:t>Web Service Protocols</a:t>
            </a:r>
          </a:p>
        </p:txBody>
      </p:sp>
    </p:spTree>
    <p:extLst>
      <p:ext uri="{BB962C8B-B14F-4D97-AF65-F5344CB8AC3E}">
        <p14:creationId xmlns:p14="http://schemas.microsoft.com/office/powerpoint/2010/main" val="36991252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743200"/>
            <a:ext cx="7772400" cy="1371600"/>
          </a:xfrm>
          <a:noFill/>
          <a:ln/>
        </p:spPr>
        <p:txBody>
          <a:bodyPr anchor="b"/>
          <a:lstStyle/>
          <a:p>
            <a:r>
              <a:rPr lang="en-US" altLang="en-US" sz="7200">
                <a:latin typeface="Swis721 Hv BT" pitchFamily="34" charset="0"/>
              </a:rPr>
              <a:t>XML Messaging</a:t>
            </a:r>
            <a:endParaRPr lang="en-US" altLang="en-US" sz="6600">
              <a:latin typeface="Swis721 Hv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713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800" y="4750579"/>
            <a:ext cx="2743200" cy="365125"/>
          </a:xfrm>
        </p:spPr>
        <p:txBody>
          <a:bodyPr/>
          <a:lstStyle/>
          <a:p>
            <a:fld id="{5C2CE16E-9BA0-4AE5-99C0-B27D3C53AEA9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5943600" y="333519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UDDI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5943600" y="1095519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WSDL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5943600" y="1857519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XML-RPC, SOAP, Custom XML</a:t>
            </a: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5943600" y="2619519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HTTP, SMTP, FTP, BEEP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971800" y="333519"/>
            <a:ext cx="1629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Discovery</a:t>
            </a:r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 flipH="1">
            <a:off x="2971800" y="943119"/>
            <a:ext cx="2362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2971800" y="1095519"/>
            <a:ext cx="1890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Description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2971800" y="1857519"/>
            <a:ext cx="25090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XML</a:t>
            </a:r>
            <a:r>
              <a:rPr lang="en-US" altLang="en-US" sz="2800" b="1" dirty="0">
                <a:solidFill>
                  <a:schemeClr val="bg1"/>
                </a:solidFill>
              </a:rPr>
              <a:t> </a:t>
            </a:r>
            <a:r>
              <a:rPr lang="en-US" altLang="en-US" sz="2800" b="1" dirty="0"/>
              <a:t>Messaging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2971801" y="2619519"/>
            <a:ext cx="1615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Transport</a:t>
            </a:r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2895600" y="333519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2895600" y="1095519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2895600" y="1857519"/>
            <a:ext cx="8382000" cy="6096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2895600" y="2619519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54290913-0DA6-4765-9AF3-5B22A813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7" y="3352467"/>
            <a:ext cx="453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Encoding messages in XML format</a:t>
            </a: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2CF6FCBA-84DA-47D2-A5E7-1D00315CA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5826" y="2285667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488103" y="3873979"/>
            <a:ext cx="5137729" cy="2701430"/>
            <a:chOff x="5480820" y="3428266"/>
            <a:chExt cx="5791200" cy="3155950"/>
          </a:xfrm>
        </p:grpSpPr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7538220" y="3460016"/>
              <a:ext cx="1600200" cy="1295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Service</a:t>
              </a:r>
            </a:p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Registry</a:t>
              </a: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5480820" y="5288816"/>
              <a:ext cx="1600200" cy="1295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0000"/>
                  </a:solidFill>
                </a:rPr>
                <a:t>Service</a:t>
              </a:r>
            </a:p>
            <a:p>
              <a:pPr algn="ctr"/>
              <a:r>
                <a:rPr lang="en-US" altLang="en-US" sz="1400" b="1" dirty="0">
                  <a:solidFill>
                    <a:srgbClr val="000000"/>
                  </a:solidFill>
                </a:rPr>
                <a:t>Requestor</a:t>
              </a: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9671820" y="5212616"/>
              <a:ext cx="1600200" cy="1295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Service</a:t>
              </a:r>
            </a:p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Provider</a:t>
              </a:r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 flipH="1" flipV="1">
              <a:off x="6319020" y="4145816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6319020" y="4145816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6084070" y="3428266"/>
              <a:ext cx="960499" cy="557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b="1" dirty="0">
                  <a:latin typeface="Arial" panose="020B0604020202020204" pitchFamily="34" charset="0"/>
                </a:rPr>
                <a:t>Discover</a:t>
              </a:r>
            </a:p>
            <a:p>
              <a:pPr eaLnBrk="1" hangingPunct="1"/>
              <a:r>
                <a:rPr lang="en-US" altLang="en-US" sz="1400" b="1" dirty="0">
                  <a:latin typeface="Arial" panose="020B0604020202020204" pitchFamily="34" charset="0"/>
                </a:rPr>
                <a:t>Services</a:t>
              </a:r>
            </a:p>
          </p:txBody>
        </p:sp>
        <p:sp>
          <p:nvSpPr>
            <p:cNvPr id="32" name="Oval 20"/>
            <p:cNvSpPr>
              <a:spLocks noChangeArrowheads="1"/>
            </p:cNvSpPr>
            <p:nvPr/>
          </p:nvSpPr>
          <p:spPr bwMode="auto">
            <a:xfrm>
              <a:off x="5626870" y="3504466"/>
              <a:ext cx="457200" cy="4572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7722370" y="5593617"/>
              <a:ext cx="1467575" cy="32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b="1" dirty="0">
                  <a:latin typeface="Arial" panose="020B0604020202020204" pitchFamily="34" charset="0"/>
                </a:rPr>
                <a:t>Invoke Service</a:t>
              </a: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7265170" y="5517416"/>
              <a:ext cx="457200" cy="4572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 flipV="1">
              <a:off x="7081020" y="6050816"/>
              <a:ext cx="259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</p:grpSp>
    </p:spTree>
    <p:extLst>
      <p:ext uri="{BB962C8B-B14F-4D97-AF65-F5344CB8AC3E}">
        <p14:creationId xmlns:p14="http://schemas.microsoft.com/office/powerpoint/2010/main" val="1166421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1" grpId="0" animBg="1"/>
      <p:bldP spid="123922" grpId="0" animBg="1"/>
      <p:bldP spid="123923" grpId="0" animBg="1"/>
      <p:bldP spid="123924" grpId="0" animBg="1"/>
      <p:bldP spid="123925" grpId="0"/>
      <p:bldP spid="123926" grpId="0" animBg="1"/>
      <p:bldP spid="123927" grpId="0"/>
      <p:bldP spid="123928" grpId="0"/>
      <p:bldP spid="123929" grpId="0"/>
      <p:bldP spid="123930" grpId="0" animBg="1"/>
      <p:bldP spid="123931" grpId="0" animBg="1"/>
      <p:bldP spid="123932" grpId="0" animBg="1"/>
      <p:bldP spid="12393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FD21-CEB4-4C5C-8DB1-7AE5F964D4A5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 1:  XML-RPC</a:t>
            </a:r>
          </a:p>
        </p:txBody>
      </p:sp>
    </p:spTree>
    <p:extLst>
      <p:ext uri="{BB962C8B-B14F-4D97-AF65-F5344CB8AC3E}">
        <p14:creationId xmlns:p14="http://schemas.microsoft.com/office/powerpoint/2010/main" val="263788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questions for Module 1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Why do we use XML-RPC when developing services? What are its advantages?</a:t>
            </a:r>
            <a:endParaRPr lang="en-GB" dirty="0"/>
          </a:p>
          <a:p>
            <a:pPr lvl="0"/>
            <a:r>
              <a:rPr lang="en-US" dirty="0"/>
              <a:t>How do we publish services with XML-RPC?</a:t>
            </a:r>
            <a:endParaRPr lang="en-GB" dirty="0"/>
          </a:p>
          <a:p>
            <a:pPr lvl="0"/>
            <a:r>
              <a:rPr lang="en-US" dirty="0"/>
              <a:t>Combination of what three parts defines a complete RPC?</a:t>
            </a:r>
            <a:endParaRPr lang="en-GB" dirty="0"/>
          </a:p>
          <a:p>
            <a:pPr lvl="0"/>
            <a:r>
              <a:rPr lang="en-US" dirty="0"/>
              <a:t>What data types are defined in XML-RPC specification and how are they represented?</a:t>
            </a:r>
            <a:endParaRPr lang="en-GB" dirty="0"/>
          </a:p>
          <a:p>
            <a:pPr lvl="0"/>
            <a:r>
              <a:rPr lang="en-US" dirty="0"/>
              <a:t>What elements are in XML-RPC request?</a:t>
            </a:r>
            <a:endParaRPr lang="en-GB" dirty="0"/>
          </a:p>
          <a:p>
            <a:pPr lvl="0"/>
            <a:r>
              <a:rPr lang="en-US" dirty="0"/>
              <a:t>What elements are in XML-RPC response?</a:t>
            </a:r>
            <a:endParaRPr lang="en-GB" dirty="0"/>
          </a:p>
          <a:p>
            <a:pPr lvl="0"/>
            <a:r>
              <a:rPr lang="en-US" dirty="0"/>
              <a:t>How developer uses XML-RPC?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5906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FD21-CEB4-4C5C-8DB1-7AE5F964D4A5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 1:  XML-RPC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/>
              <a:t>XML-RPC:  protocol that uses XML messages to perform Remote Procedure Calls (RPC.)</a:t>
            </a:r>
          </a:p>
          <a:p>
            <a:pPr>
              <a:lnSpc>
                <a:spcPct val="80000"/>
              </a:lnSpc>
            </a:pPr>
            <a:r>
              <a:rPr lang="en-US" altLang="en-US" sz="3600" dirty="0"/>
              <a:t>Platform independent;  diverse applications can talk to each other.</a:t>
            </a:r>
          </a:p>
          <a:p>
            <a:pPr>
              <a:lnSpc>
                <a:spcPct val="80000"/>
              </a:lnSpc>
            </a:pPr>
            <a:r>
              <a:rPr lang="en-US" altLang="en-US" sz="3600" dirty="0"/>
              <a:t>XML-RPC is the easiest way to get started with web services.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/>
              <a:t>Simpler than SOAP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/>
              <a:t>Simpler data structures for transmitting data.</a:t>
            </a:r>
          </a:p>
        </p:txBody>
      </p:sp>
    </p:spTree>
    <p:extLst>
      <p:ext uri="{BB962C8B-B14F-4D97-AF65-F5344CB8AC3E}">
        <p14:creationId xmlns:p14="http://schemas.microsoft.com/office/powerpoint/2010/main" val="34276784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3592-10B4-4E41-AEF4-410EE7B4CBBC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XML-RPC Example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Here is a sample XML-RPC </a:t>
            </a:r>
            <a:r>
              <a:rPr lang="en-US" altLang="en-US" dirty="0">
                <a:highlight>
                  <a:srgbClr val="00FF00"/>
                </a:highlight>
              </a:rPr>
              <a:t>request </a:t>
            </a:r>
            <a:r>
              <a:rPr lang="en-US" altLang="en-US" dirty="0"/>
              <a:t>to a weather service: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133601" y="2819401"/>
            <a:ext cx="5427127" cy="2031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&lt;?xml version="1.0" encoding="ISO-8859-1"?&gt;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methodCall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</a:t>
            </a:r>
            <a:r>
              <a:rPr lang="en-US" altLang="en-US" dirty="0" err="1"/>
              <a:t>methodName</a:t>
            </a:r>
            <a:r>
              <a:rPr lang="en-US" altLang="en-US" dirty="0"/>
              <a:t>&gt;</a:t>
            </a:r>
            <a:r>
              <a:rPr lang="en-US" altLang="en-US" dirty="0" err="1"/>
              <a:t>weather.getWeather</a:t>
            </a:r>
            <a:r>
              <a:rPr lang="en-US" altLang="en-US" dirty="0"/>
              <a:t>&lt;/</a:t>
            </a:r>
            <a:r>
              <a:rPr lang="en-US" altLang="en-US" dirty="0" err="1"/>
              <a:t>methodName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   &lt;</a:t>
            </a:r>
            <a:r>
              <a:rPr lang="en-US" altLang="en-US" dirty="0" err="1"/>
              <a:t>param</a:t>
            </a:r>
            <a:r>
              <a:rPr lang="en-US" altLang="en-US" dirty="0"/>
              <a:t>&gt;&lt;value&gt;10016&lt;/value&gt;&lt;/</a:t>
            </a:r>
            <a:r>
              <a:rPr lang="en-US" altLang="en-US" dirty="0" err="1"/>
              <a:t>param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&lt;/</a:t>
            </a:r>
            <a:r>
              <a:rPr lang="en-US" altLang="en-US" dirty="0" err="1"/>
              <a:t>methodCall</a:t>
            </a:r>
            <a:r>
              <a:rPr lang="en-US" altLang="en-US" dirty="0"/>
              <a:t>&gt;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207845" y="5461694"/>
            <a:ext cx="69934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“Give me the current weather conditions</a:t>
            </a:r>
          </a:p>
          <a:p>
            <a:r>
              <a:rPr lang="en-US" altLang="en-US" sz="3200" dirty="0"/>
              <a:t>in zip code:  10016.”</a:t>
            </a:r>
          </a:p>
        </p:txBody>
      </p:sp>
    </p:spTree>
    <p:extLst>
      <p:ext uri="{BB962C8B-B14F-4D97-AF65-F5344CB8AC3E}">
        <p14:creationId xmlns:p14="http://schemas.microsoft.com/office/powerpoint/2010/main" val="17033635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3592-10B4-4E41-AEF4-410EE7B4CBBC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XML-RPC Example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Here is a sample XML-RPC </a:t>
            </a:r>
            <a:r>
              <a:rPr lang="en-US" altLang="en-US" dirty="0">
                <a:highlight>
                  <a:srgbClr val="00FF00"/>
                </a:highlight>
              </a:rPr>
              <a:t>request</a:t>
            </a:r>
            <a:r>
              <a:rPr lang="en-US" altLang="en-US" dirty="0"/>
              <a:t> to a weather service: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133601" y="2819401"/>
            <a:ext cx="5427127" cy="2031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&lt;?xml version="1.0" encoding="ISO-8859-1"?&gt;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methodCall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</a:t>
            </a:r>
            <a:r>
              <a:rPr lang="en-US" altLang="en-US" dirty="0" err="1"/>
              <a:t>methodName</a:t>
            </a:r>
            <a:r>
              <a:rPr lang="en-US" altLang="en-US" dirty="0"/>
              <a:t>&gt;</a:t>
            </a:r>
            <a:r>
              <a:rPr lang="en-US" altLang="en-US" dirty="0" err="1">
                <a:highlight>
                  <a:srgbClr val="FFFF00"/>
                </a:highlight>
              </a:rPr>
              <a:t>weather.getWeather</a:t>
            </a:r>
            <a:r>
              <a:rPr lang="en-US" altLang="en-US" dirty="0"/>
              <a:t>&lt;/</a:t>
            </a:r>
            <a:r>
              <a:rPr lang="en-US" altLang="en-US" dirty="0" err="1"/>
              <a:t>methodName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   &lt;</a:t>
            </a:r>
            <a:r>
              <a:rPr lang="en-US" altLang="en-US" dirty="0" err="1"/>
              <a:t>param</a:t>
            </a:r>
            <a:r>
              <a:rPr lang="en-US" altLang="en-US" dirty="0"/>
              <a:t>&gt;&lt;value&gt;10016&lt;/value&gt;&lt;/</a:t>
            </a:r>
            <a:r>
              <a:rPr lang="en-US" altLang="en-US" dirty="0" err="1"/>
              <a:t>param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&lt;/</a:t>
            </a:r>
            <a:r>
              <a:rPr lang="en-US" altLang="en-US" dirty="0" err="1"/>
              <a:t>methodCall</a:t>
            </a:r>
            <a:r>
              <a:rPr lang="en-US" altLang="en-US" dirty="0"/>
              <a:t>&gt;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207845" y="5461694"/>
            <a:ext cx="69934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“</a:t>
            </a:r>
            <a:r>
              <a:rPr lang="en-US" altLang="en-US" sz="3200" dirty="0">
                <a:highlight>
                  <a:srgbClr val="FFFF00"/>
                </a:highlight>
              </a:rPr>
              <a:t>Give me the current weather conditions</a:t>
            </a:r>
          </a:p>
          <a:p>
            <a:r>
              <a:rPr lang="en-US" altLang="en-US" sz="3200" dirty="0"/>
              <a:t>in zip code:  10016.”</a:t>
            </a:r>
          </a:p>
        </p:txBody>
      </p:sp>
    </p:spTree>
    <p:extLst>
      <p:ext uri="{BB962C8B-B14F-4D97-AF65-F5344CB8AC3E}">
        <p14:creationId xmlns:p14="http://schemas.microsoft.com/office/powerpoint/2010/main" val="34600518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3592-10B4-4E41-AEF4-410EE7B4CBBC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XML-RPC Example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Here is a sample XML-RPC </a:t>
            </a:r>
            <a:r>
              <a:rPr lang="en-US" altLang="en-US" dirty="0">
                <a:highlight>
                  <a:srgbClr val="00FF00"/>
                </a:highlight>
              </a:rPr>
              <a:t>request</a:t>
            </a:r>
            <a:r>
              <a:rPr lang="en-US" altLang="en-US" dirty="0"/>
              <a:t> to a weather service: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133601" y="2819401"/>
            <a:ext cx="5427127" cy="2031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&lt;?xml version="1.0" encoding="ISO-8859-1"?&gt;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methodCall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</a:t>
            </a:r>
            <a:r>
              <a:rPr lang="en-US" altLang="en-US" dirty="0" err="1"/>
              <a:t>methodName</a:t>
            </a:r>
            <a:r>
              <a:rPr lang="en-US" altLang="en-US" dirty="0"/>
              <a:t>&gt;</a:t>
            </a:r>
            <a:r>
              <a:rPr lang="en-US" altLang="en-US" dirty="0" err="1"/>
              <a:t>weather.getWeather</a:t>
            </a:r>
            <a:r>
              <a:rPr lang="en-US" altLang="en-US" dirty="0"/>
              <a:t>&lt;/</a:t>
            </a:r>
            <a:r>
              <a:rPr lang="en-US" altLang="en-US" dirty="0" err="1"/>
              <a:t>methodName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   &lt;</a:t>
            </a:r>
            <a:r>
              <a:rPr lang="en-US" altLang="en-US" dirty="0" err="1"/>
              <a:t>param</a:t>
            </a:r>
            <a:r>
              <a:rPr lang="en-US" altLang="en-US" dirty="0"/>
              <a:t>&gt;&lt;value&gt;</a:t>
            </a:r>
            <a:r>
              <a:rPr lang="en-US" altLang="en-US" dirty="0">
                <a:highlight>
                  <a:srgbClr val="FFFF00"/>
                </a:highlight>
              </a:rPr>
              <a:t>10016</a:t>
            </a:r>
            <a:r>
              <a:rPr lang="en-US" altLang="en-US" dirty="0"/>
              <a:t>&lt;/value&gt;&lt;/</a:t>
            </a:r>
            <a:r>
              <a:rPr lang="en-US" altLang="en-US" dirty="0" err="1"/>
              <a:t>param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&lt;/</a:t>
            </a:r>
            <a:r>
              <a:rPr lang="en-US" altLang="en-US" dirty="0" err="1"/>
              <a:t>methodCall</a:t>
            </a:r>
            <a:r>
              <a:rPr lang="en-US" altLang="en-US" dirty="0"/>
              <a:t>&gt;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207845" y="5415657"/>
            <a:ext cx="69934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“Give me the current weather conditions</a:t>
            </a:r>
          </a:p>
          <a:p>
            <a:r>
              <a:rPr lang="en-US" altLang="en-US" sz="3200" dirty="0">
                <a:highlight>
                  <a:srgbClr val="FFFF00"/>
                </a:highlight>
              </a:rPr>
              <a:t>in zip code:  10016</a:t>
            </a:r>
            <a:r>
              <a:rPr lang="en-US" altLang="en-US" sz="32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1297210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519-9E44-4CD4-9077-24094C266793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XML-RPC Example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Here is a sample Weather </a:t>
            </a:r>
            <a:r>
              <a:rPr lang="en-US" altLang="en-US" dirty="0">
                <a:highlight>
                  <a:srgbClr val="FF00FF"/>
                </a:highlight>
              </a:rPr>
              <a:t>response</a:t>
            </a:r>
            <a:r>
              <a:rPr lang="en-US" altLang="en-US" dirty="0"/>
              <a:t>: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193926" y="2554288"/>
            <a:ext cx="7254875" cy="230832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&lt;?xml version="1.0" encoding="ISO-8859-1"?&gt;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methodResponse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   &lt;</a:t>
            </a:r>
            <a:r>
              <a:rPr lang="en-US" altLang="en-US" dirty="0" err="1"/>
              <a:t>param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      &lt;value&gt;&lt;</a:t>
            </a:r>
            <a:r>
              <a:rPr lang="en-US" altLang="en-US" dirty="0" err="1"/>
              <a:t>int</a:t>
            </a:r>
            <a:r>
              <a:rPr lang="en-US" altLang="en-US" dirty="0"/>
              <a:t>&gt;65&lt;/</a:t>
            </a:r>
            <a:r>
              <a:rPr lang="en-US" altLang="en-US" dirty="0" err="1"/>
              <a:t>int</a:t>
            </a:r>
            <a:r>
              <a:rPr lang="en-US" altLang="en-US" dirty="0"/>
              <a:t>&gt;&lt;/value&gt;</a:t>
            </a:r>
          </a:p>
          <a:p>
            <a:r>
              <a:rPr lang="en-US" altLang="en-US" dirty="0"/>
              <a:t>      &lt;/</a:t>
            </a:r>
            <a:r>
              <a:rPr lang="en-US" altLang="en-US" dirty="0" err="1"/>
              <a:t>param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&lt;/</a:t>
            </a:r>
            <a:r>
              <a:rPr lang="en-US" altLang="en-US" dirty="0" err="1"/>
              <a:t>methodResponse</a:t>
            </a:r>
            <a:r>
              <a:rPr lang="en-US" altLang="en-US" dirty="0"/>
              <a:t>&gt;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669055" y="5771575"/>
            <a:ext cx="62683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“Current temperature is 65 degrees”</a:t>
            </a:r>
          </a:p>
        </p:txBody>
      </p:sp>
    </p:spTree>
    <p:extLst>
      <p:ext uri="{BB962C8B-B14F-4D97-AF65-F5344CB8AC3E}">
        <p14:creationId xmlns:p14="http://schemas.microsoft.com/office/powerpoint/2010/main" val="22354143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0519-9E44-4CD4-9077-24094C266793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XML-RPC Example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Here is a sample Weather </a:t>
            </a:r>
            <a:r>
              <a:rPr lang="en-US" altLang="en-US" dirty="0">
                <a:highlight>
                  <a:srgbClr val="FF00FF"/>
                </a:highlight>
              </a:rPr>
              <a:t>response</a:t>
            </a:r>
            <a:r>
              <a:rPr lang="en-US" altLang="en-US" dirty="0"/>
              <a:t>: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193926" y="2554288"/>
            <a:ext cx="7254875" cy="230832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&lt;?xml version="1.0" encoding="ISO-8859-1"?&gt;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methodResponse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   &lt;</a:t>
            </a:r>
            <a:r>
              <a:rPr lang="en-US" altLang="en-US" dirty="0" err="1"/>
              <a:t>param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      &lt;value&gt;&lt;</a:t>
            </a:r>
            <a:r>
              <a:rPr lang="en-US" altLang="en-US" dirty="0" err="1"/>
              <a:t>int</a:t>
            </a:r>
            <a:r>
              <a:rPr lang="en-US" altLang="en-US" dirty="0"/>
              <a:t>&gt;</a:t>
            </a:r>
            <a:r>
              <a:rPr lang="en-US" altLang="en-US" dirty="0">
                <a:highlight>
                  <a:srgbClr val="FFFF00"/>
                </a:highlight>
              </a:rPr>
              <a:t>65</a:t>
            </a:r>
            <a:r>
              <a:rPr lang="en-US" altLang="en-US" dirty="0"/>
              <a:t>&lt;/</a:t>
            </a:r>
            <a:r>
              <a:rPr lang="en-US" altLang="en-US" dirty="0" err="1"/>
              <a:t>int</a:t>
            </a:r>
            <a:r>
              <a:rPr lang="en-US" altLang="en-US" dirty="0"/>
              <a:t>&gt;&lt;/value&gt;</a:t>
            </a:r>
          </a:p>
          <a:p>
            <a:r>
              <a:rPr lang="en-US" altLang="en-US" dirty="0"/>
              <a:t>      &lt;/</a:t>
            </a:r>
            <a:r>
              <a:rPr lang="en-US" altLang="en-US" dirty="0" err="1"/>
              <a:t>param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&lt;/</a:t>
            </a:r>
            <a:r>
              <a:rPr lang="en-US" altLang="en-US" dirty="0" err="1"/>
              <a:t>methodResponse</a:t>
            </a:r>
            <a:r>
              <a:rPr lang="en-US" altLang="en-US" dirty="0"/>
              <a:t>&gt;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669055" y="5771575"/>
            <a:ext cx="62683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“</a:t>
            </a:r>
            <a:r>
              <a:rPr lang="en-US" altLang="en-US" sz="3200" dirty="0">
                <a:highlight>
                  <a:srgbClr val="FFFF00"/>
                </a:highlight>
              </a:rPr>
              <a:t>Current temperature is 65 degrees</a:t>
            </a:r>
            <a:r>
              <a:rPr lang="en-US" altLang="en-US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6601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1786-2504-46C4-9504-6937CE695000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 2:  SOAP</a:t>
            </a:r>
          </a:p>
        </p:txBody>
      </p:sp>
    </p:spTree>
    <p:extLst>
      <p:ext uri="{BB962C8B-B14F-4D97-AF65-F5344CB8AC3E}">
        <p14:creationId xmlns:p14="http://schemas.microsoft.com/office/powerpoint/2010/main" val="34812083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1786-2504-46C4-9504-6937CE695000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 2:  SOAP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SOAP:  used to stand for “Simple Object Access Protocol”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XML-Based protocol for exchanging information between computers.</a:t>
            </a:r>
          </a:p>
        </p:txBody>
      </p:sp>
    </p:spTree>
    <p:extLst>
      <p:ext uri="{BB962C8B-B14F-4D97-AF65-F5344CB8AC3E}">
        <p14:creationId xmlns:p14="http://schemas.microsoft.com/office/powerpoint/2010/main" val="12206420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EEB5-F9C9-44A2-A6EC-F73F67E06B29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82000" cy="1143000"/>
          </a:xfrm>
        </p:spPr>
        <p:txBody>
          <a:bodyPr/>
          <a:lstStyle/>
          <a:p>
            <a:r>
              <a:rPr lang="en-US" altLang="en-US"/>
              <a:t>SOAP Message Format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505200" y="1066800"/>
            <a:ext cx="5715000" cy="548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b="1"/>
              <a:t>SOAP Message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191000" y="1524000"/>
            <a:ext cx="4724400" cy="4876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b="1"/>
              <a:t>Envelope (Required)</a:t>
            </a:r>
          </a:p>
          <a:p>
            <a:endParaRPr lang="en-US" altLang="en-US" b="1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572000" y="1981200"/>
            <a:ext cx="3962400" cy="1752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b="1"/>
              <a:t>Header (Optional)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4572000" y="3886200"/>
            <a:ext cx="4038600" cy="2362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b="1"/>
              <a:t>Body (Required)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4800600" y="5181600"/>
            <a:ext cx="3505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Fault (Optional:  Response only)</a:t>
            </a:r>
          </a:p>
        </p:txBody>
      </p:sp>
    </p:spTree>
    <p:extLst>
      <p:ext uri="{BB962C8B-B14F-4D97-AF65-F5344CB8AC3E}">
        <p14:creationId xmlns:p14="http://schemas.microsoft.com/office/powerpoint/2010/main" val="101830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nimBg="1"/>
      <p:bldP spid="136197" grpId="0" animBg="1"/>
      <p:bldP spid="136198" grpId="0" animBg="1"/>
      <p:bldP spid="136199" grpId="0" animBg="1"/>
      <p:bldP spid="13620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8FD7-860F-4209-8429-CC3F1A755D69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SOAP 1.1 Example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Here is a sample SOAP </a:t>
            </a:r>
            <a:r>
              <a:rPr lang="en-US" altLang="en-US" dirty="0">
                <a:highlight>
                  <a:srgbClr val="00FF00"/>
                </a:highlight>
              </a:rPr>
              <a:t>request</a:t>
            </a:r>
            <a:r>
              <a:rPr lang="en-US" altLang="en-US" dirty="0"/>
              <a:t> to a weather service:</a:t>
            </a:r>
          </a:p>
          <a:p>
            <a:endParaRPr lang="en-US" altLang="en-US" dirty="0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587501" y="2641600"/>
            <a:ext cx="8496237" cy="409342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&lt;?xml version='1.0' encoding='UTF-8'?&gt;</a:t>
            </a:r>
          </a:p>
          <a:p>
            <a:r>
              <a:rPr lang="en-US" altLang="en-US" sz="2000" dirty="0"/>
              <a:t>&lt;</a:t>
            </a:r>
            <a:r>
              <a:rPr lang="en-US" altLang="en-US" sz="2000" dirty="0" err="1"/>
              <a:t>SOAP-ENV:Envelope</a:t>
            </a:r>
            <a:endParaRPr lang="en-US" altLang="en-US" sz="2000" dirty="0"/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xmlns:SOAP-ENV</a:t>
            </a:r>
            <a:r>
              <a:rPr lang="en-US" altLang="en-US" sz="2000" dirty="0"/>
              <a:t>="http://www.w3.org/2001/09/soap-envelope/"</a:t>
            </a:r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xmlns:xsi</a:t>
            </a:r>
            <a:r>
              <a:rPr lang="en-US" altLang="en-US" sz="2000" dirty="0"/>
              <a:t>="http://www.w3.org/2001/XMLSchema-instance"</a:t>
            </a:r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xmlns:xsd</a:t>
            </a:r>
            <a:r>
              <a:rPr lang="en-US" altLang="en-US" sz="2000" dirty="0"/>
              <a:t>="http://www.w3.org/2001/XMLSchema"&gt;</a:t>
            </a:r>
          </a:p>
          <a:p>
            <a:r>
              <a:rPr lang="en-US" altLang="en-US" sz="2000" dirty="0"/>
              <a:t>   &lt;</a:t>
            </a:r>
            <a:r>
              <a:rPr lang="en-US" altLang="en-US" sz="2000" dirty="0" err="1"/>
              <a:t>SOAP-ENV:Body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      &lt;ns1:getWeather </a:t>
            </a:r>
          </a:p>
          <a:p>
            <a:r>
              <a:rPr lang="en-US" altLang="en-US" sz="2000" dirty="0"/>
              <a:t>         xmlns:ns1="</a:t>
            </a:r>
            <a:r>
              <a:rPr lang="en-US" altLang="en-US" sz="2000" dirty="0" err="1"/>
              <a:t>urn:examples:weatherservice</a:t>
            </a:r>
            <a:r>
              <a:rPr lang="en-US" altLang="en-US" sz="2000" dirty="0"/>
              <a:t>"</a:t>
            </a:r>
          </a:p>
          <a:p>
            <a:r>
              <a:rPr lang="en-US" altLang="en-US" sz="2000" dirty="0"/>
              <a:t>         </a:t>
            </a:r>
            <a:r>
              <a:rPr lang="en-US" altLang="en-US" sz="2000" dirty="0" err="1"/>
              <a:t>SOAP-ENV:encodingStyle</a:t>
            </a:r>
            <a:r>
              <a:rPr lang="en-US" altLang="en-US" sz="2000" dirty="0"/>
              <a:t>="http://www.w3.org/2001/09/soap-encoding/"&gt;</a:t>
            </a:r>
          </a:p>
          <a:p>
            <a:r>
              <a:rPr lang="en-US" altLang="en-US" sz="2000" dirty="0"/>
              <a:t>         &lt;</a:t>
            </a:r>
            <a:r>
              <a:rPr lang="en-US" altLang="en-US" sz="2000" dirty="0" err="1"/>
              <a:t>zipcode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xsi:type</a:t>
            </a:r>
            <a:r>
              <a:rPr lang="en-US" altLang="en-US" sz="2000" dirty="0"/>
              <a:t>="</a:t>
            </a:r>
            <a:r>
              <a:rPr lang="en-US" altLang="en-US" sz="2000" dirty="0" err="1"/>
              <a:t>xsd:string</a:t>
            </a:r>
            <a:r>
              <a:rPr lang="en-US" altLang="en-US" sz="2000" dirty="0"/>
              <a:t>"&gt;10016&lt;/</a:t>
            </a:r>
            <a:r>
              <a:rPr lang="en-US" altLang="en-US" sz="2000" dirty="0" err="1"/>
              <a:t>zipcode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      &lt;/ns1:getWeather&gt;</a:t>
            </a:r>
          </a:p>
          <a:p>
            <a:r>
              <a:rPr lang="en-US" altLang="en-US" sz="2000" dirty="0"/>
              <a:t>   &lt;/</a:t>
            </a:r>
            <a:r>
              <a:rPr lang="en-US" altLang="en-US" sz="2000" dirty="0" err="1"/>
              <a:t>SOAP-ENV:Body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&lt;/</a:t>
            </a:r>
            <a:r>
              <a:rPr lang="en-US" altLang="en-US" sz="2000" dirty="0" err="1"/>
              <a:t>SOAP-ENV:Envelope</a:t>
            </a:r>
            <a:r>
              <a:rPr lang="en-US" alt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6339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– vision of service computing</a:t>
            </a:r>
          </a:p>
        </p:txBody>
      </p:sp>
    </p:spTree>
    <p:extLst>
      <p:ext uri="{BB962C8B-B14F-4D97-AF65-F5344CB8AC3E}">
        <p14:creationId xmlns:p14="http://schemas.microsoft.com/office/powerpoint/2010/main" val="27336134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8FD7-860F-4209-8429-CC3F1A755D69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SOAP 1.1 Example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Here is a sample SOAP </a:t>
            </a:r>
            <a:r>
              <a:rPr lang="en-US" altLang="en-US" dirty="0">
                <a:highlight>
                  <a:srgbClr val="00FF00"/>
                </a:highlight>
              </a:rPr>
              <a:t>request</a:t>
            </a:r>
            <a:r>
              <a:rPr lang="en-US" altLang="en-US" dirty="0"/>
              <a:t> to a weather service:</a:t>
            </a:r>
          </a:p>
          <a:p>
            <a:endParaRPr lang="en-US" altLang="en-US" dirty="0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587501" y="2641600"/>
            <a:ext cx="8496237" cy="409342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&lt;?xml version='1.0' encoding='UTF-8'?&gt;</a:t>
            </a:r>
          </a:p>
          <a:p>
            <a:r>
              <a:rPr lang="en-US" altLang="en-US" sz="2000" dirty="0"/>
              <a:t>&lt;</a:t>
            </a:r>
            <a:r>
              <a:rPr lang="en-US" altLang="en-US" sz="2000" dirty="0" err="1"/>
              <a:t>SOAP-ENV:Envelope</a:t>
            </a:r>
            <a:endParaRPr lang="en-US" altLang="en-US" sz="2000" dirty="0"/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xmlns:SOAP-ENV</a:t>
            </a:r>
            <a:r>
              <a:rPr lang="en-US" altLang="en-US" sz="2000" dirty="0"/>
              <a:t>="http://www.w3.org/2001/09/soap-envelope/"</a:t>
            </a:r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xmlns:xsi</a:t>
            </a:r>
            <a:r>
              <a:rPr lang="en-US" altLang="en-US" sz="2000" dirty="0"/>
              <a:t>="http://www.w3.org/2001/XMLSchema-instance"</a:t>
            </a:r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xmlns:xsd</a:t>
            </a:r>
            <a:r>
              <a:rPr lang="en-US" altLang="en-US" sz="2000" dirty="0"/>
              <a:t>="http://www.w3.org/2001/XMLSchema"&gt;</a:t>
            </a:r>
          </a:p>
          <a:p>
            <a:r>
              <a:rPr lang="en-US" altLang="en-US" sz="2000" dirty="0"/>
              <a:t>   &lt;</a:t>
            </a:r>
            <a:r>
              <a:rPr lang="en-US" altLang="en-US" sz="2000" dirty="0" err="1"/>
              <a:t>SOAP-ENV:Body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      &lt;ns1:</a:t>
            </a:r>
            <a:r>
              <a:rPr lang="en-US" altLang="en-US" sz="2000" dirty="0">
                <a:highlight>
                  <a:srgbClr val="FFFF00"/>
                </a:highlight>
              </a:rPr>
              <a:t>getWeather </a:t>
            </a:r>
          </a:p>
          <a:p>
            <a:r>
              <a:rPr lang="en-US" altLang="en-US" sz="2000" dirty="0"/>
              <a:t>         xmlns:ns1="</a:t>
            </a:r>
            <a:r>
              <a:rPr lang="en-US" altLang="en-US" sz="2000" dirty="0" err="1"/>
              <a:t>urn:examples:weatherservice</a:t>
            </a:r>
            <a:r>
              <a:rPr lang="en-US" altLang="en-US" sz="2000" dirty="0"/>
              <a:t>"</a:t>
            </a:r>
          </a:p>
          <a:p>
            <a:r>
              <a:rPr lang="en-US" altLang="en-US" sz="2000" dirty="0"/>
              <a:t>         </a:t>
            </a:r>
            <a:r>
              <a:rPr lang="en-US" altLang="en-US" sz="2000" dirty="0" err="1"/>
              <a:t>SOAP-ENV:encodingStyle</a:t>
            </a:r>
            <a:r>
              <a:rPr lang="en-US" altLang="en-US" sz="2000" dirty="0"/>
              <a:t>="http://www.w3.org/2001/09/soap-encoding/"&gt;</a:t>
            </a:r>
          </a:p>
          <a:p>
            <a:r>
              <a:rPr lang="en-US" altLang="en-US" sz="2000" dirty="0"/>
              <a:t>         &lt;</a:t>
            </a:r>
            <a:r>
              <a:rPr lang="en-US" altLang="en-US" sz="2000" dirty="0" err="1"/>
              <a:t>zipcode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xsi:type</a:t>
            </a:r>
            <a:r>
              <a:rPr lang="en-US" altLang="en-US" sz="2000" dirty="0"/>
              <a:t>="</a:t>
            </a:r>
            <a:r>
              <a:rPr lang="en-US" altLang="en-US" sz="2000" dirty="0" err="1"/>
              <a:t>xsd:string</a:t>
            </a:r>
            <a:r>
              <a:rPr lang="en-US" altLang="en-US" sz="2000" dirty="0"/>
              <a:t>"&gt;</a:t>
            </a:r>
            <a:r>
              <a:rPr lang="en-US" altLang="en-US" sz="2000" dirty="0">
                <a:highlight>
                  <a:srgbClr val="FFFF00"/>
                </a:highlight>
              </a:rPr>
              <a:t>10016</a:t>
            </a:r>
            <a:r>
              <a:rPr lang="en-US" altLang="en-US" sz="2000" dirty="0"/>
              <a:t>&lt;/</a:t>
            </a:r>
            <a:r>
              <a:rPr lang="en-US" altLang="en-US" sz="2000" dirty="0" err="1"/>
              <a:t>zipcode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      &lt;/ns1:getWeather&gt;</a:t>
            </a:r>
          </a:p>
          <a:p>
            <a:r>
              <a:rPr lang="en-US" altLang="en-US" sz="2000" dirty="0"/>
              <a:t>   &lt;/</a:t>
            </a:r>
            <a:r>
              <a:rPr lang="en-US" altLang="en-US" sz="2000" dirty="0" err="1"/>
              <a:t>SOAP-ENV:Body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&lt;/</a:t>
            </a:r>
            <a:r>
              <a:rPr lang="en-US" altLang="en-US" sz="2000" dirty="0" err="1"/>
              <a:t>SOAP-ENV:Envelope</a:t>
            </a:r>
            <a:r>
              <a:rPr lang="en-US" altLang="en-US" sz="2000" dirty="0"/>
              <a:t>&gt;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3795D43-F72D-4637-B9B1-4D6264E56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210361"/>
            <a:ext cx="42238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i="1" dirty="0"/>
              <a:t>“</a:t>
            </a:r>
            <a:r>
              <a:rPr lang="en-US" altLang="en-US" sz="3200" i="1" dirty="0">
                <a:highlight>
                  <a:srgbClr val="FFFF00"/>
                </a:highlight>
              </a:rPr>
              <a:t>Give me the current weather conditions</a:t>
            </a:r>
          </a:p>
          <a:p>
            <a:r>
              <a:rPr lang="en-US" altLang="en-US" sz="3200" i="1" dirty="0">
                <a:highlight>
                  <a:srgbClr val="FFFF00"/>
                </a:highlight>
              </a:rPr>
              <a:t>in zip code:  10016</a:t>
            </a:r>
            <a:r>
              <a:rPr lang="en-US" altLang="en-US" sz="3200" i="1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6686402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78DA-7584-49AD-B400-8925C087F8F3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SOAP 1.1 Example: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Here is a sample SOAP </a:t>
            </a:r>
            <a:r>
              <a:rPr lang="en-US" altLang="en-US" dirty="0">
                <a:highlight>
                  <a:srgbClr val="FF00FF"/>
                </a:highlight>
              </a:rPr>
              <a:t>response:</a:t>
            </a:r>
          </a:p>
          <a:p>
            <a:endParaRPr lang="en-US" altLang="en-US" dirty="0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1587501" y="2209800"/>
            <a:ext cx="8496237" cy="409342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&lt;?xml version='1.0' encoding='UTF-8'?&gt;</a:t>
            </a:r>
          </a:p>
          <a:p>
            <a:r>
              <a:rPr lang="en-US" altLang="en-US" sz="2000"/>
              <a:t>&lt;SOAP-ENV:Envelope</a:t>
            </a:r>
          </a:p>
          <a:p>
            <a:r>
              <a:rPr lang="en-US" altLang="en-US" sz="2000"/>
              <a:t>   xmlns:SOAP-ENV="http://www.w3.org/2001/09/soap-envelope/"</a:t>
            </a:r>
          </a:p>
          <a:p>
            <a:r>
              <a:rPr lang="en-US" altLang="en-US" sz="2000"/>
              <a:t>   xmlns:xsi="http://www.w3.org/2001/XMLSchema-instance"</a:t>
            </a:r>
          </a:p>
          <a:p>
            <a:r>
              <a:rPr lang="en-US" altLang="en-US" sz="2000"/>
              <a:t>   xmlns:xsd="http://www.w3.org/2001/XMLSchema"&gt;</a:t>
            </a:r>
          </a:p>
          <a:p>
            <a:r>
              <a:rPr lang="en-US" altLang="en-US" sz="2000"/>
              <a:t>   &lt;SOAP-ENV:Body&gt;</a:t>
            </a:r>
          </a:p>
          <a:p>
            <a:r>
              <a:rPr lang="en-US" altLang="en-US" sz="2000"/>
              <a:t>      &lt;ns1:getWeatherResponse</a:t>
            </a:r>
          </a:p>
          <a:p>
            <a:r>
              <a:rPr lang="en-US" altLang="en-US" sz="2000"/>
              <a:t>         xmlns:ns1="urn:examples:weatherservice"</a:t>
            </a:r>
          </a:p>
          <a:p>
            <a:r>
              <a:rPr lang="en-US" altLang="en-US" sz="2000"/>
              <a:t>         SOAP-ENV:encodingStyle="http://www.w3.org/2001/09/soap-encoding/"&gt;</a:t>
            </a:r>
          </a:p>
          <a:p>
            <a:r>
              <a:rPr lang="en-US" altLang="en-US" sz="2000"/>
              <a:t>         &lt;return xsi:type="xsd:int"&gt;65&lt;/return&gt;</a:t>
            </a:r>
          </a:p>
          <a:p>
            <a:r>
              <a:rPr lang="en-US" altLang="en-US" sz="2000"/>
              <a:t>      &lt;/ns1:getWeatherResponse&gt;</a:t>
            </a:r>
          </a:p>
          <a:p>
            <a:r>
              <a:rPr lang="en-US" altLang="en-US" sz="2000"/>
              <a:t>   &lt;/SOAP-ENV:Body&gt;</a:t>
            </a:r>
          </a:p>
          <a:p>
            <a:r>
              <a:rPr lang="en-US" altLang="en-US" sz="2000"/>
              <a:t>&lt;/SOAP-ENV:Envelope&gt;</a:t>
            </a:r>
          </a:p>
        </p:txBody>
      </p:sp>
    </p:spTree>
    <p:extLst>
      <p:ext uri="{BB962C8B-B14F-4D97-AF65-F5344CB8AC3E}">
        <p14:creationId xmlns:p14="http://schemas.microsoft.com/office/powerpoint/2010/main" val="23581069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78DA-7584-49AD-B400-8925C087F8F3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16998"/>
            <a:ext cx="10515600" cy="1325563"/>
          </a:xfrm>
        </p:spPr>
        <p:txBody>
          <a:bodyPr/>
          <a:lstStyle/>
          <a:p>
            <a:r>
              <a:rPr lang="en-US" altLang="en-US"/>
              <a:t>SOAP 1.1 Example: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Here is a sample SOAP </a:t>
            </a:r>
            <a:r>
              <a:rPr lang="en-US" altLang="en-US" dirty="0">
                <a:highlight>
                  <a:srgbClr val="FF00FF"/>
                </a:highlight>
              </a:rPr>
              <a:t>response:</a:t>
            </a:r>
          </a:p>
          <a:p>
            <a:endParaRPr lang="en-US" altLang="en-US" dirty="0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1587501" y="2209800"/>
            <a:ext cx="8496237" cy="409342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&lt;?xml version='1.0' encoding='UTF-8'?&gt;</a:t>
            </a:r>
          </a:p>
          <a:p>
            <a:r>
              <a:rPr lang="en-US" altLang="en-US" sz="2000" dirty="0"/>
              <a:t>&lt;</a:t>
            </a:r>
            <a:r>
              <a:rPr lang="en-US" altLang="en-US" sz="2000" dirty="0" err="1"/>
              <a:t>SOAP-ENV:Envelope</a:t>
            </a:r>
            <a:endParaRPr lang="en-US" altLang="en-US" sz="2000" dirty="0"/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xmlns:SOAP-ENV</a:t>
            </a:r>
            <a:r>
              <a:rPr lang="en-US" altLang="en-US" sz="2000" dirty="0"/>
              <a:t>="http://www.w3.org/2001/09/soap-envelope/"</a:t>
            </a:r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xmlns:xsi</a:t>
            </a:r>
            <a:r>
              <a:rPr lang="en-US" altLang="en-US" sz="2000" dirty="0"/>
              <a:t>="http://www.w3.org/2001/XMLSchema-instance"</a:t>
            </a:r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xmlns:xsd</a:t>
            </a:r>
            <a:r>
              <a:rPr lang="en-US" altLang="en-US" sz="2000" dirty="0"/>
              <a:t>="http://www.w3.org/2001/XMLSchema"&gt;</a:t>
            </a:r>
          </a:p>
          <a:p>
            <a:r>
              <a:rPr lang="en-US" altLang="en-US" sz="2000" dirty="0"/>
              <a:t>   &lt;</a:t>
            </a:r>
            <a:r>
              <a:rPr lang="en-US" altLang="en-US" sz="2000" dirty="0" err="1"/>
              <a:t>SOAP-ENV:Body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      &lt;ns1:</a:t>
            </a:r>
            <a:r>
              <a:rPr lang="en-US" altLang="en-US" sz="2000" dirty="0">
                <a:highlight>
                  <a:srgbClr val="FFFF00"/>
                </a:highlight>
              </a:rPr>
              <a:t>getWeatherResponse</a:t>
            </a:r>
          </a:p>
          <a:p>
            <a:r>
              <a:rPr lang="en-US" altLang="en-US" sz="2000" dirty="0"/>
              <a:t>         xmlns:ns1="</a:t>
            </a:r>
            <a:r>
              <a:rPr lang="en-US" altLang="en-US" sz="2000" dirty="0" err="1"/>
              <a:t>urn:examples:weatherservice</a:t>
            </a:r>
            <a:r>
              <a:rPr lang="en-US" altLang="en-US" sz="2000" dirty="0"/>
              <a:t>"</a:t>
            </a:r>
          </a:p>
          <a:p>
            <a:r>
              <a:rPr lang="en-US" altLang="en-US" sz="2000" dirty="0"/>
              <a:t>         </a:t>
            </a:r>
            <a:r>
              <a:rPr lang="en-US" altLang="en-US" sz="2000" dirty="0" err="1"/>
              <a:t>SOAP-ENV:encodingStyle</a:t>
            </a:r>
            <a:r>
              <a:rPr lang="en-US" altLang="en-US" sz="2000" dirty="0"/>
              <a:t>="http://www.w3.org/2001/09/soap-encoding/"&gt;</a:t>
            </a:r>
          </a:p>
          <a:p>
            <a:r>
              <a:rPr lang="en-US" altLang="en-US" sz="2000" dirty="0"/>
              <a:t>         &lt;return </a:t>
            </a:r>
            <a:r>
              <a:rPr lang="en-US" altLang="en-US" sz="2000" dirty="0" err="1"/>
              <a:t>xsi:type</a:t>
            </a:r>
            <a:r>
              <a:rPr lang="en-US" altLang="en-US" sz="2000" dirty="0"/>
              <a:t>="</a:t>
            </a:r>
            <a:r>
              <a:rPr lang="en-US" altLang="en-US" sz="2000" dirty="0" err="1"/>
              <a:t>xsd:int</a:t>
            </a:r>
            <a:r>
              <a:rPr lang="en-US" altLang="en-US" sz="2000" dirty="0"/>
              <a:t>"&gt;</a:t>
            </a:r>
            <a:r>
              <a:rPr lang="en-US" altLang="en-US" sz="2000" dirty="0">
                <a:highlight>
                  <a:srgbClr val="FFFF00"/>
                </a:highlight>
              </a:rPr>
              <a:t>65</a:t>
            </a:r>
            <a:r>
              <a:rPr lang="en-US" altLang="en-US" sz="2000" dirty="0"/>
              <a:t>&lt;/return&gt;</a:t>
            </a:r>
          </a:p>
          <a:p>
            <a:r>
              <a:rPr lang="en-US" altLang="en-US" sz="2000" dirty="0"/>
              <a:t>      &lt;/ns1:getWeatherResponse&gt;</a:t>
            </a:r>
          </a:p>
          <a:p>
            <a:r>
              <a:rPr lang="en-US" altLang="en-US" sz="2000" dirty="0"/>
              <a:t>   &lt;/</a:t>
            </a:r>
            <a:r>
              <a:rPr lang="en-US" altLang="en-US" sz="2000" dirty="0" err="1"/>
              <a:t>SOAP-ENV:Body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&lt;/</a:t>
            </a:r>
            <a:r>
              <a:rPr lang="en-US" altLang="en-US" sz="2000" dirty="0" err="1"/>
              <a:t>SOAP-ENV:Envelope</a:t>
            </a:r>
            <a:r>
              <a:rPr lang="en-US" altLang="en-US" sz="2000" dirty="0"/>
              <a:t>&gt;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8722ED0-C39B-4A16-9DA2-97BE32CC4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086" y="190733"/>
            <a:ext cx="446291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i="1" dirty="0"/>
              <a:t>“</a:t>
            </a:r>
            <a:r>
              <a:rPr lang="en-US" altLang="en-US" sz="3200" i="1" dirty="0">
                <a:highlight>
                  <a:srgbClr val="FFFF00"/>
                </a:highlight>
              </a:rPr>
              <a:t>Current temperature is 65 degrees</a:t>
            </a:r>
            <a:r>
              <a:rPr lang="en-US" altLang="en-US" sz="3200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5905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AE48E88-AC5C-4D38-A404-FA044AD5CC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is the main difference between XML-RPC and SOAP?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41FDF4-31BD-4362-900A-FF98115650C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F03861-9006-44A9-A29C-E621B2612BD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CD5990C-9F69-46A8-8C3A-0EFF1BA1DB9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2548FEF0-A409-46A6-9CEB-8F911F4F84D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469D66A2-DE3F-4EA1-BB0F-1D5E817D04B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2EDDFBF4-0B4D-4FE0-89C6-F93E03435C6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84128E43-0E2F-4B05-8EC3-8A7A8C3E75B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C042863-A114-4735-B3B1-B02DCE5AFD11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11413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8FD7-860F-4209-8429-CC3F1A755D69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3737118" y="2764572"/>
            <a:ext cx="8496237" cy="409342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&lt;?xml version='1.0' encoding='UTF-8'?&gt;</a:t>
            </a:r>
          </a:p>
          <a:p>
            <a:r>
              <a:rPr lang="en-US" altLang="en-US" sz="2000" dirty="0"/>
              <a:t>&lt;</a:t>
            </a:r>
            <a:r>
              <a:rPr lang="en-US" altLang="en-US" sz="2000" dirty="0" err="1"/>
              <a:t>SOAP-ENV:Envelope</a:t>
            </a:r>
            <a:endParaRPr lang="en-US" altLang="en-US" sz="2000" dirty="0"/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xmlns:SOAP-ENV</a:t>
            </a:r>
            <a:r>
              <a:rPr lang="en-US" altLang="en-US" sz="2000" dirty="0"/>
              <a:t>="http://www.w3.org/2001/09/soap-envelope/"</a:t>
            </a:r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xmlns:xsi</a:t>
            </a:r>
            <a:r>
              <a:rPr lang="en-US" altLang="en-US" sz="2000" dirty="0"/>
              <a:t>="http://www.w3.org/2001/XMLSchema-instance"</a:t>
            </a:r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xmlns:xsd</a:t>
            </a:r>
            <a:r>
              <a:rPr lang="en-US" altLang="en-US" sz="2000" dirty="0"/>
              <a:t>="http://www.w3.org/2001/XMLSchema"&gt;</a:t>
            </a:r>
          </a:p>
          <a:p>
            <a:r>
              <a:rPr lang="en-US" altLang="en-US" sz="2000" dirty="0"/>
              <a:t>   &lt;</a:t>
            </a:r>
            <a:r>
              <a:rPr lang="en-US" altLang="en-US" sz="2000" dirty="0" err="1"/>
              <a:t>SOAP-ENV:Body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      &lt;ns1:getWeather </a:t>
            </a:r>
          </a:p>
          <a:p>
            <a:r>
              <a:rPr lang="en-US" altLang="en-US" sz="2000" dirty="0"/>
              <a:t>         xmlns:ns1="</a:t>
            </a:r>
            <a:r>
              <a:rPr lang="en-US" altLang="en-US" sz="2000" dirty="0" err="1"/>
              <a:t>urn:examples:weatherservice</a:t>
            </a:r>
            <a:r>
              <a:rPr lang="en-US" altLang="en-US" sz="2000" dirty="0"/>
              <a:t>"</a:t>
            </a:r>
          </a:p>
          <a:p>
            <a:r>
              <a:rPr lang="en-US" altLang="en-US" sz="2000" dirty="0"/>
              <a:t>         </a:t>
            </a:r>
            <a:r>
              <a:rPr lang="en-US" altLang="en-US" sz="2000" dirty="0" err="1"/>
              <a:t>SOAP-ENV:encodingStyle</a:t>
            </a:r>
            <a:r>
              <a:rPr lang="en-US" altLang="en-US" sz="2000" dirty="0"/>
              <a:t>="http://www.w3.org/2001/09/soap-encoding/"&gt;</a:t>
            </a:r>
          </a:p>
          <a:p>
            <a:r>
              <a:rPr lang="en-US" altLang="en-US" sz="2000" dirty="0"/>
              <a:t>         &lt;</a:t>
            </a:r>
            <a:r>
              <a:rPr lang="en-US" altLang="en-US" sz="2000" dirty="0" err="1"/>
              <a:t>zipcode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xsi:type</a:t>
            </a:r>
            <a:r>
              <a:rPr lang="en-US" altLang="en-US" sz="2000" dirty="0"/>
              <a:t>="</a:t>
            </a:r>
            <a:r>
              <a:rPr lang="en-US" altLang="en-US" sz="2000" dirty="0" err="1"/>
              <a:t>xsd:string</a:t>
            </a:r>
            <a:r>
              <a:rPr lang="en-US" altLang="en-US" sz="2000" dirty="0"/>
              <a:t>"&gt;10016&lt;/</a:t>
            </a:r>
            <a:r>
              <a:rPr lang="en-US" altLang="en-US" sz="2000" dirty="0" err="1"/>
              <a:t>zipcode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      &lt;/ns1:getWeather&gt;</a:t>
            </a:r>
          </a:p>
          <a:p>
            <a:r>
              <a:rPr lang="en-US" altLang="en-US" sz="2000" dirty="0"/>
              <a:t>   &lt;/</a:t>
            </a:r>
            <a:r>
              <a:rPr lang="en-US" altLang="en-US" sz="2000" dirty="0" err="1"/>
              <a:t>SOAP-ENV:Body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&lt;/</a:t>
            </a:r>
            <a:r>
              <a:rPr lang="en-US" altLang="en-US" sz="2000" dirty="0" err="1"/>
              <a:t>SOAP-ENV:Envelope</a:t>
            </a:r>
            <a:r>
              <a:rPr lang="en-US" altLang="en-US" sz="2000" dirty="0"/>
              <a:t>&gt;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973296" y="386109"/>
            <a:ext cx="5427127" cy="2031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&lt;?xml version="1.0" encoding="ISO-8859-1"?&gt;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methodCall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</a:t>
            </a:r>
            <a:r>
              <a:rPr lang="en-US" altLang="en-US" dirty="0" err="1"/>
              <a:t>methodName</a:t>
            </a:r>
            <a:r>
              <a:rPr lang="en-US" altLang="en-US" dirty="0"/>
              <a:t>&gt;</a:t>
            </a:r>
            <a:r>
              <a:rPr lang="en-US" altLang="en-US" dirty="0" err="1"/>
              <a:t>weather.getWeather</a:t>
            </a:r>
            <a:r>
              <a:rPr lang="en-US" altLang="en-US" dirty="0"/>
              <a:t>&lt;/</a:t>
            </a:r>
            <a:r>
              <a:rPr lang="en-US" altLang="en-US" dirty="0" err="1"/>
              <a:t>methodName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   &lt;</a:t>
            </a:r>
            <a:r>
              <a:rPr lang="en-US" altLang="en-US" dirty="0" err="1"/>
              <a:t>param</a:t>
            </a:r>
            <a:r>
              <a:rPr lang="en-US" altLang="en-US" dirty="0"/>
              <a:t>&gt;&lt;value&gt;10016&lt;/value&gt;&lt;/</a:t>
            </a:r>
            <a:r>
              <a:rPr lang="en-US" altLang="en-US" dirty="0" err="1"/>
              <a:t>param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&lt;/</a:t>
            </a:r>
            <a:r>
              <a:rPr lang="en-US" altLang="en-US" dirty="0" err="1"/>
              <a:t>methodCall</a:t>
            </a:r>
            <a:r>
              <a:rPr lang="en-US" altLang="en-US" dirty="0"/>
              <a:t>&gt;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6494" y="78114"/>
            <a:ext cx="313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Weather request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83295" y="1109385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GB" dirty="0"/>
              <a:t>XML-RPC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17722" y="4518898"/>
            <a:ext cx="109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14316265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78DA-7584-49AD-B400-8925C087F8F3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695763" y="2764572"/>
            <a:ext cx="8496237" cy="409342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&lt;?xml version='1.0' encoding='UTF-8'?&gt;</a:t>
            </a:r>
          </a:p>
          <a:p>
            <a:r>
              <a:rPr lang="en-US" altLang="en-US" sz="2000" dirty="0"/>
              <a:t>&lt;</a:t>
            </a:r>
            <a:r>
              <a:rPr lang="en-US" altLang="en-US" sz="2000" dirty="0" err="1"/>
              <a:t>SOAP-ENV:Envelope</a:t>
            </a:r>
            <a:endParaRPr lang="en-US" altLang="en-US" sz="2000" dirty="0"/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xmlns:SOAP-ENV</a:t>
            </a:r>
            <a:r>
              <a:rPr lang="en-US" altLang="en-US" sz="2000" dirty="0"/>
              <a:t>="http://www.w3.org/2001/09/soap-envelope/"</a:t>
            </a:r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xmlns:xsi</a:t>
            </a:r>
            <a:r>
              <a:rPr lang="en-US" altLang="en-US" sz="2000" dirty="0"/>
              <a:t>="http://www.w3.org/2001/XMLSchema-instance"</a:t>
            </a:r>
          </a:p>
          <a:p>
            <a:r>
              <a:rPr lang="en-US" altLang="en-US" sz="2000" dirty="0"/>
              <a:t>   </a:t>
            </a:r>
            <a:r>
              <a:rPr lang="en-US" altLang="en-US" sz="2000" dirty="0" err="1"/>
              <a:t>xmlns:xsd</a:t>
            </a:r>
            <a:r>
              <a:rPr lang="en-US" altLang="en-US" sz="2000" dirty="0"/>
              <a:t>="http://www.w3.org/2001/XMLSchema"&gt;</a:t>
            </a:r>
          </a:p>
          <a:p>
            <a:r>
              <a:rPr lang="en-US" altLang="en-US" sz="2000" dirty="0"/>
              <a:t>   &lt;</a:t>
            </a:r>
            <a:r>
              <a:rPr lang="en-US" altLang="en-US" sz="2000" dirty="0" err="1"/>
              <a:t>SOAP-ENV:Body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      &lt;ns1:getWeatherResponse</a:t>
            </a:r>
          </a:p>
          <a:p>
            <a:r>
              <a:rPr lang="en-US" altLang="en-US" sz="2000" dirty="0"/>
              <a:t>         xmlns:ns1="</a:t>
            </a:r>
            <a:r>
              <a:rPr lang="en-US" altLang="en-US" sz="2000" dirty="0" err="1"/>
              <a:t>urn:examples:weatherservice</a:t>
            </a:r>
            <a:r>
              <a:rPr lang="en-US" altLang="en-US" sz="2000" dirty="0"/>
              <a:t>"</a:t>
            </a:r>
          </a:p>
          <a:p>
            <a:r>
              <a:rPr lang="en-US" altLang="en-US" sz="2000" dirty="0"/>
              <a:t>         </a:t>
            </a:r>
            <a:r>
              <a:rPr lang="en-US" altLang="en-US" sz="2000" dirty="0" err="1"/>
              <a:t>SOAP-ENV:encodingStyle</a:t>
            </a:r>
            <a:r>
              <a:rPr lang="en-US" altLang="en-US" sz="2000" dirty="0"/>
              <a:t>="http://www.w3.org/2001/09/soap-encoding/"&gt;</a:t>
            </a:r>
          </a:p>
          <a:p>
            <a:r>
              <a:rPr lang="en-US" altLang="en-US" sz="2000" dirty="0"/>
              <a:t>         &lt;return </a:t>
            </a:r>
            <a:r>
              <a:rPr lang="en-US" altLang="en-US" sz="2000" dirty="0" err="1"/>
              <a:t>xsi:type</a:t>
            </a:r>
            <a:r>
              <a:rPr lang="en-US" altLang="en-US" sz="2000" dirty="0"/>
              <a:t>="</a:t>
            </a:r>
            <a:r>
              <a:rPr lang="en-US" altLang="en-US" sz="2000" dirty="0" err="1"/>
              <a:t>xsd:int</a:t>
            </a:r>
            <a:r>
              <a:rPr lang="en-US" altLang="en-US" sz="2000" dirty="0"/>
              <a:t>"&gt;65&lt;/return&gt;</a:t>
            </a:r>
          </a:p>
          <a:p>
            <a:r>
              <a:rPr lang="en-US" altLang="en-US" sz="2000" dirty="0"/>
              <a:t>      &lt;/ns1:getWeatherResponse&gt;</a:t>
            </a:r>
          </a:p>
          <a:p>
            <a:r>
              <a:rPr lang="en-US" altLang="en-US" sz="2000" dirty="0"/>
              <a:t>   &lt;/</a:t>
            </a:r>
            <a:r>
              <a:rPr lang="en-US" altLang="en-US" sz="2000" dirty="0" err="1"/>
              <a:t>SOAP-ENV:Body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&lt;/</a:t>
            </a:r>
            <a:r>
              <a:rPr lang="en-US" altLang="en-US" sz="2000" dirty="0" err="1"/>
              <a:t>SOAP-ENV:Envelope</a:t>
            </a:r>
            <a:r>
              <a:rPr lang="en-US" altLang="en-US" sz="2000" dirty="0"/>
              <a:t>&gt;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684402" y="247611"/>
            <a:ext cx="7254875" cy="230832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&lt;?xml version="1.0" encoding="ISO-8859-1"?&gt;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methodResponse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   &lt;</a:t>
            </a:r>
            <a:r>
              <a:rPr lang="en-US" altLang="en-US" dirty="0" err="1"/>
              <a:t>param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      &lt;value&gt;&lt;</a:t>
            </a:r>
            <a:r>
              <a:rPr lang="en-US" altLang="en-US" dirty="0" err="1"/>
              <a:t>int</a:t>
            </a:r>
            <a:r>
              <a:rPr lang="en-US" altLang="en-US" dirty="0"/>
              <a:t>&gt;65&lt;/</a:t>
            </a:r>
            <a:r>
              <a:rPr lang="en-US" altLang="en-US" dirty="0" err="1"/>
              <a:t>int</a:t>
            </a:r>
            <a:r>
              <a:rPr lang="en-US" altLang="en-US" dirty="0"/>
              <a:t>&gt;&lt;/value&gt;</a:t>
            </a:r>
          </a:p>
          <a:p>
            <a:r>
              <a:rPr lang="en-US" altLang="en-US" dirty="0"/>
              <a:t>      &lt;/</a:t>
            </a:r>
            <a:r>
              <a:rPr lang="en-US" altLang="en-US" dirty="0" err="1"/>
              <a:t>param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params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&lt;/</a:t>
            </a:r>
            <a:r>
              <a:rPr lang="en-US" altLang="en-US" dirty="0" err="1"/>
              <a:t>methodResponse</a:t>
            </a:r>
            <a:r>
              <a:rPr lang="en-US" altLang="en-US" dirty="0"/>
              <a:t>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494" y="78114"/>
            <a:ext cx="351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Weather response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83295" y="1109385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GB" dirty="0"/>
              <a:t>XML-RPC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17722" y="4518898"/>
            <a:ext cx="109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12174262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34481-0D4F-4C51-8461-27F67FAB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XML-RPC vs SOAP</a:t>
            </a:r>
            <a:endParaRPr lang="x-non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76D87-D669-4EA8-A703-8B9402812B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102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dirty="0"/>
              <a:t>XML-RPC is the easiest way to get started with web services.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/>
              <a:t>Simpler than SOAP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/>
              <a:t>Simpler data structures for transmitting data.</a:t>
            </a:r>
          </a:p>
        </p:txBody>
      </p:sp>
    </p:spTree>
    <p:extLst>
      <p:ext uri="{BB962C8B-B14F-4D97-AF65-F5344CB8AC3E}">
        <p14:creationId xmlns:p14="http://schemas.microsoft.com/office/powerpoint/2010/main" val="40323552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22060"/>
            <a:ext cx="2743200" cy="365125"/>
          </a:xfrm>
        </p:spPr>
        <p:txBody>
          <a:bodyPr/>
          <a:lstStyle/>
          <a:p>
            <a:fld id="{5C2CE16E-9BA0-4AE5-99C0-B27D3C53AEA9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6543627" y="347304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UDDI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6543627" y="1109304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WSDL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6543627" y="1871304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XML-RPC, SOAP, Custom XML</a:t>
            </a: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6543627" y="2633304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HTTP, SMTP, FTP, BEEP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3571827" y="347304"/>
            <a:ext cx="1629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Discovery</a:t>
            </a:r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 flipH="1">
            <a:off x="3571827" y="956904"/>
            <a:ext cx="2362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3571827" y="1109304"/>
            <a:ext cx="1890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Description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571827" y="1871304"/>
            <a:ext cx="25090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XML</a:t>
            </a:r>
            <a:r>
              <a:rPr lang="en-US" altLang="en-US" sz="2800" b="1" dirty="0">
                <a:solidFill>
                  <a:schemeClr val="bg1"/>
                </a:solidFill>
              </a:rPr>
              <a:t> </a:t>
            </a:r>
            <a:r>
              <a:rPr lang="en-US" altLang="en-US" sz="2800" b="1" dirty="0"/>
              <a:t>Messaging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3571828" y="2633304"/>
            <a:ext cx="1615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Transport</a:t>
            </a:r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3495627" y="347304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3495627" y="1109304"/>
            <a:ext cx="8382000" cy="6096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3495627" y="1871304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3495627" y="2633304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60FFB81B-0EF5-43D3-8400-D5DF709E7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27" y="1784923"/>
            <a:ext cx="1997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Describing Web Services interface</a:t>
            </a: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21A7E5C4-792C-4D71-84AB-F778F39BA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4626" y="1556322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488103" y="3873979"/>
            <a:ext cx="5137729" cy="2701430"/>
            <a:chOff x="5480820" y="3428266"/>
            <a:chExt cx="5791200" cy="3155950"/>
          </a:xfrm>
        </p:grpSpPr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7538220" y="3460016"/>
              <a:ext cx="1600200" cy="1295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Service</a:t>
              </a:r>
            </a:p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Registry</a:t>
              </a: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5480820" y="5288816"/>
              <a:ext cx="1600200" cy="1295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0000"/>
                  </a:solidFill>
                </a:rPr>
                <a:t>Service</a:t>
              </a:r>
            </a:p>
            <a:p>
              <a:pPr algn="ctr"/>
              <a:r>
                <a:rPr lang="en-US" altLang="en-US" sz="1400" b="1" dirty="0">
                  <a:solidFill>
                    <a:srgbClr val="000000"/>
                  </a:solidFill>
                </a:rPr>
                <a:t>Requestor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9671820" y="5212616"/>
              <a:ext cx="1600200" cy="1295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Service</a:t>
              </a:r>
            </a:p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Provider</a:t>
              </a:r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 flipH="1" flipV="1">
              <a:off x="6319020" y="4145816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6319020" y="4145816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6084070" y="3428266"/>
              <a:ext cx="960499" cy="557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b="1" dirty="0">
                  <a:latin typeface="Arial" panose="020B0604020202020204" pitchFamily="34" charset="0"/>
                </a:rPr>
                <a:t>Discover</a:t>
              </a:r>
            </a:p>
            <a:p>
              <a:pPr eaLnBrk="1" hangingPunct="1"/>
              <a:r>
                <a:rPr lang="en-US" altLang="en-US" sz="1400" b="1" dirty="0">
                  <a:latin typeface="Arial" panose="020B0604020202020204" pitchFamily="34" charset="0"/>
                </a:rPr>
                <a:t>Services</a:t>
              </a:r>
            </a:p>
          </p:txBody>
        </p:sp>
        <p:sp>
          <p:nvSpPr>
            <p:cNvPr id="33" name="Oval 20"/>
            <p:cNvSpPr>
              <a:spLocks noChangeArrowheads="1"/>
            </p:cNvSpPr>
            <p:nvPr/>
          </p:nvSpPr>
          <p:spPr bwMode="auto">
            <a:xfrm>
              <a:off x="5626870" y="3504466"/>
              <a:ext cx="457200" cy="4572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7722370" y="5593617"/>
              <a:ext cx="1467575" cy="32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b="1" dirty="0">
                  <a:latin typeface="Arial" panose="020B0604020202020204" pitchFamily="34" charset="0"/>
                </a:rPr>
                <a:t>Invoke Service</a:t>
              </a:r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7265170" y="5517416"/>
              <a:ext cx="457200" cy="4572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V="1">
              <a:off x="7081020" y="6050816"/>
              <a:ext cx="259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</p:grpSp>
    </p:spTree>
    <p:extLst>
      <p:ext uri="{BB962C8B-B14F-4D97-AF65-F5344CB8AC3E}">
        <p14:creationId xmlns:p14="http://schemas.microsoft.com/office/powerpoint/2010/main" val="3993468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1" grpId="0" animBg="1"/>
      <p:bldP spid="123922" grpId="0" animBg="1"/>
      <p:bldP spid="123923" grpId="0" animBg="1"/>
      <p:bldP spid="123924" grpId="0" animBg="1"/>
      <p:bldP spid="123925" grpId="0"/>
      <p:bldP spid="123926" grpId="0" animBg="1"/>
      <p:bldP spid="123927" grpId="0"/>
      <p:bldP spid="123928" grpId="0"/>
      <p:bldP spid="123929" grpId="0"/>
      <p:bldP spid="123930" grpId="0" animBg="1"/>
      <p:bldP spid="123931" grpId="0" animBg="1"/>
      <p:bldP spid="123932" grpId="0" animBg="1"/>
      <p:bldP spid="12393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EE9C-C926-4736-81B7-243706D75D1C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WSDL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WSDL:  Web Service Description </a:t>
            </a:r>
            <a:r>
              <a:rPr lang="en-US" altLang="en-US" sz="3200" dirty="0">
                <a:highlight>
                  <a:srgbClr val="FFFF00"/>
                </a:highlight>
              </a:rPr>
              <a:t>Language</a:t>
            </a:r>
            <a:r>
              <a:rPr lang="en-US" altLang="en-US" sz="32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WSDL is an XML grammar for </a:t>
            </a:r>
            <a:r>
              <a:rPr lang="en-US" altLang="en-US" sz="3200" dirty="0">
                <a:highlight>
                  <a:srgbClr val="FFFF00"/>
                </a:highlight>
              </a:rPr>
              <a:t>specifying an interface </a:t>
            </a:r>
            <a:r>
              <a:rPr lang="en-US" altLang="en-US" sz="3200" dirty="0"/>
              <a:t>for a web service.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Specifies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highlight>
                  <a:srgbClr val="FFFF00"/>
                </a:highlight>
              </a:rPr>
              <a:t>location</a:t>
            </a:r>
            <a:r>
              <a:rPr lang="en-US" altLang="en-US" sz="2800" dirty="0"/>
              <a:t> of web service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highlight>
                  <a:srgbClr val="FFFF00"/>
                </a:highlight>
              </a:rPr>
              <a:t>methods</a:t>
            </a:r>
            <a:r>
              <a:rPr lang="en-US" altLang="en-US" sz="2800" dirty="0"/>
              <a:t> that are available by the web service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highlight>
                  <a:srgbClr val="FFFF00"/>
                </a:highlight>
              </a:rPr>
              <a:t>data type </a:t>
            </a:r>
            <a:r>
              <a:rPr lang="en-US" altLang="en-US" sz="2800" dirty="0"/>
              <a:t>information for all XML messages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WSDL is commonly used to </a:t>
            </a:r>
            <a:r>
              <a:rPr lang="en-US" altLang="en-US" sz="3200" dirty="0">
                <a:highlight>
                  <a:srgbClr val="FFFF00"/>
                </a:highlight>
              </a:rPr>
              <a:t>describe SOAP services</a:t>
            </a:r>
            <a:r>
              <a:rPr lang="en-US" altLang="en-US" sz="3200" dirty="0"/>
              <a:t>.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4260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2A03-F477-407A-A241-5ECFCD9B0DEA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WSDL In a Nutshell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1905000" y="1447800"/>
            <a:ext cx="8077200" cy="464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900" b="1"/>
              <a:t>&lt;definitions&gt;:  Root WSDL Element</a:t>
            </a:r>
          </a:p>
          <a:p>
            <a:endParaRPr lang="en-US" altLang="en-US" sz="1900" b="1"/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2438400" y="2743200"/>
            <a:ext cx="70866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b="1"/>
              <a:t>&lt;message&gt;:  What messages will be transmitted?</a:t>
            </a: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2438400" y="3505200"/>
            <a:ext cx="70866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b="1"/>
              <a:t>&lt;portType&gt;:  What operations (functions) will be supported?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2438400" y="4267200"/>
            <a:ext cx="70866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b="1"/>
              <a:t>&lt;binding&gt;:  What SOAP specific details are there?</a:t>
            </a: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2438400" y="5029200"/>
            <a:ext cx="70866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b="1"/>
              <a:t>&lt;service&gt;:  Where is the service located?</a:t>
            </a:r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2438400" y="1981200"/>
            <a:ext cx="70866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b="1"/>
              <a:t>&lt;types&gt;:  What data types will be transmitted?</a:t>
            </a:r>
          </a:p>
        </p:txBody>
      </p:sp>
    </p:spTree>
    <p:extLst>
      <p:ext uri="{BB962C8B-B14F-4D97-AF65-F5344CB8AC3E}">
        <p14:creationId xmlns:p14="http://schemas.microsoft.com/office/powerpoint/2010/main" val="341351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6" grpId="0" animBg="1"/>
      <p:bldP spid="137227" grpId="0" animBg="1"/>
      <p:bldP spid="137228" grpId="0" animBg="1"/>
      <p:bldP spid="137229" grpId="0" animBg="1"/>
      <p:bldP spid="137230" grpId="0" animBg="1"/>
      <p:bldP spid="1372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– vision of service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But how to achieve it?</a:t>
            </a:r>
          </a:p>
        </p:txBody>
      </p:sp>
    </p:spTree>
    <p:extLst>
      <p:ext uri="{BB962C8B-B14F-4D97-AF65-F5344CB8AC3E}">
        <p14:creationId xmlns:p14="http://schemas.microsoft.com/office/powerpoint/2010/main" val="16952986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DEC2-56F7-4E9F-B364-30881283EBF5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WSDL Excerpt:  Weather Service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84699" y="1382678"/>
            <a:ext cx="5291537" cy="369331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  &lt;message name="</a:t>
            </a:r>
            <a:r>
              <a:rPr lang="en-US" altLang="en-US" dirty="0" err="1"/>
              <a:t>getWeatherRequest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</a:t>
            </a:r>
            <a:r>
              <a:rPr lang="en-US" altLang="en-US" dirty="0" err="1"/>
              <a:t>zipcode</a:t>
            </a:r>
            <a:r>
              <a:rPr lang="en-US" altLang="en-US" dirty="0"/>
              <a:t>" type="</a:t>
            </a:r>
            <a:r>
              <a:rPr lang="en-US" altLang="en-US" dirty="0" err="1"/>
              <a:t>xsd:string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r>
              <a:rPr lang="en-US" altLang="en-US" dirty="0"/>
              <a:t>   &lt;message name="</a:t>
            </a:r>
            <a:r>
              <a:rPr lang="en-US" altLang="en-US" dirty="0" err="1"/>
              <a:t>getWeatherResponse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name="temperature" type="</a:t>
            </a:r>
            <a:r>
              <a:rPr lang="en-US" altLang="en-US" dirty="0" err="1"/>
              <a:t>xsd:int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endParaRPr lang="en-US" altLang="en-US" dirty="0"/>
          </a:p>
          <a:p>
            <a:r>
              <a:rPr lang="en-US" altLang="en-US" dirty="0"/>
              <a:t>   &lt;</a:t>
            </a:r>
            <a:r>
              <a:rPr lang="en-US" altLang="en-US" dirty="0" err="1"/>
              <a:t>portType</a:t>
            </a:r>
            <a:r>
              <a:rPr lang="en-US" altLang="en-US" dirty="0"/>
              <a:t> name="</a:t>
            </a:r>
            <a:r>
              <a:rPr lang="en-US" altLang="en-US" dirty="0" err="1"/>
              <a:t>Weather_PortType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&lt;operation name="</a:t>
            </a:r>
            <a:r>
              <a:rPr lang="en-US" altLang="en-US" dirty="0" err="1"/>
              <a:t>getWeather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   &lt;input message="</a:t>
            </a:r>
            <a:r>
              <a:rPr lang="en-US" altLang="en-US" dirty="0" err="1"/>
              <a:t>tns:getWeatherRequest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   &lt;output message="</a:t>
            </a:r>
            <a:r>
              <a:rPr lang="en-US" altLang="en-US" dirty="0" err="1"/>
              <a:t>tns:getWeatherResponse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&lt;/operation&gt;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portType</a:t>
            </a:r>
            <a:r>
              <a:rPr lang="en-US" altLang="en-US" dirty="0"/>
              <a:t>&gt;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65DB91A0-7187-42E5-9DB3-FCE0623E3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1727" y="3506337"/>
            <a:ext cx="6150273" cy="313932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…</a:t>
            </a:r>
          </a:p>
          <a:p>
            <a:r>
              <a:rPr lang="en-US" altLang="en-US" dirty="0"/>
              <a:t> &lt;service name="</a:t>
            </a:r>
            <a:r>
              <a:rPr lang="en-US" altLang="en-US" dirty="0" err="1"/>
              <a:t>Weather_Service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&lt;documentation&gt;WSDL File for </a:t>
            </a:r>
          </a:p>
          <a:p>
            <a:r>
              <a:rPr lang="en-US" altLang="en-US" dirty="0"/>
              <a:t>     Weather Service&lt;/documentation&gt;</a:t>
            </a:r>
          </a:p>
          <a:p>
            <a:r>
              <a:rPr lang="en-US" altLang="en-US" dirty="0"/>
              <a:t>      &lt;port binding="</a:t>
            </a:r>
            <a:r>
              <a:rPr lang="en-US" altLang="en-US" dirty="0" err="1"/>
              <a:t>tns:Weather_Binding</a:t>
            </a:r>
            <a:r>
              <a:rPr lang="en-US" altLang="en-US" dirty="0"/>
              <a:t>" </a:t>
            </a:r>
          </a:p>
          <a:p>
            <a:r>
              <a:rPr lang="en-US" altLang="en-US" dirty="0"/>
              <a:t>	name="</a:t>
            </a:r>
            <a:r>
              <a:rPr lang="en-US" altLang="en-US" dirty="0" err="1"/>
              <a:t>Weather_Port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   	&lt;</a:t>
            </a:r>
            <a:r>
              <a:rPr lang="en-US" altLang="en-US" dirty="0" err="1"/>
              <a:t>soap:address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            location="http://ecerami.com/soap/servlet/</a:t>
            </a:r>
            <a:r>
              <a:rPr lang="en-US" altLang="en-US" dirty="0" err="1"/>
              <a:t>rpcrouter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&lt;/port&gt;</a:t>
            </a:r>
          </a:p>
          <a:p>
            <a:r>
              <a:rPr lang="en-US" altLang="en-US" dirty="0"/>
              <a:t>   &lt;/service&gt;</a:t>
            </a:r>
          </a:p>
          <a:p>
            <a:r>
              <a:rPr lang="en-US" altLang="en-US" dirty="0"/>
              <a:t>&lt;/definitions&gt;</a:t>
            </a:r>
          </a:p>
        </p:txBody>
      </p:sp>
    </p:spTree>
    <p:extLst>
      <p:ext uri="{BB962C8B-B14F-4D97-AF65-F5344CB8AC3E}">
        <p14:creationId xmlns:p14="http://schemas.microsoft.com/office/powerpoint/2010/main" val="35577745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DEC2-56F7-4E9F-B364-30881283EBF5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WSDL Excerpt:  Weather Service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907132" y="1382679"/>
            <a:ext cx="5291537" cy="369331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  &lt;message name="</a:t>
            </a:r>
            <a:r>
              <a:rPr lang="en-US" altLang="en-US" dirty="0" err="1"/>
              <a:t>getWeatherRequest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</a:t>
            </a:r>
            <a:r>
              <a:rPr lang="en-US" altLang="en-US" dirty="0" err="1"/>
              <a:t>zipcode</a:t>
            </a:r>
            <a:r>
              <a:rPr lang="en-US" altLang="en-US" dirty="0"/>
              <a:t>" type="</a:t>
            </a:r>
            <a:r>
              <a:rPr lang="en-US" altLang="en-US" dirty="0" err="1"/>
              <a:t>xsd:string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r>
              <a:rPr lang="en-US" altLang="en-US" dirty="0"/>
              <a:t>   &lt;message name="</a:t>
            </a:r>
            <a:r>
              <a:rPr lang="en-US" altLang="en-US" dirty="0" err="1"/>
              <a:t>getWeatherResponse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name="temperature" type="</a:t>
            </a:r>
            <a:r>
              <a:rPr lang="en-US" altLang="en-US" dirty="0" err="1"/>
              <a:t>xsd:int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endParaRPr lang="en-US" altLang="en-US" dirty="0"/>
          </a:p>
          <a:p>
            <a:r>
              <a:rPr lang="en-US" altLang="en-US" dirty="0"/>
              <a:t>   &lt;</a:t>
            </a:r>
            <a:r>
              <a:rPr lang="en-US" altLang="en-US" dirty="0" err="1"/>
              <a:t>portType</a:t>
            </a:r>
            <a:r>
              <a:rPr lang="en-US" altLang="en-US" dirty="0"/>
              <a:t> name="</a:t>
            </a:r>
            <a:r>
              <a:rPr lang="en-US" altLang="en-US" dirty="0" err="1"/>
              <a:t>Weather_PortType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&lt;operation name="</a:t>
            </a:r>
            <a:r>
              <a:rPr lang="en-US" altLang="en-US" dirty="0" err="1"/>
              <a:t>getWeather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   &lt;input message="</a:t>
            </a:r>
            <a:r>
              <a:rPr lang="en-US" altLang="en-US" dirty="0" err="1"/>
              <a:t>tns:getWeatherRequest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   &lt;output message="</a:t>
            </a:r>
            <a:r>
              <a:rPr lang="en-US" altLang="en-US" dirty="0" err="1"/>
              <a:t>tns:getWeatherResponse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&lt;/operation&gt;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portType</a:t>
            </a:r>
            <a:r>
              <a:rPr lang="en-US" altLang="en-US" dirty="0"/>
              <a:t>&gt;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3CEA7421-D971-4CDC-8A1E-2BBE4A7B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745" y="1562100"/>
            <a:ext cx="70866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b="1" dirty="0"/>
              <a:t>&lt;types&gt;:  What data types will be transmitted?</a:t>
            </a:r>
          </a:p>
        </p:txBody>
      </p:sp>
    </p:spTree>
    <p:extLst>
      <p:ext uri="{BB962C8B-B14F-4D97-AF65-F5344CB8AC3E}">
        <p14:creationId xmlns:p14="http://schemas.microsoft.com/office/powerpoint/2010/main" val="24693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DEC2-56F7-4E9F-B364-30881283EBF5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WSDL Excerpt:  Weather Service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907132" y="1382679"/>
            <a:ext cx="5291537" cy="369331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  &lt;message name="</a:t>
            </a:r>
            <a:r>
              <a:rPr lang="en-US" altLang="en-US" dirty="0" err="1"/>
              <a:t>getWeatherRequest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</a:t>
            </a:r>
            <a:r>
              <a:rPr lang="en-US" altLang="en-US" dirty="0" err="1"/>
              <a:t>zipcode</a:t>
            </a:r>
            <a:r>
              <a:rPr lang="en-US" altLang="en-US" dirty="0"/>
              <a:t>" type="</a:t>
            </a:r>
            <a:r>
              <a:rPr lang="en-US" altLang="en-US" dirty="0" err="1"/>
              <a:t>xsd:</a:t>
            </a:r>
            <a:r>
              <a:rPr lang="en-US" altLang="en-US" dirty="0" err="1">
                <a:highlight>
                  <a:srgbClr val="FFFF00"/>
                </a:highlight>
              </a:rPr>
              <a:t>string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r>
              <a:rPr lang="en-US" altLang="en-US" dirty="0"/>
              <a:t>   &lt;message name="</a:t>
            </a:r>
            <a:r>
              <a:rPr lang="en-US" altLang="en-US" dirty="0" err="1"/>
              <a:t>getWeatherResponse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name="temperature" type="</a:t>
            </a:r>
            <a:r>
              <a:rPr lang="en-US" altLang="en-US" dirty="0" err="1">
                <a:highlight>
                  <a:srgbClr val="FFFF00"/>
                </a:highlight>
              </a:rPr>
              <a:t>xsd:int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endParaRPr lang="en-US" altLang="en-US" dirty="0"/>
          </a:p>
          <a:p>
            <a:r>
              <a:rPr lang="en-US" altLang="en-US" dirty="0"/>
              <a:t>   &lt;</a:t>
            </a:r>
            <a:r>
              <a:rPr lang="en-US" altLang="en-US" dirty="0" err="1"/>
              <a:t>portType</a:t>
            </a:r>
            <a:r>
              <a:rPr lang="en-US" altLang="en-US" dirty="0"/>
              <a:t> name="</a:t>
            </a:r>
            <a:r>
              <a:rPr lang="en-US" altLang="en-US" dirty="0" err="1"/>
              <a:t>Weather_PortType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&lt;operation name="</a:t>
            </a:r>
            <a:r>
              <a:rPr lang="en-US" altLang="en-US" dirty="0" err="1"/>
              <a:t>getWeather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   &lt;input message="</a:t>
            </a:r>
            <a:r>
              <a:rPr lang="en-US" altLang="en-US" dirty="0" err="1"/>
              <a:t>tns:getWeatherRequest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   &lt;output message="</a:t>
            </a:r>
            <a:r>
              <a:rPr lang="en-US" altLang="en-US" dirty="0" err="1"/>
              <a:t>tns:getWeatherResponse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&lt;/operation&gt;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portType</a:t>
            </a:r>
            <a:r>
              <a:rPr lang="en-US" altLang="en-US" dirty="0"/>
              <a:t>&gt;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3CEA7421-D971-4CDC-8A1E-2BBE4A7B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745" y="1562100"/>
            <a:ext cx="70866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b="1" dirty="0"/>
              <a:t>&lt;types&gt;:  What data types will be transmitted?</a:t>
            </a:r>
          </a:p>
        </p:txBody>
      </p:sp>
    </p:spTree>
    <p:extLst>
      <p:ext uri="{BB962C8B-B14F-4D97-AF65-F5344CB8AC3E}">
        <p14:creationId xmlns:p14="http://schemas.microsoft.com/office/powerpoint/2010/main" val="34071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DEC2-56F7-4E9F-B364-30881283EBF5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WSDL Excerpt:  Weather Service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907132" y="1382679"/>
            <a:ext cx="5291537" cy="369331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  &lt;message name="</a:t>
            </a:r>
            <a:r>
              <a:rPr lang="en-US" altLang="en-US" dirty="0" err="1"/>
              <a:t>getWeatherRequest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</a:t>
            </a:r>
            <a:r>
              <a:rPr lang="en-US" altLang="en-US" dirty="0" err="1"/>
              <a:t>zipcode</a:t>
            </a:r>
            <a:r>
              <a:rPr lang="en-US" altLang="en-US" dirty="0"/>
              <a:t>" type="</a:t>
            </a:r>
            <a:r>
              <a:rPr lang="en-US" altLang="en-US" dirty="0" err="1"/>
              <a:t>xsd:string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r>
              <a:rPr lang="en-US" altLang="en-US" dirty="0"/>
              <a:t>   &lt;message name="</a:t>
            </a:r>
            <a:r>
              <a:rPr lang="en-US" altLang="en-US" dirty="0" err="1"/>
              <a:t>getWeatherResponse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name="temperature" type="</a:t>
            </a:r>
            <a:r>
              <a:rPr lang="en-US" altLang="en-US" dirty="0" err="1"/>
              <a:t>xsd:int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endParaRPr lang="en-US" altLang="en-US" dirty="0"/>
          </a:p>
          <a:p>
            <a:r>
              <a:rPr lang="en-US" altLang="en-US" dirty="0"/>
              <a:t>   &lt;</a:t>
            </a:r>
            <a:r>
              <a:rPr lang="en-US" altLang="en-US" dirty="0" err="1"/>
              <a:t>portType</a:t>
            </a:r>
            <a:r>
              <a:rPr lang="en-US" altLang="en-US" dirty="0"/>
              <a:t> name="</a:t>
            </a:r>
            <a:r>
              <a:rPr lang="en-US" altLang="en-US" dirty="0" err="1"/>
              <a:t>Weather_PortType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&lt;operation name="</a:t>
            </a:r>
            <a:r>
              <a:rPr lang="en-US" altLang="en-US" dirty="0" err="1"/>
              <a:t>getWeather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   &lt;input message="</a:t>
            </a:r>
            <a:r>
              <a:rPr lang="en-US" altLang="en-US" dirty="0" err="1"/>
              <a:t>tns:getWeatherRequest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   &lt;output message="</a:t>
            </a:r>
            <a:r>
              <a:rPr lang="en-US" altLang="en-US" dirty="0" err="1"/>
              <a:t>tns:getWeatherResponse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&lt;/operation&gt;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portType</a:t>
            </a:r>
            <a:r>
              <a:rPr lang="en-US" altLang="en-US" dirty="0"/>
              <a:t>&gt;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964200B-2F55-41A0-89CA-7216D7B39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07" y="2519011"/>
            <a:ext cx="70866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b="1"/>
              <a:t>&lt;message&gt;:  What messages will be transmitted?</a:t>
            </a:r>
          </a:p>
        </p:txBody>
      </p:sp>
    </p:spTree>
    <p:extLst>
      <p:ext uri="{BB962C8B-B14F-4D97-AF65-F5344CB8AC3E}">
        <p14:creationId xmlns:p14="http://schemas.microsoft.com/office/powerpoint/2010/main" val="37426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DEC2-56F7-4E9F-B364-30881283EBF5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WSDL Excerpt:  Weather Service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907132" y="1382679"/>
            <a:ext cx="5291537" cy="369331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  &lt;message name="</a:t>
            </a:r>
            <a:r>
              <a:rPr lang="en-US" altLang="en-US" dirty="0" err="1">
                <a:highlight>
                  <a:srgbClr val="FFFF00"/>
                </a:highlight>
              </a:rPr>
              <a:t>getWeatherRequest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</a:t>
            </a:r>
            <a:r>
              <a:rPr lang="en-US" altLang="en-US" dirty="0" err="1"/>
              <a:t>zipcode</a:t>
            </a:r>
            <a:r>
              <a:rPr lang="en-US" altLang="en-US" dirty="0"/>
              <a:t>" type="</a:t>
            </a:r>
            <a:r>
              <a:rPr lang="en-US" altLang="en-US" dirty="0" err="1"/>
              <a:t>xsd:string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r>
              <a:rPr lang="en-US" altLang="en-US" dirty="0"/>
              <a:t>   &lt;message name="</a:t>
            </a:r>
            <a:r>
              <a:rPr lang="en-US" altLang="en-US" dirty="0" err="1">
                <a:highlight>
                  <a:srgbClr val="FFFF00"/>
                </a:highlight>
              </a:rPr>
              <a:t>getWeatherResponse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name="temperature" type="</a:t>
            </a:r>
            <a:r>
              <a:rPr lang="en-US" altLang="en-US" dirty="0" err="1"/>
              <a:t>xsd:int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endParaRPr lang="en-US" altLang="en-US" dirty="0"/>
          </a:p>
          <a:p>
            <a:r>
              <a:rPr lang="en-US" altLang="en-US" dirty="0"/>
              <a:t>   &lt;</a:t>
            </a:r>
            <a:r>
              <a:rPr lang="en-US" altLang="en-US" dirty="0" err="1"/>
              <a:t>portType</a:t>
            </a:r>
            <a:r>
              <a:rPr lang="en-US" altLang="en-US" dirty="0"/>
              <a:t> name="</a:t>
            </a:r>
            <a:r>
              <a:rPr lang="en-US" altLang="en-US" dirty="0" err="1"/>
              <a:t>Weather_PortType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&lt;operation name="</a:t>
            </a:r>
            <a:r>
              <a:rPr lang="en-US" altLang="en-US" dirty="0" err="1"/>
              <a:t>getWeather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   &lt;input message="</a:t>
            </a:r>
            <a:r>
              <a:rPr lang="en-US" altLang="en-US" dirty="0" err="1"/>
              <a:t>tns:getWeatherRequest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   &lt;output message="</a:t>
            </a:r>
            <a:r>
              <a:rPr lang="en-US" altLang="en-US" dirty="0" err="1"/>
              <a:t>tns:getWeatherResponse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&lt;/operation&gt;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portType</a:t>
            </a:r>
            <a:r>
              <a:rPr lang="en-US" altLang="en-US" dirty="0"/>
              <a:t>&gt;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964200B-2F55-41A0-89CA-7216D7B39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07" y="2519011"/>
            <a:ext cx="70866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b="1"/>
              <a:t>&lt;message&gt;:  What messages will be transmitted?</a:t>
            </a:r>
          </a:p>
        </p:txBody>
      </p:sp>
    </p:spTree>
    <p:extLst>
      <p:ext uri="{BB962C8B-B14F-4D97-AF65-F5344CB8AC3E}">
        <p14:creationId xmlns:p14="http://schemas.microsoft.com/office/powerpoint/2010/main" val="22173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DEC2-56F7-4E9F-B364-30881283EBF5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WSDL Excerpt:  Weather Service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907132" y="1382679"/>
            <a:ext cx="5291537" cy="369331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  &lt;message name="</a:t>
            </a:r>
            <a:r>
              <a:rPr lang="en-US" altLang="en-US" dirty="0" err="1"/>
              <a:t>getWeatherRequest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</a:t>
            </a:r>
            <a:r>
              <a:rPr lang="en-US" altLang="en-US" dirty="0" err="1"/>
              <a:t>zipcode</a:t>
            </a:r>
            <a:r>
              <a:rPr lang="en-US" altLang="en-US" dirty="0"/>
              <a:t>" type="</a:t>
            </a:r>
            <a:r>
              <a:rPr lang="en-US" altLang="en-US" dirty="0" err="1"/>
              <a:t>xsd:string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r>
              <a:rPr lang="en-US" altLang="en-US" dirty="0"/>
              <a:t>   &lt;message name="</a:t>
            </a:r>
            <a:r>
              <a:rPr lang="en-US" altLang="en-US" dirty="0" err="1"/>
              <a:t>getWeatherResponse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name="temperature" type="</a:t>
            </a:r>
            <a:r>
              <a:rPr lang="en-US" altLang="en-US" dirty="0" err="1"/>
              <a:t>xsd:int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endParaRPr lang="en-US" altLang="en-US" dirty="0"/>
          </a:p>
          <a:p>
            <a:r>
              <a:rPr lang="en-US" altLang="en-US" dirty="0"/>
              <a:t>   &lt;</a:t>
            </a:r>
            <a:r>
              <a:rPr lang="en-US" altLang="en-US" dirty="0" err="1"/>
              <a:t>portType</a:t>
            </a:r>
            <a:r>
              <a:rPr lang="en-US" altLang="en-US" dirty="0"/>
              <a:t> name="</a:t>
            </a:r>
            <a:r>
              <a:rPr lang="en-US" altLang="en-US" dirty="0" err="1"/>
              <a:t>Weather_PortType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&lt;operation name="</a:t>
            </a:r>
            <a:r>
              <a:rPr lang="en-US" altLang="en-US" dirty="0" err="1"/>
              <a:t>getWeather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   &lt;input message="</a:t>
            </a:r>
            <a:r>
              <a:rPr lang="en-US" altLang="en-US" dirty="0" err="1"/>
              <a:t>tns:getWeatherRequest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   &lt;output message="</a:t>
            </a:r>
            <a:r>
              <a:rPr lang="en-US" altLang="en-US" dirty="0" err="1"/>
              <a:t>tns:getWeatherResponse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&lt;/operation&gt;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portType</a:t>
            </a:r>
            <a:r>
              <a:rPr lang="en-US" altLang="en-US" dirty="0"/>
              <a:t>&gt;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30540A7-1A20-40B9-B00B-9C8C48247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07" y="3475923"/>
            <a:ext cx="70866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b="1"/>
              <a:t>&lt;portType&gt;:  What operations (functions) will be supported?</a:t>
            </a:r>
          </a:p>
        </p:txBody>
      </p:sp>
    </p:spTree>
    <p:extLst>
      <p:ext uri="{BB962C8B-B14F-4D97-AF65-F5344CB8AC3E}">
        <p14:creationId xmlns:p14="http://schemas.microsoft.com/office/powerpoint/2010/main" val="92993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DEC2-56F7-4E9F-B364-30881283EBF5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WSDL Excerpt:  Weather Service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907132" y="1382679"/>
            <a:ext cx="5291537" cy="369331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  &lt;message name="</a:t>
            </a:r>
            <a:r>
              <a:rPr lang="en-US" altLang="en-US" dirty="0" err="1"/>
              <a:t>getWeatherRequest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</a:t>
            </a:r>
            <a:r>
              <a:rPr lang="en-US" altLang="en-US" dirty="0" err="1"/>
              <a:t>zipcode</a:t>
            </a:r>
            <a:r>
              <a:rPr lang="en-US" altLang="en-US" dirty="0"/>
              <a:t>" type="</a:t>
            </a:r>
            <a:r>
              <a:rPr lang="en-US" altLang="en-US" dirty="0" err="1"/>
              <a:t>xsd:string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r>
              <a:rPr lang="en-US" altLang="en-US" dirty="0"/>
              <a:t>   &lt;message name="</a:t>
            </a:r>
            <a:r>
              <a:rPr lang="en-US" altLang="en-US" dirty="0" err="1"/>
              <a:t>getWeatherResponse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&lt;part name="temperature" type="</a:t>
            </a:r>
            <a:r>
              <a:rPr lang="en-US" altLang="en-US" dirty="0" err="1"/>
              <a:t>xsd:int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&lt;/message&gt;</a:t>
            </a:r>
          </a:p>
          <a:p>
            <a:endParaRPr lang="en-US" altLang="en-US" dirty="0"/>
          </a:p>
          <a:p>
            <a:r>
              <a:rPr lang="en-US" altLang="en-US" dirty="0"/>
              <a:t>   &lt;</a:t>
            </a:r>
            <a:r>
              <a:rPr lang="en-US" altLang="en-US" dirty="0" err="1"/>
              <a:t>portType</a:t>
            </a:r>
            <a:r>
              <a:rPr lang="en-US" altLang="en-US" dirty="0"/>
              <a:t> name="</a:t>
            </a:r>
            <a:r>
              <a:rPr lang="en-US" altLang="en-US" dirty="0" err="1"/>
              <a:t>Weather_PortType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&lt;operation name="</a:t>
            </a:r>
            <a:r>
              <a:rPr lang="en-US" altLang="en-US" dirty="0" err="1">
                <a:highlight>
                  <a:srgbClr val="FFFF00"/>
                </a:highlight>
              </a:rPr>
              <a:t>getWeather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   &lt;input message="</a:t>
            </a:r>
            <a:r>
              <a:rPr lang="en-US" altLang="en-US" dirty="0" err="1"/>
              <a:t>tns:getWeatherRequest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   &lt;output message="</a:t>
            </a:r>
            <a:r>
              <a:rPr lang="en-US" altLang="en-US" dirty="0" err="1"/>
              <a:t>tns:getWeatherResponse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&lt;/operation&gt;</a:t>
            </a:r>
          </a:p>
          <a:p>
            <a:r>
              <a:rPr lang="en-US" altLang="en-US" dirty="0"/>
              <a:t>   &lt;/</a:t>
            </a:r>
            <a:r>
              <a:rPr lang="en-US" altLang="en-US" dirty="0" err="1"/>
              <a:t>portType</a:t>
            </a:r>
            <a:r>
              <a:rPr lang="en-US" altLang="en-US" dirty="0"/>
              <a:t>&gt;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30540A7-1A20-40B9-B00B-9C8C48247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07" y="3475923"/>
            <a:ext cx="70866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b="1"/>
              <a:t>&lt;portType&gt;:  What operations (functions) will be supported?</a:t>
            </a:r>
          </a:p>
        </p:txBody>
      </p:sp>
    </p:spTree>
    <p:extLst>
      <p:ext uri="{BB962C8B-B14F-4D97-AF65-F5344CB8AC3E}">
        <p14:creationId xmlns:p14="http://schemas.microsoft.com/office/powerpoint/2010/main" val="2331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A7A-EE5D-4449-A48D-8021D4281F8C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WSDL Excerpt:  Weather Service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732324" y="2075909"/>
            <a:ext cx="6150273" cy="313932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…</a:t>
            </a:r>
          </a:p>
          <a:p>
            <a:r>
              <a:rPr lang="en-US" altLang="en-US" dirty="0"/>
              <a:t> &lt;service name="</a:t>
            </a:r>
            <a:r>
              <a:rPr lang="en-US" altLang="en-US" dirty="0" err="1"/>
              <a:t>Weather_Service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&lt;documentation&gt;WSDL File for </a:t>
            </a:r>
          </a:p>
          <a:p>
            <a:r>
              <a:rPr lang="en-US" altLang="en-US" dirty="0"/>
              <a:t>     Weather Service&lt;/documentation&gt;</a:t>
            </a:r>
          </a:p>
          <a:p>
            <a:r>
              <a:rPr lang="en-US" altLang="en-US" dirty="0"/>
              <a:t>      &lt;port binding="</a:t>
            </a:r>
            <a:r>
              <a:rPr lang="en-US" altLang="en-US" dirty="0" err="1">
                <a:highlight>
                  <a:srgbClr val="FFFF00"/>
                </a:highlight>
              </a:rPr>
              <a:t>tns:Weather_Binding</a:t>
            </a:r>
            <a:r>
              <a:rPr lang="en-US" altLang="en-US" dirty="0"/>
              <a:t>" </a:t>
            </a:r>
          </a:p>
          <a:p>
            <a:r>
              <a:rPr lang="en-US" altLang="en-US" dirty="0"/>
              <a:t>	name="</a:t>
            </a:r>
            <a:r>
              <a:rPr lang="en-US" altLang="en-US" dirty="0" err="1"/>
              <a:t>Weather_Port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   	&lt;</a:t>
            </a:r>
            <a:r>
              <a:rPr lang="en-US" altLang="en-US" dirty="0" err="1"/>
              <a:t>soap:address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            location="http://ecerami.com/soap/servlet/</a:t>
            </a:r>
            <a:r>
              <a:rPr lang="en-US" altLang="en-US" dirty="0" err="1"/>
              <a:t>rpcrouter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&lt;/port&gt;</a:t>
            </a:r>
          </a:p>
          <a:p>
            <a:r>
              <a:rPr lang="en-US" altLang="en-US" dirty="0"/>
              <a:t>   &lt;/service&gt;</a:t>
            </a:r>
          </a:p>
          <a:p>
            <a:r>
              <a:rPr lang="en-US" altLang="en-US" dirty="0"/>
              <a:t>&lt;/definitions&gt;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EA6ED1A-93FC-4A8D-AF68-409A1F473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617" y="1764631"/>
            <a:ext cx="70866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b="1"/>
              <a:t>&lt;binding&gt;:  What SOAP specific details are there?</a:t>
            </a:r>
          </a:p>
        </p:txBody>
      </p:sp>
    </p:spTree>
    <p:extLst>
      <p:ext uri="{BB962C8B-B14F-4D97-AF65-F5344CB8AC3E}">
        <p14:creationId xmlns:p14="http://schemas.microsoft.com/office/powerpoint/2010/main" val="31696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A7A-EE5D-4449-A48D-8021D4281F8C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WSDL Excerpt:  Weather Service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732324" y="2095099"/>
            <a:ext cx="6150273" cy="313932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…</a:t>
            </a:r>
          </a:p>
          <a:p>
            <a:r>
              <a:rPr lang="en-US" altLang="en-US" dirty="0"/>
              <a:t> &lt;service name="</a:t>
            </a:r>
            <a:r>
              <a:rPr lang="en-US" altLang="en-US" dirty="0" err="1"/>
              <a:t>Weather_Service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&lt;documentation&gt;WSDL File for </a:t>
            </a:r>
          </a:p>
          <a:p>
            <a:r>
              <a:rPr lang="en-US" altLang="en-US" dirty="0"/>
              <a:t>     Weather Service&lt;/documentation&gt;</a:t>
            </a:r>
          </a:p>
          <a:p>
            <a:r>
              <a:rPr lang="en-US" altLang="en-US" dirty="0"/>
              <a:t>      &lt;port binding="</a:t>
            </a:r>
            <a:r>
              <a:rPr lang="en-US" altLang="en-US" dirty="0" err="1"/>
              <a:t>tns:Weather_Binding</a:t>
            </a:r>
            <a:r>
              <a:rPr lang="en-US" altLang="en-US" dirty="0"/>
              <a:t>" </a:t>
            </a:r>
          </a:p>
          <a:p>
            <a:r>
              <a:rPr lang="en-US" altLang="en-US" dirty="0"/>
              <a:t>	name="</a:t>
            </a:r>
            <a:r>
              <a:rPr lang="en-US" altLang="en-US" dirty="0" err="1"/>
              <a:t>Weather_Port</a:t>
            </a:r>
            <a:r>
              <a:rPr lang="en-US" altLang="en-US" dirty="0"/>
              <a:t>"&gt;</a:t>
            </a:r>
          </a:p>
          <a:p>
            <a:r>
              <a:rPr lang="en-US" altLang="en-US" dirty="0"/>
              <a:t>         	&lt;</a:t>
            </a:r>
            <a:r>
              <a:rPr lang="en-US" altLang="en-US" dirty="0" err="1"/>
              <a:t>soap:address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            location="</a:t>
            </a:r>
            <a:r>
              <a:rPr lang="en-US" altLang="en-US" dirty="0">
                <a:highlight>
                  <a:srgbClr val="FFFF00"/>
                </a:highlight>
              </a:rPr>
              <a:t>http://ecerami.com/soap/servlet/</a:t>
            </a:r>
            <a:r>
              <a:rPr lang="en-US" altLang="en-US" dirty="0" err="1">
                <a:highlight>
                  <a:srgbClr val="FFFF00"/>
                </a:highlight>
              </a:rPr>
              <a:t>rpcrouter</a:t>
            </a:r>
            <a:r>
              <a:rPr lang="en-US" altLang="en-US" dirty="0"/>
              <a:t>"/&gt;</a:t>
            </a:r>
          </a:p>
          <a:p>
            <a:r>
              <a:rPr lang="en-US" altLang="en-US" dirty="0"/>
              <a:t>      &lt;/port&gt;</a:t>
            </a:r>
          </a:p>
          <a:p>
            <a:r>
              <a:rPr lang="en-US" altLang="en-US" dirty="0"/>
              <a:t>   &lt;/service&gt;</a:t>
            </a:r>
          </a:p>
          <a:p>
            <a:r>
              <a:rPr lang="en-US" altLang="en-US" dirty="0"/>
              <a:t>&lt;/definitions&gt;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79608D6-B045-4A13-9CEE-835ABBE2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617" y="2526631"/>
            <a:ext cx="70866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b="1"/>
              <a:t>&lt;service&gt;:  Where is the service located?</a:t>
            </a:r>
          </a:p>
        </p:txBody>
      </p:sp>
    </p:spTree>
    <p:extLst>
      <p:ext uri="{BB962C8B-B14F-4D97-AF65-F5344CB8AC3E}">
        <p14:creationId xmlns:p14="http://schemas.microsoft.com/office/powerpoint/2010/main" val="34581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0608-4367-49C0-8C14-748929B05895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 What?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Given a WSDL file, a developer can immediately figure out </a:t>
            </a:r>
            <a:r>
              <a:rPr lang="en-US" altLang="en-US" sz="3600" dirty="0">
                <a:highlight>
                  <a:srgbClr val="FFFF00"/>
                </a:highlight>
              </a:rPr>
              <a:t>how to connect to the web service</a:t>
            </a:r>
            <a:r>
              <a:rPr lang="en-US" altLang="en-US" sz="3600" dirty="0"/>
              <a:t>.</a:t>
            </a:r>
          </a:p>
          <a:p>
            <a:r>
              <a:rPr lang="en-US" altLang="en-US" sz="3600" dirty="0"/>
              <a:t>Eases overall integration process.</a:t>
            </a:r>
          </a:p>
          <a:p>
            <a:r>
              <a:rPr lang="en-US" altLang="en-US" sz="3600" dirty="0"/>
              <a:t>Better yet, with WSDL tools, you can </a:t>
            </a:r>
            <a:r>
              <a:rPr lang="en-US" altLang="en-US" sz="3600" i="1" dirty="0"/>
              <a:t>automate</a:t>
            </a:r>
            <a:r>
              <a:rPr lang="en-US" altLang="en-US" sz="3600" dirty="0"/>
              <a:t> the integration…</a:t>
            </a:r>
          </a:p>
        </p:txBody>
      </p:sp>
    </p:spTree>
    <p:extLst>
      <p:ext uri="{BB962C8B-B14F-4D97-AF65-F5344CB8AC3E}">
        <p14:creationId xmlns:p14="http://schemas.microsoft.com/office/powerpoint/2010/main" val="1167302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5586</Words>
  <Application>Microsoft Office PowerPoint</Application>
  <PresentationFormat>宽屏</PresentationFormat>
  <Paragraphs>944</Paragraphs>
  <Slides>108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6" baseType="lpstr">
      <vt:lpstr>Swis721 Hv BT</vt:lpstr>
      <vt:lpstr>Microsoft Yahei</vt:lpstr>
      <vt:lpstr>Arial</vt:lpstr>
      <vt:lpstr>Calibri</vt:lpstr>
      <vt:lpstr>Calibri Light</vt:lpstr>
      <vt:lpstr>Times New Roman</vt:lpstr>
      <vt:lpstr>Wingdings</vt:lpstr>
      <vt:lpstr>Office Theme</vt:lpstr>
      <vt:lpstr>COMP3017  Service Computing</vt:lpstr>
      <vt:lpstr>Module One: Introduction to Service Computing and XML-RPC</vt:lpstr>
      <vt:lpstr>Our textbook for this module: </vt:lpstr>
      <vt:lpstr>Intended learning outcomes</vt:lpstr>
      <vt:lpstr>Guided questions for Module 1</vt:lpstr>
      <vt:lpstr>Guided questions for Module 1</vt:lpstr>
      <vt:lpstr>Guided questions for Module 1</vt:lpstr>
      <vt:lpstr>Review – vision of service computing</vt:lpstr>
      <vt:lpstr>Review – vision of service computing</vt:lpstr>
      <vt:lpstr>Motivation - ENABLE FLEXIBLE, FEDERATED BUSINESS PROCESSES</vt:lpstr>
      <vt:lpstr>Service oriented architecture</vt:lpstr>
      <vt:lpstr>Towards Service Computing in an Enterprise </vt:lpstr>
      <vt:lpstr>Client-server vs service orientation</vt:lpstr>
      <vt:lpstr>Client-server vs service orientation</vt:lpstr>
      <vt:lpstr>Client-server vs service orientation</vt:lpstr>
      <vt:lpstr>Object orientation vs service orientation</vt:lpstr>
      <vt:lpstr>Service oriented architecture</vt:lpstr>
      <vt:lpstr>Service</vt:lpstr>
      <vt:lpstr>PowerPoint 演示文稿</vt:lpstr>
      <vt:lpstr>PowerPoint 演示文稿</vt:lpstr>
      <vt:lpstr>PowerPoint 演示文稿</vt:lpstr>
      <vt:lpstr>Underlying technologies</vt:lpstr>
      <vt:lpstr>End of a review</vt:lpstr>
      <vt:lpstr>Let’s consider an example first</vt:lpstr>
      <vt:lpstr>PowerPoint 演示文稿</vt:lpstr>
      <vt:lpstr>The Human Centric Web – approach without services</vt:lpstr>
      <vt:lpstr>Application-Centric Web – service oriented approach   </vt:lpstr>
      <vt:lpstr>The Application-Centric Web</vt:lpstr>
      <vt:lpstr>Application-Centric Web</vt:lpstr>
      <vt:lpstr>PowerPoint 演示文稿</vt:lpstr>
      <vt:lpstr>Here are some ideas</vt:lpstr>
      <vt:lpstr>PowerPoint 演示文稿</vt:lpstr>
      <vt:lpstr>What is a Web Service?</vt:lpstr>
      <vt:lpstr>What is a Web Service?</vt:lpstr>
      <vt:lpstr>Web services are based on standards</vt:lpstr>
      <vt:lpstr>Web services are based on standards</vt:lpstr>
      <vt:lpstr>Standardization </vt:lpstr>
      <vt:lpstr>Standardization – definition (1) </vt:lpstr>
      <vt:lpstr>Standard</vt:lpstr>
      <vt:lpstr>Standard</vt:lpstr>
      <vt:lpstr>Standard - example</vt:lpstr>
      <vt:lpstr>Standardization  – definition (2) </vt:lpstr>
      <vt:lpstr>Standardization purpose (1)</vt:lpstr>
      <vt:lpstr>Standardization purpose (2)</vt:lpstr>
      <vt:lpstr>Industry standardization examples</vt:lpstr>
      <vt:lpstr>Who creates standards</vt:lpstr>
      <vt:lpstr>Technical standard</vt:lpstr>
      <vt:lpstr>Technical standard</vt:lpstr>
      <vt:lpstr>Types of technical standards</vt:lpstr>
      <vt:lpstr>Standard specification</vt:lpstr>
      <vt:lpstr>Web services standards</vt:lpstr>
      <vt:lpstr>Web service standards</vt:lpstr>
      <vt:lpstr>What is a Web Service?</vt:lpstr>
      <vt:lpstr>A Basic Web Service</vt:lpstr>
      <vt:lpstr>XML Messaging</vt:lpstr>
      <vt:lpstr>Web Services Defined</vt:lpstr>
      <vt:lpstr>Web Services:  Self Describing</vt:lpstr>
      <vt:lpstr>Web Services:  Discoverable</vt:lpstr>
      <vt:lpstr>Web Services:  Summary</vt:lpstr>
      <vt:lpstr>Web Services Architecture</vt:lpstr>
      <vt:lpstr>Web Service Architecture</vt:lpstr>
      <vt:lpstr>Web Service Roles</vt:lpstr>
      <vt:lpstr>Web Service Roles</vt:lpstr>
      <vt:lpstr>Web Service Protocol Stack</vt:lpstr>
      <vt:lpstr>Web Service Protocol Stack</vt:lpstr>
      <vt:lpstr>Part II: Web Service Protocols</vt:lpstr>
      <vt:lpstr>XML Messaging</vt:lpstr>
      <vt:lpstr>PowerPoint 演示文稿</vt:lpstr>
      <vt:lpstr>Option 1:  XML-RPC</vt:lpstr>
      <vt:lpstr>Option 1:  XML-RPC</vt:lpstr>
      <vt:lpstr>XML-RPC Example</vt:lpstr>
      <vt:lpstr>XML-RPC Example</vt:lpstr>
      <vt:lpstr>XML-RPC Example</vt:lpstr>
      <vt:lpstr>XML-RPC Example</vt:lpstr>
      <vt:lpstr>XML-RPC Example</vt:lpstr>
      <vt:lpstr>Option 2:  SOAP</vt:lpstr>
      <vt:lpstr>Option 2:  SOAP</vt:lpstr>
      <vt:lpstr>SOAP Message Format</vt:lpstr>
      <vt:lpstr>SOAP 1.1 Example</vt:lpstr>
      <vt:lpstr>SOAP 1.1 Example</vt:lpstr>
      <vt:lpstr>SOAP 1.1 Example:</vt:lpstr>
      <vt:lpstr>SOAP 1.1 Example:</vt:lpstr>
      <vt:lpstr>PowerPoint 演示文稿</vt:lpstr>
      <vt:lpstr>PowerPoint 演示文稿</vt:lpstr>
      <vt:lpstr>PowerPoint 演示文稿</vt:lpstr>
      <vt:lpstr>XML-RPC vs SOAP</vt:lpstr>
      <vt:lpstr>PowerPoint 演示文稿</vt:lpstr>
      <vt:lpstr>WSDL</vt:lpstr>
      <vt:lpstr>WSDL In a Nutshell</vt:lpstr>
      <vt:lpstr>WSDL Excerpt:  Weather Service</vt:lpstr>
      <vt:lpstr>WSDL Excerpt:  Weather Service</vt:lpstr>
      <vt:lpstr>WSDL Excerpt:  Weather Service</vt:lpstr>
      <vt:lpstr>WSDL Excerpt:  Weather Service</vt:lpstr>
      <vt:lpstr>WSDL Excerpt:  Weather Service</vt:lpstr>
      <vt:lpstr>WSDL Excerpt:  Weather Service</vt:lpstr>
      <vt:lpstr>WSDL Excerpt:  Weather Service</vt:lpstr>
      <vt:lpstr>WSDL Excerpt:  Weather Service</vt:lpstr>
      <vt:lpstr>WSDL Excerpt:  Weather Service</vt:lpstr>
      <vt:lpstr>So What?</vt:lpstr>
      <vt:lpstr>PowerPoint 演示文稿</vt:lpstr>
      <vt:lpstr>UDDI</vt:lpstr>
      <vt:lpstr>UDDI:  Two Parts</vt:lpstr>
      <vt:lpstr>UDDI Data</vt:lpstr>
      <vt:lpstr>All Together Now!</vt:lpstr>
      <vt:lpstr>PowerPoint 演示文稿</vt:lpstr>
      <vt:lpstr>Using the Protocols Together – service request perspective</vt:lpstr>
      <vt:lpstr>Using the Protocols Together – service provider perspective</vt:lpstr>
      <vt:lpstr>Web Services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COMP3017_Spring2023_Module 1_part 1</dc:title>
  <dc:creator>Joanna Siebert</dc:creator>
  <cp:lastModifiedBy>刘玄昊</cp:lastModifiedBy>
  <cp:revision>175</cp:revision>
  <cp:lastPrinted>2023-02-18T04:32:49Z</cp:lastPrinted>
  <dcterms:created xsi:type="dcterms:W3CDTF">2020-03-15T08:11:10Z</dcterms:created>
  <dcterms:modified xsi:type="dcterms:W3CDTF">2023-04-22T13:50:06Z</dcterms:modified>
</cp:coreProperties>
</file>