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786" r:id="rId2"/>
    <p:sldId id="847" r:id="rId3"/>
    <p:sldId id="1161" r:id="rId4"/>
    <p:sldId id="856" r:id="rId5"/>
    <p:sldId id="972" r:id="rId6"/>
    <p:sldId id="928" r:id="rId7"/>
    <p:sldId id="929" r:id="rId8"/>
    <p:sldId id="930" r:id="rId9"/>
    <p:sldId id="1162" r:id="rId10"/>
    <p:sldId id="975" r:id="rId11"/>
    <p:sldId id="981" r:id="rId12"/>
    <p:sldId id="977" r:id="rId13"/>
    <p:sldId id="978" r:id="rId14"/>
    <p:sldId id="976" r:id="rId15"/>
    <p:sldId id="982" r:id="rId16"/>
    <p:sldId id="791" r:id="rId17"/>
    <p:sldId id="792" r:id="rId18"/>
    <p:sldId id="793" r:id="rId19"/>
    <p:sldId id="794" r:id="rId20"/>
    <p:sldId id="986" r:id="rId21"/>
    <p:sldId id="987" r:id="rId22"/>
    <p:sldId id="988" r:id="rId23"/>
    <p:sldId id="795" r:id="rId24"/>
    <p:sldId id="797" r:id="rId25"/>
    <p:sldId id="798" r:id="rId26"/>
    <p:sldId id="799" r:id="rId27"/>
    <p:sldId id="800" r:id="rId28"/>
    <p:sldId id="801" r:id="rId29"/>
    <p:sldId id="802" r:id="rId30"/>
    <p:sldId id="803" r:id="rId31"/>
    <p:sldId id="804" r:id="rId32"/>
    <p:sldId id="805" r:id="rId33"/>
    <p:sldId id="806" r:id="rId34"/>
    <p:sldId id="807" r:id="rId35"/>
    <p:sldId id="808" r:id="rId36"/>
    <p:sldId id="809" r:id="rId37"/>
    <p:sldId id="931" r:id="rId38"/>
    <p:sldId id="1169" r:id="rId39"/>
    <p:sldId id="1170" r:id="rId40"/>
    <p:sldId id="1171" r:id="rId41"/>
    <p:sldId id="1188" r:id="rId42"/>
    <p:sldId id="1192" r:id="rId43"/>
    <p:sldId id="1189" r:id="rId44"/>
    <p:sldId id="1190" r:id="rId45"/>
    <p:sldId id="1191" r:id="rId46"/>
    <p:sldId id="1193" r:id="rId47"/>
    <p:sldId id="1195" r:id="rId48"/>
    <p:sldId id="1197" r:id="rId49"/>
    <p:sldId id="1187" r:id="rId50"/>
    <p:sldId id="1186" r:id="rId51"/>
    <p:sldId id="1200" r:id="rId52"/>
    <p:sldId id="1194" r:id="rId53"/>
    <p:sldId id="1199" r:id="rId54"/>
    <p:sldId id="1177" r:id="rId55"/>
    <p:sldId id="1178" r:id="rId56"/>
    <p:sldId id="1179" r:id="rId57"/>
    <p:sldId id="933" r:id="rId58"/>
    <p:sldId id="1183" r:id="rId59"/>
    <p:sldId id="936" r:id="rId60"/>
    <p:sldId id="1173" r:id="rId61"/>
    <p:sldId id="937" r:id="rId62"/>
    <p:sldId id="938" r:id="rId63"/>
    <p:sldId id="939" r:id="rId64"/>
    <p:sldId id="990" r:id="rId65"/>
    <p:sldId id="991" r:id="rId66"/>
    <p:sldId id="992" r:id="rId67"/>
    <p:sldId id="993" r:id="rId68"/>
    <p:sldId id="994" r:id="rId69"/>
    <p:sldId id="995" r:id="rId70"/>
    <p:sldId id="1181" r:id="rId71"/>
    <p:sldId id="996" r:id="rId72"/>
    <p:sldId id="997" r:id="rId73"/>
    <p:sldId id="998" r:id="rId74"/>
    <p:sldId id="1201" r:id="rId75"/>
    <p:sldId id="1202" r:id="rId76"/>
    <p:sldId id="1204" r:id="rId77"/>
    <p:sldId id="1205" r:id="rId78"/>
    <p:sldId id="1206" r:id="rId79"/>
    <p:sldId id="999" r:id="rId80"/>
    <p:sldId id="1000" r:id="rId81"/>
    <p:sldId id="1001" r:id="rId82"/>
    <p:sldId id="1002" r:id="rId83"/>
    <p:sldId id="1003" r:id="rId84"/>
    <p:sldId id="1004" r:id="rId85"/>
    <p:sldId id="1005" r:id="rId86"/>
    <p:sldId id="1006" r:id="rId87"/>
    <p:sldId id="1007" r:id="rId88"/>
    <p:sldId id="1082" r:id="rId89"/>
    <p:sldId id="1010" r:id="rId90"/>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67" autoAdjust="0"/>
    <p:restoredTop sz="94660"/>
  </p:normalViewPr>
  <p:slideViewPr>
    <p:cSldViewPr snapToGrid="0">
      <p:cViewPr varScale="1">
        <p:scale>
          <a:sx n="89" d="100"/>
          <a:sy n="89" d="100"/>
        </p:scale>
        <p:origin x="68" y="4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22/04/2023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4/22/2023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ws.amazon.com/simpledb/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ws.amazon.com/s3/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3.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3.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3.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media/image3.tmp"/><Relationship Id="rId5" Type="http://schemas.openxmlformats.org/officeDocument/2006/relationships/tags" Target="../tags/tag73.xml"/><Relationship Id="rId10" Type="http://schemas.openxmlformats.org/officeDocument/2006/relationships/slideLayout" Target="../slideLayouts/slideLayout7.xml"/><Relationship Id="rId4" Type="http://schemas.openxmlformats.org/officeDocument/2006/relationships/tags" Target="../tags/tag72.xml"/><Relationship Id="rId9" Type="http://schemas.openxmlformats.org/officeDocument/2006/relationships/tags" Target="../tags/tag7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slideLayout" Target="../slideLayouts/slideLayout7.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tags" Target="../tags/tag92.xml"/><Relationship Id="rId10" Type="http://schemas.openxmlformats.org/officeDocument/2006/relationships/tags" Target="../tags/tag87.xml"/><Relationship Id="rId19" Type="http://schemas.openxmlformats.org/officeDocument/2006/relationships/image" Target="../media/image3.tmp"/><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image" Target="../media/image3.tmp"/><Relationship Id="rId5" Type="http://schemas.openxmlformats.org/officeDocument/2006/relationships/tags" Target="../tags/tag99.xml"/><Relationship Id="rId10" Type="http://schemas.openxmlformats.org/officeDocument/2006/relationships/slideLayout" Target="../slideLayouts/slideLayout7.xml"/><Relationship Id="rId4" Type="http://schemas.openxmlformats.org/officeDocument/2006/relationships/tags" Target="../tags/tag98.xml"/><Relationship Id="rId9" Type="http://schemas.openxmlformats.org/officeDocument/2006/relationships/tags" Target="../tags/tag10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255" y="1390270"/>
            <a:ext cx="9144000" cy="1790700"/>
          </a:xfrm>
        </p:spPr>
        <p:txBody>
          <a:bodyPr>
            <a:noAutofit/>
          </a:bodyPr>
          <a:lstStyle/>
          <a:p>
            <a:r>
              <a:rPr lang="en-US" sz="6600" dirty="0"/>
              <a:t>COMP3017 </a:t>
            </a:r>
            <a:br>
              <a:rPr lang="en-US" sz="4950" dirty="0"/>
            </a:br>
            <a:r>
              <a:rPr lang="en-US" sz="4950" dirty="0"/>
              <a:t>Service Computing</a:t>
            </a:r>
            <a:endParaRPr lang="en-US" sz="33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6B99E-BFC4-7310-228E-64E4F6017FAF}"/>
              </a:ext>
            </a:extLst>
          </p:cNvPr>
          <p:cNvSpPr>
            <a:spLocks noGrp="1"/>
          </p:cNvSpPr>
          <p:nvPr>
            <p:ph type="title"/>
          </p:nvPr>
        </p:nvSpPr>
        <p:spPr/>
        <p:txBody>
          <a:bodyPr/>
          <a:lstStyle/>
          <a:p>
            <a:r>
              <a:rPr lang="en-AU" dirty="0"/>
              <a:t>Web Services example</a:t>
            </a:r>
            <a:endParaRPr lang="x-none" dirty="0"/>
          </a:p>
        </p:txBody>
      </p:sp>
      <p:sp>
        <p:nvSpPr>
          <p:cNvPr id="3" name="内容占位符 2">
            <a:extLst>
              <a:ext uri="{FF2B5EF4-FFF2-40B4-BE49-F238E27FC236}">
                <a16:creationId xmlns:a16="http://schemas.microsoft.com/office/drawing/2014/main" id="{FD7C455C-52EB-4940-455A-E8D93B0FB362}"/>
              </a:ext>
            </a:extLst>
          </p:cNvPr>
          <p:cNvSpPr>
            <a:spLocks noGrp="1"/>
          </p:cNvSpPr>
          <p:nvPr>
            <p:ph idx="1"/>
          </p:nvPr>
        </p:nvSpPr>
        <p:spPr/>
        <p:txBody>
          <a:bodyPr>
            <a:normAutofit fontScale="92500" lnSpcReduction="10000"/>
          </a:bodyPr>
          <a:lstStyle/>
          <a:p>
            <a:r>
              <a:rPr lang="en-AU" sz="3600" dirty="0"/>
              <a:t>AWS - Amazon Web Services</a:t>
            </a:r>
          </a:p>
          <a:p>
            <a:pPr lvl="1"/>
            <a:r>
              <a:rPr lang="en-US" sz="3200" dirty="0"/>
              <a:t>a cloud platform offering over 200 services from data centers globally</a:t>
            </a:r>
          </a:p>
          <a:p>
            <a:pPr lvl="2"/>
            <a:r>
              <a:rPr lang="en-US" sz="2800" dirty="0"/>
              <a:t>Amazon Simple Storage Service (Amazon S3)</a:t>
            </a:r>
          </a:p>
          <a:p>
            <a:pPr lvl="2"/>
            <a:r>
              <a:rPr lang="en-US" sz="2800" dirty="0"/>
              <a:t>Amazon </a:t>
            </a:r>
            <a:r>
              <a:rPr lang="en-US" sz="2800" dirty="0" err="1"/>
              <a:t>SimpleDB</a:t>
            </a:r>
            <a:endParaRPr lang="en-US" sz="2800" dirty="0"/>
          </a:p>
          <a:p>
            <a:pPr lvl="2"/>
            <a:r>
              <a:rPr lang="en-US" sz="2800" dirty="0"/>
              <a:t>…</a:t>
            </a:r>
          </a:p>
          <a:p>
            <a:r>
              <a:rPr lang="en-US" sz="3600" dirty="0"/>
              <a:t>Millions of customers</a:t>
            </a:r>
          </a:p>
          <a:p>
            <a:pPr lvl="1"/>
            <a:r>
              <a:rPr lang="en-US" sz="3200" dirty="0"/>
              <a:t>Startups</a:t>
            </a:r>
          </a:p>
          <a:p>
            <a:pPr lvl="1"/>
            <a:r>
              <a:rPr lang="en-US" sz="3200" dirty="0"/>
              <a:t>Large enterprises</a:t>
            </a:r>
          </a:p>
          <a:p>
            <a:pPr lvl="1"/>
            <a:r>
              <a:rPr lang="en-US" sz="3200" dirty="0"/>
              <a:t>government agencies</a:t>
            </a:r>
          </a:p>
          <a:p>
            <a:endParaRPr lang="x-none" sz="3600" dirty="0"/>
          </a:p>
        </p:txBody>
      </p:sp>
    </p:spTree>
    <p:extLst>
      <p:ext uri="{BB962C8B-B14F-4D97-AF65-F5344CB8AC3E}">
        <p14:creationId xmlns:p14="http://schemas.microsoft.com/office/powerpoint/2010/main" val="127889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B007D-EFA4-1D0F-BA18-9CBD0204AE20}"/>
              </a:ext>
            </a:extLst>
          </p:cNvPr>
          <p:cNvSpPr>
            <a:spLocks noGrp="1"/>
          </p:cNvSpPr>
          <p:nvPr>
            <p:ph type="title"/>
          </p:nvPr>
        </p:nvSpPr>
        <p:spPr>
          <a:xfrm>
            <a:off x="838200" y="316999"/>
            <a:ext cx="10515600" cy="1325563"/>
          </a:xfrm>
        </p:spPr>
        <p:txBody>
          <a:bodyPr/>
          <a:lstStyle/>
          <a:p>
            <a:r>
              <a:rPr lang="en-AU" dirty="0"/>
              <a:t>Web Service example - Amazon </a:t>
            </a:r>
            <a:r>
              <a:rPr lang="en-AU" dirty="0" err="1"/>
              <a:t>SimpleDB</a:t>
            </a:r>
            <a:endParaRPr lang="x-none" dirty="0"/>
          </a:p>
        </p:txBody>
      </p:sp>
      <p:sp>
        <p:nvSpPr>
          <p:cNvPr id="3" name="内容占位符 2">
            <a:extLst>
              <a:ext uri="{FF2B5EF4-FFF2-40B4-BE49-F238E27FC236}">
                <a16:creationId xmlns:a16="http://schemas.microsoft.com/office/drawing/2014/main" id="{AB15C126-638C-F639-EE49-55A90CF32BC4}"/>
              </a:ext>
            </a:extLst>
          </p:cNvPr>
          <p:cNvSpPr>
            <a:spLocks noGrp="1"/>
          </p:cNvSpPr>
          <p:nvPr>
            <p:ph idx="1"/>
          </p:nvPr>
        </p:nvSpPr>
        <p:spPr/>
        <p:txBody>
          <a:bodyPr>
            <a:normAutofit fontScale="92500"/>
          </a:bodyPr>
          <a:lstStyle/>
          <a:p>
            <a:r>
              <a:rPr lang="en-US" sz="4000" dirty="0">
                <a:hlinkClick r:id="rId2"/>
              </a:rPr>
              <a:t>https://docs.aws.amazon.com/simpledb/index.html</a:t>
            </a:r>
            <a:endParaRPr lang="en-US" sz="4000" dirty="0"/>
          </a:p>
          <a:p>
            <a:r>
              <a:rPr lang="en-US" sz="4000" dirty="0"/>
              <a:t>Replaces a traditional clustered relational database </a:t>
            </a:r>
          </a:p>
          <a:p>
            <a:pPr lvl="1"/>
            <a:r>
              <a:rPr lang="en-US" sz="3600" dirty="0"/>
              <a:t>Expensive</a:t>
            </a:r>
          </a:p>
          <a:p>
            <a:pPr lvl="1"/>
            <a:r>
              <a:rPr lang="en-US" sz="3600" dirty="0"/>
              <a:t>Complex </a:t>
            </a:r>
          </a:p>
          <a:p>
            <a:r>
              <a:rPr lang="en-US" sz="4000" dirty="0"/>
              <a:t>provides the core functionality of a database</a:t>
            </a:r>
          </a:p>
          <a:p>
            <a:pPr lvl="1"/>
            <a:r>
              <a:rPr lang="en-US" sz="3600" dirty="0"/>
              <a:t>real-time lookup and simple querying of structured data</a:t>
            </a:r>
          </a:p>
          <a:p>
            <a:endParaRPr lang="x-none" sz="4000" dirty="0"/>
          </a:p>
        </p:txBody>
      </p:sp>
    </p:spTree>
    <p:extLst>
      <p:ext uri="{BB962C8B-B14F-4D97-AF65-F5344CB8AC3E}">
        <p14:creationId xmlns:p14="http://schemas.microsoft.com/office/powerpoint/2010/main" val="1513203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436E1-1AD9-D2FA-BF61-17A7F293171F}"/>
              </a:ext>
            </a:extLst>
          </p:cNvPr>
          <p:cNvSpPr>
            <a:spLocks noGrp="1"/>
          </p:cNvSpPr>
          <p:nvPr>
            <p:ph type="title"/>
          </p:nvPr>
        </p:nvSpPr>
        <p:spPr/>
        <p:txBody>
          <a:bodyPr/>
          <a:lstStyle/>
          <a:p>
            <a:r>
              <a:rPr lang="en-AU" dirty="0"/>
              <a:t>Web Service example - </a:t>
            </a:r>
            <a:r>
              <a:rPr lang="en-US" dirty="0"/>
              <a:t>Amazon S3</a:t>
            </a:r>
            <a:endParaRPr lang="x-none" dirty="0"/>
          </a:p>
        </p:txBody>
      </p:sp>
      <p:sp>
        <p:nvSpPr>
          <p:cNvPr id="3" name="内容占位符 2">
            <a:extLst>
              <a:ext uri="{FF2B5EF4-FFF2-40B4-BE49-F238E27FC236}">
                <a16:creationId xmlns:a16="http://schemas.microsoft.com/office/drawing/2014/main" id="{A4766165-9EEC-623E-FE43-044559A2923F}"/>
              </a:ext>
            </a:extLst>
          </p:cNvPr>
          <p:cNvSpPr>
            <a:spLocks noGrp="1"/>
          </p:cNvSpPr>
          <p:nvPr>
            <p:ph idx="1"/>
          </p:nvPr>
        </p:nvSpPr>
        <p:spPr/>
        <p:txBody>
          <a:bodyPr>
            <a:normAutofit/>
          </a:bodyPr>
          <a:lstStyle/>
          <a:p>
            <a:r>
              <a:rPr lang="en-US" sz="3600" dirty="0">
                <a:hlinkClick r:id="rId2"/>
              </a:rPr>
              <a:t>https://docs.aws.amazon.com/s3/index.html</a:t>
            </a:r>
            <a:endParaRPr lang="en-US" sz="3600" dirty="0"/>
          </a:p>
          <a:p>
            <a:r>
              <a:rPr lang="en-US" sz="3600" dirty="0"/>
              <a:t>Amazon Simple Storage Service (Amazon S3) </a:t>
            </a:r>
          </a:p>
          <a:p>
            <a:pPr lvl="1"/>
            <a:r>
              <a:rPr lang="en-US" sz="3200" dirty="0"/>
              <a:t>an object storage service</a:t>
            </a:r>
          </a:p>
          <a:p>
            <a:r>
              <a:rPr lang="en-US" sz="3600" dirty="0"/>
              <a:t>Amazon S3 is a REST service</a:t>
            </a:r>
          </a:p>
          <a:p>
            <a:pPr lvl="1"/>
            <a:r>
              <a:rPr lang="en-US" sz="3200" dirty="0"/>
              <a:t>When you use this service, you can send requests to Amazon S3 using the REST API </a:t>
            </a:r>
            <a:endParaRPr lang="x-none" sz="3200" dirty="0"/>
          </a:p>
          <a:p>
            <a:endParaRPr lang="en-US" sz="3600" dirty="0"/>
          </a:p>
        </p:txBody>
      </p:sp>
    </p:spTree>
    <p:extLst>
      <p:ext uri="{BB962C8B-B14F-4D97-AF65-F5344CB8AC3E}">
        <p14:creationId xmlns:p14="http://schemas.microsoft.com/office/powerpoint/2010/main" val="355833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436E1-1AD9-D2FA-BF61-17A7F293171F}"/>
              </a:ext>
            </a:extLst>
          </p:cNvPr>
          <p:cNvSpPr>
            <a:spLocks noGrp="1"/>
          </p:cNvSpPr>
          <p:nvPr>
            <p:ph type="title"/>
          </p:nvPr>
        </p:nvSpPr>
        <p:spPr/>
        <p:txBody>
          <a:bodyPr/>
          <a:lstStyle/>
          <a:p>
            <a:r>
              <a:rPr lang="en-AU" dirty="0"/>
              <a:t>Web Service example - </a:t>
            </a:r>
            <a:r>
              <a:rPr lang="en-US" dirty="0"/>
              <a:t>Amazon S3</a:t>
            </a:r>
            <a:endParaRPr lang="x-none" dirty="0"/>
          </a:p>
        </p:txBody>
      </p:sp>
      <p:sp>
        <p:nvSpPr>
          <p:cNvPr id="3" name="内容占位符 2">
            <a:extLst>
              <a:ext uri="{FF2B5EF4-FFF2-40B4-BE49-F238E27FC236}">
                <a16:creationId xmlns:a16="http://schemas.microsoft.com/office/drawing/2014/main" id="{A4766165-9EEC-623E-FE43-044559A2923F}"/>
              </a:ext>
            </a:extLst>
          </p:cNvPr>
          <p:cNvSpPr>
            <a:spLocks noGrp="1"/>
          </p:cNvSpPr>
          <p:nvPr>
            <p:ph idx="1"/>
          </p:nvPr>
        </p:nvSpPr>
        <p:spPr/>
        <p:txBody>
          <a:bodyPr>
            <a:normAutofit fontScale="92500" lnSpcReduction="10000"/>
          </a:bodyPr>
          <a:lstStyle/>
          <a:p>
            <a:r>
              <a:rPr lang="en-US" sz="3600" dirty="0"/>
              <a:t>Customers can use Amazon S3 to store and protect data for a range of use cases</a:t>
            </a:r>
          </a:p>
          <a:p>
            <a:pPr lvl="1"/>
            <a:r>
              <a:rPr lang="en-US" sz="3200" dirty="0"/>
              <a:t>data lakes</a:t>
            </a:r>
          </a:p>
          <a:p>
            <a:pPr lvl="1"/>
            <a:r>
              <a:rPr lang="en-US" sz="3200" dirty="0"/>
              <a:t>Websites</a:t>
            </a:r>
          </a:p>
          <a:p>
            <a:pPr lvl="1"/>
            <a:r>
              <a:rPr lang="en-US" sz="3200" dirty="0"/>
              <a:t>mobile applications</a:t>
            </a:r>
          </a:p>
          <a:p>
            <a:pPr lvl="1"/>
            <a:r>
              <a:rPr lang="en-US" sz="3200" dirty="0"/>
              <a:t>backup and restore</a:t>
            </a:r>
          </a:p>
          <a:p>
            <a:pPr lvl="1"/>
            <a:r>
              <a:rPr lang="en-US" sz="3200" dirty="0"/>
              <a:t>archive</a:t>
            </a:r>
          </a:p>
          <a:p>
            <a:pPr lvl="1"/>
            <a:r>
              <a:rPr lang="en-US" sz="3200" dirty="0"/>
              <a:t>enterprise applications</a:t>
            </a:r>
          </a:p>
          <a:p>
            <a:pPr lvl="1"/>
            <a:r>
              <a:rPr lang="en-US" sz="3200" dirty="0"/>
              <a:t>IoT devices</a:t>
            </a:r>
          </a:p>
          <a:p>
            <a:pPr lvl="1"/>
            <a:r>
              <a:rPr lang="en-US" sz="3200" dirty="0"/>
              <a:t>big data analytics</a:t>
            </a:r>
          </a:p>
        </p:txBody>
      </p:sp>
    </p:spTree>
    <p:extLst>
      <p:ext uri="{BB962C8B-B14F-4D97-AF65-F5344CB8AC3E}">
        <p14:creationId xmlns:p14="http://schemas.microsoft.com/office/powerpoint/2010/main" val="3499139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436E1-1AD9-D2FA-BF61-17A7F293171F}"/>
              </a:ext>
            </a:extLst>
          </p:cNvPr>
          <p:cNvSpPr>
            <a:spLocks noGrp="1"/>
          </p:cNvSpPr>
          <p:nvPr>
            <p:ph type="title"/>
          </p:nvPr>
        </p:nvSpPr>
        <p:spPr/>
        <p:txBody>
          <a:bodyPr/>
          <a:lstStyle/>
          <a:p>
            <a:r>
              <a:rPr lang="en-AU" dirty="0"/>
              <a:t>Web Service example - </a:t>
            </a:r>
            <a:r>
              <a:rPr lang="en-US" dirty="0"/>
              <a:t>Amazon S3</a:t>
            </a:r>
            <a:endParaRPr lang="x-none" dirty="0"/>
          </a:p>
        </p:txBody>
      </p:sp>
      <p:sp>
        <p:nvSpPr>
          <p:cNvPr id="3" name="内容占位符 2">
            <a:extLst>
              <a:ext uri="{FF2B5EF4-FFF2-40B4-BE49-F238E27FC236}">
                <a16:creationId xmlns:a16="http://schemas.microsoft.com/office/drawing/2014/main" id="{A4766165-9EEC-623E-FE43-044559A2923F}"/>
              </a:ext>
            </a:extLst>
          </p:cNvPr>
          <p:cNvSpPr>
            <a:spLocks noGrp="1"/>
          </p:cNvSpPr>
          <p:nvPr>
            <p:ph idx="1"/>
          </p:nvPr>
        </p:nvSpPr>
        <p:spPr/>
        <p:txBody>
          <a:bodyPr>
            <a:normAutofit/>
          </a:bodyPr>
          <a:lstStyle/>
          <a:p>
            <a:r>
              <a:rPr lang="en-US" sz="4000" dirty="0"/>
              <a:t>Amazon S3 provides management features so that the customers of this service can optimize, organize, and configure access to their data to meet their specific business, organizational, and compliance requirements</a:t>
            </a:r>
            <a:endParaRPr lang="x-none" sz="3600" dirty="0"/>
          </a:p>
        </p:txBody>
      </p:sp>
    </p:spTree>
    <p:extLst>
      <p:ext uri="{BB962C8B-B14F-4D97-AF65-F5344CB8AC3E}">
        <p14:creationId xmlns:p14="http://schemas.microsoft.com/office/powerpoint/2010/main" val="1035917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0099D-6273-3B98-D176-EC2172E28AA3}"/>
              </a:ext>
            </a:extLst>
          </p:cNvPr>
          <p:cNvSpPr>
            <a:spLocks noGrp="1"/>
          </p:cNvSpPr>
          <p:nvPr>
            <p:ph type="title"/>
          </p:nvPr>
        </p:nvSpPr>
        <p:spPr/>
        <p:txBody>
          <a:bodyPr/>
          <a:lstStyle/>
          <a:p>
            <a:r>
              <a:rPr lang="en-AU" dirty="0"/>
              <a:t>Example – Combining different services</a:t>
            </a:r>
            <a:endParaRPr lang="x-none" dirty="0"/>
          </a:p>
        </p:txBody>
      </p:sp>
      <p:sp>
        <p:nvSpPr>
          <p:cNvPr id="3" name="内容占位符 2">
            <a:extLst>
              <a:ext uri="{FF2B5EF4-FFF2-40B4-BE49-F238E27FC236}">
                <a16:creationId xmlns:a16="http://schemas.microsoft.com/office/drawing/2014/main" id="{C8CED280-48CF-ED5F-5EE9-8988D554F370}"/>
              </a:ext>
            </a:extLst>
          </p:cNvPr>
          <p:cNvSpPr>
            <a:spLocks noGrp="1"/>
          </p:cNvSpPr>
          <p:nvPr>
            <p:ph idx="1"/>
          </p:nvPr>
        </p:nvSpPr>
        <p:spPr/>
        <p:txBody>
          <a:bodyPr>
            <a:normAutofit lnSpcReduction="10000"/>
          </a:bodyPr>
          <a:lstStyle/>
          <a:p>
            <a:r>
              <a:rPr lang="en-US" sz="4000" dirty="0"/>
              <a:t>Developers can </a:t>
            </a:r>
          </a:p>
          <a:p>
            <a:pPr lvl="1"/>
            <a:r>
              <a:rPr lang="en-US" sz="3600" dirty="0"/>
              <a:t>run their applications in Amazon EC2 (compute platform)</a:t>
            </a:r>
          </a:p>
          <a:p>
            <a:pPr lvl="1"/>
            <a:r>
              <a:rPr lang="en-US" sz="3600" dirty="0"/>
              <a:t>store their data objects in Amazon S3</a:t>
            </a:r>
          </a:p>
          <a:p>
            <a:r>
              <a:rPr lang="en-US" sz="4000" dirty="0"/>
              <a:t>Amazon </a:t>
            </a:r>
            <a:r>
              <a:rPr lang="en-US" sz="4000" dirty="0" err="1"/>
              <a:t>SimpleDB</a:t>
            </a:r>
            <a:r>
              <a:rPr lang="en-US" sz="4000" dirty="0"/>
              <a:t> can then be used to query the object metadata from within the application in Amazon EC2 and return pointers to the objects stored in Amazon S3</a:t>
            </a:r>
            <a:endParaRPr lang="x-none" sz="4000" dirty="0"/>
          </a:p>
        </p:txBody>
      </p:sp>
    </p:spTree>
    <p:extLst>
      <p:ext uri="{BB962C8B-B14F-4D97-AF65-F5344CB8AC3E}">
        <p14:creationId xmlns:p14="http://schemas.microsoft.com/office/powerpoint/2010/main" val="3881821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5" name="Picture 4"/>
          <p:cNvPicPr>
            <a:picLocks noChangeAspect="1"/>
          </p:cNvPicPr>
          <p:nvPr/>
        </p:nvPicPr>
        <p:blipFill>
          <a:blip r:embed="rId2"/>
          <a:stretch>
            <a:fillRect/>
          </a:stretch>
        </p:blipFill>
        <p:spPr>
          <a:xfrm>
            <a:off x="4387437" y="1478162"/>
            <a:ext cx="2480088" cy="3976092"/>
          </a:xfrm>
          <a:prstGeom prst="rect">
            <a:avLst/>
          </a:prstGeom>
        </p:spPr>
      </p:pic>
    </p:spTree>
    <p:extLst>
      <p:ext uri="{BB962C8B-B14F-4D97-AF65-F5344CB8AC3E}">
        <p14:creationId xmlns:p14="http://schemas.microsoft.com/office/powerpoint/2010/main" val="143978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 quick review</a:t>
            </a:r>
          </a:p>
        </p:txBody>
      </p:sp>
    </p:spTree>
    <p:extLst>
      <p:ext uri="{BB962C8B-B14F-4D97-AF65-F5344CB8AC3E}">
        <p14:creationId xmlns:p14="http://schemas.microsoft.com/office/powerpoint/2010/main" val="367761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2091-C788-4BBF-BB0F-8C7A1B45D399}"/>
              </a:ext>
            </a:extLst>
          </p:cNvPr>
          <p:cNvSpPr>
            <a:spLocks noGrp="1"/>
          </p:cNvSpPr>
          <p:nvPr>
            <p:ph type="title"/>
          </p:nvPr>
        </p:nvSpPr>
        <p:spPr/>
        <p:txBody>
          <a:bodyPr/>
          <a:lstStyle/>
          <a:p>
            <a:r>
              <a:rPr lang="en-US" dirty="0"/>
              <a:t>Web Service Properties</a:t>
            </a:r>
          </a:p>
        </p:txBody>
      </p:sp>
      <p:sp>
        <p:nvSpPr>
          <p:cNvPr id="3" name="Content Placeholder 2">
            <a:extLst>
              <a:ext uri="{FF2B5EF4-FFF2-40B4-BE49-F238E27FC236}">
                <a16:creationId xmlns:a16="http://schemas.microsoft.com/office/drawing/2014/main" id="{4EFF0CBC-AE5B-4E00-9D15-873208627B3A}"/>
              </a:ext>
            </a:extLst>
          </p:cNvPr>
          <p:cNvSpPr>
            <a:spLocks noGrp="1"/>
          </p:cNvSpPr>
          <p:nvPr>
            <p:ph idx="1"/>
          </p:nvPr>
        </p:nvSpPr>
        <p:spPr/>
        <p:txBody>
          <a:bodyPr>
            <a:normAutofit/>
          </a:bodyPr>
          <a:lstStyle/>
          <a:p>
            <a:r>
              <a:rPr lang="en-US" sz="3600" dirty="0"/>
              <a:t>Available over the Internet or intranet</a:t>
            </a:r>
          </a:p>
          <a:p>
            <a:r>
              <a:rPr lang="en-US" sz="3600" dirty="0"/>
              <a:t>Uses standardized XML messaging system</a:t>
            </a:r>
          </a:p>
          <a:p>
            <a:r>
              <a:rPr lang="en-US" sz="3600" dirty="0"/>
              <a:t>Is not tied to any operating system or programming language</a:t>
            </a:r>
          </a:p>
          <a:p>
            <a:r>
              <a:rPr lang="en-US" sz="3600" dirty="0"/>
              <a:t>Is self-describing via a common XML grammar</a:t>
            </a:r>
          </a:p>
          <a:p>
            <a:r>
              <a:rPr lang="en-US" sz="3600" dirty="0"/>
              <a:t>Is discoverable via a simple find mechanism</a:t>
            </a:r>
          </a:p>
        </p:txBody>
      </p:sp>
    </p:spTree>
    <p:extLst>
      <p:ext uri="{BB962C8B-B14F-4D97-AF65-F5344CB8AC3E}">
        <p14:creationId xmlns:p14="http://schemas.microsoft.com/office/powerpoint/2010/main" val="94695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282AB0-CB8E-400B-A890-ED4AF68ED30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this module, we have learnt that a web service should be </a:t>
            </a:r>
            <a:r>
              <a:rPr lang="en-US"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self-describing</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discoverable</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Which set of technologies can help to satisfy these 2 requirements? </a:t>
            </a:r>
            <a:r>
              <a:rPr 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(Only 1 answer is correct)</a:t>
            </a:r>
          </a:p>
        </p:txBody>
      </p:sp>
      <p:sp>
        <p:nvSpPr>
          <p:cNvPr id="7" name="TextBox 6">
            <a:extLst>
              <a:ext uri="{FF2B5EF4-FFF2-40B4-BE49-F238E27FC236}">
                <a16:creationId xmlns:a16="http://schemas.microsoft.com/office/drawing/2014/main" id="{C24F4504-2FAD-47A0-B255-89CE6D20A637}"/>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HTTP+XML</a:t>
            </a:r>
          </a:p>
        </p:txBody>
      </p:sp>
      <p:sp>
        <p:nvSpPr>
          <p:cNvPr id="8" name="TextBox 7">
            <a:extLst>
              <a:ext uri="{FF2B5EF4-FFF2-40B4-BE49-F238E27FC236}">
                <a16:creationId xmlns:a16="http://schemas.microsoft.com/office/drawing/2014/main" id="{0D46F7DC-16E2-4A54-9A63-FB574E3A072F}"/>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WSDL+UDDI</a:t>
            </a:r>
          </a:p>
        </p:txBody>
      </p:sp>
      <p:sp>
        <p:nvSpPr>
          <p:cNvPr id="9" name="TextBox 8">
            <a:extLst>
              <a:ext uri="{FF2B5EF4-FFF2-40B4-BE49-F238E27FC236}">
                <a16:creationId xmlns:a16="http://schemas.microsoft.com/office/drawing/2014/main" id="{B5885F6D-08D0-454A-B726-23146D524F01}"/>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SOAP+XML-RPC</a:t>
            </a:r>
          </a:p>
        </p:txBody>
      </p:sp>
      <p:sp>
        <p:nvSpPr>
          <p:cNvPr id="10" name="TextBox 9">
            <a:extLst>
              <a:ext uri="{FF2B5EF4-FFF2-40B4-BE49-F238E27FC236}">
                <a16:creationId xmlns:a16="http://schemas.microsoft.com/office/drawing/2014/main" id="{E4241126-F46D-456E-BC5F-B8C34E27C2ED}"/>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do not know</a:t>
            </a:r>
          </a:p>
        </p:txBody>
      </p:sp>
      <p:sp>
        <p:nvSpPr>
          <p:cNvPr id="11" name="Oval 10">
            <a:extLst>
              <a:ext uri="{FF2B5EF4-FFF2-40B4-BE49-F238E27FC236}">
                <a16:creationId xmlns:a16="http://schemas.microsoft.com/office/drawing/2014/main" id="{4E2DDE6D-EA20-4888-BB50-1B85F2858E0D}"/>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Oval 11">
            <a:extLst>
              <a:ext uri="{FF2B5EF4-FFF2-40B4-BE49-F238E27FC236}">
                <a16:creationId xmlns:a16="http://schemas.microsoft.com/office/drawing/2014/main" id="{3D1C937E-2D8B-4357-835A-4DFD5307ACC1}"/>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Oval 12">
            <a:extLst>
              <a:ext uri="{FF2B5EF4-FFF2-40B4-BE49-F238E27FC236}">
                <a16:creationId xmlns:a16="http://schemas.microsoft.com/office/drawing/2014/main" id="{95FD81F2-610D-4A8A-90E5-A67693A87B5E}"/>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Oval 13">
            <a:extLst>
              <a:ext uri="{FF2B5EF4-FFF2-40B4-BE49-F238E27FC236}">
                <a16:creationId xmlns:a16="http://schemas.microsoft.com/office/drawing/2014/main" id="{0C0CCC83-6D03-42DA-A48E-D8327E012EF2}"/>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2" name="矩形: 圆角 1">
            <a:extLst>
              <a:ext uri="{FF2B5EF4-FFF2-40B4-BE49-F238E27FC236}">
                <a16:creationId xmlns:a16="http://schemas.microsoft.com/office/drawing/2014/main" id="{C7AA67A2-48FD-79F7-A802-CE6D99BA6A5A}"/>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F82692BD-2601-7BFD-7544-2F40F0E5E139}"/>
              </a:ext>
            </a:extLst>
          </p:cNvPr>
          <p:cNvGrpSpPr/>
          <p:nvPr>
            <p:custDataLst>
              <p:tags r:id="rId1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013B9F01-51D5-52FF-8415-727EA02CED86}"/>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5" name="ColorBlock">
              <a:extLst>
                <a:ext uri="{FF2B5EF4-FFF2-40B4-BE49-F238E27FC236}">
                  <a16:creationId xmlns:a16="http://schemas.microsoft.com/office/drawing/2014/main" id="{74C94A94-2217-51DC-1995-D2103E3DB40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TypeText">
              <a:extLst>
                <a:ext uri="{FF2B5EF4-FFF2-40B4-BE49-F238E27FC236}">
                  <a16:creationId xmlns:a16="http://schemas.microsoft.com/office/drawing/2014/main" id="{FE7C1F69-4870-A53E-2E8A-5B8C9D7D033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Poll</a:t>
              </a:r>
              <a:endParaRPr lang="x-none"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 name="TipText">
              <a:extLst>
                <a:ext uri="{FF2B5EF4-FFF2-40B4-BE49-F238E27FC236}">
                  <a16:creationId xmlns:a16="http://schemas.microsoft.com/office/drawing/2014/main" id="{A6D45611-8EF8-2D40-960C-E8E46D24FF7F}"/>
                </a:ext>
              </a:extLst>
            </p:cNvPr>
            <p:cNvSpPr txBox="1"/>
            <p:nvPr>
              <p:custDataLst>
                <p:tags r:id="rId17"/>
              </p:custDataLst>
            </p:nvPr>
          </p:nvSpPr>
          <p:spPr>
            <a:xfrm>
              <a:off x="1143000"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 answer(s) at most</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3D0D6294-207B-A26C-A9F8-DBD3575D40B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782057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normAutofit/>
          </a:bodyPr>
          <a:lstStyle/>
          <a:p>
            <a:pPr algn="ctr"/>
            <a:r>
              <a:rPr lang="en-GB" dirty="0"/>
              <a:t>Module One: Introduction to Service Computing and XML-RPC</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80788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295DB-0E4D-C1B5-F582-358B24F69F94}"/>
              </a:ext>
            </a:extLst>
          </p:cNvPr>
          <p:cNvSpPr>
            <a:spLocks noGrp="1"/>
          </p:cNvSpPr>
          <p:nvPr>
            <p:ph type="title"/>
          </p:nvPr>
        </p:nvSpPr>
        <p:spPr/>
        <p:txBody>
          <a:bodyPr/>
          <a:lstStyle/>
          <a:p>
            <a:r>
              <a:rPr lang="en-AU" dirty="0"/>
              <a:t>Hint – let’s look at web service protocol stack</a:t>
            </a:r>
            <a:endParaRPr lang="x-none" dirty="0"/>
          </a:p>
        </p:txBody>
      </p:sp>
    </p:spTree>
    <p:extLst>
      <p:ext uri="{BB962C8B-B14F-4D97-AF65-F5344CB8AC3E}">
        <p14:creationId xmlns:p14="http://schemas.microsoft.com/office/powerpoint/2010/main" val="67338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6518092"/>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21</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1374593"/>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263665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a:t>
            </a:r>
            <a:r>
              <a:rPr lang="en-US" altLang="zh-TW" sz="2400" dirty="0">
                <a:solidFill>
                  <a:schemeClr val="accent1"/>
                </a:solidFill>
                <a:ea typeface="PMingLiU" pitchFamily="18" charset="-120"/>
              </a:rPr>
              <a:t>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3398654"/>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Description   	      			      </a:t>
            </a:r>
            <a:r>
              <a:rPr lang="en-US" altLang="zh-TW" sz="2400" dirty="0">
                <a:solidFill>
                  <a:schemeClr val="accent1"/>
                </a:solidFill>
                <a:ea typeface="PMingLiU" pitchFamily="18" charset="-120"/>
              </a:rPr>
              <a:t>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4160654"/>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a:solidFill>
                  <a:srgbClr val="000000"/>
                </a:solidFill>
                <a:ea typeface="PMingLiU" pitchFamily="18" charset="-120"/>
              </a:rPr>
              <a:t>XML Messaging	  XML-RPC, SOAP,XML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4922654"/>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77" name="Text Box 12">
            <a:extLst>
              <a:ext uri="{FF2B5EF4-FFF2-40B4-BE49-F238E27FC236}">
                <a16:creationId xmlns:a16="http://schemas.microsoft.com/office/drawing/2014/main" id="{49BE9177-6A05-446E-BB28-ED3B29A14DE9}"/>
              </a:ext>
            </a:extLst>
          </p:cNvPr>
          <p:cNvSpPr txBox="1">
            <a:spLocks noChangeArrowheads="1"/>
          </p:cNvSpPr>
          <p:nvPr/>
        </p:nvSpPr>
        <p:spPr bwMode="auto">
          <a:xfrm>
            <a:off x="3352800" y="6294254"/>
            <a:ext cx="691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Transporting XML messages between client and server</a:t>
            </a:r>
          </a:p>
        </p:txBody>
      </p:sp>
      <p:sp>
        <p:nvSpPr>
          <p:cNvPr id="58378" name="Line 13">
            <a:extLst>
              <a:ext uri="{FF2B5EF4-FFF2-40B4-BE49-F238E27FC236}">
                <a16:creationId xmlns:a16="http://schemas.microsoft.com/office/drawing/2014/main" id="{A9685B2F-7608-4727-9C29-3E6BD42B826E}"/>
              </a:ext>
            </a:extLst>
          </p:cNvPr>
          <p:cNvSpPr>
            <a:spLocks noChangeShapeType="1"/>
          </p:cNvSpPr>
          <p:nvPr/>
        </p:nvSpPr>
        <p:spPr bwMode="auto">
          <a:xfrm flipH="1" flipV="1">
            <a:off x="6400800" y="5227454"/>
            <a:ext cx="9144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79"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1752601" y="5608454"/>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Encoding messages in XML format</a:t>
            </a:r>
          </a:p>
        </p:txBody>
      </p:sp>
      <p:sp>
        <p:nvSpPr>
          <p:cNvPr id="58380"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2895600" y="4541654"/>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4008255"/>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3779654"/>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3"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1676401" y="2636655"/>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Searching / Publishing Web Services</a:t>
            </a:r>
          </a:p>
        </p:txBody>
      </p:sp>
      <p:sp>
        <p:nvSpPr>
          <p:cNvPr id="58384"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3352800" y="2941454"/>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标题 1">
            <a:extLst>
              <a:ext uri="{FF2B5EF4-FFF2-40B4-BE49-F238E27FC236}">
                <a16:creationId xmlns:a16="http://schemas.microsoft.com/office/drawing/2014/main" id="{3599DA61-5217-38E2-23F0-58C09490715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t>Hint – let’s look at web service protocol stack</a:t>
            </a:r>
            <a:endParaRPr lang="x-none" dirty="0"/>
          </a:p>
        </p:txBody>
      </p:sp>
    </p:spTree>
    <p:extLst>
      <p:ext uri="{BB962C8B-B14F-4D97-AF65-F5344CB8AC3E}">
        <p14:creationId xmlns:p14="http://schemas.microsoft.com/office/powerpoint/2010/main" val="17977297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6518092"/>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22</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1374593"/>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263665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highlight>
                  <a:srgbClr val="FFFF00"/>
                </a:highlight>
                <a:ea typeface="PMingLiU" pitchFamily="18" charset="-120"/>
              </a:rPr>
              <a:t>Discovery</a:t>
            </a:r>
            <a:r>
              <a:rPr lang="en-US" altLang="zh-TW" sz="2400" dirty="0">
                <a:solidFill>
                  <a:srgbClr val="000000"/>
                </a:solidFill>
                <a:ea typeface="PMingLiU" pitchFamily="18" charset="-120"/>
              </a:rPr>
              <a:t>			                   </a:t>
            </a:r>
            <a:r>
              <a:rPr lang="en-US" altLang="zh-TW" sz="2400" dirty="0">
                <a:solidFill>
                  <a:schemeClr val="accent1"/>
                </a:solidFill>
                <a:ea typeface="PMingLiU" pitchFamily="18" charset="-120"/>
              </a:rPr>
              <a:t>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3398654"/>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highlight>
                  <a:srgbClr val="FFFF00"/>
                </a:highlight>
                <a:ea typeface="PMingLiU" pitchFamily="18" charset="-120"/>
              </a:rPr>
              <a:t>Description   </a:t>
            </a:r>
            <a:r>
              <a:rPr lang="en-US" altLang="zh-TW" sz="2400" dirty="0">
                <a:solidFill>
                  <a:srgbClr val="000000"/>
                </a:solidFill>
                <a:ea typeface="PMingLiU" pitchFamily="18" charset="-120"/>
              </a:rPr>
              <a:t>	      			      </a:t>
            </a:r>
            <a:r>
              <a:rPr lang="en-US" altLang="zh-TW" sz="2400" dirty="0">
                <a:solidFill>
                  <a:schemeClr val="accent1"/>
                </a:solidFill>
                <a:ea typeface="PMingLiU" pitchFamily="18" charset="-120"/>
              </a:rPr>
              <a:t>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4160654"/>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a:solidFill>
                  <a:srgbClr val="000000"/>
                </a:solidFill>
                <a:ea typeface="PMingLiU" pitchFamily="18" charset="-120"/>
              </a:rPr>
              <a:t>XML Messaging	  XML-RPC, SOAP,XML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4922654"/>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77" name="Text Box 12">
            <a:extLst>
              <a:ext uri="{FF2B5EF4-FFF2-40B4-BE49-F238E27FC236}">
                <a16:creationId xmlns:a16="http://schemas.microsoft.com/office/drawing/2014/main" id="{49BE9177-6A05-446E-BB28-ED3B29A14DE9}"/>
              </a:ext>
            </a:extLst>
          </p:cNvPr>
          <p:cNvSpPr txBox="1">
            <a:spLocks noChangeArrowheads="1"/>
          </p:cNvSpPr>
          <p:nvPr/>
        </p:nvSpPr>
        <p:spPr bwMode="auto">
          <a:xfrm>
            <a:off x="3352800" y="6294254"/>
            <a:ext cx="691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Transporting XML messages between client and server</a:t>
            </a:r>
          </a:p>
        </p:txBody>
      </p:sp>
      <p:sp>
        <p:nvSpPr>
          <p:cNvPr id="58378" name="Line 13">
            <a:extLst>
              <a:ext uri="{FF2B5EF4-FFF2-40B4-BE49-F238E27FC236}">
                <a16:creationId xmlns:a16="http://schemas.microsoft.com/office/drawing/2014/main" id="{A9685B2F-7608-4727-9C29-3E6BD42B826E}"/>
              </a:ext>
            </a:extLst>
          </p:cNvPr>
          <p:cNvSpPr>
            <a:spLocks noChangeShapeType="1"/>
          </p:cNvSpPr>
          <p:nvPr/>
        </p:nvSpPr>
        <p:spPr bwMode="auto">
          <a:xfrm flipH="1" flipV="1">
            <a:off x="6400800" y="5227454"/>
            <a:ext cx="9144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79"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1752601" y="5608454"/>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Encoding messages in XML format</a:t>
            </a:r>
          </a:p>
        </p:txBody>
      </p:sp>
      <p:sp>
        <p:nvSpPr>
          <p:cNvPr id="58380"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2895600" y="4541654"/>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4008255"/>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3779654"/>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3"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1676401" y="2636655"/>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Searching / Publishing Web Services</a:t>
            </a:r>
          </a:p>
        </p:txBody>
      </p:sp>
      <p:sp>
        <p:nvSpPr>
          <p:cNvPr id="58384"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3352800" y="2941454"/>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标题 1">
            <a:extLst>
              <a:ext uri="{FF2B5EF4-FFF2-40B4-BE49-F238E27FC236}">
                <a16:creationId xmlns:a16="http://schemas.microsoft.com/office/drawing/2014/main" id="{3599DA61-5217-38E2-23F0-58C09490715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t>Hint – let’s look at web service protocol stack</a:t>
            </a:r>
            <a:endParaRPr lang="x-none" dirty="0"/>
          </a:p>
        </p:txBody>
      </p:sp>
    </p:spTree>
    <p:extLst>
      <p:ext uri="{BB962C8B-B14F-4D97-AF65-F5344CB8AC3E}">
        <p14:creationId xmlns:p14="http://schemas.microsoft.com/office/powerpoint/2010/main" val="37250218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282AB0-CB8E-400B-A890-ED4AF68ED30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this module, we have learnt that a web service should be </a:t>
            </a:r>
            <a:r>
              <a:rPr lang="en-US"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self-describing</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discoverable</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Which set of technologies can help to satisfy these 2 requirements? </a:t>
            </a:r>
            <a:r>
              <a:rPr 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(Only 1 answer is correct)</a:t>
            </a:r>
          </a:p>
        </p:txBody>
      </p:sp>
      <p:sp>
        <p:nvSpPr>
          <p:cNvPr id="7" name="TextBox 6">
            <a:extLst>
              <a:ext uri="{FF2B5EF4-FFF2-40B4-BE49-F238E27FC236}">
                <a16:creationId xmlns:a16="http://schemas.microsoft.com/office/drawing/2014/main" id="{C24F4504-2FAD-47A0-B255-89CE6D20A637}"/>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HTTP+XML</a:t>
            </a:r>
          </a:p>
        </p:txBody>
      </p:sp>
      <p:sp>
        <p:nvSpPr>
          <p:cNvPr id="8" name="TextBox 7">
            <a:extLst>
              <a:ext uri="{FF2B5EF4-FFF2-40B4-BE49-F238E27FC236}">
                <a16:creationId xmlns:a16="http://schemas.microsoft.com/office/drawing/2014/main" id="{0D46F7DC-16E2-4A54-9A63-FB574E3A072F}"/>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WSDL+UDDI</a:t>
            </a:r>
          </a:p>
        </p:txBody>
      </p:sp>
      <p:sp>
        <p:nvSpPr>
          <p:cNvPr id="9" name="TextBox 8">
            <a:extLst>
              <a:ext uri="{FF2B5EF4-FFF2-40B4-BE49-F238E27FC236}">
                <a16:creationId xmlns:a16="http://schemas.microsoft.com/office/drawing/2014/main" id="{B5885F6D-08D0-454A-B726-23146D524F01}"/>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SOAP+XML-RPC</a:t>
            </a:r>
          </a:p>
        </p:txBody>
      </p:sp>
      <p:sp>
        <p:nvSpPr>
          <p:cNvPr id="10" name="TextBox 9">
            <a:extLst>
              <a:ext uri="{FF2B5EF4-FFF2-40B4-BE49-F238E27FC236}">
                <a16:creationId xmlns:a16="http://schemas.microsoft.com/office/drawing/2014/main" id="{E4241126-F46D-456E-BC5F-B8C34E27C2ED}"/>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do not know</a:t>
            </a:r>
          </a:p>
        </p:txBody>
      </p:sp>
      <p:sp>
        <p:nvSpPr>
          <p:cNvPr id="11" name="Oval 10">
            <a:extLst>
              <a:ext uri="{FF2B5EF4-FFF2-40B4-BE49-F238E27FC236}">
                <a16:creationId xmlns:a16="http://schemas.microsoft.com/office/drawing/2014/main" id="{4E2DDE6D-EA20-4888-BB50-1B85F2858E0D}"/>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Oval 11">
            <a:extLst>
              <a:ext uri="{FF2B5EF4-FFF2-40B4-BE49-F238E27FC236}">
                <a16:creationId xmlns:a16="http://schemas.microsoft.com/office/drawing/2014/main" id="{3D1C937E-2D8B-4357-835A-4DFD5307ACC1}"/>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Oval 12">
            <a:extLst>
              <a:ext uri="{FF2B5EF4-FFF2-40B4-BE49-F238E27FC236}">
                <a16:creationId xmlns:a16="http://schemas.microsoft.com/office/drawing/2014/main" id="{95FD81F2-610D-4A8A-90E5-A67693A87B5E}"/>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Oval 13">
            <a:extLst>
              <a:ext uri="{FF2B5EF4-FFF2-40B4-BE49-F238E27FC236}">
                <a16:creationId xmlns:a16="http://schemas.microsoft.com/office/drawing/2014/main" id="{0C0CCC83-6D03-42DA-A48E-D8327E012EF2}"/>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2" name="矩形: 圆角 1">
            <a:extLst>
              <a:ext uri="{FF2B5EF4-FFF2-40B4-BE49-F238E27FC236}">
                <a16:creationId xmlns:a16="http://schemas.microsoft.com/office/drawing/2014/main" id="{B1A068D6-0F2E-AD8C-9E7C-F47C894BEEA7}"/>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B840D10-4B0B-B107-0D13-59EDBB7E83FD}"/>
              </a:ext>
            </a:extLst>
          </p:cNvPr>
          <p:cNvGrpSpPr/>
          <p:nvPr>
            <p:custDataLst>
              <p:tags r:id="rId1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0DB3550D-0C93-CBD2-5B1D-D39FB7EC76A7}"/>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5" name="ColorBlock">
              <a:extLst>
                <a:ext uri="{FF2B5EF4-FFF2-40B4-BE49-F238E27FC236}">
                  <a16:creationId xmlns:a16="http://schemas.microsoft.com/office/drawing/2014/main" id="{662BDE2A-11BF-0F55-2B7F-1C2EE7B4411F}"/>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TypeText">
              <a:extLst>
                <a:ext uri="{FF2B5EF4-FFF2-40B4-BE49-F238E27FC236}">
                  <a16:creationId xmlns:a16="http://schemas.microsoft.com/office/drawing/2014/main" id="{B387EEFE-FB1E-223F-6C32-203EF33BCBD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F9D10AF5-249E-CE95-D96D-348055108869}"/>
                </a:ext>
              </a:extLst>
            </p:cNvPr>
            <p:cNvSpPr txBox="1"/>
            <p:nvPr>
              <p:custDataLst>
                <p:tags r:id="rId17"/>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CC05BA49-36BF-D683-BBED-60BD8E05479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889182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1F4A-D663-4A0C-ABE1-BDA08E571D6F}"/>
              </a:ext>
            </a:extLst>
          </p:cNvPr>
          <p:cNvSpPr>
            <a:spLocks noGrp="1"/>
          </p:cNvSpPr>
          <p:nvPr>
            <p:ph type="title"/>
          </p:nvPr>
        </p:nvSpPr>
        <p:spPr/>
        <p:txBody>
          <a:bodyPr/>
          <a:lstStyle/>
          <a:p>
            <a:r>
              <a:rPr lang="en-US" dirty="0"/>
              <a:t>Web Service Architecture</a:t>
            </a:r>
          </a:p>
        </p:txBody>
      </p:sp>
      <p:sp>
        <p:nvSpPr>
          <p:cNvPr id="3" name="Content Placeholder 2">
            <a:extLst>
              <a:ext uri="{FF2B5EF4-FFF2-40B4-BE49-F238E27FC236}">
                <a16:creationId xmlns:a16="http://schemas.microsoft.com/office/drawing/2014/main" id="{E3ED668C-021F-4047-AAAB-1DFB5B9E3829}"/>
              </a:ext>
            </a:extLst>
          </p:cNvPr>
          <p:cNvSpPr>
            <a:spLocks noGrp="1"/>
          </p:cNvSpPr>
          <p:nvPr>
            <p:ph idx="1"/>
          </p:nvPr>
        </p:nvSpPr>
        <p:spPr/>
        <p:txBody>
          <a:bodyPr>
            <a:normAutofit/>
          </a:bodyPr>
          <a:lstStyle/>
          <a:p>
            <a:r>
              <a:rPr lang="en-US" sz="4000" dirty="0"/>
              <a:t>In this module, you have learnt about three major roles within the web service architecture:</a:t>
            </a:r>
          </a:p>
          <a:p>
            <a:pPr lvl="1"/>
            <a:r>
              <a:rPr lang="en-US" sz="3600" dirty="0"/>
              <a:t>Service provider </a:t>
            </a:r>
          </a:p>
          <a:p>
            <a:pPr lvl="1"/>
            <a:r>
              <a:rPr lang="en-US" sz="3600" dirty="0"/>
              <a:t>Service requestor / service consumer</a:t>
            </a:r>
          </a:p>
          <a:p>
            <a:pPr lvl="1"/>
            <a:r>
              <a:rPr lang="en-US" sz="3600" dirty="0"/>
              <a:t>Service registry</a:t>
            </a:r>
          </a:p>
          <a:p>
            <a:r>
              <a:rPr lang="en-US" sz="4000" dirty="0"/>
              <a:t>Let’s examine them in more details</a:t>
            </a:r>
          </a:p>
          <a:p>
            <a:pPr marL="0" indent="0">
              <a:buNone/>
            </a:pPr>
            <a:endParaRPr lang="en-US" sz="4000" dirty="0"/>
          </a:p>
        </p:txBody>
      </p:sp>
    </p:spTree>
    <p:extLst>
      <p:ext uri="{BB962C8B-B14F-4D97-AF65-F5344CB8AC3E}">
        <p14:creationId xmlns:p14="http://schemas.microsoft.com/office/powerpoint/2010/main" val="563020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E3AEE-D80B-4EFB-B976-85C820452CF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an example of a Web Service described in our textbook. Widget, Inc. sells parts through its website, enabling customers to submit purchase orders and check on order status. How do we call Widget Inc. in this scenario?</a:t>
            </a:r>
          </a:p>
        </p:txBody>
      </p:sp>
      <p:sp>
        <p:nvSpPr>
          <p:cNvPr id="5" name="TextBox 4">
            <a:extLst>
              <a:ext uri="{FF2B5EF4-FFF2-40B4-BE49-F238E27FC236}">
                <a16:creationId xmlns:a16="http://schemas.microsoft.com/office/drawing/2014/main" id="{3477079A-9AA6-489F-BCBB-6CA6A444FE98}"/>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Service requestor</a:t>
            </a:r>
          </a:p>
        </p:txBody>
      </p:sp>
      <p:sp>
        <p:nvSpPr>
          <p:cNvPr id="6" name="TextBox 5">
            <a:extLst>
              <a:ext uri="{FF2B5EF4-FFF2-40B4-BE49-F238E27FC236}">
                <a16:creationId xmlns:a16="http://schemas.microsoft.com/office/drawing/2014/main" id="{9E8CA0DA-AB05-4F21-998F-67D80E1CD856}"/>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Service provider</a:t>
            </a:r>
          </a:p>
        </p:txBody>
      </p:sp>
      <p:sp>
        <p:nvSpPr>
          <p:cNvPr id="7" name="TextBox 6">
            <a:extLst>
              <a:ext uri="{FF2B5EF4-FFF2-40B4-BE49-F238E27FC236}">
                <a16:creationId xmlns:a16="http://schemas.microsoft.com/office/drawing/2014/main" id="{59F98F8C-3F7D-4BFB-955B-945F05B4AEBD}"/>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Service registry</a:t>
            </a:r>
          </a:p>
        </p:txBody>
      </p:sp>
      <p:sp>
        <p:nvSpPr>
          <p:cNvPr id="8" name="TextBox 7">
            <a:extLst>
              <a:ext uri="{FF2B5EF4-FFF2-40B4-BE49-F238E27FC236}">
                <a16:creationId xmlns:a16="http://schemas.microsoft.com/office/drawing/2014/main" id="{0C26EB59-0E81-4E2C-B8E4-E17DDF309B77}"/>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do not know</a:t>
            </a:r>
          </a:p>
        </p:txBody>
      </p:sp>
      <p:sp>
        <p:nvSpPr>
          <p:cNvPr id="9" name="Oval 8">
            <a:extLst>
              <a:ext uri="{FF2B5EF4-FFF2-40B4-BE49-F238E27FC236}">
                <a16:creationId xmlns:a16="http://schemas.microsoft.com/office/drawing/2014/main" id="{47BA6714-0186-4749-95B0-A07316BF9077}"/>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Oval 9">
            <a:extLst>
              <a:ext uri="{FF2B5EF4-FFF2-40B4-BE49-F238E27FC236}">
                <a16:creationId xmlns:a16="http://schemas.microsoft.com/office/drawing/2014/main" id="{C293545E-6CA0-4A78-A284-738B382A4839}"/>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49C9BC5E-28B1-4839-9D75-CE8FB6077F96}"/>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Oval 11">
            <a:extLst>
              <a:ext uri="{FF2B5EF4-FFF2-40B4-BE49-F238E27FC236}">
                <a16:creationId xmlns:a16="http://schemas.microsoft.com/office/drawing/2014/main" id="{FE081B13-D07F-4D7B-8A2B-5191F67DBD03}"/>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2" name="矩形: 圆角 1">
            <a:extLst>
              <a:ext uri="{FF2B5EF4-FFF2-40B4-BE49-F238E27FC236}">
                <a16:creationId xmlns:a16="http://schemas.microsoft.com/office/drawing/2014/main" id="{6B62D803-CCCC-A85C-BA8D-105E335404E2}"/>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FEE8835A-D5A7-6B98-3058-086FE5EA2ABD}"/>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2BBBBA49-CE54-BE97-B528-297CFBD0121E}"/>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5" name="ColorBlock">
              <a:extLst>
                <a:ext uri="{FF2B5EF4-FFF2-40B4-BE49-F238E27FC236}">
                  <a16:creationId xmlns:a16="http://schemas.microsoft.com/office/drawing/2014/main" id="{E31E1F7F-FE29-FFA5-A25D-B3E1085544DF}"/>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TypeText">
              <a:extLst>
                <a:ext uri="{FF2B5EF4-FFF2-40B4-BE49-F238E27FC236}">
                  <a16:creationId xmlns:a16="http://schemas.microsoft.com/office/drawing/2014/main" id="{D9E5F950-5736-A44E-77F0-1817689F7AA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Poll</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 name="TipText">
              <a:extLst>
                <a:ext uri="{FF2B5EF4-FFF2-40B4-BE49-F238E27FC236}">
                  <a16:creationId xmlns:a16="http://schemas.microsoft.com/office/drawing/2014/main" id="{81F849CF-6D85-B20C-4AF3-39EB520C5A2C}"/>
                </a:ext>
              </a:extLst>
            </p:cNvPr>
            <p:cNvSpPr txBox="1"/>
            <p:nvPr>
              <p:custDataLst>
                <p:tags r:id="rId17"/>
              </p:custDataLst>
            </p:nvPr>
          </p:nvSpPr>
          <p:spPr>
            <a:xfrm>
              <a:off x="1143000"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 answer(s) at most</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13" name="图片 12">
            <a:extLst>
              <a:ext uri="{FF2B5EF4-FFF2-40B4-BE49-F238E27FC236}">
                <a16:creationId xmlns:a16="http://schemas.microsoft.com/office/drawing/2014/main" id="{2ADEE963-0D72-9E20-0028-5134476E0D4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09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E3AEE-D80B-4EFB-B976-85C820452CF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an example of a Web Service described in our textbook. Widget, Inc. sells parts through its website, enabling customers to submit purchase orders and check on order status. How do we call Widget Inc. in this scenario?</a:t>
            </a:r>
          </a:p>
        </p:txBody>
      </p:sp>
      <p:sp>
        <p:nvSpPr>
          <p:cNvPr id="5" name="TextBox 4">
            <a:extLst>
              <a:ext uri="{FF2B5EF4-FFF2-40B4-BE49-F238E27FC236}">
                <a16:creationId xmlns:a16="http://schemas.microsoft.com/office/drawing/2014/main" id="{3477079A-9AA6-489F-BCBB-6CA6A444FE98}"/>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Service requestor</a:t>
            </a:r>
          </a:p>
        </p:txBody>
      </p:sp>
      <p:sp>
        <p:nvSpPr>
          <p:cNvPr id="6" name="TextBox 5">
            <a:extLst>
              <a:ext uri="{FF2B5EF4-FFF2-40B4-BE49-F238E27FC236}">
                <a16:creationId xmlns:a16="http://schemas.microsoft.com/office/drawing/2014/main" id="{9E8CA0DA-AB05-4F21-998F-67D80E1CD856}"/>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Service provider</a:t>
            </a:r>
          </a:p>
        </p:txBody>
      </p:sp>
      <p:sp>
        <p:nvSpPr>
          <p:cNvPr id="7" name="TextBox 6">
            <a:extLst>
              <a:ext uri="{FF2B5EF4-FFF2-40B4-BE49-F238E27FC236}">
                <a16:creationId xmlns:a16="http://schemas.microsoft.com/office/drawing/2014/main" id="{59F98F8C-3F7D-4BFB-955B-945F05B4AEBD}"/>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Service registry</a:t>
            </a:r>
          </a:p>
        </p:txBody>
      </p:sp>
      <p:sp>
        <p:nvSpPr>
          <p:cNvPr id="8" name="TextBox 7">
            <a:extLst>
              <a:ext uri="{FF2B5EF4-FFF2-40B4-BE49-F238E27FC236}">
                <a16:creationId xmlns:a16="http://schemas.microsoft.com/office/drawing/2014/main" id="{0C26EB59-0E81-4E2C-B8E4-E17DDF309B77}"/>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do not know</a:t>
            </a:r>
          </a:p>
        </p:txBody>
      </p:sp>
      <p:sp>
        <p:nvSpPr>
          <p:cNvPr id="9" name="Oval 8">
            <a:extLst>
              <a:ext uri="{FF2B5EF4-FFF2-40B4-BE49-F238E27FC236}">
                <a16:creationId xmlns:a16="http://schemas.microsoft.com/office/drawing/2014/main" id="{47BA6714-0186-4749-95B0-A07316BF9077}"/>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Oval 9">
            <a:extLst>
              <a:ext uri="{FF2B5EF4-FFF2-40B4-BE49-F238E27FC236}">
                <a16:creationId xmlns:a16="http://schemas.microsoft.com/office/drawing/2014/main" id="{C293545E-6CA0-4A78-A284-738B382A4839}"/>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49C9BC5E-28B1-4839-9D75-CE8FB6077F96}"/>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Oval 11">
            <a:extLst>
              <a:ext uri="{FF2B5EF4-FFF2-40B4-BE49-F238E27FC236}">
                <a16:creationId xmlns:a16="http://schemas.microsoft.com/office/drawing/2014/main" id="{FE081B13-D07F-4D7B-8A2B-5191F67DBD03}"/>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2" name="矩形: 圆角 1">
            <a:extLst>
              <a:ext uri="{FF2B5EF4-FFF2-40B4-BE49-F238E27FC236}">
                <a16:creationId xmlns:a16="http://schemas.microsoft.com/office/drawing/2014/main" id="{3FB09765-2FB1-A790-ABC7-84AA8FC8CBA5}"/>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CBC3D53-E5AF-B54D-5529-987CA0339520}"/>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8E190777-3B56-92D2-9CE2-ABF7FEB36544}"/>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5" name="ColorBlock">
              <a:extLst>
                <a:ext uri="{FF2B5EF4-FFF2-40B4-BE49-F238E27FC236}">
                  <a16:creationId xmlns:a16="http://schemas.microsoft.com/office/drawing/2014/main" id="{AFAA0975-7F47-7826-ED81-5691F8B35831}"/>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TypeText">
              <a:extLst>
                <a:ext uri="{FF2B5EF4-FFF2-40B4-BE49-F238E27FC236}">
                  <a16:creationId xmlns:a16="http://schemas.microsoft.com/office/drawing/2014/main" id="{44FCC8FF-11D3-3EAF-6B1E-7FA8F21D938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20DAD3F3-60E5-DF88-7EF0-8FAE3FEEE2A0}"/>
                </a:ext>
              </a:extLst>
            </p:cNvPr>
            <p:cNvSpPr txBox="1"/>
            <p:nvPr>
              <p:custDataLst>
                <p:tags r:id="rId17"/>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13" name="图片 12">
            <a:extLst>
              <a:ext uri="{FF2B5EF4-FFF2-40B4-BE49-F238E27FC236}">
                <a16:creationId xmlns:a16="http://schemas.microsoft.com/office/drawing/2014/main" id="{76913B26-488A-F0AB-89DC-EFF551DC379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818712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21F7-4C6E-4C29-8367-B4393BE10481}"/>
              </a:ext>
            </a:extLst>
          </p:cNvPr>
          <p:cNvSpPr>
            <a:spLocks noGrp="1"/>
          </p:cNvSpPr>
          <p:nvPr>
            <p:ph type="title"/>
          </p:nvPr>
        </p:nvSpPr>
        <p:spPr/>
        <p:txBody>
          <a:bodyPr/>
          <a:lstStyle/>
          <a:p>
            <a:r>
              <a:rPr lang="en-US" dirty="0"/>
              <a:t>Let’s continue with our example</a:t>
            </a:r>
          </a:p>
        </p:txBody>
      </p:sp>
      <p:sp>
        <p:nvSpPr>
          <p:cNvPr id="3" name="Content Placeholder 2">
            <a:extLst>
              <a:ext uri="{FF2B5EF4-FFF2-40B4-BE49-F238E27FC236}">
                <a16:creationId xmlns:a16="http://schemas.microsoft.com/office/drawing/2014/main" id="{629BFE19-413F-4DF7-B85A-57A26DFFA3BD}"/>
              </a:ext>
            </a:extLst>
          </p:cNvPr>
          <p:cNvSpPr>
            <a:spLocks noGrp="1"/>
          </p:cNvSpPr>
          <p:nvPr>
            <p:ph idx="1"/>
          </p:nvPr>
        </p:nvSpPr>
        <p:spPr/>
        <p:txBody>
          <a:bodyPr>
            <a:normAutofit/>
          </a:bodyPr>
          <a:lstStyle/>
          <a:p>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sells parts through its website, enabling customers to submit purchase orders and check on order status. How do we call the </a:t>
            </a:r>
            <a:r>
              <a:rPr lang="en-US" sz="3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customer of Widget Inc.</a:t>
            </a:r>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 this scenario?</a:t>
            </a:r>
          </a:p>
          <a:p>
            <a:pPr marL="0" indent="0">
              <a:buNone/>
            </a:pPr>
            <a:endParaRPr lang="en-US" sz="3600" i="1" dirty="0">
              <a:sym typeface="Wingdings" panose="05000000000000000000" pitchFamily="2" charset="2"/>
            </a:endParaRPr>
          </a:p>
          <a:p>
            <a:endParaRPr lang="en-US" sz="3600" i="1" dirty="0"/>
          </a:p>
        </p:txBody>
      </p:sp>
    </p:spTree>
    <p:extLst>
      <p:ext uri="{BB962C8B-B14F-4D97-AF65-F5344CB8AC3E}">
        <p14:creationId xmlns:p14="http://schemas.microsoft.com/office/powerpoint/2010/main" val="681817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D58B67D-80BF-4A9B-825B-EF95AD20E994}"/>
              </a:ext>
            </a:extLst>
          </p:cNvPr>
          <p:cNvSpPr>
            <a:spLocks noGrp="1" noChangeArrowheads="1"/>
          </p:cNvSpPr>
          <p:nvPr>
            <p:ph type="title" idx="4294967295"/>
          </p:nvPr>
        </p:nvSpPr>
        <p:spPr/>
        <p:txBody>
          <a:bodyPr/>
          <a:lstStyle/>
          <a:p>
            <a:pPr eaLnBrk="1" hangingPunct="1"/>
            <a:r>
              <a:rPr lang="en-US" altLang="zh-CN" dirty="0"/>
              <a:t>Web Service Architecture</a:t>
            </a:r>
          </a:p>
        </p:txBody>
      </p:sp>
      <p:sp>
        <p:nvSpPr>
          <p:cNvPr id="57347" name="Rectangle 3">
            <a:extLst>
              <a:ext uri="{FF2B5EF4-FFF2-40B4-BE49-F238E27FC236}">
                <a16:creationId xmlns:a16="http://schemas.microsoft.com/office/drawing/2014/main" id="{B943E529-D3E1-4D68-BC8C-3B51117D56DF}"/>
              </a:ext>
            </a:extLst>
          </p:cNvPr>
          <p:cNvSpPr>
            <a:spLocks noGrp="1" noChangeArrowheads="1"/>
          </p:cNvSpPr>
          <p:nvPr>
            <p:ph idx="4294967295"/>
          </p:nvPr>
        </p:nvSpPr>
        <p:spPr>
          <a:xfrm>
            <a:off x="544026" y="5416550"/>
            <a:ext cx="10809774" cy="1076325"/>
          </a:xfrm>
        </p:spPr>
        <p:txBody>
          <a:bodyPr>
            <a:normAutofit/>
          </a:bodyPr>
          <a:lstStyle/>
          <a:p>
            <a:r>
              <a:rPr lang="en-US" altLang="zh-CN" sz="2400" dirty="0"/>
              <a:t>Can you still remember what was the other name we learnt for “service consumer”?</a:t>
            </a:r>
          </a:p>
        </p:txBody>
      </p:sp>
      <p:sp>
        <p:nvSpPr>
          <p:cNvPr id="57349" name="灯片编号占位符 5">
            <a:extLst>
              <a:ext uri="{FF2B5EF4-FFF2-40B4-BE49-F238E27FC236}">
                <a16:creationId xmlns:a16="http://schemas.microsoft.com/office/drawing/2014/main" id="{012A3705-7C9B-44AA-9F4F-ABFEC1A9ED86}"/>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040682FF-8A27-440C-8962-1019BF33FCC9}" type="slidenum">
              <a:rPr lang="zh-CN" altLang="en-US" sz="1200">
                <a:solidFill>
                  <a:srgbClr val="000000"/>
                </a:solidFill>
                <a:latin typeface="Garamond" panose="02020404030301010803" pitchFamily="18" charset="0"/>
              </a:rPr>
              <a:pPr algn="r" eaLnBrk="1" hangingPunct="1"/>
              <a:t>28</a:t>
            </a:fld>
            <a:endParaRPr lang="en-US" altLang="zh-CN" sz="1200">
              <a:solidFill>
                <a:srgbClr val="000000"/>
              </a:solidFill>
              <a:latin typeface="Garamond" panose="02020404030301010803" pitchFamily="18" charset="0"/>
            </a:endParaRPr>
          </a:p>
        </p:txBody>
      </p:sp>
      <p:pic>
        <p:nvPicPr>
          <p:cNvPr id="57350" name="Picture 4">
            <a:extLst>
              <a:ext uri="{FF2B5EF4-FFF2-40B4-BE49-F238E27FC236}">
                <a16:creationId xmlns:a16="http://schemas.microsoft.com/office/drawing/2014/main" id="{6E8CC6F0-C0DE-4B0A-AEDC-44EE04C58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72" t="2174" r="1492"/>
          <a:stretch>
            <a:fillRect/>
          </a:stretch>
        </p:blipFill>
        <p:spPr bwMode="auto">
          <a:xfrm>
            <a:off x="3095402" y="1450357"/>
            <a:ext cx="5600437" cy="406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1797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9CD5-0D9B-47AC-8F4F-94B6ECC9D941}"/>
              </a:ext>
            </a:extLst>
          </p:cNvPr>
          <p:cNvSpPr>
            <a:spLocks noGrp="1"/>
          </p:cNvSpPr>
          <p:nvPr>
            <p:ph type="title"/>
          </p:nvPr>
        </p:nvSpPr>
        <p:spPr/>
        <p:txBody>
          <a:bodyPr/>
          <a:lstStyle/>
          <a:p>
            <a:r>
              <a:rPr lang="en-US" dirty="0"/>
              <a:t>How about service registry?</a:t>
            </a:r>
          </a:p>
        </p:txBody>
      </p:sp>
      <p:sp>
        <p:nvSpPr>
          <p:cNvPr id="3" name="Content Placeholder 2">
            <a:extLst>
              <a:ext uri="{FF2B5EF4-FFF2-40B4-BE49-F238E27FC236}">
                <a16:creationId xmlns:a16="http://schemas.microsoft.com/office/drawing/2014/main" id="{46EB3651-5832-46E2-A7BC-53EABB924A17}"/>
              </a:ext>
            </a:extLst>
          </p:cNvPr>
          <p:cNvSpPr>
            <a:spLocks noGrp="1"/>
          </p:cNvSpPr>
          <p:nvPr>
            <p:ph idx="1"/>
          </p:nvPr>
        </p:nvSpPr>
        <p:spPr/>
        <p:txBody>
          <a:bodyPr>
            <a:normAutofit/>
          </a:bodyPr>
          <a:lstStyle/>
          <a:p>
            <a:r>
              <a:rPr lang="en-US" sz="3600" dirty="0"/>
              <a:t>The next activity will be an open answer question. Your answer should be very short, just a few sentences. </a:t>
            </a:r>
          </a:p>
        </p:txBody>
      </p:sp>
    </p:spTree>
    <p:extLst>
      <p:ext uri="{BB962C8B-B14F-4D97-AF65-F5344CB8AC3E}">
        <p14:creationId xmlns:p14="http://schemas.microsoft.com/office/powerpoint/2010/main" val="150113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Review</a:t>
            </a:r>
          </a:p>
        </p:txBody>
      </p:sp>
    </p:spTree>
    <p:extLst>
      <p:ext uri="{BB962C8B-B14F-4D97-AF65-F5344CB8AC3E}">
        <p14:creationId xmlns:p14="http://schemas.microsoft.com/office/powerpoint/2010/main" val="3163847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74CD7B-9A90-4275-B2D3-1D6984BA83B5}"/>
              </a:ext>
            </a:extLst>
          </p:cNvPr>
          <p:cNvSpPr txBox="1"/>
          <p:nvPr>
            <p:custDataLst>
              <p:tags r:id="rId2"/>
            </p:custDataLst>
          </p:nvPr>
        </p:nvSpPr>
        <p:spPr>
          <a:xfrm>
            <a:off x="1113322" y="1501274"/>
            <a:ext cx="9753600" cy="3526453"/>
          </a:xfrm>
          <a:prstGeom prst="rect">
            <a:avLst/>
          </a:prstGeom>
          <a:noFill/>
        </p:spPr>
        <p:txBody>
          <a:bodyPr vert="horz" wrap="square" rtlCol="0" anchor="ctr" anchorCtr="0">
            <a:noAutofit/>
          </a:bodyPr>
          <a:lstStyle/>
          <a:p>
            <a:r>
              <a:rPr 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our example, where </a:t>
            </a:r>
          </a:p>
          <a:p>
            <a:pPr marL="457200" indent="-457200">
              <a:buFontTx/>
              <a:buChar char="-"/>
            </a:pPr>
            <a:r>
              <a:rPr 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is a service provider and sells parts through its website,  </a:t>
            </a:r>
          </a:p>
          <a:p>
            <a:pPr marL="457200" indent="-457200">
              <a:buFontTx/>
              <a:buChar char="-"/>
            </a:pPr>
            <a:r>
              <a:rPr 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customers of Widget, Inc. are service requestors and  submit purchase orders and check on order status </a:t>
            </a:r>
          </a:p>
          <a:p>
            <a:r>
              <a:rPr 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and when do you think would the registry be used by Widget, Inc. and their customers?</a:t>
            </a:r>
          </a:p>
        </p:txBody>
      </p:sp>
      <p:sp>
        <p:nvSpPr>
          <p:cNvPr id="2" name="矩形: 圆角 1">
            <a:extLst>
              <a:ext uri="{FF2B5EF4-FFF2-40B4-BE49-F238E27FC236}">
                <a16:creationId xmlns:a16="http://schemas.microsoft.com/office/drawing/2014/main" id="{98E9F10E-3890-CFA5-8A4E-9B95D5B0E07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D268BD39-1C2C-ED4F-B6F1-1E56041DF42E}"/>
              </a:ext>
            </a:extLst>
          </p:cNvPr>
          <p:cNvGrpSpPr/>
          <p:nvPr>
            <p:custDataLst>
              <p:tags r:id="rId4"/>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FC38EAC9-47FA-EEB4-DFDC-49863CFBACF6}"/>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ColorBlock">
              <a:extLst>
                <a:ext uri="{FF2B5EF4-FFF2-40B4-BE49-F238E27FC236}">
                  <a16:creationId xmlns:a16="http://schemas.microsoft.com/office/drawing/2014/main" id="{9CE4C2C1-F708-9ECC-8C34-CAC9ECC3197C}"/>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TypeText">
              <a:extLst>
                <a:ext uri="{FF2B5EF4-FFF2-40B4-BE49-F238E27FC236}">
                  <a16:creationId xmlns:a16="http://schemas.microsoft.com/office/drawing/2014/main" id="{252A3D3E-7F3D-1675-3C23-51B2BFA091C5}"/>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a:extLst>
                <a:ext uri="{FF2B5EF4-FFF2-40B4-BE49-F238E27FC236}">
                  <a16:creationId xmlns:a16="http://schemas.microsoft.com/office/drawing/2014/main" id="{864DFB44-81F6-A1FF-7FE6-994378E7217F}"/>
                </a:ext>
              </a:extLst>
            </p:cNvPr>
            <p:cNvSpPr txBox="1"/>
            <p:nvPr>
              <p:custDataLst>
                <p:tags r:id="rId9"/>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0B6F1F0C-AF8C-2CC3-FAF5-6347E938D2E8}"/>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74939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D58B67D-80BF-4A9B-825B-EF95AD20E994}"/>
              </a:ext>
            </a:extLst>
          </p:cNvPr>
          <p:cNvSpPr>
            <a:spLocks noGrp="1" noChangeArrowheads="1"/>
          </p:cNvSpPr>
          <p:nvPr>
            <p:ph type="title" idx="4294967295"/>
          </p:nvPr>
        </p:nvSpPr>
        <p:spPr/>
        <p:txBody>
          <a:bodyPr/>
          <a:lstStyle/>
          <a:p>
            <a:pPr eaLnBrk="1" hangingPunct="1"/>
            <a:r>
              <a:rPr lang="en-US" altLang="zh-CN" dirty="0"/>
              <a:t>Web Service Architecture</a:t>
            </a:r>
          </a:p>
        </p:txBody>
      </p:sp>
      <p:sp>
        <p:nvSpPr>
          <p:cNvPr id="57349" name="灯片编号占位符 5">
            <a:extLst>
              <a:ext uri="{FF2B5EF4-FFF2-40B4-BE49-F238E27FC236}">
                <a16:creationId xmlns:a16="http://schemas.microsoft.com/office/drawing/2014/main" id="{012A3705-7C9B-44AA-9F4F-ABFEC1A9ED86}"/>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040682FF-8A27-440C-8962-1019BF33FCC9}" type="slidenum">
              <a:rPr lang="zh-CN" altLang="en-US" sz="1200">
                <a:solidFill>
                  <a:srgbClr val="000000"/>
                </a:solidFill>
                <a:latin typeface="Garamond" panose="02020404030301010803" pitchFamily="18" charset="0"/>
              </a:rPr>
              <a:pPr algn="r" eaLnBrk="1" hangingPunct="1"/>
              <a:t>31</a:t>
            </a:fld>
            <a:endParaRPr lang="en-US" altLang="zh-CN" sz="1200">
              <a:solidFill>
                <a:srgbClr val="000000"/>
              </a:solidFill>
              <a:latin typeface="Garamond" panose="02020404030301010803" pitchFamily="18" charset="0"/>
            </a:endParaRPr>
          </a:p>
        </p:txBody>
      </p:sp>
      <p:pic>
        <p:nvPicPr>
          <p:cNvPr id="57350" name="Picture 4">
            <a:extLst>
              <a:ext uri="{FF2B5EF4-FFF2-40B4-BE49-F238E27FC236}">
                <a16:creationId xmlns:a16="http://schemas.microsoft.com/office/drawing/2014/main" id="{6E8CC6F0-C0DE-4B0A-AEDC-44EE04C58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72" t="2174" r="1492"/>
          <a:stretch>
            <a:fillRect/>
          </a:stretch>
        </p:blipFill>
        <p:spPr bwMode="auto">
          <a:xfrm>
            <a:off x="3095402" y="1450357"/>
            <a:ext cx="5600437" cy="406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5244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722146B7-1C6D-4D5A-A87D-500B8F5D4D7E}"/>
              </a:ext>
            </a:extLst>
          </p:cNvPr>
          <p:cNvSpPr>
            <a:spLocks noChangeArrowheads="1"/>
          </p:cNvSpPr>
          <p:nvPr/>
        </p:nvSpPr>
        <p:spPr bwMode="auto">
          <a:xfrm>
            <a:off x="685800" y="4495800"/>
            <a:ext cx="1600200" cy="23622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00"/>
                </a:solidFill>
              </a:rPr>
              <a:t>Customers</a:t>
            </a:r>
          </a:p>
        </p:txBody>
      </p:sp>
      <p:sp>
        <p:nvSpPr>
          <p:cNvPr id="5" name="Rectangle 20">
            <a:extLst>
              <a:ext uri="{FF2B5EF4-FFF2-40B4-BE49-F238E27FC236}">
                <a16:creationId xmlns:a16="http://schemas.microsoft.com/office/drawing/2014/main" id="{685992B8-FD9C-4600-9CEF-25E03B65775C}"/>
              </a:ext>
            </a:extLst>
          </p:cNvPr>
          <p:cNvSpPr>
            <a:spLocks noChangeArrowheads="1"/>
          </p:cNvSpPr>
          <p:nvPr/>
        </p:nvSpPr>
        <p:spPr bwMode="auto">
          <a:xfrm>
            <a:off x="3124200" y="23622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00"/>
                </a:solidFill>
                <a:highlight>
                  <a:srgbClr val="FFFF00"/>
                </a:highlight>
              </a:rPr>
              <a:t>Service</a:t>
            </a:r>
          </a:p>
          <a:p>
            <a:pPr algn="ctr"/>
            <a:r>
              <a:rPr lang="en-US" altLang="en-US" sz="2000" b="1" dirty="0">
                <a:solidFill>
                  <a:srgbClr val="000000"/>
                </a:solidFill>
                <a:highlight>
                  <a:srgbClr val="FFFF00"/>
                </a:highlight>
              </a:rPr>
              <a:t>Registry</a:t>
            </a:r>
          </a:p>
        </p:txBody>
      </p:sp>
      <p:sp>
        <p:nvSpPr>
          <p:cNvPr id="6" name="Line 21">
            <a:extLst>
              <a:ext uri="{FF2B5EF4-FFF2-40B4-BE49-F238E27FC236}">
                <a16:creationId xmlns:a16="http://schemas.microsoft.com/office/drawing/2014/main" id="{715EB3BC-AB0C-4E6A-9A11-39A97F55865D}"/>
              </a:ext>
            </a:extLst>
          </p:cNvPr>
          <p:cNvSpPr>
            <a:spLocks noChangeShapeType="1"/>
          </p:cNvSpPr>
          <p:nvPr/>
        </p:nvSpPr>
        <p:spPr bwMode="auto">
          <a:xfrm flipV="1">
            <a:off x="914400" y="3048000"/>
            <a:ext cx="0" cy="1447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 name="Line 22">
            <a:extLst>
              <a:ext uri="{FF2B5EF4-FFF2-40B4-BE49-F238E27FC236}">
                <a16:creationId xmlns:a16="http://schemas.microsoft.com/office/drawing/2014/main" id="{DD54C504-A0A8-474F-9227-8D29E28BE755}"/>
              </a:ext>
            </a:extLst>
          </p:cNvPr>
          <p:cNvSpPr>
            <a:spLocks noChangeShapeType="1"/>
          </p:cNvSpPr>
          <p:nvPr/>
        </p:nvSpPr>
        <p:spPr bwMode="auto">
          <a:xfrm>
            <a:off x="914400" y="3048000"/>
            <a:ext cx="2209800" cy="0"/>
          </a:xfrm>
          <a:prstGeom prst="line">
            <a:avLst/>
          </a:prstGeom>
          <a:noFill/>
          <a:ln w="38100">
            <a:solidFill>
              <a:schemeClr val="tx1"/>
            </a:solidFill>
            <a:miter lim="800000"/>
            <a:headEnd type="none"/>
            <a:tailEnd type="triangle"/>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endParaRPr lang="en-GB" b="1">
              <a:latin typeface="Arial" panose="020B0604020202020204" pitchFamily="34" charset="0"/>
            </a:endParaRPr>
          </a:p>
        </p:txBody>
      </p:sp>
      <p:sp>
        <p:nvSpPr>
          <p:cNvPr id="8" name="Text Box 23">
            <a:extLst>
              <a:ext uri="{FF2B5EF4-FFF2-40B4-BE49-F238E27FC236}">
                <a16:creationId xmlns:a16="http://schemas.microsoft.com/office/drawing/2014/main" id="{2640244F-6C86-497A-BD96-EBC3654593BF}"/>
              </a:ext>
            </a:extLst>
          </p:cNvPr>
          <p:cNvSpPr txBox="1">
            <a:spLocks noChangeArrowheads="1"/>
          </p:cNvSpPr>
          <p:nvPr/>
        </p:nvSpPr>
        <p:spPr bwMode="auto">
          <a:xfrm>
            <a:off x="457200" y="2629303"/>
            <a:ext cx="2152650" cy="3667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a:defRPr b="1">
                <a:latin typeface="Arial" panose="020B0604020202020204" pitchFamily="34" charset="0"/>
              </a:defRPr>
            </a:lvl1pPr>
            <a:lvl2pPr marL="800100" indent="-342900" eaLnBrk="0" hangingPunct="0">
              <a:defRPr sz="2400">
                <a:latin typeface="Times New Roman" panose="02020603050405020304" pitchFamily="18" charset="0"/>
              </a:defRPr>
            </a:lvl2pPr>
            <a:lvl3pPr marL="1257300" indent="-342900" eaLnBrk="0" hangingPunct="0">
              <a:defRPr sz="2400">
                <a:latin typeface="Times New Roman" panose="02020603050405020304" pitchFamily="18" charset="0"/>
              </a:defRPr>
            </a:lvl3pPr>
            <a:lvl4pPr marL="1714500" indent="-342900" eaLnBrk="0" hangingPunct="0">
              <a:defRPr sz="2400">
                <a:latin typeface="Times New Roman" panose="02020603050405020304" pitchFamily="18" charset="0"/>
              </a:defRPr>
            </a:lvl4pPr>
            <a:lvl5pPr marL="2171700" indent="-342900" eaLnBrk="0" hangingPunct="0">
              <a:defRPr sz="2400">
                <a:latin typeface="Times New Roman" panose="02020603050405020304" pitchFamily="18" charset="0"/>
              </a:defRPr>
            </a:lvl5pPr>
            <a:lvl6pPr marL="2628900" indent="-342900" eaLnBrk="0" fontAlgn="base" hangingPunct="0">
              <a:spcBef>
                <a:spcPct val="0"/>
              </a:spcBef>
              <a:spcAft>
                <a:spcPct val="0"/>
              </a:spcAft>
              <a:defRPr sz="2400">
                <a:latin typeface="Times New Roman" panose="02020603050405020304" pitchFamily="18" charset="0"/>
              </a:defRPr>
            </a:lvl6pPr>
            <a:lvl7pPr marL="3086100" indent="-342900" eaLnBrk="0" fontAlgn="base" hangingPunct="0">
              <a:spcBef>
                <a:spcPct val="0"/>
              </a:spcBef>
              <a:spcAft>
                <a:spcPct val="0"/>
              </a:spcAft>
              <a:defRPr sz="2400">
                <a:latin typeface="Times New Roman" panose="02020603050405020304" pitchFamily="18" charset="0"/>
              </a:defRPr>
            </a:lvl7pPr>
            <a:lvl8pPr marL="3543300" indent="-342900" eaLnBrk="0" fontAlgn="base" hangingPunct="0">
              <a:spcBef>
                <a:spcPct val="0"/>
              </a:spcBef>
              <a:spcAft>
                <a:spcPct val="0"/>
              </a:spcAft>
              <a:defRPr sz="2400">
                <a:latin typeface="Times New Roman" panose="02020603050405020304" pitchFamily="18" charset="0"/>
              </a:defRPr>
            </a:lvl8pPr>
            <a:lvl9pPr marL="4000500" indent="-342900" eaLnBrk="0" fontAlgn="base" hangingPunct="0">
              <a:spcBef>
                <a:spcPct val="0"/>
              </a:spcBef>
              <a:spcAft>
                <a:spcPct val="0"/>
              </a:spcAft>
              <a:defRPr sz="2400">
                <a:latin typeface="Times New Roman" panose="02020603050405020304" pitchFamily="18" charset="0"/>
              </a:defRPr>
            </a:lvl9pPr>
          </a:lstStyle>
          <a:p>
            <a:r>
              <a:rPr lang="en-US" altLang="en-US" dirty="0">
                <a:highlight>
                  <a:srgbClr val="FFFF00"/>
                </a:highlight>
              </a:rPr>
              <a:t>Discover Services</a:t>
            </a:r>
          </a:p>
        </p:txBody>
      </p:sp>
      <p:sp>
        <p:nvSpPr>
          <p:cNvPr id="10" name="Rectangle 25">
            <a:extLst>
              <a:ext uri="{FF2B5EF4-FFF2-40B4-BE49-F238E27FC236}">
                <a16:creationId xmlns:a16="http://schemas.microsoft.com/office/drawing/2014/main" id="{9C721D6E-0AD7-42CC-91C3-1B6A7F77916B}"/>
              </a:ext>
            </a:extLst>
          </p:cNvPr>
          <p:cNvSpPr>
            <a:spLocks noChangeArrowheads="1"/>
          </p:cNvSpPr>
          <p:nvPr/>
        </p:nvSpPr>
        <p:spPr bwMode="auto">
          <a:xfrm>
            <a:off x="5334000" y="4114800"/>
            <a:ext cx="2819400" cy="27432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000" b="1" dirty="0">
                <a:solidFill>
                  <a:srgbClr val="000000"/>
                </a:solidFill>
              </a:rPr>
              <a:t>Widgets Inc. </a:t>
            </a:r>
          </a:p>
        </p:txBody>
      </p:sp>
      <p:sp>
        <p:nvSpPr>
          <p:cNvPr id="11" name="Rectangle 26">
            <a:extLst>
              <a:ext uri="{FF2B5EF4-FFF2-40B4-BE49-F238E27FC236}">
                <a16:creationId xmlns:a16="http://schemas.microsoft.com/office/drawing/2014/main" id="{613020B8-6612-4392-8976-CCF3A36DE2AF}"/>
              </a:ext>
            </a:extLst>
          </p:cNvPr>
          <p:cNvSpPr>
            <a:spLocks noChangeArrowheads="1"/>
          </p:cNvSpPr>
          <p:nvPr/>
        </p:nvSpPr>
        <p:spPr bwMode="auto">
          <a:xfrm>
            <a:off x="5486400" y="4648200"/>
            <a:ext cx="2362200" cy="762000"/>
          </a:xfrm>
          <a:prstGeom prst="rect">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000000"/>
                </a:solidFill>
              </a:rPr>
              <a:t>Service Description</a:t>
            </a:r>
          </a:p>
        </p:txBody>
      </p:sp>
      <p:sp>
        <p:nvSpPr>
          <p:cNvPr id="12" name="Rectangle 27">
            <a:extLst>
              <a:ext uri="{FF2B5EF4-FFF2-40B4-BE49-F238E27FC236}">
                <a16:creationId xmlns:a16="http://schemas.microsoft.com/office/drawing/2014/main" id="{13B197FC-8DA1-4D17-82ED-4B16292097DC}"/>
              </a:ext>
            </a:extLst>
          </p:cNvPr>
          <p:cNvSpPr>
            <a:spLocks noChangeArrowheads="1"/>
          </p:cNvSpPr>
          <p:nvPr/>
        </p:nvSpPr>
        <p:spPr bwMode="auto">
          <a:xfrm>
            <a:off x="5486400" y="5638800"/>
            <a:ext cx="2362200" cy="762000"/>
          </a:xfrm>
          <a:prstGeom prst="rect">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rgbClr val="000000"/>
                </a:solidFill>
              </a:rPr>
              <a:t>Service</a:t>
            </a:r>
          </a:p>
        </p:txBody>
      </p:sp>
      <p:sp>
        <p:nvSpPr>
          <p:cNvPr id="13" name="Line 28">
            <a:extLst>
              <a:ext uri="{FF2B5EF4-FFF2-40B4-BE49-F238E27FC236}">
                <a16:creationId xmlns:a16="http://schemas.microsoft.com/office/drawing/2014/main" id="{92EC5DAE-BBEF-4F6E-8AEA-F75537924100}"/>
              </a:ext>
            </a:extLst>
          </p:cNvPr>
          <p:cNvSpPr>
            <a:spLocks noChangeShapeType="1"/>
          </p:cNvSpPr>
          <p:nvPr/>
        </p:nvSpPr>
        <p:spPr bwMode="auto">
          <a:xfrm>
            <a:off x="2286000" y="4724400"/>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Text Box 29">
            <a:extLst>
              <a:ext uri="{FF2B5EF4-FFF2-40B4-BE49-F238E27FC236}">
                <a16:creationId xmlns:a16="http://schemas.microsoft.com/office/drawing/2014/main" id="{99D16CF9-A779-430B-B5CC-1F03B2B1523F}"/>
              </a:ext>
            </a:extLst>
          </p:cNvPr>
          <p:cNvSpPr txBox="1">
            <a:spLocks noChangeArrowheads="1"/>
          </p:cNvSpPr>
          <p:nvPr/>
        </p:nvSpPr>
        <p:spPr bwMode="auto">
          <a:xfrm>
            <a:off x="2730500" y="3932237"/>
            <a:ext cx="1962150"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a:defRPr b="1">
                <a:latin typeface="Arial" panose="020B0604020202020204" pitchFamily="34" charset="0"/>
              </a:defRPr>
            </a:lvl1pPr>
            <a:lvl2pPr marL="800100" indent="-342900" eaLnBrk="0" hangingPunct="0">
              <a:defRPr sz="2400">
                <a:latin typeface="Times New Roman" panose="02020603050405020304" pitchFamily="18" charset="0"/>
              </a:defRPr>
            </a:lvl2pPr>
            <a:lvl3pPr marL="1257300" indent="-342900" eaLnBrk="0" hangingPunct="0">
              <a:defRPr sz="2400">
                <a:latin typeface="Times New Roman" panose="02020603050405020304" pitchFamily="18" charset="0"/>
              </a:defRPr>
            </a:lvl3pPr>
            <a:lvl4pPr marL="1714500" indent="-342900" eaLnBrk="0" hangingPunct="0">
              <a:defRPr sz="2400">
                <a:latin typeface="Times New Roman" panose="02020603050405020304" pitchFamily="18" charset="0"/>
              </a:defRPr>
            </a:lvl4pPr>
            <a:lvl5pPr marL="2171700" indent="-342900" eaLnBrk="0" hangingPunct="0">
              <a:defRPr sz="2400">
                <a:latin typeface="Times New Roman" panose="02020603050405020304" pitchFamily="18" charset="0"/>
              </a:defRPr>
            </a:lvl5pPr>
            <a:lvl6pPr marL="2628900" indent="-342900" eaLnBrk="0" fontAlgn="base" hangingPunct="0">
              <a:spcBef>
                <a:spcPct val="0"/>
              </a:spcBef>
              <a:spcAft>
                <a:spcPct val="0"/>
              </a:spcAft>
              <a:defRPr sz="2400">
                <a:latin typeface="Times New Roman" panose="02020603050405020304" pitchFamily="18" charset="0"/>
              </a:defRPr>
            </a:lvl6pPr>
            <a:lvl7pPr marL="3086100" indent="-342900" eaLnBrk="0" fontAlgn="base" hangingPunct="0">
              <a:spcBef>
                <a:spcPct val="0"/>
              </a:spcBef>
              <a:spcAft>
                <a:spcPct val="0"/>
              </a:spcAft>
              <a:defRPr sz="2400">
                <a:latin typeface="Times New Roman" panose="02020603050405020304" pitchFamily="18" charset="0"/>
              </a:defRPr>
            </a:lvl7pPr>
            <a:lvl8pPr marL="3543300" indent="-342900" eaLnBrk="0" fontAlgn="base" hangingPunct="0">
              <a:spcBef>
                <a:spcPct val="0"/>
              </a:spcBef>
              <a:spcAft>
                <a:spcPct val="0"/>
              </a:spcAft>
              <a:defRPr sz="2400">
                <a:latin typeface="Times New Roman" panose="02020603050405020304" pitchFamily="18" charset="0"/>
              </a:defRPr>
            </a:lvl8pPr>
            <a:lvl9pPr marL="4000500" indent="-342900" eaLnBrk="0" fontAlgn="base" hangingPunct="0">
              <a:spcBef>
                <a:spcPct val="0"/>
              </a:spcBef>
              <a:spcAft>
                <a:spcPct val="0"/>
              </a:spcAft>
              <a:defRPr sz="2400">
                <a:latin typeface="Times New Roman" panose="02020603050405020304" pitchFamily="18" charset="0"/>
              </a:defRPr>
            </a:lvl9pPr>
          </a:lstStyle>
          <a:p>
            <a:r>
              <a:rPr lang="en-US" altLang="en-US" dirty="0"/>
              <a:t>Retrieve Service</a:t>
            </a:r>
          </a:p>
          <a:p>
            <a:r>
              <a:rPr lang="en-US" altLang="en-US" dirty="0"/>
              <a:t>Description</a:t>
            </a:r>
          </a:p>
        </p:txBody>
      </p:sp>
      <p:sp>
        <p:nvSpPr>
          <p:cNvPr id="16" name="Line 31">
            <a:extLst>
              <a:ext uri="{FF2B5EF4-FFF2-40B4-BE49-F238E27FC236}">
                <a16:creationId xmlns:a16="http://schemas.microsoft.com/office/drawing/2014/main" id="{9CB6FA49-46F4-4392-A992-38E962BD7D9A}"/>
              </a:ext>
            </a:extLst>
          </p:cNvPr>
          <p:cNvSpPr>
            <a:spLocks noChangeShapeType="1"/>
          </p:cNvSpPr>
          <p:nvPr/>
        </p:nvSpPr>
        <p:spPr bwMode="auto">
          <a:xfrm>
            <a:off x="2286000" y="6400800"/>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Text Box 32">
            <a:extLst>
              <a:ext uri="{FF2B5EF4-FFF2-40B4-BE49-F238E27FC236}">
                <a16:creationId xmlns:a16="http://schemas.microsoft.com/office/drawing/2014/main" id="{0E096425-85A0-4C45-953B-A1859942B4E2}"/>
              </a:ext>
            </a:extLst>
          </p:cNvPr>
          <p:cNvSpPr txBox="1">
            <a:spLocks noChangeArrowheads="1"/>
          </p:cNvSpPr>
          <p:nvPr/>
        </p:nvSpPr>
        <p:spPr bwMode="auto">
          <a:xfrm>
            <a:off x="2819400" y="5791200"/>
            <a:ext cx="1873250"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dirty="0">
                <a:latin typeface="Arial" panose="020B0604020202020204" pitchFamily="34" charset="0"/>
              </a:rPr>
              <a:t>Invoke Remote </a:t>
            </a:r>
          </a:p>
          <a:p>
            <a:pPr eaLnBrk="1" hangingPunct="1"/>
            <a:r>
              <a:rPr lang="en-US" altLang="en-US" sz="1800" b="1" dirty="0">
                <a:latin typeface="Arial" panose="020B0604020202020204" pitchFamily="34" charset="0"/>
              </a:rPr>
              <a:t>Service</a:t>
            </a:r>
          </a:p>
        </p:txBody>
      </p:sp>
      <p:sp>
        <p:nvSpPr>
          <p:cNvPr id="19" name="Rectangle 26">
            <a:extLst>
              <a:ext uri="{FF2B5EF4-FFF2-40B4-BE49-F238E27FC236}">
                <a16:creationId xmlns:a16="http://schemas.microsoft.com/office/drawing/2014/main" id="{71DBFD63-8E14-44DD-B4D9-5956AF695A08}"/>
              </a:ext>
            </a:extLst>
          </p:cNvPr>
          <p:cNvSpPr>
            <a:spLocks noChangeArrowheads="1"/>
          </p:cNvSpPr>
          <p:nvPr/>
        </p:nvSpPr>
        <p:spPr bwMode="auto">
          <a:xfrm>
            <a:off x="5895475" y="7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highlight>
                  <a:srgbClr val="FFFF00"/>
                </a:highlight>
              </a:rPr>
              <a:t>Find Services via UDDI</a:t>
            </a:r>
          </a:p>
        </p:txBody>
      </p:sp>
      <p:sp>
        <p:nvSpPr>
          <p:cNvPr id="20" name="Text Box 27">
            <a:extLst>
              <a:ext uri="{FF2B5EF4-FFF2-40B4-BE49-F238E27FC236}">
                <a16:creationId xmlns:a16="http://schemas.microsoft.com/office/drawing/2014/main" id="{9B6B8A62-C298-4DC7-8623-2FF5A48FBD0E}"/>
              </a:ext>
            </a:extLst>
          </p:cNvPr>
          <p:cNvSpPr txBox="1">
            <a:spLocks noChangeArrowheads="1"/>
          </p:cNvSpPr>
          <p:nvPr/>
        </p:nvSpPr>
        <p:spPr bwMode="auto">
          <a:xfrm>
            <a:off x="4371475" y="17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21" name="Line 28">
            <a:extLst>
              <a:ext uri="{FF2B5EF4-FFF2-40B4-BE49-F238E27FC236}">
                <a16:creationId xmlns:a16="http://schemas.microsoft.com/office/drawing/2014/main" id="{603B3CE1-3451-4570-976B-3B66DCA28C97}"/>
              </a:ext>
            </a:extLst>
          </p:cNvPr>
          <p:cNvSpPr>
            <a:spLocks noChangeShapeType="1"/>
          </p:cNvSpPr>
          <p:nvPr/>
        </p:nvSpPr>
        <p:spPr bwMode="auto">
          <a:xfrm flipH="1">
            <a:off x="4371475" y="68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 name="Rectangle 29">
            <a:extLst>
              <a:ext uri="{FF2B5EF4-FFF2-40B4-BE49-F238E27FC236}">
                <a16:creationId xmlns:a16="http://schemas.microsoft.com/office/drawing/2014/main" id="{17E80E74-7EE2-49F0-B4F7-F999AEFEE96F}"/>
              </a:ext>
            </a:extLst>
          </p:cNvPr>
          <p:cNvSpPr>
            <a:spLocks noChangeArrowheads="1"/>
          </p:cNvSpPr>
          <p:nvPr/>
        </p:nvSpPr>
        <p:spPr bwMode="auto">
          <a:xfrm>
            <a:off x="4295275" y="95449"/>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 name="Rectangle 30">
            <a:extLst>
              <a:ext uri="{FF2B5EF4-FFF2-40B4-BE49-F238E27FC236}">
                <a16:creationId xmlns:a16="http://schemas.microsoft.com/office/drawing/2014/main" id="{E8B916B0-9306-4E55-9941-D9EA5C493C4D}"/>
              </a:ext>
            </a:extLst>
          </p:cNvPr>
          <p:cNvSpPr>
            <a:spLocks noChangeArrowheads="1"/>
          </p:cNvSpPr>
          <p:nvPr/>
        </p:nvSpPr>
        <p:spPr bwMode="auto">
          <a:xfrm>
            <a:off x="6581275" y="91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Retrieve Service Description File:</a:t>
            </a:r>
          </a:p>
          <a:p>
            <a:r>
              <a:rPr lang="en-US" altLang="en-US" b="1" dirty="0">
                <a:solidFill>
                  <a:srgbClr val="000000"/>
                </a:solidFill>
              </a:rPr>
              <a:t>WSDL or XML-RPC Instructions</a:t>
            </a:r>
          </a:p>
        </p:txBody>
      </p:sp>
      <p:sp>
        <p:nvSpPr>
          <p:cNvPr id="24" name="Text Box 31">
            <a:extLst>
              <a:ext uri="{FF2B5EF4-FFF2-40B4-BE49-F238E27FC236}">
                <a16:creationId xmlns:a16="http://schemas.microsoft.com/office/drawing/2014/main" id="{42979FD1-B788-42A1-B258-8B881014F9AB}"/>
              </a:ext>
            </a:extLst>
          </p:cNvPr>
          <p:cNvSpPr txBox="1">
            <a:spLocks noChangeArrowheads="1"/>
          </p:cNvSpPr>
          <p:nvPr/>
        </p:nvSpPr>
        <p:spPr bwMode="auto">
          <a:xfrm>
            <a:off x="5057275" y="101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25" name="Line 32">
            <a:extLst>
              <a:ext uri="{FF2B5EF4-FFF2-40B4-BE49-F238E27FC236}">
                <a16:creationId xmlns:a16="http://schemas.microsoft.com/office/drawing/2014/main" id="{AC827218-1101-4EC1-963A-1776FF60D51A}"/>
              </a:ext>
            </a:extLst>
          </p:cNvPr>
          <p:cNvSpPr>
            <a:spLocks noChangeShapeType="1"/>
          </p:cNvSpPr>
          <p:nvPr/>
        </p:nvSpPr>
        <p:spPr bwMode="auto">
          <a:xfrm flipH="1">
            <a:off x="5057275" y="152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Rectangle 33">
            <a:extLst>
              <a:ext uri="{FF2B5EF4-FFF2-40B4-BE49-F238E27FC236}">
                <a16:creationId xmlns:a16="http://schemas.microsoft.com/office/drawing/2014/main" id="{A1A4D3C7-8EFB-473A-8531-283BDEE35815}"/>
              </a:ext>
            </a:extLst>
          </p:cNvPr>
          <p:cNvSpPr>
            <a:spLocks noChangeArrowheads="1"/>
          </p:cNvSpPr>
          <p:nvPr/>
        </p:nvSpPr>
        <p:spPr bwMode="auto">
          <a:xfrm>
            <a:off x="4981075" y="933649"/>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 name="Rectangle 34">
            <a:extLst>
              <a:ext uri="{FF2B5EF4-FFF2-40B4-BE49-F238E27FC236}">
                <a16:creationId xmlns:a16="http://schemas.microsoft.com/office/drawing/2014/main" id="{E706A861-5FD4-4419-A9BA-6C43AD5A38B2}"/>
              </a:ext>
            </a:extLst>
          </p:cNvPr>
          <p:cNvSpPr>
            <a:spLocks noChangeArrowheads="1"/>
          </p:cNvSpPr>
          <p:nvPr/>
        </p:nvSpPr>
        <p:spPr bwMode="auto">
          <a:xfrm>
            <a:off x="7190875" y="175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Create XML-RPC or SOAP Client</a:t>
            </a:r>
          </a:p>
        </p:txBody>
      </p:sp>
      <p:sp>
        <p:nvSpPr>
          <p:cNvPr id="28" name="Text Box 35">
            <a:extLst>
              <a:ext uri="{FF2B5EF4-FFF2-40B4-BE49-F238E27FC236}">
                <a16:creationId xmlns:a16="http://schemas.microsoft.com/office/drawing/2014/main" id="{C9D2EE34-B538-4A54-A108-06F51AE64CFC}"/>
              </a:ext>
            </a:extLst>
          </p:cNvPr>
          <p:cNvSpPr txBox="1">
            <a:spLocks noChangeArrowheads="1"/>
          </p:cNvSpPr>
          <p:nvPr/>
        </p:nvSpPr>
        <p:spPr bwMode="auto">
          <a:xfrm>
            <a:off x="5666875" y="185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29" name="Line 36">
            <a:extLst>
              <a:ext uri="{FF2B5EF4-FFF2-40B4-BE49-F238E27FC236}">
                <a16:creationId xmlns:a16="http://schemas.microsoft.com/office/drawing/2014/main" id="{896CB3B8-2AE0-4B02-9168-23A4B89139FD}"/>
              </a:ext>
            </a:extLst>
          </p:cNvPr>
          <p:cNvSpPr>
            <a:spLocks noChangeShapeType="1"/>
          </p:cNvSpPr>
          <p:nvPr/>
        </p:nvSpPr>
        <p:spPr bwMode="auto">
          <a:xfrm flipH="1">
            <a:off x="5666875" y="236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Rectangle 37">
            <a:extLst>
              <a:ext uri="{FF2B5EF4-FFF2-40B4-BE49-F238E27FC236}">
                <a16:creationId xmlns:a16="http://schemas.microsoft.com/office/drawing/2014/main" id="{3EBA0E29-42B9-4CE2-8A1D-37D8E126EAB6}"/>
              </a:ext>
            </a:extLst>
          </p:cNvPr>
          <p:cNvSpPr>
            <a:spLocks noChangeArrowheads="1"/>
          </p:cNvSpPr>
          <p:nvPr/>
        </p:nvSpPr>
        <p:spPr bwMode="auto">
          <a:xfrm>
            <a:off x="5590675" y="1771849"/>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 name="Rectangle 38">
            <a:extLst>
              <a:ext uri="{FF2B5EF4-FFF2-40B4-BE49-F238E27FC236}">
                <a16:creationId xmlns:a16="http://schemas.microsoft.com/office/drawing/2014/main" id="{FAC4B18A-078D-4653-B2D2-A4051B5E3D37}"/>
              </a:ext>
            </a:extLst>
          </p:cNvPr>
          <p:cNvSpPr>
            <a:spLocks noChangeArrowheads="1"/>
          </p:cNvSpPr>
          <p:nvPr/>
        </p:nvSpPr>
        <p:spPr bwMode="auto">
          <a:xfrm>
            <a:off x="7876675" y="25916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Invoke Remote Service</a:t>
            </a:r>
          </a:p>
        </p:txBody>
      </p:sp>
      <p:sp>
        <p:nvSpPr>
          <p:cNvPr id="32" name="Text Box 39">
            <a:extLst>
              <a:ext uri="{FF2B5EF4-FFF2-40B4-BE49-F238E27FC236}">
                <a16:creationId xmlns:a16="http://schemas.microsoft.com/office/drawing/2014/main" id="{01A8594D-401B-4935-8566-2865F895EFC0}"/>
              </a:ext>
            </a:extLst>
          </p:cNvPr>
          <p:cNvSpPr txBox="1">
            <a:spLocks noChangeArrowheads="1"/>
          </p:cNvSpPr>
          <p:nvPr/>
        </p:nvSpPr>
        <p:spPr bwMode="auto">
          <a:xfrm>
            <a:off x="6352675" y="2708474"/>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33" name="Line 40">
            <a:extLst>
              <a:ext uri="{FF2B5EF4-FFF2-40B4-BE49-F238E27FC236}">
                <a16:creationId xmlns:a16="http://schemas.microsoft.com/office/drawing/2014/main" id="{3B694286-B5AA-4649-A51C-4F53144B6A05}"/>
              </a:ext>
            </a:extLst>
          </p:cNvPr>
          <p:cNvSpPr>
            <a:spLocks noChangeShapeType="1"/>
          </p:cNvSpPr>
          <p:nvPr/>
        </p:nvSpPr>
        <p:spPr bwMode="auto">
          <a:xfrm flipH="1">
            <a:off x="6352675" y="32012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 name="Rectangle 41">
            <a:extLst>
              <a:ext uri="{FF2B5EF4-FFF2-40B4-BE49-F238E27FC236}">
                <a16:creationId xmlns:a16="http://schemas.microsoft.com/office/drawing/2014/main" id="{8EC76F63-E7E5-4DD7-87B4-038E07935A85}"/>
              </a:ext>
            </a:extLst>
          </p:cNvPr>
          <p:cNvSpPr>
            <a:spLocks noChangeArrowheads="1"/>
          </p:cNvSpPr>
          <p:nvPr/>
        </p:nvSpPr>
        <p:spPr bwMode="auto">
          <a:xfrm>
            <a:off x="6276475" y="25916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 name="Line 42">
            <a:extLst>
              <a:ext uri="{FF2B5EF4-FFF2-40B4-BE49-F238E27FC236}">
                <a16:creationId xmlns:a16="http://schemas.microsoft.com/office/drawing/2014/main" id="{B08D2BE0-9BCB-47EB-AF0C-8B5AD1D32CD6}"/>
              </a:ext>
            </a:extLst>
          </p:cNvPr>
          <p:cNvSpPr>
            <a:spLocks noChangeShapeType="1"/>
          </p:cNvSpPr>
          <p:nvPr/>
        </p:nvSpPr>
        <p:spPr bwMode="auto">
          <a:xfrm>
            <a:off x="4523875" y="1086049"/>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 name="Line 43">
            <a:extLst>
              <a:ext uri="{FF2B5EF4-FFF2-40B4-BE49-F238E27FC236}">
                <a16:creationId xmlns:a16="http://schemas.microsoft.com/office/drawing/2014/main" id="{11096335-5856-475C-A3DA-79AF57D4FF6E}"/>
              </a:ext>
            </a:extLst>
          </p:cNvPr>
          <p:cNvSpPr>
            <a:spLocks noChangeShapeType="1"/>
          </p:cNvSpPr>
          <p:nvPr/>
        </p:nvSpPr>
        <p:spPr bwMode="auto">
          <a:xfrm>
            <a:off x="4523875" y="68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 name="Line 44">
            <a:extLst>
              <a:ext uri="{FF2B5EF4-FFF2-40B4-BE49-F238E27FC236}">
                <a16:creationId xmlns:a16="http://schemas.microsoft.com/office/drawing/2014/main" id="{E0881A41-375B-437A-9381-2FFFE65CC6D2}"/>
              </a:ext>
            </a:extLst>
          </p:cNvPr>
          <p:cNvSpPr>
            <a:spLocks noChangeShapeType="1"/>
          </p:cNvSpPr>
          <p:nvPr/>
        </p:nvSpPr>
        <p:spPr bwMode="auto">
          <a:xfrm>
            <a:off x="5133475" y="1924249"/>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 name="Line 45">
            <a:extLst>
              <a:ext uri="{FF2B5EF4-FFF2-40B4-BE49-F238E27FC236}">
                <a16:creationId xmlns:a16="http://schemas.microsoft.com/office/drawing/2014/main" id="{CF13E28C-67C9-49F3-83F1-E01B2ECC6C62}"/>
              </a:ext>
            </a:extLst>
          </p:cNvPr>
          <p:cNvSpPr>
            <a:spLocks noChangeShapeType="1"/>
          </p:cNvSpPr>
          <p:nvPr/>
        </p:nvSpPr>
        <p:spPr bwMode="auto">
          <a:xfrm>
            <a:off x="5133475" y="152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 name="Line 46">
            <a:extLst>
              <a:ext uri="{FF2B5EF4-FFF2-40B4-BE49-F238E27FC236}">
                <a16:creationId xmlns:a16="http://schemas.microsoft.com/office/drawing/2014/main" id="{3DC9CE64-2DD8-43E4-BB69-639D82906DD1}"/>
              </a:ext>
            </a:extLst>
          </p:cNvPr>
          <p:cNvSpPr>
            <a:spLocks noChangeShapeType="1"/>
          </p:cNvSpPr>
          <p:nvPr/>
        </p:nvSpPr>
        <p:spPr bwMode="auto">
          <a:xfrm>
            <a:off x="5819275" y="27440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 name="Line 47">
            <a:extLst>
              <a:ext uri="{FF2B5EF4-FFF2-40B4-BE49-F238E27FC236}">
                <a16:creationId xmlns:a16="http://schemas.microsoft.com/office/drawing/2014/main" id="{8F21F0F8-74A7-44E4-AF8E-3023138C2471}"/>
              </a:ext>
            </a:extLst>
          </p:cNvPr>
          <p:cNvSpPr>
            <a:spLocks noChangeShapeType="1"/>
          </p:cNvSpPr>
          <p:nvPr/>
        </p:nvSpPr>
        <p:spPr bwMode="auto">
          <a:xfrm>
            <a:off x="5819275" y="23630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68999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strVal val="#ppt_w*0.05"/>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anim calcmode="lin" valueType="num">
                                      <p:cBhvr>
                                        <p:cTn id="18" dur="500" fill="hold"/>
                                        <p:tgtEl>
                                          <p:spTgt spid="5"/>
                                        </p:tgtEl>
                                        <p:attrNameLst>
                                          <p:attrName>ppt_x</p:attrName>
                                        </p:attrNameLst>
                                      </p:cBhvr>
                                      <p:tavLst>
                                        <p:tav tm="0">
                                          <p:val>
                                            <p:strVal val="#ppt_x-.2"/>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strVal val="#ppt_w*0.05"/>
                                          </p:val>
                                        </p:tav>
                                        <p:tav tm="100000">
                                          <p:val>
                                            <p:strVal val="#ppt_w"/>
                                          </p:val>
                                        </p:tav>
                                      </p:tavLst>
                                    </p:anim>
                                    <p:anim calcmode="lin" valueType="num">
                                      <p:cBhvr>
                                        <p:cTn id="26" dur="500" fill="hold"/>
                                        <p:tgtEl>
                                          <p:spTgt spid="10"/>
                                        </p:tgtEl>
                                        <p:attrNameLst>
                                          <p:attrName>ppt_h</p:attrName>
                                        </p:attrNameLst>
                                      </p:cBhvr>
                                      <p:tavLst>
                                        <p:tav tm="0">
                                          <p:val>
                                            <p:strVal val="#ppt_h"/>
                                          </p:val>
                                        </p:tav>
                                        <p:tav tm="100000">
                                          <p:val>
                                            <p:strVal val="#ppt_h"/>
                                          </p:val>
                                        </p:tav>
                                      </p:tavLst>
                                    </p:anim>
                                    <p:anim calcmode="lin" valueType="num">
                                      <p:cBhvr>
                                        <p:cTn id="27" dur="500" fill="hold"/>
                                        <p:tgtEl>
                                          <p:spTgt spid="10"/>
                                        </p:tgtEl>
                                        <p:attrNameLst>
                                          <p:attrName>ppt_x</p:attrName>
                                        </p:attrNameLst>
                                      </p:cBhvr>
                                      <p:tavLst>
                                        <p:tav tm="0">
                                          <p:val>
                                            <p:strVal val="#ppt_x-.2"/>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Effect transition="in" filter="fade">
                                      <p:cBhvr>
                                        <p:cTn id="29" dur="500"/>
                                        <p:tgtEl>
                                          <p:spTgt spid="10"/>
                                        </p:tgtEl>
                                      </p:cBhvr>
                                    </p:animEffect>
                                  </p:childTnLst>
                                </p:cTn>
                              </p:par>
                              <p:par>
                                <p:cTn id="30" presetID="54" presetClass="entr" presetSubtype="0" ac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strVal val="#ppt_w*0.05"/>
                                          </p:val>
                                        </p:tav>
                                        <p:tav tm="100000">
                                          <p:val>
                                            <p:strVal val="#ppt_w"/>
                                          </p:val>
                                        </p:tav>
                                      </p:tavLst>
                                    </p:anim>
                                    <p:anim calcmode="lin" valueType="num">
                                      <p:cBhvr>
                                        <p:cTn id="33" dur="500" fill="hold"/>
                                        <p:tgtEl>
                                          <p:spTgt spid="11"/>
                                        </p:tgtEl>
                                        <p:attrNameLst>
                                          <p:attrName>ppt_h</p:attrName>
                                        </p:attrNameLst>
                                      </p:cBhvr>
                                      <p:tavLst>
                                        <p:tav tm="0">
                                          <p:val>
                                            <p:strVal val="#ppt_h"/>
                                          </p:val>
                                        </p:tav>
                                        <p:tav tm="100000">
                                          <p:val>
                                            <p:strVal val="#ppt_h"/>
                                          </p:val>
                                        </p:tav>
                                      </p:tavLst>
                                    </p:anim>
                                    <p:anim calcmode="lin" valueType="num">
                                      <p:cBhvr>
                                        <p:cTn id="34" dur="500" fill="hold"/>
                                        <p:tgtEl>
                                          <p:spTgt spid="11"/>
                                        </p:tgtEl>
                                        <p:attrNameLst>
                                          <p:attrName>ppt_x</p:attrName>
                                        </p:attrNameLst>
                                      </p:cBhvr>
                                      <p:tavLst>
                                        <p:tav tm="0">
                                          <p:val>
                                            <p:strVal val="#ppt_x-.2"/>
                                          </p:val>
                                        </p:tav>
                                        <p:tav tm="100000">
                                          <p:val>
                                            <p:strVal val="#ppt_x"/>
                                          </p:val>
                                        </p:tav>
                                      </p:tavLst>
                                    </p:anim>
                                    <p:anim calcmode="lin" valueType="num">
                                      <p:cBhvr>
                                        <p:cTn id="35" dur="500" fill="hold"/>
                                        <p:tgtEl>
                                          <p:spTgt spid="11"/>
                                        </p:tgtEl>
                                        <p:attrNameLst>
                                          <p:attrName>ppt_y</p:attrName>
                                        </p:attrNameLst>
                                      </p:cBhvr>
                                      <p:tavLst>
                                        <p:tav tm="0">
                                          <p:val>
                                            <p:strVal val="#ppt_y"/>
                                          </p:val>
                                        </p:tav>
                                        <p:tav tm="100000">
                                          <p:val>
                                            <p:strVal val="#ppt_y"/>
                                          </p:val>
                                        </p:tav>
                                      </p:tavLst>
                                    </p:anim>
                                    <p:animEffect transition="in" filter="fade">
                                      <p:cBhvr>
                                        <p:cTn id="36" dur="500"/>
                                        <p:tgtEl>
                                          <p:spTgt spid="11"/>
                                        </p:tgtEl>
                                      </p:cBhvr>
                                    </p:animEffect>
                                  </p:childTnLst>
                                </p:cTn>
                              </p:par>
                              <p:par>
                                <p:cTn id="37" presetID="54" presetClass="entr" presetSubtype="0" accel="10000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strVal val="#ppt_w*0.05"/>
                                          </p:val>
                                        </p:tav>
                                        <p:tav tm="100000">
                                          <p:val>
                                            <p:strVal val="#ppt_w"/>
                                          </p:val>
                                        </p:tav>
                                      </p:tavLst>
                                    </p:anim>
                                    <p:anim calcmode="lin" valueType="num">
                                      <p:cBhvr>
                                        <p:cTn id="40" dur="500" fill="hold"/>
                                        <p:tgtEl>
                                          <p:spTgt spid="12"/>
                                        </p:tgtEl>
                                        <p:attrNameLst>
                                          <p:attrName>ppt_h</p:attrName>
                                        </p:attrNameLst>
                                      </p:cBhvr>
                                      <p:tavLst>
                                        <p:tav tm="0">
                                          <p:val>
                                            <p:strVal val="#ppt_h"/>
                                          </p:val>
                                        </p:tav>
                                        <p:tav tm="100000">
                                          <p:val>
                                            <p:strVal val="#ppt_h"/>
                                          </p:val>
                                        </p:tav>
                                      </p:tavLst>
                                    </p:anim>
                                    <p:anim calcmode="lin" valueType="num">
                                      <p:cBhvr>
                                        <p:cTn id="41" dur="500" fill="hold"/>
                                        <p:tgtEl>
                                          <p:spTgt spid="12"/>
                                        </p:tgtEl>
                                        <p:attrNameLst>
                                          <p:attrName>ppt_x</p:attrName>
                                        </p:attrNameLst>
                                      </p:cBhvr>
                                      <p:tavLst>
                                        <p:tav tm="0">
                                          <p:val>
                                            <p:strVal val="#ppt_x-.2"/>
                                          </p:val>
                                        </p:tav>
                                        <p:tav tm="100000">
                                          <p:val>
                                            <p:strVal val="#ppt_x"/>
                                          </p:val>
                                        </p:tav>
                                      </p:tavLst>
                                    </p:anim>
                                    <p:anim calcmode="lin" valueType="num">
                                      <p:cBhvr>
                                        <p:cTn id="42" dur="500" fill="hold"/>
                                        <p:tgtEl>
                                          <p:spTgt spid="12"/>
                                        </p:tgtEl>
                                        <p:attrNameLst>
                                          <p:attrName>ppt_y</p:attrName>
                                        </p:attrNameLst>
                                      </p:cBhvr>
                                      <p:tavLst>
                                        <p:tav tm="0">
                                          <p:val>
                                            <p:strVal val="#ppt_y"/>
                                          </p:val>
                                        </p:tav>
                                        <p:tav tm="100000">
                                          <p:val>
                                            <p:strVal val="#ppt_y"/>
                                          </p:val>
                                        </p:tav>
                                      </p:tavLst>
                                    </p:anim>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54" presetClass="entr" presetSubtype="0" accel="10000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strVal val="#ppt_w*0.05"/>
                                          </p:val>
                                        </p:tav>
                                        <p:tav tm="100000">
                                          <p:val>
                                            <p:strVal val="#ppt_w"/>
                                          </p:val>
                                        </p:tav>
                                      </p:tavLst>
                                    </p:anim>
                                    <p:anim calcmode="lin" valueType="num">
                                      <p:cBhvr>
                                        <p:cTn id="49" dur="500" fill="hold"/>
                                        <p:tgtEl>
                                          <p:spTgt spid="8"/>
                                        </p:tgtEl>
                                        <p:attrNameLst>
                                          <p:attrName>ppt_h</p:attrName>
                                        </p:attrNameLst>
                                      </p:cBhvr>
                                      <p:tavLst>
                                        <p:tav tm="0">
                                          <p:val>
                                            <p:strVal val="#ppt_h"/>
                                          </p:val>
                                        </p:tav>
                                        <p:tav tm="100000">
                                          <p:val>
                                            <p:strVal val="#ppt_h"/>
                                          </p:val>
                                        </p:tav>
                                      </p:tavLst>
                                    </p:anim>
                                    <p:anim calcmode="lin" valueType="num">
                                      <p:cBhvr>
                                        <p:cTn id="50" dur="500" fill="hold"/>
                                        <p:tgtEl>
                                          <p:spTgt spid="8"/>
                                        </p:tgtEl>
                                        <p:attrNameLst>
                                          <p:attrName>ppt_x</p:attrName>
                                        </p:attrNameLst>
                                      </p:cBhvr>
                                      <p:tavLst>
                                        <p:tav tm="0">
                                          <p:val>
                                            <p:strVal val="#ppt_x-.2"/>
                                          </p:val>
                                        </p:tav>
                                        <p:tav tm="100000">
                                          <p:val>
                                            <p:strVal val="#ppt_x"/>
                                          </p:val>
                                        </p:tav>
                                      </p:tavLst>
                                    </p:anim>
                                    <p:anim calcmode="lin" valueType="num">
                                      <p:cBhvr>
                                        <p:cTn id="51" dur="500" fill="hold"/>
                                        <p:tgtEl>
                                          <p:spTgt spid="8"/>
                                        </p:tgtEl>
                                        <p:attrNameLst>
                                          <p:attrName>ppt_y</p:attrName>
                                        </p:attrNameLst>
                                      </p:cBhvr>
                                      <p:tavLst>
                                        <p:tav tm="0">
                                          <p:val>
                                            <p:strVal val="#ppt_y"/>
                                          </p:val>
                                        </p:tav>
                                        <p:tav tm="100000">
                                          <p:val>
                                            <p:strVal val="#ppt_y"/>
                                          </p:val>
                                        </p:tav>
                                      </p:tavLst>
                                    </p:anim>
                                    <p:animEffect transition="in" filter="fade">
                                      <p:cBhvr>
                                        <p:cTn id="52" dur="500"/>
                                        <p:tgtEl>
                                          <p:spTgt spid="8"/>
                                        </p:tgtEl>
                                      </p:cBhvr>
                                    </p:animEffect>
                                  </p:childTnLst>
                                </p:cTn>
                              </p:par>
                              <p:par>
                                <p:cTn id="53" presetID="54" presetClass="entr" presetSubtype="0" accel="10000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strVal val="#ppt_w*0.05"/>
                                          </p:val>
                                        </p:tav>
                                        <p:tav tm="100000">
                                          <p:val>
                                            <p:strVal val="#ppt_w"/>
                                          </p:val>
                                        </p:tav>
                                      </p:tavLst>
                                    </p:anim>
                                    <p:anim calcmode="lin" valueType="num">
                                      <p:cBhvr>
                                        <p:cTn id="56" dur="500" fill="hold"/>
                                        <p:tgtEl>
                                          <p:spTgt spid="6"/>
                                        </p:tgtEl>
                                        <p:attrNameLst>
                                          <p:attrName>ppt_h</p:attrName>
                                        </p:attrNameLst>
                                      </p:cBhvr>
                                      <p:tavLst>
                                        <p:tav tm="0">
                                          <p:val>
                                            <p:strVal val="#ppt_h"/>
                                          </p:val>
                                        </p:tav>
                                        <p:tav tm="100000">
                                          <p:val>
                                            <p:strVal val="#ppt_h"/>
                                          </p:val>
                                        </p:tav>
                                      </p:tavLst>
                                    </p:anim>
                                    <p:anim calcmode="lin" valueType="num">
                                      <p:cBhvr>
                                        <p:cTn id="57" dur="500" fill="hold"/>
                                        <p:tgtEl>
                                          <p:spTgt spid="6"/>
                                        </p:tgtEl>
                                        <p:attrNameLst>
                                          <p:attrName>ppt_x</p:attrName>
                                        </p:attrNameLst>
                                      </p:cBhvr>
                                      <p:tavLst>
                                        <p:tav tm="0">
                                          <p:val>
                                            <p:strVal val="#ppt_x-.2"/>
                                          </p:val>
                                        </p:tav>
                                        <p:tav tm="100000">
                                          <p:val>
                                            <p:strVal val="#ppt_x"/>
                                          </p:val>
                                        </p:tav>
                                      </p:tavLst>
                                    </p:anim>
                                    <p:anim calcmode="lin" valueType="num">
                                      <p:cBhvr>
                                        <p:cTn id="58" dur="500" fill="hold"/>
                                        <p:tgtEl>
                                          <p:spTgt spid="6"/>
                                        </p:tgtEl>
                                        <p:attrNameLst>
                                          <p:attrName>ppt_y</p:attrName>
                                        </p:attrNameLst>
                                      </p:cBhvr>
                                      <p:tavLst>
                                        <p:tav tm="0">
                                          <p:val>
                                            <p:strVal val="#ppt_y"/>
                                          </p:val>
                                        </p:tav>
                                        <p:tav tm="100000">
                                          <p:val>
                                            <p:strVal val="#ppt_y"/>
                                          </p:val>
                                        </p:tav>
                                      </p:tavLst>
                                    </p:anim>
                                    <p:animEffect transition="in" filter="fade">
                                      <p:cBhvr>
                                        <p:cTn id="59" dur="500"/>
                                        <p:tgtEl>
                                          <p:spTgt spid="6"/>
                                        </p:tgtEl>
                                      </p:cBhvr>
                                    </p:animEffect>
                                  </p:childTnLst>
                                </p:cTn>
                              </p:par>
                              <p:par>
                                <p:cTn id="60" presetID="54" presetClass="entr" presetSubtype="0" accel="10000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strVal val="#ppt_w*0.05"/>
                                          </p:val>
                                        </p:tav>
                                        <p:tav tm="100000">
                                          <p:val>
                                            <p:strVal val="#ppt_w"/>
                                          </p:val>
                                        </p:tav>
                                      </p:tavLst>
                                    </p:anim>
                                    <p:anim calcmode="lin" valueType="num">
                                      <p:cBhvr>
                                        <p:cTn id="63" dur="500" fill="hold"/>
                                        <p:tgtEl>
                                          <p:spTgt spid="7"/>
                                        </p:tgtEl>
                                        <p:attrNameLst>
                                          <p:attrName>ppt_h</p:attrName>
                                        </p:attrNameLst>
                                      </p:cBhvr>
                                      <p:tavLst>
                                        <p:tav tm="0">
                                          <p:val>
                                            <p:strVal val="#ppt_h"/>
                                          </p:val>
                                        </p:tav>
                                        <p:tav tm="100000">
                                          <p:val>
                                            <p:strVal val="#ppt_h"/>
                                          </p:val>
                                        </p:tav>
                                      </p:tavLst>
                                    </p:anim>
                                    <p:anim calcmode="lin" valueType="num">
                                      <p:cBhvr>
                                        <p:cTn id="64" dur="500" fill="hold"/>
                                        <p:tgtEl>
                                          <p:spTgt spid="7"/>
                                        </p:tgtEl>
                                        <p:attrNameLst>
                                          <p:attrName>ppt_x</p:attrName>
                                        </p:attrNameLst>
                                      </p:cBhvr>
                                      <p:tavLst>
                                        <p:tav tm="0">
                                          <p:val>
                                            <p:strVal val="#ppt_x-.2"/>
                                          </p:val>
                                        </p:tav>
                                        <p:tav tm="100000">
                                          <p:val>
                                            <p:strVal val="#ppt_x"/>
                                          </p:val>
                                        </p:tav>
                                      </p:tavLst>
                                    </p:anim>
                                    <p:anim calcmode="lin" valueType="num">
                                      <p:cBhvr>
                                        <p:cTn id="65" dur="500" fill="hold"/>
                                        <p:tgtEl>
                                          <p:spTgt spid="7"/>
                                        </p:tgtEl>
                                        <p:attrNameLst>
                                          <p:attrName>ppt_y</p:attrName>
                                        </p:attrNameLst>
                                      </p:cBhvr>
                                      <p:tavLst>
                                        <p:tav tm="0">
                                          <p:val>
                                            <p:strVal val="#ppt_y"/>
                                          </p:val>
                                        </p:tav>
                                        <p:tav tm="100000">
                                          <p:val>
                                            <p:strVal val="#ppt_y"/>
                                          </p:val>
                                        </p:tav>
                                      </p:tavLst>
                                    </p:anim>
                                    <p:animEffect transition="in" filter="fade">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54" presetClass="entr" presetSubtype="0" accel="10000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strVal val="#ppt_w*0.05"/>
                                          </p:val>
                                        </p:tav>
                                        <p:tav tm="100000">
                                          <p:val>
                                            <p:strVal val="#ppt_w"/>
                                          </p:val>
                                        </p:tav>
                                      </p:tavLst>
                                    </p:anim>
                                    <p:anim calcmode="lin" valueType="num">
                                      <p:cBhvr>
                                        <p:cTn id="72" dur="500" fill="hold"/>
                                        <p:tgtEl>
                                          <p:spTgt spid="13"/>
                                        </p:tgtEl>
                                        <p:attrNameLst>
                                          <p:attrName>ppt_h</p:attrName>
                                        </p:attrNameLst>
                                      </p:cBhvr>
                                      <p:tavLst>
                                        <p:tav tm="0">
                                          <p:val>
                                            <p:strVal val="#ppt_h"/>
                                          </p:val>
                                        </p:tav>
                                        <p:tav tm="100000">
                                          <p:val>
                                            <p:strVal val="#ppt_h"/>
                                          </p:val>
                                        </p:tav>
                                      </p:tavLst>
                                    </p:anim>
                                    <p:anim calcmode="lin" valueType="num">
                                      <p:cBhvr>
                                        <p:cTn id="73" dur="500" fill="hold"/>
                                        <p:tgtEl>
                                          <p:spTgt spid="13"/>
                                        </p:tgtEl>
                                        <p:attrNameLst>
                                          <p:attrName>ppt_x</p:attrName>
                                        </p:attrNameLst>
                                      </p:cBhvr>
                                      <p:tavLst>
                                        <p:tav tm="0">
                                          <p:val>
                                            <p:strVal val="#ppt_x-.2"/>
                                          </p:val>
                                        </p:tav>
                                        <p:tav tm="100000">
                                          <p:val>
                                            <p:strVal val="#ppt_x"/>
                                          </p:val>
                                        </p:tav>
                                      </p:tavLst>
                                    </p:anim>
                                    <p:anim calcmode="lin" valueType="num">
                                      <p:cBhvr>
                                        <p:cTn id="74" dur="500" fill="hold"/>
                                        <p:tgtEl>
                                          <p:spTgt spid="13"/>
                                        </p:tgtEl>
                                        <p:attrNameLst>
                                          <p:attrName>ppt_y</p:attrName>
                                        </p:attrNameLst>
                                      </p:cBhvr>
                                      <p:tavLst>
                                        <p:tav tm="0">
                                          <p:val>
                                            <p:strVal val="#ppt_y"/>
                                          </p:val>
                                        </p:tav>
                                        <p:tav tm="100000">
                                          <p:val>
                                            <p:strVal val="#ppt_y"/>
                                          </p:val>
                                        </p:tav>
                                      </p:tavLst>
                                    </p:anim>
                                    <p:animEffect transition="in" filter="fade">
                                      <p:cBhvr>
                                        <p:cTn id="75" dur="500"/>
                                        <p:tgtEl>
                                          <p:spTgt spid="13"/>
                                        </p:tgtEl>
                                      </p:cBhvr>
                                    </p:animEffect>
                                  </p:childTnLst>
                                </p:cTn>
                              </p:par>
                              <p:par>
                                <p:cTn id="76" presetID="54" presetClass="entr" presetSubtype="0" accel="10000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p:cTn id="78" dur="500" fill="hold"/>
                                        <p:tgtEl>
                                          <p:spTgt spid="14"/>
                                        </p:tgtEl>
                                        <p:attrNameLst>
                                          <p:attrName>ppt_w</p:attrName>
                                        </p:attrNameLst>
                                      </p:cBhvr>
                                      <p:tavLst>
                                        <p:tav tm="0">
                                          <p:val>
                                            <p:strVal val="#ppt_w*0.05"/>
                                          </p:val>
                                        </p:tav>
                                        <p:tav tm="100000">
                                          <p:val>
                                            <p:strVal val="#ppt_w"/>
                                          </p:val>
                                        </p:tav>
                                      </p:tavLst>
                                    </p:anim>
                                    <p:anim calcmode="lin" valueType="num">
                                      <p:cBhvr>
                                        <p:cTn id="79" dur="500" fill="hold"/>
                                        <p:tgtEl>
                                          <p:spTgt spid="14"/>
                                        </p:tgtEl>
                                        <p:attrNameLst>
                                          <p:attrName>ppt_h</p:attrName>
                                        </p:attrNameLst>
                                      </p:cBhvr>
                                      <p:tavLst>
                                        <p:tav tm="0">
                                          <p:val>
                                            <p:strVal val="#ppt_h"/>
                                          </p:val>
                                        </p:tav>
                                        <p:tav tm="100000">
                                          <p:val>
                                            <p:strVal val="#ppt_h"/>
                                          </p:val>
                                        </p:tav>
                                      </p:tavLst>
                                    </p:anim>
                                    <p:anim calcmode="lin" valueType="num">
                                      <p:cBhvr>
                                        <p:cTn id="80" dur="500" fill="hold"/>
                                        <p:tgtEl>
                                          <p:spTgt spid="14"/>
                                        </p:tgtEl>
                                        <p:attrNameLst>
                                          <p:attrName>ppt_x</p:attrName>
                                        </p:attrNameLst>
                                      </p:cBhvr>
                                      <p:tavLst>
                                        <p:tav tm="0">
                                          <p:val>
                                            <p:strVal val="#ppt_x-.2"/>
                                          </p:val>
                                        </p:tav>
                                        <p:tav tm="100000">
                                          <p:val>
                                            <p:strVal val="#ppt_x"/>
                                          </p:val>
                                        </p:tav>
                                      </p:tavLst>
                                    </p:anim>
                                    <p:anim calcmode="lin" valueType="num">
                                      <p:cBhvr>
                                        <p:cTn id="81" dur="500" fill="hold"/>
                                        <p:tgtEl>
                                          <p:spTgt spid="14"/>
                                        </p:tgtEl>
                                        <p:attrNameLst>
                                          <p:attrName>ppt_y</p:attrName>
                                        </p:attrNameLst>
                                      </p:cBhvr>
                                      <p:tavLst>
                                        <p:tav tm="0">
                                          <p:val>
                                            <p:strVal val="#ppt_y"/>
                                          </p:val>
                                        </p:tav>
                                        <p:tav tm="100000">
                                          <p:val>
                                            <p:strVal val="#ppt_y"/>
                                          </p:val>
                                        </p:tav>
                                      </p:tavLst>
                                    </p:anim>
                                    <p:animEffect transition="in" filter="fade">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54" presetClass="entr" presetSubtype="0" accel="10000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500" fill="hold"/>
                                        <p:tgtEl>
                                          <p:spTgt spid="16"/>
                                        </p:tgtEl>
                                        <p:attrNameLst>
                                          <p:attrName>ppt_w</p:attrName>
                                        </p:attrNameLst>
                                      </p:cBhvr>
                                      <p:tavLst>
                                        <p:tav tm="0">
                                          <p:val>
                                            <p:strVal val="#ppt_w*0.05"/>
                                          </p:val>
                                        </p:tav>
                                        <p:tav tm="100000">
                                          <p:val>
                                            <p:strVal val="#ppt_w"/>
                                          </p:val>
                                        </p:tav>
                                      </p:tavLst>
                                    </p:anim>
                                    <p:anim calcmode="lin" valueType="num">
                                      <p:cBhvr>
                                        <p:cTn id="88" dur="500" fill="hold"/>
                                        <p:tgtEl>
                                          <p:spTgt spid="16"/>
                                        </p:tgtEl>
                                        <p:attrNameLst>
                                          <p:attrName>ppt_h</p:attrName>
                                        </p:attrNameLst>
                                      </p:cBhvr>
                                      <p:tavLst>
                                        <p:tav tm="0">
                                          <p:val>
                                            <p:strVal val="#ppt_h"/>
                                          </p:val>
                                        </p:tav>
                                        <p:tav tm="100000">
                                          <p:val>
                                            <p:strVal val="#ppt_h"/>
                                          </p:val>
                                        </p:tav>
                                      </p:tavLst>
                                    </p:anim>
                                    <p:anim calcmode="lin" valueType="num">
                                      <p:cBhvr>
                                        <p:cTn id="89" dur="500" fill="hold"/>
                                        <p:tgtEl>
                                          <p:spTgt spid="16"/>
                                        </p:tgtEl>
                                        <p:attrNameLst>
                                          <p:attrName>ppt_x</p:attrName>
                                        </p:attrNameLst>
                                      </p:cBhvr>
                                      <p:tavLst>
                                        <p:tav tm="0">
                                          <p:val>
                                            <p:strVal val="#ppt_x-.2"/>
                                          </p:val>
                                        </p:tav>
                                        <p:tav tm="100000">
                                          <p:val>
                                            <p:strVal val="#ppt_x"/>
                                          </p:val>
                                        </p:tav>
                                      </p:tavLst>
                                    </p:anim>
                                    <p:anim calcmode="lin" valueType="num">
                                      <p:cBhvr>
                                        <p:cTn id="90" dur="500" fill="hold"/>
                                        <p:tgtEl>
                                          <p:spTgt spid="16"/>
                                        </p:tgtEl>
                                        <p:attrNameLst>
                                          <p:attrName>ppt_y</p:attrName>
                                        </p:attrNameLst>
                                      </p:cBhvr>
                                      <p:tavLst>
                                        <p:tav tm="0">
                                          <p:val>
                                            <p:strVal val="#ppt_y"/>
                                          </p:val>
                                        </p:tav>
                                        <p:tav tm="100000">
                                          <p:val>
                                            <p:strVal val="#ppt_y"/>
                                          </p:val>
                                        </p:tav>
                                      </p:tavLst>
                                    </p:anim>
                                    <p:animEffect transition="in" filter="fade">
                                      <p:cBhvr>
                                        <p:cTn id="91" dur="500"/>
                                        <p:tgtEl>
                                          <p:spTgt spid="16"/>
                                        </p:tgtEl>
                                      </p:cBhvr>
                                    </p:animEffect>
                                  </p:childTnLst>
                                </p:cTn>
                              </p:par>
                              <p:par>
                                <p:cTn id="92" presetID="54" presetClass="entr" presetSubtype="0" accel="10000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anim calcmode="lin" valueType="num">
                                      <p:cBhvr>
                                        <p:cTn id="94" dur="500" fill="hold"/>
                                        <p:tgtEl>
                                          <p:spTgt spid="17"/>
                                        </p:tgtEl>
                                        <p:attrNameLst>
                                          <p:attrName>ppt_w</p:attrName>
                                        </p:attrNameLst>
                                      </p:cBhvr>
                                      <p:tavLst>
                                        <p:tav tm="0">
                                          <p:val>
                                            <p:strVal val="#ppt_w*0.05"/>
                                          </p:val>
                                        </p:tav>
                                        <p:tav tm="100000">
                                          <p:val>
                                            <p:strVal val="#ppt_w"/>
                                          </p:val>
                                        </p:tav>
                                      </p:tavLst>
                                    </p:anim>
                                    <p:anim calcmode="lin" valueType="num">
                                      <p:cBhvr>
                                        <p:cTn id="95" dur="500" fill="hold"/>
                                        <p:tgtEl>
                                          <p:spTgt spid="17"/>
                                        </p:tgtEl>
                                        <p:attrNameLst>
                                          <p:attrName>ppt_h</p:attrName>
                                        </p:attrNameLst>
                                      </p:cBhvr>
                                      <p:tavLst>
                                        <p:tav tm="0">
                                          <p:val>
                                            <p:strVal val="#ppt_h"/>
                                          </p:val>
                                        </p:tav>
                                        <p:tav tm="100000">
                                          <p:val>
                                            <p:strVal val="#ppt_h"/>
                                          </p:val>
                                        </p:tav>
                                      </p:tavLst>
                                    </p:anim>
                                    <p:anim calcmode="lin" valueType="num">
                                      <p:cBhvr>
                                        <p:cTn id="96" dur="500" fill="hold"/>
                                        <p:tgtEl>
                                          <p:spTgt spid="17"/>
                                        </p:tgtEl>
                                        <p:attrNameLst>
                                          <p:attrName>ppt_x</p:attrName>
                                        </p:attrNameLst>
                                      </p:cBhvr>
                                      <p:tavLst>
                                        <p:tav tm="0">
                                          <p:val>
                                            <p:strVal val="#ppt_x-.2"/>
                                          </p:val>
                                        </p:tav>
                                        <p:tav tm="100000">
                                          <p:val>
                                            <p:strVal val="#ppt_x"/>
                                          </p:val>
                                        </p:tav>
                                      </p:tavLst>
                                    </p:anim>
                                    <p:anim calcmode="lin" valueType="num">
                                      <p:cBhvr>
                                        <p:cTn id="97" dur="500" fill="hold"/>
                                        <p:tgtEl>
                                          <p:spTgt spid="17"/>
                                        </p:tgtEl>
                                        <p:attrNameLst>
                                          <p:attrName>ppt_y</p:attrName>
                                        </p:attrNameLst>
                                      </p:cBhvr>
                                      <p:tavLst>
                                        <p:tav tm="0">
                                          <p:val>
                                            <p:strVal val="#ppt_y"/>
                                          </p:val>
                                        </p:tav>
                                        <p:tav tm="100000">
                                          <p:val>
                                            <p:strVal val="#ppt_y"/>
                                          </p:val>
                                        </p:tav>
                                      </p:tavLst>
                                    </p:anim>
                                    <p:animEffect transition="in" filter="fade">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54" presetClass="entr" presetSubtype="0" accel="10000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500" fill="hold"/>
                                        <p:tgtEl>
                                          <p:spTgt spid="19"/>
                                        </p:tgtEl>
                                        <p:attrNameLst>
                                          <p:attrName>ppt_w</p:attrName>
                                        </p:attrNameLst>
                                      </p:cBhvr>
                                      <p:tavLst>
                                        <p:tav tm="0">
                                          <p:val>
                                            <p:strVal val="#ppt_w*0.05"/>
                                          </p:val>
                                        </p:tav>
                                        <p:tav tm="100000">
                                          <p:val>
                                            <p:strVal val="#ppt_w"/>
                                          </p:val>
                                        </p:tav>
                                      </p:tavLst>
                                    </p:anim>
                                    <p:anim calcmode="lin" valueType="num">
                                      <p:cBhvr>
                                        <p:cTn id="104" dur="500" fill="hold"/>
                                        <p:tgtEl>
                                          <p:spTgt spid="19"/>
                                        </p:tgtEl>
                                        <p:attrNameLst>
                                          <p:attrName>ppt_h</p:attrName>
                                        </p:attrNameLst>
                                      </p:cBhvr>
                                      <p:tavLst>
                                        <p:tav tm="0">
                                          <p:val>
                                            <p:strVal val="#ppt_h"/>
                                          </p:val>
                                        </p:tav>
                                        <p:tav tm="100000">
                                          <p:val>
                                            <p:strVal val="#ppt_h"/>
                                          </p:val>
                                        </p:tav>
                                      </p:tavLst>
                                    </p:anim>
                                    <p:anim calcmode="lin" valueType="num">
                                      <p:cBhvr>
                                        <p:cTn id="105" dur="500" fill="hold"/>
                                        <p:tgtEl>
                                          <p:spTgt spid="19"/>
                                        </p:tgtEl>
                                        <p:attrNameLst>
                                          <p:attrName>ppt_x</p:attrName>
                                        </p:attrNameLst>
                                      </p:cBhvr>
                                      <p:tavLst>
                                        <p:tav tm="0">
                                          <p:val>
                                            <p:strVal val="#ppt_x-.2"/>
                                          </p:val>
                                        </p:tav>
                                        <p:tav tm="100000">
                                          <p:val>
                                            <p:strVal val="#ppt_x"/>
                                          </p:val>
                                        </p:tav>
                                      </p:tavLst>
                                    </p:anim>
                                    <p:anim calcmode="lin" valueType="num">
                                      <p:cBhvr>
                                        <p:cTn id="106" dur="500" fill="hold"/>
                                        <p:tgtEl>
                                          <p:spTgt spid="19"/>
                                        </p:tgtEl>
                                        <p:attrNameLst>
                                          <p:attrName>ppt_y</p:attrName>
                                        </p:attrNameLst>
                                      </p:cBhvr>
                                      <p:tavLst>
                                        <p:tav tm="0">
                                          <p:val>
                                            <p:strVal val="#ppt_y"/>
                                          </p:val>
                                        </p:tav>
                                        <p:tav tm="100000">
                                          <p:val>
                                            <p:strVal val="#ppt_y"/>
                                          </p:val>
                                        </p:tav>
                                      </p:tavLst>
                                    </p:anim>
                                    <p:animEffect transition="in" filter="fade">
                                      <p:cBhvr>
                                        <p:cTn id="107" dur="500"/>
                                        <p:tgtEl>
                                          <p:spTgt spid="19"/>
                                        </p:tgtEl>
                                      </p:cBhvr>
                                    </p:animEffect>
                                  </p:childTnLst>
                                  <p:subTnLst>
                                    <p:audio>
                                      <p:cMediaNode>
                                        <p:cTn display="0" masterRel="sameClick">
                                          <p:stCondLst>
                                            <p:cond evt="begin" delay="0">
                                              <p:tn val="101"/>
                                            </p:cond>
                                          </p:stCondLst>
                                          <p:endCondLst>
                                            <p:cond evt="onStopAudio" delay="0">
                                              <p:tgtEl>
                                                <p:sldTgt/>
                                              </p:tgtEl>
                                            </p:cond>
                                          </p:endCondLst>
                                        </p:cTn>
                                        <p:tgtEl>
                                          <p:sndTgt r:embed="rId2" name="coin.wav"/>
                                        </p:tgtEl>
                                      </p:cMediaNode>
                                    </p:audio>
                                  </p:subTnLst>
                                </p:cTn>
                              </p:par>
                              <p:par>
                                <p:cTn id="108" presetID="54" presetClass="entr" presetSubtype="0" accel="100000" fill="hold" grpId="0" nodeType="withEffect">
                                  <p:stCondLst>
                                    <p:cond delay="0"/>
                                  </p:stCondLst>
                                  <p:childTnLst>
                                    <p:set>
                                      <p:cBhvr>
                                        <p:cTn id="109" dur="1" fill="hold">
                                          <p:stCondLst>
                                            <p:cond delay="0"/>
                                          </p:stCondLst>
                                        </p:cTn>
                                        <p:tgtEl>
                                          <p:spTgt spid="20"/>
                                        </p:tgtEl>
                                        <p:attrNameLst>
                                          <p:attrName>style.visibility</p:attrName>
                                        </p:attrNameLst>
                                      </p:cBhvr>
                                      <p:to>
                                        <p:strVal val="visible"/>
                                      </p:to>
                                    </p:set>
                                    <p:anim calcmode="lin" valueType="num">
                                      <p:cBhvr>
                                        <p:cTn id="110" dur="500" fill="hold"/>
                                        <p:tgtEl>
                                          <p:spTgt spid="20"/>
                                        </p:tgtEl>
                                        <p:attrNameLst>
                                          <p:attrName>ppt_w</p:attrName>
                                        </p:attrNameLst>
                                      </p:cBhvr>
                                      <p:tavLst>
                                        <p:tav tm="0">
                                          <p:val>
                                            <p:strVal val="#ppt_w*0.05"/>
                                          </p:val>
                                        </p:tav>
                                        <p:tav tm="100000">
                                          <p:val>
                                            <p:strVal val="#ppt_w"/>
                                          </p:val>
                                        </p:tav>
                                      </p:tavLst>
                                    </p:anim>
                                    <p:anim calcmode="lin" valueType="num">
                                      <p:cBhvr>
                                        <p:cTn id="111" dur="500" fill="hold"/>
                                        <p:tgtEl>
                                          <p:spTgt spid="20"/>
                                        </p:tgtEl>
                                        <p:attrNameLst>
                                          <p:attrName>ppt_h</p:attrName>
                                        </p:attrNameLst>
                                      </p:cBhvr>
                                      <p:tavLst>
                                        <p:tav tm="0">
                                          <p:val>
                                            <p:strVal val="#ppt_h"/>
                                          </p:val>
                                        </p:tav>
                                        <p:tav tm="100000">
                                          <p:val>
                                            <p:strVal val="#ppt_h"/>
                                          </p:val>
                                        </p:tav>
                                      </p:tavLst>
                                    </p:anim>
                                    <p:anim calcmode="lin" valueType="num">
                                      <p:cBhvr>
                                        <p:cTn id="112" dur="500" fill="hold"/>
                                        <p:tgtEl>
                                          <p:spTgt spid="20"/>
                                        </p:tgtEl>
                                        <p:attrNameLst>
                                          <p:attrName>ppt_x</p:attrName>
                                        </p:attrNameLst>
                                      </p:cBhvr>
                                      <p:tavLst>
                                        <p:tav tm="0">
                                          <p:val>
                                            <p:strVal val="#ppt_x-.2"/>
                                          </p:val>
                                        </p:tav>
                                        <p:tav tm="100000">
                                          <p:val>
                                            <p:strVal val="#ppt_x"/>
                                          </p:val>
                                        </p:tav>
                                      </p:tavLst>
                                    </p:anim>
                                    <p:anim calcmode="lin" valueType="num">
                                      <p:cBhvr>
                                        <p:cTn id="113" dur="500" fill="hold"/>
                                        <p:tgtEl>
                                          <p:spTgt spid="20"/>
                                        </p:tgtEl>
                                        <p:attrNameLst>
                                          <p:attrName>ppt_y</p:attrName>
                                        </p:attrNameLst>
                                      </p:cBhvr>
                                      <p:tavLst>
                                        <p:tav tm="0">
                                          <p:val>
                                            <p:strVal val="#ppt_y"/>
                                          </p:val>
                                        </p:tav>
                                        <p:tav tm="100000">
                                          <p:val>
                                            <p:strVal val="#ppt_y"/>
                                          </p:val>
                                        </p:tav>
                                      </p:tavLst>
                                    </p:anim>
                                    <p:animEffect transition="in" filter="fade">
                                      <p:cBhvr>
                                        <p:cTn id="114" dur="500"/>
                                        <p:tgtEl>
                                          <p:spTgt spid="20"/>
                                        </p:tgtEl>
                                      </p:cBhvr>
                                    </p:animEffect>
                                  </p:childTnLst>
                                </p:cTn>
                              </p:par>
                              <p:par>
                                <p:cTn id="115" presetID="54" presetClass="entr" presetSubtype="0" accel="10000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anim calcmode="lin" valueType="num">
                                      <p:cBhvr>
                                        <p:cTn id="117" dur="500" fill="hold"/>
                                        <p:tgtEl>
                                          <p:spTgt spid="21"/>
                                        </p:tgtEl>
                                        <p:attrNameLst>
                                          <p:attrName>ppt_w</p:attrName>
                                        </p:attrNameLst>
                                      </p:cBhvr>
                                      <p:tavLst>
                                        <p:tav tm="0">
                                          <p:val>
                                            <p:strVal val="#ppt_w*0.05"/>
                                          </p:val>
                                        </p:tav>
                                        <p:tav tm="100000">
                                          <p:val>
                                            <p:strVal val="#ppt_w"/>
                                          </p:val>
                                        </p:tav>
                                      </p:tavLst>
                                    </p:anim>
                                    <p:anim calcmode="lin" valueType="num">
                                      <p:cBhvr>
                                        <p:cTn id="118" dur="500" fill="hold"/>
                                        <p:tgtEl>
                                          <p:spTgt spid="21"/>
                                        </p:tgtEl>
                                        <p:attrNameLst>
                                          <p:attrName>ppt_h</p:attrName>
                                        </p:attrNameLst>
                                      </p:cBhvr>
                                      <p:tavLst>
                                        <p:tav tm="0">
                                          <p:val>
                                            <p:strVal val="#ppt_h"/>
                                          </p:val>
                                        </p:tav>
                                        <p:tav tm="100000">
                                          <p:val>
                                            <p:strVal val="#ppt_h"/>
                                          </p:val>
                                        </p:tav>
                                      </p:tavLst>
                                    </p:anim>
                                    <p:anim calcmode="lin" valueType="num">
                                      <p:cBhvr>
                                        <p:cTn id="119" dur="500" fill="hold"/>
                                        <p:tgtEl>
                                          <p:spTgt spid="21"/>
                                        </p:tgtEl>
                                        <p:attrNameLst>
                                          <p:attrName>ppt_x</p:attrName>
                                        </p:attrNameLst>
                                      </p:cBhvr>
                                      <p:tavLst>
                                        <p:tav tm="0">
                                          <p:val>
                                            <p:strVal val="#ppt_x-.2"/>
                                          </p:val>
                                        </p:tav>
                                        <p:tav tm="100000">
                                          <p:val>
                                            <p:strVal val="#ppt_x"/>
                                          </p:val>
                                        </p:tav>
                                      </p:tavLst>
                                    </p:anim>
                                    <p:anim calcmode="lin" valueType="num">
                                      <p:cBhvr>
                                        <p:cTn id="120" dur="500" fill="hold"/>
                                        <p:tgtEl>
                                          <p:spTgt spid="21"/>
                                        </p:tgtEl>
                                        <p:attrNameLst>
                                          <p:attrName>ppt_y</p:attrName>
                                        </p:attrNameLst>
                                      </p:cBhvr>
                                      <p:tavLst>
                                        <p:tav tm="0">
                                          <p:val>
                                            <p:strVal val="#ppt_y"/>
                                          </p:val>
                                        </p:tav>
                                        <p:tav tm="100000">
                                          <p:val>
                                            <p:strVal val="#ppt_y"/>
                                          </p:val>
                                        </p:tav>
                                      </p:tavLst>
                                    </p:anim>
                                    <p:animEffect transition="in" filter="fade">
                                      <p:cBhvr>
                                        <p:cTn id="121" dur="500"/>
                                        <p:tgtEl>
                                          <p:spTgt spid="21"/>
                                        </p:tgtEl>
                                      </p:cBhvr>
                                    </p:animEffect>
                                  </p:childTnLst>
                                </p:cTn>
                              </p:par>
                              <p:par>
                                <p:cTn id="122" presetID="54" presetClass="entr" presetSubtype="0" accel="100000" fill="hold" grpId="0" nodeType="withEffect">
                                  <p:stCondLst>
                                    <p:cond delay="0"/>
                                  </p:stCondLst>
                                  <p:childTnLst>
                                    <p:set>
                                      <p:cBhvr>
                                        <p:cTn id="123" dur="1" fill="hold">
                                          <p:stCondLst>
                                            <p:cond delay="0"/>
                                          </p:stCondLst>
                                        </p:cTn>
                                        <p:tgtEl>
                                          <p:spTgt spid="22"/>
                                        </p:tgtEl>
                                        <p:attrNameLst>
                                          <p:attrName>style.visibility</p:attrName>
                                        </p:attrNameLst>
                                      </p:cBhvr>
                                      <p:to>
                                        <p:strVal val="visible"/>
                                      </p:to>
                                    </p:set>
                                    <p:anim calcmode="lin" valueType="num">
                                      <p:cBhvr>
                                        <p:cTn id="124" dur="500" fill="hold"/>
                                        <p:tgtEl>
                                          <p:spTgt spid="22"/>
                                        </p:tgtEl>
                                        <p:attrNameLst>
                                          <p:attrName>ppt_w</p:attrName>
                                        </p:attrNameLst>
                                      </p:cBhvr>
                                      <p:tavLst>
                                        <p:tav tm="0">
                                          <p:val>
                                            <p:strVal val="#ppt_w*0.05"/>
                                          </p:val>
                                        </p:tav>
                                        <p:tav tm="100000">
                                          <p:val>
                                            <p:strVal val="#ppt_w"/>
                                          </p:val>
                                        </p:tav>
                                      </p:tavLst>
                                    </p:anim>
                                    <p:anim calcmode="lin" valueType="num">
                                      <p:cBhvr>
                                        <p:cTn id="125" dur="500" fill="hold"/>
                                        <p:tgtEl>
                                          <p:spTgt spid="22"/>
                                        </p:tgtEl>
                                        <p:attrNameLst>
                                          <p:attrName>ppt_h</p:attrName>
                                        </p:attrNameLst>
                                      </p:cBhvr>
                                      <p:tavLst>
                                        <p:tav tm="0">
                                          <p:val>
                                            <p:strVal val="#ppt_h"/>
                                          </p:val>
                                        </p:tav>
                                        <p:tav tm="100000">
                                          <p:val>
                                            <p:strVal val="#ppt_h"/>
                                          </p:val>
                                        </p:tav>
                                      </p:tavLst>
                                    </p:anim>
                                    <p:anim calcmode="lin" valueType="num">
                                      <p:cBhvr>
                                        <p:cTn id="126" dur="500" fill="hold"/>
                                        <p:tgtEl>
                                          <p:spTgt spid="22"/>
                                        </p:tgtEl>
                                        <p:attrNameLst>
                                          <p:attrName>ppt_x</p:attrName>
                                        </p:attrNameLst>
                                      </p:cBhvr>
                                      <p:tavLst>
                                        <p:tav tm="0">
                                          <p:val>
                                            <p:strVal val="#ppt_x-.2"/>
                                          </p:val>
                                        </p:tav>
                                        <p:tav tm="100000">
                                          <p:val>
                                            <p:strVal val="#ppt_x"/>
                                          </p:val>
                                        </p:tav>
                                      </p:tavLst>
                                    </p:anim>
                                    <p:anim calcmode="lin" valueType="num">
                                      <p:cBhvr>
                                        <p:cTn id="127" dur="500" fill="hold"/>
                                        <p:tgtEl>
                                          <p:spTgt spid="22"/>
                                        </p:tgtEl>
                                        <p:attrNameLst>
                                          <p:attrName>ppt_y</p:attrName>
                                        </p:attrNameLst>
                                      </p:cBhvr>
                                      <p:tavLst>
                                        <p:tav tm="0">
                                          <p:val>
                                            <p:strVal val="#ppt_y"/>
                                          </p:val>
                                        </p:tav>
                                        <p:tav tm="100000">
                                          <p:val>
                                            <p:strVal val="#ppt_y"/>
                                          </p:val>
                                        </p:tav>
                                      </p:tavLst>
                                    </p:anim>
                                    <p:animEffect transition="in" filter="fade">
                                      <p:cBhvr>
                                        <p:cTn id="128" dur="500"/>
                                        <p:tgtEl>
                                          <p:spTgt spid="22"/>
                                        </p:tgtEl>
                                      </p:cBhvr>
                                    </p:animEffect>
                                  </p:childTnLst>
                                </p:cTn>
                              </p:par>
                            </p:childTnLst>
                          </p:cTn>
                        </p:par>
                      </p:childTnLst>
                    </p:cTn>
                  </p:par>
                  <p:par>
                    <p:cTn id="129" fill="hold">
                      <p:stCondLst>
                        <p:cond delay="indefinite"/>
                      </p:stCondLst>
                      <p:childTnLst>
                        <p:par>
                          <p:cTn id="130" fill="hold">
                            <p:stCondLst>
                              <p:cond delay="0"/>
                            </p:stCondLst>
                            <p:childTnLst>
                              <p:par>
                                <p:cTn id="131" presetID="54" presetClass="entr" presetSubtype="0" accel="100000" fill="hold" grpId="1" nodeType="clickEffect">
                                  <p:stCondLst>
                                    <p:cond delay="0"/>
                                  </p:stCondLst>
                                  <p:childTnLst>
                                    <p:set>
                                      <p:cBhvr>
                                        <p:cTn id="132" dur="1" fill="hold">
                                          <p:stCondLst>
                                            <p:cond delay="0"/>
                                          </p:stCondLst>
                                        </p:cTn>
                                        <p:tgtEl>
                                          <p:spTgt spid="21"/>
                                        </p:tgtEl>
                                        <p:attrNameLst>
                                          <p:attrName>style.visibility</p:attrName>
                                        </p:attrNameLst>
                                      </p:cBhvr>
                                      <p:to>
                                        <p:strVal val="visible"/>
                                      </p:to>
                                    </p:set>
                                    <p:anim calcmode="lin" valueType="num">
                                      <p:cBhvr>
                                        <p:cTn id="133" dur="500" fill="hold"/>
                                        <p:tgtEl>
                                          <p:spTgt spid="21"/>
                                        </p:tgtEl>
                                        <p:attrNameLst>
                                          <p:attrName>ppt_w</p:attrName>
                                        </p:attrNameLst>
                                      </p:cBhvr>
                                      <p:tavLst>
                                        <p:tav tm="0">
                                          <p:val>
                                            <p:strVal val="#ppt_w*0.05"/>
                                          </p:val>
                                        </p:tav>
                                        <p:tav tm="100000">
                                          <p:val>
                                            <p:strVal val="#ppt_w"/>
                                          </p:val>
                                        </p:tav>
                                      </p:tavLst>
                                    </p:anim>
                                    <p:anim calcmode="lin" valueType="num">
                                      <p:cBhvr>
                                        <p:cTn id="134" dur="500" fill="hold"/>
                                        <p:tgtEl>
                                          <p:spTgt spid="21"/>
                                        </p:tgtEl>
                                        <p:attrNameLst>
                                          <p:attrName>ppt_h</p:attrName>
                                        </p:attrNameLst>
                                      </p:cBhvr>
                                      <p:tavLst>
                                        <p:tav tm="0">
                                          <p:val>
                                            <p:strVal val="#ppt_h"/>
                                          </p:val>
                                        </p:tav>
                                        <p:tav tm="100000">
                                          <p:val>
                                            <p:strVal val="#ppt_h"/>
                                          </p:val>
                                        </p:tav>
                                      </p:tavLst>
                                    </p:anim>
                                    <p:anim calcmode="lin" valueType="num">
                                      <p:cBhvr>
                                        <p:cTn id="135" dur="500" fill="hold"/>
                                        <p:tgtEl>
                                          <p:spTgt spid="21"/>
                                        </p:tgtEl>
                                        <p:attrNameLst>
                                          <p:attrName>ppt_x</p:attrName>
                                        </p:attrNameLst>
                                      </p:cBhvr>
                                      <p:tavLst>
                                        <p:tav tm="0">
                                          <p:val>
                                            <p:strVal val="#ppt_x-.2"/>
                                          </p:val>
                                        </p:tav>
                                        <p:tav tm="100000">
                                          <p:val>
                                            <p:strVal val="#ppt_x"/>
                                          </p:val>
                                        </p:tav>
                                      </p:tavLst>
                                    </p:anim>
                                    <p:anim calcmode="lin" valueType="num">
                                      <p:cBhvr>
                                        <p:cTn id="136" dur="500" fill="hold"/>
                                        <p:tgtEl>
                                          <p:spTgt spid="21"/>
                                        </p:tgtEl>
                                        <p:attrNameLst>
                                          <p:attrName>ppt_y</p:attrName>
                                        </p:attrNameLst>
                                      </p:cBhvr>
                                      <p:tavLst>
                                        <p:tav tm="0">
                                          <p:val>
                                            <p:strVal val="#ppt_y"/>
                                          </p:val>
                                        </p:tav>
                                        <p:tav tm="100000">
                                          <p:val>
                                            <p:strVal val="#ppt_y"/>
                                          </p:val>
                                        </p:tav>
                                      </p:tavLst>
                                    </p:anim>
                                    <p:animEffect transition="in" filter="fade">
                                      <p:cBhvr>
                                        <p:cTn id="137" dur="500"/>
                                        <p:tgtEl>
                                          <p:spTgt spid="21"/>
                                        </p:tgtEl>
                                      </p:cBhvr>
                                    </p:animEffect>
                                  </p:childTnLst>
                                  <p:subTnLst>
                                    <p:audio>
                                      <p:cMediaNode>
                                        <p:cTn display="0" masterRel="sameClick">
                                          <p:stCondLst>
                                            <p:cond evt="begin" delay="0">
                                              <p:tn val="131"/>
                                            </p:cond>
                                          </p:stCondLst>
                                          <p:endCondLst>
                                            <p:cond evt="onStopAudio" delay="0">
                                              <p:tgtEl>
                                                <p:sldTgt/>
                                              </p:tgtEl>
                                            </p:cond>
                                          </p:endCondLst>
                                        </p:cTn>
                                        <p:tgtEl>
                                          <p:sndTgt r:embed="rId2" name="coin.wav"/>
                                        </p:tgtEl>
                                      </p:cMediaNode>
                                    </p:audio>
                                  </p:subTnLst>
                                </p:cTn>
                              </p:par>
                              <p:par>
                                <p:cTn id="138" presetID="54" presetClass="entr" presetSubtype="0" accel="100000" fill="hold" grpId="0" nodeType="withEffect">
                                  <p:stCondLst>
                                    <p:cond delay="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500" fill="hold"/>
                                        <p:tgtEl>
                                          <p:spTgt spid="23"/>
                                        </p:tgtEl>
                                        <p:attrNameLst>
                                          <p:attrName>ppt_w</p:attrName>
                                        </p:attrNameLst>
                                      </p:cBhvr>
                                      <p:tavLst>
                                        <p:tav tm="0">
                                          <p:val>
                                            <p:strVal val="#ppt_w*0.05"/>
                                          </p:val>
                                        </p:tav>
                                        <p:tav tm="100000">
                                          <p:val>
                                            <p:strVal val="#ppt_w"/>
                                          </p:val>
                                        </p:tav>
                                      </p:tavLst>
                                    </p:anim>
                                    <p:anim calcmode="lin" valueType="num">
                                      <p:cBhvr>
                                        <p:cTn id="141" dur="500" fill="hold"/>
                                        <p:tgtEl>
                                          <p:spTgt spid="23"/>
                                        </p:tgtEl>
                                        <p:attrNameLst>
                                          <p:attrName>ppt_h</p:attrName>
                                        </p:attrNameLst>
                                      </p:cBhvr>
                                      <p:tavLst>
                                        <p:tav tm="0">
                                          <p:val>
                                            <p:strVal val="#ppt_h"/>
                                          </p:val>
                                        </p:tav>
                                        <p:tav tm="100000">
                                          <p:val>
                                            <p:strVal val="#ppt_h"/>
                                          </p:val>
                                        </p:tav>
                                      </p:tavLst>
                                    </p:anim>
                                    <p:anim calcmode="lin" valueType="num">
                                      <p:cBhvr>
                                        <p:cTn id="142" dur="500" fill="hold"/>
                                        <p:tgtEl>
                                          <p:spTgt spid="23"/>
                                        </p:tgtEl>
                                        <p:attrNameLst>
                                          <p:attrName>ppt_x</p:attrName>
                                        </p:attrNameLst>
                                      </p:cBhvr>
                                      <p:tavLst>
                                        <p:tav tm="0">
                                          <p:val>
                                            <p:strVal val="#ppt_x-.2"/>
                                          </p:val>
                                        </p:tav>
                                        <p:tav tm="100000">
                                          <p:val>
                                            <p:strVal val="#ppt_x"/>
                                          </p:val>
                                        </p:tav>
                                      </p:tavLst>
                                    </p:anim>
                                    <p:anim calcmode="lin" valueType="num">
                                      <p:cBhvr>
                                        <p:cTn id="143" dur="500" fill="hold"/>
                                        <p:tgtEl>
                                          <p:spTgt spid="23"/>
                                        </p:tgtEl>
                                        <p:attrNameLst>
                                          <p:attrName>ppt_y</p:attrName>
                                        </p:attrNameLst>
                                      </p:cBhvr>
                                      <p:tavLst>
                                        <p:tav tm="0">
                                          <p:val>
                                            <p:strVal val="#ppt_y"/>
                                          </p:val>
                                        </p:tav>
                                        <p:tav tm="100000">
                                          <p:val>
                                            <p:strVal val="#ppt_y"/>
                                          </p:val>
                                        </p:tav>
                                      </p:tavLst>
                                    </p:anim>
                                    <p:animEffect transition="in" filter="fade">
                                      <p:cBhvr>
                                        <p:cTn id="144" dur="500"/>
                                        <p:tgtEl>
                                          <p:spTgt spid="23"/>
                                        </p:tgtEl>
                                      </p:cBhvr>
                                    </p:animEffect>
                                  </p:childTnLst>
                                </p:cTn>
                              </p:par>
                              <p:par>
                                <p:cTn id="145" presetID="54" presetClass="entr" presetSubtype="0" accel="100000" fill="hold" grpId="0" nodeType="withEffect">
                                  <p:stCondLst>
                                    <p:cond delay="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500" fill="hold"/>
                                        <p:tgtEl>
                                          <p:spTgt spid="24"/>
                                        </p:tgtEl>
                                        <p:attrNameLst>
                                          <p:attrName>ppt_w</p:attrName>
                                        </p:attrNameLst>
                                      </p:cBhvr>
                                      <p:tavLst>
                                        <p:tav tm="0">
                                          <p:val>
                                            <p:strVal val="#ppt_w*0.05"/>
                                          </p:val>
                                        </p:tav>
                                        <p:tav tm="100000">
                                          <p:val>
                                            <p:strVal val="#ppt_w"/>
                                          </p:val>
                                        </p:tav>
                                      </p:tavLst>
                                    </p:anim>
                                    <p:anim calcmode="lin" valueType="num">
                                      <p:cBhvr>
                                        <p:cTn id="148" dur="500" fill="hold"/>
                                        <p:tgtEl>
                                          <p:spTgt spid="24"/>
                                        </p:tgtEl>
                                        <p:attrNameLst>
                                          <p:attrName>ppt_h</p:attrName>
                                        </p:attrNameLst>
                                      </p:cBhvr>
                                      <p:tavLst>
                                        <p:tav tm="0">
                                          <p:val>
                                            <p:strVal val="#ppt_h"/>
                                          </p:val>
                                        </p:tav>
                                        <p:tav tm="100000">
                                          <p:val>
                                            <p:strVal val="#ppt_h"/>
                                          </p:val>
                                        </p:tav>
                                      </p:tavLst>
                                    </p:anim>
                                    <p:anim calcmode="lin" valueType="num">
                                      <p:cBhvr>
                                        <p:cTn id="149" dur="500" fill="hold"/>
                                        <p:tgtEl>
                                          <p:spTgt spid="24"/>
                                        </p:tgtEl>
                                        <p:attrNameLst>
                                          <p:attrName>ppt_x</p:attrName>
                                        </p:attrNameLst>
                                      </p:cBhvr>
                                      <p:tavLst>
                                        <p:tav tm="0">
                                          <p:val>
                                            <p:strVal val="#ppt_x-.2"/>
                                          </p:val>
                                        </p:tav>
                                        <p:tav tm="100000">
                                          <p:val>
                                            <p:strVal val="#ppt_x"/>
                                          </p:val>
                                        </p:tav>
                                      </p:tavLst>
                                    </p:anim>
                                    <p:anim calcmode="lin" valueType="num">
                                      <p:cBhvr>
                                        <p:cTn id="150" dur="500" fill="hold"/>
                                        <p:tgtEl>
                                          <p:spTgt spid="24"/>
                                        </p:tgtEl>
                                        <p:attrNameLst>
                                          <p:attrName>ppt_y</p:attrName>
                                        </p:attrNameLst>
                                      </p:cBhvr>
                                      <p:tavLst>
                                        <p:tav tm="0">
                                          <p:val>
                                            <p:strVal val="#ppt_y"/>
                                          </p:val>
                                        </p:tav>
                                        <p:tav tm="100000">
                                          <p:val>
                                            <p:strVal val="#ppt_y"/>
                                          </p:val>
                                        </p:tav>
                                      </p:tavLst>
                                    </p:anim>
                                    <p:animEffect transition="in" filter="fade">
                                      <p:cBhvr>
                                        <p:cTn id="151" dur="500"/>
                                        <p:tgtEl>
                                          <p:spTgt spid="24"/>
                                        </p:tgtEl>
                                      </p:cBhvr>
                                    </p:animEffect>
                                  </p:childTnLst>
                                </p:cTn>
                              </p:par>
                              <p:par>
                                <p:cTn id="152" presetID="54" presetClass="entr" presetSubtype="0" accel="100000" fill="hold" grpId="0" nodeType="withEffect">
                                  <p:stCondLst>
                                    <p:cond delay="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500" fill="hold"/>
                                        <p:tgtEl>
                                          <p:spTgt spid="25"/>
                                        </p:tgtEl>
                                        <p:attrNameLst>
                                          <p:attrName>ppt_w</p:attrName>
                                        </p:attrNameLst>
                                      </p:cBhvr>
                                      <p:tavLst>
                                        <p:tav tm="0">
                                          <p:val>
                                            <p:strVal val="#ppt_w*0.05"/>
                                          </p:val>
                                        </p:tav>
                                        <p:tav tm="100000">
                                          <p:val>
                                            <p:strVal val="#ppt_w"/>
                                          </p:val>
                                        </p:tav>
                                      </p:tavLst>
                                    </p:anim>
                                    <p:anim calcmode="lin" valueType="num">
                                      <p:cBhvr>
                                        <p:cTn id="155" dur="500" fill="hold"/>
                                        <p:tgtEl>
                                          <p:spTgt spid="25"/>
                                        </p:tgtEl>
                                        <p:attrNameLst>
                                          <p:attrName>ppt_h</p:attrName>
                                        </p:attrNameLst>
                                      </p:cBhvr>
                                      <p:tavLst>
                                        <p:tav tm="0">
                                          <p:val>
                                            <p:strVal val="#ppt_h"/>
                                          </p:val>
                                        </p:tav>
                                        <p:tav tm="100000">
                                          <p:val>
                                            <p:strVal val="#ppt_h"/>
                                          </p:val>
                                        </p:tav>
                                      </p:tavLst>
                                    </p:anim>
                                    <p:anim calcmode="lin" valueType="num">
                                      <p:cBhvr>
                                        <p:cTn id="156" dur="500" fill="hold"/>
                                        <p:tgtEl>
                                          <p:spTgt spid="25"/>
                                        </p:tgtEl>
                                        <p:attrNameLst>
                                          <p:attrName>ppt_x</p:attrName>
                                        </p:attrNameLst>
                                      </p:cBhvr>
                                      <p:tavLst>
                                        <p:tav tm="0">
                                          <p:val>
                                            <p:strVal val="#ppt_x-.2"/>
                                          </p:val>
                                        </p:tav>
                                        <p:tav tm="100000">
                                          <p:val>
                                            <p:strVal val="#ppt_x"/>
                                          </p:val>
                                        </p:tav>
                                      </p:tavLst>
                                    </p:anim>
                                    <p:anim calcmode="lin" valueType="num">
                                      <p:cBhvr>
                                        <p:cTn id="157" dur="500" fill="hold"/>
                                        <p:tgtEl>
                                          <p:spTgt spid="25"/>
                                        </p:tgtEl>
                                        <p:attrNameLst>
                                          <p:attrName>ppt_y</p:attrName>
                                        </p:attrNameLst>
                                      </p:cBhvr>
                                      <p:tavLst>
                                        <p:tav tm="0">
                                          <p:val>
                                            <p:strVal val="#ppt_y"/>
                                          </p:val>
                                        </p:tav>
                                        <p:tav tm="100000">
                                          <p:val>
                                            <p:strVal val="#ppt_y"/>
                                          </p:val>
                                        </p:tav>
                                      </p:tavLst>
                                    </p:anim>
                                    <p:animEffect transition="in" filter="fade">
                                      <p:cBhvr>
                                        <p:cTn id="158" dur="500"/>
                                        <p:tgtEl>
                                          <p:spTgt spid="25"/>
                                        </p:tgtEl>
                                      </p:cBhvr>
                                    </p:animEffect>
                                  </p:childTnLst>
                                </p:cTn>
                              </p:par>
                              <p:par>
                                <p:cTn id="159" presetID="54" presetClass="entr" presetSubtype="0" accel="100000" fill="hold" grpId="0" nodeType="withEffect">
                                  <p:stCondLst>
                                    <p:cond delay="0"/>
                                  </p:stCondLst>
                                  <p:childTnLst>
                                    <p:set>
                                      <p:cBhvr>
                                        <p:cTn id="160" dur="1" fill="hold">
                                          <p:stCondLst>
                                            <p:cond delay="0"/>
                                          </p:stCondLst>
                                        </p:cTn>
                                        <p:tgtEl>
                                          <p:spTgt spid="26"/>
                                        </p:tgtEl>
                                        <p:attrNameLst>
                                          <p:attrName>style.visibility</p:attrName>
                                        </p:attrNameLst>
                                      </p:cBhvr>
                                      <p:to>
                                        <p:strVal val="visible"/>
                                      </p:to>
                                    </p:set>
                                    <p:anim calcmode="lin" valueType="num">
                                      <p:cBhvr>
                                        <p:cTn id="161" dur="500" fill="hold"/>
                                        <p:tgtEl>
                                          <p:spTgt spid="26"/>
                                        </p:tgtEl>
                                        <p:attrNameLst>
                                          <p:attrName>ppt_w</p:attrName>
                                        </p:attrNameLst>
                                      </p:cBhvr>
                                      <p:tavLst>
                                        <p:tav tm="0">
                                          <p:val>
                                            <p:strVal val="#ppt_w*0.05"/>
                                          </p:val>
                                        </p:tav>
                                        <p:tav tm="100000">
                                          <p:val>
                                            <p:strVal val="#ppt_w"/>
                                          </p:val>
                                        </p:tav>
                                      </p:tavLst>
                                    </p:anim>
                                    <p:anim calcmode="lin" valueType="num">
                                      <p:cBhvr>
                                        <p:cTn id="162" dur="500" fill="hold"/>
                                        <p:tgtEl>
                                          <p:spTgt spid="26"/>
                                        </p:tgtEl>
                                        <p:attrNameLst>
                                          <p:attrName>ppt_h</p:attrName>
                                        </p:attrNameLst>
                                      </p:cBhvr>
                                      <p:tavLst>
                                        <p:tav tm="0">
                                          <p:val>
                                            <p:strVal val="#ppt_h"/>
                                          </p:val>
                                        </p:tav>
                                        <p:tav tm="100000">
                                          <p:val>
                                            <p:strVal val="#ppt_h"/>
                                          </p:val>
                                        </p:tav>
                                      </p:tavLst>
                                    </p:anim>
                                    <p:anim calcmode="lin" valueType="num">
                                      <p:cBhvr>
                                        <p:cTn id="163" dur="500" fill="hold"/>
                                        <p:tgtEl>
                                          <p:spTgt spid="26"/>
                                        </p:tgtEl>
                                        <p:attrNameLst>
                                          <p:attrName>ppt_x</p:attrName>
                                        </p:attrNameLst>
                                      </p:cBhvr>
                                      <p:tavLst>
                                        <p:tav tm="0">
                                          <p:val>
                                            <p:strVal val="#ppt_x-.2"/>
                                          </p:val>
                                        </p:tav>
                                        <p:tav tm="100000">
                                          <p:val>
                                            <p:strVal val="#ppt_x"/>
                                          </p:val>
                                        </p:tav>
                                      </p:tavLst>
                                    </p:anim>
                                    <p:anim calcmode="lin" valueType="num">
                                      <p:cBhvr>
                                        <p:cTn id="164" dur="500" fill="hold"/>
                                        <p:tgtEl>
                                          <p:spTgt spid="26"/>
                                        </p:tgtEl>
                                        <p:attrNameLst>
                                          <p:attrName>ppt_y</p:attrName>
                                        </p:attrNameLst>
                                      </p:cBhvr>
                                      <p:tavLst>
                                        <p:tav tm="0">
                                          <p:val>
                                            <p:strVal val="#ppt_y"/>
                                          </p:val>
                                        </p:tav>
                                        <p:tav tm="100000">
                                          <p:val>
                                            <p:strVal val="#ppt_y"/>
                                          </p:val>
                                        </p:tav>
                                      </p:tavLst>
                                    </p:anim>
                                    <p:animEffect transition="in" filter="fade">
                                      <p:cBhvr>
                                        <p:cTn id="165" dur="500"/>
                                        <p:tgtEl>
                                          <p:spTgt spid="26"/>
                                        </p:tgtEl>
                                      </p:cBhvr>
                                    </p:animEffect>
                                  </p:childTnLst>
                                </p:cTn>
                              </p:par>
                              <p:par>
                                <p:cTn id="166" presetID="54" presetClass="entr" presetSubtype="0" accel="100000" fill="hold" grpId="0" nodeType="withEffect">
                                  <p:stCondLst>
                                    <p:cond delay="0"/>
                                  </p:stCondLst>
                                  <p:childTnLst>
                                    <p:set>
                                      <p:cBhvr>
                                        <p:cTn id="167" dur="1" fill="hold">
                                          <p:stCondLst>
                                            <p:cond delay="0"/>
                                          </p:stCondLst>
                                        </p:cTn>
                                        <p:tgtEl>
                                          <p:spTgt spid="35"/>
                                        </p:tgtEl>
                                        <p:attrNameLst>
                                          <p:attrName>style.visibility</p:attrName>
                                        </p:attrNameLst>
                                      </p:cBhvr>
                                      <p:to>
                                        <p:strVal val="visible"/>
                                      </p:to>
                                    </p:set>
                                    <p:anim calcmode="lin" valueType="num">
                                      <p:cBhvr>
                                        <p:cTn id="168" dur="500" fill="hold"/>
                                        <p:tgtEl>
                                          <p:spTgt spid="35"/>
                                        </p:tgtEl>
                                        <p:attrNameLst>
                                          <p:attrName>ppt_w</p:attrName>
                                        </p:attrNameLst>
                                      </p:cBhvr>
                                      <p:tavLst>
                                        <p:tav tm="0">
                                          <p:val>
                                            <p:strVal val="#ppt_w*0.05"/>
                                          </p:val>
                                        </p:tav>
                                        <p:tav tm="100000">
                                          <p:val>
                                            <p:strVal val="#ppt_w"/>
                                          </p:val>
                                        </p:tav>
                                      </p:tavLst>
                                    </p:anim>
                                    <p:anim calcmode="lin" valueType="num">
                                      <p:cBhvr>
                                        <p:cTn id="169" dur="500" fill="hold"/>
                                        <p:tgtEl>
                                          <p:spTgt spid="35"/>
                                        </p:tgtEl>
                                        <p:attrNameLst>
                                          <p:attrName>ppt_h</p:attrName>
                                        </p:attrNameLst>
                                      </p:cBhvr>
                                      <p:tavLst>
                                        <p:tav tm="0">
                                          <p:val>
                                            <p:strVal val="#ppt_h"/>
                                          </p:val>
                                        </p:tav>
                                        <p:tav tm="100000">
                                          <p:val>
                                            <p:strVal val="#ppt_h"/>
                                          </p:val>
                                        </p:tav>
                                      </p:tavLst>
                                    </p:anim>
                                    <p:anim calcmode="lin" valueType="num">
                                      <p:cBhvr>
                                        <p:cTn id="170" dur="500" fill="hold"/>
                                        <p:tgtEl>
                                          <p:spTgt spid="35"/>
                                        </p:tgtEl>
                                        <p:attrNameLst>
                                          <p:attrName>ppt_x</p:attrName>
                                        </p:attrNameLst>
                                      </p:cBhvr>
                                      <p:tavLst>
                                        <p:tav tm="0">
                                          <p:val>
                                            <p:strVal val="#ppt_x-.2"/>
                                          </p:val>
                                        </p:tav>
                                        <p:tav tm="100000">
                                          <p:val>
                                            <p:strVal val="#ppt_x"/>
                                          </p:val>
                                        </p:tav>
                                      </p:tavLst>
                                    </p:anim>
                                    <p:anim calcmode="lin" valueType="num">
                                      <p:cBhvr>
                                        <p:cTn id="171" dur="500" fill="hold"/>
                                        <p:tgtEl>
                                          <p:spTgt spid="35"/>
                                        </p:tgtEl>
                                        <p:attrNameLst>
                                          <p:attrName>ppt_y</p:attrName>
                                        </p:attrNameLst>
                                      </p:cBhvr>
                                      <p:tavLst>
                                        <p:tav tm="0">
                                          <p:val>
                                            <p:strVal val="#ppt_y"/>
                                          </p:val>
                                        </p:tav>
                                        <p:tav tm="100000">
                                          <p:val>
                                            <p:strVal val="#ppt_y"/>
                                          </p:val>
                                        </p:tav>
                                      </p:tavLst>
                                    </p:anim>
                                    <p:animEffect transition="in" filter="fade">
                                      <p:cBhvr>
                                        <p:cTn id="172" dur="500"/>
                                        <p:tgtEl>
                                          <p:spTgt spid="35"/>
                                        </p:tgtEl>
                                      </p:cBhvr>
                                    </p:animEffect>
                                  </p:childTnLst>
                                </p:cTn>
                              </p:par>
                              <p:par>
                                <p:cTn id="173" presetID="54" presetClass="entr" presetSubtype="0" accel="100000" fill="hold" grpId="0" nodeType="withEffect">
                                  <p:stCondLst>
                                    <p:cond delay="0"/>
                                  </p:stCondLst>
                                  <p:childTnLst>
                                    <p:set>
                                      <p:cBhvr>
                                        <p:cTn id="174" dur="1" fill="hold">
                                          <p:stCondLst>
                                            <p:cond delay="0"/>
                                          </p:stCondLst>
                                        </p:cTn>
                                        <p:tgtEl>
                                          <p:spTgt spid="36"/>
                                        </p:tgtEl>
                                        <p:attrNameLst>
                                          <p:attrName>style.visibility</p:attrName>
                                        </p:attrNameLst>
                                      </p:cBhvr>
                                      <p:to>
                                        <p:strVal val="visible"/>
                                      </p:to>
                                    </p:set>
                                    <p:anim calcmode="lin" valueType="num">
                                      <p:cBhvr>
                                        <p:cTn id="175" dur="500" fill="hold"/>
                                        <p:tgtEl>
                                          <p:spTgt spid="36"/>
                                        </p:tgtEl>
                                        <p:attrNameLst>
                                          <p:attrName>ppt_w</p:attrName>
                                        </p:attrNameLst>
                                      </p:cBhvr>
                                      <p:tavLst>
                                        <p:tav tm="0">
                                          <p:val>
                                            <p:strVal val="#ppt_w*0.05"/>
                                          </p:val>
                                        </p:tav>
                                        <p:tav tm="100000">
                                          <p:val>
                                            <p:strVal val="#ppt_w"/>
                                          </p:val>
                                        </p:tav>
                                      </p:tavLst>
                                    </p:anim>
                                    <p:anim calcmode="lin" valueType="num">
                                      <p:cBhvr>
                                        <p:cTn id="176" dur="500" fill="hold"/>
                                        <p:tgtEl>
                                          <p:spTgt spid="36"/>
                                        </p:tgtEl>
                                        <p:attrNameLst>
                                          <p:attrName>ppt_h</p:attrName>
                                        </p:attrNameLst>
                                      </p:cBhvr>
                                      <p:tavLst>
                                        <p:tav tm="0">
                                          <p:val>
                                            <p:strVal val="#ppt_h"/>
                                          </p:val>
                                        </p:tav>
                                        <p:tav tm="100000">
                                          <p:val>
                                            <p:strVal val="#ppt_h"/>
                                          </p:val>
                                        </p:tav>
                                      </p:tavLst>
                                    </p:anim>
                                    <p:anim calcmode="lin" valueType="num">
                                      <p:cBhvr>
                                        <p:cTn id="177" dur="500" fill="hold"/>
                                        <p:tgtEl>
                                          <p:spTgt spid="36"/>
                                        </p:tgtEl>
                                        <p:attrNameLst>
                                          <p:attrName>ppt_x</p:attrName>
                                        </p:attrNameLst>
                                      </p:cBhvr>
                                      <p:tavLst>
                                        <p:tav tm="0">
                                          <p:val>
                                            <p:strVal val="#ppt_x-.2"/>
                                          </p:val>
                                        </p:tav>
                                        <p:tav tm="100000">
                                          <p:val>
                                            <p:strVal val="#ppt_x"/>
                                          </p:val>
                                        </p:tav>
                                      </p:tavLst>
                                    </p:anim>
                                    <p:anim calcmode="lin" valueType="num">
                                      <p:cBhvr>
                                        <p:cTn id="178" dur="500" fill="hold"/>
                                        <p:tgtEl>
                                          <p:spTgt spid="36"/>
                                        </p:tgtEl>
                                        <p:attrNameLst>
                                          <p:attrName>ppt_y</p:attrName>
                                        </p:attrNameLst>
                                      </p:cBhvr>
                                      <p:tavLst>
                                        <p:tav tm="0">
                                          <p:val>
                                            <p:strVal val="#ppt_y"/>
                                          </p:val>
                                        </p:tav>
                                        <p:tav tm="100000">
                                          <p:val>
                                            <p:strVal val="#ppt_y"/>
                                          </p:val>
                                        </p:tav>
                                      </p:tavLst>
                                    </p:anim>
                                    <p:animEffect transition="in" filter="fade">
                                      <p:cBhvr>
                                        <p:cTn id="179" dur="500"/>
                                        <p:tgtEl>
                                          <p:spTgt spid="36"/>
                                        </p:tgtEl>
                                      </p:cBhvr>
                                    </p:animEffect>
                                  </p:childTnLst>
                                </p:cTn>
                              </p:par>
                            </p:childTnLst>
                          </p:cTn>
                        </p:par>
                      </p:childTnLst>
                    </p:cTn>
                  </p:par>
                  <p:par>
                    <p:cTn id="180" fill="hold">
                      <p:stCondLst>
                        <p:cond delay="indefinite"/>
                      </p:stCondLst>
                      <p:childTnLst>
                        <p:par>
                          <p:cTn id="181" fill="hold">
                            <p:stCondLst>
                              <p:cond delay="0"/>
                            </p:stCondLst>
                            <p:childTnLst>
                              <p:par>
                                <p:cTn id="182" presetID="54" presetClass="entr" presetSubtype="0" accel="100000" fill="hold" grpId="1" nodeType="clickEffect">
                                  <p:stCondLst>
                                    <p:cond delay="0"/>
                                  </p:stCondLst>
                                  <p:childTnLst>
                                    <p:set>
                                      <p:cBhvr>
                                        <p:cTn id="183" dur="1" fill="hold">
                                          <p:stCondLst>
                                            <p:cond delay="0"/>
                                          </p:stCondLst>
                                        </p:cTn>
                                        <p:tgtEl>
                                          <p:spTgt spid="25"/>
                                        </p:tgtEl>
                                        <p:attrNameLst>
                                          <p:attrName>style.visibility</p:attrName>
                                        </p:attrNameLst>
                                      </p:cBhvr>
                                      <p:to>
                                        <p:strVal val="visible"/>
                                      </p:to>
                                    </p:set>
                                    <p:anim calcmode="lin" valueType="num">
                                      <p:cBhvr>
                                        <p:cTn id="184" dur="500" fill="hold"/>
                                        <p:tgtEl>
                                          <p:spTgt spid="25"/>
                                        </p:tgtEl>
                                        <p:attrNameLst>
                                          <p:attrName>ppt_w</p:attrName>
                                        </p:attrNameLst>
                                      </p:cBhvr>
                                      <p:tavLst>
                                        <p:tav tm="0">
                                          <p:val>
                                            <p:strVal val="#ppt_w*0.05"/>
                                          </p:val>
                                        </p:tav>
                                        <p:tav tm="100000">
                                          <p:val>
                                            <p:strVal val="#ppt_w"/>
                                          </p:val>
                                        </p:tav>
                                      </p:tavLst>
                                    </p:anim>
                                    <p:anim calcmode="lin" valueType="num">
                                      <p:cBhvr>
                                        <p:cTn id="185" dur="500" fill="hold"/>
                                        <p:tgtEl>
                                          <p:spTgt spid="25"/>
                                        </p:tgtEl>
                                        <p:attrNameLst>
                                          <p:attrName>ppt_h</p:attrName>
                                        </p:attrNameLst>
                                      </p:cBhvr>
                                      <p:tavLst>
                                        <p:tav tm="0">
                                          <p:val>
                                            <p:strVal val="#ppt_h"/>
                                          </p:val>
                                        </p:tav>
                                        <p:tav tm="100000">
                                          <p:val>
                                            <p:strVal val="#ppt_h"/>
                                          </p:val>
                                        </p:tav>
                                      </p:tavLst>
                                    </p:anim>
                                    <p:anim calcmode="lin" valueType="num">
                                      <p:cBhvr>
                                        <p:cTn id="186" dur="500" fill="hold"/>
                                        <p:tgtEl>
                                          <p:spTgt spid="25"/>
                                        </p:tgtEl>
                                        <p:attrNameLst>
                                          <p:attrName>ppt_x</p:attrName>
                                        </p:attrNameLst>
                                      </p:cBhvr>
                                      <p:tavLst>
                                        <p:tav tm="0">
                                          <p:val>
                                            <p:strVal val="#ppt_x-.2"/>
                                          </p:val>
                                        </p:tav>
                                        <p:tav tm="100000">
                                          <p:val>
                                            <p:strVal val="#ppt_x"/>
                                          </p:val>
                                        </p:tav>
                                      </p:tavLst>
                                    </p:anim>
                                    <p:anim calcmode="lin" valueType="num">
                                      <p:cBhvr>
                                        <p:cTn id="187" dur="500" fill="hold"/>
                                        <p:tgtEl>
                                          <p:spTgt spid="25"/>
                                        </p:tgtEl>
                                        <p:attrNameLst>
                                          <p:attrName>ppt_y</p:attrName>
                                        </p:attrNameLst>
                                      </p:cBhvr>
                                      <p:tavLst>
                                        <p:tav tm="0">
                                          <p:val>
                                            <p:strVal val="#ppt_y"/>
                                          </p:val>
                                        </p:tav>
                                        <p:tav tm="100000">
                                          <p:val>
                                            <p:strVal val="#ppt_y"/>
                                          </p:val>
                                        </p:tav>
                                      </p:tavLst>
                                    </p:anim>
                                    <p:animEffect transition="in" filter="fade">
                                      <p:cBhvr>
                                        <p:cTn id="188" dur="500"/>
                                        <p:tgtEl>
                                          <p:spTgt spid="25"/>
                                        </p:tgtEl>
                                      </p:cBhvr>
                                    </p:animEffect>
                                  </p:childTnLst>
                                  <p:subTnLst>
                                    <p:audio>
                                      <p:cMediaNode>
                                        <p:cTn display="0" masterRel="sameClick">
                                          <p:stCondLst>
                                            <p:cond evt="begin" delay="0">
                                              <p:tn val="182"/>
                                            </p:cond>
                                          </p:stCondLst>
                                          <p:endCondLst>
                                            <p:cond evt="onStopAudio" delay="0">
                                              <p:tgtEl>
                                                <p:sldTgt/>
                                              </p:tgtEl>
                                            </p:cond>
                                          </p:endCondLst>
                                        </p:cTn>
                                        <p:tgtEl>
                                          <p:sndTgt r:embed="rId2" name="coin.wav"/>
                                        </p:tgtEl>
                                      </p:cMediaNode>
                                    </p:audio>
                                  </p:subTnLst>
                                </p:cTn>
                              </p:par>
                              <p:par>
                                <p:cTn id="189" presetID="54" presetClass="entr" presetSubtype="0" accel="100000"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 calcmode="lin" valueType="num">
                                      <p:cBhvr>
                                        <p:cTn id="191" dur="500" fill="hold"/>
                                        <p:tgtEl>
                                          <p:spTgt spid="27"/>
                                        </p:tgtEl>
                                        <p:attrNameLst>
                                          <p:attrName>ppt_w</p:attrName>
                                        </p:attrNameLst>
                                      </p:cBhvr>
                                      <p:tavLst>
                                        <p:tav tm="0">
                                          <p:val>
                                            <p:strVal val="#ppt_w*0.05"/>
                                          </p:val>
                                        </p:tav>
                                        <p:tav tm="100000">
                                          <p:val>
                                            <p:strVal val="#ppt_w"/>
                                          </p:val>
                                        </p:tav>
                                      </p:tavLst>
                                    </p:anim>
                                    <p:anim calcmode="lin" valueType="num">
                                      <p:cBhvr>
                                        <p:cTn id="192" dur="500" fill="hold"/>
                                        <p:tgtEl>
                                          <p:spTgt spid="27"/>
                                        </p:tgtEl>
                                        <p:attrNameLst>
                                          <p:attrName>ppt_h</p:attrName>
                                        </p:attrNameLst>
                                      </p:cBhvr>
                                      <p:tavLst>
                                        <p:tav tm="0">
                                          <p:val>
                                            <p:strVal val="#ppt_h"/>
                                          </p:val>
                                        </p:tav>
                                        <p:tav tm="100000">
                                          <p:val>
                                            <p:strVal val="#ppt_h"/>
                                          </p:val>
                                        </p:tav>
                                      </p:tavLst>
                                    </p:anim>
                                    <p:anim calcmode="lin" valueType="num">
                                      <p:cBhvr>
                                        <p:cTn id="193" dur="500" fill="hold"/>
                                        <p:tgtEl>
                                          <p:spTgt spid="27"/>
                                        </p:tgtEl>
                                        <p:attrNameLst>
                                          <p:attrName>ppt_x</p:attrName>
                                        </p:attrNameLst>
                                      </p:cBhvr>
                                      <p:tavLst>
                                        <p:tav tm="0">
                                          <p:val>
                                            <p:strVal val="#ppt_x-.2"/>
                                          </p:val>
                                        </p:tav>
                                        <p:tav tm="100000">
                                          <p:val>
                                            <p:strVal val="#ppt_x"/>
                                          </p:val>
                                        </p:tav>
                                      </p:tavLst>
                                    </p:anim>
                                    <p:anim calcmode="lin" valueType="num">
                                      <p:cBhvr>
                                        <p:cTn id="194" dur="500" fill="hold"/>
                                        <p:tgtEl>
                                          <p:spTgt spid="27"/>
                                        </p:tgtEl>
                                        <p:attrNameLst>
                                          <p:attrName>ppt_y</p:attrName>
                                        </p:attrNameLst>
                                      </p:cBhvr>
                                      <p:tavLst>
                                        <p:tav tm="0">
                                          <p:val>
                                            <p:strVal val="#ppt_y"/>
                                          </p:val>
                                        </p:tav>
                                        <p:tav tm="100000">
                                          <p:val>
                                            <p:strVal val="#ppt_y"/>
                                          </p:val>
                                        </p:tav>
                                      </p:tavLst>
                                    </p:anim>
                                    <p:animEffect transition="in" filter="fade">
                                      <p:cBhvr>
                                        <p:cTn id="195" dur="500"/>
                                        <p:tgtEl>
                                          <p:spTgt spid="27"/>
                                        </p:tgtEl>
                                      </p:cBhvr>
                                    </p:animEffect>
                                  </p:childTnLst>
                                </p:cTn>
                              </p:par>
                              <p:par>
                                <p:cTn id="196" presetID="54" presetClass="entr" presetSubtype="0" accel="100000" fill="hold" grpId="0" nodeType="withEffect">
                                  <p:stCondLst>
                                    <p:cond delay="0"/>
                                  </p:stCondLst>
                                  <p:childTnLst>
                                    <p:set>
                                      <p:cBhvr>
                                        <p:cTn id="197" dur="1" fill="hold">
                                          <p:stCondLst>
                                            <p:cond delay="0"/>
                                          </p:stCondLst>
                                        </p:cTn>
                                        <p:tgtEl>
                                          <p:spTgt spid="28"/>
                                        </p:tgtEl>
                                        <p:attrNameLst>
                                          <p:attrName>style.visibility</p:attrName>
                                        </p:attrNameLst>
                                      </p:cBhvr>
                                      <p:to>
                                        <p:strVal val="visible"/>
                                      </p:to>
                                    </p:set>
                                    <p:anim calcmode="lin" valueType="num">
                                      <p:cBhvr>
                                        <p:cTn id="198" dur="500" fill="hold"/>
                                        <p:tgtEl>
                                          <p:spTgt spid="28"/>
                                        </p:tgtEl>
                                        <p:attrNameLst>
                                          <p:attrName>ppt_w</p:attrName>
                                        </p:attrNameLst>
                                      </p:cBhvr>
                                      <p:tavLst>
                                        <p:tav tm="0">
                                          <p:val>
                                            <p:strVal val="#ppt_w*0.05"/>
                                          </p:val>
                                        </p:tav>
                                        <p:tav tm="100000">
                                          <p:val>
                                            <p:strVal val="#ppt_w"/>
                                          </p:val>
                                        </p:tav>
                                      </p:tavLst>
                                    </p:anim>
                                    <p:anim calcmode="lin" valueType="num">
                                      <p:cBhvr>
                                        <p:cTn id="199" dur="500" fill="hold"/>
                                        <p:tgtEl>
                                          <p:spTgt spid="28"/>
                                        </p:tgtEl>
                                        <p:attrNameLst>
                                          <p:attrName>ppt_h</p:attrName>
                                        </p:attrNameLst>
                                      </p:cBhvr>
                                      <p:tavLst>
                                        <p:tav tm="0">
                                          <p:val>
                                            <p:strVal val="#ppt_h"/>
                                          </p:val>
                                        </p:tav>
                                        <p:tav tm="100000">
                                          <p:val>
                                            <p:strVal val="#ppt_h"/>
                                          </p:val>
                                        </p:tav>
                                      </p:tavLst>
                                    </p:anim>
                                    <p:anim calcmode="lin" valueType="num">
                                      <p:cBhvr>
                                        <p:cTn id="200" dur="500" fill="hold"/>
                                        <p:tgtEl>
                                          <p:spTgt spid="28"/>
                                        </p:tgtEl>
                                        <p:attrNameLst>
                                          <p:attrName>ppt_x</p:attrName>
                                        </p:attrNameLst>
                                      </p:cBhvr>
                                      <p:tavLst>
                                        <p:tav tm="0">
                                          <p:val>
                                            <p:strVal val="#ppt_x-.2"/>
                                          </p:val>
                                        </p:tav>
                                        <p:tav tm="100000">
                                          <p:val>
                                            <p:strVal val="#ppt_x"/>
                                          </p:val>
                                        </p:tav>
                                      </p:tavLst>
                                    </p:anim>
                                    <p:anim calcmode="lin" valueType="num">
                                      <p:cBhvr>
                                        <p:cTn id="201" dur="500" fill="hold"/>
                                        <p:tgtEl>
                                          <p:spTgt spid="28"/>
                                        </p:tgtEl>
                                        <p:attrNameLst>
                                          <p:attrName>ppt_y</p:attrName>
                                        </p:attrNameLst>
                                      </p:cBhvr>
                                      <p:tavLst>
                                        <p:tav tm="0">
                                          <p:val>
                                            <p:strVal val="#ppt_y"/>
                                          </p:val>
                                        </p:tav>
                                        <p:tav tm="100000">
                                          <p:val>
                                            <p:strVal val="#ppt_y"/>
                                          </p:val>
                                        </p:tav>
                                      </p:tavLst>
                                    </p:anim>
                                    <p:animEffect transition="in" filter="fade">
                                      <p:cBhvr>
                                        <p:cTn id="202" dur="500"/>
                                        <p:tgtEl>
                                          <p:spTgt spid="28"/>
                                        </p:tgtEl>
                                      </p:cBhvr>
                                    </p:animEffect>
                                  </p:childTnLst>
                                </p:cTn>
                              </p:par>
                              <p:par>
                                <p:cTn id="203" presetID="54" presetClass="entr" presetSubtype="0" accel="100000" fill="hold" grpId="0" nodeType="withEffect">
                                  <p:stCondLst>
                                    <p:cond delay="0"/>
                                  </p:stCondLst>
                                  <p:childTnLst>
                                    <p:set>
                                      <p:cBhvr>
                                        <p:cTn id="204" dur="1" fill="hold">
                                          <p:stCondLst>
                                            <p:cond delay="0"/>
                                          </p:stCondLst>
                                        </p:cTn>
                                        <p:tgtEl>
                                          <p:spTgt spid="29"/>
                                        </p:tgtEl>
                                        <p:attrNameLst>
                                          <p:attrName>style.visibility</p:attrName>
                                        </p:attrNameLst>
                                      </p:cBhvr>
                                      <p:to>
                                        <p:strVal val="visible"/>
                                      </p:to>
                                    </p:set>
                                    <p:anim calcmode="lin" valueType="num">
                                      <p:cBhvr>
                                        <p:cTn id="205" dur="500" fill="hold"/>
                                        <p:tgtEl>
                                          <p:spTgt spid="29"/>
                                        </p:tgtEl>
                                        <p:attrNameLst>
                                          <p:attrName>ppt_w</p:attrName>
                                        </p:attrNameLst>
                                      </p:cBhvr>
                                      <p:tavLst>
                                        <p:tav tm="0">
                                          <p:val>
                                            <p:strVal val="#ppt_w*0.05"/>
                                          </p:val>
                                        </p:tav>
                                        <p:tav tm="100000">
                                          <p:val>
                                            <p:strVal val="#ppt_w"/>
                                          </p:val>
                                        </p:tav>
                                      </p:tavLst>
                                    </p:anim>
                                    <p:anim calcmode="lin" valueType="num">
                                      <p:cBhvr>
                                        <p:cTn id="206" dur="500" fill="hold"/>
                                        <p:tgtEl>
                                          <p:spTgt spid="29"/>
                                        </p:tgtEl>
                                        <p:attrNameLst>
                                          <p:attrName>ppt_h</p:attrName>
                                        </p:attrNameLst>
                                      </p:cBhvr>
                                      <p:tavLst>
                                        <p:tav tm="0">
                                          <p:val>
                                            <p:strVal val="#ppt_h"/>
                                          </p:val>
                                        </p:tav>
                                        <p:tav tm="100000">
                                          <p:val>
                                            <p:strVal val="#ppt_h"/>
                                          </p:val>
                                        </p:tav>
                                      </p:tavLst>
                                    </p:anim>
                                    <p:anim calcmode="lin" valueType="num">
                                      <p:cBhvr>
                                        <p:cTn id="207" dur="500" fill="hold"/>
                                        <p:tgtEl>
                                          <p:spTgt spid="29"/>
                                        </p:tgtEl>
                                        <p:attrNameLst>
                                          <p:attrName>ppt_x</p:attrName>
                                        </p:attrNameLst>
                                      </p:cBhvr>
                                      <p:tavLst>
                                        <p:tav tm="0">
                                          <p:val>
                                            <p:strVal val="#ppt_x-.2"/>
                                          </p:val>
                                        </p:tav>
                                        <p:tav tm="100000">
                                          <p:val>
                                            <p:strVal val="#ppt_x"/>
                                          </p:val>
                                        </p:tav>
                                      </p:tavLst>
                                    </p:anim>
                                    <p:anim calcmode="lin" valueType="num">
                                      <p:cBhvr>
                                        <p:cTn id="208" dur="500" fill="hold"/>
                                        <p:tgtEl>
                                          <p:spTgt spid="29"/>
                                        </p:tgtEl>
                                        <p:attrNameLst>
                                          <p:attrName>ppt_y</p:attrName>
                                        </p:attrNameLst>
                                      </p:cBhvr>
                                      <p:tavLst>
                                        <p:tav tm="0">
                                          <p:val>
                                            <p:strVal val="#ppt_y"/>
                                          </p:val>
                                        </p:tav>
                                        <p:tav tm="100000">
                                          <p:val>
                                            <p:strVal val="#ppt_y"/>
                                          </p:val>
                                        </p:tav>
                                      </p:tavLst>
                                    </p:anim>
                                    <p:animEffect transition="in" filter="fade">
                                      <p:cBhvr>
                                        <p:cTn id="209" dur="500"/>
                                        <p:tgtEl>
                                          <p:spTgt spid="29"/>
                                        </p:tgtEl>
                                      </p:cBhvr>
                                    </p:animEffect>
                                  </p:childTnLst>
                                </p:cTn>
                              </p:par>
                              <p:par>
                                <p:cTn id="210" presetID="54" presetClass="entr" presetSubtype="0" accel="100000" fill="hold" grpId="0" nodeType="withEffect">
                                  <p:stCondLst>
                                    <p:cond delay="0"/>
                                  </p:stCondLst>
                                  <p:childTnLst>
                                    <p:set>
                                      <p:cBhvr>
                                        <p:cTn id="211" dur="1" fill="hold">
                                          <p:stCondLst>
                                            <p:cond delay="0"/>
                                          </p:stCondLst>
                                        </p:cTn>
                                        <p:tgtEl>
                                          <p:spTgt spid="30"/>
                                        </p:tgtEl>
                                        <p:attrNameLst>
                                          <p:attrName>style.visibility</p:attrName>
                                        </p:attrNameLst>
                                      </p:cBhvr>
                                      <p:to>
                                        <p:strVal val="visible"/>
                                      </p:to>
                                    </p:set>
                                    <p:anim calcmode="lin" valueType="num">
                                      <p:cBhvr>
                                        <p:cTn id="212" dur="500" fill="hold"/>
                                        <p:tgtEl>
                                          <p:spTgt spid="30"/>
                                        </p:tgtEl>
                                        <p:attrNameLst>
                                          <p:attrName>ppt_w</p:attrName>
                                        </p:attrNameLst>
                                      </p:cBhvr>
                                      <p:tavLst>
                                        <p:tav tm="0">
                                          <p:val>
                                            <p:strVal val="#ppt_w*0.05"/>
                                          </p:val>
                                        </p:tav>
                                        <p:tav tm="100000">
                                          <p:val>
                                            <p:strVal val="#ppt_w"/>
                                          </p:val>
                                        </p:tav>
                                      </p:tavLst>
                                    </p:anim>
                                    <p:anim calcmode="lin" valueType="num">
                                      <p:cBhvr>
                                        <p:cTn id="213" dur="500" fill="hold"/>
                                        <p:tgtEl>
                                          <p:spTgt spid="30"/>
                                        </p:tgtEl>
                                        <p:attrNameLst>
                                          <p:attrName>ppt_h</p:attrName>
                                        </p:attrNameLst>
                                      </p:cBhvr>
                                      <p:tavLst>
                                        <p:tav tm="0">
                                          <p:val>
                                            <p:strVal val="#ppt_h"/>
                                          </p:val>
                                        </p:tav>
                                        <p:tav tm="100000">
                                          <p:val>
                                            <p:strVal val="#ppt_h"/>
                                          </p:val>
                                        </p:tav>
                                      </p:tavLst>
                                    </p:anim>
                                    <p:anim calcmode="lin" valueType="num">
                                      <p:cBhvr>
                                        <p:cTn id="214" dur="500" fill="hold"/>
                                        <p:tgtEl>
                                          <p:spTgt spid="30"/>
                                        </p:tgtEl>
                                        <p:attrNameLst>
                                          <p:attrName>ppt_x</p:attrName>
                                        </p:attrNameLst>
                                      </p:cBhvr>
                                      <p:tavLst>
                                        <p:tav tm="0">
                                          <p:val>
                                            <p:strVal val="#ppt_x-.2"/>
                                          </p:val>
                                        </p:tav>
                                        <p:tav tm="100000">
                                          <p:val>
                                            <p:strVal val="#ppt_x"/>
                                          </p:val>
                                        </p:tav>
                                      </p:tavLst>
                                    </p:anim>
                                    <p:anim calcmode="lin" valueType="num">
                                      <p:cBhvr>
                                        <p:cTn id="215" dur="500" fill="hold"/>
                                        <p:tgtEl>
                                          <p:spTgt spid="30"/>
                                        </p:tgtEl>
                                        <p:attrNameLst>
                                          <p:attrName>ppt_y</p:attrName>
                                        </p:attrNameLst>
                                      </p:cBhvr>
                                      <p:tavLst>
                                        <p:tav tm="0">
                                          <p:val>
                                            <p:strVal val="#ppt_y"/>
                                          </p:val>
                                        </p:tav>
                                        <p:tav tm="100000">
                                          <p:val>
                                            <p:strVal val="#ppt_y"/>
                                          </p:val>
                                        </p:tav>
                                      </p:tavLst>
                                    </p:anim>
                                    <p:animEffect transition="in" filter="fade">
                                      <p:cBhvr>
                                        <p:cTn id="216" dur="500"/>
                                        <p:tgtEl>
                                          <p:spTgt spid="30"/>
                                        </p:tgtEl>
                                      </p:cBhvr>
                                    </p:animEffect>
                                  </p:childTnLst>
                                </p:cTn>
                              </p:par>
                              <p:par>
                                <p:cTn id="217" presetID="54" presetClass="entr" presetSubtype="0" accel="100000" fill="hold" grpId="0" nodeType="withEffect">
                                  <p:stCondLst>
                                    <p:cond delay="0"/>
                                  </p:stCondLst>
                                  <p:childTnLst>
                                    <p:set>
                                      <p:cBhvr>
                                        <p:cTn id="218" dur="1" fill="hold">
                                          <p:stCondLst>
                                            <p:cond delay="0"/>
                                          </p:stCondLst>
                                        </p:cTn>
                                        <p:tgtEl>
                                          <p:spTgt spid="37"/>
                                        </p:tgtEl>
                                        <p:attrNameLst>
                                          <p:attrName>style.visibility</p:attrName>
                                        </p:attrNameLst>
                                      </p:cBhvr>
                                      <p:to>
                                        <p:strVal val="visible"/>
                                      </p:to>
                                    </p:set>
                                    <p:anim calcmode="lin" valueType="num">
                                      <p:cBhvr>
                                        <p:cTn id="219" dur="500" fill="hold"/>
                                        <p:tgtEl>
                                          <p:spTgt spid="37"/>
                                        </p:tgtEl>
                                        <p:attrNameLst>
                                          <p:attrName>ppt_w</p:attrName>
                                        </p:attrNameLst>
                                      </p:cBhvr>
                                      <p:tavLst>
                                        <p:tav tm="0">
                                          <p:val>
                                            <p:strVal val="#ppt_w*0.05"/>
                                          </p:val>
                                        </p:tav>
                                        <p:tav tm="100000">
                                          <p:val>
                                            <p:strVal val="#ppt_w"/>
                                          </p:val>
                                        </p:tav>
                                      </p:tavLst>
                                    </p:anim>
                                    <p:anim calcmode="lin" valueType="num">
                                      <p:cBhvr>
                                        <p:cTn id="220" dur="500" fill="hold"/>
                                        <p:tgtEl>
                                          <p:spTgt spid="37"/>
                                        </p:tgtEl>
                                        <p:attrNameLst>
                                          <p:attrName>ppt_h</p:attrName>
                                        </p:attrNameLst>
                                      </p:cBhvr>
                                      <p:tavLst>
                                        <p:tav tm="0">
                                          <p:val>
                                            <p:strVal val="#ppt_h"/>
                                          </p:val>
                                        </p:tav>
                                        <p:tav tm="100000">
                                          <p:val>
                                            <p:strVal val="#ppt_h"/>
                                          </p:val>
                                        </p:tav>
                                      </p:tavLst>
                                    </p:anim>
                                    <p:anim calcmode="lin" valueType="num">
                                      <p:cBhvr>
                                        <p:cTn id="221" dur="500" fill="hold"/>
                                        <p:tgtEl>
                                          <p:spTgt spid="37"/>
                                        </p:tgtEl>
                                        <p:attrNameLst>
                                          <p:attrName>ppt_x</p:attrName>
                                        </p:attrNameLst>
                                      </p:cBhvr>
                                      <p:tavLst>
                                        <p:tav tm="0">
                                          <p:val>
                                            <p:strVal val="#ppt_x-.2"/>
                                          </p:val>
                                        </p:tav>
                                        <p:tav tm="100000">
                                          <p:val>
                                            <p:strVal val="#ppt_x"/>
                                          </p:val>
                                        </p:tav>
                                      </p:tavLst>
                                    </p:anim>
                                    <p:anim calcmode="lin" valueType="num">
                                      <p:cBhvr>
                                        <p:cTn id="222" dur="500" fill="hold"/>
                                        <p:tgtEl>
                                          <p:spTgt spid="37"/>
                                        </p:tgtEl>
                                        <p:attrNameLst>
                                          <p:attrName>ppt_y</p:attrName>
                                        </p:attrNameLst>
                                      </p:cBhvr>
                                      <p:tavLst>
                                        <p:tav tm="0">
                                          <p:val>
                                            <p:strVal val="#ppt_y"/>
                                          </p:val>
                                        </p:tav>
                                        <p:tav tm="100000">
                                          <p:val>
                                            <p:strVal val="#ppt_y"/>
                                          </p:val>
                                        </p:tav>
                                      </p:tavLst>
                                    </p:anim>
                                    <p:animEffect transition="in" filter="fade">
                                      <p:cBhvr>
                                        <p:cTn id="223" dur="500"/>
                                        <p:tgtEl>
                                          <p:spTgt spid="37"/>
                                        </p:tgtEl>
                                      </p:cBhvr>
                                    </p:animEffect>
                                  </p:childTnLst>
                                </p:cTn>
                              </p:par>
                              <p:par>
                                <p:cTn id="224" presetID="54" presetClass="entr" presetSubtype="0" accel="100000" fill="hold" grpId="0" nodeType="withEffect">
                                  <p:stCondLst>
                                    <p:cond delay="0"/>
                                  </p:stCondLst>
                                  <p:childTnLst>
                                    <p:set>
                                      <p:cBhvr>
                                        <p:cTn id="225" dur="1" fill="hold">
                                          <p:stCondLst>
                                            <p:cond delay="0"/>
                                          </p:stCondLst>
                                        </p:cTn>
                                        <p:tgtEl>
                                          <p:spTgt spid="38"/>
                                        </p:tgtEl>
                                        <p:attrNameLst>
                                          <p:attrName>style.visibility</p:attrName>
                                        </p:attrNameLst>
                                      </p:cBhvr>
                                      <p:to>
                                        <p:strVal val="visible"/>
                                      </p:to>
                                    </p:set>
                                    <p:anim calcmode="lin" valueType="num">
                                      <p:cBhvr>
                                        <p:cTn id="226" dur="500" fill="hold"/>
                                        <p:tgtEl>
                                          <p:spTgt spid="38"/>
                                        </p:tgtEl>
                                        <p:attrNameLst>
                                          <p:attrName>ppt_w</p:attrName>
                                        </p:attrNameLst>
                                      </p:cBhvr>
                                      <p:tavLst>
                                        <p:tav tm="0">
                                          <p:val>
                                            <p:strVal val="#ppt_w*0.05"/>
                                          </p:val>
                                        </p:tav>
                                        <p:tav tm="100000">
                                          <p:val>
                                            <p:strVal val="#ppt_w"/>
                                          </p:val>
                                        </p:tav>
                                      </p:tavLst>
                                    </p:anim>
                                    <p:anim calcmode="lin" valueType="num">
                                      <p:cBhvr>
                                        <p:cTn id="227" dur="500" fill="hold"/>
                                        <p:tgtEl>
                                          <p:spTgt spid="38"/>
                                        </p:tgtEl>
                                        <p:attrNameLst>
                                          <p:attrName>ppt_h</p:attrName>
                                        </p:attrNameLst>
                                      </p:cBhvr>
                                      <p:tavLst>
                                        <p:tav tm="0">
                                          <p:val>
                                            <p:strVal val="#ppt_h"/>
                                          </p:val>
                                        </p:tav>
                                        <p:tav tm="100000">
                                          <p:val>
                                            <p:strVal val="#ppt_h"/>
                                          </p:val>
                                        </p:tav>
                                      </p:tavLst>
                                    </p:anim>
                                    <p:anim calcmode="lin" valueType="num">
                                      <p:cBhvr>
                                        <p:cTn id="228" dur="500" fill="hold"/>
                                        <p:tgtEl>
                                          <p:spTgt spid="38"/>
                                        </p:tgtEl>
                                        <p:attrNameLst>
                                          <p:attrName>ppt_x</p:attrName>
                                        </p:attrNameLst>
                                      </p:cBhvr>
                                      <p:tavLst>
                                        <p:tav tm="0">
                                          <p:val>
                                            <p:strVal val="#ppt_x-.2"/>
                                          </p:val>
                                        </p:tav>
                                        <p:tav tm="100000">
                                          <p:val>
                                            <p:strVal val="#ppt_x"/>
                                          </p:val>
                                        </p:tav>
                                      </p:tavLst>
                                    </p:anim>
                                    <p:anim calcmode="lin" valueType="num">
                                      <p:cBhvr>
                                        <p:cTn id="229" dur="500" fill="hold"/>
                                        <p:tgtEl>
                                          <p:spTgt spid="38"/>
                                        </p:tgtEl>
                                        <p:attrNameLst>
                                          <p:attrName>ppt_y</p:attrName>
                                        </p:attrNameLst>
                                      </p:cBhvr>
                                      <p:tavLst>
                                        <p:tav tm="0">
                                          <p:val>
                                            <p:strVal val="#ppt_y"/>
                                          </p:val>
                                        </p:tav>
                                        <p:tav tm="100000">
                                          <p:val>
                                            <p:strVal val="#ppt_y"/>
                                          </p:val>
                                        </p:tav>
                                      </p:tavLst>
                                    </p:anim>
                                    <p:animEffect transition="in" filter="fade">
                                      <p:cBhvr>
                                        <p:cTn id="230" dur="500"/>
                                        <p:tgtEl>
                                          <p:spTgt spid="38"/>
                                        </p:tgtEl>
                                      </p:cBhvr>
                                    </p:animEffect>
                                  </p:childTnLst>
                                </p:cTn>
                              </p:par>
                            </p:childTnLst>
                          </p:cTn>
                        </p:par>
                      </p:childTnLst>
                    </p:cTn>
                  </p:par>
                  <p:par>
                    <p:cTn id="231" fill="hold">
                      <p:stCondLst>
                        <p:cond delay="indefinite"/>
                      </p:stCondLst>
                      <p:childTnLst>
                        <p:par>
                          <p:cTn id="232" fill="hold">
                            <p:stCondLst>
                              <p:cond delay="0"/>
                            </p:stCondLst>
                            <p:childTnLst>
                              <p:par>
                                <p:cTn id="233" presetID="54" presetClass="entr" presetSubtype="0" accel="100000" fill="hold" grpId="1" nodeType="clickEffect">
                                  <p:stCondLst>
                                    <p:cond delay="0"/>
                                  </p:stCondLst>
                                  <p:childTnLst>
                                    <p:set>
                                      <p:cBhvr>
                                        <p:cTn id="234" dur="1" fill="hold">
                                          <p:stCondLst>
                                            <p:cond delay="0"/>
                                          </p:stCondLst>
                                        </p:cTn>
                                        <p:tgtEl>
                                          <p:spTgt spid="29"/>
                                        </p:tgtEl>
                                        <p:attrNameLst>
                                          <p:attrName>style.visibility</p:attrName>
                                        </p:attrNameLst>
                                      </p:cBhvr>
                                      <p:to>
                                        <p:strVal val="visible"/>
                                      </p:to>
                                    </p:set>
                                    <p:anim calcmode="lin" valueType="num">
                                      <p:cBhvr>
                                        <p:cTn id="235" dur="500" fill="hold"/>
                                        <p:tgtEl>
                                          <p:spTgt spid="29"/>
                                        </p:tgtEl>
                                        <p:attrNameLst>
                                          <p:attrName>ppt_w</p:attrName>
                                        </p:attrNameLst>
                                      </p:cBhvr>
                                      <p:tavLst>
                                        <p:tav tm="0">
                                          <p:val>
                                            <p:strVal val="#ppt_w*0.05"/>
                                          </p:val>
                                        </p:tav>
                                        <p:tav tm="100000">
                                          <p:val>
                                            <p:strVal val="#ppt_w"/>
                                          </p:val>
                                        </p:tav>
                                      </p:tavLst>
                                    </p:anim>
                                    <p:anim calcmode="lin" valueType="num">
                                      <p:cBhvr>
                                        <p:cTn id="236" dur="500" fill="hold"/>
                                        <p:tgtEl>
                                          <p:spTgt spid="29"/>
                                        </p:tgtEl>
                                        <p:attrNameLst>
                                          <p:attrName>ppt_h</p:attrName>
                                        </p:attrNameLst>
                                      </p:cBhvr>
                                      <p:tavLst>
                                        <p:tav tm="0">
                                          <p:val>
                                            <p:strVal val="#ppt_h"/>
                                          </p:val>
                                        </p:tav>
                                        <p:tav tm="100000">
                                          <p:val>
                                            <p:strVal val="#ppt_h"/>
                                          </p:val>
                                        </p:tav>
                                      </p:tavLst>
                                    </p:anim>
                                    <p:anim calcmode="lin" valueType="num">
                                      <p:cBhvr>
                                        <p:cTn id="237" dur="500" fill="hold"/>
                                        <p:tgtEl>
                                          <p:spTgt spid="29"/>
                                        </p:tgtEl>
                                        <p:attrNameLst>
                                          <p:attrName>ppt_x</p:attrName>
                                        </p:attrNameLst>
                                      </p:cBhvr>
                                      <p:tavLst>
                                        <p:tav tm="0">
                                          <p:val>
                                            <p:strVal val="#ppt_x-.2"/>
                                          </p:val>
                                        </p:tav>
                                        <p:tav tm="100000">
                                          <p:val>
                                            <p:strVal val="#ppt_x"/>
                                          </p:val>
                                        </p:tav>
                                      </p:tavLst>
                                    </p:anim>
                                    <p:anim calcmode="lin" valueType="num">
                                      <p:cBhvr>
                                        <p:cTn id="238" dur="500" fill="hold"/>
                                        <p:tgtEl>
                                          <p:spTgt spid="29"/>
                                        </p:tgtEl>
                                        <p:attrNameLst>
                                          <p:attrName>ppt_y</p:attrName>
                                        </p:attrNameLst>
                                      </p:cBhvr>
                                      <p:tavLst>
                                        <p:tav tm="0">
                                          <p:val>
                                            <p:strVal val="#ppt_y"/>
                                          </p:val>
                                        </p:tav>
                                        <p:tav tm="100000">
                                          <p:val>
                                            <p:strVal val="#ppt_y"/>
                                          </p:val>
                                        </p:tav>
                                      </p:tavLst>
                                    </p:anim>
                                    <p:animEffect transition="in" filter="fade">
                                      <p:cBhvr>
                                        <p:cTn id="239" dur="500"/>
                                        <p:tgtEl>
                                          <p:spTgt spid="29"/>
                                        </p:tgtEl>
                                      </p:cBhvr>
                                    </p:animEffect>
                                  </p:childTnLst>
                                  <p:subTnLst>
                                    <p:audio>
                                      <p:cMediaNode>
                                        <p:cTn display="0" masterRel="sameClick">
                                          <p:stCondLst>
                                            <p:cond evt="begin" delay="0">
                                              <p:tn val="233"/>
                                            </p:cond>
                                          </p:stCondLst>
                                          <p:endCondLst>
                                            <p:cond evt="onStopAudio" delay="0">
                                              <p:tgtEl>
                                                <p:sldTgt/>
                                              </p:tgtEl>
                                            </p:cond>
                                          </p:endCondLst>
                                        </p:cTn>
                                        <p:tgtEl>
                                          <p:sndTgt r:embed="rId2" name="coin.wav"/>
                                        </p:tgtEl>
                                      </p:cMediaNode>
                                    </p:audio>
                                  </p:subTnLst>
                                </p:cTn>
                              </p:par>
                              <p:par>
                                <p:cTn id="240" presetID="54" presetClass="entr" presetSubtype="0" accel="100000" fill="hold" grpId="0" nodeType="withEffect">
                                  <p:stCondLst>
                                    <p:cond delay="0"/>
                                  </p:stCondLst>
                                  <p:childTnLst>
                                    <p:set>
                                      <p:cBhvr>
                                        <p:cTn id="241" dur="1" fill="hold">
                                          <p:stCondLst>
                                            <p:cond delay="0"/>
                                          </p:stCondLst>
                                        </p:cTn>
                                        <p:tgtEl>
                                          <p:spTgt spid="31"/>
                                        </p:tgtEl>
                                        <p:attrNameLst>
                                          <p:attrName>style.visibility</p:attrName>
                                        </p:attrNameLst>
                                      </p:cBhvr>
                                      <p:to>
                                        <p:strVal val="visible"/>
                                      </p:to>
                                    </p:set>
                                    <p:anim calcmode="lin" valueType="num">
                                      <p:cBhvr>
                                        <p:cTn id="242" dur="500" fill="hold"/>
                                        <p:tgtEl>
                                          <p:spTgt spid="31"/>
                                        </p:tgtEl>
                                        <p:attrNameLst>
                                          <p:attrName>ppt_w</p:attrName>
                                        </p:attrNameLst>
                                      </p:cBhvr>
                                      <p:tavLst>
                                        <p:tav tm="0">
                                          <p:val>
                                            <p:strVal val="#ppt_w*0.05"/>
                                          </p:val>
                                        </p:tav>
                                        <p:tav tm="100000">
                                          <p:val>
                                            <p:strVal val="#ppt_w"/>
                                          </p:val>
                                        </p:tav>
                                      </p:tavLst>
                                    </p:anim>
                                    <p:anim calcmode="lin" valueType="num">
                                      <p:cBhvr>
                                        <p:cTn id="243" dur="500" fill="hold"/>
                                        <p:tgtEl>
                                          <p:spTgt spid="31"/>
                                        </p:tgtEl>
                                        <p:attrNameLst>
                                          <p:attrName>ppt_h</p:attrName>
                                        </p:attrNameLst>
                                      </p:cBhvr>
                                      <p:tavLst>
                                        <p:tav tm="0">
                                          <p:val>
                                            <p:strVal val="#ppt_h"/>
                                          </p:val>
                                        </p:tav>
                                        <p:tav tm="100000">
                                          <p:val>
                                            <p:strVal val="#ppt_h"/>
                                          </p:val>
                                        </p:tav>
                                      </p:tavLst>
                                    </p:anim>
                                    <p:anim calcmode="lin" valueType="num">
                                      <p:cBhvr>
                                        <p:cTn id="244" dur="500" fill="hold"/>
                                        <p:tgtEl>
                                          <p:spTgt spid="31"/>
                                        </p:tgtEl>
                                        <p:attrNameLst>
                                          <p:attrName>ppt_x</p:attrName>
                                        </p:attrNameLst>
                                      </p:cBhvr>
                                      <p:tavLst>
                                        <p:tav tm="0">
                                          <p:val>
                                            <p:strVal val="#ppt_x-.2"/>
                                          </p:val>
                                        </p:tav>
                                        <p:tav tm="100000">
                                          <p:val>
                                            <p:strVal val="#ppt_x"/>
                                          </p:val>
                                        </p:tav>
                                      </p:tavLst>
                                    </p:anim>
                                    <p:anim calcmode="lin" valueType="num">
                                      <p:cBhvr>
                                        <p:cTn id="245" dur="500" fill="hold"/>
                                        <p:tgtEl>
                                          <p:spTgt spid="31"/>
                                        </p:tgtEl>
                                        <p:attrNameLst>
                                          <p:attrName>ppt_y</p:attrName>
                                        </p:attrNameLst>
                                      </p:cBhvr>
                                      <p:tavLst>
                                        <p:tav tm="0">
                                          <p:val>
                                            <p:strVal val="#ppt_y"/>
                                          </p:val>
                                        </p:tav>
                                        <p:tav tm="100000">
                                          <p:val>
                                            <p:strVal val="#ppt_y"/>
                                          </p:val>
                                        </p:tav>
                                      </p:tavLst>
                                    </p:anim>
                                    <p:animEffect transition="in" filter="fade">
                                      <p:cBhvr>
                                        <p:cTn id="246" dur="500"/>
                                        <p:tgtEl>
                                          <p:spTgt spid="31"/>
                                        </p:tgtEl>
                                      </p:cBhvr>
                                    </p:animEffect>
                                  </p:childTnLst>
                                </p:cTn>
                              </p:par>
                              <p:par>
                                <p:cTn id="247" presetID="54" presetClass="entr" presetSubtype="0" accel="100000" fill="hold" grpId="0" nodeType="withEffect">
                                  <p:stCondLst>
                                    <p:cond delay="0"/>
                                  </p:stCondLst>
                                  <p:childTnLst>
                                    <p:set>
                                      <p:cBhvr>
                                        <p:cTn id="248" dur="1" fill="hold">
                                          <p:stCondLst>
                                            <p:cond delay="0"/>
                                          </p:stCondLst>
                                        </p:cTn>
                                        <p:tgtEl>
                                          <p:spTgt spid="32"/>
                                        </p:tgtEl>
                                        <p:attrNameLst>
                                          <p:attrName>style.visibility</p:attrName>
                                        </p:attrNameLst>
                                      </p:cBhvr>
                                      <p:to>
                                        <p:strVal val="visible"/>
                                      </p:to>
                                    </p:set>
                                    <p:anim calcmode="lin" valueType="num">
                                      <p:cBhvr>
                                        <p:cTn id="249" dur="500" fill="hold"/>
                                        <p:tgtEl>
                                          <p:spTgt spid="32"/>
                                        </p:tgtEl>
                                        <p:attrNameLst>
                                          <p:attrName>ppt_w</p:attrName>
                                        </p:attrNameLst>
                                      </p:cBhvr>
                                      <p:tavLst>
                                        <p:tav tm="0">
                                          <p:val>
                                            <p:strVal val="#ppt_w*0.05"/>
                                          </p:val>
                                        </p:tav>
                                        <p:tav tm="100000">
                                          <p:val>
                                            <p:strVal val="#ppt_w"/>
                                          </p:val>
                                        </p:tav>
                                      </p:tavLst>
                                    </p:anim>
                                    <p:anim calcmode="lin" valueType="num">
                                      <p:cBhvr>
                                        <p:cTn id="250" dur="500" fill="hold"/>
                                        <p:tgtEl>
                                          <p:spTgt spid="32"/>
                                        </p:tgtEl>
                                        <p:attrNameLst>
                                          <p:attrName>ppt_h</p:attrName>
                                        </p:attrNameLst>
                                      </p:cBhvr>
                                      <p:tavLst>
                                        <p:tav tm="0">
                                          <p:val>
                                            <p:strVal val="#ppt_h"/>
                                          </p:val>
                                        </p:tav>
                                        <p:tav tm="100000">
                                          <p:val>
                                            <p:strVal val="#ppt_h"/>
                                          </p:val>
                                        </p:tav>
                                      </p:tavLst>
                                    </p:anim>
                                    <p:anim calcmode="lin" valueType="num">
                                      <p:cBhvr>
                                        <p:cTn id="251" dur="500" fill="hold"/>
                                        <p:tgtEl>
                                          <p:spTgt spid="32"/>
                                        </p:tgtEl>
                                        <p:attrNameLst>
                                          <p:attrName>ppt_x</p:attrName>
                                        </p:attrNameLst>
                                      </p:cBhvr>
                                      <p:tavLst>
                                        <p:tav tm="0">
                                          <p:val>
                                            <p:strVal val="#ppt_x-.2"/>
                                          </p:val>
                                        </p:tav>
                                        <p:tav tm="100000">
                                          <p:val>
                                            <p:strVal val="#ppt_x"/>
                                          </p:val>
                                        </p:tav>
                                      </p:tavLst>
                                    </p:anim>
                                    <p:anim calcmode="lin" valueType="num">
                                      <p:cBhvr>
                                        <p:cTn id="252" dur="500" fill="hold"/>
                                        <p:tgtEl>
                                          <p:spTgt spid="32"/>
                                        </p:tgtEl>
                                        <p:attrNameLst>
                                          <p:attrName>ppt_y</p:attrName>
                                        </p:attrNameLst>
                                      </p:cBhvr>
                                      <p:tavLst>
                                        <p:tav tm="0">
                                          <p:val>
                                            <p:strVal val="#ppt_y"/>
                                          </p:val>
                                        </p:tav>
                                        <p:tav tm="100000">
                                          <p:val>
                                            <p:strVal val="#ppt_y"/>
                                          </p:val>
                                        </p:tav>
                                      </p:tavLst>
                                    </p:anim>
                                    <p:animEffect transition="in" filter="fade">
                                      <p:cBhvr>
                                        <p:cTn id="253" dur="500"/>
                                        <p:tgtEl>
                                          <p:spTgt spid="32"/>
                                        </p:tgtEl>
                                      </p:cBhvr>
                                    </p:animEffect>
                                  </p:childTnLst>
                                </p:cTn>
                              </p:par>
                              <p:par>
                                <p:cTn id="254" presetID="54" presetClass="entr" presetSubtype="0" accel="100000" fill="hold" grpId="0" nodeType="withEffect">
                                  <p:stCondLst>
                                    <p:cond delay="0"/>
                                  </p:stCondLst>
                                  <p:childTnLst>
                                    <p:set>
                                      <p:cBhvr>
                                        <p:cTn id="255" dur="1" fill="hold">
                                          <p:stCondLst>
                                            <p:cond delay="0"/>
                                          </p:stCondLst>
                                        </p:cTn>
                                        <p:tgtEl>
                                          <p:spTgt spid="33"/>
                                        </p:tgtEl>
                                        <p:attrNameLst>
                                          <p:attrName>style.visibility</p:attrName>
                                        </p:attrNameLst>
                                      </p:cBhvr>
                                      <p:to>
                                        <p:strVal val="visible"/>
                                      </p:to>
                                    </p:set>
                                    <p:anim calcmode="lin" valueType="num">
                                      <p:cBhvr>
                                        <p:cTn id="256" dur="500" fill="hold"/>
                                        <p:tgtEl>
                                          <p:spTgt spid="33"/>
                                        </p:tgtEl>
                                        <p:attrNameLst>
                                          <p:attrName>ppt_w</p:attrName>
                                        </p:attrNameLst>
                                      </p:cBhvr>
                                      <p:tavLst>
                                        <p:tav tm="0">
                                          <p:val>
                                            <p:strVal val="#ppt_w*0.05"/>
                                          </p:val>
                                        </p:tav>
                                        <p:tav tm="100000">
                                          <p:val>
                                            <p:strVal val="#ppt_w"/>
                                          </p:val>
                                        </p:tav>
                                      </p:tavLst>
                                    </p:anim>
                                    <p:anim calcmode="lin" valueType="num">
                                      <p:cBhvr>
                                        <p:cTn id="257" dur="500" fill="hold"/>
                                        <p:tgtEl>
                                          <p:spTgt spid="33"/>
                                        </p:tgtEl>
                                        <p:attrNameLst>
                                          <p:attrName>ppt_h</p:attrName>
                                        </p:attrNameLst>
                                      </p:cBhvr>
                                      <p:tavLst>
                                        <p:tav tm="0">
                                          <p:val>
                                            <p:strVal val="#ppt_h"/>
                                          </p:val>
                                        </p:tav>
                                        <p:tav tm="100000">
                                          <p:val>
                                            <p:strVal val="#ppt_h"/>
                                          </p:val>
                                        </p:tav>
                                      </p:tavLst>
                                    </p:anim>
                                    <p:anim calcmode="lin" valueType="num">
                                      <p:cBhvr>
                                        <p:cTn id="258" dur="500" fill="hold"/>
                                        <p:tgtEl>
                                          <p:spTgt spid="33"/>
                                        </p:tgtEl>
                                        <p:attrNameLst>
                                          <p:attrName>ppt_x</p:attrName>
                                        </p:attrNameLst>
                                      </p:cBhvr>
                                      <p:tavLst>
                                        <p:tav tm="0">
                                          <p:val>
                                            <p:strVal val="#ppt_x-.2"/>
                                          </p:val>
                                        </p:tav>
                                        <p:tav tm="100000">
                                          <p:val>
                                            <p:strVal val="#ppt_x"/>
                                          </p:val>
                                        </p:tav>
                                      </p:tavLst>
                                    </p:anim>
                                    <p:anim calcmode="lin" valueType="num">
                                      <p:cBhvr>
                                        <p:cTn id="259" dur="500" fill="hold"/>
                                        <p:tgtEl>
                                          <p:spTgt spid="33"/>
                                        </p:tgtEl>
                                        <p:attrNameLst>
                                          <p:attrName>ppt_y</p:attrName>
                                        </p:attrNameLst>
                                      </p:cBhvr>
                                      <p:tavLst>
                                        <p:tav tm="0">
                                          <p:val>
                                            <p:strVal val="#ppt_y"/>
                                          </p:val>
                                        </p:tav>
                                        <p:tav tm="100000">
                                          <p:val>
                                            <p:strVal val="#ppt_y"/>
                                          </p:val>
                                        </p:tav>
                                      </p:tavLst>
                                    </p:anim>
                                    <p:animEffect transition="in" filter="fade">
                                      <p:cBhvr>
                                        <p:cTn id="260" dur="500"/>
                                        <p:tgtEl>
                                          <p:spTgt spid="33"/>
                                        </p:tgtEl>
                                      </p:cBhvr>
                                    </p:animEffect>
                                  </p:childTnLst>
                                </p:cTn>
                              </p:par>
                              <p:par>
                                <p:cTn id="261" presetID="54" presetClass="entr" presetSubtype="0" accel="100000" fill="hold" grpId="0" nodeType="withEffect">
                                  <p:stCondLst>
                                    <p:cond delay="0"/>
                                  </p:stCondLst>
                                  <p:childTnLst>
                                    <p:set>
                                      <p:cBhvr>
                                        <p:cTn id="262" dur="1" fill="hold">
                                          <p:stCondLst>
                                            <p:cond delay="0"/>
                                          </p:stCondLst>
                                        </p:cTn>
                                        <p:tgtEl>
                                          <p:spTgt spid="34"/>
                                        </p:tgtEl>
                                        <p:attrNameLst>
                                          <p:attrName>style.visibility</p:attrName>
                                        </p:attrNameLst>
                                      </p:cBhvr>
                                      <p:to>
                                        <p:strVal val="visible"/>
                                      </p:to>
                                    </p:set>
                                    <p:anim calcmode="lin" valueType="num">
                                      <p:cBhvr>
                                        <p:cTn id="263" dur="500" fill="hold"/>
                                        <p:tgtEl>
                                          <p:spTgt spid="34"/>
                                        </p:tgtEl>
                                        <p:attrNameLst>
                                          <p:attrName>ppt_w</p:attrName>
                                        </p:attrNameLst>
                                      </p:cBhvr>
                                      <p:tavLst>
                                        <p:tav tm="0">
                                          <p:val>
                                            <p:strVal val="#ppt_w*0.05"/>
                                          </p:val>
                                        </p:tav>
                                        <p:tav tm="100000">
                                          <p:val>
                                            <p:strVal val="#ppt_w"/>
                                          </p:val>
                                        </p:tav>
                                      </p:tavLst>
                                    </p:anim>
                                    <p:anim calcmode="lin" valueType="num">
                                      <p:cBhvr>
                                        <p:cTn id="264" dur="500" fill="hold"/>
                                        <p:tgtEl>
                                          <p:spTgt spid="34"/>
                                        </p:tgtEl>
                                        <p:attrNameLst>
                                          <p:attrName>ppt_h</p:attrName>
                                        </p:attrNameLst>
                                      </p:cBhvr>
                                      <p:tavLst>
                                        <p:tav tm="0">
                                          <p:val>
                                            <p:strVal val="#ppt_h"/>
                                          </p:val>
                                        </p:tav>
                                        <p:tav tm="100000">
                                          <p:val>
                                            <p:strVal val="#ppt_h"/>
                                          </p:val>
                                        </p:tav>
                                      </p:tavLst>
                                    </p:anim>
                                    <p:anim calcmode="lin" valueType="num">
                                      <p:cBhvr>
                                        <p:cTn id="265" dur="500" fill="hold"/>
                                        <p:tgtEl>
                                          <p:spTgt spid="34"/>
                                        </p:tgtEl>
                                        <p:attrNameLst>
                                          <p:attrName>ppt_x</p:attrName>
                                        </p:attrNameLst>
                                      </p:cBhvr>
                                      <p:tavLst>
                                        <p:tav tm="0">
                                          <p:val>
                                            <p:strVal val="#ppt_x-.2"/>
                                          </p:val>
                                        </p:tav>
                                        <p:tav tm="100000">
                                          <p:val>
                                            <p:strVal val="#ppt_x"/>
                                          </p:val>
                                        </p:tav>
                                      </p:tavLst>
                                    </p:anim>
                                    <p:anim calcmode="lin" valueType="num">
                                      <p:cBhvr>
                                        <p:cTn id="266" dur="500" fill="hold"/>
                                        <p:tgtEl>
                                          <p:spTgt spid="34"/>
                                        </p:tgtEl>
                                        <p:attrNameLst>
                                          <p:attrName>ppt_y</p:attrName>
                                        </p:attrNameLst>
                                      </p:cBhvr>
                                      <p:tavLst>
                                        <p:tav tm="0">
                                          <p:val>
                                            <p:strVal val="#ppt_y"/>
                                          </p:val>
                                        </p:tav>
                                        <p:tav tm="100000">
                                          <p:val>
                                            <p:strVal val="#ppt_y"/>
                                          </p:val>
                                        </p:tav>
                                      </p:tavLst>
                                    </p:anim>
                                    <p:animEffect transition="in" filter="fade">
                                      <p:cBhvr>
                                        <p:cTn id="267" dur="500"/>
                                        <p:tgtEl>
                                          <p:spTgt spid="34"/>
                                        </p:tgtEl>
                                      </p:cBhvr>
                                    </p:animEffect>
                                  </p:childTnLst>
                                </p:cTn>
                              </p:par>
                              <p:par>
                                <p:cTn id="268" presetID="54" presetClass="entr" presetSubtype="0" accel="100000" fill="hold" grpId="0" nodeType="withEffect">
                                  <p:stCondLst>
                                    <p:cond delay="0"/>
                                  </p:stCondLst>
                                  <p:childTnLst>
                                    <p:set>
                                      <p:cBhvr>
                                        <p:cTn id="269" dur="1" fill="hold">
                                          <p:stCondLst>
                                            <p:cond delay="0"/>
                                          </p:stCondLst>
                                        </p:cTn>
                                        <p:tgtEl>
                                          <p:spTgt spid="39"/>
                                        </p:tgtEl>
                                        <p:attrNameLst>
                                          <p:attrName>style.visibility</p:attrName>
                                        </p:attrNameLst>
                                      </p:cBhvr>
                                      <p:to>
                                        <p:strVal val="visible"/>
                                      </p:to>
                                    </p:set>
                                    <p:anim calcmode="lin" valueType="num">
                                      <p:cBhvr>
                                        <p:cTn id="270" dur="500" fill="hold"/>
                                        <p:tgtEl>
                                          <p:spTgt spid="39"/>
                                        </p:tgtEl>
                                        <p:attrNameLst>
                                          <p:attrName>ppt_w</p:attrName>
                                        </p:attrNameLst>
                                      </p:cBhvr>
                                      <p:tavLst>
                                        <p:tav tm="0">
                                          <p:val>
                                            <p:strVal val="#ppt_w*0.05"/>
                                          </p:val>
                                        </p:tav>
                                        <p:tav tm="100000">
                                          <p:val>
                                            <p:strVal val="#ppt_w"/>
                                          </p:val>
                                        </p:tav>
                                      </p:tavLst>
                                    </p:anim>
                                    <p:anim calcmode="lin" valueType="num">
                                      <p:cBhvr>
                                        <p:cTn id="271" dur="500" fill="hold"/>
                                        <p:tgtEl>
                                          <p:spTgt spid="39"/>
                                        </p:tgtEl>
                                        <p:attrNameLst>
                                          <p:attrName>ppt_h</p:attrName>
                                        </p:attrNameLst>
                                      </p:cBhvr>
                                      <p:tavLst>
                                        <p:tav tm="0">
                                          <p:val>
                                            <p:strVal val="#ppt_h"/>
                                          </p:val>
                                        </p:tav>
                                        <p:tav tm="100000">
                                          <p:val>
                                            <p:strVal val="#ppt_h"/>
                                          </p:val>
                                        </p:tav>
                                      </p:tavLst>
                                    </p:anim>
                                    <p:anim calcmode="lin" valueType="num">
                                      <p:cBhvr>
                                        <p:cTn id="272" dur="500" fill="hold"/>
                                        <p:tgtEl>
                                          <p:spTgt spid="39"/>
                                        </p:tgtEl>
                                        <p:attrNameLst>
                                          <p:attrName>ppt_x</p:attrName>
                                        </p:attrNameLst>
                                      </p:cBhvr>
                                      <p:tavLst>
                                        <p:tav tm="0">
                                          <p:val>
                                            <p:strVal val="#ppt_x-.2"/>
                                          </p:val>
                                        </p:tav>
                                        <p:tav tm="100000">
                                          <p:val>
                                            <p:strVal val="#ppt_x"/>
                                          </p:val>
                                        </p:tav>
                                      </p:tavLst>
                                    </p:anim>
                                    <p:anim calcmode="lin" valueType="num">
                                      <p:cBhvr>
                                        <p:cTn id="273" dur="500" fill="hold"/>
                                        <p:tgtEl>
                                          <p:spTgt spid="39"/>
                                        </p:tgtEl>
                                        <p:attrNameLst>
                                          <p:attrName>ppt_y</p:attrName>
                                        </p:attrNameLst>
                                      </p:cBhvr>
                                      <p:tavLst>
                                        <p:tav tm="0">
                                          <p:val>
                                            <p:strVal val="#ppt_y"/>
                                          </p:val>
                                        </p:tav>
                                        <p:tav tm="100000">
                                          <p:val>
                                            <p:strVal val="#ppt_y"/>
                                          </p:val>
                                        </p:tav>
                                      </p:tavLst>
                                    </p:anim>
                                    <p:animEffect transition="in" filter="fade">
                                      <p:cBhvr>
                                        <p:cTn id="274" dur="500"/>
                                        <p:tgtEl>
                                          <p:spTgt spid="39"/>
                                        </p:tgtEl>
                                      </p:cBhvr>
                                    </p:animEffect>
                                  </p:childTnLst>
                                </p:cTn>
                              </p:par>
                              <p:par>
                                <p:cTn id="275" presetID="54" presetClass="entr" presetSubtype="0" accel="100000" fill="hold" grpId="0" nodeType="withEffect">
                                  <p:stCondLst>
                                    <p:cond delay="0"/>
                                  </p:stCondLst>
                                  <p:childTnLst>
                                    <p:set>
                                      <p:cBhvr>
                                        <p:cTn id="276" dur="1" fill="hold">
                                          <p:stCondLst>
                                            <p:cond delay="0"/>
                                          </p:stCondLst>
                                        </p:cTn>
                                        <p:tgtEl>
                                          <p:spTgt spid="40"/>
                                        </p:tgtEl>
                                        <p:attrNameLst>
                                          <p:attrName>style.visibility</p:attrName>
                                        </p:attrNameLst>
                                      </p:cBhvr>
                                      <p:to>
                                        <p:strVal val="visible"/>
                                      </p:to>
                                    </p:set>
                                    <p:anim calcmode="lin" valueType="num">
                                      <p:cBhvr>
                                        <p:cTn id="277" dur="500" fill="hold"/>
                                        <p:tgtEl>
                                          <p:spTgt spid="40"/>
                                        </p:tgtEl>
                                        <p:attrNameLst>
                                          <p:attrName>ppt_w</p:attrName>
                                        </p:attrNameLst>
                                      </p:cBhvr>
                                      <p:tavLst>
                                        <p:tav tm="0">
                                          <p:val>
                                            <p:strVal val="#ppt_w*0.05"/>
                                          </p:val>
                                        </p:tav>
                                        <p:tav tm="100000">
                                          <p:val>
                                            <p:strVal val="#ppt_w"/>
                                          </p:val>
                                        </p:tav>
                                      </p:tavLst>
                                    </p:anim>
                                    <p:anim calcmode="lin" valueType="num">
                                      <p:cBhvr>
                                        <p:cTn id="278" dur="500" fill="hold"/>
                                        <p:tgtEl>
                                          <p:spTgt spid="40"/>
                                        </p:tgtEl>
                                        <p:attrNameLst>
                                          <p:attrName>ppt_h</p:attrName>
                                        </p:attrNameLst>
                                      </p:cBhvr>
                                      <p:tavLst>
                                        <p:tav tm="0">
                                          <p:val>
                                            <p:strVal val="#ppt_h"/>
                                          </p:val>
                                        </p:tav>
                                        <p:tav tm="100000">
                                          <p:val>
                                            <p:strVal val="#ppt_h"/>
                                          </p:val>
                                        </p:tav>
                                      </p:tavLst>
                                    </p:anim>
                                    <p:anim calcmode="lin" valueType="num">
                                      <p:cBhvr>
                                        <p:cTn id="279" dur="500" fill="hold"/>
                                        <p:tgtEl>
                                          <p:spTgt spid="40"/>
                                        </p:tgtEl>
                                        <p:attrNameLst>
                                          <p:attrName>ppt_x</p:attrName>
                                        </p:attrNameLst>
                                      </p:cBhvr>
                                      <p:tavLst>
                                        <p:tav tm="0">
                                          <p:val>
                                            <p:strVal val="#ppt_x-.2"/>
                                          </p:val>
                                        </p:tav>
                                        <p:tav tm="100000">
                                          <p:val>
                                            <p:strVal val="#ppt_x"/>
                                          </p:val>
                                        </p:tav>
                                      </p:tavLst>
                                    </p:anim>
                                    <p:anim calcmode="lin" valueType="num">
                                      <p:cBhvr>
                                        <p:cTn id="280" dur="500" fill="hold"/>
                                        <p:tgtEl>
                                          <p:spTgt spid="40"/>
                                        </p:tgtEl>
                                        <p:attrNameLst>
                                          <p:attrName>ppt_y</p:attrName>
                                        </p:attrNameLst>
                                      </p:cBhvr>
                                      <p:tavLst>
                                        <p:tav tm="0">
                                          <p:val>
                                            <p:strVal val="#ppt_y"/>
                                          </p:val>
                                        </p:tav>
                                        <p:tav tm="100000">
                                          <p:val>
                                            <p:strVal val="#ppt_y"/>
                                          </p:val>
                                        </p:tav>
                                      </p:tavLst>
                                    </p:anim>
                                    <p:animEffect transition="in" filter="fade">
                                      <p:cBhvr>
                                        <p:cTn id="28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0" grpId="0" animBg="1"/>
      <p:bldP spid="11" grpId="0" animBg="1"/>
      <p:bldP spid="12" grpId="0" animBg="1"/>
      <p:bldP spid="13" grpId="0" animBg="1"/>
      <p:bldP spid="14" grpId="0"/>
      <p:bldP spid="16" grpId="0" animBg="1"/>
      <p:bldP spid="17" grpId="0"/>
      <p:bldP spid="19" grpId="0" animBg="1"/>
      <p:bldP spid="20" grpId="0"/>
      <p:bldP spid="21" grpId="0" animBg="1"/>
      <p:bldP spid="21" grpId="1" animBg="1"/>
      <p:bldP spid="22" grpId="0" animBg="1"/>
      <p:bldP spid="23" grpId="0" animBg="1"/>
      <p:bldP spid="24" grpId="0"/>
      <p:bldP spid="25" grpId="0" animBg="1"/>
      <p:bldP spid="25" grpId="1" animBg="1"/>
      <p:bldP spid="26" grpId="0" animBg="1"/>
      <p:bldP spid="27" grpId="0" animBg="1"/>
      <p:bldP spid="28" grpId="0"/>
      <p:bldP spid="29" grpId="0" animBg="1"/>
      <p:bldP spid="29" grpId="1" animBg="1"/>
      <p:bldP spid="30" grpId="0" animBg="1"/>
      <p:bldP spid="31" grpId="0" animBg="1"/>
      <p:bldP spid="32" grpId="0"/>
      <p:bldP spid="33" grpId="0" animBg="1"/>
      <p:bldP spid="34" grpId="0" animBg="1"/>
      <p:bldP spid="35" grpId="0" animBg="1"/>
      <p:bldP spid="36" grpId="0" animBg="1"/>
      <p:bldP spid="37" grpId="0" animBg="1"/>
      <p:bldP spid="38" grpId="0" animBg="1"/>
      <p:bldP spid="39" grpId="0" animBg="1"/>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C1AA-5EDC-4A78-8CD3-A22EFD2C41CB}"/>
              </a:ext>
            </a:extLst>
          </p:cNvPr>
          <p:cNvSpPr>
            <a:spLocks noGrp="1"/>
          </p:cNvSpPr>
          <p:nvPr>
            <p:ph type="title"/>
          </p:nvPr>
        </p:nvSpPr>
        <p:spPr/>
        <p:txBody>
          <a:bodyPr/>
          <a:lstStyle/>
          <a:p>
            <a:r>
              <a:rPr lang="en-US" dirty="0"/>
              <a:t>Web Service Protocol Stack</a:t>
            </a:r>
          </a:p>
        </p:txBody>
      </p:sp>
      <p:sp>
        <p:nvSpPr>
          <p:cNvPr id="3" name="Content Placeholder 2">
            <a:extLst>
              <a:ext uri="{FF2B5EF4-FFF2-40B4-BE49-F238E27FC236}">
                <a16:creationId xmlns:a16="http://schemas.microsoft.com/office/drawing/2014/main" id="{E1CBB1C7-8278-45E2-A2A8-FB39995C3C68}"/>
              </a:ext>
            </a:extLst>
          </p:cNvPr>
          <p:cNvSpPr>
            <a:spLocks noGrp="1"/>
          </p:cNvSpPr>
          <p:nvPr>
            <p:ph idx="1"/>
          </p:nvPr>
        </p:nvSpPr>
        <p:spPr/>
        <p:txBody>
          <a:bodyPr>
            <a:normAutofit/>
          </a:bodyPr>
          <a:lstStyle/>
          <a:p>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second way for viewing the web service architecture is to examine the emerging web service protocol stack.</a:t>
            </a:r>
          </a:p>
          <a:p>
            <a:endPar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a:buNone/>
            </a:pPr>
            <a:endParaRPr lang="en-US" sz="3600" dirty="0"/>
          </a:p>
        </p:txBody>
      </p:sp>
    </p:spTree>
    <p:extLst>
      <p:ext uri="{BB962C8B-B14F-4D97-AF65-F5344CB8AC3E}">
        <p14:creationId xmlns:p14="http://schemas.microsoft.com/office/powerpoint/2010/main" val="2362596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595786-4D10-4017-8886-BC8B4B0CE9F2}"/>
              </a:ext>
            </a:extLst>
          </p:cNvPr>
          <p:cNvSpPr>
            <a:spLocks noGrp="1"/>
          </p:cNvSpPr>
          <p:nvPr>
            <p:ph type="title"/>
          </p:nvPr>
        </p:nvSpPr>
        <p:spPr/>
        <p:txBody>
          <a:bodyPr/>
          <a:lstStyle/>
          <a:p>
            <a:r>
              <a:rPr lang="en-US" dirty="0"/>
              <a:t>Please get ready to answer a question where you are asked to fill in the blanks  </a:t>
            </a:r>
          </a:p>
        </p:txBody>
      </p:sp>
      <p:sp>
        <p:nvSpPr>
          <p:cNvPr id="5" name="Text Placeholder 4">
            <a:extLst>
              <a:ext uri="{FF2B5EF4-FFF2-40B4-BE49-F238E27FC236}">
                <a16:creationId xmlns:a16="http://schemas.microsoft.com/office/drawing/2014/main" id="{43D58F5C-8F76-4DF7-9DA3-0D32F519CB9A}"/>
              </a:ext>
            </a:extLst>
          </p:cNvPr>
          <p:cNvSpPr>
            <a:spLocks noGrp="1"/>
          </p:cNvSpPr>
          <p:nvPr>
            <p:ph type="body" idx="1"/>
          </p:nvPr>
        </p:nvSpPr>
        <p:spPr/>
        <p:txBody>
          <a:bodyPr/>
          <a:lstStyle/>
          <a:p>
            <a:r>
              <a:rPr lang="en-US" dirty="0"/>
              <a:t>You can input one or two words in each “blank”</a:t>
            </a:r>
          </a:p>
        </p:txBody>
      </p:sp>
    </p:spTree>
    <p:extLst>
      <p:ext uri="{BB962C8B-B14F-4D97-AF65-F5344CB8AC3E}">
        <p14:creationId xmlns:p14="http://schemas.microsoft.com/office/powerpoint/2010/main" val="29141085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CEA2A-C035-470B-9CE7-3A8B9B77CE21}"/>
              </a:ext>
            </a:extLst>
          </p:cNvPr>
          <p:cNvSpPr txBox="1"/>
          <p:nvPr>
            <p:custDataLst>
              <p:tags r:id="rId2"/>
            </p:custDataLst>
          </p:nvPr>
        </p:nvSpPr>
        <p:spPr>
          <a:xfrm>
            <a:off x="1206500" y="1565302"/>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second way for viewing the web service architecture is to examine the emerging web service protocol stack. One of the layers in this stack, responsible for </a:t>
            </a:r>
            <a:r>
              <a:rPr lang="en-US" sz="2600" dirty="0">
                <a:solidFill>
                  <a:srgbClr val="00B050"/>
                </a:solidFill>
                <a:latin typeface="Microsoft Yahei" panose="020B0503020204020204" pitchFamily="34" charset="-122"/>
                <a:ea typeface="Microsoft Yahei" panose="020B0503020204020204" pitchFamily="34" charset="-122"/>
                <a:sym typeface="Microsoft Yahei" panose="020B0503020204020204" pitchFamily="34" charset="-122"/>
              </a:rPr>
              <a:t>describing the public interface </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 a specific web service is a </a:t>
            </a:r>
            <a:r>
              <a:rPr 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____________________</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The layer responsible for </a:t>
            </a:r>
            <a:r>
              <a:rPr lang="en-US" sz="2600" dirty="0">
                <a:solidFill>
                  <a:srgbClr val="00B050"/>
                </a:solidFill>
                <a:latin typeface="Microsoft Yahei" panose="020B0503020204020204" pitchFamily="34" charset="-122"/>
                <a:ea typeface="Microsoft Yahei" panose="020B0503020204020204" pitchFamily="34" charset="-122"/>
                <a:sym typeface="Microsoft Yahei" panose="020B0503020204020204" pitchFamily="34" charset="-122"/>
              </a:rPr>
              <a:t>centralizing services into a common registry and providing easy publish/find functionality </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is called </a:t>
            </a:r>
            <a:r>
              <a:rPr 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____________________</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13" name="Rectangle 12" hidden="1">
            <a:extLst>
              <a:ext uri="{FF2B5EF4-FFF2-40B4-BE49-F238E27FC236}">
                <a16:creationId xmlns:a16="http://schemas.microsoft.com/office/drawing/2014/main" id="{AF1C2DAB-C3BC-48AB-8ABC-171FC14CB6D1}"/>
              </a:ext>
            </a:extLst>
          </p:cNvPr>
          <p:cNvSpPr/>
          <p:nvPr>
            <p:custDataLst>
              <p:tags r:id="rId3"/>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FFFFFF"/>
              </a:solidFill>
            </a:endParaRPr>
          </a:p>
        </p:txBody>
      </p:sp>
      <p:sp>
        <p:nvSpPr>
          <p:cNvPr id="18" name="TextBox 17" hidden="1">
            <a:extLst>
              <a:ext uri="{FF2B5EF4-FFF2-40B4-BE49-F238E27FC236}">
                <a16:creationId xmlns:a16="http://schemas.microsoft.com/office/drawing/2014/main" id="{FBF78254-BD1E-4FEB-8D26-DD6351067C14}"/>
              </a:ext>
            </a:extLst>
          </p:cNvPr>
          <p:cNvSpPr txBox="1"/>
          <p:nvPr>
            <p:custDataLst>
              <p:tags r:id="rId4"/>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en-GB"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extBox 18" hidden="1">
            <a:extLst>
              <a:ext uri="{FF2B5EF4-FFF2-40B4-BE49-F238E27FC236}">
                <a16:creationId xmlns:a16="http://schemas.microsoft.com/office/drawing/2014/main" id="{B0F6296B-2846-4C47-B16D-42B4D37AAFA5}"/>
              </a:ext>
            </a:extLst>
          </p:cNvPr>
          <p:cNvSpPr txBox="1"/>
          <p:nvPr>
            <p:custDataLst>
              <p:tags r:id="rId5"/>
            </p:custDataLst>
          </p:nvPr>
        </p:nvSpPr>
        <p:spPr>
          <a:xfrm>
            <a:off x="12827000" y="1270000"/>
            <a:ext cx="3332480" cy="1905000"/>
          </a:xfrm>
          <a:prstGeom prst="rect">
            <a:avLst/>
          </a:prstGeom>
          <a:noFill/>
        </p:spPr>
        <p:txBody>
          <a:bodyPr vert="horz" rtlCol="0" anchor="t" anchorCtr="0">
            <a:spAutoFit/>
          </a:bodyPr>
          <a:lstStyle/>
          <a:p>
            <a:r>
              <a:rPr 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Click to add remark</a:t>
            </a:r>
          </a:p>
        </p:txBody>
      </p:sp>
      <p:grpSp>
        <p:nvGrpSpPr>
          <p:cNvPr id="17" name="Group 16" hidden="1">
            <a:extLst>
              <a:ext uri="{FF2B5EF4-FFF2-40B4-BE49-F238E27FC236}">
                <a16:creationId xmlns:a16="http://schemas.microsoft.com/office/drawing/2014/main" id="{BC462E4B-A40E-4A13-BFDD-9987FEB4B8BE}"/>
              </a:ext>
            </a:extLst>
          </p:cNvPr>
          <p:cNvGrpSpPr/>
          <p:nvPr>
            <p:custDataLst>
              <p:tags r:id="rId6"/>
            </p:custDataLst>
          </p:nvPr>
        </p:nvGrpSpPr>
        <p:grpSpPr>
          <a:xfrm>
            <a:off x="12585700" y="0"/>
            <a:ext cx="3815080" cy="647700"/>
            <a:chOff x="12585700" y="0"/>
            <a:chExt cx="3815080" cy="647700"/>
          </a:xfrm>
        </p:grpSpPr>
        <p:sp>
          <p:nvSpPr>
            <p:cNvPr id="14" name="RemarkBack" hidden="1">
              <a:extLst>
                <a:ext uri="{FF2B5EF4-FFF2-40B4-BE49-F238E27FC236}">
                  <a16:creationId xmlns:a16="http://schemas.microsoft.com/office/drawing/2014/main" id="{CFFE5614-B261-41DB-9FE6-8AA108908EB6}"/>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markBlock" hidden="1">
              <a:extLst>
                <a:ext uri="{FF2B5EF4-FFF2-40B4-BE49-F238E27FC236}">
                  <a16:creationId xmlns:a16="http://schemas.microsoft.com/office/drawing/2014/main" id="{4B4836C5-52D6-4D26-A890-4D571412C5FA}"/>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markTitleText" hidden="1">
              <a:extLst>
                <a:ext uri="{FF2B5EF4-FFF2-40B4-BE49-F238E27FC236}">
                  <a16:creationId xmlns:a16="http://schemas.microsoft.com/office/drawing/2014/main" id="{E0417979-AD0C-41B9-90E7-1FCB3ACECC28}"/>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p>
          </p:txBody>
        </p:sp>
      </p:grpSp>
      <p:sp>
        <p:nvSpPr>
          <p:cNvPr id="2" name="矩形: 圆角 1">
            <a:extLst>
              <a:ext uri="{FF2B5EF4-FFF2-40B4-BE49-F238E27FC236}">
                <a16:creationId xmlns:a16="http://schemas.microsoft.com/office/drawing/2014/main" id="{C6C90639-B240-7DC3-13E0-3FBB95C53B7A}"/>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3A551C59-F537-CC4A-8EC0-29AAB0F9EAE4}"/>
              </a:ext>
            </a:extLst>
          </p:cNvPr>
          <p:cNvSpPr txBox="1"/>
          <p:nvPr>
            <p:custDataLst>
              <p:tags r:id="rId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No answer，press the setting on the right side</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1" name="组合 10">
            <a:extLst>
              <a:ext uri="{FF2B5EF4-FFF2-40B4-BE49-F238E27FC236}">
                <a16:creationId xmlns:a16="http://schemas.microsoft.com/office/drawing/2014/main" id="{325602DB-898C-4A01-B29C-91A01531262A}"/>
              </a:ext>
            </a:extLst>
          </p:cNvPr>
          <p:cNvGrpSpPr/>
          <p:nvPr>
            <p:custDataLst>
              <p:tags r:id="rId9"/>
            </p:custDataLst>
          </p:nvPr>
        </p:nvGrpSpPr>
        <p:grpSpPr>
          <a:xfrm>
            <a:off x="0" y="0"/>
            <a:ext cx="12192000" cy="635000"/>
            <a:chOff x="0" y="0"/>
            <a:chExt cx="12192000" cy="635000"/>
          </a:xfrm>
        </p:grpSpPr>
        <p:sp>
          <p:nvSpPr>
            <p:cNvPr id="7" name="TitleBackground">
              <a:extLst>
                <a:ext uri="{FF2B5EF4-FFF2-40B4-BE49-F238E27FC236}">
                  <a16:creationId xmlns:a16="http://schemas.microsoft.com/office/drawing/2014/main" id="{4385370B-0E65-F810-07F7-A46E55E1DD9D}"/>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ColorBlock">
              <a:extLst>
                <a:ext uri="{FF2B5EF4-FFF2-40B4-BE49-F238E27FC236}">
                  <a16:creationId xmlns:a16="http://schemas.microsoft.com/office/drawing/2014/main" id="{926CDFE4-FE73-57E6-C833-2786810609D6}"/>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TypeText">
              <a:extLst>
                <a:ext uri="{FF2B5EF4-FFF2-40B4-BE49-F238E27FC236}">
                  <a16:creationId xmlns:a16="http://schemas.microsoft.com/office/drawing/2014/main" id="{ADF83209-8B81-C277-769C-348363D28F49}"/>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Fill the blank(s)</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a:extLst>
                <a:ext uri="{FF2B5EF4-FFF2-40B4-BE49-F238E27FC236}">
                  <a16:creationId xmlns:a16="http://schemas.microsoft.com/office/drawing/2014/main" id="{CD7A0F53-B28E-F602-4F95-F2CE23636563}"/>
                </a:ext>
              </a:extLst>
            </p:cNvPr>
            <p:cNvSpPr txBox="1"/>
            <p:nvPr>
              <p:custDataLst>
                <p:tags r:id="rId14"/>
              </p:custDataLst>
            </p:nvPr>
          </p:nvSpPr>
          <p:spPr>
            <a:xfrm>
              <a:off x="21593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EFB057AF-9847-A62E-D71E-44439C101BE1}"/>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07792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36</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XML Messaging	  XML-RPC, SOAP,XML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77" name="Text Box 12">
            <a:extLst>
              <a:ext uri="{FF2B5EF4-FFF2-40B4-BE49-F238E27FC236}">
                <a16:creationId xmlns:a16="http://schemas.microsoft.com/office/drawing/2014/main" id="{49BE9177-6A05-446E-BB28-ED3B29A14DE9}"/>
              </a:ext>
            </a:extLst>
          </p:cNvPr>
          <p:cNvSpPr txBox="1">
            <a:spLocks noChangeArrowheads="1"/>
          </p:cNvSpPr>
          <p:nvPr/>
        </p:nvSpPr>
        <p:spPr bwMode="auto">
          <a:xfrm>
            <a:off x="3352800" y="5305425"/>
            <a:ext cx="691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Transporting XML messages between client and server</a:t>
            </a:r>
          </a:p>
        </p:txBody>
      </p:sp>
      <p:sp>
        <p:nvSpPr>
          <p:cNvPr id="58378" name="Line 13">
            <a:extLst>
              <a:ext uri="{FF2B5EF4-FFF2-40B4-BE49-F238E27FC236}">
                <a16:creationId xmlns:a16="http://schemas.microsoft.com/office/drawing/2014/main" id="{A9685B2F-7608-4727-9C29-3E6BD42B826E}"/>
              </a:ext>
            </a:extLst>
          </p:cNvPr>
          <p:cNvSpPr>
            <a:spLocks noChangeShapeType="1"/>
          </p:cNvSpPr>
          <p:nvPr/>
        </p:nvSpPr>
        <p:spPr bwMode="auto">
          <a:xfrm flipH="1" flipV="1">
            <a:off x="6400800" y="4238625"/>
            <a:ext cx="9144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79"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1752601" y="4619625"/>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Encoding messages in XML format</a:t>
            </a:r>
          </a:p>
        </p:txBody>
      </p:sp>
      <p:sp>
        <p:nvSpPr>
          <p:cNvPr id="58380"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2895600" y="3552825"/>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3019426"/>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2790825"/>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3"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1676401" y="1647826"/>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Searching / Publishing Web Services</a:t>
            </a:r>
          </a:p>
        </p:txBody>
      </p:sp>
      <p:sp>
        <p:nvSpPr>
          <p:cNvPr id="58384"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3352800" y="1952625"/>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5913931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a:xfrm>
            <a:off x="2286000" y="2133600"/>
            <a:ext cx="7772400" cy="2590800"/>
          </a:xfrm>
        </p:spPr>
        <p:txBody>
          <a:bodyPr>
            <a:normAutofit fontScale="90000"/>
          </a:bodyPr>
          <a:lstStyle/>
          <a:p>
            <a:r>
              <a:rPr lang="en-US" altLang="en-US" sz="7200" u="sng" dirty="0">
                <a:latin typeface="Swis721 Hv BT" pitchFamily="34" charset="0"/>
              </a:rPr>
              <a:t>Part III:</a:t>
            </a:r>
            <a:br>
              <a:rPr lang="en-US" altLang="en-US" sz="7200" u="sng" dirty="0">
                <a:latin typeface="Swis721 Hv BT" pitchFamily="34" charset="0"/>
              </a:rPr>
            </a:br>
            <a:r>
              <a:rPr lang="en-US" altLang="en-US" sz="6600" dirty="0">
                <a:latin typeface="Swis721 Hv BT" pitchFamily="34" charset="0"/>
              </a:rPr>
              <a:t>XML-RPC Essentials</a:t>
            </a:r>
          </a:p>
        </p:txBody>
      </p:sp>
    </p:spTree>
    <p:extLst>
      <p:ext uri="{BB962C8B-B14F-4D97-AF65-F5344CB8AC3E}">
        <p14:creationId xmlns:p14="http://schemas.microsoft.com/office/powerpoint/2010/main" val="149153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C67A7C-A854-478E-8A43-9843BBC4BC3A}" type="slidenum">
              <a:rPr lang="en-US" altLang="en-US"/>
              <a:pPr/>
              <a:t>38</a:t>
            </a:fld>
            <a:endParaRPr lang="en-US" altLang="en-US"/>
          </a:p>
        </p:txBody>
      </p:sp>
      <p:sp>
        <p:nvSpPr>
          <p:cNvPr id="96258" name="Rectangle 2"/>
          <p:cNvSpPr>
            <a:spLocks noGrp="1" noChangeArrowheads="1"/>
          </p:cNvSpPr>
          <p:nvPr>
            <p:ph type="title"/>
          </p:nvPr>
        </p:nvSpPr>
        <p:spPr/>
        <p:txBody>
          <a:bodyPr/>
          <a:lstStyle/>
          <a:p>
            <a:r>
              <a:rPr lang="en-US" altLang="en-US"/>
              <a:t>What is a Web Service?</a:t>
            </a:r>
          </a:p>
        </p:txBody>
      </p:sp>
      <p:sp>
        <p:nvSpPr>
          <p:cNvPr id="96259" name="Rectangle 3"/>
          <p:cNvSpPr>
            <a:spLocks noGrp="1" noChangeArrowheads="1"/>
          </p:cNvSpPr>
          <p:nvPr>
            <p:ph type="body" idx="1"/>
          </p:nvPr>
        </p:nvSpPr>
        <p:spPr/>
        <p:txBody>
          <a:bodyPr>
            <a:normAutofit/>
          </a:bodyPr>
          <a:lstStyle/>
          <a:p>
            <a:r>
              <a:rPr lang="en-US" altLang="en-US" sz="4000" dirty="0"/>
              <a:t>A Web Service is any service that:</a:t>
            </a:r>
          </a:p>
          <a:p>
            <a:pPr lvl="1"/>
            <a:r>
              <a:rPr lang="en-US" altLang="en-US" sz="3600" dirty="0"/>
              <a:t>Is available over the Internet or private (intranet) networks</a:t>
            </a:r>
          </a:p>
          <a:p>
            <a:pPr lvl="1"/>
            <a:r>
              <a:rPr lang="en-US" altLang="en-US" sz="3600" dirty="0"/>
              <a:t>Uses a standardized XML messaging system</a:t>
            </a:r>
          </a:p>
          <a:p>
            <a:pPr lvl="1"/>
            <a:r>
              <a:rPr lang="en-US" altLang="en-US" sz="3600" dirty="0"/>
              <a:t>Is not tied to any one operating system or programming language</a:t>
            </a:r>
          </a:p>
          <a:p>
            <a:pPr lvl="1"/>
            <a:endParaRPr lang="en-US" altLang="en-US" sz="3600" dirty="0"/>
          </a:p>
        </p:txBody>
      </p:sp>
    </p:spTree>
    <p:extLst>
      <p:ext uri="{BB962C8B-B14F-4D97-AF65-F5344CB8AC3E}">
        <p14:creationId xmlns:p14="http://schemas.microsoft.com/office/powerpoint/2010/main" val="181695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C67A7C-A854-478E-8A43-9843BBC4BC3A}" type="slidenum">
              <a:rPr lang="en-US" altLang="en-US"/>
              <a:pPr/>
              <a:t>39</a:t>
            </a:fld>
            <a:endParaRPr lang="en-US" altLang="en-US"/>
          </a:p>
        </p:txBody>
      </p:sp>
      <p:sp>
        <p:nvSpPr>
          <p:cNvPr id="96258" name="Rectangle 2"/>
          <p:cNvSpPr>
            <a:spLocks noGrp="1" noChangeArrowheads="1"/>
          </p:cNvSpPr>
          <p:nvPr>
            <p:ph type="title"/>
          </p:nvPr>
        </p:nvSpPr>
        <p:spPr/>
        <p:txBody>
          <a:bodyPr/>
          <a:lstStyle/>
          <a:p>
            <a:r>
              <a:rPr lang="en-US" altLang="en-US"/>
              <a:t>What is a Web Service?</a:t>
            </a:r>
          </a:p>
        </p:txBody>
      </p:sp>
      <p:sp>
        <p:nvSpPr>
          <p:cNvPr id="96259" name="Rectangle 3"/>
          <p:cNvSpPr>
            <a:spLocks noGrp="1" noChangeArrowheads="1"/>
          </p:cNvSpPr>
          <p:nvPr>
            <p:ph type="body" idx="1"/>
          </p:nvPr>
        </p:nvSpPr>
        <p:spPr/>
        <p:txBody>
          <a:bodyPr>
            <a:normAutofit/>
          </a:bodyPr>
          <a:lstStyle/>
          <a:p>
            <a:r>
              <a:rPr lang="en-US" altLang="en-US" sz="4000" dirty="0"/>
              <a:t>A Web Service is any service that:</a:t>
            </a:r>
          </a:p>
          <a:p>
            <a:pPr lvl="1"/>
            <a:r>
              <a:rPr lang="en-US" altLang="en-US" sz="3600" dirty="0"/>
              <a:t>Is available over the Internet or private (intranet) networks</a:t>
            </a:r>
          </a:p>
          <a:p>
            <a:pPr lvl="1"/>
            <a:r>
              <a:rPr lang="en-US" altLang="en-US" sz="3600" dirty="0"/>
              <a:t>Uses </a:t>
            </a:r>
            <a:r>
              <a:rPr lang="en-US" altLang="en-US" sz="3600" dirty="0">
                <a:solidFill>
                  <a:srgbClr val="FF0000"/>
                </a:solidFill>
              </a:rPr>
              <a:t>a standardized XML messaging system</a:t>
            </a:r>
          </a:p>
          <a:p>
            <a:pPr lvl="1"/>
            <a:r>
              <a:rPr lang="en-US" altLang="en-US" sz="3600" dirty="0"/>
              <a:t>Is not tied to any one operating system or programming language</a:t>
            </a:r>
          </a:p>
          <a:p>
            <a:pPr lvl="1"/>
            <a:endParaRPr lang="en-US" altLang="en-US" sz="3600" dirty="0"/>
          </a:p>
        </p:txBody>
      </p:sp>
    </p:spTree>
    <p:extLst>
      <p:ext uri="{BB962C8B-B14F-4D97-AF65-F5344CB8AC3E}">
        <p14:creationId xmlns:p14="http://schemas.microsoft.com/office/powerpoint/2010/main" val="123870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C67A7C-A854-478E-8A43-9843BBC4BC3A}" type="slidenum">
              <a:rPr lang="en-US" altLang="en-US"/>
              <a:pPr/>
              <a:t>4</a:t>
            </a:fld>
            <a:endParaRPr lang="en-US" altLang="en-US"/>
          </a:p>
        </p:txBody>
      </p:sp>
      <p:sp>
        <p:nvSpPr>
          <p:cNvPr id="96258" name="Rectangle 2"/>
          <p:cNvSpPr>
            <a:spLocks noGrp="1" noChangeArrowheads="1"/>
          </p:cNvSpPr>
          <p:nvPr>
            <p:ph type="title"/>
          </p:nvPr>
        </p:nvSpPr>
        <p:spPr/>
        <p:txBody>
          <a:bodyPr/>
          <a:lstStyle/>
          <a:p>
            <a:r>
              <a:rPr lang="en-US" altLang="en-US"/>
              <a:t>What is a Web Service?</a:t>
            </a:r>
          </a:p>
        </p:txBody>
      </p:sp>
      <p:sp>
        <p:nvSpPr>
          <p:cNvPr id="96259" name="Rectangle 3"/>
          <p:cNvSpPr>
            <a:spLocks noGrp="1" noChangeArrowheads="1"/>
          </p:cNvSpPr>
          <p:nvPr>
            <p:ph type="body" idx="1"/>
          </p:nvPr>
        </p:nvSpPr>
        <p:spPr/>
        <p:txBody>
          <a:bodyPr>
            <a:normAutofit/>
          </a:bodyPr>
          <a:lstStyle/>
          <a:p>
            <a:r>
              <a:rPr lang="en-US" altLang="en-US" sz="4000" dirty="0"/>
              <a:t>A Web Service is any service that:</a:t>
            </a:r>
          </a:p>
          <a:p>
            <a:pPr lvl="1"/>
            <a:r>
              <a:rPr lang="en-US" altLang="en-US" sz="3600" dirty="0"/>
              <a:t>Is available over the Internet or private (intranet) networks</a:t>
            </a:r>
          </a:p>
          <a:p>
            <a:pPr lvl="1"/>
            <a:r>
              <a:rPr lang="en-US" altLang="en-US" sz="3600" dirty="0"/>
              <a:t>Uses a standardized XML messaging system</a:t>
            </a:r>
          </a:p>
          <a:p>
            <a:pPr lvl="1"/>
            <a:r>
              <a:rPr lang="en-US" altLang="en-US" sz="3600" dirty="0"/>
              <a:t>Is not tied to any one operating system or programming language</a:t>
            </a:r>
          </a:p>
          <a:p>
            <a:pPr lvl="1"/>
            <a:endParaRPr lang="en-US" altLang="en-US" sz="3600" dirty="0"/>
          </a:p>
        </p:txBody>
      </p:sp>
    </p:spTree>
    <p:extLst>
      <p:ext uri="{BB962C8B-B14F-4D97-AF65-F5344CB8AC3E}">
        <p14:creationId xmlns:p14="http://schemas.microsoft.com/office/powerpoint/2010/main" val="94520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C67A7C-A854-478E-8A43-9843BBC4BC3A}" type="slidenum">
              <a:rPr lang="en-US" altLang="en-US"/>
              <a:pPr/>
              <a:t>40</a:t>
            </a:fld>
            <a:endParaRPr lang="en-US" altLang="en-US"/>
          </a:p>
        </p:txBody>
      </p:sp>
      <p:sp>
        <p:nvSpPr>
          <p:cNvPr id="96258" name="Rectangle 2"/>
          <p:cNvSpPr>
            <a:spLocks noGrp="1" noChangeArrowheads="1"/>
          </p:cNvSpPr>
          <p:nvPr>
            <p:ph type="title"/>
          </p:nvPr>
        </p:nvSpPr>
        <p:spPr/>
        <p:txBody>
          <a:bodyPr/>
          <a:lstStyle/>
          <a:p>
            <a:r>
              <a:rPr lang="en-US" altLang="en-US"/>
              <a:t>What is a Web Service?</a:t>
            </a:r>
          </a:p>
        </p:txBody>
      </p:sp>
      <p:sp>
        <p:nvSpPr>
          <p:cNvPr id="96259" name="Rectangle 3"/>
          <p:cNvSpPr>
            <a:spLocks noGrp="1" noChangeArrowheads="1"/>
          </p:cNvSpPr>
          <p:nvPr>
            <p:ph type="body" idx="1"/>
          </p:nvPr>
        </p:nvSpPr>
        <p:spPr/>
        <p:txBody>
          <a:bodyPr>
            <a:normAutofit/>
          </a:bodyPr>
          <a:lstStyle/>
          <a:p>
            <a:r>
              <a:rPr lang="en-US" altLang="en-US" sz="4000" dirty="0"/>
              <a:t>A Web Service is any service that:</a:t>
            </a:r>
          </a:p>
          <a:p>
            <a:pPr lvl="1"/>
            <a:r>
              <a:rPr lang="en-US" altLang="en-US" sz="3600" dirty="0"/>
              <a:t>Is available over the Internet or private (intranet) networks</a:t>
            </a:r>
          </a:p>
          <a:p>
            <a:pPr lvl="1"/>
            <a:r>
              <a:rPr lang="en-US" altLang="en-US" sz="3600" dirty="0"/>
              <a:t>Uses </a:t>
            </a:r>
            <a:r>
              <a:rPr lang="en-US" altLang="en-US" sz="3600" dirty="0">
                <a:solidFill>
                  <a:srgbClr val="FF0000"/>
                </a:solidFill>
              </a:rPr>
              <a:t>a standardized XML messaging system</a:t>
            </a:r>
          </a:p>
          <a:p>
            <a:pPr lvl="1"/>
            <a:r>
              <a:rPr lang="en-US" altLang="en-US" sz="3600" dirty="0"/>
              <a:t>Is </a:t>
            </a:r>
            <a:r>
              <a:rPr lang="en-US" altLang="en-US" sz="3600" dirty="0">
                <a:solidFill>
                  <a:srgbClr val="FF0000"/>
                </a:solidFill>
              </a:rPr>
              <a:t>not tied to any one operating system or programming language</a:t>
            </a:r>
          </a:p>
          <a:p>
            <a:pPr lvl="1"/>
            <a:endParaRPr lang="en-US" altLang="en-US" sz="3600" dirty="0"/>
          </a:p>
        </p:txBody>
      </p:sp>
    </p:spTree>
    <p:extLst>
      <p:ext uri="{BB962C8B-B14F-4D97-AF65-F5344CB8AC3E}">
        <p14:creationId xmlns:p14="http://schemas.microsoft.com/office/powerpoint/2010/main" val="310918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Web service is not tied to any one operating system or programming language</a:t>
            </a:r>
          </a:p>
        </p:txBody>
      </p:sp>
      <p:sp>
        <p:nvSpPr>
          <p:cNvPr id="3" name="Content Placeholder 2"/>
          <p:cNvSpPr>
            <a:spLocks noGrp="1"/>
          </p:cNvSpPr>
          <p:nvPr>
            <p:ph idx="1"/>
          </p:nvPr>
        </p:nvSpPr>
        <p:spPr/>
        <p:txBody>
          <a:bodyPr>
            <a:normAutofit/>
          </a:bodyPr>
          <a:lstStyle/>
          <a:p>
            <a:r>
              <a:rPr lang="en-GB" sz="3600" dirty="0"/>
              <a:t>In the next section we will explore the issue of connecting </a:t>
            </a:r>
            <a:r>
              <a:rPr lang="en-GB" sz="3600" dirty="0">
                <a:solidFill>
                  <a:srgbClr val="FF0000"/>
                </a:solidFill>
              </a:rPr>
              <a:t>disparate systems</a:t>
            </a:r>
          </a:p>
        </p:txBody>
      </p:sp>
    </p:spTree>
    <p:extLst>
      <p:ext uri="{BB962C8B-B14F-4D97-AF65-F5344CB8AC3E}">
        <p14:creationId xmlns:p14="http://schemas.microsoft.com/office/powerpoint/2010/main" val="3079981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6CB9-64B8-47CA-890F-C6156E3E3C4E}"/>
              </a:ext>
            </a:extLst>
          </p:cNvPr>
          <p:cNvSpPr>
            <a:spLocks noGrp="1"/>
          </p:cNvSpPr>
          <p:nvPr>
            <p:ph type="title"/>
          </p:nvPr>
        </p:nvSpPr>
        <p:spPr/>
        <p:txBody>
          <a:bodyPr/>
          <a:lstStyle/>
          <a:p>
            <a:r>
              <a:rPr lang="en-US" dirty="0"/>
              <a:t>Disparate system</a:t>
            </a:r>
          </a:p>
        </p:txBody>
      </p:sp>
      <p:sp>
        <p:nvSpPr>
          <p:cNvPr id="3" name="Content Placeholder 2">
            <a:extLst>
              <a:ext uri="{FF2B5EF4-FFF2-40B4-BE49-F238E27FC236}">
                <a16:creationId xmlns:a16="http://schemas.microsoft.com/office/drawing/2014/main" id="{506B59F0-5E30-4899-9B16-6212581CF664}"/>
              </a:ext>
            </a:extLst>
          </p:cNvPr>
          <p:cNvSpPr>
            <a:spLocks noGrp="1"/>
          </p:cNvSpPr>
          <p:nvPr>
            <p:ph idx="1"/>
          </p:nvPr>
        </p:nvSpPr>
        <p:spPr/>
        <p:txBody>
          <a:bodyPr>
            <a:normAutofit/>
          </a:bodyPr>
          <a:lstStyle/>
          <a:p>
            <a:r>
              <a:rPr lang="en-US" sz="3600" dirty="0"/>
              <a:t>System that was designed to operate as a fundamentally distinct</a:t>
            </a:r>
          </a:p>
          <a:p>
            <a:r>
              <a:rPr lang="en-US" sz="3600" dirty="0"/>
              <a:t>Without exchanging data</a:t>
            </a:r>
          </a:p>
          <a:p>
            <a:r>
              <a:rPr lang="en-US" sz="3600" dirty="0"/>
              <a:t>Without interacting with other system</a:t>
            </a:r>
          </a:p>
        </p:txBody>
      </p:sp>
    </p:spTree>
    <p:extLst>
      <p:ext uri="{BB962C8B-B14F-4D97-AF65-F5344CB8AC3E}">
        <p14:creationId xmlns:p14="http://schemas.microsoft.com/office/powerpoint/2010/main" val="2094062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disparate systems </a:t>
            </a:r>
          </a:p>
        </p:txBody>
      </p:sp>
      <p:sp>
        <p:nvSpPr>
          <p:cNvPr id="3" name="Content Placeholder 2"/>
          <p:cNvSpPr>
            <a:spLocks noGrp="1"/>
          </p:cNvSpPr>
          <p:nvPr>
            <p:ph idx="1"/>
          </p:nvPr>
        </p:nvSpPr>
        <p:spPr/>
        <p:txBody>
          <a:bodyPr>
            <a:normAutofit/>
          </a:bodyPr>
          <a:lstStyle/>
          <a:p>
            <a:r>
              <a:rPr lang="en-GB" sz="3600" dirty="0"/>
              <a:t>Modern day business applications use variety of programming platforms to develop web-based applications</a:t>
            </a:r>
          </a:p>
          <a:p>
            <a:pPr lvl="1"/>
            <a:r>
              <a:rPr lang="en-GB" sz="3200" dirty="0"/>
              <a:t>Java</a:t>
            </a:r>
          </a:p>
          <a:p>
            <a:pPr lvl="1"/>
            <a:r>
              <a:rPr lang="en-GB" sz="3200" dirty="0" err="1"/>
              <a:t>.Net</a:t>
            </a:r>
            <a:endParaRPr lang="en-GB" sz="3200" dirty="0"/>
          </a:p>
          <a:p>
            <a:pPr lvl="1"/>
            <a:r>
              <a:rPr lang="en-GB" sz="3200" dirty="0"/>
              <a:t>Angular JS</a:t>
            </a:r>
          </a:p>
          <a:p>
            <a:pPr lvl="1"/>
            <a:r>
              <a:rPr lang="en-GB" sz="3200" dirty="0"/>
              <a:t>Node.js</a:t>
            </a:r>
          </a:p>
          <a:p>
            <a:pPr lvl="1"/>
            <a:r>
              <a:rPr lang="en-GB" sz="3200" dirty="0"/>
              <a:t>…</a:t>
            </a:r>
          </a:p>
        </p:txBody>
      </p:sp>
    </p:spTree>
    <p:extLst>
      <p:ext uri="{BB962C8B-B14F-4D97-AF65-F5344CB8AC3E}">
        <p14:creationId xmlns:p14="http://schemas.microsoft.com/office/powerpoint/2010/main" val="333902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disparate systems </a:t>
            </a:r>
          </a:p>
        </p:txBody>
      </p:sp>
      <p:sp>
        <p:nvSpPr>
          <p:cNvPr id="3" name="Content Placeholder 2"/>
          <p:cNvSpPr>
            <a:spLocks noGrp="1"/>
          </p:cNvSpPr>
          <p:nvPr>
            <p:ph idx="1"/>
          </p:nvPr>
        </p:nvSpPr>
        <p:spPr/>
        <p:txBody>
          <a:bodyPr>
            <a:normAutofit/>
          </a:bodyPr>
          <a:lstStyle/>
          <a:p>
            <a:r>
              <a:rPr lang="en-GB" sz="4000" dirty="0"/>
              <a:t>Often these heterogeneous applications need some sort of communication to happen between them</a:t>
            </a:r>
          </a:p>
          <a:p>
            <a:r>
              <a:rPr lang="en-GB" sz="4000" dirty="0"/>
              <a:t>Since they are built using different development languages, it becomes really difficult to ensure accurate communication between applications</a:t>
            </a:r>
          </a:p>
        </p:txBody>
      </p:sp>
    </p:spTree>
    <p:extLst>
      <p:ext uri="{BB962C8B-B14F-4D97-AF65-F5344CB8AC3E}">
        <p14:creationId xmlns:p14="http://schemas.microsoft.com/office/powerpoint/2010/main" val="1419785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disparate systems </a:t>
            </a:r>
          </a:p>
        </p:txBody>
      </p:sp>
      <p:sp>
        <p:nvSpPr>
          <p:cNvPr id="3" name="Content Placeholder 2"/>
          <p:cNvSpPr>
            <a:spLocks noGrp="1"/>
          </p:cNvSpPr>
          <p:nvPr>
            <p:ph idx="1"/>
          </p:nvPr>
        </p:nvSpPr>
        <p:spPr/>
        <p:txBody>
          <a:bodyPr>
            <a:normAutofit/>
          </a:bodyPr>
          <a:lstStyle/>
          <a:p>
            <a:r>
              <a:rPr lang="en-GB" sz="4000" dirty="0"/>
              <a:t>Web services provide a common platform that allows multiple applications built on various programming languages to have the ability to communicate with each other</a:t>
            </a:r>
          </a:p>
        </p:txBody>
      </p:sp>
    </p:spTree>
    <p:extLst>
      <p:ext uri="{BB962C8B-B14F-4D97-AF65-F5344CB8AC3E}">
        <p14:creationId xmlns:p14="http://schemas.microsoft.com/office/powerpoint/2010/main" val="3680888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971D-33C0-4508-B4D0-B63EF3F153C2}"/>
              </a:ext>
            </a:extLst>
          </p:cNvPr>
          <p:cNvSpPr>
            <a:spLocks noGrp="1"/>
          </p:cNvSpPr>
          <p:nvPr>
            <p:ph type="title"/>
          </p:nvPr>
        </p:nvSpPr>
        <p:spPr/>
        <p:txBody>
          <a:bodyPr/>
          <a:lstStyle/>
          <a:p>
            <a:r>
              <a:rPr lang="en-US" dirty="0"/>
              <a:t>Connecting disparate systems - why</a:t>
            </a:r>
          </a:p>
        </p:txBody>
      </p:sp>
      <p:sp>
        <p:nvSpPr>
          <p:cNvPr id="3" name="Content Placeholder 2">
            <a:extLst>
              <a:ext uri="{FF2B5EF4-FFF2-40B4-BE49-F238E27FC236}">
                <a16:creationId xmlns:a16="http://schemas.microsoft.com/office/drawing/2014/main" id="{48516548-A51A-4B54-9A52-9EFC06FD7D8B}"/>
              </a:ext>
            </a:extLst>
          </p:cNvPr>
          <p:cNvSpPr>
            <a:spLocks noGrp="1"/>
          </p:cNvSpPr>
          <p:nvPr>
            <p:ph idx="1"/>
          </p:nvPr>
        </p:nvSpPr>
        <p:spPr/>
        <p:txBody>
          <a:bodyPr>
            <a:normAutofit/>
          </a:bodyPr>
          <a:lstStyle/>
          <a:p>
            <a:r>
              <a:rPr lang="en-US" sz="3600" dirty="0"/>
              <a:t>Important – networking, internet, building distributed systems</a:t>
            </a:r>
          </a:p>
          <a:p>
            <a:r>
              <a:rPr lang="en-US" sz="3600" dirty="0"/>
              <a:t>Always a challenge in computing</a:t>
            </a:r>
          </a:p>
          <a:p>
            <a:endParaRPr lang="en-US" sz="3600" dirty="0"/>
          </a:p>
        </p:txBody>
      </p:sp>
    </p:spTree>
    <p:extLst>
      <p:ext uri="{BB962C8B-B14F-4D97-AF65-F5344CB8AC3E}">
        <p14:creationId xmlns:p14="http://schemas.microsoft.com/office/powerpoint/2010/main" val="449901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disparate systems - how</a:t>
            </a:r>
            <a:endParaRPr lang="en-GB" dirty="0"/>
          </a:p>
        </p:txBody>
      </p:sp>
      <p:sp>
        <p:nvSpPr>
          <p:cNvPr id="3" name="Content Placeholder 2"/>
          <p:cNvSpPr>
            <a:spLocks noGrp="1"/>
          </p:cNvSpPr>
          <p:nvPr>
            <p:ph idx="1"/>
          </p:nvPr>
        </p:nvSpPr>
        <p:spPr/>
        <p:txBody>
          <a:bodyPr>
            <a:normAutofit lnSpcReduction="10000"/>
          </a:bodyPr>
          <a:lstStyle/>
          <a:p>
            <a:r>
              <a:rPr lang="en-GB" sz="4400" dirty="0"/>
              <a:t>We want a solution in which developers can focus on the interfaces between systems, not the protocol used to connect those interfaces</a:t>
            </a:r>
          </a:p>
          <a:p>
            <a:r>
              <a:rPr lang="en-GB" sz="4400" dirty="0"/>
              <a:t>What we need is to be able to carry out remote procedure call (RPC) over the internet</a:t>
            </a:r>
          </a:p>
          <a:p>
            <a:pPr marL="0" indent="0">
              <a:buNone/>
            </a:pPr>
            <a:endParaRPr lang="en-GB" sz="4400" dirty="0"/>
          </a:p>
        </p:txBody>
      </p:sp>
    </p:spTree>
    <p:extLst>
      <p:ext uri="{BB962C8B-B14F-4D97-AF65-F5344CB8AC3E}">
        <p14:creationId xmlns:p14="http://schemas.microsoft.com/office/powerpoint/2010/main" val="150631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RPC – remote procedure call</a:t>
            </a:r>
          </a:p>
        </p:txBody>
      </p:sp>
      <p:sp>
        <p:nvSpPr>
          <p:cNvPr id="3" name="Content Placeholder 2"/>
          <p:cNvSpPr>
            <a:spLocks noGrp="1"/>
          </p:cNvSpPr>
          <p:nvPr>
            <p:ph idx="1"/>
          </p:nvPr>
        </p:nvSpPr>
        <p:spPr/>
        <p:txBody>
          <a:bodyPr>
            <a:normAutofit/>
          </a:bodyPr>
          <a:lstStyle/>
          <a:p>
            <a:r>
              <a:rPr lang="en-GB" sz="3600" dirty="0"/>
              <a:t>In distributed computing, a remote procedure call (RPC) is when a computer program causes a procedure (subroutine) to execute in a different address space (commonly on another computer on a shared network), which is coded as if it were a normal (local) procedure call, without the programmer explicitly coding the details for the remote interaction</a:t>
            </a:r>
          </a:p>
        </p:txBody>
      </p:sp>
    </p:spTree>
    <p:extLst>
      <p:ext uri="{BB962C8B-B14F-4D97-AF65-F5344CB8AC3E}">
        <p14:creationId xmlns:p14="http://schemas.microsoft.com/office/powerpoint/2010/main" val="2417556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XML-RPC is one of the solutions</a:t>
            </a:r>
          </a:p>
        </p:txBody>
      </p:sp>
      <p:sp>
        <p:nvSpPr>
          <p:cNvPr id="3" name="Content Placeholder 2"/>
          <p:cNvSpPr>
            <a:spLocks noGrp="1"/>
          </p:cNvSpPr>
          <p:nvPr>
            <p:ph idx="1"/>
          </p:nvPr>
        </p:nvSpPr>
        <p:spPr/>
        <p:txBody>
          <a:bodyPr>
            <a:normAutofit fontScale="92500"/>
          </a:bodyPr>
          <a:lstStyle/>
          <a:p>
            <a:r>
              <a:rPr lang="en-GB" sz="4000" dirty="0"/>
              <a:t>XML-RPC is a simple protocol for carrying out remote </a:t>
            </a:r>
            <a:r>
              <a:rPr lang="en-GB" sz="4000" dirty="0" err="1"/>
              <a:t>proceedure</a:t>
            </a:r>
            <a:r>
              <a:rPr lang="en-GB" sz="4000" dirty="0"/>
              <a:t> calls (RPC) over TCP/IP </a:t>
            </a:r>
          </a:p>
          <a:p>
            <a:r>
              <a:rPr lang="en-GB" sz="4000" dirty="0"/>
              <a:t>It uses two standards of the internet to create a standard way of calling remote web services and receiving a response</a:t>
            </a:r>
          </a:p>
          <a:p>
            <a:pPr lvl="1"/>
            <a:r>
              <a:rPr lang="en-GB" sz="3600" dirty="0"/>
              <a:t>Hypertext Transfer Protocol (HTTP) as a transport mechanism</a:t>
            </a:r>
          </a:p>
          <a:p>
            <a:pPr lvl="1"/>
            <a:r>
              <a:rPr lang="en-GB" sz="3600" dirty="0" err="1"/>
              <a:t>eXtensible</a:t>
            </a:r>
            <a:r>
              <a:rPr lang="en-GB" sz="3600" dirty="0"/>
              <a:t> </a:t>
            </a:r>
            <a:r>
              <a:rPr lang="en-GB" sz="3600" dirty="0" err="1"/>
              <a:t>Markup</a:t>
            </a:r>
            <a:r>
              <a:rPr lang="en-GB" sz="3600" dirty="0"/>
              <a:t> Language (XML) to encode it’s calls</a:t>
            </a:r>
          </a:p>
          <a:p>
            <a:endParaRPr lang="en-GB" sz="4000" dirty="0"/>
          </a:p>
        </p:txBody>
      </p:sp>
    </p:spTree>
    <p:extLst>
      <p:ext uri="{BB962C8B-B14F-4D97-AF65-F5344CB8AC3E}">
        <p14:creationId xmlns:p14="http://schemas.microsoft.com/office/powerpoint/2010/main" val="169459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DF9CB-531B-79A3-F79C-965A23017883}"/>
              </a:ext>
            </a:extLst>
          </p:cNvPr>
          <p:cNvSpPr>
            <a:spLocks noGrp="1"/>
          </p:cNvSpPr>
          <p:nvPr>
            <p:ph type="title"/>
          </p:nvPr>
        </p:nvSpPr>
        <p:spPr/>
        <p:txBody>
          <a:bodyPr/>
          <a:lstStyle/>
          <a:p>
            <a:r>
              <a:rPr lang="en-AU" dirty="0"/>
              <a:t>Web service standards</a:t>
            </a:r>
            <a:endParaRPr lang="x-none" dirty="0"/>
          </a:p>
        </p:txBody>
      </p:sp>
      <p:sp>
        <p:nvSpPr>
          <p:cNvPr id="3" name="内容占位符 2">
            <a:extLst>
              <a:ext uri="{FF2B5EF4-FFF2-40B4-BE49-F238E27FC236}">
                <a16:creationId xmlns:a16="http://schemas.microsoft.com/office/drawing/2014/main" id="{04C4BB8B-D0D0-F97F-0A81-BC0F8E8CABE0}"/>
              </a:ext>
            </a:extLst>
          </p:cNvPr>
          <p:cNvSpPr>
            <a:spLocks noGrp="1"/>
          </p:cNvSpPr>
          <p:nvPr>
            <p:ph idx="1"/>
          </p:nvPr>
        </p:nvSpPr>
        <p:spPr/>
        <p:txBody>
          <a:bodyPr>
            <a:normAutofit/>
          </a:bodyPr>
          <a:lstStyle/>
          <a:p>
            <a:r>
              <a:rPr lang="en-AU" sz="3600" dirty="0"/>
              <a:t>XML</a:t>
            </a:r>
          </a:p>
          <a:p>
            <a:r>
              <a:rPr lang="en-AU" sz="3600" dirty="0"/>
              <a:t>XML-RPC</a:t>
            </a:r>
          </a:p>
          <a:p>
            <a:r>
              <a:rPr lang="en-AU" sz="3600" dirty="0"/>
              <a:t>SOAP</a:t>
            </a:r>
          </a:p>
          <a:p>
            <a:r>
              <a:rPr lang="en-AU" sz="3600" dirty="0"/>
              <a:t>WSDL</a:t>
            </a:r>
          </a:p>
          <a:p>
            <a:r>
              <a:rPr lang="en-AU" sz="3600" dirty="0"/>
              <a:t>UDDI</a:t>
            </a:r>
          </a:p>
          <a:p>
            <a:r>
              <a:rPr lang="en-AU" sz="3600" dirty="0"/>
              <a:t>…</a:t>
            </a:r>
          </a:p>
          <a:p>
            <a:endParaRPr lang="en-AU" sz="3600" dirty="0"/>
          </a:p>
          <a:p>
            <a:endParaRPr lang="x-none" sz="3600" dirty="0"/>
          </a:p>
        </p:txBody>
      </p:sp>
    </p:spTree>
    <p:extLst>
      <p:ext uri="{BB962C8B-B14F-4D97-AF65-F5344CB8AC3E}">
        <p14:creationId xmlns:p14="http://schemas.microsoft.com/office/powerpoint/2010/main" val="131980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XML - Extensible </a:t>
            </a:r>
            <a:r>
              <a:rPr lang="en-GB" dirty="0" err="1"/>
              <a:t>Markup</a:t>
            </a:r>
            <a:r>
              <a:rPr lang="en-GB" dirty="0"/>
              <a:t> Language</a:t>
            </a:r>
          </a:p>
        </p:txBody>
      </p:sp>
      <p:sp>
        <p:nvSpPr>
          <p:cNvPr id="3" name="Content Placeholder 2"/>
          <p:cNvSpPr>
            <a:spLocks noGrp="1"/>
          </p:cNvSpPr>
          <p:nvPr>
            <p:ph idx="1"/>
          </p:nvPr>
        </p:nvSpPr>
        <p:spPr/>
        <p:txBody>
          <a:bodyPr>
            <a:normAutofit lnSpcReduction="10000"/>
          </a:bodyPr>
          <a:lstStyle/>
          <a:p>
            <a:r>
              <a:rPr lang="en-GB" sz="3600" dirty="0"/>
              <a:t>A </a:t>
            </a:r>
            <a:r>
              <a:rPr lang="en-GB" sz="3600" dirty="0" err="1"/>
              <a:t>markup</a:t>
            </a:r>
            <a:r>
              <a:rPr lang="en-GB" sz="3600" dirty="0"/>
              <a:t> language and file format for storing, transmitting, and reconstructing arbitrary data</a:t>
            </a:r>
          </a:p>
          <a:p>
            <a:pPr lvl="1"/>
            <a:r>
              <a:rPr lang="en-GB" sz="3200" dirty="0" err="1"/>
              <a:t>Markup</a:t>
            </a:r>
            <a:r>
              <a:rPr lang="en-GB" sz="3200" dirty="0"/>
              <a:t> language is a text-encoding system consisting of a set of symbols inserted in a text document to control its structure, formatting, or the relationship between its parts.</a:t>
            </a:r>
          </a:p>
          <a:p>
            <a:r>
              <a:rPr lang="en-GB" sz="3600" dirty="0"/>
              <a:t>It defines a set of rules for encoding documents in a format that is both human-readable and machine-readable</a:t>
            </a:r>
          </a:p>
        </p:txBody>
      </p:sp>
    </p:spTree>
    <p:extLst>
      <p:ext uri="{BB962C8B-B14F-4D97-AF65-F5344CB8AC3E}">
        <p14:creationId xmlns:p14="http://schemas.microsoft.com/office/powerpoint/2010/main" val="683095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a:t>
            </a:r>
          </a:p>
        </p:txBody>
      </p:sp>
      <p:sp>
        <p:nvSpPr>
          <p:cNvPr id="3" name="内容占位符 2"/>
          <p:cNvSpPr>
            <a:spLocks noGrp="1"/>
          </p:cNvSpPr>
          <p:nvPr>
            <p:ph idx="1"/>
          </p:nvPr>
        </p:nvSpPr>
        <p:spPr/>
        <p:txBody>
          <a:bodyPr>
            <a:normAutofit/>
          </a:bodyPr>
          <a:lstStyle/>
          <a:p>
            <a:r>
              <a:rPr lang="en-GB" sz="3600"/>
              <a:t>XML-RPC offers a very simple, but frequently useful, set of tools for connecting disparate systems and for publishing machine-readable information</a:t>
            </a:r>
          </a:p>
          <a:p>
            <a:endParaRPr lang="en-GB" sz="3600" dirty="0"/>
          </a:p>
        </p:txBody>
      </p:sp>
    </p:spTree>
    <p:extLst>
      <p:ext uri="{BB962C8B-B14F-4D97-AF65-F5344CB8AC3E}">
        <p14:creationId xmlns:p14="http://schemas.microsoft.com/office/powerpoint/2010/main" val="1241488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on the private network</a:t>
            </a:r>
          </a:p>
        </p:txBody>
      </p:sp>
      <p:sp>
        <p:nvSpPr>
          <p:cNvPr id="3" name="内容占位符 2"/>
          <p:cNvSpPr>
            <a:spLocks noGrp="1"/>
          </p:cNvSpPr>
          <p:nvPr>
            <p:ph idx="1"/>
          </p:nvPr>
        </p:nvSpPr>
        <p:spPr/>
        <p:txBody>
          <a:bodyPr>
            <a:normAutofit/>
          </a:bodyPr>
          <a:lstStyle/>
          <a:p>
            <a:r>
              <a:rPr lang="en-GB" sz="4000" dirty="0"/>
              <a:t>Systems integrators and programmers building distributed systems often use XML-RPC as </a:t>
            </a:r>
            <a:r>
              <a:rPr lang="en-GB" sz="4000" dirty="0">
                <a:solidFill>
                  <a:schemeClr val="accent1"/>
                </a:solidFill>
              </a:rPr>
              <a:t>glue code</a:t>
            </a:r>
            <a:r>
              <a:rPr lang="en-GB" sz="4000" dirty="0"/>
              <a:t>, connecting disparate parts of a private network</a:t>
            </a:r>
          </a:p>
          <a:p>
            <a:r>
              <a:rPr lang="en-GB" sz="4000" dirty="0"/>
              <a:t>By using XML-RPC, developers can focus on the interfaces between systems, not the protocol used to connect those interfaces. </a:t>
            </a:r>
          </a:p>
        </p:txBody>
      </p:sp>
    </p:spTree>
    <p:extLst>
      <p:ext uri="{BB962C8B-B14F-4D97-AF65-F5344CB8AC3E}">
        <p14:creationId xmlns:p14="http://schemas.microsoft.com/office/powerpoint/2010/main" val="2360124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on the public network</a:t>
            </a:r>
          </a:p>
        </p:txBody>
      </p:sp>
      <p:sp>
        <p:nvSpPr>
          <p:cNvPr id="3" name="内容占位符 2"/>
          <p:cNvSpPr>
            <a:spLocks noGrp="1"/>
          </p:cNvSpPr>
          <p:nvPr>
            <p:ph idx="1"/>
          </p:nvPr>
        </p:nvSpPr>
        <p:spPr/>
        <p:txBody>
          <a:bodyPr>
            <a:normAutofit/>
          </a:bodyPr>
          <a:lstStyle/>
          <a:p>
            <a:r>
              <a:rPr lang="en-GB" sz="4000" dirty="0"/>
              <a:t>Developers building public services can use XML-RPC, defining an interface and implementing it in the language of their choice</a:t>
            </a:r>
          </a:p>
          <a:p>
            <a:r>
              <a:rPr lang="en-GB" sz="4000" dirty="0"/>
              <a:t>Once that service is </a:t>
            </a:r>
            <a:r>
              <a:rPr lang="en-GB" sz="4000" dirty="0">
                <a:solidFill>
                  <a:schemeClr val="accent1"/>
                </a:solidFill>
              </a:rPr>
              <a:t>published</a:t>
            </a:r>
            <a:r>
              <a:rPr lang="en-GB" sz="4000" dirty="0"/>
              <a:t> to the Web, any XML-RPC capable client can connect to that service, and developers can create their own applications that use that service.</a:t>
            </a:r>
          </a:p>
        </p:txBody>
      </p:sp>
    </p:spTree>
    <p:extLst>
      <p:ext uri="{BB962C8B-B14F-4D97-AF65-F5344CB8AC3E}">
        <p14:creationId xmlns:p14="http://schemas.microsoft.com/office/powerpoint/2010/main" val="257646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7DD84-0EE7-8637-E097-B582748BA8A3}"/>
              </a:ext>
            </a:extLst>
          </p:cNvPr>
          <p:cNvSpPr>
            <a:spLocks noGrp="1"/>
          </p:cNvSpPr>
          <p:nvPr>
            <p:ph type="title"/>
          </p:nvPr>
        </p:nvSpPr>
        <p:spPr/>
        <p:txBody>
          <a:bodyPr/>
          <a:lstStyle/>
          <a:p>
            <a:r>
              <a:rPr lang="en-AU" dirty="0"/>
              <a:t>What is XML-RPC?</a:t>
            </a:r>
            <a:endParaRPr lang="x-none" dirty="0"/>
          </a:p>
        </p:txBody>
      </p:sp>
      <p:sp>
        <p:nvSpPr>
          <p:cNvPr id="3" name="内容占位符 2">
            <a:extLst>
              <a:ext uri="{FF2B5EF4-FFF2-40B4-BE49-F238E27FC236}">
                <a16:creationId xmlns:a16="http://schemas.microsoft.com/office/drawing/2014/main" id="{0D2D510B-261E-EE3A-BC3F-A9402029967A}"/>
              </a:ext>
            </a:extLst>
          </p:cNvPr>
          <p:cNvSpPr>
            <a:spLocks noGrp="1"/>
          </p:cNvSpPr>
          <p:nvPr>
            <p:ph idx="1"/>
          </p:nvPr>
        </p:nvSpPr>
        <p:spPr/>
        <p:txBody>
          <a:bodyPr>
            <a:normAutofit/>
          </a:bodyPr>
          <a:lstStyle/>
          <a:p>
            <a:r>
              <a:rPr lang="en-AU" sz="3600" dirty="0"/>
              <a:t>It’s a specification</a:t>
            </a:r>
          </a:p>
        </p:txBody>
      </p:sp>
    </p:spTree>
    <p:extLst>
      <p:ext uri="{BB962C8B-B14F-4D97-AF65-F5344CB8AC3E}">
        <p14:creationId xmlns:p14="http://schemas.microsoft.com/office/powerpoint/2010/main" val="2205054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7DD84-0EE7-8637-E097-B582748BA8A3}"/>
              </a:ext>
            </a:extLst>
          </p:cNvPr>
          <p:cNvSpPr>
            <a:spLocks noGrp="1"/>
          </p:cNvSpPr>
          <p:nvPr>
            <p:ph type="title"/>
          </p:nvPr>
        </p:nvSpPr>
        <p:spPr/>
        <p:txBody>
          <a:bodyPr/>
          <a:lstStyle/>
          <a:p>
            <a:r>
              <a:rPr lang="en-AU" dirty="0"/>
              <a:t>What is XML-RPC?</a:t>
            </a:r>
            <a:endParaRPr lang="x-none" dirty="0"/>
          </a:p>
        </p:txBody>
      </p:sp>
      <p:sp>
        <p:nvSpPr>
          <p:cNvPr id="3" name="内容占位符 2">
            <a:extLst>
              <a:ext uri="{FF2B5EF4-FFF2-40B4-BE49-F238E27FC236}">
                <a16:creationId xmlns:a16="http://schemas.microsoft.com/office/drawing/2014/main" id="{0D2D510B-261E-EE3A-BC3F-A9402029967A}"/>
              </a:ext>
            </a:extLst>
          </p:cNvPr>
          <p:cNvSpPr>
            <a:spLocks noGrp="1"/>
          </p:cNvSpPr>
          <p:nvPr>
            <p:ph idx="1"/>
          </p:nvPr>
        </p:nvSpPr>
        <p:spPr/>
        <p:txBody>
          <a:bodyPr>
            <a:normAutofit/>
          </a:bodyPr>
          <a:lstStyle/>
          <a:p>
            <a:r>
              <a:rPr lang="en-AU" sz="3600" dirty="0"/>
              <a:t>It’s a specification</a:t>
            </a:r>
          </a:p>
          <a:p>
            <a:r>
              <a:rPr lang="en-AU" sz="3600" dirty="0"/>
              <a:t>It’s a set of implementations that allow software running on disparate operating systems, running in different environments to make procedure calls over the internet</a:t>
            </a:r>
          </a:p>
        </p:txBody>
      </p:sp>
    </p:spTree>
    <p:extLst>
      <p:ext uri="{BB962C8B-B14F-4D97-AF65-F5344CB8AC3E}">
        <p14:creationId xmlns:p14="http://schemas.microsoft.com/office/powerpoint/2010/main" val="2823797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7DD84-0EE7-8637-E097-B582748BA8A3}"/>
              </a:ext>
            </a:extLst>
          </p:cNvPr>
          <p:cNvSpPr>
            <a:spLocks noGrp="1"/>
          </p:cNvSpPr>
          <p:nvPr>
            <p:ph type="title"/>
          </p:nvPr>
        </p:nvSpPr>
        <p:spPr/>
        <p:txBody>
          <a:bodyPr/>
          <a:lstStyle/>
          <a:p>
            <a:r>
              <a:rPr lang="en-AU" dirty="0"/>
              <a:t>What is XML-RPC?</a:t>
            </a:r>
            <a:endParaRPr lang="x-none" dirty="0"/>
          </a:p>
        </p:txBody>
      </p:sp>
      <p:sp>
        <p:nvSpPr>
          <p:cNvPr id="3" name="内容占位符 2">
            <a:extLst>
              <a:ext uri="{FF2B5EF4-FFF2-40B4-BE49-F238E27FC236}">
                <a16:creationId xmlns:a16="http://schemas.microsoft.com/office/drawing/2014/main" id="{0D2D510B-261E-EE3A-BC3F-A9402029967A}"/>
              </a:ext>
            </a:extLst>
          </p:cNvPr>
          <p:cNvSpPr>
            <a:spLocks noGrp="1"/>
          </p:cNvSpPr>
          <p:nvPr>
            <p:ph idx="1"/>
          </p:nvPr>
        </p:nvSpPr>
        <p:spPr/>
        <p:txBody>
          <a:bodyPr>
            <a:normAutofit/>
          </a:bodyPr>
          <a:lstStyle/>
          <a:p>
            <a:r>
              <a:rPr lang="en-AU" sz="3600" dirty="0"/>
              <a:t>It’s a specification</a:t>
            </a:r>
          </a:p>
          <a:p>
            <a:r>
              <a:rPr lang="en-AU" sz="3600" dirty="0"/>
              <a:t>It’s a set of implementations that allow software running on disparate operating systems, running in different environments to make procedure calls over the internet</a:t>
            </a:r>
          </a:p>
          <a:p>
            <a:r>
              <a:rPr lang="en-AU" sz="3600" dirty="0"/>
              <a:t>Its remote procedure calling using HTTP as the transport and XML as the encoding</a:t>
            </a:r>
            <a:endParaRPr lang="x-none" sz="3600" dirty="0"/>
          </a:p>
        </p:txBody>
      </p:sp>
    </p:spTree>
    <p:extLst>
      <p:ext uri="{BB962C8B-B14F-4D97-AF65-F5344CB8AC3E}">
        <p14:creationId xmlns:p14="http://schemas.microsoft.com/office/powerpoint/2010/main" val="1767306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advantages</a:t>
            </a:r>
          </a:p>
        </p:txBody>
      </p:sp>
      <p:sp>
        <p:nvSpPr>
          <p:cNvPr id="3" name="内容占位符 2"/>
          <p:cNvSpPr>
            <a:spLocks noGrp="1"/>
          </p:cNvSpPr>
          <p:nvPr>
            <p:ph idx="1"/>
          </p:nvPr>
        </p:nvSpPr>
        <p:spPr/>
        <p:txBody>
          <a:bodyPr>
            <a:normAutofit/>
          </a:bodyPr>
          <a:lstStyle/>
          <a:p>
            <a:r>
              <a:rPr lang="en-GB" sz="4000" dirty="0"/>
              <a:t>Simplicity - easier to integrate systems of very different types</a:t>
            </a:r>
          </a:p>
          <a:p>
            <a:pPr lvl="1"/>
            <a:r>
              <a:rPr lang="en-GB" sz="3600" dirty="0"/>
              <a:t>XML-RPC's selection of data types is relatively small, but provides enough granularity that developers can express information in forms any programming language can use.</a:t>
            </a:r>
          </a:p>
        </p:txBody>
      </p:sp>
    </p:spTree>
    <p:extLst>
      <p:ext uri="{BB962C8B-B14F-4D97-AF65-F5344CB8AC3E}">
        <p14:creationId xmlns:p14="http://schemas.microsoft.com/office/powerpoint/2010/main" val="619836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XML-RPC works</a:t>
            </a:r>
          </a:p>
        </p:txBody>
      </p:sp>
      <p:sp>
        <p:nvSpPr>
          <p:cNvPr id="3" name="Content Placeholder 2"/>
          <p:cNvSpPr>
            <a:spLocks noGrp="1"/>
          </p:cNvSpPr>
          <p:nvPr>
            <p:ph idx="1"/>
          </p:nvPr>
        </p:nvSpPr>
        <p:spPr>
          <a:xfrm>
            <a:off x="838200" y="1825625"/>
            <a:ext cx="5255795" cy="4351338"/>
          </a:xfrm>
        </p:spPr>
        <p:txBody>
          <a:bodyPr>
            <a:noAutofit/>
          </a:bodyPr>
          <a:lstStyle/>
          <a:p>
            <a:r>
              <a:rPr lang="en-GB" sz="3200" dirty="0"/>
              <a:t>A client performs an RPC by sending an HTTP request to a server that implements XML-RPC and receives the HTTP response</a:t>
            </a:r>
          </a:p>
          <a:p>
            <a:r>
              <a:rPr lang="en-GB" sz="3200" dirty="0"/>
              <a:t>A call can have multiple parameters and one result</a:t>
            </a:r>
          </a:p>
          <a:p>
            <a:r>
              <a:rPr lang="en-GB" sz="3200" dirty="0"/>
              <a:t>The protocol defines a few data types for the parameters and result</a:t>
            </a:r>
          </a:p>
          <a:p>
            <a:endParaRPr lang="en-GB"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278" y="2129283"/>
            <a:ext cx="55340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384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parts</a:t>
            </a:r>
          </a:p>
        </p:txBody>
      </p:sp>
      <p:sp>
        <p:nvSpPr>
          <p:cNvPr id="3" name="内容占位符 2"/>
          <p:cNvSpPr>
            <a:spLocks noGrp="1"/>
          </p:cNvSpPr>
          <p:nvPr>
            <p:ph idx="1"/>
          </p:nvPr>
        </p:nvSpPr>
        <p:spPr/>
        <p:txBody>
          <a:bodyPr>
            <a:normAutofit/>
          </a:bodyPr>
          <a:lstStyle/>
          <a:p>
            <a:r>
              <a:rPr lang="en-GB" sz="3200" i="1" dirty="0"/>
              <a:t>XML-RPC data model</a:t>
            </a:r>
          </a:p>
          <a:p>
            <a:pPr lvl="1"/>
            <a:r>
              <a:rPr lang="en-GB" sz="2800" dirty="0"/>
              <a:t>A set of types for use in passing parameters, return values, and faults (error messages)</a:t>
            </a:r>
          </a:p>
          <a:p>
            <a:r>
              <a:rPr lang="en-GB" sz="3200" i="1" dirty="0"/>
              <a:t>XML-RPC request structures</a:t>
            </a:r>
          </a:p>
          <a:p>
            <a:pPr lvl="1"/>
            <a:r>
              <a:rPr lang="en-GB" sz="2800" dirty="0"/>
              <a:t>An HTTP POST request containing method and parameter information</a:t>
            </a:r>
          </a:p>
          <a:p>
            <a:r>
              <a:rPr lang="en-GB" sz="3200" i="1" dirty="0"/>
              <a:t>XML-RPC response structures</a:t>
            </a:r>
          </a:p>
          <a:p>
            <a:pPr lvl="1"/>
            <a:r>
              <a:rPr lang="en-GB" sz="2800" dirty="0"/>
              <a:t>An HTTP response that contains return values or fault information</a:t>
            </a:r>
          </a:p>
        </p:txBody>
      </p:sp>
    </p:spTree>
    <p:extLst>
      <p:ext uri="{BB962C8B-B14F-4D97-AF65-F5344CB8AC3E}">
        <p14:creationId xmlns:p14="http://schemas.microsoft.com/office/powerpoint/2010/main" val="308209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a:xfrm>
            <a:off x="8610600" y="6322060"/>
            <a:ext cx="2743200" cy="365125"/>
          </a:xfrm>
        </p:spPr>
        <p:txBody>
          <a:bodyPr/>
          <a:lstStyle/>
          <a:p>
            <a:fld id="{5C2CE16E-9BA0-4AE5-99C0-B27D3C53AEA9}" type="slidenum">
              <a:rPr lang="en-US" altLang="en-US"/>
              <a:pPr/>
              <a:t>6</a:t>
            </a:fld>
            <a:endParaRPr lang="en-US" altLang="en-US"/>
          </a:p>
        </p:txBody>
      </p:sp>
      <p:sp>
        <p:nvSpPr>
          <p:cNvPr id="123921" name="Rectangle 17"/>
          <p:cNvSpPr>
            <a:spLocks noChangeArrowheads="1"/>
          </p:cNvSpPr>
          <p:nvPr/>
        </p:nvSpPr>
        <p:spPr bwMode="auto">
          <a:xfrm>
            <a:off x="3276600" y="367980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1">
                <a:solidFill>
                  <a:srgbClr val="000000"/>
                </a:solidFill>
              </a:rPr>
              <a:t>UDDI</a:t>
            </a:r>
          </a:p>
        </p:txBody>
      </p:sp>
      <p:sp>
        <p:nvSpPr>
          <p:cNvPr id="123922" name="Rectangle 18"/>
          <p:cNvSpPr>
            <a:spLocks noChangeArrowheads="1"/>
          </p:cNvSpPr>
          <p:nvPr/>
        </p:nvSpPr>
        <p:spPr bwMode="auto">
          <a:xfrm>
            <a:off x="3276600" y="444180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1">
                <a:solidFill>
                  <a:srgbClr val="000000"/>
                </a:solidFill>
              </a:rPr>
              <a:t>WSDL</a:t>
            </a:r>
          </a:p>
        </p:txBody>
      </p:sp>
      <p:sp>
        <p:nvSpPr>
          <p:cNvPr id="123923" name="Rectangle 19"/>
          <p:cNvSpPr>
            <a:spLocks noChangeArrowheads="1"/>
          </p:cNvSpPr>
          <p:nvPr/>
        </p:nvSpPr>
        <p:spPr bwMode="auto">
          <a:xfrm>
            <a:off x="3276600" y="520380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1">
                <a:solidFill>
                  <a:srgbClr val="000000"/>
                </a:solidFill>
              </a:rPr>
              <a:t>XML-RPC, SOAP, Custom XML</a:t>
            </a:r>
          </a:p>
        </p:txBody>
      </p:sp>
      <p:sp>
        <p:nvSpPr>
          <p:cNvPr id="123924" name="Rectangle 20"/>
          <p:cNvSpPr>
            <a:spLocks noChangeArrowheads="1"/>
          </p:cNvSpPr>
          <p:nvPr/>
        </p:nvSpPr>
        <p:spPr bwMode="auto">
          <a:xfrm>
            <a:off x="3276600" y="596580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1">
                <a:solidFill>
                  <a:srgbClr val="000000"/>
                </a:solidFill>
              </a:rPr>
              <a:t>HTTP, SMTP, FTP, BEEP</a:t>
            </a:r>
          </a:p>
        </p:txBody>
      </p:sp>
      <p:sp>
        <p:nvSpPr>
          <p:cNvPr id="123925" name="Text Box 21"/>
          <p:cNvSpPr txBox="1">
            <a:spLocks noChangeArrowheads="1"/>
          </p:cNvSpPr>
          <p:nvPr/>
        </p:nvSpPr>
        <p:spPr bwMode="auto">
          <a:xfrm>
            <a:off x="304800" y="3679809"/>
            <a:ext cx="1629292"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t>Discovery</a:t>
            </a:r>
          </a:p>
        </p:txBody>
      </p:sp>
      <p:sp>
        <p:nvSpPr>
          <p:cNvPr id="123926" name="Line 22"/>
          <p:cNvSpPr>
            <a:spLocks noChangeShapeType="1"/>
          </p:cNvSpPr>
          <p:nvPr/>
        </p:nvSpPr>
        <p:spPr bwMode="auto">
          <a:xfrm flipH="1">
            <a:off x="304800" y="4289409"/>
            <a:ext cx="2362200" cy="0"/>
          </a:xfrm>
          <a:prstGeom prst="line">
            <a:avLst/>
          </a:prstGeom>
          <a:solidFill>
            <a:srgbClr val="FFFF00">
              <a:alpha val="20000"/>
            </a:srgbClr>
          </a:solidFill>
          <a:ln w="9525">
            <a:solidFill>
              <a:schemeClr val="tx1"/>
            </a:solidFill>
            <a:miter lim="800000"/>
            <a:headEnd/>
            <a:tailEnd/>
          </a:ln>
          <a:effectLst/>
        </p:spPr>
        <p:txBody>
          <a:bodyPr wrap="none" anchor="ctr"/>
          <a:lstStyle/>
          <a:p>
            <a:endParaRPr lang="en-GB"/>
          </a:p>
        </p:txBody>
      </p:sp>
      <p:sp>
        <p:nvSpPr>
          <p:cNvPr id="123927" name="Text Box 23"/>
          <p:cNvSpPr txBox="1">
            <a:spLocks noChangeArrowheads="1"/>
          </p:cNvSpPr>
          <p:nvPr/>
        </p:nvSpPr>
        <p:spPr bwMode="auto">
          <a:xfrm>
            <a:off x="304800" y="4441809"/>
            <a:ext cx="1890454"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t>Description</a:t>
            </a:r>
          </a:p>
        </p:txBody>
      </p:sp>
      <p:sp>
        <p:nvSpPr>
          <p:cNvPr id="123928" name="Text Box 24"/>
          <p:cNvSpPr txBox="1">
            <a:spLocks noChangeArrowheads="1"/>
          </p:cNvSpPr>
          <p:nvPr/>
        </p:nvSpPr>
        <p:spPr bwMode="auto">
          <a:xfrm>
            <a:off x="304800" y="5203809"/>
            <a:ext cx="2509020"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t>XML</a:t>
            </a:r>
            <a:r>
              <a:rPr lang="en-US" altLang="en-US" sz="2800" b="1" dirty="0">
                <a:solidFill>
                  <a:schemeClr val="bg1"/>
                </a:solidFill>
              </a:rPr>
              <a:t> </a:t>
            </a:r>
            <a:r>
              <a:rPr lang="en-US" altLang="en-US" sz="2800" b="1" dirty="0"/>
              <a:t>Messaging</a:t>
            </a:r>
          </a:p>
        </p:txBody>
      </p:sp>
      <p:sp>
        <p:nvSpPr>
          <p:cNvPr id="123929" name="Text Box 25"/>
          <p:cNvSpPr txBox="1">
            <a:spLocks noChangeArrowheads="1"/>
          </p:cNvSpPr>
          <p:nvPr/>
        </p:nvSpPr>
        <p:spPr bwMode="auto">
          <a:xfrm>
            <a:off x="304801" y="5965809"/>
            <a:ext cx="1615507"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t>Transport</a:t>
            </a:r>
          </a:p>
        </p:txBody>
      </p:sp>
      <p:sp>
        <p:nvSpPr>
          <p:cNvPr id="123930" name="Rectangle 26"/>
          <p:cNvSpPr>
            <a:spLocks noChangeArrowheads="1"/>
          </p:cNvSpPr>
          <p:nvPr/>
        </p:nvSpPr>
        <p:spPr bwMode="auto">
          <a:xfrm>
            <a:off x="228600" y="367980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3931" name="Rectangle 27"/>
          <p:cNvSpPr>
            <a:spLocks noChangeArrowheads="1"/>
          </p:cNvSpPr>
          <p:nvPr/>
        </p:nvSpPr>
        <p:spPr bwMode="auto">
          <a:xfrm>
            <a:off x="228600" y="444180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3932" name="Rectangle 28"/>
          <p:cNvSpPr>
            <a:spLocks noChangeArrowheads="1"/>
          </p:cNvSpPr>
          <p:nvPr/>
        </p:nvSpPr>
        <p:spPr bwMode="auto">
          <a:xfrm>
            <a:off x="228600" y="520380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3933" name="Rectangle 29"/>
          <p:cNvSpPr>
            <a:spLocks noChangeArrowheads="1"/>
          </p:cNvSpPr>
          <p:nvPr/>
        </p:nvSpPr>
        <p:spPr bwMode="auto">
          <a:xfrm>
            <a:off x="228600" y="596580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 name="Rectangle 14"/>
          <p:cNvSpPr>
            <a:spLocks noChangeArrowheads="1"/>
          </p:cNvSpPr>
          <p:nvPr/>
        </p:nvSpPr>
        <p:spPr bwMode="auto">
          <a:xfrm>
            <a:off x="8570668" y="422760"/>
            <a:ext cx="1419636" cy="1108836"/>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solidFill>
                  <a:srgbClr val="000000"/>
                </a:solidFill>
              </a:rPr>
              <a:t>Service</a:t>
            </a:r>
          </a:p>
          <a:p>
            <a:pPr algn="ctr"/>
            <a:r>
              <a:rPr lang="en-US" altLang="en-US" sz="1400" b="1">
                <a:solidFill>
                  <a:srgbClr val="000000"/>
                </a:solidFill>
              </a:rPr>
              <a:t>Registry</a:t>
            </a:r>
          </a:p>
        </p:txBody>
      </p:sp>
      <p:sp>
        <p:nvSpPr>
          <p:cNvPr id="28" name="Rectangle 15"/>
          <p:cNvSpPr>
            <a:spLocks noChangeArrowheads="1"/>
          </p:cNvSpPr>
          <p:nvPr/>
        </p:nvSpPr>
        <p:spPr bwMode="auto">
          <a:xfrm>
            <a:off x="6745422" y="1988177"/>
            <a:ext cx="1419636" cy="1108836"/>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dirty="0">
                <a:solidFill>
                  <a:srgbClr val="000000"/>
                </a:solidFill>
              </a:rPr>
              <a:t>Service</a:t>
            </a:r>
          </a:p>
          <a:p>
            <a:pPr algn="ctr"/>
            <a:r>
              <a:rPr lang="en-US" altLang="en-US" sz="1400" b="1" dirty="0">
                <a:solidFill>
                  <a:srgbClr val="000000"/>
                </a:solidFill>
              </a:rPr>
              <a:t>Requestor</a:t>
            </a:r>
          </a:p>
        </p:txBody>
      </p:sp>
      <p:sp>
        <p:nvSpPr>
          <p:cNvPr id="29" name="Rectangle 16"/>
          <p:cNvSpPr>
            <a:spLocks noChangeArrowheads="1"/>
          </p:cNvSpPr>
          <p:nvPr/>
        </p:nvSpPr>
        <p:spPr bwMode="auto">
          <a:xfrm>
            <a:off x="10463515" y="1922951"/>
            <a:ext cx="1419636" cy="1108836"/>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solidFill>
                  <a:srgbClr val="000000"/>
                </a:solidFill>
              </a:rPr>
              <a:t>Service</a:t>
            </a:r>
          </a:p>
          <a:p>
            <a:pPr algn="ctr"/>
            <a:r>
              <a:rPr lang="en-US" altLang="en-US" sz="1400" b="1">
                <a:solidFill>
                  <a:srgbClr val="000000"/>
                </a:solidFill>
              </a:rPr>
              <a:t>Provider</a:t>
            </a:r>
          </a:p>
        </p:txBody>
      </p:sp>
      <p:sp>
        <p:nvSpPr>
          <p:cNvPr id="30" name="Line 17"/>
          <p:cNvSpPr>
            <a:spLocks noChangeShapeType="1"/>
          </p:cNvSpPr>
          <p:nvPr/>
        </p:nvSpPr>
        <p:spPr bwMode="auto">
          <a:xfrm flipH="1" flipV="1">
            <a:off x="7489041" y="1009791"/>
            <a:ext cx="0" cy="9783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400"/>
          </a:p>
        </p:txBody>
      </p:sp>
      <p:sp>
        <p:nvSpPr>
          <p:cNvPr id="31" name="Line 18"/>
          <p:cNvSpPr>
            <a:spLocks noChangeShapeType="1"/>
          </p:cNvSpPr>
          <p:nvPr/>
        </p:nvSpPr>
        <p:spPr bwMode="auto">
          <a:xfrm>
            <a:off x="7489041" y="1009791"/>
            <a:ext cx="108162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400"/>
          </a:p>
        </p:txBody>
      </p:sp>
      <p:sp>
        <p:nvSpPr>
          <p:cNvPr id="32" name="Text Box 19"/>
          <p:cNvSpPr txBox="1">
            <a:spLocks noChangeArrowheads="1"/>
          </p:cNvSpPr>
          <p:nvPr/>
        </p:nvSpPr>
        <p:spPr bwMode="auto">
          <a:xfrm>
            <a:off x="7280602" y="395583"/>
            <a:ext cx="852118" cy="4769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dirty="0">
                <a:latin typeface="Arial" panose="020B0604020202020204" pitchFamily="34" charset="0"/>
              </a:rPr>
              <a:t>Discover</a:t>
            </a:r>
          </a:p>
          <a:p>
            <a:pPr eaLnBrk="1" hangingPunct="1"/>
            <a:r>
              <a:rPr lang="en-US" altLang="en-US" sz="1400" b="1" dirty="0">
                <a:latin typeface="Arial" panose="020B0604020202020204" pitchFamily="34" charset="0"/>
              </a:rPr>
              <a:t>Services</a:t>
            </a:r>
          </a:p>
        </p:txBody>
      </p:sp>
      <p:sp>
        <p:nvSpPr>
          <p:cNvPr id="34" name="Text Box 21"/>
          <p:cNvSpPr txBox="1">
            <a:spLocks noChangeArrowheads="1"/>
          </p:cNvSpPr>
          <p:nvPr/>
        </p:nvSpPr>
        <p:spPr bwMode="auto">
          <a:xfrm>
            <a:off x="8734039" y="2249080"/>
            <a:ext cx="1301976" cy="28057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dirty="0">
                <a:latin typeface="Arial" panose="020B0604020202020204" pitchFamily="34" charset="0"/>
              </a:rPr>
              <a:t>Invoke Service</a:t>
            </a:r>
          </a:p>
        </p:txBody>
      </p:sp>
      <p:sp>
        <p:nvSpPr>
          <p:cNvPr id="36" name="Line 23"/>
          <p:cNvSpPr>
            <a:spLocks noChangeShapeType="1"/>
          </p:cNvSpPr>
          <p:nvPr/>
        </p:nvSpPr>
        <p:spPr bwMode="auto">
          <a:xfrm flipV="1">
            <a:off x="8165058" y="2640433"/>
            <a:ext cx="229845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400"/>
          </a:p>
        </p:txBody>
      </p:sp>
    </p:spTree>
    <p:extLst>
      <p:ext uri="{BB962C8B-B14F-4D97-AF65-F5344CB8AC3E}">
        <p14:creationId xmlns:p14="http://schemas.microsoft.com/office/powerpoint/2010/main" val="2212783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3921"/>
                                        </p:tgtEl>
                                        <p:attrNameLst>
                                          <p:attrName>style.visibility</p:attrName>
                                        </p:attrNameLst>
                                      </p:cBhvr>
                                      <p:to>
                                        <p:strVal val="visible"/>
                                      </p:to>
                                    </p:set>
                                    <p:animEffect transition="in" filter="fade">
                                      <p:cBhvr>
                                        <p:cTn id="7" dur="1000"/>
                                        <p:tgtEl>
                                          <p:spTgt spid="123921"/>
                                        </p:tgtEl>
                                      </p:cBhvr>
                                    </p:animEffect>
                                    <p:anim calcmode="lin" valueType="num">
                                      <p:cBhvr>
                                        <p:cTn id="8" dur="1000" fill="hold"/>
                                        <p:tgtEl>
                                          <p:spTgt spid="123921"/>
                                        </p:tgtEl>
                                        <p:attrNameLst>
                                          <p:attrName>ppt_x</p:attrName>
                                        </p:attrNameLst>
                                      </p:cBhvr>
                                      <p:tavLst>
                                        <p:tav tm="0">
                                          <p:val>
                                            <p:strVal val="#ppt_x"/>
                                          </p:val>
                                        </p:tav>
                                        <p:tav tm="100000">
                                          <p:val>
                                            <p:strVal val="#ppt_x"/>
                                          </p:val>
                                        </p:tav>
                                      </p:tavLst>
                                    </p:anim>
                                    <p:anim calcmode="lin" valueType="num">
                                      <p:cBhvr>
                                        <p:cTn id="9" dur="900" decel="100000" fill="hold"/>
                                        <p:tgtEl>
                                          <p:spTgt spid="1239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392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3922"/>
                                        </p:tgtEl>
                                        <p:attrNameLst>
                                          <p:attrName>style.visibility</p:attrName>
                                        </p:attrNameLst>
                                      </p:cBhvr>
                                      <p:to>
                                        <p:strVal val="visible"/>
                                      </p:to>
                                    </p:set>
                                    <p:animEffect transition="in" filter="fade">
                                      <p:cBhvr>
                                        <p:cTn id="13" dur="1000"/>
                                        <p:tgtEl>
                                          <p:spTgt spid="123922"/>
                                        </p:tgtEl>
                                      </p:cBhvr>
                                    </p:animEffect>
                                    <p:anim calcmode="lin" valueType="num">
                                      <p:cBhvr>
                                        <p:cTn id="14" dur="1000" fill="hold"/>
                                        <p:tgtEl>
                                          <p:spTgt spid="123922"/>
                                        </p:tgtEl>
                                        <p:attrNameLst>
                                          <p:attrName>ppt_x</p:attrName>
                                        </p:attrNameLst>
                                      </p:cBhvr>
                                      <p:tavLst>
                                        <p:tav tm="0">
                                          <p:val>
                                            <p:strVal val="#ppt_x"/>
                                          </p:val>
                                        </p:tav>
                                        <p:tav tm="100000">
                                          <p:val>
                                            <p:strVal val="#ppt_x"/>
                                          </p:val>
                                        </p:tav>
                                      </p:tavLst>
                                    </p:anim>
                                    <p:anim calcmode="lin" valueType="num">
                                      <p:cBhvr>
                                        <p:cTn id="15" dur="900" decel="100000" fill="hold"/>
                                        <p:tgtEl>
                                          <p:spTgt spid="1239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392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3923"/>
                                        </p:tgtEl>
                                        <p:attrNameLst>
                                          <p:attrName>style.visibility</p:attrName>
                                        </p:attrNameLst>
                                      </p:cBhvr>
                                      <p:to>
                                        <p:strVal val="visible"/>
                                      </p:to>
                                    </p:set>
                                    <p:animEffect transition="in" filter="fade">
                                      <p:cBhvr>
                                        <p:cTn id="19" dur="1000"/>
                                        <p:tgtEl>
                                          <p:spTgt spid="123923"/>
                                        </p:tgtEl>
                                      </p:cBhvr>
                                    </p:animEffect>
                                    <p:anim calcmode="lin" valueType="num">
                                      <p:cBhvr>
                                        <p:cTn id="20" dur="1000" fill="hold"/>
                                        <p:tgtEl>
                                          <p:spTgt spid="123923"/>
                                        </p:tgtEl>
                                        <p:attrNameLst>
                                          <p:attrName>ppt_x</p:attrName>
                                        </p:attrNameLst>
                                      </p:cBhvr>
                                      <p:tavLst>
                                        <p:tav tm="0">
                                          <p:val>
                                            <p:strVal val="#ppt_x"/>
                                          </p:val>
                                        </p:tav>
                                        <p:tav tm="100000">
                                          <p:val>
                                            <p:strVal val="#ppt_x"/>
                                          </p:val>
                                        </p:tav>
                                      </p:tavLst>
                                    </p:anim>
                                    <p:anim calcmode="lin" valueType="num">
                                      <p:cBhvr>
                                        <p:cTn id="21" dur="900" decel="100000" fill="hold"/>
                                        <p:tgtEl>
                                          <p:spTgt spid="1239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392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23924"/>
                                        </p:tgtEl>
                                        <p:attrNameLst>
                                          <p:attrName>style.visibility</p:attrName>
                                        </p:attrNameLst>
                                      </p:cBhvr>
                                      <p:to>
                                        <p:strVal val="visible"/>
                                      </p:to>
                                    </p:set>
                                    <p:animEffect transition="in" filter="fade">
                                      <p:cBhvr>
                                        <p:cTn id="25" dur="1000"/>
                                        <p:tgtEl>
                                          <p:spTgt spid="123924"/>
                                        </p:tgtEl>
                                      </p:cBhvr>
                                    </p:animEffect>
                                    <p:anim calcmode="lin" valueType="num">
                                      <p:cBhvr>
                                        <p:cTn id="26" dur="1000" fill="hold"/>
                                        <p:tgtEl>
                                          <p:spTgt spid="123924"/>
                                        </p:tgtEl>
                                        <p:attrNameLst>
                                          <p:attrName>ppt_x</p:attrName>
                                        </p:attrNameLst>
                                      </p:cBhvr>
                                      <p:tavLst>
                                        <p:tav tm="0">
                                          <p:val>
                                            <p:strVal val="#ppt_x"/>
                                          </p:val>
                                        </p:tav>
                                        <p:tav tm="100000">
                                          <p:val>
                                            <p:strVal val="#ppt_x"/>
                                          </p:val>
                                        </p:tav>
                                      </p:tavLst>
                                    </p:anim>
                                    <p:anim calcmode="lin" valueType="num">
                                      <p:cBhvr>
                                        <p:cTn id="27" dur="900" decel="100000" fill="hold"/>
                                        <p:tgtEl>
                                          <p:spTgt spid="12392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392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23925"/>
                                        </p:tgtEl>
                                        <p:attrNameLst>
                                          <p:attrName>style.visibility</p:attrName>
                                        </p:attrNameLst>
                                      </p:cBhvr>
                                      <p:to>
                                        <p:strVal val="visible"/>
                                      </p:to>
                                    </p:set>
                                    <p:animEffect transition="in" filter="fade">
                                      <p:cBhvr>
                                        <p:cTn id="31" dur="1000"/>
                                        <p:tgtEl>
                                          <p:spTgt spid="123925"/>
                                        </p:tgtEl>
                                      </p:cBhvr>
                                    </p:animEffect>
                                    <p:anim calcmode="lin" valueType="num">
                                      <p:cBhvr>
                                        <p:cTn id="32" dur="1000" fill="hold"/>
                                        <p:tgtEl>
                                          <p:spTgt spid="123925"/>
                                        </p:tgtEl>
                                        <p:attrNameLst>
                                          <p:attrName>ppt_x</p:attrName>
                                        </p:attrNameLst>
                                      </p:cBhvr>
                                      <p:tavLst>
                                        <p:tav tm="0">
                                          <p:val>
                                            <p:strVal val="#ppt_x"/>
                                          </p:val>
                                        </p:tav>
                                        <p:tav tm="100000">
                                          <p:val>
                                            <p:strVal val="#ppt_x"/>
                                          </p:val>
                                        </p:tav>
                                      </p:tavLst>
                                    </p:anim>
                                    <p:anim calcmode="lin" valueType="num">
                                      <p:cBhvr>
                                        <p:cTn id="33" dur="900" decel="100000" fill="hold"/>
                                        <p:tgtEl>
                                          <p:spTgt spid="12392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392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23926"/>
                                        </p:tgtEl>
                                        <p:attrNameLst>
                                          <p:attrName>style.visibility</p:attrName>
                                        </p:attrNameLst>
                                      </p:cBhvr>
                                      <p:to>
                                        <p:strVal val="visible"/>
                                      </p:to>
                                    </p:set>
                                    <p:animEffect transition="in" filter="fade">
                                      <p:cBhvr>
                                        <p:cTn id="37" dur="1000"/>
                                        <p:tgtEl>
                                          <p:spTgt spid="123926"/>
                                        </p:tgtEl>
                                      </p:cBhvr>
                                    </p:animEffect>
                                    <p:anim calcmode="lin" valueType="num">
                                      <p:cBhvr>
                                        <p:cTn id="38" dur="1000" fill="hold"/>
                                        <p:tgtEl>
                                          <p:spTgt spid="123926"/>
                                        </p:tgtEl>
                                        <p:attrNameLst>
                                          <p:attrName>ppt_x</p:attrName>
                                        </p:attrNameLst>
                                      </p:cBhvr>
                                      <p:tavLst>
                                        <p:tav tm="0">
                                          <p:val>
                                            <p:strVal val="#ppt_x"/>
                                          </p:val>
                                        </p:tav>
                                        <p:tav tm="100000">
                                          <p:val>
                                            <p:strVal val="#ppt_x"/>
                                          </p:val>
                                        </p:tav>
                                      </p:tavLst>
                                    </p:anim>
                                    <p:anim calcmode="lin" valueType="num">
                                      <p:cBhvr>
                                        <p:cTn id="39" dur="900" decel="100000" fill="hold"/>
                                        <p:tgtEl>
                                          <p:spTgt spid="12392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392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23927"/>
                                        </p:tgtEl>
                                        <p:attrNameLst>
                                          <p:attrName>style.visibility</p:attrName>
                                        </p:attrNameLst>
                                      </p:cBhvr>
                                      <p:to>
                                        <p:strVal val="visible"/>
                                      </p:to>
                                    </p:set>
                                    <p:animEffect transition="in" filter="fade">
                                      <p:cBhvr>
                                        <p:cTn id="43" dur="1000"/>
                                        <p:tgtEl>
                                          <p:spTgt spid="123927"/>
                                        </p:tgtEl>
                                      </p:cBhvr>
                                    </p:animEffect>
                                    <p:anim calcmode="lin" valueType="num">
                                      <p:cBhvr>
                                        <p:cTn id="44" dur="1000" fill="hold"/>
                                        <p:tgtEl>
                                          <p:spTgt spid="123927"/>
                                        </p:tgtEl>
                                        <p:attrNameLst>
                                          <p:attrName>ppt_x</p:attrName>
                                        </p:attrNameLst>
                                      </p:cBhvr>
                                      <p:tavLst>
                                        <p:tav tm="0">
                                          <p:val>
                                            <p:strVal val="#ppt_x"/>
                                          </p:val>
                                        </p:tav>
                                        <p:tav tm="100000">
                                          <p:val>
                                            <p:strVal val="#ppt_x"/>
                                          </p:val>
                                        </p:tav>
                                      </p:tavLst>
                                    </p:anim>
                                    <p:anim calcmode="lin" valueType="num">
                                      <p:cBhvr>
                                        <p:cTn id="45" dur="900" decel="100000" fill="hold"/>
                                        <p:tgtEl>
                                          <p:spTgt spid="12392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392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23928"/>
                                        </p:tgtEl>
                                        <p:attrNameLst>
                                          <p:attrName>style.visibility</p:attrName>
                                        </p:attrNameLst>
                                      </p:cBhvr>
                                      <p:to>
                                        <p:strVal val="visible"/>
                                      </p:to>
                                    </p:set>
                                    <p:animEffect transition="in" filter="fade">
                                      <p:cBhvr>
                                        <p:cTn id="49" dur="1000"/>
                                        <p:tgtEl>
                                          <p:spTgt spid="123928"/>
                                        </p:tgtEl>
                                      </p:cBhvr>
                                    </p:animEffect>
                                    <p:anim calcmode="lin" valueType="num">
                                      <p:cBhvr>
                                        <p:cTn id="50" dur="1000" fill="hold"/>
                                        <p:tgtEl>
                                          <p:spTgt spid="123928"/>
                                        </p:tgtEl>
                                        <p:attrNameLst>
                                          <p:attrName>ppt_x</p:attrName>
                                        </p:attrNameLst>
                                      </p:cBhvr>
                                      <p:tavLst>
                                        <p:tav tm="0">
                                          <p:val>
                                            <p:strVal val="#ppt_x"/>
                                          </p:val>
                                        </p:tav>
                                        <p:tav tm="100000">
                                          <p:val>
                                            <p:strVal val="#ppt_x"/>
                                          </p:val>
                                        </p:tav>
                                      </p:tavLst>
                                    </p:anim>
                                    <p:anim calcmode="lin" valueType="num">
                                      <p:cBhvr>
                                        <p:cTn id="51" dur="900" decel="100000" fill="hold"/>
                                        <p:tgtEl>
                                          <p:spTgt spid="12392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23928"/>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23929"/>
                                        </p:tgtEl>
                                        <p:attrNameLst>
                                          <p:attrName>style.visibility</p:attrName>
                                        </p:attrNameLst>
                                      </p:cBhvr>
                                      <p:to>
                                        <p:strVal val="visible"/>
                                      </p:to>
                                    </p:set>
                                    <p:animEffect transition="in" filter="fade">
                                      <p:cBhvr>
                                        <p:cTn id="55" dur="1000"/>
                                        <p:tgtEl>
                                          <p:spTgt spid="123929"/>
                                        </p:tgtEl>
                                      </p:cBhvr>
                                    </p:animEffect>
                                    <p:anim calcmode="lin" valueType="num">
                                      <p:cBhvr>
                                        <p:cTn id="56" dur="1000" fill="hold"/>
                                        <p:tgtEl>
                                          <p:spTgt spid="123929"/>
                                        </p:tgtEl>
                                        <p:attrNameLst>
                                          <p:attrName>ppt_x</p:attrName>
                                        </p:attrNameLst>
                                      </p:cBhvr>
                                      <p:tavLst>
                                        <p:tav tm="0">
                                          <p:val>
                                            <p:strVal val="#ppt_x"/>
                                          </p:val>
                                        </p:tav>
                                        <p:tav tm="100000">
                                          <p:val>
                                            <p:strVal val="#ppt_x"/>
                                          </p:val>
                                        </p:tav>
                                      </p:tavLst>
                                    </p:anim>
                                    <p:anim calcmode="lin" valueType="num">
                                      <p:cBhvr>
                                        <p:cTn id="57" dur="900" decel="100000" fill="hold"/>
                                        <p:tgtEl>
                                          <p:spTgt spid="123929"/>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23929"/>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23930"/>
                                        </p:tgtEl>
                                        <p:attrNameLst>
                                          <p:attrName>style.visibility</p:attrName>
                                        </p:attrNameLst>
                                      </p:cBhvr>
                                      <p:to>
                                        <p:strVal val="visible"/>
                                      </p:to>
                                    </p:set>
                                    <p:animEffect transition="in" filter="fade">
                                      <p:cBhvr>
                                        <p:cTn id="61" dur="1000"/>
                                        <p:tgtEl>
                                          <p:spTgt spid="123930"/>
                                        </p:tgtEl>
                                      </p:cBhvr>
                                    </p:animEffect>
                                    <p:anim calcmode="lin" valueType="num">
                                      <p:cBhvr>
                                        <p:cTn id="62" dur="1000" fill="hold"/>
                                        <p:tgtEl>
                                          <p:spTgt spid="123930"/>
                                        </p:tgtEl>
                                        <p:attrNameLst>
                                          <p:attrName>ppt_x</p:attrName>
                                        </p:attrNameLst>
                                      </p:cBhvr>
                                      <p:tavLst>
                                        <p:tav tm="0">
                                          <p:val>
                                            <p:strVal val="#ppt_x"/>
                                          </p:val>
                                        </p:tav>
                                        <p:tav tm="100000">
                                          <p:val>
                                            <p:strVal val="#ppt_x"/>
                                          </p:val>
                                        </p:tav>
                                      </p:tavLst>
                                    </p:anim>
                                    <p:anim calcmode="lin" valueType="num">
                                      <p:cBhvr>
                                        <p:cTn id="63" dur="900" decel="100000" fill="hold"/>
                                        <p:tgtEl>
                                          <p:spTgt spid="123930"/>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23930"/>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123931"/>
                                        </p:tgtEl>
                                        <p:attrNameLst>
                                          <p:attrName>style.visibility</p:attrName>
                                        </p:attrNameLst>
                                      </p:cBhvr>
                                      <p:to>
                                        <p:strVal val="visible"/>
                                      </p:to>
                                    </p:set>
                                    <p:animEffect transition="in" filter="fade">
                                      <p:cBhvr>
                                        <p:cTn id="67" dur="1000"/>
                                        <p:tgtEl>
                                          <p:spTgt spid="123931"/>
                                        </p:tgtEl>
                                      </p:cBhvr>
                                    </p:animEffect>
                                    <p:anim calcmode="lin" valueType="num">
                                      <p:cBhvr>
                                        <p:cTn id="68" dur="1000" fill="hold"/>
                                        <p:tgtEl>
                                          <p:spTgt spid="123931"/>
                                        </p:tgtEl>
                                        <p:attrNameLst>
                                          <p:attrName>ppt_x</p:attrName>
                                        </p:attrNameLst>
                                      </p:cBhvr>
                                      <p:tavLst>
                                        <p:tav tm="0">
                                          <p:val>
                                            <p:strVal val="#ppt_x"/>
                                          </p:val>
                                        </p:tav>
                                        <p:tav tm="100000">
                                          <p:val>
                                            <p:strVal val="#ppt_x"/>
                                          </p:val>
                                        </p:tav>
                                      </p:tavLst>
                                    </p:anim>
                                    <p:anim calcmode="lin" valueType="num">
                                      <p:cBhvr>
                                        <p:cTn id="69" dur="900" decel="100000" fill="hold"/>
                                        <p:tgtEl>
                                          <p:spTgt spid="123931"/>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23931"/>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123932"/>
                                        </p:tgtEl>
                                        <p:attrNameLst>
                                          <p:attrName>style.visibility</p:attrName>
                                        </p:attrNameLst>
                                      </p:cBhvr>
                                      <p:to>
                                        <p:strVal val="visible"/>
                                      </p:to>
                                    </p:set>
                                    <p:animEffect transition="in" filter="fade">
                                      <p:cBhvr>
                                        <p:cTn id="73" dur="1000"/>
                                        <p:tgtEl>
                                          <p:spTgt spid="123932"/>
                                        </p:tgtEl>
                                      </p:cBhvr>
                                    </p:animEffect>
                                    <p:anim calcmode="lin" valueType="num">
                                      <p:cBhvr>
                                        <p:cTn id="74" dur="1000" fill="hold"/>
                                        <p:tgtEl>
                                          <p:spTgt spid="123932"/>
                                        </p:tgtEl>
                                        <p:attrNameLst>
                                          <p:attrName>ppt_x</p:attrName>
                                        </p:attrNameLst>
                                      </p:cBhvr>
                                      <p:tavLst>
                                        <p:tav tm="0">
                                          <p:val>
                                            <p:strVal val="#ppt_x"/>
                                          </p:val>
                                        </p:tav>
                                        <p:tav tm="100000">
                                          <p:val>
                                            <p:strVal val="#ppt_x"/>
                                          </p:val>
                                        </p:tav>
                                      </p:tavLst>
                                    </p:anim>
                                    <p:anim calcmode="lin" valueType="num">
                                      <p:cBhvr>
                                        <p:cTn id="75" dur="900" decel="100000" fill="hold"/>
                                        <p:tgtEl>
                                          <p:spTgt spid="12393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23932"/>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123933"/>
                                        </p:tgtEl>
                                        <p:attrNameLst>
                                          <p:attrName>style.visibility</p:attrName>
                                        </p:attrNameLst>
                                      </p:cBhvr>
                                      <p:to>
                                        <p:strVal val="visible"/>
                                      </p:to>
                                    </p:set>
                                    <p:animEffect transition="in" filter="fade">
                                      <p:cBhvr>
                                        <p:cTn id="79" dur="1000"/>
                                        <p:tgtEl>
                                          <p:spTgt spid="123933"/>
                                        </p:tgtEl>
                                      </p:cBhvr>
                                    </p:animEffect>
                                    <p:anim calcmode="lin" valueType="num">
                                      <p:cBhvr>
                                        <p:cTn id="80" dur="1000" fill="hold"/>
                                        <p:tgtEl>
                                          <p:spTgt spid="123933"/>
                                        </p:tgtEl>
                                        <p:attrNameLst>
                                          <p:attrName>ppt_x</p:attrName>
                                        </p:attrNameLst>
                                      </p:cBhvr>
                                      <p:tavLst>
                                        <p:tav tm="0">
                                          <p:val>
                                            <p:strVal val="#ppt_x"/>
                                          </p:val>
                                        </p:tav>
                                        <p:tav tm="100000">
                                          <p:val>
                                            <p:strVal val="#ppt_x"/>
                                          </p:val>
                                        </p:tav>
                                      </p:tavLst>
                                    </p:anim>
                                    <p:anim calcmode="lin" valueType="num">
                                      <p:cBhvr>
                                        <p:cTn id="81" dur="900" decel="100000" fill="hold"/>
                                        <p:tgtEl>
                                          <p:spTgt spid="12393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239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1" grpId="0" animBg="1"/>
      <p:bldP spid="123922" grpId="0" animBg="1"/>
      <p:bldP spid="123923" grpId="0" animBg="1"/>
      <p:bldP spid="123924" grpId="0" animBg="1"/>
      <p:bldP spid="123925" grpId="0"/>
      <p:bldP spid="123926" grpId="0" animBg="1"/>
      <p:bldP spid="123927" grpId="0"/>
      <p:bldP spid="123928" grpId="0"/>
      <p:bldP spid="123929" grpId="0"/>
      <p:bldP spid="123930" grpId="0" animBg="1"/>
      <p:bldP spid="123931" grpId="0" animBg="1"/>
      <p:bldP spid="123932" grpId="0" animBg="1"/>
      <p:bldP spid="12393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Data encoding rules</a:t>
            </a:r>
          </a:p>
        </p:txBody>
      </p:sp>
      <p:sp>
        <p:nvSpPr>
          <p:cNvPr id="3" name="内容占位符 2"/>
          <p:cNvSpPr>
            <a:spLocks noGrp="1"/>
          </p:cNvSpPr>
          <p:nvPr>
            <p:ph idx="1"/>
          </p:nvPr>
        </p:nvSpPr>
        <p:spPr/>
        <p:txBody>
          <a:bodyPr>
            <a:normAutofit/>
          </a:bodyPr>
          <a:lstStyle/>
          <a:p>
            <a:r>
              <a:rPr lang="en-GB" sz="4000" dirty="0"/>
              <a:t>To exchange data, computers must agree on rules for encoding specific data types</a:t>
            </a:r>
          </a:p>
          <a:p>
            <a:r>
              <a:rPr lang="en-GB" sz="4000" dirty="0"/>
              <a:t>Examples</a:t>
            </a:r>
          </a:p>
          <a:p>
            <a:pPr lvl="1"/>
            <a:r>
              <a:rPr lang="en-GB" sz="3600" dirty="0"/>
              <a:t>two computers that process stock quotes need an agreed-upon rule for encoding float data types</a:t>
            </a:r>
          </a:p>
          <a:p>
            <a:pPr lvl="1"/>
            <a:r>
              <a:rPr lang="en-GB" sz="3600" dirty="0"/>
              <a:t>two computers that process multiple stock quotes need an agreed-upon rule for encoding arrays</a:t>
            </a:r>
          </a:p>
        </p:txBody>
      </p:sp>
    </p:spTree>
    <p:extLst>
      <p:ext uri="{BB962C8B-B14F-4D97-AF65-F5344CB8AC3E}">
        <p14:creationId xmlns:p14="http://schemas.microsoft.com/office/powerpoint/2010/main" val="2015645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XML-RPC Data Model</a:t>
            </a:r>
          </a:p>
        </p:txBody>
      </p:sp>
      <p:sp>
        <p:nvSpPr>
          <p:cNvPr id="3" name="内容占位符 2"/>
          <p:cNvSpPr>
            <a:spLocks noGrp="1"/>
          </p:cNvSpPr>
          <p:nvPr>
            <p:ph idx="1"/>
          </p:nvPr>
        </p:nvSpPr>
        <p:spPr/>
        <p:txBody>
          <a:bodyPr>
            <a:normAutofit/>
          </a:bodyPr>
          <a:lstStyle/>
          <a:p>
            <a:r>
              <a:rPr lang="en-US" sz="4000" dirty="0"/>
              <a:t>The XML-RPC specification defines</a:t>
            </a:r>
          </a:p>
          <a:p>
            <a:pPr lvl="1"/>
            <a:r>
              <a:rPr lang="en-US" sz="3600" dirty="0"/>
              <a:t>6 basic data types </a:t>
            </a:r>
          </a:p>
          <a:p>
            <a:pPr lvl="1"/>
            <a:r>
              <a:rPr lang="en-US" sz="3600" dirty="0"/>
              <a:t>2 compound data types that represent combinations of types</a:t>
            </a:r>
          </a:p>
          <a:p>
            <a:r>
              <a:rPr lang="en-US" sz="4000" dirty="0"/>
              <a:t>It's enough to represent many kinds of information.</a:t>
            </a:r>
            <a:endParaRPr lang="en-GB" sz="4000" dirty="0"/>
          </a:p>
        </p:txBody>
      </p:sp>
    </p:spTree>
    <p:extLst>
      <p:ext uri="{BB962C8B-B14F-4D97-AF65-F5344CB8AC3E}">
        <p14:creationId xmlns:p14="http://schemas.microsoft.com/office/powerpoint/2010/main" val="2255035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Basic data types in XML-RPC</a:t>
            </a:r>
          </a:p>
        </p:txBody>
      </p:sp>
      <p:pic>
        <p:nvPicPr>
          <p:cNvPr id="5" name="图片 4"/>
          <p:cNvPicPr>
            <a:picLocks noChangeAspect="1"/>
          </p:cNvPicPr>
          <p:nvPr/>
        </p:nvPicPr>
        <p:blipFill>
          <a:blip r:embed="rId2"/>
          <a:stretch>
            <a:fillRect/>
          </a:stretch>
        </p:blipFill>
        <p:spPr>
          <a:xfrm>
            <a:off x="1181387" y="1761214"/>
            <a:ext cx="9371868" cy="5008824"/>
          </a:xfrm>
          <a:prstGeom prst="rect">
            <a:avLst/>
          </a:prstGeom>
        </p:spPr>
      </p:pic>
    </p:spTree>
    <p:extLst>
      <p:ext uri="{BB962C8B-B14F-4D97-AF65-F5344CB8AC3E}">
        <p14:creationId xmlns:p14="http://schemas.microsoft.com/office/powerpoint/2010/main" val="13444089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Complex data types in XML-RPC</a:t>
            </a:r>
          </a:p>
        </p:txBody>
      </p:sp>
      <p:sp>
        <p:nvSpPr>
          <p:cNvPr id="3" name="内容占位符 2"/>
          <p:cNvSpPr>
            <a:spLocks noGrp="1"/>
          </p:cNvSpPr>
          <p:nvPr>
            <p:ph idx="1"/>
          </p:nvPr>
        </p:nvSpPr>
        <p:spPr/>
        <p:txBody>
          <a:bodyPr>
            <a:normAutofit/>
          </a:bodyPr>
          <a:lstStyle/>
          <a:p>
            <a:r>
              <a:rPr lang="en-GB" sz="4000" dirty="0"/>
              <a:t>Arrays </a:t>
            </a:r>
          </a:p>
          <a:p>
            <a:pPr lvl="1"/>
            <a:r>
              <a:rPr lang="en-GB" sz="3600" dirty="0"/>
              <a:t>represent sequential information,</a:t>
            </a:r>
          </a:p>
          <a:p>
            <a:r>
              <a:rPr lang="en-GB" sz="4000" dirty="0" err="1"/>
              <a:t>Structs</a:t>
            </a:r>
            <a:endParaRPr lang="en-GB" sz="4000" dirty="0"/>
          </a:p>
          <a:p>
            <a:pPr lvl="1"/>
            <a:r>
              <a:rPr lang="en-GB" sz="3600" dirty="0"/>
              <a:t>represent name-value pairs, much like </a:t>
            </a:r>
            <a:r>
              <a:rPr lang="en-GB" sz="3600" dirty="0" err="1"/>
              <a:t>hashtables</a:t>
            </a:r>
            <a:r>
              <a:rPr lang="en-GB" sz="3600" dirty="0"/>
              <a:t>, associative arrays, or properties</a:t>
            </a:r>
          </a:p>
        </p:txBody>
      </p:sp>
    </p:spTree>
    <p:extLst>
      <p:ext uri="{BB962C8B-B14F-4D97-AF65-F5344CB8AC3E}">
        <p14:creationId xmlns:p14="http://schemas.microsoft.com/office/powerpoint/2010/main" val="3990885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Representing basic types</a:t>
            </a:r>
          </a:p>
        </p:txBody>
      </p:sp>
      <p:sp>
        <p:nvSpPr>
          <p:cNvPr id="3" name="内容占位符 2"/>
          <p:cNvSpPr>
            <a:spLocks noGrp="1"/>
          </p:cNvSpPr>
          <p:nvPr>
            <p:ph idx="1"/>
          </p:nvPr>
        </p:nvSpPr>
        <p:spPr/>
        <p:txBody>
          <a:bodyPr>
            <a:normAutofit/>
          </a:bodyPr>
          <a:lstStyle/>
          <a:p>
            <a:r>
              <a:rPr lang="en-GB" sz="4000" dirty="0"/>
              <a:t>All of the basic types are represented by simple XML elements whose content provides the value.</a:t>
            </a:r>
          </a:p>
          <a:p>
            <a:pPr lvl="1"/>
            <a:r>
              <a:rPr lang="en-GB" sz="3600" dirty="0"/>
              <a:t>Example: to define a string whose value is "Hello World!":</a:t>
            </a:r>
          </a:p>
          <a:p>
            <a:pPr marL="457200" lvl="1" indent="0">
              <a:buNone/>
            </a:pPr>
            <a:r>
              <a:rPr lang="en-GB" sz="3600" dirty="0">
                <a:solidFill>
                  <a:srgbClr val="0070C0"/>
                </a:solidFill>
              </a:rPr>
              <a:t> &lt;string&gt;Hello World!&lt;/string&gt;</a:t>
            </a:r>
          </a:p>
        </p:txBody>
      </p:sp>
    </p:spTree>
    <p:extLst>
      <p:ext uri="{BB962C8B-B14F-4D97-AF65-F5344CB8AC3E}">
        <p14:creationId xmlns:p14="http://schemas.microsoft.com/office/powerpoint/2010/main" val="37178575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Representing arrays</a:t>
            </a:r>
          </a:p>
        </p:txBody>
      </p:sp>
      <p:sp>
        <p:nvSpPr>
          <p:cNvPr id="3" name="内容占位符 2"/>
          <p:cNvSpPr>
            <a:spLocks noGrp="1"/>
          </p:cNvSpPr>
          <p:nvPr>
            <p:ph idx="1"/>
          </p:nvPr>
        </p:nvSpPr>
        <p:spPr/>
        <p:txBody>
          <a:bodyPr/>
          <a:lstStyle/>
          <a:p>
            <a:r>
              <a:rPr lang="en-GB" dirty="0"/>
              <a:t>Arrays are indicated by the </a:t>
            </a:r>
            <a:r>
              <a:rPr lang="en-GB" dirty="0">
                <a:solidFill>
                  <a:srgbClr val="0070C0"/>
                </a:solidFill>
              </a:rPr>
              <a:t>array</a:t>
            </a:r>
            <a:r>
              <a:rPr lang="en-GB" dirty="0"/>
              <a:t> element, which contains a </a:t>
            </a:r>
            <a:r>
              <a:rPr lang="en-GB" dirty="0">
                <a:solidFill>
                  <a:srgbClr val="0070C0"/>
                </a:solidFill>
              </a:rPr>
              <a:t>data</a:t>
            </a:r>
            <a:r>
              <a:rPr lang="en-GB" dirty="0"/>
              <a:t> element holding the list of values. </a:t>
            </a:r>
          </a:p>
          <a:p>
            <a:r>
              <a:rPr lang="en-GB" dirty="0"/>
              <a:t>Like other data types, the </a:t>
            </a:r>
            <a:r>
              <a:rPr lang="en-GB" dirty="0">
                <a:solidFill>
                  <a:srgbClr val="0070C0"/>
                </a:solidFill>
              </a:rPr>
              <a:t>array</a:t>
            </a:r>
            <a:r>
              <a:rPr lang="en-GB" dirty="0"/>
              <a:t> element must be enclosed in a </a:t>
            </a:r>
            <a:r>
              <a:rPr lang="en-GB" dirty="0">
                <a:solidFill>
                  <a:srgbClr val="0070C0"/>
                </a:solidFill>
              </a:rPr>
              <a:t>value</a:t>
            </a:r>
            <a:r>
              <a:rPr lang="en-GB" dirty="0"/>
              <a:t> element.</a:t>
            </a:r>
          </a:p>
          <a:p>
            <a:endParaRPr lang="en-GB" dirty="0">
              <a:solidFill>
                <a:srgbClr val="0070C0"/>
              </a:solidFill>
            </a:endParaRPr>
          </a:p>
          <a:p>
            <a:endParaRPr lang="en-GB" dirty="0"/>
          </a:p>
        </p:txBody>
      </p:sp>
      <p:pic>
        <p:nvPicPr>
          <p:cNvPr id="4" name="图片 3"/>
          <p:cNvPicPr>
            <a:picLocks noChangeAspect="1"/>
          </p:cNvPicPr>
          <p:nvPr/>
        </p:nvPicPr>
        <p:blipFill>
          <a:blip r:embed="rId2"/>
          <a:stretch>
            <a:fillRect/>
          </a:stretch>
        </p:blipFill>
        <p:spPr>
          <a:xfrm>
            <a:off x="497932" y="3803642"/>
            <a:ext cx="5368491" cy="2613690"/>
          </a:xfrm>
          <a:prstGeom prst="rect">
            <a:avLst/>
          </a:prstGeom>
        </p:spPr>
      </p:pic>
      <p:pic>
        <p:nvPicPr>
          <p:cNvPr id="5" name="图片 4"/>
          <p:cNvPicPr>
            <a:picLocks noChangeAspect="1"/>
          </p:cNvPicPr>
          <p:nvPr/>
        </p:nvPicPr>
        <p:blipFill>
          <a:blip r:embed="rId3"/>
          <a:stretch>
            <a:fillRect/>
          </a:stretch>
        </p:blipFill>
        <p:spPr>
          <a:xfrm>
            <a:off x="6928990" y="3851766"/>
            <a:ext cx="4060979" cy="2472045"/>
          </a:xfrm>
          <a:prstGeom prst="rect">
            <a:avLst/>
          </a:prstGeom>
        </p:spPr>
      </p:pic>
    </p:spTree>
    <p:extLst>
      <p:ext uri="{BB962C8B-B14F-4D97-AF65-F5344CB8AC3E}">
        <p14:creationId xmlns:p14="http://schemas.microsoft.com/office/powerpoint/2010/main" val="428709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Array</a:t>
            </a:r>
          </a:p>
        </p:txBody>
      </p:sp>
      <p:pic>
        <p:nvPicPr>
          <p:cNvPr id="5" name="图片 4"/>
          <p:cNvPicPr>
            <a:picLocks noChangeAspect="1"/>
          </p:cNvPicPr>
          <p:nvPr/>
        </p:nvPicPr>
        <p:blipFill>
          <a:blip r:embed="rId2"/>
          <a:stretch>
            <a:fillRect/>
          </a:stretch>
        </p:blipFill>
        <p:spPr>
          <a:xfrm>
            <a:off x="1193102" y="2032049"/>
            <a:ext cx="9805795" cy="3763840"/>
          </a:xfrm>
          <a:prstGeom prst="rect">
            <a:avLst/>
          </a:prstGeom>
        </p:spPr>
      </p:pic>
    </p:spTree>
    <p:extLst>
      <p:ext uri="{BB962C8B-B14F-4D97-AF65-F5344CB8AC3E}">
        <p14:creationId xmlns:p14="http://schemas.microsoft.com/office/powerpoint/2010/main" val="37247919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Multidimensional array</a:t>
            </a:r>
          </a:p>
        </p:txBody>
      </p:sp>
      <p:pic>
        <p:nvPicPr>
          <p:cNvPr id="4" name="图片 3"/>
          <p:cNvPicPr>
            <a:picLocks noChangeAspect="1"/>
          </p:cNvPicPr>
          <p:nvPr/>
        </p:nvPicPr>
        <p:blipFill>
          <a:blip r:embed="rId2"/>
          <a:stretch>
            <a:fillRect/>
          </a:stretch>
        </p:blipFill>
        <p:spPr>
          <a:xfrm>
            <a:off x="2182634" y="1766452"/>
            <a:ext cx="6739778" cy="4647434"/>
          </a:xfrm>
          <a:prstGeom prst="rect">
            <a:avLst/>
          </a:prstGeom>
        </p:spPr>
      </p:pic>
      <p:sp>
        <p:nvSpPr>
          <p:cNvPr id="6" name="矩形 5"/>
          <p:cNvSpPr/>
          <p:nvPr/>
        </p:nvSpPr>
        <p:spPr>
          <a:xfrm>
            <a:off x="3225672" y="3087823"/>
            <a:ext cx="2870328" cy="896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矩形 7"/>
          <p:cNvSpPr/>
          <p:nvPr/>
        </p:nvSpPr>
        <p:spPr>
          <a:xfrm>
            <a:off x="3225672" y="4683045"/>
            <a:ext cx="2870328" cy="896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矩形 4"/>
          <p:cNvSpPr/>
          <p:nvPr/>
        </p:nvSpPr>
        <p:spPr>
          <a:xfrm>
            <a:off x="2661128" y="2597920"/>
            <a:ext cx="4206240" cy="3450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矩形 10"/>
          <p:cNvSpPr/>
          <p:nvPr/>
        </p:nvSpPr>
        <p:spPr>
          <a:xfrm>
            <a:off x="3000518" y="2922067"/>
            <a:ext cx="3262433" cy="1213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矩形 11"/>
          <p:cNvSpPr/>
          <p:nvPr/>
        </p:nvSpPr>
        <p:spPr>
          <a:xfrm>
            <a:off x="3007437" y="4500920"/>
            <a:ext cx="3262433" cy="1213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矩形 9"/>
          <p:cNvSpPr/>
          <p:nvPr/>
        </p:nvSpPr>
        <p:spPr>
          <a:xfrm>
            <a:off x="2458311" y="2393981"/>
            <a:ext cx="4513379" cy="3858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489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5" grpId="0" animBg="1"/>
      <p:bldP spid="11" grpId="0" animBg="1"/>
      <p:bldP spid="12"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Representing </a:t>
            </a:r>
            <a:r>
              <a:rPr lang="en-GB" dirty="0" err="1"/>
              <a:t>structs</a:t>
            </a:r>
            <a:endParaRPr lang="en-GB" dirty="0"/>
          </a:p>
        </p:txBody>
      </p:sp>
      <p:sp>
        <p:nvSpPr>
          <p:cNvPr id="3" name="内容占位符 2"/>
          <p:cNvSpPr>
            <a:spLocks noGrp="1"/>
          </p:cNvSpPr>
          <p:nvPr>
            <p:ph idx="1"/>
          </p:nvPr>
        </p:nvSpPr>
        <p:spPr>
          <a:xfrm>
            <a:off x="838200" y="1825625"/>
            <a:ext cx="5506329" cy="4351338"/>
          </a:xfrm>
        </p:spPr>
        <p:txBody>
          <a:bodyPr>
            <a:normAutofit fontScale="85000" lnSpcReduction="20000"/>
          </a:bodyPr>
          <a:lstStyle/>
          <a:p>
            <a:r>
              <a:rPr lang="en-GB" dirty="0" err="1"/>
              <a:t>Structs</a:t>
            </a:r>
            <a:r>
              <a:rPr lang="en-GB" dirty="0"/>
              <a:t> contain unordered content, identified by name. </a:t>
            </a:r>
          </a:p>
          <a:p>
            <a:r>
              <a:rPr lang="en-GB" dirty="0">
                <a:solidFill>
                  <a:schemeClr val="accent1"/>
                </a:solidFill>
              </a:rPr>
              <a:t>Names</a:t>
            </a:r>
            <a:r>
              <a:rPr lang="en-GB" dirty="0"/>
              <a:t> are strings, though you don't have to enclose them in string elements. </a:t>
            </a:r>
          </a:p>
          <a:p>
            <a:r>
              <a:rPr lang="en-GB" dirty="0"/>
              <a:t>Each </a:t>
            </a:r>
            <a:r>
              <a:rPr lang="en-GB" dirty="0" err="1">
                <a:solidFill>
                  <a:schemeClr val="accent1"/>
                </a:solidFill>
              </a:rPr>
              <a:t>struct</a:t>
            </a:r>
            <a:r>
              <a:rPr lang="en-GB" dirty="0"/>
              <a:t> element contains a list of </a:t>
            </a:r>
            <a:r>
              <a:rPr lang="en-GB" dirty="0">
                <a:solidFill>
                  <a:schemeClr val="accent1"/>
                </a:solidFill>
              </a:rPr>
              <a:t>member</a:t>
            </a:r>
            <a:r>
              <a:rPr lang="en-GB" dirty="0"/>
              <a:t> elements. </a:t>
            </a:r>
          </a:p>
          <a:p>
            <a:r>
              <a:rPr lang="en-GB" dirty="0">
                <a:solidFill>
                  <a:schemeClr val="accent1"/>
                </a:solidFill>
              </a:rPr>
              <a:t>Member</a:t>
            </a:r>
            <a:r>
              <a:rPr lang="en-GB" dirty="0"/>
              <a:t> elements each contain one </a:t>
            </a:r>
            <a:r>
              <a:rPr lang="en-GB" dirty="0">
                <a:solidFill>
                  <a:schemeClr val="accent1"/>
                </a:solidFill>
              </a:rPr>
              <a:t>name</a:t>
            </a:r>
            <a:r>
              <a:rPr lang="en-GB" dirty="0"/>
              <a:t> element and one </a:t>
            </a:r>
            <a:r>
              <a:rPr lang="en-GB" dirty="0">
                <a:solidFill>
                  <a:schemeClr val="accent1"/>
                </a:solidFill>
              </a:rPr>
              <a:t>value</a:t>
            </a:r>
            <a:r>
              <a:rPr lang="en-GB" dirty="0"/>
              <a:t> element.</a:t>
            </a:r>
          </a:p>
          <a:p>
            <a:r>
              <a:rPr lang="en-GB" dirty="0"/>
              <a:t>The order of members is not considered important. </a:t>
            </a:r>
          </a:p>
          <a:p>
            <a:r>
              <a:rPr lang="en-GB" dirty="0"/>
              <a:t>While the specification doesn't require names to be unique, you'll probably want to make sure they are unique for consistency.</a:t>
            </a:r>
          </a:p>
        </p:txBody>
      </p:sp>
      <p:pic>
        <p:nvPicPr>
          <p:cNvPr id="4" name="图片 3"/>
          <p:cNvPicPr>
            <a:picLocks noChangeAspect="1"/>
          </p:cNvPicPr>
          <p:nvPr/>
        </p:nvPicPr>
        <p:blipFill>
          <a:blip r:embed="rId2"/>
          <a:stretch>
            <a:fillRect/>
          </a:stretch>
        </p:blipFill>
        <p:spPr>
          <a:xfrm>
            <a:off x="6254745" y="1965009"/>
            <a:ext cx="6073138" cy="3873084"/>
          </a:xfrm>
          <a:prstGeom prst="rect">
            <a:avLst/>
          </a:prstGeom>
        </p:spPr>
      </p:pic>
    </p:spTree>
    <p:extLst>
      <p:ext uri="{BB962C8B-B14F-4D97-AF65-F5344CB8AC3E}">
        <p14:creationId xmlns:p14="http://schemas.microsoft.com/office/powerpoint/2010/main" val="27965747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Struct</a:t>
            </a:r>
            <a:endParaRPr lang="en-GB" dirty="0"/>
          </a:p>
        </p:txBody>
      </p:sp>
      <p:sp>
        <p:nvSpPr>
          <p:cNvPr id="3" name="内容占位符 2"/>
          <p:cNvSpPr>
            <a:spLocks noGrp="1"/>
          </p:cNvSpPr>
          <p:nvPr>
            <p:ph idx="1"/>
          </p:nvPr>
        </p:nvSpPr>
        <p:spPr>
          <a:xfrm>
            <a:off x="838200" y="1816000"/>
            <a:ext cx="4092526" cy="4351338"/>
          </a:xfrm>
        </p:spPr>
        <p:txBody>
          <a:bodyPr>
            <a:normAutofit/>
          </a:bodyPr>
          <a:lstStyle/>
          <a:p>
            <a:r>
              <a:rPr lang="en-GB" sz="3200" dirty="0" err="1"/>
              <a:t>Structs</a:t>
            </a:r>
            <a:r>
              <a:rPr lang="en-GB" sz="3200" dirty="0"/>
              <a:t> can also contain other </a:t>
            </a:r>
            <a:r>
              <a:rPr lang="en-GB" sz="3200" dirty="0" err="1"/>
              <a:t>structs</a:t>
            </a:r>
            <a:r>
              <a:rPr lang="en-GB" sz="3200" dirty="0"/>
              <a:t>, or even arrays. </a:t>
            </a:r>
          </a:p>
          <a:p>
            <a:endParaRPr lang="en-GB" sz="3200" dirty="0"/>
          </a:p>
        </p:txBody>
      </p:sp>
      <p:pic>
        <p:nvPicPr>
          <p:cNvPr id="4" name="图片 3"/>
          <p:cNvPicPr>
            <a:picLocks noChangeAspect="1"/>
          </p:cNvPicPr>
          <p:nvPr/>
        </p:nvPicPr>
        <p:blipFill>
          <a:blip r:embed="rId2"/>
          <a:stretch>
            <a:fillRect/>
          </a:stretch>
        </p:blipFill>
        <p:spPr>
          <a:xfrm>
            <a:off x="4711479" y="153560"/>
            <a:ext cx="7297009" cy="6704439"/>
          </a:xfrm>
          <a:prstGeom prst="rect">
            <a:avLst/>
          </a:prstGeom>
        </p:spPr>
      </p:pic>
    </p:spTree>
    <p:extLst>
      <p:ext uri="{BB962C8B-B14F-4D97-AF65-F5344CB8AC3E}">
        <p14:creationId xmlns:p14="http://schemas.microsoft.com/office/powerpoint/2010/main" val="147793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7</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request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Find Services via UDDI</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Retrieve Service Description File:</a:t>
            </a:r>
          </a:p>
          <a:p>
            <a:r>
              <a:rPr lang="en-US" altLang="en-US" b="1">
                <a:solidFill>
                  <a:srgbClr val="000000"/>
                </a:solidFill>
              </a:rPr>
              <a:t>WSDL or XML-RPC Instructions</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Create XML-RPC or SOAP Client</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Invoke Remote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313014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54650"/>
                                        </p:tgtEl>
                                        <p:attrNameLst>
                                          <p:attrName>style.visibility</p:attrName>
                                        </p:attrNameLst>
                                      </p:cBhvr>
                                      <p:to>
                                        <p:strVal val="visible"/>
                                      </p:to>
                                    </p:set>
                                    <p:anim calcmode="lin" valueType="num">
                                      <p:cBhvr>
                                        <p:cTn id="7" dur="500" fill="hold"/>
                                        <p:tgtEl>
                                          <p:spTgt spid="154650"/>
                                        </p:tgtEl>
                                        <p:attrNameLst>
                                          <p:attrName>ppt_w</p:attrName>
                                        </p:attrNameLst>
                                      </p:cBhvr>
                                      <p:tavLst>
                                        <p:tav tm="0">
                                          <p:val>
                                            <p:strVal val="#ppt_w*0.05"/>
                                          </p:val>
                                        </p:tav>
                                        <p:tav tm="100000">
                                          <p:val>
                                            <p:strVal val="#ppt_w"/>
                                          </p:val>
                                        </p:tav>
                                      </p:tavLst>
                                    </p:anim>
                                    <p:anim calcmode="lin" valueType="num">
                                      <p:cBhvr>
                                        <p:cTn id="8" dur="500" fill="hold"/>
                                        <p:tgtEl>
                                          <p:spTgt spid="154650"/>
                                        </p:tgtEl>
                                        <p:attrNameLst>
                                          <p:attrName>ppt_h</p:attrName>
                                        </p:attrNameLst>
                                      </p:cBhvr>
                                      <p:tavLst>
                                        <p:tav tm="0">
                                          <p:val>
                                            <p:strVal val="#ppt_h"/>
                                          </p:val>
                                        </p:tav>
                                        <p:tav tm="100000">
                                          <p:val>
                                            <p:strVal val="#ppt_h"/>
                                          </p:val>
                                        </p:tav>
                                      </p:tavLst>
                                    </p:anim>
                                    <p:anim calcmode="lin" valueType="num">
                                      <p:cBhvr>
                                        <p:cTn id="9" dur="500" fill="hold"/>
                                        <p:tgtEl>
                                          <p:spTgt spid="154650"/>
                                        </p:tgtEl>
                                        <p:attrNameLst>
                                          <p:attrName>ppt_x</p:attrName>
                                        </p:attrNameLst>
                                      </p:cBhvr>
                                      <p:tavLst>
                                        <p:tav tm="0">
                                          <p:val>
                                            <p:strVal val="#ppt_x-.2"/>
                                          </p:val>
                                        </p:tav>
                                        <p:tav tm="100000">
                                          <p:val>
                                            <p:strVal val="#ppt_x"/>
                                          </p:val>
                                        </p:tav>
                                      </p:tavLst>
                                    </p:anim>
                                    <p:anim calcmode="lin" valueType="num">
                                      <p:cBhvr>
                                        <p:cTn id="10" dur="500" fill="hold"/>
                                        <p:tgtEl>
                                          <p:spTgt spid="154650"/>
                                        </p:tgtEl>
                                        <p:attrNameLst>
                                          <p:attrName>ppt_y</p:attrName>
                                        </p:attrNameLst>
                                      </p:cBhvr>
                                      <p:tavLst>
                                        <p:tav tm="0">
                                          <p:val>
                                            <p:strVal val="#ppt_y"/>
                                          </p:val>
                                        </p:tav>
                                        <p:tav tm="100000">
                                          <p:val>
                                            <p:strVal val="#ppt_y"/>
                                          </p:val>
                                        </p:tav>
                                      </p:tavLst>
                                    </p:anim>
                                    <p:animEffect transition="in" filter="fade">
                                      <p:cBhvr>
                                        <p:cTn id="11" dur="500"/>
                                        <p:tgtEl>
                                          <p:spTgt spid="154650"/>
                                        </p:tgtEl>
                                      </p:cBhvr>
                                    </p:animEffect>
                                  </p:childTnLst>
                                  <p:subTnLst>
                                    <p:audio>
                                      <p:cMediaNode>
                                        <p:cTn display="0" masterRel="sameClick">
                                          <p:stCondLst>
                                            <p:cond evt="begin" delay="0">
                                              <p:tn val="5"/>
                                            </p:cond>
                                          </p:stCondLst>
                                          <p:endCondLst>
                                            <p:cond evt="onStopAudio" delay="0">
                                              <p:tgtEl>
                                                <p:sldTgt/>
                                              </p:tgtEl>
                                            </p:cond>
                                          </p:endCondLst>
                                        </p:cTn>
                                        <p:tgtEl>
                                          <p:sndTgt r:embed="rId2" name="coin.wav"/>
                                        </p:tgtEl>
                                      </p:cMediaNode>
                                    </p:audio>
                                  </p:subTnLst>
                                </p:cTn>
                              </p:par>
                              <p:par>
                                <p:cTn id="12" presetID="54" presetClass="entr" presetSubtype="0" accel="100000" fill="hold" grpId="0" nodeType="withEffect">
                                  <p:stCondLst>
                                    <p:cond delay="0"/>
                                  </p:stCondLst>
                                  <p:childTnLst>
                                    <p:set>
                                      <p:cBhvr>
                                        <p:cTn id="13" dur="1" fill="hold">
                                          <p:stCondLst>
                                            <p:cond delay="0"/>
                                          </p:stCondLst>
                                        </p:cTn>
                                        <p:tgtEl>
                                          <p:spTgt spid="154651"/>
                                        </p:tgtEl>
                                        <p:attrNameLst>
                                          <p:attrName>style.visibility</p:attrName>
                                        </p:attrNameLst>
                                      </p:cBhvr>
                                      <p:to>
                                        <p:strVal val="visible"/>
                                      </p:to>
                                    </p:set>
                                    <p:anim calcmode="lin" valueType="num">
                                      <p:cBhvr>
                                        <p:cTn id="14" dur="500" fill="hold"/>
                                        <p:tgtEl>
                                          <p:spTgt spid="154651"/>
                                        </p:tgtEl>
                                        <p:attrNameLst>
                                          <p:attrName>ppt_w</p:attrName>
                                        </p:attrNameLst>
                                      </p:cBhvr>
                                      <p:tavLst>
                                        <p:tav tm="0">
                                          <p:val>
                                            <p:strVal val="#ppt_w*0.05"/>
                                          </p:val>
                                        </p:tav>
                                        <p:tav tm="100000">
                                          <p:val>
                                            <p:strVal val="#ppt_w"/>
                                          </p:val>
                                        </p:tav>
                                      </p:tavLst>
                                    </p:anim>
                                    <p:anim calcmode="lin" valueType="num">
                                      <p:cBhvr>
                                        <p:cTn id="15" dur="500" fill="hold"/>
                                        <p:tgtEl>
                                          <p:spTgt spid="154651"/>
                                        </p:tgtEl>
                                        <p:attrNameLst>
                                          <p:attrName>ppt_h</p:attrName>
                                        </p:attrNameLst>
                                      </p:cBhvr>
                                      <p:tavLst>
                                        <p:tav tm="0">
                                          <p:val>
                                            <p:strVal val="#ppt_h"/>
                                          </p:val>
                                        </p:tav>
                                        <p:tav tm="100000">
                                          <p:val>
                                            <p:strVal val="#ppt_h"/>
                                          </p:val>
                                        </p:tav>
                                      </p:tavLst>
                                    </p:anim>
                                    <p:anim calcmode="lin" valueType="num">
                                      <p:cBhvr>
                                        <p:cTn id="16" dur="500" fill="hold"/>
                                        <p:tgtEl>
                                          <p:spTgt spid="154651"/>
                                        </p:tgtEl>
                                        <p:attrNameLst>
                                          <p:attrName>ppt_x</p:attrName>
                                        </p:attrNameLst>
                                      </p:cBhvr>
                                      <p:tavLst>
                                        <p:tav tm="0">
                                          <p:val>
                                            <p:strVal val="#ppt_x-.2"/>
                                          </p:val>
                                        </p:tav>
                                        <p:tav tm="100000">
                                          <p:val>
                                            <p:strVal val="#ppt_x"/>
                                          </p:val>
                                        </p:tav>
                                      </p:tavLst>
                                    </p:anim>
                                    <p:anim calcmode="lin" valueType="num">
                                      <p:cBhvr>
                                        <p:cTn id="17" dur="500" fill="hold"/>
                                        <p:tgtEl>
                                          <p:spTgt spid="154651"/>
                                        </p:tgtEl>
                                        <p:attrNameLst>
                                          <p:attrName>ppt_y</p:attrName>
                                        </p:attrNameLst>
                                      </p:cBhvr>
                                      <p:tavLst>
                                        <p:tav tm="0">
                                          <p:val>
                                            <p:strVal val="#ppt_y"/>
                                          </p:val>
                                        </p:tav>
                                        <p:tav tm="100000">
                                          <p:val>
                                            <p:strVal val="#ppt_y"/>
                                          </p:val>
                                        </p:tav>
                                      </p:tavLst>
                                    </p:anim>
                                    <p:animEffect transition="in" filter="fade">
                                      <p:cBhvr>
                                        <p:cTn id="18" dur="500"/>
                                        <p:tgtEl>
                                          <p:spTgt spid="15465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54652"/>
                                        </p:tgtEl>
                                        <p:attrNameLst>
                                          <p:attrName>style.visibility</p:attrName>
                                        </p:attrNameLst>
                                      </p:cBhvr>
                                      <p:to>
                                        <p:strVal val="visible"/>
                                      </p:to>
                                    </p:set>
                                    <p:anim calcmode="lin" valueType="num">
                                      <p:cBhvr>
                                        <p:cTn id="21" dur="500" fill="hold"/>
                                        <p:tgtEl>
                                          <p:spTgt spid="154652"/>
                                        </p:tgtEl>
                                        <p:attrNameLst>
                                          <p:attrName>ppt_w</p:attrName>
                                        </p:attrNameLst>
                                      </p:cBhvr>
                                      <p:tavLst>
                                        <p:tav tm="0">
                                          <p:val>
                                            <p:strVal val="#ppt_w*0.05"/>
                                          </p:val>
                                        </p:tav>
                                        <p:tav tm="100000">
                                          <p:val>
                                            <p:strVal val="#ppt_w"/>
                                          </p:val>
                                        </p:tav>
                                      </p:tavLst>
                                    </p:anim>
                                    <p:anim calcmode="lin" valueType="num">
                                      <p:cBhvr>
                                        <p:cTn id="22" dur="500" fill="hold"/>
                                        <p:tgtEl>
                                          <p:spTgt spid="154652"/>
                                        </p:tgtEl>
                                        <p:attrNameLst>
                                          <p:attrName>ppt_h</p:attrName>
                                        </p:attrNameLst>
                                      </p:cBhvr>
                                      <p:tavLst>
                                        <p:tav tm="0">
                                          <p:val>
                                            <p:strVal val="#ppt_h"/>
                                          </p:val>
                                        </p:tav>
                                        <p:tav tm="100000">
                                          <p:val>
                                            <p:strVal val="#ppt_h"/>
                                          </p:val>
                                        </p:tav>
                                      </p:tavLst>
                                    </p:anim>
                                    <p:anim calcmode="lin" valueType="num">
                                      <p:cBhvr>
                                        <p:cTn id="23" dur="500" fill="hold"/>
                                        <p:tgtEl>
                                          <p:spTgt spid="154652"/>
                                        </p:tgtEl>
                                        <p:attrNameLst>
                                          <p:attrName>ppt_x</p:attrName>
                                        </p:attrNameLst>
                                      </p:cBhvr>
                                      <p:tavLst>
                                        <p:tav tm="0">
                                          <p:val>
                                            <p:strVal val="#ppt_x-.2"/>
                                          </p:val>
                                        </p:tav>
                                        <p:tav tm="100000">
                                          <p:val>
                                            <p:strVal val="#ppt_x"/>
                                          </p:val>
                                        </p:tav>
                                      </p:tavLst>
                                    </p:anim>
                                    <p:anim calcmode="lin" valueType="num">
                                      <p:cBhvr>
                                        <p:cTn id="24" dur="500" fill="hold"/>
                                        <p:tgtEl>
                                          <p:spTgt spid="154652"/>
                                        </p:tgtEl>
                                        <p:attrNameLst>
                                          <p:attrName>ppt_y</p:attrName>
                                        </p:attrNameLst>
                                      </p:cBhvr>
                                      <p:tavLst>
                                        <p:tav tm="0">
                                          <p:val>
                                            <p:strVal val="#ppt_y"/>
                                          </p:val>
                                        </p:tav>
                                        <p:tav tm="100000">
                                          <p:val>
                                            <p:strVal val="#ppt_y"/>
                                          </p:val>
                                        </p:tav>
                                      </p:tavLst>
                                    </p:anim>
                                    <p:animEffect transition="in" filter="fade">
                                      <p:cBhvr>
                                        <p:cTn id="25" dur="500"/>
                                        <p:tgtEl>
                                          <p:spTgt spid="154652"/>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54653"/>
                                        </p:tgtEl>
                                        <p:attrNameLst>
                                          <p:attrName>style.visibility</p:attrName>
                                        </p:attrNameLst>
                                      </p:cBhvr>
                                      <p:to>
                                        <p:strVal val="visible"/>
                                      </p:to>
                                    </p:set>
                                    <p:anim calcmode="lin" valueType="num">
                                      <p:cBhvr>
                                        <p:cTn id="28" dur="500" fill="hold"/>
                                        <p:tgtEl>
                                          <p:spTgt spid="154653"/>
                                        </p:tgtEl>
                                        <p:attrNameLst>
                                          <p:attrName>ppt_w</p:attrName>
                                        </p:attrNameLst>
                                      </p:cBhvr>
                                      <p:tavLst>
                                        <p:tav tm="0">
                                          <p:val>
                                            <p:strVal val="#ppt_w*0.05"/>
                                          </p:val>
                                        </p:tav>
                                        <p:tav tm="100000">
                                          <p:val>
                                            <p:strVal val="#ppt_w"/>
                                          </p:val>
                                        </p:tav>
                                      </p:tavLst>
                                    </p:anim>
                                    <p:anim calcmode="lin" valueType="num">
                                      <p:cBhvr>
                                        <p:cTn id="29" dur="500" fill="hold"/>
                                        <p:tgtEl>
                                          <p:spTgt spid="154653"/>
                                        </p:tgtEl>
                                        <p:attrNameLst>
                                          <p:attrName>ppt_h</p:attrName>
                                        </p:attrNameLst>
                                      </p:cBhvr>
                                      <p:tavLst>
                                        <p:tav tm="0">
                                          <p:val>
                                            <p:strVal val="#ppt_h"/>
                                          </p:val>
                                        </p:tav>
                                        <p:tav tm="100000">
                                          <p:val>
                                            <p:strVal val="#ppt_h"/>
                                          </p:val>
                                        </p:tav>
                                      </p:tavLst>
                                    </p:anim>
                                    <p:anim calcmode="lin" valueType="num">
                                      <p:cBhvr>
                                        <p:cTn id="30" dur="500" fill="hold"/>
                                        <p:tgtEl>
                                          <p:spTgt spid="154653"/>
                                        </p:tgtEl>
                                        <p:attrNameLst>
                                          <p:attrName>ppt_x</p:attrName>
                                        </p:attrNameLst>
                                      </p:cBhvr>
                                      <p:tavLst>
                                        <p:tav tm="0">
                                          <p:val>
                                            <p:strVal val="#ppt_x-.2"/>
                                          </p:val>
                                        </p:tav>
                                        <p:tav tm="100000">
                                          <p:val>
                                            <p:strVal val="#ppt_x"/>
                                          </p:val>
                                        </p:tav>
                                      </p:tavLst>
                                    </p:anim>
                                    <p:anim calcmode="lin" valueType="num">
                                      <p:cBhvr>
                                        <p:cTn id="31" dur="500" fill="hold"/>
                                        <p:tgtEl>
                                          <p:spTgt spid="154653"/>
                                        </p:tgtEl>
                                        <p:attrNameLst>
                                          <p:attrName>ppt_y</p:attrName>
                                        </p:attrNameLst>
                                      </p:cBhvr>
                                      <p:tavLst>
                                        <p:tav tm="0">
                                          <p:val>
                                            <p:strVal val="#ppt_y"/>
                                          </p:val>
                                        </p:tav>
                                        <p:tav tm="100000">
                                          <p:val>
                                            <p:strVal val="#ppt_y"/>
                                          </p:val>
                                        </p:tav>
                                      </p:tavLst>
                                    </p:anim>
                                    <p:animEffect transition="in" filter="fade">
                                      <p:cBhvr>
                                        <p:cTn id="32" dur="500"/>
                                        <p:tgtEl>
                                          <p:spTgt spid="1546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4" presetClass="entr" presetSubtype="0" accel="100000" fill="hold" grpId="1" nodeType="clickEffect">
                                  <p:stCondLst>
                                    <p:cond delay="0"/>
                                  </p:stCondLst>
                                  <p:childTnLst>
                                    <p:set>
                                      <p:cBhvr>
                                        <p:cTn id="36" dur="1" fill="hold">
                                          <p:stCondLst>
                                            <p:cond delay="0"/>
                                          </p:stCondLst>
                                        </p:cTn>
                                        <p:tgtEl>
                                          <p:spTgt spid="154652"/>
                                        </p:tgtEl>
                                        <p:attrNameLst>
                                          <p:attrName>style.visibility</p:attrName>
                                        </p:attrNameLst>
                                      </p:cBhvr>
                                      <p:to>
                                        <p:strVal val="visible"/>
                                      </p:to>
                                    </p:set>
                                    <p:anim calcmode="lin" valueType="num">
                                      <p:cBhvr>
                                        <p:cTn id="37" dur="500" fill="hold"/>
                                        <p:tgtEl>
                                          <p:spTgt spid="154652"/>
                                        </p:tgtEl>
                                        <p:attrNameLst>
                                          <p:attrName>ppt_w</p:attrName>
                                        </p:attrNameLst>
                                      </p:cBhvr>
                                      <p:tavLst>
                                        <p:tav tm="0">
                                          <p:val>
                                            <p:strVal val="#ppt_w*0.05"/>
                                          </p:val>
                                        </p:tav>
                                        <p:tav tm="100000">
                                          <p:val>
                                            <p:strVal val="#ppt_w"/>
                                          </p:val>
                                        </p:tav>
                                      </p:tavLst>
                                    </p:anim>
                                    <p:anim calcmode="lin" valueType="num">
                                      <p:cBhvr>
                                        <p:cTn id="38" dur="500" fill="hold"/>
                                        <p:tgtEl>
                                          <p:spTgt spid="154652"/>
                                        </p:tgtEl>
                                        <p:attrNameLst>
                                          <p:attrName>ppt_h</p:attrName>
                                        </p:attrNameLst>
                                      </p:cBhvr>
                                      <p:tavLst>
                                        <p:tav tm="0">
                                          <p:val>
                                            <p:strVal val="#ppt_h"/>
                                          </p:val>
                                        </p:tav>
                                        <p:tav tm="100000">
                                          <p:val>
                                            <p:strVal val="#ppt_h"/>
                                          </p:val>
                                        </p:tav>
                                      </p:tavLst>
                                    </p:anim>
                                    <p:anim calcmode="lin" valueType="num">
                                      <p:cBhvr>
                                        <p:cTn id="39" dur="500" fill="hold"/>
                                        <p:tgtEl>
                                          <p:spTgt spid="154652"/>
                                        </p:tgtEl>
                                        <p:attrNameLst>
                                          <p:attrName>ppt_x</p:attrName>
                                        </p:attrNameLst>
                                      </p:cBhvr>
                                      <p:tavLst>
                                        <p:tav tm="0">
                                          <p:val>
                                            <p:strVal val="#ppt_x-.2"/>
                                          </p:val>
                                        </p:tav>
                                        <p:tav tm="100000">
                                          <p:val>
                                            <p:strVal val="#ppt_x"/>
                                          </p:val>
                                        </p:tav>
                                      </p:tavLst>
                                    </p:anim>
                                    <p:anim calcmode="lin" valueType="num">
                                      <p:cBhvr>
                                        <p:cTn id="40" dur="500" fill="hold"/>
                                        <p:tgtEl>
                                          <p:spTgt spid="154652"/>
                                        </p:tgtEl>
                                        <p:attrNameLst>
                                          <p:attrName>ppt_y</p:attrName>
                                        </p:attrNameLst>
                                      </p:cBhvr>
                                      <p:tavLst>
                                        <p:tav tm="0">
                                          <p:val>
                                            <p:strVal val="#ppt_y"/>
                                          </p:val>
                                        </p:tav>
                                        <p:tav tm="100000">
                                          <p:val>
                                            <p:strVal val="#ppt_y"/>
                                          </p:val>
                                        </p:tav>
                                      </p:tavLst>
                                    </p:anim>
                                    <p:animEffect transition="in" filter="fade">
                                      <p:cBhvr>
                                        <p:cTn id="41" dur="500"/>
                                        <p:tgtEl>
                                          <p:spTgt spid="154652"/>
                                        </p:tgtEl>
                                      </p:cBhvr>
                                    </p:animEffect>
                                  </p:childTnLst>
                                  <p:subTnLst>
                                    <p:audio>
                                      <p:cMediaNode>
                                        <p:cTn display="0" masterRel="sameClick">
                                          <p:stCondLst>
                                            <p:cond evt="begin" delay="0">
                                              <p:tn val="35"/>
                                            </p:cond>
                                          </p:stCondLst>
                                          <p:endCondLst>
                                            <p:cond evt="onStopAudio" delay="0">
                                              <p:tgtEl>
                                                <p:sldTgt/>
                                              </p:tgtEl>
                                            </p:cond>
                                          </p:endCondLst>
                                        </p:cTn>
                                        <p:tgtEl>
                                          <p:sndTgt r:embed="rId2" name="coin.wav"/>
                                        </p:tgtEl>
                                      </p:cMediaNode>
                                    </p:audio>
                                  </p:subTnLst>
                                </p:cTn>
                              </p:par>
                              <p:par>
                                <p:cTn id="42" presetID="54" presetClass="entr" presetSubtype="0" accel="100000" fill="hold" grpId="0" nodeType="withEffect">
                                  <p:stCondLst>
                                    <p:cond delay="0"/>
                                  </p:stCondLst>
                                  <p:childTnLst>
                                    <p:set>
                                      <p:cBhvr>
                                        <p:cTn id="43" dur="1" fill="hold">
                                          <p:stCondLst>
                                            <p:cond delay="0"/>
                                          </p:stCondLst>
                                        </p:cTn>
                                        <p:tgtEl>
                                          <p:spTgt spid="154654"/>
                                        </p:tgtEl>
                                        <p:attrNameLst>
                                          <p:attrName>style.visibility</p:attrName>
                                        </p:attrNameLst>
                                      </p:cBhvr>
                                      <p:to>
                                        <p:strVal val="visible"/>
                                      </p:to>
                                    </p:set>
                                    <p:anim calcmode="lin" valueType="num">
                                      <p:cBhvr>
                                        <p:cTn id="44" dur="500" fill="hold"/>
                                        <p:tgtEl>
                                          <p:spTgt spid="154654"/>
                                        </p:tgtEl>
                                        <p:attrNameLst>
                                          <p:attrName>ppt_w</p:attrName>
                                        </p:attrNameLst>
                                      </p:cBhvr>
                                      <p:tavLst>
                                        <p:tav tm="0">
                                          <p:val>
                                            <p:strVal val="#ppt_w*0.05"/>
                                          </p:val>
                                        </p:tav>
                                        <p:tav tm="100000">
                                          <p:val>
                                            <p:strVal val="#ppt_w"/>
                                          </p:val>
                                        </p:tav>
                                      </p:tavLst>
                                    </p:anim>
                                    <p:anim calcmode="lin" valueType="num">
                                      <p:cBhvr>
                                        <p:cTn id="45" dur="500" fill="hold"/>
                                        <p:tgtEl>
                                          <p:spTgt spid="154654"/>
                                        </p:tgtEl>
                                        <p:attrNameLst>
                                          <p:attrName>ppt_h</p:attrName>
                                        </p:attrNameLst>
                                      </p:cBhvr>
                                      <p:tavLst>
                                        <p:tav tm="0">
                                          <p:val>
                                            <p:strVal val="#ppt_h"/>
                                          </p:val>
                                        </p:tav>
                                        <p:tav tm="100000">
                                          <p:val>
                                            <p:strVal val="#ppt_h"/>
                                          </p:val>
                                        </p:tav>
                                      </p:tavLst>
                                    </p:anim>
                                    <p:anim calcmode="lin" valueType="num">
                                      <p:cBhvr>
                                        <p:cTn id="46" dur="500" fill="hold"/>
                                        <p:tgtEl>
                                          <p:spTgt spid="154654"/>
                                        </p:tgtEl>
                                        <p:attrNameLst>
                                          <p:attrName>ppt_x</p:attrName>
                                        </p:attrNameLst>
                                      </p:cBhvr>
                                      <p:tavLst>
                                        <p:tav tm="0">
                                          <p:val>
                                            <p:strVal val="#ppt_x-.2"/>
                                          </p:val>
                                        </p:tav>
                                        <p:tav tm="100000">
                                          <p:val>
                                            <p:strVal val="#ppt_x"/>
                                          </p:val>
                                        </p:tav>
                                      </p:tavLst>
                                    </p:anim>
                                    <p:anim calcmode="lin" valueType="num">
                                      <p:cBhvr>
                                        <p:cTn id="47" dur="500" fill="hold"/>
                                        <p:tgtEl>
                                          <p:spTgt spid="154654"/>
                                        </p:tgtEl>
                                        <p:attrNameLst>
                                          <p:attrName>ppt_y</p:attrName>
                                        </p:attrNameLst>
                                      </p:cBhvr>
                                      <p:tavLst>
                                        <p:tav tm="0">
                                          <p:val>
                                            <p:strVal val="#ppt_y"/>
                                          </p:val>
                                        </p:tav>
                                        <p:tav tm="100000">
                                          <p:val>
                                            <p:strVal val="#ppt_y"/>
                                          </p:val>
                                        </p:tav>
                                      </p:tavLst>
                                    </p:anim>
                                    <p:animEffect transition="in" filter="fade">
                                      <p:cBhvr>
                                        <p:cTn id="48" dur="500"/>
                                        <p:tgtEl>
                                          <p:spTgt spid="154654"/>
                                        </p:tgtEl>
                                      </p:cBhvr>
                                    </p:animEffect>
                                  </p:childTnLst>
                                </p:cTn>
                              </p:par>
                              <p:par>
                                <p:cTn id="49" presetID="54" presetClass="entr" presetSubtype="0" accel="100000" fill="hold" grpId="0" nodeType="withEffect">
                                  <p:stCondLst>
                                    <p:cond delay="0"/>
                                  </p:stCondLst>
                                  <p:childTnLst>
                                    <p:set>
                                      <p:cBhvr>
                                        <p:cTn id="50" dur="1" fill="hold">
                                          <p:stCondLst>
                                            <p:cond delay="0"/>
                                          </p:stCondLst>
                                        </p:cTn>
                                        <p:tgtEl>
                                          <p:spTgt spid="154655"/>
                                        </p:tgtEl>
                                        <p:attrNameLst>
                                          <p:attrName>style.visibility</p:attrName>
                                        </p:attrNameLst>
                                      </p:cBhvr>
                                      <p:to>
                                        <p:strVal val="visible"/>
                                      </p:to>
                                    </p:set>
                                    <p:anim calcmode="lin" valueType="num">
                                      <p:cBhvr>
                                        <p:cTn id="51" dur="500" fill="hold"/>
                                        <p:tgtEl>
                                          <p:spTgt spid="154655"/>
                                        </p:tgtEl>
                                        <p:attrNameLst>
                                          <p:attrName>ppt_w</p:attrName>
                                        </p:attrNameLst>
                                      </p:cBhvr>
                                      <p:tavLst>
                                        <p:tav tm="0">
                                          <p:val>
                                            <p:strVal val="#ppt_w*0.05"/>
                                          </p:val>
                                        </p:tav>
                                        <p:tav tm="100000">
                                          <p:val>
                                            <p:strVal val="#ppt_w"/>
                                          </p:val>
                                        </p:tav>
                                      </p:tavLst>
                                    </p:anim>
                                    <p:anim calcmode="lin" valueType="num">
                                      <p:cBhvr>
                                        <p:cTn id="52" dur="500" fill="hold"/>
                                        <p:tgtEl>
                                          <p:spTgt spid="154655"/>
                                        </p:tgtEl>
                                        <p:attrNameLst>
                                          <p:attrName>ppt_h</p:attrName>
                                        </p:attrNameLst>
                                      </p:cBhvr>
                                      <p:tavLst>
                                        <p:tav tm="0">
                                          <p:val>
                                            <p:strVal val="#ppt_h"/>
                                          </p:val>
                                        </p:tav>
                                        <p:tav tm="100000">
                                          <p:val>
                                            <p:strVal val="#ppt_h"/>
                                          </p:val>
                                        </p:tav>
                                      </p:tavLst>
                                    </p:anim>
                                    <p:anim calcmode="lin" valueType="num">
                                      <p:cBhvr>
                                        <p:cTn id="53" dur="500" fill="hold"/>
                                        <p:tgtEl>
                                          <p:spTgt spid="154655"/>
                                        </p:tgtEl>
                                        <p:attrNameLst>
                                          <p:attrName>ppt_x</p:attrName>
                                        </p:attrNameLst>
                                      </p:cBhvr>
                                      <p:tavLst>
                                        <p:tav tm="0">
                                          <p:val>
                                            <p:strVal val="#ppt_x-.2"/>
                                          </p:val>
                                        </p:tav>
                                        <p:tav tm="100000">
                                          <p:val>
                                            <p:strVal val="#ppt_x"/>
                                          </p:val>
                                        </p:tav>
                                      </p:tavLst>
                                    </p:anim>
                                    <p:anim calcmode="lin" valueType="num">
                                      <p:cBhvr>
                                        <p:cTn id="54" dur="500" fill="hold"/>
                                        <p:tgtEl>
                                          <p:spTgt spid="154655"/>
                                        </p:tgtEl>
                                        <p:attrNameLst>
                                          <p:attrName>ppt_y</p:attrName>
                                        </p:attrNameLst>
                                      </p:cBhvr>
                                      <p:tavLst>
                                        <p:tav tm="0">
                                          <p:val>
                                            <p:strVal val="#ppt_y"/>
                                          </p:val>
                                        </p:tav>
                                        <p:tav tm="100000">
                                          <p:val>
                                            <p:strVal val="#ppt_y"/>
                                          </p:val>
                                        </p:tav>
                                      </p:tavLst>
                                    </p:anim>
                                    <p:animEffect transition="in" filter="fade">
                                      <p:cBhvr>
                                        <p:cTn id="55" dur="500"/>
                                        <p:tgtEl>
                                          <p:spTgt spid="154655"/>
                                        </p:tgtEl>
                                      </p:cBhvr>
                                    </p:animEffect>
                                  </p:childTnLst>
                                </p:cTn>
                              </p:par>
                              <p:par>
                                <p:cTn id="56" presetID="54" presetClass="entr" presetSubtype="0" accel="100000" fill="hold" grpId="0" nodeType="withEffect">
                                  <p:stCondLst>
                                    <p:cond delay="0"/>
                                  </p:stCondLst>
                                  <p:childTnLst>
                                    <p:set>
                                      <p:cBhvr>
                                        <p:cTn id="57" dur="1" fill="hold">
                                          <p:stCondLst>
                                            <p:cond delay="0"/>
                                          </p:stCondLst>
                                        </p:cTn>
                                        <p:tgtEl>
                                          <p:spTgt spid="154656"/>
                                        </p:tgtEl>
                                        <p:attrNameLst>
                                          <p:attrName>style.visibility</p:attrName>
                                        </p:attrNameLst>
                                      </p:cBhvr>
                                      <p:to>
                                        <p:strVal val="visible"/>
                                      </p:to>
                                    </p:set>
                                    <p:anim calcmode="lin" valueType="num">
                                      <p:cBhvr>
                                        <p:cTn id="58" dur="500" fill="hold"/>
                                        <p:tgtEl>
                                          <p:spTgt spid="154656"/>
                                        </p:tgtEl>
                                        <p:attrNameLst>
                                          <p:attrName>ppt_w</p:attrName>
                                        </p:attrNameLst>
                                      </p:cBhvr>
                                      <p:tavLst>
                                        <p:tav tm="0">
                                          <p:val>
                                            <p:strVal val="#ppt_w*0.05"/>
                                          </p:val>
                                        </p:tav>
                                        <p:tav tm="100000">
                                          <p:val>
                                            <p:strVal val="#ppt_w"/>
                                          </p:val>
                                        </p:tav>
                                      </p:tavLst>
                                    </p:anim>
                                    <p:anim calcmode="lin" valueType="num">
                                      <p:cBhvr>
                                        <p:cTn id="59" dur="500" fill="hold"/>
                                        <p:tgtEl>
                                          <p:spTgt spid="154656"/>
                                        </p:tgtEl>
                                        <p:attrNameLst>
                                          <p:attrName>ppt_h</p:attrName>
                                        </p:attrNameLst>
                                      </p:cBhvr>
                                      <p:tavLst>
                                        <p:tav tm="0">
                                          <p:val>
                                            <p:strVal val="#ppt_h"/>
                                          </p:val>
                                        </p:tav>
                                        <p:tav tm="100000">
                                          <p:val>
                                            <p:strVal val="#ppt_h"/>
                                          </p:val>
                                        </p:tav>
                                      </p:tavLst>
                                    </p:anim>
                                    <p:anim calcmode="lin" valueType="num">
                                      <p:cBhvr>
                                        <p:cTn id="60" dur="500" fill="hold"/>
                                        <p:tgtEl>
                                          <p:spTgt spid="154656"/>
                                        </p:tgtEl>
                                        <p:attrNameLst>
                                          <p:attrName>ppt_x</p:attrName>
                                        </p:attrNameLst>
                                      </p:cBhvr>
                                      <p:tavLst>
                                        <p:tav tm="0">
                                          <p:val>
                                            <p:strVal val="#ppt_x-.2"/>
                                          </p:val>
                                        </p:tav>
                                        <p:tav tm="100000">
                                          <p:val>
                                            <p:strVal val="#ppt_x"/>
                                          </p:val>
                                        </p:tav>
                                      </p:tavLst>
                                    </p:anim>
                                    <p:anim calcmode="lin" valueType="num">
                                      <p:cBhvr>
                                        <p:cTn id="61" dur="500" fill="hold"/>
                                        <p:tgtEl>
                                          <p:spTgt spid="154656"/>
                                        </p:tgtEl>
                                        <p:attrNameLst>
                                          <p:attrName>ppt_y</p:attrName>
                                        </p:attrNameLst>
                                      </p:cBhvr>
                                      <p:tavLst>
                                        <p:tav tm="0">
                                          <p:val>
                                            <p:strVal val="#ppt_y"/>
                                          </p:val>
                                        </p:tav>
                                        <p:tav tm="100000">
                                          <p:val>
                                            <p:strVal val="#ppt_y"/>
                                          </p:val>
                                        </p:tav>
                                      </p:tavLst>
                                    </p:anim>
                                    <p:animEffect transition="in" filter="fade">
                                      <p:cBhvr>
                                        <p:cTn id="62" dur="500"/>
                                        <p:tgtEl>
                                          <p:spTgt spid="154656"/>
                                        </p:tgtEl>
                                      </p:cBhvr>
                                    </p:animEffect>
                                  </p:childTnLst>
                                </p:cTn>
                              </p:par>
                              <p:par>
                                <p:cTn id="63" presetID="54" presetClass="entr" presetSubtype="0" accel="100000" fill="hold" grpId="0" nodeType="withEffect">
                                  <p:stCondLst>
                                    <p:cond delay="0"/>
                                  </p:stCondLst>
                                  <p:childTnLst>
                                    <p:set>
                                      <p:cBhvr>
                                        <p:cTn id="64" dur="1" fill="hold">
                                          <p:stCondLst>
                                            <p:cond delay="0"/>
                                          </p:stCondLst>
                                        </p:cTn>
                                        <p:tgtEl>
                                          <p:spTgt spid="154657"/>
                                        </p:tgtEl>
                                        <p:attrNameLst>
                                          <p:attrName>style.visibility</p:attrName>
                                        </p:attrNameLst>
                                      </p:cBhvr>
                                      <p:to>
                                        <p:strVal val="visible"/>
                                      </p:to>
                                    </p:set>
                                    <p:anim calcmode="lin" valueType="num">
                                      <p:cBhvr>
                                        <p:cTn id="65" dur="500" fill="hold"/>
                                        <p:tgtEl>
                                          <p:spTgt spid="154657"/>
                                        </p:tgtEl>
                                        <p:attrNameLst>
                                          <p:attrName>ppt_w</p:attrName>
                                        </p:attrNameLst>
                                      </p:cBhvr>
                                      <p:tavLst>
                                        <p:tav tm="0">
                                          <p:val>
                                            <p:strVal val="#ppt_w*0.05"/>
                                          </p:val>
                                        </p:tav>
                                        <p:tav tm="100000">
                                          <p:val>
                                            <p:strVal val="#ppt_w"/>
                                          </p:val>
                                        </p:tav>
                                      </p:tavLst>
                                    </p:anim>
                                    <p:anim calcmode="lin" valueType="num">
                                      <p:cBhvr>
                                        <p:cTn id="66" dur="500" fill="hold"/>
                                        <p:tgtEl>
                                          <p:spTgt spid="154657"/>
                                        </p:tgtEl>
                                        <p:attrNameLst>
                                          <p:attrName>ppt_h</p:attrName>
                                        </p:attrNameLst>
                                      </p:cBhvr>
                                      <p:tavLst>
                                        <p:tav tm="0">
                                          <p:val>
                                            <p:strVal val="#ppt_h"/>
                                          </p:val>
                                        </p:tav>
                                        <p:tav tm="100000">
                                          <p:val>
                                            <p:strVal val="#ppt_h"/>
                                          </p:val>
                                        </p:tav>
                                      </p:tavLst>
                                    </p:anim>
                                    <p:anim calcmode="lin" valueType="num">
                                      <p:cBhvr>
                                        <p:cTn id="67" dur="500" fill="hold"/>
                                        <p:tgtEl>
                                          <p:spTgt spid="154657"/>
                                        </p:tgtEl>
                                        <p:attrNameLst>
                                          <p:attrName>ppt_x</p:attrName>
                                        </p:attrNameLst>
                                      </p:cBhvr>
                                      <p:tavLst>
                                        <p:tav tm="0">
                                          <p:val>
                                            <p:strVal val="#ppt_x-.2"/>
                                          </p:val>
                                        </p:tav>
                                        <p:tav tm="100000">
                                          <p:val>
                                            <p:strVal val="#ppt_x"/>
                                          </p:val>
                                        </p:tav>
                                      </p:tavLst>
                                    </p:anim>
                                    <p:anim calcmode="lin" valueType="num">
                                      <p:cBhvr>
                                        <p:cTn id="68" dur="500" fill="hold"/>
                                        <p:tgtEl>
                                          <p:spTgt spid="154657"/>
                                        </p:tgtEl>
                                        <p:attrNameLst>
                                          <p:attrName>ppt_y</p:attrName>
                                        </p:attrNameLst>
                                      </p:cBhvr>
                                      <p:tavLst>
                                        <p:tav tm="0">
                                          <p:val>
                                            <p:strVal val="#ppt_y"/>
                                          </p:val>
                                        </p:tav>
                                        <p:tav tm="100000">
                                          <p:val>
                                            <p:strVal val="#ppt_y"/>
                                          </p:val>
                                        </p:tav>
                                      </p:tavLst>
                                    </p:anim>
                                    <p:animEffect transition="in" filter="fade">
                                      <p:cBhvr>
                                        <p:cTn id="69" dur="500"/>
                                        <p:tgtEl>
                                          <p:spTgt spid="154657"/>
                                        </p:tgtEl>
                                      </p:cBhvr>
                                    </p:animEffect>
                                  </p:childTnLst>
                                </p:cTn>
                              </p:par>
                              <p:par>
                                <p:cTn id="70" presetID="54" presetClass="entr" presetSubtype="0" accel="100000" fill="hold" grpId="0" nodeType="withEffect">
                                  <p:stCondLst>
                                    <p:cond delay="0"/>
                                  </p:stCondLst>
                                  <p:childTnLst>
                                    <p:set>
                                      <p:cBhvr>
                                        <p:cTn id="71" dur="1" fill="hold">
                                          <p:stCondLst>
                                            <p:cond delay="0"/>
                                          </p:stCondLst>
                                        </p:cTn>
                                        <p:tgtEl>
                                          <p:spTgt spid="154666"/>
                                        </p:tgtEl>
                                        <p:attrNameLst>
                                          <p:attrName>style.visibility</p:attrName>
                                        </p:attrNameLst>
                                      </p:cBhvr>
                                      <p:to>
                                        <p:strVal val="visible"/>
                                      </p:to>
                                    </p:set>
                                    <p:anim calcmode="lin" valueType="num">
                                      <p:cBhvr>
                                        <p:cTn id="72" dur="500" fill="hold"/>
                                        <p:tgtEl>
                                          <p:spTgt spid="154666"/>
                                        </p:tgtEl>
                                        <p:attrNameLst>
                                          <p:attrName>ppt_w</p:attrName>
                                        </p:attrNameLst>
                                      </p:cBhvr>
                                      <p:tavLst>
                                        <p:tav tm="0">
                                          <p:val>
                                            <p:strVal val="#ppt_w*0.05"/>
                                          </p:val>
                                        </p:tav>
                                        <p:tav tm="100000">
                                          <p:val>
                                            <p:strVal val="#ppt_w"/>
                                          </p:val>
                                        </p:tav>
                                      </p:tavLst>
                                    </p:anim>
                                    <p:anim calcmode="lin" valueType="num">
                                      <p:cBhvr>
                                        <p:cTn id="73" dur="500" fill="hold"/>
                                        <p:tgtEl>
                                          <p:spTgt spid="154666"/>
                                        </p:tgtEl>
                                        <p:attrNameLst>
                                          <p:attrName>ppt_h</p:attrName>
                                        </p:attrNameLst>
                                      </p:cBhvr>
                                      <p:tavLst>
                                        <p:tav tm="0">
                                          <p:val>
                                            <p:strVal val="#ppt_h"/>
                                          </p:val>
                                        </p:tav>
                                        <p:tav tm="100000">
                                          <p:val>
                                            <p:strVal val="#ppt_h"/>
                                          </p:val>
                                        </p:tav>
                                      </p:tavLst>
                                    </p:anim>
                                    <p:anim calcmode="lin" valueType="num">
                                      <p:cBhvr>
                                        <p:cTn id="74" dur="500" fill="hold"/>
                                        <p:tgtEl>
                                          <p:spTgt spid="154666"/>
                                        </p:tgtEl>
                                        <p:attrNameLst>
                                          <p:attrName>ppt_x</p:attrName>
                                        </p:attrNameLst>
                                      </p:cBhvr>
                                      <p:tavLst>
                                        <p:tav tm="0">
                                          <p:val>
                                            <p:strVal val="#ppt_x-.2"/>
                                          </p:val>
                                        </p:tav>
                                        <p:tav tm="100000">
                                          <p:val>
                                            <p:strVal val="#ppt_x"/>
                                          </p:val>
                                        </p:tav>
                                      </p:tavLst>
                                    </p:anim>
                                    <p:anim calcmode="lin" valueType="num">
                                      <p:cBhvr>
                                        <p:cTn id="75" dur="500" fill="hold"/>
                                        <p:tgtEl>
                                          <p:spTgt spid="154666"/>
                                        </p:tgtEl>
                                        <p:attrNameLst>
                                          <p:attrName>ppt_y</p:attrName>
                                        </p:attrNameLst>
                                      </p:cBhvr>
                                      <p:tavLst>
                                        <p:tav tm="0">
                                          <p:val>
                                            <p:strVal val="#ppt_y"/>
                                          </p:val>
                                        </p:tav>
                                        <p:tav tm="100000">
                                          <p:val>
                                            <p:strVal val="#ppt_y"/>
                                          </p:val>
                                        </p:tav>
                                      </p:tavLst>
                                    </p:anim>
                                    <p:animEffect transition="in" filter="fade">
                                      <p:cBhvr>
                                        <p:cTn id="76" dur="500"/>
                                        <p:tgtEl>
                                          <p:spTgt spid="154666"/>
                                        </p:tgtEl>
                                      </p:cBhvr>
                                    </p:animEffect>
                                  </p:childTnLst>
                                </p:cTn>
                              </p:par>
                              <p:par>
                                <p:cTn id="77" presetID="54" presetClass="entr" presetSubtype="0" accel="100000" fill="hold" grpId="0" nodeType="withEffect">
                                  <p:stCondLst>
                                    <p:cond delay="0"/>
                                  </p:stCondLst>
                                  <p:childTnLst>
                                    <p:set>
                                      <p:cBhvr>
                                        <p:cTn id="78" dur="1" fill="hold">
                                          <p:stCondLst>
                                            <p:cond delay="0"/>
                                          </p:stCondLst>
                                        </p:cTn>
                                        <p:tgtEl>
                                          <p:spTgt spid="154667"/>
                                        </p:tgtEl>
                                        <p:attrNameLst>
                                          <p:attrName>style.visibility</p:attrName>
                                        </p:attrNameLst>
                                      </p:cBhvr>
                                      <p:to>
                                        <p:strVal val="visible"/>
                                      </p:to>
                                    </p:set>
                                    <p:anim calcmode="lin" valueType="num">
                                      <p:cBhvr>
                                        <p:cTn id="79" dur="500" fill="hold"/>
                                        <p:tgtEl>
                                          <p:spTgt spid="154667"/>
                                        </p:tgtEl>
                                        <p:attrNameLst>
                                          <p:attrName>ppt_w</p:attrName>
                                        </p:attrNameLst>
                                      </p:cBhvr>
                                      <p:tavLst>
                                        <p:tav tm="0">
                                          <p:val>
                                            <p:strVal val="#ppt_w*0.05"/>
                                          </p:val>
                                        </p:tav>
                                        <p:tav tm="100000">
                                          <p:val>
                                            <p:strVal val="#ppt_w"/>
                                          </p:val>
                                        </p:tav>
                                      </p:tavLst>
                                    </p:anim>
                                    <p:anim calcmode="lin" valueType="num">
                                      <p:cBhvr>
                                        <p:cTn id="80" dur="500" fill="hold"/>
                                        <p:tgtEl>
                                          <p:spTgt spid="154667"/>
                                        </p:tgtEl>
                                        <p:attrNameLst>
                                          <p:attrName>ppt_h</p:attrName>
                                        </p:attrNameLst>
                                      </p:cBhvr>
                                      <p:tavLst>
                                        <p:tav tm="0">
                                          <p:val>
                                            <p:strVal val="#ppt_h"/>
                                          </p:val>
                                        </p:tav>
                                        <p:tav tm="100000">
                                          <p:val>
                                            <p:strVal val="#ppt_h"/>
                                          </p:val>
                                        </p:tav>
                                      </p:tavLst>
                                    </p:anim>
                                    <p:anim calcmode="lin" valueType="num">
                                      <p:cBhvr>
                                        <p:cTn id="81" dur="500" fill="hold"/>
                                        <p:tgtEl>
                                          <p:spTgt spid="154667"/>
                                        </p:tgtEl>
                                        <p:attrNameLst>
                                          <p:attrName>ppt_x</p:attrName>
                                        </p:attrNameLst>
                                      </p:cBhvr>
                                      <p:tavLst>
                                        <p:tav tm="0">
                                          <p:val>
                                            <p:strVal val="#ppt_x-.2"/>
                                          </p:val>
                                        </p:tav>
                                        <p:tav tm="100000">
                                          <p:val>
                                            <p:strVal val="#ppt_x"/>
                                          </p:val>
                                        </p:tav>
                                      </p:tavLst>
                                    </p:anim>
                                    <p:anim calcmode="lin" valueType="num">
                                      <p:cBhvr>
                                        <p:cTn id="82" dur="500" fill="hold"/>
                                        <p:tgtEl>
                                          <p:spTgt spid="154667"/>
                                        </p:tgtEl>
                                        <p:attrNameLst>
                                          <p:attrName>ppt_y</p:attrName>
                                        </p:attrNameLst>
                                      </p:cBhvr>
                                      <p:tavLst>
                                        <p:tav tm="0">
                                          <p:val>
                                            <p:strVal val="#ppt_y"/>
                                          </p:val>
                                        </p:tav>
                                        <p:tav tm="100000">
                                          <p:val>
                                            <p:strVal val="#ppt_y"/>
                                          </p:val>
                                        </p:tav>
                                      </p:tavLst>
                                    </p:anim>
                                    <p:animEffect transition="in" filter="fade">
                                      <p:cBhvr>
                                        <p:cTn id="83" dur="500"/>
                                        <p:tgtEl>
                                          <p:spTgt spid="15466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4" presetClass="entr" presetSubtype="0" accel="100000" fill="hold" grpId="1" nodeType="clickEffect">
                                  <p:stCondLst>
                                    <p:cond delay="0"/>
                                  </p:stCondLst>
                                  <p:childTnLst>
                                    <p:set>
                                      <p:cBhvr>
                                        <p:cTn id="87" dur="1" fill="hold">
                                          <p:stCondLst>
                                            <p:cond delay="0"/>
                                          </p:stCondLst>
                                        </p:cTn>
                                        <p:tgtEl>
                                          <p:spTgt spid="154656"/>
                                        </p:tgtEl>
                                        <p:attrNameLst>
                                          <p:attrName>style.visibility</p:attrName>
                                        </p:attrNameLst>
                                      </p:cBhvr>
                                      <p:to>
                                        <p:strVal val="visible"/>
                                      </p:to>
                                    </p:set>
                                    <p:anim calcmode="lin" valueType="num">
                                      <p:cBhvr>
                                        <p:cTn id="88" dur="500" fill="hold"/>
                                        <p:tgtEl>
                                          <p:spTgt spid="154656"/>
                                        </p:tgtEl>
                                        <p:attrNameLst>
                                          <p:attrName>ppt_w</p:attrName>
                                        </p:attrNameLst>
                                      </p:cBhvr>
                                      <p:tavLst>
                                        <p:tav tm="0">
                                          <p:val>
                                            <p:strVal val="#ppt_w*0.05"/>
                                          </p:val>
                                        </p:tav>
                                        <p:tav tm="100000">
                                          <p:val>
                                            <p:strVal val="#ppt_w"/>
                                          </p:val>
                                        </p:tav>
                                      </p:tavLst>
                                    </p:anim>
                                    <p:anim calcmode="lin" valueType="num">
                                      <p:cBhvr>
                                        <p:cTn id="89" dur="500" fill="hold"/>
                                        <p:tgtEl>
                                          <p:spTgt spid="154656"/>
                                        </p:tgtEl>
                                        <p:attrNameLst>
                                          <p:attrName>ppt_h</p:attrName>
                                        </p:attrNameLst>
                                      </p:cBhvr>
                                      <p:tavLst>
                                        <p:tav tm="0">
                                          <p:val>
                                            <p:strVal val="#ppt_h"/>
                                          </p:val>
                                        </p:tav>
                                        <p:tav tm="100000">
                                          <p:val>
                                            <p:strVal val="#ppt_h"/>
                                          </p:val>
                                        </p:tav>
                                      </p:tavLst>
                                    </p:anim>
                                    <p:anim calcmode="lin" valueType="num">
                                      <p:cBhvr>
                                        <p:cTn id="90" dur="500" fill="hold"/>
                                        <p:tgtEl>
                                          <p:spTgt spid="154656"/>
                                        </p:tgtEl>
                                        <p:attrNameLst>
                                          <p:attrName>ppt_x</p:attrName>
                                        </p:attrNameLst>
                                      </p:cBhvr>
                                      <p:tavLst>
                                        <p:tav tm="0">
                                          <p:val>
                                            <p:strVal val="#ppt_x-.2"/>
                                          </p:val>
                                        </p:tav>
                                        <p:tav tm="100000">
                                          <p:val>
                                            <p:strVal val="#ppt_x"/>
                                          </p:val>
                                        </p:tav>
                                      </p:tavLst>
                                    </p:anim>
                                    <p:anim calcmode="lin" valueType="num">
                                      <p:cBhvr>
                                        <p:cTn id="91" dur="500" fill="hold"/>
                                        <p:tgtEl>
                                          <p:spTgt spid="154656"/>
                                        </p:tgtEl>
                                        <p:attrNameLst>
                                          <p:attrName>ppt_y</p:attrName>
                                        </p:attrNameLst>
                                      </p:cBhvr>
                                      <p:tavLst>
                                        <p:tav tm="0">
                                          <p:val>
                                            <p:strVal val="#ppt_y"/>
                                          </p:val>
                                        </p:tav>
                                        <p:tav tm="100000">
                                          <p:val>
                                            <p:strVal val="#ppt_y"/>
                                          </p:val>
                                        </p:tav>
                                      </p:tavLst>
                                    </p:anim>
                                    <p:animEffect transition="in" filter="fade">
                                      <p:cBhvr>
                                        <p:cTn id="92" dur="500"/>
                                        <p:tgtEl>
                                          <p:spTgt spid="154656"/>
                                        </p:tgtEl>
                                      </p:cBhvr>
                                    </p:animEffect>
                                  </p:childTnLst>
                                  <p:subTnLst>
                                    <p:audio>
                                      <p:cMediaNode>
                                        <p:cTn display="0" masterRel="sameClick">
                                          <p:stCondLst>
                                            <p:cond evt="begin" delay="0">
                                              <p:tn val="86"/>
                                            </p:cond>
                                          </p:stCondLst>
                                          <p:endCondLst>
                                            <p:cond evt="onStopAudio" delay="0">
                                              <p:tgtEl>
                                                <p:sldTgt/>
                                              </p:tgtEl>
                                            </p:cond>
                                          </p:endCondLst>
                                        </p:cTn>
                                        <p:tgtEl>
                                          <p:sndTgt r:embed="rId2" name="coin.wav"/>
                                        </p:tgtEl>
                                      </p:cMediaNode>
                                    </p:audio>
                                  </p:subTnLst>
                                </p:cTn>
                              </p:par>
                              <p:par>
                                <p:cTn id="93" presetID="54" presetClass="entr" presetSubtype="0" accel="100000" fill="hold" grpId="0" nodeType="withEffect">
                                  <p:stCondLst>
                                    <p:cond delay="0"/>
                                  </p:stCondLst>
                                  <p:childTnLst>
                                    <p:set>
                                      <p:cBhvr>
                                        <p:cTn id="94" dur="1" fill="hold">
                                          <p:stCondLst>
                                            <p:cond delay="0"/>
                                          </p:stCondLst>
                                        </p:cTn>
                                        <p:tgtEl>
                                          <p:spTgt spid="154658"/>
                                        </p:tgtEl>
                                        <p:attrNameLst>
                                          <p:attrName>style.visibility</p:attrName>
                                        </p:attrNameLst>
                                      </p:cBhvr>
                                      <p:to>
                                        <p:strVal val="visible"/>
                                      </p:to>
                                    </p:set>
                                    <p:anim calcmode="lin" valueType="num">
                                      <p:cBhvr>
                                        <p:cTn id="95" dur="500" fill="hold"/>
                                        <p:tgtEl>
                                          <p:spTgt spid="154658"/>
                                        </p:tgtEl>
                                        <p:attrNameLst>
                                          <p:attrName>ppt_w</p:attrName>
                                        </p:attrNameLst>
                                      </p:cBhvr>
                                      <p:tavLst>
                                        <p:tav tm="0">
                                          <p:val>
                                            <p:strVal val="#ppt_w*0.05"/>
                                          </p:val>
                                        </p:tav>
                                        <p:tav tm="100000">
                                          <p:val>
                                            <p:strVal val="#ppt_w"/>
                                          </p:val>
                                        </p:tav>
                                      </p:tavLst>
                                    </p:anim>
                                    <p:anim calcmode="lin" valueType="num">
                                      <p:cBhvr>
                                        <p:cTn id="96" dur="500" fill="hold"/>
                                        <p:tgtEl>
                                          <p:spTgt spid="154658"/>
                                        </p:tgtEl>
                                        <p:attrNameLst>
                                          <p:attrName>ppt_h</p:attrName>
                                        </p:attrNameLst>
                                      </p:cBhvr>
                                      <p:tavLst>
                                        <p:tav tm="0">
                                          <p:val>
                                            <p:strVal val="#ppt_h"/>
                                          </p:val>
                                        </p:tav>
                                        <p:tav tm="100000">
                                          <p:val>
                                            <p:strVal val="#ppt_h"/>
                                          </p:val>
                                        </p:tav>
                                      </p:tavLst>
                                    </p:anim>
                                    <p:anim calcmode="lin" valueType="num">
                                      <p:cBhvr>
                                        <p:cTn id="97" dur="500" fill="hold"/>
                                        <p:tgtEl>
                                          <p:spTgt spid="154658"/>
                                        </p:tgtEl>
                                        <p:attrNameLst>
                                          <p:attrName>ppt_x</p:attrName>
                                        </p:attrNameLst>
                                      </p:cBhvr>
                                      <p:tavLst>
                                        <p:tav tm="0">
                                          <p:val>
                                            <p:strVal val="#ppt_x-.2"/>
                                          </p:val>
                                        </p:tav>
                                        <p:tav tm="100000">
                                          <p:val>
                                            <p:strVal val="#ppt_x"/>
                                          </p:val>
                                        </p:tav>
                                      </p:tavLst>
                                    </p:anim>
                                    <p:anim calcmode="lin" valueType="num">
                                      <p:cBhvr>
                                        <p:cTn id="98" dur="500" fill="hold"/>
                                        <p:tgtEl>
                                          <p:spTgt spid="154658"/>
                                        </p:tgtEl>
                                        <p:attrNameLst>
                                          <p:attrName>ppt_y</p:attrName>
                                        </p:attrNameLst>
                                      </p:cBhvr>
                                      <p:tavLst>
                                        <p:tav tm="0">
                                          <p:val>
                                            <p:strVal val="#ppt_y"/>
                                          </p:val>
                                        </p:tav>
                                        <p:tav tm="100000">
                                          <p:val>
                                            <p:strVal val="#ppt_y"/>
                                          </p:val>
                                        </p:tav>
                                      </p:tavLst>
                                    </p:anim>
                                    <p:animEffect transition="in" filter="fade">
                                      <p:cBhvr>
                                        <p:cTn id="99" dur="500"/>
                                        <p:tgtEl>
                                          <p:spTgt spid="154658"/>
                                        </p:tgtEl>
                                      </p:cBhvr>
                                    </p:animEffect>
                                  </p:childTnLst>
                                </p:cTn>
                              </p:par>
                              <p:par>
                                <p:cTn id="100" presetID="54" presetClass="entr" presetSubtype="0" accel="100000" fill="hold" grpId="0" nodeType="withEffect">
                                  <p:stCondLst>
                                    <p:cond delay="0"/>
                                  </p:stCondLst>
                                  <p:childTnLst>
                                    <p:set>
                                      <p:cBhvr>
                                        <p:cTn id="101" dur="1" fill="hold">
                                          <p:stCondLst>
                                            <p:cond delay="0"/>
                                          </p:stCondLst>
                                        </p:cTn>
                                        <p:tgtEl>
                                          <p:spTgt spid="154659"/>
                                        </p:tgtEl>
                                        <p:attrNameLst>
                                          <p:attrName>style.visibility</p:attrName>
                                        </p:attrNameLst>
                                      </p:cBhvr>
                                      <p:to>
                                        <p:strVal val="visible"/>
                                      </p:to>
                                    </p:set>
                                    <p:anim calcmode="lin" valueType="num">
                                      <p:cBhvr>
                                        <p:cTn id="102" dur="500" fill="hold"/>
                                        <p:tgtEl>
                                          <p:spTgt spid="154659"/>
                                        </p:tgtEl>
                                        <p:attrNameLst>
                                          <p:attrName>ppt_w</p:attrName>
                                        </p:attrNameLst>
                                      </p:cBhvr>
                                      <p:tavLst>
                                        <p:tav tm="0">
                                          <p:val>
                                            <p:strVal val="#ppt_w*0.05"/>
                                          </p:val>
                                        </p:tav>
                                        <p:tav tm="100000">
                                          <p:val>
                                            <p:strVal val="#ppt_w"/>
                                          </p:val>
                                        </p:tav>
                                      </p:tavLst>
                                    </p:anim>
                                    <p:anim calcmode="lin" valueType="num">
                                      <p:cBhvr>
                                        <p:cTn id="103" dur="500" fill="hold"/>
                                        <p:tgtEl>
                                          <p:spTgt spid="154659"/>
                                        </p:tgtEl>
                                        <p:attrNameLst>
                                          <p:attrName>ppt_h</p:attrName>
                                        </p:attrNameLst>
                                      </p:cBhvr>
                                      <p:tavLst>
                                        <p:tav tm="0">
                                          <p:val>
                                            <p:strVal val="#ppt_h"/>
                                          </p:val>
                                        </p:tav>
                                        <p:tav tm="100000">
                                          <p:val>
                                            <p:strVal val="#ppt_h"/>
                                          </p:val>
                                        </p:tav>
                                      </p:tavLst>
                                    </p:anim>
                                    <p:anim calcmode="lin" valueType="num">
                                      <p:cBhvr>
                                        <p:cTn id="104" dur="500" fill="hold"/>
                                        <p:tgtEl>
                                          <p:spTgt spid="154659"/>
                                        </p:tgtEl>
                                        <p:attrNameLst>
                                          <p:attrName>ppt_x</p:attrName>
                                        </p:attrNameLst>
                                      </p:cBhvr>
                                      <p:tavLst>
                                        <p:tav tm="0">
                                          <p:val>
                                            <p:strVal val="#ppt_x-.2"/>
                                          </p:val>
                                        </p:tav>
                                        <p:tav tm="100000">
                                          <p:val>
                                            <p:strVal val="#ppt_x"/>
                                          </p:val>
                                        </p:tav>
                                      </p:tavLst>
                                    </p:anim>
                                    <p:anim calcmode="lin" valueType="num">
                                      <p:cBhvr>
                                        <p:cTn id="105" dur="500" fill="hold"/>
                                        <p:tgtEl>
                                          <p:spTgt spid="154659"/>
                                        </p:tgtEl>
                                        <p:attrNameLst>
                                          <p:attrName>ppt_y</p:attrName>
                                        </p:attrNameLst>
                                      </p:cBhvr>
                                      <p:tavLst>
                                        <p:tav tm="0">
                                          <p:val>
                                            <p:strVal val="#ppt_y"/>
                                          </p:val>
                                        </p:tav>
                                        <p:tav tm="100000">
                                          <p:val>
                                            <p:strVal val="#ppt_y"/>
                                          </p:val>
                                        </p:tav>
                                      </p:tavLst>
                                    </p:anim>
                                    <p:animEffect transition="in" filter="fade">
                                      <p:cBhvr>
                                        <p:cTn id="106" dur="500"/>
                                        <p:tgtEl>
                                          <p:spTgt spid="154659"/>
                                        </p:tgtEl>
                                      </p:cBhvr>
                                    </p:animEffect>
                                  </p:childTnLst>
                                </p:cTn>
                              </p:par>
                              <p:par>
                                <p:cTn id="107" presetID="54" presetClass="entr" presetSubtype="0" accel="100000" fill="hold" grpId="0" nodeType="withEffect">
                                  <p:stCondLst>
                                    <p:cond delay="0"/>
                                  </p:stCondLst>
                                  <p:childTnLst>
                                    <p:set>
                                      <p:cBhvr>
                                        <p:cTn id="108" dur="1" fill="hold">
                                          <p:stCondLst>
                                            <p:cond delay="0"/>
                                          </p:stCondLst>
                                        </p:cTn>
                                        <p:tgtEl>
                                          <p:spTgt spid="154660"/>
                                        </p:tgtEl>
                                        <p:attrNameLst>
                                          <p:attrName>style.visibility</p:attrName>
                                        </p:attrNameLst>
                                      </p:cBhvr>
                                      <p:to>
                                        <p:strVal val="visible"/>
                                      </p:to>
                                    </p:set>
                                    <p:anim calcmode="lin" valueType="num">
                                      <p:cBhvr>
                                        <p:cTn id="109" dur="500" fill="hold"/>
                                        <p:tgtEl>
                                          <p:spTgt spid="154660"/>
                                        </p:tgtEl>
                                        <p:attrNameLst>
                                          <p:attrName>ppt_w</p:attrName>
                                        </p:attrNameLst>
                                      </p:cBhvr>
                                      <p:tavLst>
                                        <p:tav tm="0">
                                          <p:val>
                                            <p:strVal val="#ppt_w*0.05"/>
                                          </p:val>
                                        </p:tav>
                                        <p:tav tm="100000">
                                          <p:val>
                                            <p:strVal val="#ppt_w"/>
                                          </p:val>
                                        </p:tav>
                                      </p:tavLst>
                                    </p:anim>
                                    <p:anim calcmode="lin" valueType="num">
                                      <p:cBhvr>
                                        <p:cTn id="110" dur="500" fill="hold"/>
                                        <p:tgtEl>
                                          <p:spTgt spid="154660"/>
                                        </p:tgtEl>
                                        <p:attrNameLst>
                                          <p:attrName>ppt_h</p:attrName>
                                        </p:attrNameLst>
                                      </p:cBhvr>
                                      <p:tavLst>
                                        <p:tav tm="0">
                                          <p:val>
                                            <p:strVal val="#ppt_h"/>
                                          </p:val>
                                        </p:tav>
                                        <p:tav tm="100000">
                                          <p:val>
                                            <p:strVal val="#ppt_h"/>
                                          </p:val>
                                        </p:tav>
                                      </p:tavLst>
                                    </p:anim>
                                    <p:anim calcmode="lin" valueType="num">
                                      <p:cBhvr>
                                        <p:cTn id="111" dur="500" fill="hold"/>
                                        <p:tgtEl>
                                          <p:spTgt spid="154660"/>
                                        </p:tgtEl>
                                        <p:attrNameLst>
                                          <p:attrName>ppt_x</p:attrName>
                                        </p:attrNameLst>
                                      </p:cBhvr>
                                      <p:tavLst>
                                        <p:tav tm="0">
                                          <p:val>
                                            <p:strVal val="#ppt_x-.2"/>
                                          </p:val>
                                        </p:tav>
                                        <p:tav tm="100000">
                                          <p:val>
                                            <p:strVal val="#ppt_x"/>
                                          </p:val>
                                        </p:tav>
                                      </p:tavLst>
                                    </p:anim>
                                    <p:anim calcmode="lin" valueType="num">
                                      <p:cBhvr>
                                        <p:cTn id="112" dur="500" fill="hold"/>
                                        <p:tgtEl>
                                          <p:spTgt spid="154660"/>
                                        </p:tgtEl>
                                        <p:attrNameLst>
                                          <p:attrName>ppt_y</p:attrName>
                                        </p:attrNameLst>
                                      </p:cBhvr>
                                      <p:tavLst>
                                        <p:tav tm="0">
                                          <p:val>
                                            <p:strVal val="#ppt_y"/>
                                          </p:val>
                                        </p:tav>
                                        <p:tav tm="100000">
                                          <p:val>
                                            <p:strVal val="#ppt_y"/>
                                          </p:val>
                                        </p:tav>
                                      </p:tavLst>
                                    </p:anim>
                                    <p:animEffect transition="in" filter="fade">
                                      <p:cBhvr>
                                        <p:cTn id="113" dur="500"/>
                                        <p:tgtEl>
                                          <p:spTgt spid="154660"/>
                                        </p:tgtEl>
                                      </p:cBhvr>
                                    </p:animEffect>
                                  </p:childTnLst>
                                </p:cTn>
                              </p:par>
                              <p:par>
                                <p:cTn id="114" presetID="54" presetClass="entr" presetSubtype="0" accel="100000" fill="hold" grpId="0" nodeType="withEffect">
                                  <p:stCondLst>
                                    <p:cond delay="0"/>
                                  </p:stCondLst>
                                  <p:childTnLst>
                                    <p:set>
                                      <p:cBhvr>
                                        <p:cTn id="115" dur="1" fill="hold">
                                          <p:stCondLst>
                                            <p:cond delay="0"/>
                                          </p:stCondLst>
                                        </p:cTn>
                                        <p:tgtEl>
                                          <p:spTgt spid="154661"/>
                                        </p:tgtEl>
                                        <p:attrNameLst>
                                          <p:attrName>style.visibility</p:attrName>
                                        </p:attrNameLst>
                                      </p:cBhvr>
                                      <p:to>
                                        <p:strVal val="visible"/>
                                      </p:to>
                                    </p:set>
                                    <p:anim calcmode="lin" valueType="num">
                                      <p:cBhvr>
                                        <p:cTn id="116" dur="500" fill="hold"/>
                                        <p:tgtEl>
                                          <p:spTgt spid="154661"/>
                                        </p:tgtEl>
                                        <p:attrNameLst>
                                          <p:attrName>ppt_w</p:attrName>
                                        </p:attrNameLst>
                                      </p:cBhvr>
                                      <p:tavLst>
                                        <p:tav tm="0">
                                          <p:val>
                                            <p:strVal val="#ppt_w*0.05"/>
                                          </p:val>
                                        </p:tav>
                                        <p:tav tm="100000">
                                          <p:val>
                                            <p:strVal val="#ppt_w"/>
                                          </p:val>
                                        </p:tav>
                                      </p:tavLst>
                                    </p:anim>
                                    <p:anim calcmode="lin" valueType="num">
                                      <p:cBhvr>
                                        <p:cTn id="117" dur="500" fill="hold"/>
                                        <p:tgtEl>
                                          <p:spTgt spid="154661"/>
                                        </p:tgtEl>
                                        <p:attrNameLst>
                                          <p:attrName>ppt_h</p:attrName>
                                        </p:attrNameLst>
                                      </p:cBhvr>
                                      <p:tavLst>
                                        <p:tav tm="0">
                                          <p:val>
                                            <p:strVal val="#ppt_h"/>
                                          </p:val>
                                        </p:tav>
                                        <p:tav tm="100000">
                                          <p:val>
                                            <p:strVal val="#ppt_h"/>
                                          </p:val>
                                        </p:tav>
                                      </p:tavLst>
                                    </p:anim>
                                    <p:anim calcmode="lin" valueType="num">
                                      <p:cBhvr>
                                        <p:cTn id="118" dur="500" fill="hold"/>
                                        <p:tgtEl>
                                          <p:spTgt spid="154661"/>
                                        </p:tgtEl>
                                        <p:attrNameLst>
                                          <p:attrName>ppt_x</p:attrName>
                                        </p:attrNameLst>
                                      </p:cBhvr>
                                      <p:tavLst>
                                        <p:tav tm="0">
                                          <p:val>
                                            <p:strVal val="#ppt_x-.2"/>
                                          </p:val>
                                        </p:tav>
                                        <p:tav tm="100000">
                                          <p:val>
                                            <p:strVal val="#ppt_x"/>
                                          </p:val>
                                        </p:tav>
                                      </p:tavLst>
                                    </p:anim>
                                    <p:anim calcmode="lin" valueType="num">
                                      <p:cBhvr>
                                        <p:cTn id="119" dur="500" fill="hold"/>
                                        <p:tgtEl>
                                          <p:spTgt spid="154661"/>
                                        </p:tgtEl>
                                        <p:attrNameLst>
                                          <p:attrName>ppt_y</p:attrName>
                                        </p:attrNameLst>
                                      </p:cBhvr>
                                      <p:tavLst>
                                        <p:tav tm="0">
                                          <p:val>
                                            <p:strVal val="#ppt_y"/>
                                          </p:val>
                                        </p:tav>
                                        <p:tav tm="100000">
                                          <p:val>
                                            <p:strVal val="#ppt_y"/>
                                          </p:val>
                                        </p:tav>
                                      </p:tavLst>
                                    </p:anim>
                                    <p:animEffect transition="in" filter="fade">
                                      <p:cBhvr>
                                        <p:cTn id="120" dur="500"/>
                                        <p:tgtEl>
                                          <p:spTgt spid="154661"/>
                                        </p:tgtEl>
                                      </p:cBhvr>
                                    </p:animEffect>
                                  </p:childTnLst>
                                </p:cTn>
                              </p:par>
                              <p:par>
                                <p:cTn id="121" presetID="54" presetClass="entr" presetSubtype="0" accel="100000" fill="hold" grpId="0" nodeType="withEffect">
                                  <p:stCondLst>
                                    <p:cond delay="0"/>
                                  </p:stCondLst>
                                  <p:childTnLst>
                                    <p:set>
                                      <p:cBhvr>
                                        <p:cTn id="122" dur="1" fill="hold">
                                          <p:stCondLst>
                                            <p:cond delay="0"/>
                                          </p:stCondLst>
                                        </p:cTn>
                                        <p:tgtEl>
                                          <p:spTgt spid="154668"/>
                                        </p:tgtEl>
                                        <p:attrNameLst>
                                          <p:attrName>style.visibility</p:attrName>
                                        </p:attrNameLst>
                                      </p:cBhvr>
                                      <p:to>
                                        <p:strVal val="visible"/>
                                      </p:to>
                                    </p:set>
                                    <p:anim calcmode="lin" valueType="num">
                                      <p:cBhvr>
                                        <p:cTn id="123" dur="500" fill="hold"/>
                                        <p:tgtEl>
                                          <p:spTgt spid="154668"/>
                                        </p:tgtEl>
                                        <p:attrNameLst>
                                          <p:attrName>ppt_w</p:attrName>
                                        </p:attrNameLst>
                                      </p:cBhvr>
                                      <p:tavLst>
                                        <p:tav tm="0">
                                          <p:val>
                                            <p:strVal val="#ppt_w*0.05"/>
                                          </p:val>
                                        </p:tav>
                                        <p:tav tm="100000">
                                          <p:val>
                                            <p:strVal val="#ppt_w"/>
                                          </p:val>
                                        </p:tav>
                                      </p:tavLst>
                                    </p:anim>
                                    <p:anim calcmode="lin" valueType="num">
                                      <p:cBhvr>
                                        <p:cTn id="124" dur="500" fill="hold"/>
                                        <p:tgtEl>
                                          <p:spTgt spid="154668"/>
                                        </p:tgtEl>
                                        <p:attrNameLst>
                                          <p:attrName>ppt_h</p:attrName>
                                        </p:attrNameLst>
                                      </p:cBhvr>
                                      <p:tavLst>
                                        <p:tav tm="0">
                                          <p:val>
                                            <p:strVal val="#ppt_h"/>
                                          </p:val>
                                        </p:tav>
                                        <p:tav tm="100000">
                                          <p:val>
                                            <p:strVal val="#ppt_h"/>
                                          </p:val>
                                        </p:tav>
                                      </p:tavLst>
                                    </p:anim>
                                    <p:anim calcmode="lin" valueType="num">
                                      <p:cBhvr>
                                        <p:cTn id="125" dur="500" fill="hold"/>
                                        <p:tgtEl>
                                          <p:spTgt spid="154668"/>
                                        </p:tgtEl>
                                        <p:attrNameLst>
                                          <p:attrName>ppt_x</p:attrName>
                                        </p:attrNameLst>
                                      </p:cBhvr>
                                      <p:tavLst>
                                        <p:tav tm="0">
                                          <p:val>
                                            <p:strVal val="#ppt_x-.2"/>
                                          </p:val>
                                        </p:tav>
                                        <p:tav tm="100000">
                                          <p:val>
                                            <p:strVal val="#ppt_x"/>
                                          </p:val>
                                        </p:tav>
                                      </p:tavLst>
                                    </p:anim>
                                    <p:anim calcmode="lin" valueType="num">
                                      <p:cBhvr>
                                        <p:cTn id="126" dur="500" fill="hold"/>
                                        <p:tgtEl>
                                          <p:spTgt spid="154668"/>
                                        </p:tgtEl>
                                        <p:attrNameLst>
                                          <p:attrName>ppt_y</p:attrName>
                                        </p:attrNameLst>
                                      </p:cBhvr>
                                      <p:tavLst>
                                        <p:tav tm="0">
                                          <p:val>
                                            <p:strVal val="#ppt_y"/>
                                          </p:val>
                                        </p:tav>
                                        <p:tav tm="100000">
                                          <p:val>
                                            <p:strVal val="#ppt_y"/>
                                          </p:val>
                                        </p:tav>
                                      </p:tavLst>
                                    </p:anim>
                                    <p:animEffect transition="in" filter="fade">
                                      <p:cBhvr>
                                        <p:cTn id="127" dur="500"/>
                                        <p:tgtEl>
                                          <p:spTgt spid="154668"/>
                                        </p:tgtEl>
                                      </p:cBhvr>
                                    </p:animEffect>
                                  </p:childTnLst>
                                </p:cTn>
                              </p:par>
                              <p:par>
                                <p:cTn id="128" presetID="54" presetClass="entr" presetSubtype="0" accel="100000" fill="hold" grpId="0" nodeType="withEffect">
                                  <p:stCondLst>
                                    <p:cond delay="0"/>
                                  </p:stCondLst>
                                  <p:childTnLst>
                                    <p:set>
                                      <p:cBhvr>
                                        <p:cTn id="129" dur="1" fill="hold">
                                          <p:stCondLst>
                                            <p:cond delay="0"/>
                                          </p:stCondLst>
                                        </p:cTn>
                                        <p:tgtEl>
                                          <p:spTgt spid="154669"/>
                                        </p:tgtEl>
                                        <p:attrNameLst>
                                          <p:attrName>style.visibility</p:attrName>
                                        </p:attrNameLst>
                                      </p:cBhvr>
                                      <p:to>
                                        <p:strVal val="visible"/>
                                      </p:to>
                                    </p:set>
                                    <p:anim calcmode="lin" valueType="num">
                                      <p:cBhvr>
                                        <p:cTn id="130" dur="500" fill="hold"/>
                                        <p:tgtEl>
                                          <p:spTgt spid="154669"/>
                                        </p:tgtEl>
                                        <p:attrNameLst>
                                          <p:attrName>ppt_w</p:attrName>
                                        </p:attrNameLst>
                                      </p:cBhvr>
                                      <p:tavLst>
                                        <p:tav tm="0">
                                          <p:val>
                                            <p:strVal val="#ppt_w*0.05"/>
                                          </p:val>
                                        </p:tav>
                                        <p:tav tm="100000">
                                          <p:val>
                                            <p:strVal val="#ppt_w"/>
                                          </p:val>
                                        </p:tav>
                                      </p:tavLst>
                                    </p:anim>
                                    <p:anim calcmode="lin" valueType="num">
                                      <p:cBhvr>
                                        <p:cTn id="131" dur="500" fill="hold"/>
                                        <p:tgtEl>
                                          <p:spTgt spid="154669"/>
                                        </p:tgtEl>
                                        <p:attrNameLst>
                                          <p:attrName>ppt_h</p:attrName>
                                        </p:attrNameLst>
                                      </p:cBhvr>
                                      <p:tavLst>
                                        <p:tav tm="0">
                                          <p:val>
                                            <p:strVal val="#ppt_h"/>
                                          </p:val>
                                        </p:tav>
                                        <p:tav tm="100000">
                                          <p:val>
                                            <p:strVal val="#ppt_h"/>
                                          </p:val>
                                        </p:tav>
                                      </p:tavLst>
                                    </p:anim>
                                    <p:anim calcmode="lin" valueType="num">
                                      <p:cBhvr>
                                        <p:cTn id="132" dur="500" fill="hold"/>
                                        <p:tgtEl>
                                          <p:spTgt spid="154669"/>
                                        </p:tgtEl>
                                        <p:attrNameLst>
                                          <p:attrName>ppt_x</p:attrName>
                                        </p:attrNameLst>
                                      </p:cBhvr>
                                      <p:tavLst>
                                        <p:tav tm="0">
                                          <p:val>
                                            <p:strVal val="#ppt_x-.2"/>
                                          </p:val>
                                        </p:tav>
                                        <p:tav tm="100000">
                                          <p:val>
                                            <p:strVal val="#ppt_x"/>
                                          </p:val>
                                        </p:tav>
                                      </p:tavLst>
                                    </p:anim>
                                    <p:anim calcmode="lin" valueType="num">
                                      <p:cBhvr>
                                        <p:cTn id="133" dur="500" fill="hold"/>
                                        <p:tgtEl>
                                          <p:spTgt spid="154669"/>
                                        </p:tgtEl>
                                        <p:attrNameLst>
                                          <p:attrName>ppt_y</p:attrName>
                                        </p:attrNameLst>
                                      </p:cBhvr>
                                      <p:tavLst>
                                        <p:tav tm="0">
                                          <p:val>
                                            <p:strVal val="#ppt_y"/>
                                          </p:val>
                                        </p:tav>
                                        <p:tav tm="100000">
                                          <p:val>
                                            <p:strVal val="#ppt_y"/>
                                          </p:val>
                                        </p:tav>
                                      </p:tavLst>
                                    </p:anim>
                                    <p:animEffect transition="in" filter="fade">
                                      <p:cBhvr>
                                        <p:cTn id="134" dur="500"/>
                                        <p:tgtEl>
                                          <p:spTgt spid="15466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54" presetClass="entr" presetSubtype="0" accel="100000" fill="hold" grpId="1" nodeType="clickEffect">
                                  <p:stCondLst>
                                    <p:cond delay="0"/>
                                  </p:stCondLst>
                                  <p:childTnLst>
                                    <p:set>
                                      <p:cBhvr>
                                        <p:cTn id="138" dur="1" fill="hold">
                                          <p:stCondLst>
                                            <p:cond delay="0"/>
                                          </p:stCondLst>
                                        </p:cTn>
                                        <p:tgtEl>
                                          <p:spTgt spid="154660"/>
                                        </p:tgtEl>
                                        <p:attrNameLst>
                                          <p:attrName>style.visibility</p:attrName>
                                        </p:attrNameLst>
                                      </p:cBhvr>
                                      <p:to>
                                        <p:strVal val="visible"/>
                                      </p:to>
                                    </p:set>
                                    <p:anim calcmode="lin" valueType="num">
                                      <p:cBhvr>
                                        <p:cTn id="139" dur="500" fill="hold"/>
                                        <p:tgtEl>
                                          <p:spTgt spid="154660"/>
                                        </p:tgtEl>
                                        <p:attrNameLst>
                                          <p:attrName>ppt_w</p:attrName>
                                        </p:attrNameLst>
                                      </p:cBhvr>
                                      <p:tavLst>
                                        <p:tav tm="0">
                                          <p:val>
                                            <p:strVal val="#ppt_w*0.05"/>
                                          </p:val>
                                        </p:tav>
                                        <p:tav tm="100000">
                                          <p:val>
                                            <p:strVal val="#ppt_w"/>
                                          </p:val>
                                        </p:tav>
                                      </p:tavLst>
                                    </p:anim>
                                    <p:anim calcmode="lin" valueType="num">
                                      <p:cBhvr>
                                        <p:cTn id="140" dur="500" fill="hold"/>
                                        <p:tgtEl>
                                          <p:spTgt spid="154660"/>
                                        </p:tgtEl>
                                        <p:attrNameLst>
                                          <p:attrName>ppt_h</p:attrName>
                                        </p:attrNameLst>
                                      </p:cBhvr>
                                      <p:tavLst>
                                        <p:tav tm="0">
                                          <p:val>
                                            <p:strVal val="#ppt_h"/>
                                          </p:val>
                                        </p:tav>
                                        <p:tav tm="100000">
                                          <p:val>
                                            <p:strVal val="#ppt_h"/>
                                          </p:val>
                                        </p:tav>
                                      </p:tavLst>
                                    </p:anim>
                                    <p:anim calcmode="lin" valueType="num">
                                      <p:cBhvr>
                                        <p:cTn id="141" dur="500" fill="hold"/>
                                        <p:tgtEl>
                                          <p:spTgt spid="154660"/>
                                        </p:tgtEl>
                                        <p:attrNameLst>
                                          <p:attrName>ppt_x</p:attrName>
                                        </p:attrNameLst>
                                      </p:cBhvr>
                                      <p:tavLst>
                                        <p:tav tm="0">
                                          <p:val>
                                            <p:strVal val="#ppt_x-.2"/>
                                          </p:val>
                                        </p:tav>
                                        <p:tav tm="100000">
                                          <p:val>
                                            <p:strVal val="#ppt_x"/>
                                          </p:val>
                                        </p:tav>
                                      </p:tavLst>
                                    </p:anim>
                                    <p:anim calcmode="lin" valueType="num">
                                      <p:cBhvr>
                                        <p:cTn id="142" dur="500" fill="hold"/>
                                        <p:tgtEl>
                                          <p:spTgt spid="154660"/>
                                        </p:tgtEl>
                                        <p:attrNameLst>
                                          <p:attrName>ppt_y</p:attrName>
                                        </p:attrNameLst>
                                      </p:cBhvr>
                                      <p:tavLst>
                                        <p:tav tm="0">
                                          <p:val>
                                            <p:strVal val="#ppt_y"/>
                                          </p:val>
                                        </p:tav>
                                        <p:tav tm="100000">
                                          <p:val>
                                            <p:strVal val="#ppt_y"/>
                                          </p:val>
                                        </p:tav>
                                      </p:tavLst>
                                    </p:anim>
                                    <p:animEffect transition="in" filter="fade">
                                      <p:cBhvr>
                                        <p:cTn id="143" dur="500"/>
                                        <p:tgtEl>
                                          <p:spTgt spid="154660"/>
                                        </p:tgtEl>
                                      </p:cBhvr>
                                    </p:animEffect>
                                  </p:childTnLst>
                                  <p:subTnLst>
                                    <p:audio>
                                      <p:cMediaNode>
                                        <p:cTn display="0" masterRel="sameClick">
                                          <p:stCondLst>
                                            <p:cond evt="begin" delay="0">
                                              <p:tn val="137"/>
                                            </p:cond>
                                          </p:stCondLst>
                                          <p:endCondLst>
                                            <p:cond evt="onStopAudio" delay="0">
                                              <p:tgtEl>
                                                <p:sldTgt/>
                                              </p:tgtEl>
                                            </p:cond>
                                          </p:endCondLst>
                                        </p:cTn>
                                        <p:tgtEl>
                                          <p:sndTgt r:embed="rId2" name="coin.wav"/>
                                        </p:tgtEl>
                                      </p:cMediaNode>
                                    </p:audio>
                                  </p:subTnLst>
                                </p:cTn>
                              </p:par>
                              <p:par>
                                <p:cTn id="144" presetID="54" presetClass="entr" presetSubtype="0" accel="100000" fill="hold" grpId="0" nodeType="withEffect">
                                  <p:stCondLst>
                                    <p:cond delay="0"/>
                                  </p:stCondLst>
                                  <p:childTnLst>
                                    <p:set>
                                      <p:cBhvr>
                                        <p:cTn id="145" dur="1" fill="hold">
                                          <p:stCondLst>
                                            <p:cond delay="0"/>
                                          </p:stCondLst>
                                        </p:cTn>
                                        <p:tgtEl>
                                          <p:spTgt spid="154662"/>
                                        </p:tgtEl>
                                        <p:attrNameLst>
                                          <p:attrName>style.visibility</p:attrName>
                                        </p:attrNameLst>
                                      </p:cBhvr>
                                      <p:to>
                                        <p:strVal val="visible"/>
                                      </p:to>
                                    </p:set>
                                    <p:anim calcmode="lin" valueType="num">
                                      <p:cBhvr>
                                        <p:cTn id="146" dur="500" fill="hold"/>
                                        <p:tgtEl>
                                          <p:spTgt spid="154662"/>
                                        </p:tgtEl>
                                        <p:attrNameLst>
                                          <p:attrName>ppt_w</p:attrName>
                                        </p:attrNameLst>
                                      </p:cBhvr>
                                      <p:tavLst>
                                        <p:tav tm="0">
                                          <p:val>
                                            <p:strVal val="#ppt_w*0.05"/>
                                          </p:val>
                                        </p:tav>
                                        <p:tav tm="100000">
                                          <p:val>
                                            <p:strVal val="#ppt_w"/>
                                          </p:val>
                                        </p:tav>
                                      </p:tavLst>
                                    </p:anim>
                                    <p:anim calcmode="lin" valueType="num">
                                      <p:cBhvr>
                                        <p:cTn id="147" dur="500" fill="hold"/>
                                        <p:tgtEl>
                                          <p:spTgt spid="154662"/>
                                        </p:tgtEl>
                                        <p:attrNameLst>
                                          <p:attrName>ppt_h</p:attrName>
                                        </p:attrNameLst>
                                      </p:cBhvr>
                                      <p:tavLst>
                                        <p:tav tm="0">
                                          <p:val>
                                            <p:strVal val="#ppt_h"/>
                                          </p:val>
                                        </p:tav>
                                        <p:tav tm="100000">
                                          <p:val>
                                            <p:strVal val="#ppt_h"/>
                                          </p:val>
                                        </p:tav>
                                      </p:tavLst>
                                    </p:anim>
                                    <p:anim calcmode="lin" valueType="num">
                                      <p:cBhvr>
                                        <p:cTn id="148" dur="500" fill="hold"/>
                                        <p:tgtEl>
                                          <p:spTgt spid="154662"/>
                                        </p:tgtEl>
                                        <p:attrNameLst>
                                          <p:attrName>ppt_x</p:attrName>
                                        </p:attrNameLst>
                                      </p:cBhvr>
                                      <p:tavLst>
                                        <p:tav tm="0">
                                          <p:val>
                                            <p:strVal val="#ppt_x-.2"/>
                                          </p:val>
                                        </p:tav>
                                        <p:tav tm="100000">
                                          <p:val>
                                            <p:strVal val="#ppt_x"/>
                                          </p:val>
                                        </p:tav>
                                      </p:tavLst>
                                    </p:anim>
                                    <p:anim calcmode="lin" valueType="num">
                                      <p:cBhvr>
                                        <p:cTn id="149" dur="500" fill="hold"/>
                                        <p:tgtEl>
                                          <p:spTgt spid="154662"/>
                                        </p:tgtEl>
                                        <p:attrNameLst>
                                          <p:attrName>ppt_y</p:attrName>
                                        </p:attrNameLst>
                                      </p:cBhvr>
                                      <p:tavLst>
                                        <p:tav tm="0">
                                          <p:val>
                                            <p:strVal val="#ppt_y"/>
                                          </p:val>
                                        </p:tav>
                                        <p:tav tm="100000">
                                          <p:val>
                                            <p:strVal val="#ppt_y"/>
                                          </p:val>
                                        </p:tav>
                                      </p:tavLst>
                                    </p:anim>
                                    <p:animEffect transition="in" filter="fade">
                                      <p:cBhvr>
                                        <p:cTn id="150" dur="500"/>
                                        <p:tgtEl>
                                          <p:spTgt spid="154662"/>
                                        </p:tgtEl>
                                      </p:cBhvr>
                                    </p:animEffect>
                                  </p:childTnLst>
                                </p:cTn>
                              </p:par>
                              <p:par>
                                <p:cTn id="151" presetID="54" presetClass="entr" presetSubtype="0" accel="100000" fill="hold" grpId="0" nodeType="withEffect">
                                  <p:stCondLst>
                                    <p:cond delay="0"/>
                                  </p:stCondLst>
                                  <p:childTnLst>
                                    <p:set>
                                      <p:cBhvr>
                                        <p:cTn id="152" dur="1" fill="hold">
                                          <p:stCondLst>
                                            <p:cond delay="0"/>
                                          </p:stCondLst>
                                        </p:cTn>
                                        <p:tgtEl>
                                          <p:spTgt spid="154663"/>
                                        </p:tgtEl>
                                        <p:attrNameLst>
                                          <p:attrName>style.visibility</p:attrName>
                                        </p:attrNameLst>
                                      </p:cBhvr>
                                      <p:to>
                                        <p:strVal val="visible"/>
                                      </p:to>
                                    </p:set>
                                    <p:anim calcmode="lin" valueType="num">
                                      <p:cBhvr>
                                        <p:cTn id="153" dur="500" fill="hold"/>
                                        <p:tgtEl>
                                          <p:spTgt spid="154663"/>
                                        </p:tgtEl>
                                        <p:attrNameLst>
                                          <p:attrName>ppt_w</p:attrName>
                                        </p:attrNameLst>
                                      </p:cBhvr>
                                      <p:tavLst>
                                        <p:tav tm="0">
                                          <p:val>
                                            <p:strVal val="#ppt_w*0.05"/>
                                          </p:val>
                                        </p:tav>
                                        <p:tav tm="100000">
                                          <p:val>
                                            <p:strVal val="#ppt_w"/>
                                          </p:val>
                                        </p:tav>
                                      </p:tavLst>
                                    </p:anim>
                                    <p:anim calcmode="lin" valueType="num">
                                      <p:cBhvr>
                                        <p:cTn id="154" dur="500" fill="hold"/>
                                        <p:tgtEl>
                                          <p:spTgt spid="154663"/>
                                        </p:tgtEl>
                                        <p:attrNameLst>
                                          <p:attrName>ppt_h</p:attrName>
                                        </p:attrNameLst>
                                      </p:cBhvr>
                                      <p:tavLst>
                                        <p:tav tm="0">
                                          <p:val>
                                            <p:strVal val="#ppt_h"/>
                                          </p:val>
                                        </p:tav>
                                        <p:tav tm="100000">
                                          <p:val>
                                            <p:strVal val="#ppt_h"/>
                                          </p:val>
                                        </p:tav>
                                      </p:tavLst>
                                    </p:anim>
                                    <p:anim calcmode="lin" valueType="num">
                                      <p:cBhvr>
                                        <p:cTn id="155" dur="500" fill="hold"/>
                                        <p:tgtEl>
                                          <p:spTgt spid="154663"/>
                                        </p:tgtEl>
                                        <p:attrNameLst>
                                          <p:attrName>ppt_x</p:attrName>
                                        </p:attrNameLst>
                                      </p:cBhvr>
                                      <p:tavLst>
                                        <p:tav tm="0">
                                          <p:val>
                                            <p:strVal val="#ppt_x-.2"/>
                                          </p:val>
                                        </p:tav>
                                        <p:tav tm="100000">
                                          <p:val>
                                            <p:strVal val="#ppt_x"/>
                                          </p:val>
                                        </p:tav>
                                      </p:tavLst>
                                    </p:anim>
                                    <p:anim calcmode="lin" valueType="num">
                                      <p:cBhvr>
                                        <p:cTn id="156" dur="500" fill="hold"/>
                                        <p:tgtEl>
                                          <p:spTgt spid="154663"/>
                                        </p:tgtEl>
                                        <p:attrNameLst>
                                          <p:attrName>ppt_y</p:attrName>
                                        </p:attrNameLst>
                                      </p:cBhvr>
                                      <p:tavLst>
                                        <p:tav tm="0">
                                          <p:val>
                                            <p:strVal val="#ppt_y"/>
                                          </p:val>
                                        </p:tav>
                                        <p:tav tm="100000">
                                          <p:val>
                                            <p:strVal val="#ppt_y"/>
                                          </p:val>
                                        </p:tav>
                                      </p:tavLst>
                                    </p:anim>
                                    <p:animEffect transition="in" filter="fade">
                                      <p:cBhvr>
                                        <p:cTn id="157" dur="500"/>
                                        <p:tgtEl>
                                          <p:spTgt spid="154663"/>
                                        </p:tgtEl>
                                      </p:cBhvr>
                                    </p:animEffect>
                                  </p:childTnLst>
                                </p:cTn>
                              </p:par>
                              <p:par>
                                <p:cTn id="158" presetID="54" presetClass="entr" presetSubtype="0" accel="100000" fill="hold" grpId="0" nodeType="withEffect">
                                  <p:stCondLst>
                                    <p:cond delay="0"/>
                                  </p:stCondLst>
                                  <p:childTnLst>
                                    <p:set>
                                      <p:cBhvr>
                                        <p:cTn id="159" dur="1" fill="hold">
                                          <p:stCondLst>
                                            <p:cond delay="0"/>
                                          </p:stCondLst>
                                        </p:cTn>
                                        <p:tgtEl>
                                          <p:spTgt spid="154664"/>
                                        </p:tgtEl>
                                        <p:attrNameLst>
                                          <p:attrName>style.visibility</p:attrName>
                                        </p:attrNameLst>
                                      </p:cBhvr>
                                      <p:to>
                                        <p:strVal val="visible"/>
                                      </p:to>
                                    </p:set>
                                    <p:anim calcmode="lin" valueType="num">
                                      <p:cBhvr>
                                        <p:cTn id="160" dur="500" fill="hold"/>
                                        <p:tgtEl>
                                          <p:spTgt spid="154664"/>
                                        </p:tgtEl>
                                        <p:attrNameLst>
                                          <p:attrName>ppt_w</p:attrName>
                                        </p:attrNameLst>
                                      </p:cBhvr>
                                      <p:tavLst>
                                        <p:tav tm="0">
                                          <p:val>
                                            <p:strVal val="#ppt_w*0.05"/>
                                          </p:val>
                                        </p:tav>
                                        <p:tav tm="100000">
                                          <p:val>
                                            <p:strVal val="#ppt_w"/>
                                          </p:val>
                                        </p:tav>
                                      </p:tavLst>
                                    </p:anim>
                                    <p:anim calcmode="lin" valueType="num">
                                      <p:cBhvr>
                                        <p:cTn id="161" dur="500" fill="hold"/>
                                        <p:tgtEl>
                                          <p:spTgt spid="154664"/>
                                        </p:tgtEl>
                                        <p:attrNameLst>
                                          <p:attrName>ppt_h</p:attrName>
                                        </p:attrNameLst>
                                      </p:cBhvr>
                                      <p:tavLst>
                                        <p:tav tm="0">
                                          <p:val>
                                            <p:strVal val="#ppt_h"/>
                                          </p:val>
                                        </p:tav>
                                        <p:tav tm="100000">
                                          <p:val>
                                            <p:strVal val="#ppt_h"/>
                                          </p:val>
                                        </p:tav>
                                      </p:tavLst>
                                    </p:anim>
                                    <p:anim calcmode="lin" valueType="num">
                                      <p:cBhvr>
                                        <p:cTn id="162" dur="500" fill="hold"/>
                                        <p:tgtEl>
                                          <p:spTgt spid="154664"/>
                                        </p:tgtEl>
                                        <p:attrNameLst>
                                          <p:attrName>ppt_x</p:attrName>
                                        </p:attrNameLst>
                                      </p:cBhvr>
                                      <p:tavLst>
                                        <p:tav tm="0">
                                          <p:val>
                                            <p:strVal val="#ppt_x-.2"/>
                                          </p:val>
                                        </p:tav>
                                        <p:tav tm="100000">
                                          <p:val>
                                            <p:strVal val="#ppt_x"/>
                                          </p:val>
                                        </p:tav>
                                      </p:tavLst>
                                    </p:anim>
                                    <p:anim calcmode="lin" valueType="num">
                                      <p:cBhvr>
                                        <p:cTn id="163" dur="500" fill="hold"/>
                                        <p:tgtEl>
                                          <p:spTgt spid="154664"/>
                                        </p:tgtEl>
                                        <p:attrNameLst>
                                          <p:attrName>ppt_y</p:attrName>
                                        </p:attrNameLst>
                                      </p:cBhvr>
                                      <p:tavLst>
                                        <p:tav tm="0">
                                          <p:val>
                                            <p:strVal val="#ppt_y"/>
                                          </p:val>
                                        </p:tav>
                                        <p:tav tm="100000">
                                          <p:val>
                                            <p:strVal val="#ppt_y"/>
                                          </p:val>
                                        </p:tav>
                                      </p:tavLst>
                                    </p:anim>
                                    <p:animEffect transition="in" filter="fade">
                                      <p:cBhvr>
                                        <p:cTn id="164" dur="500"/>
                                        <p:tgtEl>
                                          <p:spTgt spid="154664"/>
                                        </p:tgtEl>
                                      </p:cBhvr>
                                    </p:animEffect>
                                  </p:childTnLst>
                                </p:cTn>
                              </p:par>
                              <p:par>
                                <p:cTn id="165" presetID="54" presetClass="entr" presetSubtype="0" accel="100000" fill="hold" grpId="0" nodeType="withEffect">
                                  <p:stCondLst>
                                    <p:cond delay="0"/>
                                  </p:stCondLst>
                                  <p:childTnLst>
                                    <p:set>
                                      <p:cBhvr>
                                        <p:cTn id="166" dur="1" fill="hold">
                                          <p:stCondLst>
                                            <p:cond delay="0"/>
                                          </p:stCondLst>
                                        </p:cTn>
                                        <p:tgtEl>
                                          <p:spTgt spid="154665"/>
                                        </p:tgtEl>
                                        <p:attrNameLst>
                                          <p:attrName>style.visibility</p:attrName>
                                        </p:attrNameLst>
                                      </p:cBhvr>
                                      <p:to>
                                        <p:strVal val="visible"/>
                                      </p:to>
                                    </p:set>
                                    <p:anim calcmode="lin" valueType="num">
                                      <p:cBhvr>
                                        <p:cTn id="167" dur="500" fill="hold"/>
                                        <p:tgtEl>
                                          <p:spTgt spid="154665"/>
                                        </p:tgtEl>
                                        <p:attrNameLst>
                                          <p:attrName>ppt_w</p:attrName>
                                        </p:attrNameLst>
                                      </p:cBhvr>
                                      <p:tavLst>
                                        <p:tav tm="0">
                                          <p:val>
                                            <p:strVal val="#ppt_w*0.05"/>
                                          </p:val>
                                        </p:tav>
                                        <p:tav tm="100000">
                                          <p:val>
                                            <p:strVal val="#ppt_w"/>
                                          </p:val>
                                        </p:tav>
                                      </p:tavLst>
                                    </p:anim>
                                    <p:anim calcmode="lin" valueType="num">
                                      <p:cBhvr>
                                        <p:cTn id="168" dur="500" fill="hold"/>
                                        <p:tgtEl>
                                          <p:spTgt spid="154665"/>
                                        </p:tgtEl>
                                        <p:attrNameLst>
                                          <p:attrName>ppt_h</p:attrName>
                                        </p:attrNameLst>
                                      </p:cBhvr>
                                      <p:tavLst>
                                        <p:tav tm="0">
                                          <p:val>
                                            <p:strVal val="#ppt_h"/>
                                          </p:val>
                                        </p:tav>
                                        <p:tav tm="100000">
                                          <p:val>
                                            <p:strVal val="#ppt_h"/>
                                          </p:val>
                                        </p:tav>
                                      </p:tavLst>
                                    </p:anim>
                                    <p:anim calcmode="lin" valueType="num">
                                      <p:cBhvr>
                                        <p:cTn id="169" dur="500" fill="hold"/>
                                        <p:tgtEl>
                                          <p:spTgt spid="154665"/>
                                        </p:tgtEl>
                                        <p:attrNameLst>
                                          <p:attrName>ppt_x</p:attrName>
                                        </p:attrNameLst>
                                      </p:cBhvr>
                                      <p:tavLst>
                                        <p:tav tm="0">
                                          <p:val>
                                            <p:strVal val="#ppt_x-.2"/>
                                          </p:val>
                                        </p:tav>
                                        <p:tav tm="100000">
                                          <p:val>
                                            <p:strVal val="#ppt_x"/>
                                          </p:val>
                                        </p:tav>
                                      </p:tavLst>
                                    </p:anim>
                                    <p:anim calcmode="lin" valueType="num">
                                      <p:cBhvr>
                                        <p:cTn id="170" dur="500" fill="hold"/>
                                        <p:tgtEl>
                                          <p:spTgt spid="154665"/>
                                        </p:tgtEl>
                                        <p:attrNameLst>
                                          <p:attrName>ppt_y</p:attrName>
                                        </p:attrNameLst>
                                      </p:cBhvr>
                                      <p:tavLst>
                                        <p:tav tm="0">
                                          <p:val>
                                            <p:strVal val="#ppt_y"/>
                                          </p:val>
                                        </p:tav>
                                        <p:tav tm="100000">
                                          <p:val>
                                            <p:strVal val="#ppt_y"/>
                                          </p:val>
                                        </p:tav>
                                      </p:tavLst>
                                    </p:anim>
                                    <p:animEffect transition="in" filter="fade">
                                      <p:cBhvr>
                                        <p:cTn id="171" dur="500"/>
                                        <p:tgtEl>
                                          <p:spTgt spid="154665"/>
                                        </p:tgtEl>
                                      </p:cBhvr>
                                    </p:animEffect>
                                  </p:childTnLst>
                                </p:cTn>
                              </p:par>
                              <p:par>
                                <p:cTn id="172" presetID="54" presetClass="entr" presetSubtype="0" accel="100000" fill="hold" grpId="0" nodeType="withEffect">
                                  <p:stCondLst>
                                    <p:cond delay="0"/>
                                  </p:stCondLst>
                                  <p:childTnLst>
                                    <p:set>
                                      <p:cBhvr>
                                        <p:cTn id="173" dur="1" fill="hold">
                                          <p:stCondLst>
                                            <p:cond delay="0"/>
                                          </p:stCondLst>
                                        </p:cTn>
                                        <p:tgtEl>
                                          <p:spTgt spid="154670"/>
                                        </p:tgtEl>
                                        <p:attrNameLst>
                                          <p:attrName>style.visibility</p:attrName>
                                        </p:attrNameLst>
                                      </p:cBhvr>
                                      <p:to>
                                        <p:strVal val="visible"/>
                                      </p:to>
                                    </p:set>
                                    <p:anim calcmode="lin" valueType="num">
                                      <p:cBhvr>
                                        <p:cTn id="174" dur="500" fill="hold"/>
                                        <p:tgtEl>
                                          <p:spTgt spid="154670"/>
                                        </p:tgtEl>
                                        <p:attrNameLst>
                                          <p:attrName>ppt_w</p:attrName>
                                        </p:attrNameLst>
                                      </p:cBhvr>
                                      <p:tavLst>
                                        <p:tav tm="0">
                                          <p:val>
                                            <p:strVal val="#ppt_w*0.05"/>
                                          </p:val>
                                        </p:tav>
                                        <p:tav tm="100000">
                                          <p:val>
                                            <p:strVal val="#ppt_w"/>
                                          </p:val>
                                        </p:tav>
                                      </p:tavLst>
                                    </p:anim>
                                    <p:anim calcmode="lin" valueType="num">
                                      <p:cBhvr>
                                        <p:cTn id="175" dur="500" fill="hold"/>
                                        <p:tgtEl>
                                          <p:spTgt spid="154670"/>
                                        </p:tgtEl>
                                        <p:attrNameLst>
                                          <p:attrName>ppt_h</p:attrName>
                                        </p:attrNameLst>
                                      </p:cBhvr>
                                      <p:tavLst>
                                        <p:tav tm="0">
                                          <p:val>
                                            <p:strVal val="#ppt_h"/>
                                          </p:val>
                                        </p:tav>
                                        <p:tav tm="100000">
                                          <p:val>
                                            <p:strVal val="#ppt_h"/>
                                          </p:val>
                                        </p:tav>
                                      </p:tavLst>
                                    </p:anim>
                                    <p:anim calcmode="lin" valueType="num">
                                      <p:cBhvr>
                                        <p:cTn id="176" dur="500" fill="hold"/>
                                        <p:tgtEl>
                                          <p:spTgt spid="154670"/>
                                        </p:tgtEl>
                                        <p:attrNameLst>
                                          <p:attrName>ppt_x</p:attrName>
                                        </p:attrNameLst>
                                      </p:cBhvr>
                                      <p:tavLst>
                                        <p:tav tm="0">
                                          <p:val>
                                            <p:strVal val="#ppt_x-.2"/>
                                          </p:val>
                                        </p:tav>
                                        <p:tav tm="100000">
                                          <p:val>
                                            <p:strVal val="#ppt_x"/>
                                          </p:val>
                                        </p:tav>
                                      </p:tavLst>
                                    </p:anim>
                                    <p:anim calcmode="lin" valueType="num">
                                      <p:cBhvr>
                                        <p:cTn id="177" dur="500" fill="hold"/>
                                        <p:tgtEl>
                                          <p:spTgt spid="154670"/>
                                        </p:tgtEl>
                                        <p:attrNameLst>
                                          <p:attrName>ppt_y</p:attrName>
                                        </p:attrNameLst>
                                      </p:cBhvr>
                                      <p:tavLst>
                                        <p:tav tm="0">
                                          <p:val>
                                            <p:strVal val="#ppt_y"/>
                                          </p:val>
                                        </p:tav>
                                        <p:tav tm="100000">
                                          <p:val>
                                            <p:strVal val="#ppt_y"/>
                                          </p:val>
                                        </p:tav>
                                      </p:tavLst>
                                    </p:anim>
                                    <p:animEffect transition="in" filter="fade">
                                      <p:cBhvr>
                                        <p:cTn id="178" dur="500"/>
                                        <p:tgtEl>
                                          <p:spTgt spid="154670"/>
                                        </p:tgtEl>
                                      </p:cBhvr>
                                    </p:animEffect>
                                  </p:childTnLst>
                                </p:cTn>
                              </p:par>
                              <p:par>
                                <p:cTn id="179" presetID="54" presetClass="entr" presetSubtype="0" accel="100000" fill="hold" grpId="0" nodeType="withEffect">
                                  <p:stCondLst>
                                    <p:cond delay="0"/>
                                  </p:stCondLst>
                                  <p:childTnLst>
                                    <p:set>
                                      <p:cBhvr>
                                        <p:cTn id="180" dur="1" fill="hold">
                                          <p:stCondLst>
                                            <p:cond delay="0"/>
                                          </p:stCondLst>
                                        </p:cTn>
                                        <p:tgtEl>
                                          <p:spTgt spid="154671"/>
                                        </p:tgtEl>
                                        <p:attrNameLst>
                                          <p:attrName>style.visibility</p:attrName>
                                        </p:attrNameLst>
                                      </p:cBhvr>
                                      <p:to>
                                        <p:strVal val="visible"/>
                                      </p:to>
                                    </p:set>
                                    <p:anim calcmode="lin" valueType="num">
                                      <p:cBhvr>
                                        <p:cTn id="181" dur="500" fill="hold"/>
                                        <p:tgtEl>
                                          <p:spTgt spid="154671"/>
                                        </p:tgtEl>
                                        <p:attrNameLst>
                                          <p:attrName>ppt_w</p:attrName>
                                        </p:attrNameLst>
                                      </p:cBhvr>
                                      <p:tavLst>
                                        <p:tav tm="0">
                                          <p:val>
                                            <p:strVal val="#ppt_w*0.05"/>
                                          </p:val>
                                        </p:tav>
                                        <p:tav tm="100000">
                                          <p:val>
                                            <p:strVal val="#ppt_w"/>
                                          </p:val>
                                        </p:tav>
                                      </p:tavLst>
                                    </p:anim>
                                    <p:anim calcmode="lin" valueType="num">
                                      <p:cBhvr>
                                        <p:cTn id="182" dur="500" fill="hold"/>
                                        <p:tgtEl>
                                          <p:spTgt spid="154671"/>
                                        </p:tgtEl>
                                        <p:attrNameLst>
                                          <p:attrName>ppt_h</p:attrName>
                                        </p:attrNameLst>
                                      </p:cBhvr>
                                      <p:tavLst>
                                        <p:tav tm="0">
                                          <p:val>
                                            <p:strVal val="#ppt_h"/>
                                          </p:val>
                                        </p:tav>
                                        <p:tav tm="100000">
                                          <p:val>
                                            <p:strVal val="#ppt_h"/>
                                          </p:val>
                                        </p:tav>
                                      </p:tavLst>
                                    </p:anim>
                                    <p:anim calcmode="lin" valueType="num">
                                      <p:cBhvr>
                                        <p:cTn id="183" dur="500" fill="hold"/>
                                        <p:tgtEl>
                                          <p:spTgt spid="154671"/>
                                        </p:tgtEl>
                                        <p:attrNameLst>
                                          <p:attrName>ppt_x</p:attrName>
                                        </p:attrNameLst>
                                      </p:cBhvr>
                                      <p:tavLst>
                                        <p:tav tm="0">
                                          <p:val>
                                            <p:strVal val="#ppt_x-.2"/>
                                          </p:val>
                                        </p:tav>
                                        <p:tav tm="100000">
                                          <p:val>
                                            <p:strVal val="#ppt_x"/>
                                          </p:val>
                                        </p:tav>
                                      </p:tavLst>
                                    </p:anim>
                                    <p:anim calcmode="lin" valueType="num">
                                      <p:cBhvr>
                                        <p:cTn id="184" dur="500" fill="hold"/>
                                        <p:tgtEl>
                                          <p:spTgt spid="154671"/>
                                        </p:tgtEl>
                                        <p:attrNameLst>
                                          <p:attrName>ppt_y</p:attrName>
                                        </p:attrNameLst>
                                      </p:cBhvr>
                                      <p:tavLst>
                                        <p:tav tm="0">
                                          <p:val>
                                            <p:strVal val="#ppt_y"/>
                                          </p:val>
                                        </p:tav>
                                        <p:tav tm="100000">
                                          <p:val>
                                            <p:strVal val="#ppt_y"/>
                                          </p:val>
                                        </p:tav>
                                      </p:tavLst>
                                    </p:anim>
                                    <p:animEffect transition="in" filter="fade">
                                      <p:cBhvr>
                                        <p:cTn id="185" dur="500"/>
                                        <p:tgtEl>
                                          <p:spTgt spid="154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0" grpId="0" animBg="1"/>
      <p:bldP spid="154651" grpId="0"/>
      <p:bldP spid="154652" grpId="0" animBg="1"/>
      <p:bldP spid="154652" grpId="1" animBg="1"/>
      <p:bldP spid="154653" grpId="0" animBg="1"/>
      <p:bldP spid="154654" grpId="0" animBg="1"/>
      <p:bldP spid="154655" grpId="0"/>
      <p:bldP spid="154656" grpId="0" animBg="1"/>
      <p:bldP spid="154656" grpId="1" animBg="1"/>
      <p:bldP spid="154657" grpId="0" animBg="1"/>
      <p:bldP spid="154658" grpId="0" animBg="1"/>
      <p:bldP spid="154659" grpId="0"/>
      <p:bldP spid="154660" grpId="0" animBg="1"/>
      <p:bldP spid="154660" grpId="1" animBg="1"/>
      <p:bldP spid="154661" grpId="0" animBg="1"/>
      <p:bldP spid="154662" grpId="0" animBg="1"/>
      <p:bldP spid="154663" grpId="0"/>
      <p:bldP spid="154664" grpId="0" animBg="1"/>
      <p:bldP spid="154665" grpId="0" animBg="1"/>
      <p:bldP spid="154666" grpId="0" animBg="1"/>
      <p:bldP spid="154667" grpId="0" animBg="1"/>
      <p:bldP spid="154668" grpId="0" animBg="1"/>
      <p:bldP spid="154669" grpId="0" animBg="1"/>
      <p:bldP spid="154670" grpId="0" animBg="1"/>
      <p:bldP spid="15467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711478" y="153561"/>
            <a:ext cx="7297009" cy="6704439"/>
          </a:xfrm>
          <a:prstGeom prst="rect">
            <a:avLst/>
          </a:prstGeom>
        </p:spPr>
      </p:pic>
      <p:sp>
        <p:nvSpPr>
          <p:cNvPr id="2" name="标题 1"/>
          <p:cNvSpPr>
            <a:spLocks noGrp="1"/>
          </p:cNvSpPr>
          <p:nvPr>
            <p:ph type="title"/>
          </p:nvPr>
        </p:nvSpPr>
        <p:spPr/>
        <p:txBody>
          <a:bodyPr/>
          <a:lstStyle/>
          <a:p>
            <a:r>
              <a:rPr lang="en-GB" dirty="0" err="1"/>
              <a:t>Struct</a:t>
            </a:r>
            <a:endParaRPr lang="en-GB" dirty="0"/>
          </a:p>
        </p:txBody>
      </p:sp>
      <p:sp>
        <p:nvSpPr>
          <p:cNvPr id="3" name="内容占位符 2"/>
          <p:cNvSpPr>
            <a:spLocks noGrp="1"/>
          </p:cNvSpPr>
          <p:nvPr>
            <p:ph idx="1"/>
          </p:nvPr>
        </p:nvSpPr>
        <p:spPr>
          <a:xfrm>
            <a:off x="838200" y="1816000"/>
            <a:ext cx="4092526" cy="4351338"/>
          </a:xfrm>
        </p:spPr>
        <p:txBody>
          <a:bodyPr>
            <a:normAutofit/>
          </a:bodyPr>
          <a:lstStyle/>
          <a:p>
            <a:r>
              <a:rPr lang="en-GB" sz="3200" dirty="0" err="1"/>
              <a:t>Structs</a:t>
            </a:r>
            <a:r>
              <a:rPr lang="en-GB" sz="3200" dirty="0"/>
              <a:t> can also contain other </a:t>
            </a:r>
            <a:r>
              <a:rPr lang="en-GB" sz="3200" dirty="0" err="1"/>
              <a:t>structs</a:t>
            </a:r>
            <a:r>
              <a:rPr lang="en-GB" sz="3200" dirty="0"/>
              <a:t>, or even arrays. </a:t>
            </a:r>
          </a:p>
          <a:p>
            <a:endParaRPr lang="en-GB" sz="3200" dirty="0"/>
          </a:p>
          <a:p>
            <a:r>
              <a:rPr lang="en-GB" sz="3200" dirty="0"/>
              <a:t>For example, this </a:t>
            </a:r>
            <a:r>
              <a:rPr lang="en-GB" sz="3200" dirty="0" err="1"/>
              <a:t>struct</a:t>
            </a:r>
            <a:r>
              <a:rPr lang="en-GB" sz="3200" dirty="0"/>
              <a:t> contains a string, a </a:t>
            </a:r>
            <a:r>
              <a:rPr lang="en-GB" sz="3200" dirty="0" err="1"/>
              <a:t>struct</a:t>
            </a:r>
            <a:r>
              <a:rPr lang="en-GB" sz="3200" dirty="0"/>
              <a:t>, and an array</a:t>
            </a:r>
          </a:p>
        </p:txBody>
      </p:sp>
      <p:sp>
        <p:nvSpPr>
          <p:cNvPr id="5" name="椭圆 4">
            <a:extLst>
              <a:ext uri="{FF2B5EF4-FFF2-40B4-BE49-F238E27FC236}">
                <a16:creationId xmlns:a16="http://schemas.microsoft.com/office/drawing/2014/main" id="{574D9D8F-C859-B618-0E97-223A2D1A33C7}"/>
              </a:ext>
            </a:extLst>
          </p:cNvPr>
          <p:cNvSpPr/>
          <p:nvPr/>
        </p:nvSpPr>
        <p:spPr>
          <a:xfrm>
            <a:off x="6314175" y="902460"/>
            <a:ext cx="975360"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6" name="椭圆 5">
            <a:extLst>
              <a:ext uri="{FF2B5EF4-FFF2-40B4-BE49-F238E27FC236}">
                <a16:creationId xmlns:a16="http://schemas.microsoft.com/office/drawing/2014/main" id="{F22FF2C6-EE88-FED9-294E-9E7675471CD1}"/>
              </a:ext>
            </a:extLst>
          </p:cNvPr>
          <p:cNvSpPr/>
          <p:nvPr/>
        </p:nvSpPr>
        <p:spPr>
          <a:xfrm>
            <a:off x="6314175" y="1847038"/>
            <a:ext cx="975360" cy="2508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椭圆 6">
            <a:extLst>
              <a:ext uri="{FF2B5EF4-FFF2-40B4-BE49-F238E27FC236}">
                <a16:creationId xmlns:a16="http://schemas.microsoft.com/office/drawing/2014/main" id="{745D1814-0D74-0FCA-FDD1-28B9622C5DDD}"/>
              </a:ext>
            </a:extLst>
          </p:cNvPr>
          <p:cNvSpPr/>
          <p:nvPr/>
        </p:nvSpPr>
        <p:spPr>
          <a:xfrm>
            <a:off x="6285916" y="4653062"/>
            <a:ext cx="975360" cy="2508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260524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parts</a:t>
            </a:r>
          </a:p>
        </p:txBody>
      </p:sp>
      <p:sp>
        <p:nvSpPr>
          <p:cNvPr id="3" name="内容占位符 2"/>
          <p:cNvSpPr>
            <a:spLocks noGrp="1"/>
          </p:cNvSpPr>
          <p:nvPr>
            <p:ph idx="1"/>
          </p:nvPr>
        </p:nvSpPr>
        <p:spPr/>
        <p:txBody>
          <a:bodyPr>
            <a:normAutofit lnSpcReduction="10000"/>
          </a:bodyPr>
          <a:lstStyle/>
          <a:p>
            <a:r>
              <a:rPr lang="en-GB" sz="3600" i="1" dirty="0"/>
              <a:t>XML-RPC data model</a:t>
            </a:r>
          </a:p>
          <a:p>
            <a:pPr lvl="1"/>
            <a:r>
              <a:rPr lang="en-GB" sz="3200" dirty="0"/>
              <a:t>A set of types for use in passing parameters, return values, and faults (error messages)</a:t>
            </a:r>
          </a:p>
          <a:p>
            <a:r>
              <a:rPr lang="en-GB" sz="3600" i="1" dirty="0"/>
              <a:t>XML-RPC request structures</a:t>
            </a:r>
          </a:p>
          <a:p>
            <a:pPr lvl="1"/>
            <a:r>
              <a:rPr lang="en-GB" sz="3200" dirty="0"/>
              <a:t>An HTTP POST request containing method and parameter information</a:t>
            </a:r>
          </a:p>
          <a:p>
            <a:r>
              <a:rPr lang="en-GB" sz="3600" i="1" dirty="0"/>
              <a:t>XML-RPC response structures</a:t>
            </a:r>
          </a:p>
          <a:p>
            <a:pPr lvl="1"/>
            <a:r>
              <a:rPr lang="en-GB" sz="3200" dirty="0"/>
              <a:t>An HTTP response that contains return values or fault information</a:t>
            </a:r>
          </a:p>
        </p:txBody>
      </p:sp>
    </p:spTree>
    <p:extLst>
      <p:ext uri="{BB962C8B-B14F-4D97-AF65-F5344CB8AC3E}">
        <p14:creationId xmlns:p14="http://schemas.microsoft.com/office/powerpoint/2010/main" val="23859097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XML-RPC Request Structure</a:t>
            </a:r>
          </a:p>
        </p:txBody>
      </p:sp>
      <p:sp>
        <p:nvSpPr>
          <p:cNvPr id="3" name="内容占位符 2"/>
          <p:cNvSpPr>
            <a:spLocks noGrp="1"/>
          </p:cNvSpPr>
          <p:nvPr>
            <p:ph idx="1"/>
          </p:nvPr>
        </p:nvSpPr>
        <p:spPr/>
        <p:txBody>
          <a:bodyPr>
            <a:normAutofit/>
          </a:bodyPr>
          <a:lstStyle/>
          <a:p>
            <a:r>
              <a:rPr lang="en-GB" sz="4000" dirty="0"/>
              <a:t>A combination of XML content and HTTP headers</a:t>
            </a:r>
          </a:p>
          <a:p>
            <a:pPr lvl="1"/>
            <a:r>
              <a:rPr lang="en-GB" sz="3600" dirty="0"/>
              <a:t>The XML content uses the data typing structure to pass parameters and contains additional information identifying which procedure is being called</a:t>
            </a:r>
          </a:p>
          <a:p>
            <a:pPr lvl="1"/>
            <a:r>
              <a:rPr lang="en-GB" sz="3600" dirty="0"/>
              <a:t>The HTTP headers provide a wrapper for passing the request over the Web</a:t>
            </a:r>
          </a:p>
        </p:txBody>
      </p:sp>
    </p:spTree>
    <p:extLst>
      <p:ext uri="{BB962C8B-B14F-4D97-AF65-F5344CB8AC3E}">
        <p14:creationId xmlns:p14="http://schemas.microsoft.com/office/powerpoint/2010/main" val="8560269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fontScale="92500"/>
          </a:bodyPr>
          <a:lstStyle/>
          <a:p>
            <a:r>
              <a:rPr lang="en-US" sz="3600" dirty="0"/>
              <a:t>Each request contains a single XML document</a:t>
            </a:r>
          </a:p>
          <a:p>
            <a:pPr lvl="1"/>
            <a:r>
              <a:rPr lang="en-US" sz="3200" dirty="0"/>
              <a:t>root element is a </a:t>
            </a:r>
            <a:r>
              <a:rPr lang="en-US" sz="3200" dirty="0" err="1">
                <a:solidFill>
                  <a:schemeClr val="accent1"/>
                </a:solidFill>
              </a:rPr>
              <a:t>methodCall</a:t>
            </a:r>
            <a:r>
              <a:rPr lang="en-US" sz="3200" dirty="0"/>
              <a:t> element</a:t>
            </a:r>
          </a:p>
          <a:p>
            <a:pPr lvl="1"/>
            <a:r>
              <a:rPr lang="en-US" sz="3200" dirty="0"/>
              <a:t>each </a:t>
            </a:r>
            <a:r>
              <a:rPr lang="en-US" sz="3200" dirty="0" err="1">
                <a:solidFill>
                  <a:schemeClr val="accent1"/>
                </a:solidFill>
              </a:rPr>
              <a:t>methodCall</a:t>
            </a:r>
            <a:r>
              <a:rPr lang="en-US" sz="3200" dirty="0"/>
              <a:t> element contains a </a:t>
            </a:r>
            <a:r>
              <a:rPr lang="en-US" sz="3200" dirty="0" err="1">
                <a:solidFill>
                  <a:schemeClr val="accent1"/>
                </a:solidFill>
              </a:rPr>
              <a:t>methodName</a:t>
            </a:r>
            <a:r>
              <a:rPr lang="en-US" sz="3200" dirty="0"/>
              <a:t> element and a </a:t>
            </a:r>
            <a:r>
              <a:rPr lang="en-US" sz="3200" dirty="0">
                <a:solidFill>
                  <a:schemeClr val="accent1"/>
                </a:solidFill>
              </a:rPr>
              <a:t>params</a:t>
            </a:r>
            <a:r>
              <a:rPr lang="en-US" sz="3200" dirty="0"/>
              <a:t> element.</a:t>
            </a:r>
          </a:p>
          <a:p>
            <a:pPr lvl="1"/>
            <a:r>
              <a:rPr lang="en-US" sz="3200" dirty="0"/>
              <a:t>the </a:t>
            </a:r>
            <a:r>
              <a:rPr lang="en-US" sz="3200" dirty="0" err="1">
                <a:solidFill>
                  <a:schemeClr val="accent1"/>
                </a:solidFill>
              </a:rPr>
              <a:t>methodName</a:t>
            </a:r>
            <a:r>
              <a:rPr lang="en-US" sz="3200" dirty="0"/>
              <a:t> element identifies the name of the procedure to be called</a:t>
            </a:r>
          </a:p>
          <a:p>
            <a:pPr lvl="1"/>
            <a:r>
              <a:rPr lang="en-US" sz="3200" dirty="0"/>
              <a:t>the </a:t>
            </a:r>
            <a:r>
              <a:rPr lang="en-US" sz="3200" dirty="0">
                <a:solidFill>
                  <a:schemeClr val="accent1"/>
                </a:solidFill>
              </a:rPr>
              <a:t>params</a:t>
            </a:r>
            <a:r>
              <a:rPr lang="en-US" sz="3200" dirty="0"/>
              <a:t> element contains a list of parameters and their values. Each </a:t>
            </a:r>
            <a:r>
              <a:rPr lang="en-US" sz="3200" dirty="0">
                <a:solidFill>
                  <a:schemeClr val="accent1"/>
                </a:solidFill>
              </a:rPr>
              <a:t>params</a:t>
            </a:r>
            <a:r>
              <a:rPr lang="en-US" sz="3200" dirty="0"/>
              <a:t> element includes a list of </a:t>
            </a:r>
            <a:r>
              <a:rPr lang="en-US" sz="3200" dirty="0" err="1">
                <a:solidFill>
                  <a:schemeClr val="accent1"/>
                </a:solidFill>
              </a:rPr>
              <a:t>param</a:t>
            </a:r>
            <a:r>
              <a:rPr lang="en-US" sz="3200" dirty="0"/>
              <a:t> elements </a:t>
            </a:r>
          </a:p>
          <a:p>
            <a:pPr lvl="1"/>
            <a:r>
              <a:rPr lang="en-US" sz="3200" dirty="0" err="1">
                <a:solidFill>
                  <a:schemeClr val="accent1"/>
                </a:solidFill>
              </a:rPr>
              <a:t>param</a:t>
            </a:r>
            <a:r>
              <a:rPr lang="en-US" sz="3200" dirty="0"/>
              <a:t> elements contain </a:t>
            </a:r>
            <a:r>
              <a:rPr lang="en-US" sz="3200" dirty="0">
                <a:solidFill>
                  <a:schemeClr val="accent1"/>
                </a:solidFill>
              </a:rPr>
              <a:t>value</a:t>
            </a:r>
            <a:r>
              <a:rPr lang="en-US" sz="3200" dirty="0"/>
              <a:t> elements</a:t>
            </a:r>
            <a:endParaRPr lang="x-none" sz="3200" dirty="0"/>
          </a:p>
        </p:txBody>
      </p:sp>
    </p:spTree>
    <p:extLst>
      <p:ext uri="{BB962C8B-B14F-4D97-AF65-F5344CB8AC3E}">
        <p14:creationId xmlns:p14="http://schemas.microsoft.com/office/powerpoint/2010/main" val="46265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502" y="3053013"/>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a:t>root element is a </a:t>
            </a:r>
            <a:r>
              <a:rPr lang="en-US" sz="3200" dirty="0" err="1">
                <a:solidFill>
                  <a:schemeClr val="accent1"/>
                </a:solidFill>
              </a:rPr>
              <a:t>methodCall</a:t>
            </a:r>
            <a:r>
              <a:rPr lang="en-US" sz="3200" dirty="0"/>
              <a:t> element</a:t>
            </a:r>
          </a:p>
        </p:txBody>
      </p:sp>
      <p:sp>
        <p:nvSpPr>
          <p:cNvPr id="5" name="椭圆 4">
            <a:extLst>
              <a:ext uri="{FF2B5EF4-FFF2-40B4-BE49-F238E27FC236}">
                <a16:creationId xmlns:a16="http://schemas.microsoft.com/office/drawing/2014/main" id="{574D9D8F-C859-B618-0E97-223A2D1A33C7}"/>
              </a:ext>
            </a:extLst>
          </p:cNvPr>
          <p:cNvSpPr/>
          <p:nvPr/>
        </p:nvSpPr>
        <p:spPr>
          <a:xfrm>
            <a:off x="4744054" y="3399013"/>
            <a:ext cx="2168088"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1795873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360" y="3480134"/>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a:t>each </a:t>
            </a:r>
            <a:r>
              <a:rPr lang="en-US" sz="3200" dirty="0" err="1">
                <a:solidFill>
                  <a:schemeClr val="accent1"/>
                </a:solidFill>
              </a:rPr>
              <a:t>methodCall</a:t>
            </a:r>
            <a:r>
              <a:rPr lang="en-US" sz="3200" dirty="0"/>
              <a:t> element contains a </a:t>
            </a:r>
            <a:r>
              <a:rPr lang="en-US" sz="3200" dirty="0" err="1">
                <a:solidFill>
                  <a:schemeClr val="accent1"/>
                </a:solidFill>
              </a:rPr>
              <a:t>methodName</a:t>
            </a:r>
            <a:r>
              <a:rPr lang="en-US" sz="3200" dirty="0"/>
              <a:t> element and a </a:t>
            </a:r>
            <a:r>
              <a:rPr lang="en-US" sz="3200" dirty="0">
                <a:solidFill>
                  <a:schemeClr val="accent1"/>
                </a:solidFill>
              </a:rPr>
              <a:t>params</a:t>
            </a:r>
            <a:r>
              <a:rPr lang="en-US" sz="3200" dirty="0"/>
              <a:t> element.</a:t>
            </a:r>
          </a:p>
        </p:txBody>
      </p:sp>
      <p:sp>
        <p:nvSpPr>
          <p:cNvPr id="5" name="椭圆 4">
            <a:extLst>
              <a:ext uri="{FF2B5EF4-FFF2-40B4-BE49-F238E27FC236}">
                <a16:creationId xmlns:a16="http://schemas.microsoft.com/office/drawing/2014/main" id="{574D9D8F-C859-B618-0E97-223A2D1A33C7}"/>
              </a:ext>
            </a:extLst>
          </p:cNvPr>
          <p:cNvSpPr/>
          <p:nvPr/>
        </p:nvSpPr>
        <p:spPr>
          <a:xfrm>
            <a:off x="4996717" y="4102860"/>
            <a:ext cx="2168088"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6" name="椭圆 4">
            <a:extLst>
              <a:ext uri="{FF2B5EF4-FFF2-40B4-BE49-F238E27FC236}">
                <a16:creationId xmlns:a16="http://schemas.microsoft.com/office/drawing/2014/main" id="{574D9D8F-C859-B618-0E97-223A2D1A33C7}"/>
              </a:ext>
            </a:extLst>
          </p:cNvPr>
          <p:cNvSpPr/>
          <p:nvPr/>
        </p:nvSpPr>
        <p:spPr>
          <a:xfrm>
            <a:off x="4998717" y="4375580"/>
            <a:ext cx="2168088"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8938379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a:t>the </a:t>
            </a:r>
            <a:r>
              <a:rPr lang="en-US" sz="3200" dirty="0" err="1">
                <a:solidFill>
                  <a:schemeClr val="accent1"/>
                </a:solidFill>
              </a:rPr>
              <a:t>methodName</a:t>
            </a:r>
            <a:r>
              <a:rPr lang="en-US" sz="3200" dirty="0"/>
              <a:t> element identifies the name of the procedure to be called</a:t>
            </a:r>
          </a:p>
          <a:p>
            <a:pPr lvl="1"/>
            <a:endParaRPr lang="x-none"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360" y="3480134"/>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574D9D8F-C859-B618-0E97-223A2D1A33C7}"/>
              </a:ext>
            </a:extLst>
          </p:cNvPr>
          <p:cNvSpPr/>
          <p:nvPr/>
        </p:nvSpPr>
        <p:spPr>
          <a:xfrm>
            <a:off x="6639027" y="4138955"/>
            <a:ext cx="2168088"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8368924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a:t>the </a:t>
            </a:r>
            <a:r>
              <a:rPr lang="en-US" sz="3200" dirty="0">
                <a:solidFill>
                  <a:schemeClr val="accent1"/>
                </a:solidFill>
              </a:rPr>
              <a:t>params</a:t>
            </a:r>
            <a:r>
              <a:rPr lang="en-US" sz="3200" dirty="0"/>
              <a:t> element contains a list of parameters and their values. Each </a:t>
            </a:r>
            <a:r>
              <a:rPr lang="en-US" sz="3200" dirty="0">
                <a:solidFill>
                  <a:schemeClr val="accent1"/>
                </a:solidFill>
              </a:rPr>
              <a:t>params</a:t>
            </a:r>
            <a:r>
              <a:rPr lang="en-US" sz="3200" dirty="0"/>
              <a:t> element includes a list of </a:t>
            </a:r>
            <a:r>
              <a:rPr lang="en-US" sz="3200" dirty="0" err="1"/>
              <a:t>param</a:t>
            </a:r>
            <a:r>
              <a:rPr lang="en-US" sz="3200" dirty="0"/>
              <a:t> elements</a:t>
            </a:r>
            <a:endParaRPr lang="x-none"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090" y="3797652"/>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574D9D8F-C859-B618-0E97-223A2D1A33C7}"/>
              </a:ext>
            </a:extLst>
          </p:cNvPr>
          <p:cNvSpPr/>
          <p:nvPr/>
        </p:nvSpPr>
        <p:spPr>
          <a:xfrm>
            <a:off x="7166258" y="5303103"/>
            <a:ext cx="1263315"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660154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err="1">
                <a:solidFill>
                  <a:schemeClr val="accent1"/>
                </a:solidFill>
              </a:rPr>
              <a:t>param</a:t>
            </a:r>
            <a:r>
              <a:rPr lang="en-US" sz="3200" dirty="0"/>
              <a:t> elements contain </a:t>
            </a:r>
            <a:r>
              <a:rPr lang="en-US" sz="3200" dirty="0">
                <a:solidFill>
                  <a:schemeClr val="accent1"/>
                </a:solidFill>
              </a:rPr>
              <a:t>value</a:t>
            </a:r>
            <a:r>
              <a:rPr lang="en-US" sz="3200" dirty="0"/>
              <a:t> elements</a:t>
            </a:r>
            <a:endParaRPr lang="x-none"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058" y="3051044"/>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574D9D8F-C859-B618-0E97-223A2D1A33C7}"/>
              </a:ext>
            </a:extLst>
          </p:cNvPr>
          <p:cNvSpPr/>
          <p:nvPr/>
        </p:nvSpPr>
        <p:spPr>
          <a:xfrm>
            <a:off x="7685242" y="4524627"/>
            <a:ext cx="1263315"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0349743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23603-560F-440A-84F9-DE9D8E491404}"/>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ECA512A9-ACDD-4135-988B-E1DE9DF78F53}"/>
              </a:ext>
            </a:extLst>
          </p:cNvPr>
          <p:cNvSpPr>
            <a:spLocks noGrp="1"/>
          </p:cNvSpPr>
          <p:nvPr>
            <p:ph idx="1"/>
          </p:nvPr>
        </p:nvSpPr>
        <p:spPr/>
        <p:txBody>
          <a:bodyPr/>
          <a:lstStyle/>
          <a:p>
            <a:endParaRPr lang="x-none"/>
          </a:p>
        </p:txBody>
      </p:sp>
      <p:pic>
        <p:nvPicPr>
          <p:cNvPr id="5" name="图片 4">
            <a:extLst>
              <a:ext uri="{FF2B5EF4-FFF2-40B4-BE49-F238E27FC236}">
                <a16:creationId xmlns:a16="http://schemas.microsoft.com/office/drawing/2014/main" id="{49248287-C7E2-44F3-ADF8-0F8D7B0089D3}"/>
              </a:ext>
            </a:extLst>
          </p:cNvPr>
          <p:cNvPicPr>
            <a:picLocks noChangeAspect="1"/>
          </p:cNvPicPr>
          <p:nvPr/>
        </p:nvPicPr>
        <p:blipFill>
          <a:blip r:embed="rId2"/>
          <a:stretch>
            <a:fillRect/>
          </a:stretch>
        </p:blipFill>
        <p:spPr>
          <a:xfrm>
            <a:off x="24557" y="1825624"/>
            <a:ext cx="11596387" cy="3606633"/>
          </a:xfrm>
          <a:prstGeom prst="rect">
            <a:avLst/>
          </a:prstGeom>
        </p:spPr>
      </p:pic>
    </p:spTree>
    <p:extLst>
      <p:ext uri="{BB962C8B-B14F-4D97-AF65-F5344CB8AC3E}">
        <p14:creationId xmlns:p14="http://schemas.microsoft.com/office/powerpoint/2010/main" val="108044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8</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provider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core functionality</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4196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an XML-RPC or SOAP service wrapper</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601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WSDL service description </a:t>
            </a:r>
          </a:p>
          <a:p>
            <a:r>
              <a:rPr lang="en-US" altLang="en-US" b="1" dirty="0">
                <a:solidFill>
                  <a:srgbClr val="000000"/>
                </a:solidFill>
              </a:rPr>
              <a:t>or XML-RPC integration instructions</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Deploy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Rectangle 38"/>
          <p:cNvSpPr>
            <a:spLocks noChangeArrowheads="1"/>
          </p:cNvSpPr>
          <p:nvPr/>
        </p:nvSpPr>
        <p:spPr bwMode="auto">
          <a:xfrm>
            <a:off x="6382040" y="5189645"/>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Register new service via UDDI</a:t>
            </a:r>
          </a:p>
        </p:txBody>
      </p:sp>
      <p:sp>
        <p:nvSpPr>
          <p:cNvPr id="27" name="Text Box 39"/>
          <p:cNvSpPr txBox="1">
            <a:spLocks noChangeArrowheads="1"/>
          </p:cNvSpPr>
          <p:nvPr/>
        </p:nvSpPr>
        <p:spPr bwMode="auto">
          <a:xfrm>
            <a:off x="4858040" y="5288070"/>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5:</a:t>
            </a:r>
          </a:p>
        </p:txBody>
      </p:sp>
      <p:sp>
        <p:nvSpPr>
          <p:cNvPr id="28" name="Rectangle 41"/>
          <p:cNvSpPr>
            <a:spLocks noChangeArrowheads="1"/>
          </p:cNvSpPr>
          <p:nvPr/>
        </p:nvSpPr>
        <p:spPr bwMode="auto">
          <a:xfrm>
            <a:off x="4781840" y="5189645"/>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 name="Line 46"/>
          <p:cNvSpPr>
            <a:spLocks noChangeShapeType="1"/>
          </p:cNvSpPr>
          <p:nvPr/>
        </p:nvSpPr>
        <p:spPr bwMode="auto">
          <a:xfrm>
            <a:off x="4324640" y="534204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Line 47"/>
          <p:cNvSpPr>
            <a:spLocks noChangeShapeType="1"/>
          </p:cNvSpPr>
          <p:nvPr/>
        </p:nvSpPr>
        <p:spPr bwMode="auto">
          <a:xfrm>
            <a:off x="4324640" y="496104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576025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54650"/>
                                        </p:tgtEl>
                                        <p:attrNameLst>
                                          <p:attrName>style.visibility</p:attrName>
                                        </p:attrNameLst>
                                      </p:cBhvr>
                                      <p:to>
                                        <p:strVal val="visible"/>
                                      </p:to>
                                    </p:set>
                                    <p:anim calcmode="lin" valueType="num">
                                      <p:cBhvr>
                                        <p:cTn id="7" dur="500" fill="hold"/>
                                        <p:tgtEl>
                                          <p:spTgt spid="154650"/>
                                        </p:tgtEl>
                                        <p:attrNameLst>
                                          <p:attrName>ppt_w</p:attrName>
                                        </p:attrNameLst>
                                      </p:cBhvr>
                                      <p:tavLst>
                                        <p:tav tm="0">
                                          <p:val>
                                            <p:strVal val="#ppt_w*0.05"/>
                                          </p:val>
                                        </p:tav>
                                        <p:tav tm="100000">
                                          <p:val>
                                            <p:strVal val="#ppt_w"/>
                                          </p:val>
                                        </p:tav>
                                      </p:tavLst>
                                    </p:anim>
                                    <p:anim calcmode="lin" valueType="num">
                                      <p:cBhvr>
                                        <p:cTn id="8" dur="500" fill="hold"/>
                                        <p:tgtEl>
                                          <p:spTgt spid="154650"/>
                                        </p:tgtEl>
                                        <p:attrNameLst>
                                          <p:attrName>ppt_h</p:attrName>
                                        </p:attrNameLst>
                                      </p:cBhvr>
                                      <p:tavLst>
                                        <p:tav tm="0">
                                          <p:val>
                                            <p:strVal val="#ppt_h"/>
                                          </p:val>
                                        </p:tav>
                                        <p:tav tm="100000">
                                          <p:val>
                                            <p:strVal val="#ppt_h"/>
                                          </p:val>
                                        </p:tav>
                                      </p:tavLst>
                                    </p:anim>
                                    <p:anim calcmode="lin" valueType="num">
                                      <p:cBhvr>
                                        <p:cTn id="9" dur="500" fill="hold"/>
                                        <p:tgtEl>
                                          <p:spTgt spid="154650"/>
                                        </p:tgtEl>
                                        <p:attrNameLst>
                                          <p:attrName>ppt_x</p:attrName>
                                        </p:attrNameLst>
                                      </p:cBhvr>
                                      <p:tavLst>
                                        <p:tav tm="0">
                                          <p:val>
                                            <p:strVal val="#ppt_x-.2"/>
                                          </p:val>
                                        </p:tav>
                                        <p:tav tm="100000">
                                          <p:val>
                                            <p:strVal val="#ppt_x"/>
                                          </p:val>
                                        </p:tav>
                                      </p:tavLst>
                                    </p:anim>
                                    <p:anim calcmode="lin" valueType="num">
                                      <p:cBhvr>
                                        <p:cTn id="10" dur="500" fill="hold"/>
                                        <p:tgtEl>
                                          <p:spTgt spid="154650"/>
                                        </p:tgtEl>
                                        <p:attrNameLst>
                                          <p:attrName>ppt_y</p:attrName>
                                        </p:attrNameLst>
                                      </p:cBhvr>
                                      <p:tavLst>
                                        <p:tav tm="0">
                                          <p:val>
                                            <p:strVal val="#ppt_y"/>
                                          </p:val>
                                        </p:tav>
                                        <p:tav tm="100000">
                                          <p:val>
                                            <p:strVal val="#ppt_y"/>
                                          </p:val>
                                        </p:tav>
                                      </p:tavLst>
                                    </p:anim>
                                    <p:animEffect transition="in" filter="fade">
                                      <p:cBhvr>
                                        <p:cTn id="11" dur="500"/>
                                        <p:tgtEl>
                                          <p:spTgt spid="154650"/>
                                        </p:tgtEl>
                                      </p:cBhvr>
                                    </p:animEffect>
                                  </p:childTnLst>
                                  <p:subTnLst>
                                    <p:audio>
                                      <p:cMediaNode>
                                        <p:cTn display="0" masterRel="sameClick">
                                          <p:stCondLst>
                                            <p:cond evt="begin" delay="0">
                                              <p:tn val="5"/>
                                            </p:cond>
                                          </p:stCondLst>
                                          <p:endCondLst>
                                            <p:cond evt="onStopAudio" delay="0">
                                              <p:tgtEl>
                                                <p:sldTgt/>
                                              </p:tgtEl>
                                            </p:cond>
                                          </p:endCondLst>
                                        </p:cTn>
                                        <p:tgtEl>
                                          <p:sndTgt r:embed="rId2" name="coin.wav"/>
                                        </p:tgtEl>
                                      </p:cMediaNode>
                                    </p:audio>
                                  </p:subTnLst>
                                </p:cTn>
                              </p:par>
                              <p:par>
                                <p:cTn id="12" presetID="54" presetClass="entr" presetSubtype="0" accel="100000" fill="hold" grpId="0" nodeType="withEffect">
                                  <p:stCondLst>
                                    <p:cond delay="0"/>
                                  </p:stCondLst>
                                  <p:childTnLst>
                                    <p:set>
                                      <p:cBhvr>
                                        <p:cTn id="13" dur="1" fill="hold">
                                          <p:stCondLst>
                                            <p:cond delay="0"/>
                                          </p:stCondLst>
                                        </p:cTn>
                                        <p:tgtEl>
                                          <p:spTgt spid="154651"/>
                                        </p:tgtEl>
                                        <p:attrNameLst>
                                          <p:attrName>style.visibility</p:attrName>
                                        </p:attrNameLst>
                                      </p:cBhvr>
                                      <p:to>
                                        <p:strVal val="visible"/>
                                      </p:to>
                                    </p:set>
                                    <p:anim calcmode="lin" valueType="num">
                                      <p:cBhvr>
                                        <p:cTn id="14" dur="500" fill="hold"/>
                                        <p:tgtEl>
                                          <p:spTgt spid="154651"/>
                                        </p:tgtEl>
                                        <p:attrNameLst>
                                          <p:attrName>ppt_w</p:attrName>
                                        </p:attrNameLst>
                                      </p:cBhvr>
                                      <p:tavLst>
                                        <p:tav tm="0">
                                          <p:val>
                                            <p:strVal val="#ppt_w*0.05"/>
                                          </p:val>
                                        </p:tav>
                                        <p:tav tm="100000">
                                          <p:val>
                                            <p:strVal val="#ppt_w"/>
                                          </p:val>
                                        </p:tav>
                                      </p:tavLst>
                                    </p:anim>
                                    <p:anim calcmode="lin" valueType="num">
                                      <p:cBhvr>
                                        <p:cTn id="15" dur="500" fill="hold"/>
                                        <p:tgtEl>
                                          <p:spTgt spid="154651"/>
                                        </p:tgtEl>
                                        <p:attrNameLst>
                                          <p:attrName>ppt_h</p:attrName>
                                        </p:attrNameLst>
                                      </p:cBhvr>
                                      <p:tavLst>
                                        <p:tav tm="0">
                                          <p:val>
                                            <p:strVal val="#ppt_h"/>
                                          </p:val>
                                        </p:tav>
                                        <p:tav tm="100000">
                                          <p:val>
                                            <p:strVal val="#ppt_h"/>
                                          </p:val>
                                        </p:tav>
                                      </p:tavLst>
                                    </p:anim>
                                    <p:anim calcmode="lin" valueType="num">
                                      <p:cBhvr>
                                        <p:cTn id="16" dur="500" fill="hold"/>
                                        <p:tgtEl>
                                          <p:spTgt spid="154651"/>
                                        </p:tgtEl>
                                        <p:attrNameLst>
                                          <p:attrName>ppt_x</p:attrName>
                                        </p:attrNameLst>
                                      </p:cBhvr>
                                      <p:tavLst>
                                        <p:tav tm="0">
                                          <p:val>
                                            <p:strVal val="#ppt_x-.2"/>
                                          </p:val>
                                        </p:tav>
                                        <p:tav tm="100000">
                                          <p:val>
                                            <p:strVal val="#ppt_x"/>
                                          </p:val>
                                        </p:tav>
                                      </p:tavLst>
                                    </p:anim>
                                    <p:anim calcmode="lin" valueType="num">
                                      <p:cBhvr>
                                        <p:cTn id="17" dur="500" fill="hold"/>
                                        <p:tgtEl>
                                          <p:spTgt spid="154651"/>
                                        </p:tgtEl>
                                        <p:attrNameLst>
                                          <p:attrName>ppt_y</p:attrName>
                                        </p:attrNameLst>
                                      </p:cBhvr>
                                      <p:tavLst>
                                        <p:tav tm="0">
                                          <p:val>
                                            <p:strVal val="#ppt_y"/>
                                          </p:val>
                                        </p:tav>
                                        <p:tav tm="100000">
                                          <p:val>
                                            <p:strVal val="#ppt_y"/>
                                          </p:val>
                                        </p:tav>
                                      </p:tavLst>
                                    </p:anim>
                                    <p:animEffect transition="in" filter="fade">
                                      <p:cBhvr>
                                        <p:cTn id="18" dur="500"/>
                                        <p:tgtEl>
                                          <p:spTgt spid="15465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54652"/>
                                        </p:tgtEl>
                                        <p:attrNameLst>
                                          <p:attrName>style.visibility</p:attrName>
                                        </p:attrNameLst>
                                      </p:cBhvr>
                                      <p:to>
                                        <p:strVal val="visible"/>
                                      </p:to>
                                    </p:set>
                                    <p:anim calcmode="lin" valueType="num">
                                      <p:cBhvr>
                                        <p:cTn id="21" dur="500" fill="hold"/>
                                        <p:tgtEl>
                                          <p:spTgt spid="154652"/>
                                        </p:tgtEl>
                                        <p:attrNameLst>
                                          <p:attrName>ppt_w</p:attrName>
                                        </p:attrNameLst>
                                      </p:cBhvr>
                                      <p:tavLst>
                                        <p:tav tm="0">
                                          <p:val>
                                            <p:strVal val="#ppt_w*0.05"/>
                                          </p:val>
                                        </p:tav>
                                        <p:tav tm="100000">
                                          <p:val>
                                            <p:strVal val="#ppt_w"/>
                                          </p:val>
                                        </p:tav>
                                      </p:tavLst>
                                    </p:anim>
                                    <p:anim calcmode="lin" valueType="num">
                                      <p:cBhvr>
                                        <p:cTn id="22" dur="500" fill="hold"/>
                                        <p:tgtEl>
                                          <p:spTgt spid="154652"/>
                                        </p:tgtEl>
                                        <p:attrNameLst>
                                          <p:attrName>ppt_h</p:attrName>
                                        </p:attrNameLst>
                                      </p:cBhvr>
                                      <p:tavLst>
                                        <p:tav tm="0">
                                          <p:val>
                                            <p:strVal val="#ppt_h"/>
                                          </p:val>
                                        </p:tav>
                                        <p:tav tm="100000">
                                          <p:val>
                                            <p:strVal val="#ppt_h"/>
                                          </p:val>
                                        </p:tav>
                                      </p:tavLst>
                                    </p:anim>
                                    <p:anim calcmode="lin" valueType="num">
                                      <p:cBhvr>
                                        <p:cTn id="23" dur="500" fill="hold"/>
                                        <p:tgtEl>
                                          <p:spTgt spid="154652"/>
                                        </p:tgtEl>
                                        <p:attrNameLst>
                                          <p:attrName>ppt_x</p:attrName>
                                        </p:attrNameLst>
                                      </p:cBhvr>
                                      <p:tavLst>
                                        <p:tav tm="0">
                                          <p:val>
                                            <p:strVal val="#ppt_x-.2"/>
                                          </p:val>
                                        </p:tav>
                                        <p:tav tm="100000">
                                          <p:val>
                                            <p:strVal val="#ppt_x"/>
                                          </p:val>
                                        </p:tav>
                                      </p:tavLst>
                                    </p:anim>
                                    <p:anim calcmode="lin" valueType="num">
                                      <p:cBhvr>
                                        <p:cTn id="24" dur="500" fill="hold"/>
                                        <p:tgtEl>
                                          <p:spTgt spid="154652"/>
                                        </p:tgtEl>
                                        <p:attrNameLst>
                                          <p:attrName>ppt_y</p:attrName>
                                        </p:attrNameLst>
                                      </p:cBhvr>
                                      <p:tavLst>
                                        <p:tav tm="0">
                                          <p:val>
                                            <p:strVal val="#ppt_y"/>
                                          </p:val>
                                        </p:tav>
                                        <p:tav tm="100000">
                                          <p:val>
                                            <p:strVal val="#ppt_y"/>
                                          </p:val>
                                        </p:tav>
                                      </p:tavLst>
                                    </p:anim>
                                    <p:animEffect transition="in" filter="fade">
                                      <p:cBhvr>
                                        <p:cTn id="25" dur="500"/>
                                        <p:tgtEl>
                                          <p:spTgt spid="154652"/>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54653"/>
                                        </p:tgtEl>
                                        <p:attrNameLst>
                                          <p:attrName>style.visibility</p:attrName>
                                        </p:attrNameLst>
                                      </p:cBhvr>
                                      <p:to>
                                        <p:strVal val="visible"/>
                                      </p:to>
                                    </p:set>
                                    <p:anim calcmode="lin" valueType="num">
                                      <p:cBhvr>
                                        <p:cTn id="28" dur="500" fill="hold"/>
                                        <p:tgtEl>
                                          <p:spTgt spid="154653"/>
                                        </p:tgtEl>
                                        <p:attrNameLst>
                                          <p:attrName>ppt_w</p:attrName>
                                        </p:attrNameLst>
                                      </p:cBhvr>
                                      <p:tavLst>
                                        <p:tav tm="0">
                                          <p:val>
                                            <p:strVal val="#ppt_w*0.05"/>
                                          </p:val>
                                        </p:tav>
                                        <p:tav tm="100000">
                                          <p:val>
                                            <p:strVal val="#ppt_w"/>
                                          </p:val>
                                        </p:tav>
                                      </p:tavLst>
                                    </p:anim>
                                    <p:anim calcmode="lin" valueType="num">
                                      <p:cBhvr>
                                        <p:cTn id="29" dur="500" fill="hold"/>
                                        <p:tgtEl>
                                          <p:spTgt spid="154653"/>
                                        </p:tgtEl>
                                        <p:attrNameLst>
                                          <p:attrName>ppt_h</p:attrName>
                                        </p:attrNameLst>
                                      </p:cBhvr>
                                      <p:tavLst>
                                        <p:tav tm="0">
                                          <p:val>
                                            <p:strVal val="#ppt_h"/>
                                          </p:val>
                                        </p:tav>
                                        <p:tav tm="100000">
                                          <p:val>
                                            <p:strVal val="#ppt_h"/>
                                          </p:val>
                                        </p:tav>
                                      </p:tavLst>
                                    </p:anim>
                                    <p:anim calcmode="lin" valueType="num">
                                      <p:cBhvr>
                                        <p:cTn id="30" dur="500" fill="hold"/>
                                        <p:tgtEl>
                                          <p:spTgt spid="154653"/>
                                        </p:tgtEl>
                                        <p:attrNameLst>
                                          <p:attrName>ppt_x</p:attrName>
                                        </p:attrNameLst>
                                      </p:cBhvr>
                                      <p:tavLst>
                                        <p:tav tm="0">
                                          <p:val>
                                            <p:strVal val="#ppt_x-.2"/>
                                          </p:val>
                                        </p:tav>
                                        <p:tav tm="100000">
                                          <p:val>
                                            <p:strVal val="#ppt_x"/>
                                          </p:val>
                                        </p:tav>
                                      </p:tavLst>
                                    </p:anim>
                                    <p:anim calcmode="lin" valueType="num">
                                      <p:cBhvr>
                                        <p:cTn id="31" dur="500" fill="hold"/>
                                        <p:tgtEl>
                                          <p:spTgt spid="154653"/>
                                        </p:tgtEl>
                                        <p:attrNameLst>
                                          <p:attrName>ppt_y</p:attrName>
                                        </p:attrNameLst>
                                      </p:cBhvr>
                                      <p:tavLst>
                                        <p:tav tm="0">
                                          <p:val>
                                            <p:strVal val="#ppt_y"/>
                                          </p:val>
                                        </p:tav>
                                        <p:tav tm="100000">
                                          <p:val>
                                            <p:strVal val="#ppt_y"/>
                                          </p:val>
                                        </p:tav>
                                      </p:tavLst>
                                    </p:anim>
                                    <p:animEffect transition="in" filter="fade">
                                      <p:cBhvr>
                                        <p:cTn id="32" dur="500"/>
                                        <p:tgtEl>
                                          <p:spTgt spid="1546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4" presetClass="entr" presetSubtype="0" accel="100000" fill="hold" grpId="1" nodeType="clickEffect">
                                  <p:stCondLst>
                                    <p:cond delay="0"/>
                                  </p:stCondLst>
                                  <p:childTnLst>
                                    <p:set>
                                      <p:cBhvr>
                                        <p:cTn id="36" dur="1" fill="hold">
                                          <p:stCondLst>
                                            <p:cond delay="0"/>
                                          </p:stCondLst>
                                        </p:cTn>
                                        <p:tgtEl>
                                          <p:spTgt spid="154652"/>
                                        </p:tgtEl>
                                        <p:attrNameLst>
                                          <p:attrName>style.visibility</p:attrName>
                                        </p:attrNameLst>
                                      </p:cBhvr>
                                      <p:to>
                                        <p:strVal val="visible"/>
                                      </p:to>
                                    </p:set>
                                    <p:anim calcmode="lin" valueType="num">
                                      <p:cBhvr>
                                        <p:cTn id="37" dur="500" fill="hold"/>
                                        <p:tgtEl>
                                          <p:spTgt spid="154652"/>
                                        </p:tgtEl>
                                        <p:attrNameLst>
                                          <p:attrName>ppt_w</p:attrName>
                                        </p:attrNameLst>
                                      </p:cBhvr>
                                      <p:tavLst>
                                        <p:tav tm="0">
                                          <p:val>
                                            <p:strVal val="#ppt_w*0.05"/>
                                          </p:val>
                                        </p:tav>
                                        <p:tav tm="100000">
                                          <p:val>
                                            <p:strVal val="#ppt_w"/>
                                          </p:val>
                                        </p:tav>
                                      </p:tavLst>
                                    </p:anim>
                                    <p:anim calcmode="lin" valueType="num">
                                      <p:cBhvr>
                                        <p:cTn id="38" dur="500" fill="hold"/>
                                        <p:tgtEl>
                                          <p:spTgt spid="154652"/>
                                        </p:tgtEl>
                                        <p:attrNameLst>
                                          <p:attrName>ppt_h</p:attrName>
                                        </p:attrNameLst>
                                      </p:cBhvr>
                                      <p:tavLst>
                                        <p:tav tm="0">
                                          <p:val>
                                            <p:strVal val="#ppt_h"/>
                                          </p:val>
                                        </p:tav>
                                        <p:tav tm="100000">
                                          <p:val>
                                            <p:strVal val="#ppt_h"/>
                                          </p:val>
                                        </p:tav>
                                      </p:tavLst>
                                    </p:anim>
                                    <p:anim calcmode="lin" valueType="num">
                                      <p:cBhvr>
                                        <p:cTn id="39" dur="500" fill="hold"/>
                                        <p:tgtEl>
                                          <p:spTgt spid="154652"/>
                                        </p:tgtEl>
                                        <p:attrNameLst>
                                          <p:attrName>ppt_x</p:attrName>
                                        </p:attrNameLst>
                                      </p:cBhvr>
                                      <p:tavLst>
                                        <p:tav tm="0">
                                          <p:val>
                                            <p:strVal val="#ppt_x-.2"/>
                                          </p:val>
                                        </p:tav>
                                        <p:tav tm="100000">
                                          <p:val>
                                            <p:strVal val="#ppt_x"/>
                                          </p:val>
                                        </p:tav>
                                      </p:tavLst>
                                    </p:anim>
                                    <p:anim calcmode="lin" valueType="num">
                                      <p:cBhvr>
                                        <p:cTn id="40" dur="500" fill="hold"/>
                                        <p:tgtEl>
                                          <p:spTgt spid="154652"/>
                                        </p:tgtEl>
                                        <p:attrNameLst>
                                          <p:attrName>ppt_y</p:attrName>
                                        </p:attrNameLst>
                                      </p:cBhvr>
                                      <p:tavLst>
                                        <p:tav tm="0">
                                          <p:val>
                                            <p:strVal val="#ppt_y"/>
                                          </p:val>
                                        </p:tav>
                                        <p:tav tm="100000">
                                          <p:val>
                                            <p:strVal val="#ppt_y"/>
                                          </p:val>
                                        </p:tav>
                                      </p:tavLst>
                                    </p:anim>
                                    <p:animEffect transition="in" filter="fade">
                                      <p:cBhvr>
                                        <p:cTn id="41" dur="500"/>
                                        <p:tgtEl>
                                          <p:spTgt spid="154652"/>
                                        </p:tgtEl>
                                      </p:cBhvr>
                                    </p:animEffect>
                                  </p:childTnLst>
                                  <p:subTnLst>
                                    <p:audio>
                                      <p:cMediaNode>
                                        <p:cTn display="0" masterRel="sameClick">
                                          <p:stCondLst>
                                            <p:cond evt="begin" delay="0">
                                              <p:tn val="35"/>
                                            </p:cond>
                                          </p:stCondLst>
                                          <p:endCondLst>
                                            <p:cond evt="onStopAudio" delay="0">
                                              <p:tgtEl>
                                                <p:sldTgt/>
                                              </p:tgtEl>
                                            </p:cond>
                                          </p:endCondLst>
                                        </p:cTn>
                                        <p:tgtEl>
                                          <p:sndTgt r:embed="rId2" name="coin.wav"/>
                                        </p:tgtEl>
                                      </p:cMediaNode>
                                    </p:audio>
                                  </p:subTnLst>
                                </p:cTn>
                              </p:par>
                              <p:par>
                                <p:cTn id="42" presetID="54" presetClass="entr" presetSubtype="0" accel="100000" fill="hold" grpId="0" nodeType="withEffect">
                                  <p:stCondLst>
                                    <p:cond delay="0"/>
                                  </p:stCondLst>
                                  <p:childTnLst>
                                    <p:set>
                                      <p:cBhvr>
                                        <p:cTn id="43" dur="1" fill="hold">
                                          <p:stCondLst>
                                            <p:cond delay="0"/>
                                          </p:stCondLst>
                                        </p:cTn>
                                        <p:tgtEl>
                                          <p:spTgt spid="154654"/>
                                        </p:tgtEl>
                                        <p:attrNameLst>
                                          <p:attrName>style.visibility</p:attrName>
                                        </p:attrNameLst>
                                      </p:cBhvr>
                                      <p:to>
                                        <p:strVal val="visible"/>
                                      </p:to>
                                    </p:set>
                                    <p:anim calcmode="lin" valueType="num">
                                      <p:cBhvr>
                                        <p:cTn id="44" dur="500" fill="hold"/>
                                        <p:tgtEl>
                                          <p:spTgt spid="154654"/>
                                        </p:tgtEl>
                                        <p:attrNameLst>
                                          <p:attrName>ppt_w</p:attrName>
                                        </p:attrNameLst>
                                      </p:cBhvr>
                                      <p:tavLst>
                                        <p:tav tm="0">
                                          <p:val>
                                            <p:strVal val="#ppt_w*0.05"/>
                                          </p:val>
                                        </p:tav>
                                        <p:tav tm="100000">
                                          <p:val>
                                            <p:strVal val="#ppt_w"/>
                                          </p:val>
                                        </p:tav>
                                      </p:tavLst>
                                    </p:anim>
                                    <p:anim calcmode="lin" valueType="num">
                                      <p:cBhvr>
                                        <p:cTn id="45" dur="500" fill="hold"/>
                                        <p:tgtEl>
                                          <p:spTgt spid="154654"/>
                                        </p:tgtEl>
                                        <p:attrNameLst>
                                          <p:attrName>ppt_h</p:attrName>
                                        </p:attrNameLst>
                                      </p:cBhvr>
                                      <p:tavLst>
                                        <p:tav tm="0">
                                          <p:val>
                                            <p:strVal val="#ppt_h"/>
                                          </p:val>
                                        </p:tav>
                                        <p:tav tm="100000">
                                          <p:val>
                                            <p:strVal val="#ppt_h"/>
                                          </p:val>
                                        </p:tav>
                                      </p:tavLst>
                                    </p:anim>
                                    <p:anim calcmode="lin" valueType="num">
                                      <p:cBhvr>
                                        <p:cTn id="46" dur="500" fill="hold"/>
                                        <p:tgtEl>
                                          <p:spTgt spid="154654"/>
                                        </p:tgtEl>
                                        <p:attrNameLst>
                                          <p:attrName>ppt_x</p:attrName>
                                        </p:attrNameLst>
                                      </p:cBhvr>
                                      <p:tavLst>
                                        <p:tav tm="0">
                                          <p:val>
                                            <p:strVal val="#ppt_x-.2"/>
                                          </p:val>
                                        </p:tav>
                                        <p:tav tm="100000">
                                          <p:val>
                                            <p:strVal val="#ppt_x"/>
                                          </p:val>
                                        </p:tav>
                                      </p:tavLst>
                                    </p:anim>
                                    <p:anim calcmode="lin" valueType="num">
                                      <p:cBhvr>
                                        <p:cTn id="47" dur="500" fill="hold"/>
                                        <p:tgtEl>
                                          <p:spTgt spid="154654"/>
                                        </p:tgtEl>
                                        <p:attrNameLst>
                                          <p:attrName>ppt_y</p:attrName>
                                        </p:attrNameLst>
                                      </p:cBhvr>
                                      <p:tavLst>
                                        <p:tav tm="0">
                                          <p:val>
                                            <p:strVal val="#ppt_y"/>
                                          </p:val>
                                        </p:tav>
                                        <p:tav tm="100000">
                                          <p:val>
                                            <p:strVal val="#ppt_y"/>
                                          </p:val>
                                        </p:tav>
                                      </p:tavLst>
                                    </p:anim>
                                    <p:animEffect transition="in" filter="fade">
                                      <p:cBhvr>
                                        <p:cTn id="48" dur="500"/>
                                        <p:tgtEl>
                                          <p:spTgt spid="154654"/>
                                        </p:tgtEl>
                                      </p:cBhvr>
                                    </p:animEffect>
                                  </p:childTnLst>
                                </p:cTn>
                              </p:par>
                              <p:par>
                                <p:cTn id="49" presetID="54" presetClass="entr" presetSubtype="0" accel="100000" fill="hold" grpId="0" nodeType="withEffect">
                                  <p:stCondLst>
                                    <p:cond delay="0"/>
                                  </p:stCondLst>
                                  <p:childTnLst>
                                    <p:set>
                                      <p:cBhvr>
                                        <p:cTn id="50" dur="1" fill="hold">
                                          <p:stCondLst>
                                            <p:cond delay="0"/>
                                          </p:stCondLst>
                                        </p:cTn>
                                        <p:tgtEl>
                                          <p:spTgt spid="154655"/>
                                        </p:tgtEl>
                                        <p:attrNameLst>
                                          <p:attrName>style.visibility</p:attrName>
                                        </p:attrNameLst>
                                      </p:cBhvr>
                                      <p:to>
                                        <p:strVal val="visible"/>
                                      </p:to>
                                    </p:set>
                                    <p:anim calcmode="lin" valueType="num">
                                      <p:cBhvr>
                                        <p:cTn id="51" dur="500" fill="hold"/>
                                        <p:tgtEl>
                                          <p:spTgt spid="154655"/>
                                        </p:tgtEl>
                                        <p:attrNameLst>
                                          <p:attrName>ppt_w</p:attrName>
                                        </p:attrNameLst>
                                      </p:cBhvr>
                                      <p:tavLst>
                                        <p:tav tm="0">
                                          <p:val>
                                            <p:strVal val="#ppt_w*0.05"/>
                                          </p:val>
                                        </p:tav>
                                        <p:tav tm="100000">
                                          <p:val>
                                            <p:strVal val="#ppt_w"/>
                                          </p:val>
                                        </p:tav>
                                      </p:tavLst>
                                    </p:anim>
                                    <p:anim calcmode="lin" valueType="num">
                                      <p:cBhvr>
                                        <p:cTn id="52" dur="500" fill="hold"/>
                                        <p:tgtEl>
                                          <p:spTgt spid="154655"/>
                                        </p:tgtEl>
                                        <p:attrNameLst>
                                          <p:attrName>ppt_h</p:attrName>
                                        </p:attrNameLst>
                                      </p:cBhvr>
                                      <p:tavLst>
                                        <p:tav tm="0">
                                          <p:val>
                                            <p:strVal val="#ppt_h"/>
                                          </p:val>
                                        </p:tav>
                                        <p:tav tm="100000">
                                          <p:val>
                                            <p:strVal val="#ppt_h"/>
                                          </p:val>
                                        </p:tav>
                                      </p:tavLst>
                                    </p:anim>
                                    <p:anim calcmode="lin" valueType="num">
                                      <p:cBhvr>
                                        <p:cTn id="53" dur="500" fill="hold"/>
                                        <p:tgtEl>
                                          <p:spTgt spid="154655"/>
                                        </p:tgtEl>
                                        <p:attrNameLst>
                                          <p:attrName>ppt_x</p:attrName>
                                        </p:attrNameLst>
                                      </p:cBhvr>
                                      <p:tavLst>
                                        <p:tav tm="0">
                                          <p:val>
                                            <p:strVal val="#ppt_x-.2"/>
                                          </p:val>
                                        </p:tav>
                                        <p:tav tm="100000">
                                          <p:val>
                                            <p:strVal val="#ppt_x"/>
                                          </p:val>
                                        </p:tav>
                                      </p:tavLst>
                                    </p:anim>
                                    <p:anim calcmode="lin" valueType="num">
                                      <p:cBhvr>
                                        <p:cTn id="54" dur="500" fill="hold"/>
                                        <p:tgtEl>
                                          <p:spTgt spid="154655"/>
                                        </p:tgtEl>
                                        <p:attrNameLst>
                                          <p:attrName>ppt_y</p:attrName>
                                        </p:attrNameLst>
                                      </p:cBhvr>
                                      <p:tavLst>
                                        <p:tav tm="0">
                                          <p:val>
                                            <p:strVal val="#ppt_y"/>
                                          </p:val>
                                        </p:tav>
                                        <p:tav tm="100000">
                                          <p:val>
                                            <p:strVal val="#ppt_y"/>
                                          </p:val>
                                        </p:tav>
                                      </p:tavLst>
                                    </p:anim>
                                    <p:animEffect transition="in" filter="fade">
                                      <p:cBhvr>
                                        <p:cTn id="55" dur="500"/>
                                        <p:tgtEl>
                                          <p:spTgt spid="154655"/>
                                        </p:tgtEl>
                                      </p:cBhvr>
                                    </p:animEffect>
                                  </p:childTnLst>
                                </p:cTn>
                              </p:par>
                              <p:par>
                                <p:cTn id="56" presetID="54" presetClass="entr" presetSubtype="0" accel="100000" fill="hold" grpId="0" nodeType="withEffect">
                                  <p:stCondLst>
                                    <p:cond delay="0"/>
                                  </p:stCondLst>
                                  <p:childTnLst>
                                    <p:set>
                                      <p:cBhvr>
                                        <p:cTn id="57" dur="1" fill="hold">
                                          <p:stCondLst>
                                            <p:cond delay="0"/>
                                          </p:stCondLst>
                                        </p:cTn>
                                        <p:tgtEl>
                                          <p:spTgt spid="154656"/>
                                        </p:tgtEl>
                                        <p:attrNameLst>
                                          <p:attrName>style.visibility</p:attrName>
                                        </p:attrNameLst>
                                      </p:cBhvr>
                                      <p:to>
                                        <p:strVal val="visible"/>
                                      </p:to>
                                    </p:set>
                                    <p:anim calcmode="lin" valueType="num">
                                      <p:cBhvr>
                                        <p:cTn id="58" dur="500" fill="hold"/>
                                        <p:tgtEl>
                                          <p:spTgt spid="154656"/>
                                        </p:tgtEl>
                                        <p:attrNameLst>
                                          <p:attrName>ppt_w</p:attrName>
                                        </p:attrNameLst>
                                      </p:cBhvr>
                                      <p:tavLst>
                                        <p:tav tm="0">
                                          <p:val>
                                            <p:strVal val="#ppt_w*0.05"/>
                                          </p:val>
                                        </p:tav>
                                        <p:tav tm="100000">
                                          <p:val>
                                            <p:strVal val="#ppt_w"/>
                                          </p:val>
                                        </p:tav>
                                      </p:tavLst>
                                    </p:anim>
                                    <p:anim calcmode="lin" valueType="num">
                                      <p:cBhvr>
                                        <p:cTn id="59" dur="500" fill="hold"/>
                                        <p:tgtEl>
                                          <p:spTgt spid="154656"/>
                                        </p:tgtEl>
                                        <p:attrNameLst>
                                          <p:attrName>ppt_h</p:attrName>
                                        </p:attrNameLst>
                                      </p:cBhvr>
                                      <p:tavLst>
                                        <p:tav tm="0">
                                          <p:val>
                                            <p:strVal val="#ppt_h"/>
                                          </p:val>
                                        </p:tav>
                                        <p:tav tm="100000">
                                          <p:val>
                                            <p:strVal val="#ppt_h"/>
                                          </p:val>
                                        </p:tav>
                                      </p:tavLst>
                                    </p:anim>
                                    <p:anim calcmode="lin" valueType="num">
                                      <p:cBhvr>
                                        <p:cTn id="60" dur="500" fill="hold"/>
                                        <p:tgtEl>
                                          <p:spTgt spid="154656"/>
                                        </p:tgtEl>
                                        <p:attrNameLst>
                                          <p:attrName>ppt_x</p:attrName>
                                        </p:attrNameLst>
                                      </p:cBhvr>
                                      <p:tavLst>
                                        <p:tav tm="0">
                                          <p:val>
                                            <p:strVal val="#ppt_x-.2"/>
                                          </p:val>
                                        </p:tav>
                                        <p:tav tm="100000">
                                          <p:val>
                                            <p:strVal val="#ppt_x"/>
                                          </p:val>
                                        </p:tav>
                                      </p:tavLst>
                                    </p:anim>
                                    <p:anim calcmode="lin" valueType="num">
                                      <p:cBhvr>
                                        <p:cTn id="61" dur="500" fill="hold"/>
                                        <p:tgtEl>
                                          <p:spTgt spid="154656"/>
                                        </p:tgtEl>
                                        <p:attrNameLst>
                                          <p:attrName>ppt_y</p:attrName>
                                        </p:attrNameLst>
                                      </p:cBhvr>
                                      <p:tavLst>
                                        <p:tav tm="0">
                                          <p:val>
                                            <p:strVal val="#ppt_y"/>
                                          </p:val>
                                        </p:tav>
                                        <p:tav tm="100000">
                                          <p:val>
                                            <p:strVal val="#ppt_y"/>
                                          </p:val>
                                        </p:tav>
                                      </p:tavLst>
                                    </p:anim>
                                    <p:animEffect transition="in" filter="fade">
                                      <p:cBhvr>
                                        <p:cTn id="62" dur="500"/>
                                        <p:tgtEl>
                                          <p:spTgt spid="154656"/>
                                        </p:tgtEl>
                                      </p:cBhvr>
                                    </p:animEffect>
                                  </p:childTnLst>
                                </p:cTn>
                              </p:par>
                              <p:par>
                                <p:cTn id="63" presetID="54" presetClass="entr" presetSubtype="0" accel="100000" fill="hold" grpId="0" nodeType="withEffect">
                                  <p:stCondLst>
                                    <p:cond delay="0"/>
                                  </p:stCondLst>
                                  <p:childTnLst>
                                    <p:set>
                                      <p:cBhvr>
                                        <p:cTn id="64" dur="1" fill="hold">
                                          <p:stCondLst>
                                            <p:cond delay="0"/>
                                          </p:stCondLst>
                                        </p:cTn>
                                        <p:tgtEl>
                                          <p:spTgt spid="154657"/>
                                        </p:tgtEl>
                                        <p:attrNameLst>
                                          <p:attrName>style.visibility</p:attrName>
                                        </p:attrNameLst>
                                      </p:cBhvr>
                                      <p:to>
                                        <p:strVal val="visible"/>
                                      </p:to>
                                    </p:set>
                                    <p:anim calcmode="lin" valueType="num">
                                      <p:cBhvr>
                                        <p:cTn id="65" dur="500" fill="hold"/>
                                        <p:tgtEl>
                                          <p:spTgt spid="154657"/>
                                        </p:tgtEl>
                                        <p:attrNameLst>
                                          <p:attrName>ppt_w</p:attrName>
                                        </p:attrNameLst>
                                      </p:cBhvr>
                                      <p:tavLst>
                                        <p:tav tm="0">
                                          <p:val>
                                            <p:strVal val="#ppt_w*0.05"/>
                                          </p:val>
                                        </p:tav>
                                        <p:tav tm="100000">
                                          <p:val>
                                            <p:strVal val="#ppt_w"/>
                                          </p:val>
                                        </p:tav>
                                      </p:tavLst>
                                    </p:anim>
                                    <p:anim calcmode="lin" valueType="num">
                                      <p:cBhvr>
                                        <p:cTn id="66" dur="500" fill="hold"/>
                                        <p:tgtEl>
                                          <p:spTgt spid="154657"/>
                                        </p:tgtEl>
                                        <p:attrNameLst>
                                          <p:attrName>ppt_h</p:attrName>
                                        </p:attrNameLst>
                                      </p:cBhvr>
                                      <p:tavLst>
                                        <p:tav tm="0">
                                          <p:val>
                                            <p:strVal val="#ppt_h"/>
                                          </p:val>
                                        </p:tav>
                                        <p:tav tm="100000">
                                          <p:val>
                                            <p:strVal val="#ppt_h"/>
                                          </p:val>
                                        </p:tav>
                                      </p:tavLst>
                                    </p:anim>
                                    <p:anim calcmode="lin" valueType="num">
                                      <p:cBhvr>
                                        <p:cTn id="67" dur="500" fill="hold"/>
                                        <p:tgtEl>
                                          <p:spTgt spid="154657"/>
                                        </p:tgtEl>
                                        <p:attrNameLst>
                                          <p:attrName>ppt_x</p:attrName>
                                        </p:attrNameLst>
                                      </p:cBhvr>
                                      <p:tavLst>
                                        <p:tav tm="0">
                                          <p:val>
                                            <p:strVal val="#ppt_x-.2"/>
                                          </p:val>
                                        </p:tav>
                                        <p:tav tm="100000">
                                          <p:val>
                                            <p:strVal val="#ppt_x"/>
                                          </p:val>
                                        </p:tav>
                                      </p:tavLst>
                                    </p:anim>
                                    <p:anim calcmode="lin" valueType="num">
                                      <p:cBhvr>
                                        <p:cTn id="68" dur="500" fill="hold"/>
                                        <p:tgtEl>
                                          <p:spTgt spid="154657"/>
                                        </p:tgtEl>
                                        <p:attrNameLst>
                                          <p:attrName>ppt_y</p:attrName>
                                        </p:attrNameLst>
                                      </p:cBhvr>
                                      <p:tavLst>
                                        <p:tav tm="0">
                                          <p:val>
                                            <p:strVal val="#ppt_y"/>
                                          </p:val>
                                        </p:tav>
                                        <p:tav tm="100000">
                                          <p:val>
                                            <p:strVal val="#ppt_y"/>
                                          </p:val>
                                        </p:tav>
                                      </p:tavLst>
                                    </p:anim>
                                    <p:animEffect transition="in" filter="fade">
                                      <p:cBhvr>
                                        <p:cTn id="69" dur="500"/>
                                        <p:tgtEl>
                                          <p:spTgt spid="154657"/>
                                        </p:tgtEl>
                                      </p:cBhvr>
                                    </p:animEffect>
                                  </p:childTnLst>
                                </p:cTn>
                              </p:par>
                              <p:par>
                                <p:cTn id="70" presetID="54" presetClass="entr" presetSubtype="0" accel="100000" fill="hold" grpId="0" nodeType="withEffect">
                                  <p:stCondLst>
                                    <p:cond delay="0"/>
                                  </p:stCondLst>
                                  <p:childTnLst>
                                    <p:set>
                                      <p:cBhvr>
                                        <p:cTn id="71" dur="1" fill="hold">
                                          <p:stCondLst>
                                            <p:cond delay="0"/>
                                          </p:stCondLst>
                                        </p:cTn>
                                        <p:tgtEl>
                                          <p:spTgt spid="154666"/>
                                        </p:tgtEl>
                                        <p:attrNameLst>
                                          <p:attrName>style.visibility</p:attrName>
                                        </p:attrNameLst>
                                      </p:cBhvr>
                                      <p:to>
                                        <p:strVal val="visible"/>
                                      </p:to>
                                    </p:set>
                                    <p:anim calcmode="lin" valueType="num">
                                      <p:cBhvr>
                                        <p:cTn id="72" dur="500" fill="hold"/>
                                        <p:tgtEl>
                                          <p:spTgt spid="154666"/>
                                        </p:tgtEl>
                                        <p:attrNameLst>
                                          <p:attrName>ppt_w</p:attrName>
                                        </p:attrNameLst>
                                      </p:cBhvr>
                                      <p:tavLst>
                                        <p:tav tm="0">
                                          <p:val>
                                            <p:strVal val="#ppt_w*0.05"/>
                                          </p:val>
                                        </p:tav>
                                        <p:tav tm="100000">
                                          <p:val>
                                            <p:strVal val="#ppt_w"/>
                                          </p:val>
                                        </p:tav>
                                      </p:tavLst>
                                    </p:anim>
                                    <p:anim calcmode="lin" valueType="num">
                                      <p:cBhvr>
                                        <p:cTn id="73" dur="500" fill="hold"/>
                                        <p:tgtEl>
                                          <p:spTgt spid="154666"/>
                                        </p:tgtEl>
                                        <p:attrNameLst>
                                          <p:attrName>ppt_h</p:attrName>
                                        </p:attrNameLst>
                                      </p:cBhvr>
                                      <p:tavLst>
                                        <p:tav tm="0">
                                          <p:val>
                                            <p:strVal val="#ppt_h"/>
                                          </p:val>
                                        </p:tav>
                                        <p:tav tm="100000">
                                          <p:val>
                                            <p:strVal val="#ppt_h"/>
                                          </p:val>
                                        </p:tav>
                                      </p:tavLst>
                                    </p:anim>
                                    <p:anim calcmode="lin" valueType="num">
                                      <p:cBhvr>
                                        <p:cTn id="74" dur="500" fill="hold"/>
                                        <p:tgtEl>
                                          <p:spTgt spid="154666"/>
                                        </p:tgtEl>
                                        <p:attrNameLst>
                                          <p:attrName>ppt_x</p:attrName>
                                        </p:attrNameLst>
                                      </p:cBhvr>
                                      <p:tavLst>
                                        <p:tav tm="0">
                                          <p:val>
                                            <p:strVal val="#ppt_x-.2"/>
                                          </p:val>
                                        </p:tav>
                                        <p:tav tm="100000">
                                          <p:val>
                                            <p:strVal val="#ppt_x"/>
                                          </p:val>
                                        </p:tav>
                                      </p:tavLst>
                                    </p:anim>
                                    <p:anim calcmode="lin" valueType="num">
                                      <p:cBhvr>
                                        <p:cTn id="75" dur="500" fill="hold"/>
                                        <p:tgtEl>
                                          <p:spTgt spid="154666"/>
                                        </p:tgtEl>
                                        <p:attrNameLst>
                                          <p:attrName>ppt_y</p:attrName>
                                        </p:attrNameLst>
                                      </p:cBhvr>
                                      <p:tavLst>
                                        <p:tav tm="0">
                                          <p:val>
                                            <p:strVal val="#ppt_y"/>
                                          </p:val>
                                        </p:tav>
                                        <p:tav tm="100000">
                                          <p:val>
                                            <p:strVal val="#ppt_y"/>
                                          </p:val>
                                        </p:tav>
                                      </p:tavLst>
                                    </p:anim>
                                    <p:animEffect transition="in" filter="fade">
                                      <p:cBhvr>
                                        <p:cTn id="76" dur="500"/>
                                        <p:tgtEl>
                                          <p:spTgt spid="154666"/>
                                        </p:tgtEl>
                                      </p:cBhvr>
                                    </p:animEffect>
                                  </p:childTnLst>
                                </p:cTn>
                              </p:par>
                              <p:par>
                                <p:cTn id="77" presetID="54" presetClass="entr" presetSubtype="0" accel="100000" fill="hold" grpId="0" nodeType="withEffect">
                                  <p:stCondLst>
                                    <p:cond delay="0"/>
                                  </p:stCondLst>
                                  <p:childTnLst>
                                    <p:set>
                                      <p:cBhvr>
                                        <p:cTn id="78" dur="1" fill="hold">
                                          <p:stCondLst>
                                            <p:cond delay="0"/>
                                          </p:stCondLst>
                                        </p:cTn>
                                        <p:tgtEl>
                                          <p:spTgt spid="154667"/>
                                        </p:tgtEl>
                                        <p:attrNameLst>
                                          <p:attrName>style.visibility</p:attrName>
                                        </p:attrNameLst>
                                      </p:cBhvr>
                                      <p:to>
                                        <p:strVal val="visible"/>
                                      </p:to>
                                    </p:set>
                                    <p:anim calcmode="lin" valueType="num">
                                      <p:cBhvr>
                                        <p:cTn id="79" dur="500" fill="hold"/>
                                        <p:tgtEl>
                                          <p:spTgt spid="154667"/>
                                        </p:tgtEl>
                                        <p:attrNameLst>
                                          <p:attrName>ppt_w</p:attrName>
                                        </p:attrNameLst>
                                      </p:cBhvr>
                                      <p:tavLst>
                                        <p:tav tm="0">
                                          <p:val>
                                            <p:strVal val="#ppt_w*0.05"/>
                                          </p:val>
                                        </p:tav>
                                        <p:tav tm="100000">
                                          <p:val>
                                            <p:strVal val="#ppt_w"/>
                                          </p:val>
                                        </p:tav>
                                      </p:tavLst>
                                    </p:anim>
                                    <p:anim calcmode="lin" valueType="num">
                                      <p:cBhvr>
                                        <p:cTn id="80" dur="500" fill="hold"/>
                                        <p:tgtEl>
                                          <p:spTgt spid="154667"/>
                                        </p:tgtEl>
                                        <p:attrNameLst>
                                          <p:attrName>ppt_h</p:attrName>
                                        </p:attrNameLst>
                                      </p:cBhvr>
                                      <p:tavLst>
                                        <p:tav tm="0">
                                          <p:val>
                                            <p:strVal val="#ppt_h"/>
                                          </p:val>
                                        </p:tav>
                                        <p:tav tm="100000">
                                          <p:val>
                                            <p:strVal val="#ppt_h"/>
                                          </p:val>
                                        </p:tav>
                                      </p:tavLst>
                                    </p:anim>
                                    <p:anim calcmode="lin" valueType="num">
                                      <p:cBhvr>
                                        <p:cTn id="81" dur="500" fill="hold"/>
                                        <p:tgtEl>
                                          <p:spTgt spid="154667"/>
                                        </p:tgtEl>
                                        <p:attrNameLst>
                                          <p:attrName>ppt_x</p:attrName>
                                        </p:attrNameLst>
                                      </p:cBhvr>
                                      <p:tavLst>
                                        <p:tav tm="0">
                                          <p:val>
                                            <p:strVal val="#ppt_x-.2"/>
                                          </p:val>
                                        </p:tav>
                                        <p:tav tm="100000">
                                          <p:val>
                                            <p:strVal val="#ppt_x"/>
                                          </p:val>
                                        </p:tav>
                                      </p:tavLst>
                                    </p:anim>
                                    <p:anim calcmode="lin" valueType="num">
                                      <p:cBhvr>
                                        <p:cTn id="82" dur="500" fill="hold"/>
                                        <p:tgtEl>
                                          <p:spTgt spid="154667"/>
                                        </p:tgtEl>
                                        <p:attrNameLst>
                                          <p:attrName>ppt_y</p:attrName>
                                        </p:attrNameLst>
                                      </p:cBhvr>
                                      <p:tavLst>
                                        <p:tav tm="0">
                                          <p:val>
                                            <p:strVal val="#ppt_y"/>
                                          </p:val>
                                        </p:tav>
                                        <p:tav tm="100000">
                                          <p:val>
                                            <p:strVal val="#ppt_y"/>
                                          </p:val>
                                        </p:tav>
                                      </p:tavLst>
                                    </p:anim>
                                    <p:animEffect transition="in" filter="fade">
                                      <p:cBhvr>
                                        <p:cTn id="83" dur="500"/>
                                        <p:tgtEl>
                                          <p:spTgt spid="15466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4" presetClass="entr" presetSubtype="0" accel="100000" fill="hold" grpId="1" nodeType="clickEffect">
                                  <p:stCondLst>
                                    <p:cond delay="0"/>
                                  </p:stCondLst>
                                  <p:childTnLst>
                                    <p:set>
                                      <p:cBhvr>
                                        <p:cTn id="87" dur="1" fill="hold">
                                          <p:stCondLst>
                                            <p:cond delay="0"/>
                                          </p:stCondLst>
                                        </p:cTn>
                                        <p:tgtEl>
                                          <p:spTgt spid="154656"/>
                                        </p:tgtEl>
                                        <p:attrNameLst>
                                          <p:attrName>style.visibility</p:attrName>
                                        </p:attrNameLst>
                                      </p:cBhvr>
                                      <p:to>
                                        <p:strVal val="visible"/>
                                      </p:to>
                                    </p:set>
                                    <p:anim calcmode="lin" valueType="num">
                                      <p:cBhvr>
                                        <p:cTn id="88" dur="500" fill="hold"/>
                                        <p:tgtEl>
                                          <p:spTgt spid="154656"/>
                                        </p:tgtEl>
                                        <p:attrNameLst>
                                          <p:attrName>ppt_w</p:attrName>
                                        </p:attrNameLst>
                                      </p:cBhvr>
                                      <p:tavLst>
                                        <p:tav tm="0">
                                          <p:val>
                                            <p:strVal val="#ppt_w*0.05"/>
                                          </p:val>
                                        </p:tav>
                                        <p:tav tm="100000">
                                          <p:val>
                                            <p:strVal val="#ppt_w"/>
                                          </p:val>
                                        </p:tav>
                                      </p:tavLst>
                                    </p:anim>
                                    <p:anim calcmode="lin" valueType="num">
                                      <p:cBhvr>
                                        <p:cTn id="89" dur="500" fill="hold"/>
                                        <p:tgtEl>
                                          <p:spTgt spid="154656"/>
                                        </p:tgtEl>
                                        <p:attrNameLst>
                                          <p:attrName>ppt_h</p:attrName>
                                        </p:attrNameLst>
                                      </p:cBhvr>
                                      <p:tavLst>
                                        <p:tav tm="0">
                                          <p:val>
                                            <p:strVal val="#ppt_h"/>
                                          </p:val>
                                        </p:tav>
                                        <p:tav tm="100000">
                                          <p:val>
                                            <p:strVal val="#ppt_h"/>
                                          </p:val>
                                        </p:tav>
                                      </p:tavLst>
                                    </p:anim>
                                    <p:anim calcmode="lin" valueType="num">
                                      <p:cBhvr>
                                        <p:cTn id="90" dur="500" fill="hold"/>
                                        <p:tgtEl>
                                          <p:spTgt spid="154656"/>
                                        </p:tgtEl>
                                        <p:attrNameLst>
                                          <p:attrName>ppt_x</p:attrName>
                                        </p:attrNameLst>
                                      </p:cBhvr>
                                      <p:tavLst>
                                        <p:tav tm="0">
                                          <p:val>
                                            <p:strVal val="#ppt_x-.2"/>
                                          </p:val>
                                        </p:tav>
                                        <p:tav tm="100000">
                                          <p:val>
                                            <p:strVal val="#ppt_x"/>
                                          </p:val>
                                        </p:tav>
                                      </p:tavLst>
                                    </p:anim>
                                    <p:anim calcmode="lin" valueType="num">
                                      <p:cBhvr>
                                        <p:cTn id="91" dur="500" fill="hold"/>
                                        <p:tgtEl>
                                          <p:spTgt spid="154656"/>
                                        </p:tgtEl>
                                        <p:attrNameLst>
                                          <p:attrName>ppt_y</p:attrName>
                                        </p:attrNameLst>
                                      </p:cBhvr>
                                      <p:tavLst>
                                        <p:tav tm="0">
                                          <p:val>
                                            <p:strVal val="#ppt_y"/>
                                          </p:val>
                                        </p:tav>
                                        <p:tav tm="100000">
                                          <p:val>
                                            <p:strVal val="#ppt_y"/>
                                          </p:val>
                                        </p:tav>
                                      </p:tavLst>
                                    </p:anim>
                                    <p:animEffect transition="in" filter="fade">
                                      <p:cBhvr>
                                        <p:cTn id="92" dur="500"/>
                                        <p:tgtEl>
                                          <p:spTgt spid="154656"/>
                                        </p:tgtEl>
                                      </p:cBhvr>
                                    </p:animEffect>
                                  </p:childTnLst>
                                  <p:subTnLst>
                                    <p:audio>
                                      <p:cMediaNode>
                                        <p:cTn display="0" masterRel="sameClick">
                                          <p:stCondLst>
                                            <p:cond evt="begin" delay="0">
                                              <p:tn val="86"/>
                                            </p:cond>
                                          </p:stCondLst>
                                          <p:endCondLst>
                                            <p:cond evt="onStopAudio" delay="0">
                                              <p:tgtEl>
                                                <p:sldTgt/>
                                              </p:tgtEl>
                                            </p:cond>
                                          </p:endCondLst>
                                        </p:cTn>
                                        <p:tgtEl>
                                          <p:sndTgt r:embed="rId2" name="coin.wav"/>
                                        </p:tgtEl>
                                      </p:cMediaNode>
                                    </p:audio>
                                  </p:subTnLst>
                                </p:cTn>
                              </p:par>
                              <p:par>
                                <p:cTn id="93" presetID="54" presetClass="entr" presetSubtype="0" accel="100000" fill="hold" grpId="0" nodeType="withEffect">
                                  <p:stCondLst>
                                    <p:cond delay="0"/>
                                  </p:stCondLst>
                                  <p:childTnLst>
                                    <p:set>
                                      <p:cBhvr>
                                        <p:cTn id="94" dur="1" fill="hold">
                                          <p:stCondLst>
                                            <p:cond delay="0"/>
                                          </p:stCondLst>
                                        </p:cTn>
                                        <p:tgtEl>
                                          <p:spTgt spid="154658"/>
                                        </p:tgtEl>
                                        <p:attrNameLst>
                                          <p:attrName>style.visibility</p:attrName>
                                        </p:attrNameLst>
                                      </p:cBhvr>
                                      <p:to>
                                        <p:strVal val="visible"/>
                                      </p:to>
                                    </p:set>
                                    <p:anim calcmode="lin" valueType="num">
                                      <p:cBhvr>
                                        <p:cTn id="95" dur="500" fill="hold"/>
                                        <p:tgtEl>
                                          <p:spTgt spid="154658"/>
                                        </p:tgtEl>
                                        <p:attrNameLst>
                                          <p:attrName>ppt_w</p:attrName>
                                        </p:attrNameLst>
                                      </p:cBhvr>
                                      <p:tavLst>
                                        <p:tav tm="0">
                                          <p:val>
                                            <p:strVal val="#ppt_w*0.05"/>
                                          </p:val>
                                        </p:tav>
                                        <p:tav tm="100000">
                                          <p:val>
                                            <p:strVal val="#ppt_w"/>
                                          </p:val>
                                        </p:tav>
                                      </p:tavLst>
                                    </p:anim>
                                    <p:anim calcmode="lin" valueType="num">
                                      <p:cBhvr>
                                        <p:cTn id="96" dur="500" fill="hold"/>
                                        <p:tgtEl>
                                          <p:spTgt spid="154658"/>
                                        </p:tgtEl>
                                        <p:attrNameLst>
                                          <p:attrName>ppt_h</p:attrName>
                                        </p:attrNameLst>
                                      </p:cBhvr>
                                      <p:tavLst>
                                        <p:tav tm="0">
                                          <p:val>
                                            <p:strVal val="#ppt_h"/>
                                          </p:val>
                                        </p:tav>
                                        <p:tav tm="100000">
                                          <p:val>
                                            <p:strVal val="#ppt_h"/>
                                          </p:val>
                                        </p:tav>
                                      </p:tavLst>
                                    </p:anim>
                                    <p:anim calcmode="lin" valueType="num">
                                      <p:cBhvr>
                                        <p:cTn id="97" dur="500" fill="hold"/>
                                        <p:tgtEl>
                                          <p:spTgt spid="154658"/>
                                        </p:tgtEl>
                                        <p:attrNameLst>
                                          <p:attrName>ppt_x</p:attrName>
                                        </p:attrNameLst>
                                      </p:cBhvr>
                                      <p:tavLst>
                                        <p:tav tm="0">
                                          <p:val>
                                            <p:strVal val="#ppt_x-.2"/>
                                          </p:val>
                                        </p:tav>
                                        <p:tav tm="100000">
                                          <p:val>
                                            <p:strVal val="#ppt_x"/>
                                          </p:val>
                                        </p:tav>
                                      </p:tavLst>
                                    </p:anim>
                                    <p:anim calcmode="lin" valueType="num">
                                      <p:cBhvr>
                                        <p:cTn id="98" dur="500" fill="hold"/>
                                        <p:tgtEl>
                                          <p:spTgt spid="154658"/>
                                        </p:tgtEl>
                                        <p:attrNameLst>
                                          <p:attrName>ppt_y</p:attrName>
                                        </p:attrNameLst>
                                      </p:cBhvr>
                                      <p:tavLst>
                                        <p:tav tm="0">
                                          <p:val>
                                            <p:strVal val="#ppt_y"/>
                                          </p:val>
                                        </p:tav>
                                        <p:tav tm="100000">
                                          <p:val>
                                            <p:strVal val="#ppt_y"/>
                                          </p:val>
                                        </p:tav>
                                      </p:tavLst>
                                    </p:anim>
                                    <p:animEffect transition="in" filter="fade">
                                      <p:cBhvr>
                                        <p:cTn id="99" dur="500"/>
                                        <p:tgtEl>
                                          <p:spTgt spid="154658"/>
                                        </p:tgtEl>
                                      </p:cBhvr>
                                    </p:animEffect>
                                  </p:childTnLst>
                                </p:cTn>
                              </p:par>
                              <p:par>
                                <p:cTn id="100" presetID="54" presetClass="entr" presetSubtype="0" accel="100000" fill="hold" grpId="0" nodeType="withEffect">
                                  <p:stCondLst>
                                    <p:cond delay="0"/>
                                  </p:stCondLst>
                                  <p:childTnLst>
                                    <p:set>
                                      <p:cBhvr>
                                        <p:cTn id="101" dur="1" fill="hold">
                                          <p:stCondLst>
                                            <p:cond delay="0"/>
                                          </p:stCondLst>
                                        </p:cTn>
                                        <p:tgtEl>
                                          <p:spTgt spid="154659"/>
                                        </p:tgtEl>
                                        <p:attrNameLst>
                                          <p:attrName>style.visibility</p:attrName>
                                        </p:attrNameLst>
                                      </p:cBhvr>
                                      <p:to>
                                        <p:strVal val="visible"/>
                                      </p:to>
                                    </p:set>
                                    <p:anim calcmode="lin" valueType="num">
                                      <p:cBhvr>
                                        <p:cTn id="102" dur="500" fill="hold"/>
                                        <p:tgtEl>
                                          <p:spTgt spid="154659"/>
                                        </p:tgtEl>
                                        <p:attrNameLst>
                                          <p:attrName>ppt_w</p:attrName>
                                        </p:attrNameLst>
                                      </p:cBhvr>
                                      <p:tavLst>
                                        <p:tav tm="0">
                                          <p:val>
                                            <p:strVal val="#ppt_w*0.05"/>
                                          </p:val>
                                        </p:tav>
                                        <p:tav tm="100000">
                                          <p:val>
                                            <p:strVal val="#ppt_w"/>
                                          </p:val>
                                        </p:tav>
                                      </p:tavLst>
                                    </p:anim>
                                    <p:anim calcmode="lin" valueType="num">
                                      <p:cBhvr>
                                        <p:cTn id="103" dur="500" fill="hold"/>
                                        <p:tgtEl>
                                          <p:spTgt spid="154659"/>
                                        </p:tgtEl>
                                        <p:attrNameLst>
                                          <p:attrName>ppt_h</p:attrName>
                                        </p:attrNameLst>
                                      </p:cBhvr>
                                      <p:tavLst>
                                        <p:tav tm="0">
                                          <p:val>
                                            <p:strVal val="#ppt_h"/>
                                          </p:val>
                                        </p:tav>
                                        <p:tav tm="100000">
                                          <p:val>
                                            <p:strVal val="#ppt_h"/>
                                          </p:val>
                                        </p:tav>
                                      </p:tavLst>
                                    </p:anim>
                                    <p:anim calcmode="lin" valueType="num">
                                      <p:cBhvr>
                                        <p:cTn id="104" dur="500" fill="hold"/>
                                        <p:tgtEl>
                                          <p:spTgt spid="154659"/>
                                        </p:tgtEl>
                                        <p:attrNameLst>
                                          <p:attrName>ppt_x</p:attrName>
                                        </p:attrNameLst>
                                      </p:cBhvr>
                                      <p:tavLst>
                                        <p:tav tm="0">
                                          <p:val>
                                            <p:strVal val="#ppt_x-.2"/>
                                          </p:val>
                                        </p:tav>
                                        <p:tav tm="100000">
                                          <p:val>
                                            <p:strVal val="#ppt_x"/>
                                          </p:val>
                                        </p:tav>
                                      </p:tavLst>
                                    </p:anim>
                                    <p:anim calcmode="lin" valueType="num">
                                      <p:cBhvr>
                                        <p:cTn id="105" dur="500" fill="hold"/>
                                        <p:tgtEl>
                                          <p:spTgt spid="154659"/>
                                        </p:tgtEl>
                                        <p:attrNameLst>
                                          <p:attrName>ppt_y</p:attrName>
                                        </p:attrNameLst>
                                      </p:cBhvr>
                                      <p:tavLst>
                                        <p:tav tm="0">
                                          <p:val>
                                            <p:strVal val="#ppt_y"/>
                                          </p:val>
                                        </p:tav>
                                        <p:tav tm="100000">
                                          <p:val>
                                            <p:strVal val="#ppt_y"/>
                                          </p:val>
                                        </p:tav>
                                      </p:tavLst>
                                    </p:anim>
                                    <p:animEffect transition="in" filter="fade">
                                      <p:cBhvr>
                                        <p:cTn id="106" dur="500"/>
                                        <p:tgtEl>
                                          <p:spTgt spid="154659"/>
                                        </p:tgtEl>
                                      </p:cBhvr>
                                    </p:animEffect>
                                  </p:childTnLst>
                                </p:cTn>
                              </p:par>
                              <p:par>
                                <p:cTn id="107" presetID="54" presetClass="entr" presetSubtype="0" accel="100000" fill="hold" grpId="0" nodeType="withEffect">
                                  <p:stCondLst>
                                    <p:cond delay="0"/>
                                  </p:stCondLst>
                                  <p:childTnLst>
                                    <p:set>
                                      <p:cBhvr>
                                        <p:cTn id="108" dur="1" fill="hold">
                                          <p:stCondLst>
                                            <p:cond delay="0"/>
                                          </p:stCondLst>
                                        </p:cTn>
                                        <p:tgtEl>
                                          <p:spTgt spid="154660"/>
                                        </p:tgtEl>
                                        <p:attrNameLst>
                                          <p:attrName>style.visibility</p:attrName>
                                        </p:attrNameLst>
                                      </p:cBhvr>
                                      <p:to>
                                        <p:strVal val="visible"/>
                                      </p:to>
                                    </p:set>
                                    <p:anim calcmode="lin" valueType="num">
                                      <p:cBhvr>
                                        <p:cTn id="109" dur="500" fill="hold"/>
                                        <p:tgtEl>
                                          <p:spTgt spid="154660"/>
                                        </p:tgtEl>
                                        <p:attrNameLst>
                                          <p:attrName>ppt_w</p:attrName>
                                        </p:attrNameLst>
                                      </p:cBhvr>
                                      <p:tavLst>
                                        <p:tav tm="0">
                                          <p:val>
                                            <p:strVal val="#ppt_w*0.05"/>
                                          </p:val>
                                        </p:tav>
                                        <p:tav tm="100000">
                                          <p:val>
                                            <p:strVal val="#ppt_w"/>
                                          </p:val>
                                        </p:tav>
                                      </p:tavLst>
                                    </p:anim>
                                    <p:anim calcmode="lin" valueType="num">
                                      <p:cBhvr>
                                        <p:cTn id="110" dur="500" fill="hold"/>
                                        <p:tgtEl>
                                          <p:spTgt spid="154660"/>
                                        </p:tgtEl>
                                        <p:attrNameLst>
                                          <p:attrName>ppt_h</p:attrName>
                                        </p:attrNameLst>
                                      </p:cBhvr>
                                      <p:tavLst>
                                        <p:tav tm="0">
                                          <p:val>
                                            <p:strVal val="#ppt_h"/>
                                          </p:val>
                                        </p:tav>
                                        <p:tav tm="100000">
                                          <p:val>
                                            <p:strVal val="#ppt_h"/>
                                          </p:val>
                                        </p:tav>
                                      </p:tavLst>
                                    </p:anim>
                                    <p:anim calcmode="lin" valueType="num">
                                      <p:cBhvr>
                                        <p:cTn id="111" dur="500" fill="hold"/>
                                        <p:tgtEl>
                                          <p:spTgt spid="154660"/>
                                        </p:tgtEl>
                                        <p:attrNameLst>
                                          <p:attrName>ppt_x</p:attrName>
                                        </p:attrNameLst>
                                      </p:cBhvr>
                                      <p:tavLst>
                                        <p:tav tm="0">
                                          <p:val>
                                            <p:strVal val="#ppt_x-.2"/>
                                          </p:val>
                                        </p:tav>
                                        <p:tav tm="100000">
                                          <p:val>
                                            <p:strVal val="#ppt_x"/>
                                          </p:val>
                                        </p:tav>
                                      </p:tavLst>
                                    </p:anim>
                                    <p:anim calcmode="lin" valueType="num">
                                      <p:cBhvr>
                                        <p:cTn id="112" dur="500" fill="hold"/>
                                        <p:tgtEl>
                                          <p:spTgt spid="154660"/>
                                        </p:tgtEl>
                                        <p:attrNameLst>
                                          <p:attrName>ppt_y</p:attrName>
                                        </p:attrNameLst>
                                      </p:cBhvr>
                                      <p:tavLst>
                                        <p:tav tm="0">
                                          <p:val>
                                            <p:strVal val="#ppt_y"/>
                                          </p:val>
                                        </p:tav>
                                        <p:tav tm="100000">
                                          <p:val>
                                            <p:strVal val="#ppt_y"/>
                                          </p:val>
                                        </p:tav>
                                      </p:tavLst>
                                    </p:anim>
                                    <p:animEffect transition="in" filter="fade">
                                      <p:cBhvr>
                                        <p:cTn id="113" dur="500"/>
                                        <p:tgtEl>
                                          <p:spTgt spid="154660"/>
                                        </p:tgtEl>
                                      </p:cBhvr>
                                    </p:animEffect>
                                  </p:childTnLst>
                                </p:cTn>
                              </p:par>
                              <p:par>
                                <p:cTn id="114" presetID="54" presetClass="entr" presetSubtype="0" accel="100000" fill="hold" grpId="0" nodeType="withEffect">
                                  <p:stCondLst>
                                    <p:cond delay="0"/>
                                  </p:stCondLst>
                                  <p:childTnLst>
                                    <p:set>
                                      <p:cBhvr>
                                        <p:cTn id="115" dur="1" fill="hold">
                                          <p:stCondLst>
                                            <p:cond delay="0"/>
                                          </p:stCondLst>
                                        </p:cTn>
                                        <p:tgtEl>
                                          <p:spTgt spid="154661"/>
                                        </p:tgtEl>
                                        <p:attrNameLst>
                                          <p:attrName>style.visibility</p:attrName>
                                        </p:attrNameLst>
                                      </p:cBhvr>
                                      <p:to>
                                        <p:strVal val="visible"/>
                                      </p:to>
                                    </p:set>
                                    <p:anim calcmode="lin" valueType="num">
                                      <p:cBhvr>
                                        <p:cTn id="116" dur="500" fill="hold"/>
                                        <p:tgtEl>
                                          <p:spTgt spid="154661"/>
                                        </p:tgtEl>
                                        <p:attrNameLst>
                                          <p:attrName>ppt_w</p:attrName>
                                        </p:attrNameLst>
                                      </p:cBhvr>
                                      <p:tavLst>
                                        <p:tav tm="0">
                                          <p:val>
                                            <p:strVal val="#ppt_w*0.05"/>
                                          </p:val>
                                        </p:tav>
                                        <p:tav tm="100000">
                                          <p:val>
                                            <p:strVal val="#ppt_w"/>
                                          </p:val>
                                        </p:tav>
                                      </p:tavLst>
                                    </p:anim>
                                    <p:anim calcmode="lin" valueType="num">
                                      <p:cBhvr>
                                        <p:cTn id="117" dur="500" fill="hold"/>
                                        <p:tgtEl>
                                          <p:spTgt spid="154661"/>
                                        </p:tgtEl>
                                        <p:attrNameLst>
                                          <p:attrName>ppt_h</p:attrName>
                                        </p:attrNameLst>
                                      </p:cBhvr>
                                      <p:tavLst>
                                        <p:tav tm="0">
                                          <p:val>
                                            <p:strVal val="#ppt_h"/>
                                          </p:val>
                                        </p:tav>
                                        <p:tav tm="100000">
                                          <p:val>
                                            <p:strVal val="#ppt_h"/>
                                          </p:val>
                                        </p:tav>
                                      </p:tavLst>
                                    </p:anim>
                                    <p:anim calcmode="lin" valueType="num">
                                      <p:cBhvr>
                                        <p:cTn id="118" dur="500" fill="hold"/>
                                        <p:tgtEl>
                                          <p:spTgt spid="154661"/>
                                        </p:tgtEl>
                                        <p:attrNameLst>
                                          <p:attrName>ppt_x</p:attrName>
                                        </p:attrNameLst>
                                      </p:cBhvr>
                                      <p:tavLst>
                                        <p:tav tm="0">
                                          <p:val>
                                            <p:strVal val="#ppt_x-.2"/>
                                          </p:val>
                                        </p:tav>
                                        <p:tav tm="100000">
                                          <p:val>
                                            <p:strVal val="#ppt_x"/>
                                          </p:val>
                                        </p:tav>
                                      </p:tavLst>
                                    </p:anim>
                                    <p:anim calcmode="lin" valueType="num">
                                      <p:cBhvr>
                                        <p:cTn id="119" dur="500" fill="hold"/>
                                        <p:tgtEl>
                                          <p:spTgt spid="154661"/>
                                        </p:tgtEl>
                                        <p:attrNameLst>
                                          <p:attrName>ppt_y</p:attrName>
                                        </p:attrNameLst>
                                      </p:cBhvr>
                                      <p:tavLst>
                                        <p:tav tm="0">
                                          <p:val>
                                            <p:strVal val="#ppt_y"/>
                                          </p:val>
                                        </p:tav>
                                        <p:tav tm="100000">
                                          <p:val>
                                            <p:strVal val="#ppt_y"/>
                                          </p:val>
                                        </p:tav>
                                      </p:tavLst>
                                    </p:anim>
                                    <p:animEffect transition="in" filter="fade">
                                      <p:cBhvr>
                                        <p:cTn id="120" dur="500"/>
                                        <p:tgtEl>
                                          <p:spTgt spid="154661"/>
                                        </p:tgtEl>
                                      </p:cBhvr>
                                    </p:animEffect>
                                  </p:childTnLst>
                                </p:cTn>
                              </p:par>
                              <p:par>
                                <p:cTn id="121" presetID="54" presetClass="entr" presetSubtype="0" accel="100000" fill="hold" grpId="0" nodeType="withEffect">
                                  <p:stCondLst>
                                    <p:cond delay="0"/>
                                  </p:stCondLst>
                                  <p:childTnLst>
                                    <p:set>
                                      <p:cBhvr>
                                        <p:cTn id="122" dur="1" fill="hold">
                                          <p:stCondLst>
                                            <p:cond delay="0"/>
                                          </p:stCondLst>
                                        </p:cTn>
                                        <p:tgtEl>
                                          <p:spTgt spid="154668"/>
                                        </p:tgtEl>
                                        <p:attrNameLst>
                                          <p:attrName>style.visibility</p:attrName>
                                        </p:attrNameLst>
                                      </p:cBhvr>
                                      <p:to>
                                        <p:strVal val="visible"/>
                                      </p:to>
                                    </p:set>
                                    <p:anim calcmode="lin" valueType="num">
                                      <p:cBhvr>
                                        <p:cTn id="123" dur="500" fill="hold"/>
                                        <p:tgtEl>
                                          <p:spTgt spid="154668"/>
                                        </p:tgtEl>
                                        <p:attrNameLst>
                                          <p:attrName>ppt_w</p:attrName>
                                        </p:attrNameLst>
                                      </p:cBhvr>
                                      <p:tavLst>
                                        <p:tav tm="0">
                                          <p:val>
                                            <p:strVal val="#ppt_w*0.05"/>
                                          </p:val>
                                        </p:tav>
                                        <p:tav tm="100000">
                                          <p:val>
                                            <p:strVal val="#ppt_w"/>
                                          </p:val>
                                        </p:tav>
                                      </p:tavLst>
                                    </p:anim>
                                    <p:anim calcmode="lin" valueType="num">
                                      <p:cBhvr>
                                        <p:cTn id="124" dur="500" fill="hold"/>
                                        <p:tgtEl>
                                          <p:spTgt spid="154668"/>
                                        </p:tgtEl>
                                        <p:attrNameLst>
                                          <p:attrName>ppt_h</p:attrName>
                                        </p:attrNameLst>
                                      </p:cBhvr>
                                      <p:tavLst>
                                        <p:tav tm="0">
                                          <p:val>
                                            <p:strVal val="#ppt_h"/>
                                          </p:val>
                                        </p:tav>
                                        <p:tav tm="100000">
                                          <p:val>
                                            <p:strVal val="#ppt_h"/>
                                          </p:val>
                                        </p:tav>
                                      </p:tavLst>
                                    </p:anim>
                                    <p:anim calcmode="lin" valueType="num">
                                      <p:cBhvr>
                                        <p:cTn id="125" dur="500" fill="hold"/>
                                        <p:tgtEl>
                                          <p:spTgt spid="154668"/>
                                        </p:tgtEl>
                                        <p:attrNameLst>
                                          <p:attrName>ppt_x</p:attrName>
                                        </p:attrNameLst>
                                      </p:cBhvr>
                                      <p:tavLst>
                                        <p:tav tm="0">
                                          <p:val>
                                            <p:strVal val="#ppt_x-.2"/>
                                          </p:val>
                                        </p:tav>
                                        <p:tav tm="100000">
                                          <p:val>
                                            <p:strVal val="#ppt_x"/>
                                          </p:val>
                                        </p:tav>
                                      </p:tavLst>
                                    </p:anim>
                                    <p:anim calcmode="lin" valueType="num">
                                      <p:cBhvr>
                                        <p:cTn id="126" dur="500" fill="hold"/>
                                        <p:tgtEl>
                                          <p:spTgt spid="154668"/>
                                        </p:tgtEl>
                                        <p:attrNameLst>
                                          <p:attrName>ppt_y</p:attrName>
                                        </p:attrNameLst>
                                      </p:cBhvr>
                                      <p:tavLst>
                                        <p:tav tm="0">
                                          <p:val>
                                            <p:strVal val="#ppt_y"/>
                                          </p:val>
                                        </p:tav>
                                        <p:tav tm="100000">
                                          <p:val>
                                            <p:strVal val="#ppt_y"/>
                                          </p:val>
                                        </p:tav>
                                      </p:tavLst>
                                    </p:anim>
                                    <p:animEffect transition="in" filter="fade">
                                      <p:cBhvr>
                                        <p:cTn id="127" dur="500"/>
                                        <p:tgtEl>
                                          <p:spTgt spid="154668"/>
                                        </p:tgtEl>
                                      </p:cBhvr>
                                    </p:animEffect>
                                  </p:childTnLst>
                                </p:cTn>
                              </p:par>
                              <p:par>
                                <p:cTn id="128" presetID="54" presetClass="entr" presetSubtype="0" accel="100000" fill="hold" grpId="0" nodeType="withEffect">
                                  <p:stCondLst>
                                    <p:cond delay="0"/>
                                  </p:stCondLst>
                                  <p:childTnLst>
                                    <p:set>
                                      <p:cBhvr>
                                        <p:cTn id="129" dur="1" fill="hold">
                                          <p:stCondLst>
                                            <p:cond delay="0"/>
                                          </p:stCondLst>
                                        </p:cTn>
                                        <p:tgtEl>
                                          <p:spTgt spid="154669"/>
                                        </p:tgtEl>
                                        <p:attrNameLst>
                                          <p:attrName>style.visibility</p:attrName>
                                        </p:attrNameLst>
                                      </p:cBhvr>
                                      <p:to>
                                        <p:strVal val="visible"/>
                                      </p:to>
                                    </p:set>
                                    <p:anim calcmode="lin" valueType="num">
                                      <p:cBhvr>
                                        <p:cTn id="130" dur="500" fill="hold"/>
                                        <p:tgtEl>
                                          <p:spTgt spid="154669"/>
                                        </p:tgtEl>
                                        <p:attrNameLst>
                                          <p:attrName>ppt_w</p:attrName>
                                        </p:attrNameLst>
                                      </p:cBhvr>
                                      <p:tavLst>
                                        <p:tav tm="0">
                                          <p:val>
                                            <p:strVal val="#ppt_w*0.05"/>
                                          </p:val>
                                        </p:tav>
                                        <p:tav tm="100000">
                                          <p:val>
                                            <p:strVal val="#ppt_w"/>
                                          </p:val>
                                        </p:tav>
                                      </p:tavLst>
                                    </p:anim>
                                    <p:anim calcmode="lin" valueType="num">
                                      <p:cBhvr>
                                        <p:cTn id="131" dur="500" fill="hold"/>
                                        <p:tgtEl>
                                          <p:spTgt spid="154669"/>
                                        </p:tgtEl>
                                        <p:attrNameLst>
                                          <p:attrName>ppt_h</p:attrName>
                                        </p:attrNameLst>
                                      </p:cBhvr>
                                      <p:tavLst>
                                        <p:tav tm="0">
                                          <p:val>
                                            <p:strVal val="#ppt_h"/>
                                          </p:val>
                                        </p:tav>
                                        <p:tav tm="100000">
                                          <p:val>
                                            <p:strVal val="#ppt_h"/>
                                          </p:val>
                                        </p:tav>
                                      </p:tavLst>
                                    </p:anim>
                                    <p:anim calcmode="lin" valueType="num">
                                      <p:cBhvr>
                                        <p:cTn id="132" dur="500" fill="hold"/>
                                        <p:tgtEl>
                                          <p:spTgt spid="154669"/>
                                        </p:tgtEl>
                                        <p:attrNameLst>
                                          <p:attrName>ppt_x</p:attrName>
                                        </p:attrNameLst>
                                      </p:cBhvr>
                                      <p:tavLst>
                                        <p:tav tm="0">
                                          <p:val>
                                            <p:strVal val="#ppt_x-.2"/>
                                          </p:val>
                                        </p:tav>
                                        <p:tav tm="100000">
                                          <p:val>
                                            <p:strVal val="#ppt_x"/>
                                          </p:val>
                                        </p:tav>
                                      </p:tavLst>
                                    </p:anim>
                                    <p:anim calcmode="lin" valueType="num">
                                      <p:cBhvr>
                                        <p:cTn id="133" dur="500" fill="hold"/>
                                        <p:tgtEl>
                                          <p:spTgt spid="154669"/>
                                        </p:tgtEl>
                                        <p:attrNameLst>
                                          <p:attrName>ppt_y</p:attrName>
                                        </p:attrNameLst>
                                      </p:cBhvr>
                                      <p:tavLst>
                                        <p:tav tm="0">
                                          <p:val>
                                            <p:strVal val="#ppt_y"/>
                                          </p:val>
                                        </p:tav>
                                        <p:tav tm="100000">
                                          <p:val>
                                            <p:strVal val="#ppt_y"/>
                                          </p:val>
                                        </p:tav>
                                      </p:tavLst>
                                    </p:anim>
                                    <p:animEffect transition="in" filter="fade">
                                      <p:cBhvr>
                                        <p:cTn id="134" dur="500"/>
                                        <p:tgtEl>
                                          <p:spTgt spid="15466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54" presetClass="entr" presetSubtype="0" accel="100000" fill="hold" grpId="1" nodeType="clickEffect">
                                  <p:stCondLst>
                                    <p:cond delay="0"/>
                                  </p:stCondLst>
                                  <p:childTnLst>
                                    <p:set>
                                      <p:cBhvr>
                                        <p:cTn id="138" dur="1" fill="hold">
                                          <p:stCondLst>
                                            <p:cond delay="0"/>
                                          </p:stCondLst>
                                        </p:cTn>
                                        <p:tgtEl>
                                          <p:spTgt spid="154660"/>
                                        </p:tgtEl>
                                        <p:attrNameLst>
                                          <p:attrName>style.visibility</p:attrName>
                                        </p:attrNameLst>
                                      </p:cBhvr>
                                      <p:to>
                                        <p:strVal val="visible"/>
                                      </p:to>
                                    </p:set>
                                    <p:anim calcmode="lin" valueType="num">
                                      <p:cBhvr>
                                        <p:cTn id="139" dur="500" fill="hold"/>
                                        <p:tgtEl>
                                          <p:spTgt spid="154660"/>
                                        </p:tgtEl>
                                        <p:attrNameLst>
                                          <p:attrName>ppt_w</p:attrName>
                                        </p:attrNameLst>
                                      </p:cBhvr>
                                      <p:tavLst>
                                        <p:tav tm="0">
                                          <p:val>
                                            <p:strVal val="#ppt_w*0.05"/>
                                          </p:val>
                                        </p:tav>
                                        <p:tav tm="100000">
                                          <p:val>
                                            <p:strVal val="#ppt_w"/>
                                          </p:val>
                                        </p:tav>
                                      </p:tavLst>
                                    </p:anim>
                                    <p:anim calcmode="lin" valueType="num">
                                      <p:cBhvr>
                                        <p:cTn id="140" dur="500" fill="hold"/>
                                        <p:tgtEl>
                                          <p:spTgt spid="154660"/>
                                        </p:tgtEl>
                                        <p:attrNameLst>
                                          <p:attrName>ppt_h</p:attrName>
                                        </p:attrNameLst>
                                      </p:cBhvr>
                                      <p:tavLst>
                                        <p:tav tm="0">
                                          <p:val>
                                            <p:strVal val="#ppt_h"/>
                                          </p:val>
                                        </p:tav>
                                        <p:tav tm="100000">
                                          <p:val>
                                            <p:strVal val="#ppt_h"/>
                                          </p:val>
                                        </p:tav>
                                      </p:tavLst>
                                    </p:anim>
                                    <p:anim calcmode="lin" valueType="num">
                                      <p:cBhvr>
                                        <p:cTn id="141" dur="500" fill="hold"/>
                                        <p:tgtEl>
                                          <p:spTgt spid="154660"/>
                                        </p:tgtEl>
                                        <p:attrNameLst>
                                          <p:attrName>ppt_x</p:attrName>
                                        </p:attrNameLst>
                                      </p:cBhvr>
                                      <p:tavLst>
                                        <p:tav tm="0">
                                          <p:val>
                                            <p:strVal val="#ppt_x-.2"/>
                                          </p:val>
                                        </p:tav>
                                        <p:tav tm="100000">
                                          <p:val>
                                            <p:strVal val="#ppt_x"/>
                                          </p:val>
                                        </p:tav>
                                      </p:tavLst>
                                    </p:anim>
                                    <p:anim calcmode="lin" valueType="num">
                                      <p:cBhvr>
                                        <p:cTn id="142" dur="500" fill="hold"/>
                                        <p:tgtEl>
                                          <p:spTgt spid="154660"/>
                                        </p:tgtEl>
                                        <p:attrNameLst>
                                          <p:attrName>ppt_y</p:attrName>
                                        </p:attrNameLst>
                                      </p:cBhvr>
                                      <p:tavLst>
                                        <p:tav tm="0">
                                          <p:val>
                                            <p:strVal val="#ppt_y"/>
                                          </p:val>
                                        </p:tav>
                                        <p:tav tm="100000">
                                          <p:val>
                                            <p:strVal val="#ppt_y"/>
                                          </p:val>
                                        </p:tav>
                                      </p:tavLst>
                                    </p:anim>
                                    <p:animEffect transition="in" filter="fade">
                                      <p:cBhvr>
                                        <p:cTn id="143" dur="500"/>
                                        <p:tgtEl>
                                          <p:spTgt spid="154660"/>
                                        </p:tgtEl>
                                      </p:cBhvr>
                                    </p:animEffect>
                                  </p:childTnLst>
                                  <p:subTnLst>
                                    <p:audio>
                                      <p:cMediaNode>
                                        <p:cTn display="0" masterRel="sameClick">
                                          <p:stCondLst>
                                            <p:cond evt="begin" delay="0">
                                              <p:tn val="137"/>
                                            </p:cond>
                                          </p:stCondLst>
                                          <p:endCondLst>
                                            <p:cond evt="onStopAudio" delay="0">
                                              <p:tgtEl>
                                                <p:sldTgt/>
                                              </p:tgtEl>
                                            </p:cond>
                                          </p:endCondLst>
                                        </p:cTn>
                                        <p:tgtEl>
                                          <p:sndTgt r:embed="rId2" name="coin.wav"/>
                                        </p:tgtEl>
                                      </p:cMediaNode>
                                    </p:audio>
                                  </p:subTnLst>
                                </p:cTn>
                              </p:par>
                              <p:par>
                                <p:cTn id="144" presetID="54" presetClass="entr" presetSubtype="0" accel="100000" fill="hold" grpId="0" nodeType="withEffect">
                                  <p:stCondLst>
                                    <p:cond delay="0"/>
                                  </p:stCondLst>
                                  <p:childTnLst>
                                    <p:set>
                                      <p:cBhvr>
                                        <p:cTn id="145" dur="1" fill="hold">
                                          <p:stCondLst>
                                            <p:cond delay="0"/>
                                          </p:stCondLst>
                                        </p:cTn>
                                        <p:tgtEl>
                                          <p:spTgt spid="154662"/>
                                        </p:tgtEl>
                                        <p:attrNameLst>
                                          <p:attrName>style.visibility</p:attrName>
                                        </p:attrNameLst>
                                      </p:cBhvr>
                                      <p:to>
                                        <p:strVal val="visible"/>
                                      </p:to>
                                    </p:set>
                                    <p:anim calcmode="lin" valueType="num">
                                      <p:cBhvr>
                                        <p:cTn id="146" dur="500" fill="hold"/>
                                        <p:tgtEl>
                                          <p:spTgt spid="154662"/>
                                        </p:tgtEl>
                                        <p:attrNameLst>
                                          <p:attrName>ppt_w</p:attrName>
                                        </p:attrNameLst>
                                      </p:cBhvr>
                                      <p:tavLst>
                                        <p:tav tm="0">
                                          <p:val>
                                            <p:strVal val="#ppt_w*0.05"/>
                                          </p:val>
                                        </p:tav>
                                        <p:tav tm="100000">
                                          <p:val>
                                            <p:strVal val="#ppt_w"/>
                                          </p:val>
                                        </p:tav>
                                      </p:tavLst>
                                    </p:anim>
                                    <p:anim calcmode="lin" valueType="num">
                                      <p:cBhvr>
                                        <p:cTn id="147" dur="500" fill="hold"/>
                                        <p:tgtEl>
                                          <p:spTgt spid="154662"/>
                                        </p:tgtEl>
                                        <p:attrNameLst>
                                          <p:attrName>ppt_h</p:attrName>
                                        </p:attrNameLst>
                                      </p:cBhvr>
                                      <p:tavLst>
                                        <p:tav tm="0">
                                          <p:val>
                                            <p:strVal val="#ppt_h"/>
                                          </p:val>
                                        </p:tav>
                                        <p:tav tm="100000">
                                          <p:val>
                                            <p:strVal val="#ppt_h"/>
                                          </p:val>
                                        </p:tav>
                                      </p:tavLst>
                                    </p:anim>
                                    <p:anim calcmode="lin" valueType="num">
                                      <p:cBhvr>
                                        <p:cTn id="148" dur="500" fill="hold"/>
                                        <p:tgtEl>
                                          <p:spTgt spid="154662"/>
                                        </p:tgtEl>
                                        <p:attrNameLst>
                                          <p:attrName>ppt_x</p:attrName>
                                        </p:attrNameLst>
                                      </p:cBhvr>
                                      <p:tavLst>
                                        <p:tav tm="0">
                                          <p:val>
                                            <p:strVal val="#ppt_x-.2"/>
                                          </p:val>
                                        </p:tav>
                                        <p:tav tm="100000">
                                          <p:val>
                                            <p:strVal val="#ppt_x"/>
                                          </p:val>
                                        </p:tav>
                                      </p:tavLst>
                                    </p:anim>
                                    <p:anim calcmode="lin" valueType="num">
                                      <p:cBhvr>
                                        <p:cTn id="149" dur="500" fill="hold"/>
                                        <p:tgtEl>
                                          <p:spTgt spid="154662"/>
                                        </p:tgtEl>
                                        <p:attrNameLst>
                                          <p:attrName>ppt_y</p:attrName>
                                        </p:attrNameLst>
                                      </p:cBhvr>
                                      <p:tavLst>
                                        <p:tav tm="0">
                                          <p:val>
                                            <p:strVal val="#ppt_y"/>
                                          </p:val>
                                        </p:tav>
                                        <p:tav tm="100000">
                                          <p:val>
                                            <p:strVal val="#ppt_y"/>
                                          </p:val>
                                        </p:tav>
                                      </p:tavLst>
                                    </p:anim>
                                    <p:animEffect transition="in" filter="fade">
                                      <p:cBhvr>
                                        <p:cTn id="150" dur="500"/>
                                        <p:tgtEl>
                                          <p:spTgt spid="154662"/>
                                        </p:tgtEl>
                                      </p:cBhvr>
                                    </p:animEffect>
                                  </p:childTnLst>
                                </p:cTn>
                              </p:par>
                              <p:par>
                                <p:cTn id="151" presetID="54" presetClass="entr" presetSubtype="0" accel="100000" fill="hold" grpId="0" nodeType="withEffect">
                                  <p:stCondLst>
                                    <p:cond delay="0"/>
                                  </p:stCondLst>
                                  <p:childTnLst>
                                    <p:set>
                                      <p:cBhvr>
                                        <p:cTn id="152" dur="1" fill="hold">
                                          <p:stCondLst>
                                            <p:cond delay="0"/>
                                          </p:stCondLst>
                                        </p:cTn>
                                        <p:tgtEl>
                                          <p:spTgt spid="154663"/>
                                        </p:tgtEl>
                                        <p:attrNameLst>
                                          <p:attrName>style.visibility</p:attrName>
                                        </p:attrNameLst>
                                      </p:cBhvr>
                                      <p:to>
                                        <p:strVal val="visible"/>
                                      </p:to>
                                    </p:set>
                                    <p:anim calcmode="lin" valueType="num">
                                      <p:cBhvr>
                                        <p:cTn id="153" dur="500" fill="hold"/>
                                        <p:tgtEl>
                                          <p:spTgt spid="154663"/>
                                        </p:tgtEl>
                                        <p:attrNameLst>
                                          <p:attrName>ppt_w</p:attrName>
                                        </p:attrNameLst>
                                      </p:cBhvr>
                                      <p:tavLst>
                                        <p:tav tm="0">
                                          <p:val>
                                            <p:strVal val="#ppt_w*0.05"/>
                                          </p:val>
                                        </p:tav>
                                        <p:tav tm="100000">
                                          <p:val>
                                            <p:strVal val="#ppt_w"/>
                                          </p:val>
                                        </p:tav>
                                      </p:tavLst>
                                    </p:anim>
                                    <p:anim calcmode="lin" valueType="num">
                                      <p:cBhvr>
                                        <p:cTn id="154" dur="500" fill="hold"/>
                                        <p:tgtEl>
                                          <p:spTgt spid="154663"/>
                                        </p:tgtEl>
                                        <p:attrNameLst>
                                          <p:attrName>ppt_h</p:attrName>
                                        </p:attrNameLst>
                                      </p:cBhvr>
                                      <p:tavLst>
                                        <p:tav tm="0">
                                          <p:val>
                                            <p:strVal val="#ppt_h"/>
                                          </p:val>
                                        </p:tav>
                                        <p:tav tm="100000">
                                          <p:val>
                                            <p:strVal val="#ppt_h"/>
                                          </p:val>
                                        </p:tav>
                                      </p:tavLst>
                                    </p:anim>
                                    <p:anim calcmode="lin" valueType="num">
                                      <p:cBhvr>
                                        <p:cTn id="155" dur="500" fill="hold"/>
                                        <p:tgtEl>
                                          <p:spTgt spid="154663"/>
                                        </p:tgtEl>
                                        <p:attrNameLst>
                                          <p:attrName>ppt_x</p:attrName>
                                        </p:attrNameLst>
                                      </p:cBhvr>
                                      <p:tavLst>
                                        <p:tav tm="0">
                                          <p:val>
                                            <p:strVal val="#ppt_x-.2"/>
                                          </p:val>
                                        </p:tav>
                                        <p:tav tm="100000">
                                          <p:val>
                                            <p:strVal val="#ppt_x"/>
                                          </p:val>
                                        </p:tav>
                                      </p:tavLst>
                                    </p:anim>
                                    <p:anim calcmode="lin" valueType="num">
                                      <p:cBhvr>
                                        <p:cTn id="156" dur="500" fill="hold"/>
                                        <p:tgtEl>
                                          <p:spTgt spid="154663"/>
                                        </p:tgtEl>
                                        <p:attrNameLst>
                                          <p:attrName>ppt_y</p:attrName>
                                        </p:attrNameLst>
                                      </p:cBhvr>
                                      <p:tavLst>
                                        <p:tav tm="0">
                                          <p:val>
                                            <p:strVal val="#ppt_y"/>
                                          </p:val>
                                        </p:tav>
                                        <p:tav tm="100000">
                                          <p:val>
                                            <p:strVal val="#ppt_y"/>
                                          </p:val>
                                        </p:tav>
                                      </p:tavLst>
                                    </p:anim>
                                    <p:animEffect transition="in" filter="fade">
                                      <p:cBhvr>
                                        <p:cTn id="157" dur="500"/>
                                        <p:tgtEl>
                                          <p:spTgt spid="154663"/>
                                        </p:tgtEl>
                                      </p:cBhvr>
                                    </p:animEffect>
                                  </p:childTnLst>
                                </p:cTn>
                              </p:par>
                              <p:par>
                                <p:cTn id="158" presetID="54" presetClass="entr" presetSubtype="0" accel="100000" fill="hold" grpId="0" nodeType="withEffect">
                                  <p:stCondLst>
                                    <p:cond delay="0"/>
                                  </p:stCondLst>
                                  <p:childTnLst>
                                    <p:set>
                                      <p:cBhvr>
                                        <p:cTn id="159" dur="1" fill="hold">
                                          <p:stCondLst>
                                            <p:cond delay="0"/>
                                          </p:stCondLst>
                                        </p:cTn>
                                        <p:tgtEl>
                                          <p:spTgt spid="154664"/>
                                        </p:tgtEl>
                                        <p:attrNameLst>
                                          <p:attrName>style.visibility</p:attrName>
                                        </p:attrNameLst>
                                      </p:cBhvr>
                                      <p:to>
                                        <p:strVal val="visible"/>
                                      </p:to>
                                    </p:set>
                                    <p:anim calcmode="lin" valueType="num">
                                      <p:cBhvr>
                                        <p:cTn id="160" dur="500" fill="hold"/>
                                        <p:tgtEl>
                                          <p:spTgt spid="154664"/>
                                        </p:tgtEl>
                                        <p:attrNameLst>
                                          <p:attrName>ppt_w</p:attrName>
                                        </p:attrNameLst>
                                      </p:cBhvr>
                                      <p:tavLst>
                                        <p:tav tm="0">
                                          <p:val>
                                            <p:strVal val="#ppt_w*0.05"/>
                                          </p:val>
                                        </p:tav>
                                        <p:tav tm="100000">
                                          <p:val>
                                            <p:strVal val="#ppt_w"/>
                                          </p:val>
                                        </p:tav>
                                      </p:tavLst>
                                    </p:anim>
                                    <p:anim calcmode="lin" valueType="num">
                                      <p:cBhvr>
                                        <p:cTn id="161" dur="500" fill="hold"/>
                                        <p:tgtEl>
                                          <p:spTgt spid="154664"/>
                                        </p:tgtEl>
                                        <p:attrNameLst>
                                          <p:attrName>ppt_h</p:attrName>
                                        </p:attrNameLst>
                                      </p:cBhvr>
                                      <p:tavLst>
                                        <p:tav tm="0">
                                          <p:val>
                                            <p:strVal val="#ppt_h"/>
                                          </p:val>
                                        </p:tav>
                                        <p:tav tm="100000">
                                          <p:val>
                                            <p:strVal val="#ppt_h"/>
                                          </p:val>
                                        </p:tav>
                                      </p:tavLst>
                                    </p:anim>
                                    <p:anim calcmode="lin" valueType="num">
                                      <p:cBhvr>
                                        <p:cTn id="162" dur="500" fill="hold"/>
                                        <p:tgtEl>
                                          <p:spTgt spid="154664"/>
                                        </p:tgtEl>
                                        <p:attrNameLst>
                                          <p:attrName>ppt_x</p:attrName>
                                        </p:attrNameLst>
                                      </p:cBhvr>
                                      <p:tavLst>
                                        <p:tav tm="0">
                                          <p:val>
                                            <p:strVal val="#ppt_x-.2"/>
                                          </p:val>
                                        </p:tav>
                                        <p:tav tm="100000">
                                          <p:val>
                                            <p:strVal val="#ppt_x"/>
                                          </p:val>
                                        </p:tav>
                                      </p:tavLst>
                                    </p:anim>
                                    <p:anim calcmode="lin" valueType="num">
                                      <p:cBhvr>
                                        <p:cTn id="163" dur="500" fill="hold"/>
                                        <p:tgtEl>
                                          <p:spTgt spid="154664"/>
                                        </p:tgtEl>
                                        <p:attrNameLst>
                                          <p:attrName>ppt_y</p:attrName>
                                        </p:attrNameLst>
                                      </p:cBhvr>
                                      <p:tavLst>
                                        <p:tav tm="0">
                                          <p:val>
                                            <p:strVal val="#ppt_y"/>
                                          </p:val>
                                        </p:tav>
                                        <p:tav tm="100000">
                                          <p:val>
                                            <p:strVal val="#ppt_y"/>
                                          </p:val>
                                        </p:tav>
                                      </p:tavLst>
                                    </p:anim>
                                    <p:animEffect transition="in" filter="fade">
                                      <p:cBhvr>
                                        <p:cTn id="164" dur="500"/>
                                        <p:tgtEl>
                                          <p:spTgt spid="154664"/>
                                        </p:tgtEl>
                                      </p:cBhvr>
                                    </p:animEffect>
                                  </p:childTnLst>
                                </p:cTn>
                              </p:par>
                              <p:par>
                                <p:cTn id="165" presetID="54" presetClass="entr" presetSubtype="0" accel="100000" fill="hold" grpId="0" nodeType="withEffect">
                                  <p:stCondLst>
                                    <p:cond delay="0"/>
                                  </p:stCondLst>
                                  <p:childTnLst>
                                    <p:set>
                                      <p:cBhvr>
                                        <p:cTn id="166" dur="1" fill="hold">
                                          <p:stCondLst>
                                            <p:cond delay="0"/>
                                          </p:stCondLst>
                                        </p:cTn>
                                        <p:tgtEl>
                                          <p:spTgt spid="154665"/>
                                        </p:tgtEl>
                                        <p:attrNameLst>
                                          <p:attrName>style.visibility</p:attrName>
                                        </p:attrNameLst>
                                      </p:cBhvr>
                                      <p:to>
                                        <p:strVal val="visible"/>
                                      </p:to>
                                    </p:set>
                                    <p:anim calcmode="lin" valueType="num">
                                      <p:cBhvr>
                                        <p:cTn id="167" dur="500" fill="hold"/>
                                        <p:tgtEl>
                                          <p:spTgt spid="154665"/>
                                        </p:tgtEl>
                                        <p:attrNameLst>
                                          <p:attrName>ppt_w</p:attrName>
                                        </p:attrNameLst>
                                      </p:cBhvr>
                                      <p:tavLst>
                                        <p:tav tm="0">
                                          <p:val>
                                            <p:strVal val="#ppt_w*0.05"/>
                                          </p:val>
                                        </p:tav>
                                        <p:tav tm="100000">
                                          <p:val>
                                            <p:strVal val="#ppt_w"/>
                                          </p:val>
                                        </p:tav>
                                      </p:tavLst>
                                    </p:anim>
                                    <p:anim calcmode="lin" valueType="num">
                                      <p:cBhvr>
                                        <p:cTn id="168" dur="500" fill="hold"/>
                                        <p:tgtEl>
                                          <p:spTgt spid="154665"/>
                                        </p:tgtEl>
                                        <p:attrNameLst>
                                          <p:attrName>ppt_h</p:attrName>
                                        </p:attrNameLst>
                                      </p:cBhvr>
                                      <p:tavLst>
                                        <p:tav tm="0">
                                          <p:val>
                                            <p:strVal val="#ppt_h"/>
                                          </p:val>
                                        </p:tav>
                                        <p:tav tm="100000">
                                          <p:val>
                                            <p:strVal val="#ppt_h"/>
                                          </p:val>
                                        </p:tav>
                                      </p:tavLst>
                                    </p:anim>
                                    <p:anim calcmode="lin" valueType="num">
                                      <p:cBhvr>
                                        <p:cTn id="169" dur="500" fill="hold"/>
                                        <p:tgtEl>
                                          <p:spTgt spid="154665"/>
                                        </p:tgtEl>
                                        <p:attrNameLst>
                                          <p:attrName>ppt_x</p:attrName>
                                        </p:attrNameLst>
                                      </p:cBhvr>
                                      <p:tavLst>
                                        <p:tav tm="0">
                                          <p:val>
                                            <p:strVal val="#ppt_x-.2"/>
                                          </p:val>
                                        </p:tav>
                                        <p:tav tm="100000">
                                          <p:val>
                                            <p:strVal val="#ppt_x"/>
                                          </p:val>
                                        </p:tav>
                                      </p:tavLst>
                                    </p:anim>
                                    <p:anim calcmode="lin" valueType="num">
                                      <p:cBhvr>
                                        <p:cTn id="170" dur="500" fill="hold"/>
                                        <p:tgtEl>
                                          <p:spTgt spid="154665"/>
                                        </p:tgtEl>
                                        <p:attrNameLst>
                                          <p:attrName>ppt_y</p:attrName>
                                        </p:attrNameLst>
                                      </p:cBhvr>
                                      <p:tavLst>
                                        <p:tav tm="0">
                                          <p:val>
                                            <p:strVal val="#ppt_y"/>
                                          </p:val>
                                        </p:tav>
                                        <p:tav tm="100000">
                                          <p:val>
                                            <p:strVal val="#ppt_y"/>
                                          </p:val>
                                        </p:tav>
                                      </p:tavLst>
                                    </p:anim>
                                    <p:animEffect transition="in" filter="fade">
                                      <p:cBhvr>
                                        <p:cTn id="171" dur="500"/>
                                        <p:tgtEl>
                                          <p:spTgt spid="154665"/>
                                        </p:tgtEl>
                                      </p:cBhvr>
                                    </p:animEffect>
                                  </p:childTnLst>
                                </p:cTn>
                              </p:par>
                              <p:par>
                                <p:cTn id="172" presetID="54" presetClass="entr" presetSubtype="0" accel="100000" fill="hold" grpId="0" nodeType="withEffect">
                                  <p:stCondLst>
                                    <p:cond delay="0"/>
                                  </p:stCondLst>
                                  <p:childTnLst>
                                    <p:set>
                                      <p:cBhvr>
                                        <p:cTn id="173" dur="1" fill="hold">
                                          <p:stCondLst>
                                            <p:cond delay="0"/>
                                          </p:stCondLst>
                                        </p:cTn>
                                        <p:tgtEl>
                                          <p:spTgt spid="154670"/>
                                        </p:tgtEl>
                                        <p:attrNameLst>
                                          <p:attrName>style.visibility</p:attrName>
                                        </p:attrNameLst>
                                      </p:cBhvr>
                                      <p:to>
                                        <p:strVal val="visible"/>
                                      </p:to>
                                    </p:set>
                                    <p:anim calcmode="lin" valueType="num">
                                      <p:cBhvr>
                                        <p:cTn id="174" dur="500" fill="hold"/>
                                        <p:tgtEl>
                                          <p:spTgt spid="154670"/>
                                        </p:tgtEl>
                                        <p:attrNameLst>
                                          <p:attrName>ppt_w</p:attrName>
                                        </p:attrNameLst>
                                      </p:cBhvr>
                                      <p:tavLst>
                                        <p:tav tm="0">
                                          <p:val>
                                            <p:strVal val="#ppt_w*0.05"/>
                                          </p:val>
                                        </p:tav>
                                        <p:tav tm="100000">
                                          <p:val>
                                            <p:strVal val="#ppt_w"/>
                                          </p:val>
                                        </p:tav>
                                      </p:tavLst>
                                    </p:anim>
                                    <p:anim calcmode="lin" valueType="num">
                                      <p:cBhvr>
                                        <p:cTn id="175" dur="500" fill="hold"/>
                                        <p:tgtEl>
                                          <p:spTgt spid="154670"/>
                                        </p:tgtEl>
                                        <p:attrNameLst>
                                          <p:attrName>ppt_h</p:attrName>
                                        </p:attrNameLst>
                                      </p:cBhvr>
                                      <p:tavLst>
                                        <p:tav tm="0">
                                          <p:val>
                                            <p:strVal val="#ppt_h"/>
                                          </p:val>
                                        </p:tav>
                                        <p:tav tm="100000">
                                          <p:val>
                                            <p:strVal val="#ppt_h"/>
                                          </p:val>
                                        </p:tav>
                                      </p:tavLst>
                                    </p:anim>
                                    <p:anim calcmode="lin" valueType="num">
                                      <p:cBhvr>
                                        <p:cTn id="176" dur="500" fill="hold"/>
                                        <p:tgtEl>
                                          <p:spTgt spid="154670"/>
                                        </p:tgtEl>
                                        <p:attrNameLst>
                                          <p:attrName>ppt_x</p:attrName>
                                        </p:attrNameLst>
                                      </p:cBhvr>
                                      <p:tavLst>
                                        <p:tav tm="0">
                                          <p:val>
                                            <p:strVal val="#ppt_x-.2"/>
                                          </p:val>
                                        </p:tav>
                                        <p:tav tm="100000">
                                          <p:val>
                                            <p:strVal val="#ppt_x"/>
                                          </p:val>
                                        </p:tav>
                                      </p:tavLst>
                                    </p:anim>
                                    <p:anim calcmode="lin" valueType="num">
                                      <p:cBhvr>
                                        <p:cTn id="177" dur="500" fill="hold"/>
                                        <p:tgtEl>
                                          <p:spTgt spid="154670"/>
                                        </p:tgtEl>
                                        <p:attrNameLst>
                                          <p:attrName>ppt_y</p:attrName>
                                        </p:attrNameLst>
                                      </p:cBhvr>
                                      <p:tavLst>
                                        <p:tav tm="0">
                                          <p:val>
                                            <p:strVal val="#ppt_y"/>
                                          </p:val>
                                        </p:tav>
                                        <p:tav tm="100000">
                                          <p:val>
                                            <p:strVal val="#ppt_y"/>
                                          </p:val>
                                        </p:tav>
                                      </p:tavLst>
                                    </p:anim>
                                    <p:animEffect transition="in" filter="fade">
                                      <p:cBhvr>
                                        <p:cTn id="178" dur="500"/>
                                        <p:tgtEl>
                                          <p:spTgt spid="154670"/>
                                        </p:tgtEl>
                                      </p:cBhvr>
                                    </p:animEffect>
                                  </p:childTnLst>
                                </p:cTn>
                              </p:par>
                              <p:par>
                                <p:cTn id="179" presetID="54" presetClass="entr" presetSubtype="0" accel="100000" fill="hold" grpId="0" nodeType="withEffect">
                                  <p:stCondLst>
                                    <p:cond delay="0"/>
                                  </p:stCondLst>
                                  <p:childTnLst>
                                    <p:set>
                                      <p:cBhvr>
                                        <p:cTn id="180" dur="1" fill="hold">
                                          <p:stCondLst>
                                            <p:cond delay="0"/>
                                          </p:stCondLst>
                                        </p:cTn>
                                        <p:tgtEl>
                                          <p:spTgt spid="154671"/>
                                        </p:tgtEl>
                                        <p:attrNameLst>
                                          <p:attrName>style.visibility</p:attrName>
                                        </p:attrNameLst>
                                      </p:cBhvr>
                                      <p:to>
                                        <p:strVal val="visible"/>
                                      </p:to>
                                    </p:set>
                                    <p:anim calcmode="lin" valueType="num">
                                      <p:cBhvr>
                                        <p:cTn id="181" dur="500" fill="hold"/>
                                        <p:tgtEl>
                                          <p:spTgt spid="154671"/>
                                        </p:tgtEl>
                                        <p:attrNameLst>
                                          <p:attrName>ppt_w</p:attrName>
                                        </p:attrNameLst>
                                      </p:cBhvr>
                                      <p:tavLst>
                                        <p:tav tm="0">
                                          <p:val>
                                            <p:strVal val="#ppt_w*0.05"/>
                                          </p:val>
                                        </p:tav>
                                        <p:tav tm="100000">
                                          <p:val>
                                            <p:strVal val="#ppt_w"/>
                                          </p:val>
                                        </p:tav>
                                      </p:tavLst>
                                    </p:anim>
                                    <p:anim calcmode="lin" valueType="num">
                                      <p:cBhvr>
                                        <p:cTn id="182" dur="500" fill="hold"/>
                                        <p:tgtEl>
                                          <p:spTgt spid="154671"/>
                                        </p:tgtEl>
                                        <p:attrNameLst>
                                          <p:attrName>ppt_h</p:attrName>
                                        </p:attrNameLst>
                                      </p:cBhvr>
                                      <p:tavLst>
                                        <p:tav tm="0">
                                          <p:val>
                                            <p:strVal val="#ppt_h"/>
                                          </p:val>
                                        </p:tav>
                                        <p:tav tm="100000">
                                          <p:val>
                                            <p:strVal val="#ppt_h"/>
                                          </p:val>
                                        </p:tav>
                                      </p:tavLst>
                                    </p:anim>
                                    <p:anim calcmode="lin" valueType="num">
                                      <p:cBhvr>
                                        <p:cTn id="183" dur="500" fill="hold"/>
                                        <p:tgtEl>
                                          <p:spTgt spid="154671"/>
                                        </p:tgtEl>
                                        <p:attrNameLst>
                                          <p:attrName>ppt_x</p:attrName>
                                        </p:attrNameLst>
                                      </p:cBhvr>
                                      <p:tavLst>
                                        <p:tav tm="0">
                                          <p:val>
                                            <p:strVal val="#ppt_x-.2"/>
                                          </p:val>
                                        </p:tav>
                                        <p:tav tm="100000">
                                          <p:val>
                                            <p:strVal val="#ppt_x"/>
                                          </p:val>
                                        </p:tav>
                                      </p:tavLst>
                                    </p:anim>
                                    <p:anim calcmode="lin" valueType="num">
                                      <p:cBhvr>
                                        <p:cTn id="184" dur="500" fill="hold"/>
                                        <p:tgtEl>
                                          <p:spTgt spid="154671"/>
                                        </p:tgtEl>
                                        <p:attrNameLst>
                                          <p:attrName>ppt_y</p:attrName>
                                        </p:attrNameLst>
                                      </p:cBhvr>
                                      <p:tavLst>
                                        <p:tav tm="0">
                                          <p:val>
                                            <p:strVal val="#ppt_y"/>
                                          </p:val>
                                        </p:tav>
                                        <p:tav tm="100000">
                                          <p:val>
                                            <p:strVal val="#ppt_y"/>
                                          </p:val>
                                        </p:tav>
                                      </p:tavLst>
                                    </p:anim>
                                    <p:animEffect transition="in" filter="fade">
                                      <p:cBhvr>
                                        <p:cTn id="185" dur="500"/>
                                        <p:tgtEl>
                                          <p:spTgt spid="154671"/>
                                        </p:tgtEl>
                                      </p:cBhvr>
                                    </p:animEffect>
                                  </p:childTnLst>
                                </p:cTn>
                              </p:par>
                              <p:par>
                                <p:cTn id="186" presetID="54" presetClass="entr" presetSubtype="0" accel="100000" fill="hold" grpId="0" nodeType="withEffect">
                                  <p:stCondLst>
                                    <p:cond delay="0"/>
                                  </p:stCondLst>
                                  <p:childTnLst>
                                    <p:set>
                                      <p:cBhvr>
                                        <p:cTn id="187" dur="1" fill="hold">
                                          <p:stCondLst>
                                            <p:cond delay="0"/>
                                          </p:stCondLst>
                                        </p:cTn>
                                        <p:tgtEl>
                                          <p:spTgt spid="26"/>
                                        </p:tgtEl>
                                        <p:attrNameLst>
                                          <p:attrName>style.visibility</p:attrName>
                                        </p:attrNameLst>
                                      </p:cBhvr>
                                      <p:to>
                                        <p:strVal val="visible"/>
                                      </p:to>
                                    </p:set>
                                    <p:anim calcmode="lin" valueType="num">
                                      <p:cBhvr>
                                        <p:cTn id="188" dur="500" fill="hold"/>
                                        <p:tgtEl>
                                          <p:spTgt spid="26"/>
                                        </p:tgtEl>
                                        <p:attrNameLst>
                                          <p:attrName>ppt_w</p:attrName>
                                        </p:attrNameLst>
                                      </p:cBhvr>
                                      <p:tavLst>
                                        <p:tav tm="0">
                                          <p:val>
                                            <p:strVal val="#ppt_w*0.05"/>
                                          </p:val>
                                        </p:tav>
                                        <p:tav tm="100000">
                                          <p:val>
                                            <p:strVal val="#ppt_w"/>
                                          </p:val>
                                        </p:tav>
                                      </p:tavLst>
                                    </p:anim>
                                    <p:anim calcmode="lin" valueType="num">
                                      <p:cBhvr>
                                        <p:cTn id="189" dur="500" fill="hold"/>
                                        <p:tgtEl>
                                          <p:spTgt spid="26"/>
                                        </p:tgtEl>
                                        <p:attrNameLst>
                                          <p:attrName>ppt_h</p:attrName>
                                        </p:attrNameLst>
                                      </p:cBhvr>
                                      <p:tavLst>
                                        <p:tav tm="0">
                                          <p:val>
                                            <p:strVal val="#ppt_h"/>
                                          </p:val>
                                        </p:tav>
                                        <p:tav tm="100000">
                                          <p:val>
                                            <p:strVal val="#ppt_h"/>
                                          </p:val>
                                        </p:tav>
                                      </p:tavLst>
                                    </p:anim>
                                    <p:anim calcmode="lin" valueType="num">
                                      <p:cBhvr>
                                        <p:cTn id="190" dur="500" fill="hold"/>
                                        <p:tgtEl>
                                          <p:spTgt spid="26"/>
                                        </p:tgtEl>
                                        <p:attrNameLst>
                                          <p:attrName>ppt_x</p:attrName>
                                        </p:attrNameLst>
                                      </p:cBhvr>
                                      <p:tavLst>
                                        <p:tav tm="0">
                                          <p:val>
                                            <p:strVal val="#ppt_x-.2"/>
                                          </p:val>
                                        </p:tav>
                                        <p:tav tm="100000">
                                          <p:val>
                                            <p:strVal val="#ppt_x"/>
                                          </p:val>
                                        </p:tav>
                                      </p:tavLst>
                                    </p:anim>
                                    <p:anim calcmode="lin" valueType="num">
                                      <p:cBhvr>
                                        <p:cTn id="191" dur="500" fill="hold"/>
                                        <p:tgtEl>
                                          <p:spTgt spid="26"/>
                                        </p:tgtEl>
                                        <p:attrNameLst>
                                          <p:attrName>ppt_y</p:attrName>
                                        </p:attrNameLst>
                                      </p:cBhvr>
                                      <p:tavLst>
                                        <p:tav tm="0">
                                          <p:val>
                                            <p:strVal val="#ppt_y"/>
                                          </p:val>
                                        </p:tav>
                                        <p:tav tm="100000">
                                          <p:val>
                                            <p:strVal val="#ppt_y"/>
                                          </p:val>
                                        </p:tav>
                                      </p:tavLst>
                                    </p:anim>
                                    <p:animEffect transition="in" filter="fade">
                                      <p:cBhvr>
                                        <p:cTn id="192" dur="500"/>
                                        <p:tgtEl>
                                          <p:spTgt spid="26"/>
                                        </p:tgtEl>
                                      </p:cBhvr>
                                    </p:animEffect>
                                  </p:childTnLst>
                                </p:cTn>
                              </p:par>
                              <p:par>
                                <p:cTn id="193" presetID="54" presetClass="entr" presetSubtype="0" accel="100000" fill="hold" grpId="0" nodeType="withEffect">
                                  <p:stCondLst>
                                    <p:cond delay="0"/>
                                  </p:stCondLst>
                                  <p:childTnLst>
                                    <p:set>
                                      <p:cBhvr>
                                        <p:cTn id="194" dur="1" fill="hold">
                                          <p:stCondLst>
                                            <p:cond delay="0"/>
                                          </p:stCondLst>
                                        </p:cTn>
                                        <p:tgtEl>
                                          <p:spTgt spid="27"/>
                                        </p:tgtEl>
                                        <p:attrNameLst>
                                          <p:attrName>style.visibility</p:attrName>
                                        </p:attrNameLst>
                                      </p:cBhvr>
                                      <p:to>
                                        <p:strVal val="visible"/>
                                      </p:to>
                                    </p:set>
                                    <p:anim calcmode="lin" valueType="num">
                                      <p:cBhvr>
                                        <p:cTn id="195" dur="500" fill="hold"/>
                                        <p:tgtEl>
                                          <p:spTgt spid="27"/>
                                        </p:tgtEl>
                                        <p:attrNameLst>
                                          <p:attrName>ppt_w</p:attrName>
                                        </p:attrNameLst>
                                      </p:cBhvr>
                                      <p:tavLst>
                                        <p:tav tm="0">
                                          <p:val>
                                            <p:strVal val="#ppt_w*0.05"/>
                                          </p:val>
                                        </p:tav>
                                        <p:tav tm="100000">
                                          <p:val>
                                            <p:strVal val="#ppt_w"/>
                                          </p:val>
                                        </p:tav>
                                      </p:tavLst>
                                    </p:anim>
                                    <p:anim calcmode="lin" valueType="num">
                                      <p:cBhvr>
                                        <p:cTn id="196" dur="500" fill="hold"/>
                                        <p:tgtEl>
                                          <p:spTgt spid="27"/>
                                        </p:tgtEl>
                                        <p:attrNameLst>
                                          <p:attrName>ppt_h</p:attrName>
                                        </p:attrNameLst>
                                      </p:cBhvr>
                                      <p:tavLst>
                                        <p:tav tm="0">
                                          <p:val>
                                            <p:strVal val="#ppt_h"/>
                                          </p:val>
                                        </p:tav>
                                        <p:tav tm="100000">
                                          <p:val>
                                            <p:strVal val="#ppt_h"/>
                                          </p:val>
                                        </p:tav>
                                      </p:tavLst>
                                    </p:anim>
                                    <p:anim calcmode="lin" valueType="num">
                                      <p:cBhvr>
                                        <p:cTn id="197" dur="500" fill="hold"/>
                                        <p:tgtEl>
                                          <p:spTgt spid="27"/>
                                        </p:tgtEl>
                                        <p:attrNameLst>
                                          <p:attrName>ppt_x</p:attrName>
                                        </p:attrNameLst>
                                      </p:cBhvr>
                                      <p:tavLst>
                                        <p:tav tm="0">
                                          <p:val>
                                            <p:strVal val="#ppt_x-.2"/>
                                          </p:val>
                                        </p:tav>
                                        <p:tav tm="100000">
                                          <p:val>
                                            <p:strVal val="#ppt_x"/>
                                          </p:val>
                                        </p:tav>
                                      </p:tavLst>
                                    </p:anim>
                                    <p:anim calcmode="lin" valueType="num">
                                      <p:cBhvr>
                                        <p:cTn id="198" dur="500" fill="hold"/>
                                        <p:tgtEl>
                                          <p:spTgt spid="27"/>
                                        </p:tgtEl>
                                        <p:attrNameLst>
                                          <p:attrName>ppt_y</p:attrName>
                                        </p:attrNameLst>
                                      </p:cBhvr>
                                      <p:tavLst>
                                        <p:tav tm="0">
                                          <p:val>
                                            <p:strVal val="#ppt_y"/>
                                          </p:val>
                                        </p:tav>
                                        <p:tav tm="100000">
                                          <p:val>
                                            <p:strVal val="#ppt_y"/>
                                          </p:val>
                                        </p:tav>
                                      </p:tavLst>
                                    </p:anim>
                                    <p:animEffect transition="in" filter="fade">
                                      <p:cBhvr>
                                        <p:cTn id="199" dur="500"/>
                                        <p:tgtEl>
                                          <p:spTgt spid="27"/>
                                        </p:tgtEl>
                                      </p:cBhvr>
                                    </p:animEffect>
                                  </p:childTnLst>
                                </p:cTn>
                              </p:par>
                              <p:par>
                                <p:cTn id="200" presetID="54" presetClass="entr" presetSubtype="0" accel="100000" fill="hold" grpId="0" nodeType="withEffect">
                                  <p:stCondLst>
                                    <p:cond delay="0"/>
                                  </p:stCondLst>
                                  <p:childTnLst>
                                    <p:set>
                                      <p:cBhvr>
                                        <p:cTn id="201" dur="1" fill="hold">
                                          <p:stCondLst>
                                            <p:cond delay="0"/>
                                          </p:stCondLst>
                                        </p:cTn>
                                        <p:tgtEl>
                                          <p:spTgt spid="28"/>
                                        </p:tgtEl>
                                        <p:attrNameLst>
                                          <p:attrName>style.visibility</p:attrName>
                                        </p:attrNameLst>
                                      </p:cBhvr>
                                      <p:to>
                                        <p:strVal val="visible"/>
                                      </p:to>
                                    </p:set>
                                    <p:anim calcmode="lin" valueType="num">
                                      <p:cBhvr>
                                        <p:cTn id="202" dur="500" fill="hold"/>
                                        <p:tgtEl>
                                          <p:spTgt spid="28"/>
                                        </p:tgtEl>
                                        <p:attrNameLst>
                                          <p:attrName>ppt_w</p:attrName>
                                        </p:attrNameLst>
                                      </p:cBhvr>
                                      <p:tavLst>
                                        <p:tav tm="0">
                                          <p:val>
                                            <p:strVal val="#ppt_w*0.05"/>
                                          </p:val>
                                        </p:tav>
                                        <p:tav tm="100000">
                                          <p:val>
                                            <p:strVal val="#ppt_w"/>
                                          </p:val>
                                        </p:tav>
                                      </p:tavLst>
                                    </p:anim>
                                    <p:anim calcmode="lin" valueType="num">
                                      <p:cBhvr>
                                        <p:cTn id="203" dur="500" fill="hold"/>
                                        <p:tgtEl>
                                          <p:spTgt spid="28"/>
                                        </p:tgtEl>
                                        <p:attrNameLst>
                                          <p:attrName>ppt_h</p:attrName>
                                        </p:attrNameLst>
                                      </p:cBhvr>
                                      <p:tavLst>
                                        <p:tav tm="0">
                                          <p:val>
                                            <p:strVal val="#ppt_h"/>
                                          </p:val>
                                        </p:tav>
                                        <p:tav tm="100000">
                                          <p:val>
                                            <p:strVal val="#ppt_h"/>
                                          </p:val>
                                        </p:tav>
                                      </p:tavLst>
                                    </p:anim>
                                    <p:anim calcmode="lin" valueType="num">
                                      <p:cBhvr>
                                        <p:cTn id="204" dur="500" fill="hold"/>
                                        <p:tgtEl>
                                          <p:spTgt spid="28"/>
                                        </p:tgtEl>
                                        <p:attrNameLst>
                                          <p:attrName>ppt_x</p:attrName>
                                        </p:attrNameLst>
                                      </p:cBhvr>
                                      <p:tavLst>
                                        <p:tav tm="0">
                                          <p:val>
                                            <p:strVal val="#ppt_x-.2"/>
                                          </p:val>
                                        </p:tav>
                                        <p:tav tm="100000">
                                          <p:val>
                                            <p:strVal val="#ppt_x"/>
                                          </p:val>
                                        </p:tav>
                                      </p:tavLst>
                                    </p:anim>
                                    <p:anim calcmode="lin" valueType="num">
                                      <p:cBhvr>
                                        <p:cTn id="205" dur="500" fill="hold"/>
                                        <p:tgtEl>
                                          <p:spTgt spid="28"/>
                                        </p:tgtEl>
                                        <p:attrNameLst>
                                          <p:attrName>ppt_y</p:attrName>
                                        </p:attrNameLst>
                                      </p:cBhvr>
                                      <p:tavLst>
                                        <p:tav tm="0">
                                          <p:val>
                                            <p:strVal val="#ppt_y"/>
                                          </p:val>
                                        </p:tav>
                                        <p:tav tm="100000">
                                          <p:val>
                                            <p:strVal val="#ppt_y"/>
                                          </p:val>
                                        </p:tav>
                                      </p:tavLst>
                                    </p:anim>
                                    <p:animEffect transition="in" filter="fade">
                                      <p:cBhvr>
                                        <p:cTn id="206" dur="500"/>
                                        <p:tgtEl>
                                          <p:spTgt spid="28"/>
                                        </p:tgtEl>
                                      </p:cBhvr>
                                    </p:animEffect>
                                  </p:childTnLst>
                                </p:cTn>
                              </p:par>
                              <p:par>
                                <p:cTn id="207" presetID="54" presetClass="entr" presetSubtype="0" accel="100000" fill="hold" grpId="0" nodeType="withEffect">
                                  <p:stCondLst>
                                    <p:cond delay="0"/>
                                  </p:stCondLst>
                                  <p:childTnLst>
                                    <p:set>
                                      <p:cBhvr>
                                        <p:cTn id="208" dur="1" fill="hold">
                                          <p:stCondLst>
                                            <p:cond delay="0"/>
                                          </p:stCondLst>
                                        </p:cTn>
                                        <p:tgtEl>
                                          <p:spTgt spid="29"/>
                                        </p:tgtEl>
                                        <p:attrNameLst>
                                          <p:attrName>style.visibility</p:attrName>
                                        </p:attrNameLst>
                                      </p:cBhvr>
                                      <p:to>
                                        <p:strVal val="visible"/>
                                      </p:to>
                                    </p:set>
                                    <p:anim calcmode="lin" valueType="num">
                                      <p:cBhvr>
                                        <p:cTn id="209" dur="500" fill="hold"/>
                                        <p:tgtEl>
                                          <p:spTgt spid="29"/>
                                        </p:tgtEl>
                                        <p:attrNameLst>
                                          <p:attrName>ppt_w</p:attrName>
                                        </p:attrNameLst>
                                      </p:cBhvr>
                                      <p:tavLst>
                                        <p:tav tm="0">
                                          <p:val>
                                            <p:strVal val="#ppt_w*0.05"/>
                                          </p:val>
                                        </p:tav>
                                        <p:tav tm="100000">
                                          <p:val>
                                            <p:strVal val="#ppt_w"/>
                                          </p:val>
                                        </p:tav>
                                      </p:tavLst>
                                    </p:anim>
                                    <p:anim calcmode="lin" valueType="num">
                                      <p:cBhvr>
                                        <p:cTn id="210" dur="500" fill="hold"/>
                                        <p:tgtEl>
                                          <p:spTgt spid="29"/>
                                        </p:tgtEl>
                                        <p:attrNameLst>
                                          <p:attrName>ppt_h</p:attrName>
                                        </p:attrNameLst>
                                      </p:cBhvr>
                                      <p:tavLst>
                                        <p:tav tm="0">
                                          <p:val>
                                            <p:strVal val="#ppt_h"/>
                                          </p:val>
                                        </p:tav>
                                        <p:tav tm="100000">
                                          <p:val>
                                            <p:strVal val="#ppt_h"/>
                                          </p:val>
                                        </p:tav>
                                      </p:tavLst>
                                    </p:anim>
                                    <p:anim calcmode="lin" valueType="num">
                                      <p:cBhvr>
                                        <p:cTn id="211" dur="500" fill="hold"/>
                                        <p:tgtEl>
                                          <p:spTgt spid="29"/>
                                        </p:tgtEl>
                                        <p:attrNameLst>
                                          <p:attrName>ppt_x</p:attrName>
                                        </p:attrNameLst>
                                      </p:cBhvr>
                                      <p:tavLst>
                                        <p:tav tm="0">
                                          <p:val>
                                            <p:strVal val="#ppt_x-.2"/>
                                          </p:val>
                                        </p:tav>
                                        <p:tav tm="100000">
                                          <p:val>
                                            <p:strVal val="#ppt_x"/>
                                          </p:val>
                                        </p:tav>
                                      </p:tavLst>
                                    </p:anim>
                                    <p:anim calcmode="lin" valueType="num">
                                      <p:cBhvr>
                                        <p:cTn id="212" dur="500" fill="hold"/>
                                        <p:tgtEl>
                                          <p:spTgt spid="29"/>
                                        </p:tgtEl>
                                        <p:attrNameLst>
                                          <p:attrName>ppt_y</p:attrName>
                                        </p:attrNameLst>
                                      </p:cBhvr>
                                      <p:tavLst>
                                        <p:tav tm="0">
                                          <p:val>
                                            <p:strVal val="#ppt_y"/>
                                          </p:val>
                                        </p:tav>
                                        <p:tav tm="100000">
                                          <p:val>
                                            <p:strVal val="#ppt_y"/>
                                          </p:val>
                                        </p:tav>
                                      </p:tavLst>
                                    </p:anim>
                                    <p:animEffect transition="in" filter="fade">
                                      <p:cBhvr>
                                        <p:cTn id="213" dur="500"/>
                                        <p:tgtEl>
                                          <p:spTgt spid="29"/>
                                        </p:tgtEl>
                                      </p:cBhvr>
                                    </p:animEffect>
                                  </p:childTnLst>
                                </p:cTn>
                              </p:par>
                              <p:par>
                                <p:cTn id="214" presetID="54" presetClass="entr" presetSubtype="0" accel="100000" fill="hold" grpId="0" nodeType="withEffect">
                                  <p:stCondLst>
                                    <p:cond delay="0"/>
                                  </p:stCondLst>
                                  <p:childTnLst>
                                    <p:set>
                                      <p:cBhvr>
                                        <p:cTn id="215" dur="1" fill="hold">
                                          <p:stCondLst>
                                            <p:cond delay="0"/>
                                          </p:stCondLst>
                                        </p:cTn>
                                        <p:tgtEl>
                                          <p:spTgt spid="30"/>
                                        </p:tgtEl>
                                        <p:attrNameLst>
                                          <p:attrName>style.visibility</p:attrName>
                                        </p:attrNameLst>
                                      </p:cBhvr>
                                      <p:to>
                                        <p:strVal val="visible"/>
                                      </p:to>
                                    </p:set>
                                    <p:anim calcmode="lin" valueType="num">
                                      <p:cBhvr>
                                        <p:cTn id="216" dur="500" fill="hold"/>
                                        <p:tgtEl>
                                          <p:spTgt spid="30"/>
                                        </p:tgtEl>
                                        <p:attrNameLst>
                                          <p:attrName>ppt_w</p:attrName>
                                        </p:attrNameLst>
                                      </p:cBhvr>
                                      <p:tavLst>
                                        <p:tav tm="0">
                                          <p:val>
                                            <p:strVal val="#ppt_w*0.05"/>
                                          </p:val>
                                        </p:tav>
                                        <p:tav tm="100000">
                                          <p:val>
                                            <p:strVal val="#ppt_w"/>
                                          </p:val>
                                        </p:tav>
                                      </p:tavLst>
                                    </p:anim>
                                    <p:anim calcmode="lin" valueType="num">
                                      <p:cBhvr>
                                        <p:cTn id="217" dur="500" fill="hold"/>
                                        <p:tgtEl>
                                          <p:spTgt spid="30"/>
                                        </p:tgtEl>
                                        <p:attrNameLst>
                                          <p:attrName>ppt_h</p:attrName>
                                        </p:attrNameLst>
                                      </p:cBhvr>
                                      <p:tavLst>
                                        <p:tav tm="0">
                                          <p:val>
                                            <p:strVal val="#ppt_h"/>
                                          </p:val>
                                        </p:tav>
                                        <p:tav tm="100000">
                                          <p:val>
                                            <p:strVal val="#ppt_h"/>
                                          </p:val>
                                        </p:tav>
                                      </p:tavLst>
                                    </p:anim>
                                    <p:anim calcmode="lin" valueType="num">
                                      <p:cBhvr>
                                        <p:cTn id="218" dur="500" fill="hold"/>
                                        <p:tgtEl>
                                          <p:spTgt spid="30"/>
                                        </p:tgtEl>
                                        <p:attrNameLst>
                                          <p:attrName>ppt_x</p:attrName>
                                        </p:attrNameLst>
                                      </p:cBhvr>
                                      <p:tavLst>
                                        <p:tav tm="0">
                                          <p:val>
                                            <p:strVal val="#ppt_x-.2"/>
                                          </p:val>
                                        </p:tav>
                                        <p:tav tm="100000">
                                          <p:val>
                                            <p:strVal val="#ppt_x"/>
                                          </p:val>
                                        </p:tav>
                                      </p:tavLst>
                                    </p:anim>
                                    <p:anim calcmode="lin" valueType="num">
                                      <p:cBhvr>
                                        <p:cTn id="219" dur="500" fill="hold"/>
                                        <p:tgtEl>
                                          <p:spTgt spid="30"/>
                                        </p:tgtEl>
                                        <p:attrNameLst>
                                          <p:attrName>ppt_y</p:attrName>
                                        </p:attrNameLst>
                                      </p:cBhvr>
                                      <p:tavLst>
                                        <p:tav tm="0">
                                          <p:val>
                                            <p:strVal val="#ppt_y"/>
                                          </p:val>
                                        </p:tav>
                                        <p:tav tm="100000">
                                          <p:val>
                                            <p:strVal val="#ppt_y"/>
                                          </p:val>
                                        </p:tav>
                                      </p:tavLst>
                                    </p:anim>
                                    <p:animEffect transition="in" filter="fade">
                                      <p:cBhvr>
                                        <p:cTn id="2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0" grpId="0" animBg="1"/>
      <p:bldP spid="154651" grpId="0"/>
      <p:bldP spid="154652" grpId="0" animBg="1"/>
      <p:bldP spid="154652" grpId="1" animBg="1"/>
      <p:bldP spid="154653" grpId="0" animBg="1"/>
      <p:bldP spid="154654" grpId="0" animBg="1"/>
      <p:bldP spid="154655" grpId="0"/>
      <p:bldP spid="154656" grpId="0" animBg="1"/>
      <p:bldP spid="154656" grpId="1" animBg="1"/>
      <p:bldP spid="154657" grpId="0" animBg="1"/>
      <p:bldP spid="154658" grpId="0" animBg="1"/>
      <p:bldP spid="154659" grpId="0"/>
      <p:bldP spid="154660" grpId="0" animBg="1"/>
      <p:bldP spid="154660" grpId="1" animBg="1"/>
      <p:bldP spid="154661" grpId="0" animBg="1"/>
      <p:bldP spid="154662" grpId="0" animBg="1"/>
      <p:bldP spid="154663" grpId="0"/>
      <p:bldP spid="154664" grpId="0" animBg="1"/>
      <p:bldP spid="154665" grpId="0" animBg="1"/>
      <p:bldP spid="154666" grpId="0" animBg="1"/>
      <p:bldP spid="154667" grpId="0" animBg="1"/>
      <p:bldP spid="154668" grpId="0" animBg="1"/>
      <p:bldP spid="154669" grpId="0" animBg="1"/>
      <p:bldP spid="154670" grpId="0" animBg="1"/>
      <p:bldP spid="154671" grpId="0" animBg="1"/>
      <p:bldP spid="26" grpId="0" animBg="1"/>
      <p:bldP spid="27" grpId="0"/>
      <p:bldP spid="28" grpId="0" animBg="1"/>
      <p:bldP spid="29" grpId="0" animBg="1"/>
      <p:bldP spid="3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6EFB888-5EE4-4CF6-A435-6EBAC1DD98E8}"/>
              </a:ext>
            </a:extLst>
          </p:cNvPr>
          <p:cNvPicPr>
            <a:picLocks noChangeAspect="1"/>
          </p:cNvPicPr>
          <p:nvPr/>
        </p:nvPicPr>
        <p:blipFill>
          <a:blip r:embed="rId2"/>
          <a:stretch>
            <a:fillRect/>
          </a:stretch>
        </p:blipFill>
        <p:spPr>
          <a:xfrm>
            <a:off x="2054831" y="9698"/>
            <a:ext cx="8198777" cy="6742842"/>
          </a:xfrm>
          <a:prstGeom prst="rect">
            <a:avLst/>
          </a:prstGeom>
        </p:spPr>
      </p:pic>
    </p:spTree>
    <p:extLst>
      <p:ext uri="{BB962C8B-B14F-4D97-AF65-F5344CB8AC3E}">
        <p14:creationId xmlns:p14="http://schemas.microsoft.com/office/powerpoint/2010/main" val="20133841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23603-560F-440A-84F9-DE9D8E491404}"/>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ECA512A9-ACDD-4135-988B-E1DE9DF78F53}"/>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The HTTP headers for these requests will reflect the senders and the content. The basic </a:t>
            </a:r>
            <a:r>
              <a:rPr lang="en-AU" sz="3600" b="0" i="0" u="none" strike="noStrike" baseline="0" dirty="0">
                <a:latin typeface="Times New Roman" panose="02020603050405020304" pitchFamily="18" charset="0"/>
              </a:rPr>
              <a:t>template looks like:</a:t>
            </a:r>
          </a:p>
          <a:p>
            <a:pPr algn="l"/>
            <a:endParaRPr lang="en-AU" sz="3600" dirty="0">
              <a:latin typeface="Times New Roman" panose="02020603050405020304" pitchFamily="18" charset="0"/>
            </a:endParaRPr>
          </a:p>
          <a:p>
            <a:pPr algn="l"/>
            <a:endParaRPr lang="en-AU" sz="3600" dirty="0">
              <a:latin typeface="Times New Roman" panose="02020603050405020304" pitchFamily="18" charset="0"/>
            </a:endParaRPr>
          </a:p>
          <a:p>
            <a:pPr algn="l"/>
            <a:endParaRPr lang="en-AU" sz="3600" b="0" i="0" u="none" strike="noStrike" baseline="0" dirty="0">
              <a:latin typeface="Times New Roman" panose="02020603050405020304" pitchFamily="18" charset="0"/>
            </a:endParaRPr>
          </a:p>
          <a:p>
            <a:pPr algn="l"/>
            <a:r>
              <a:rPr lang="en-US" sz="3600" b="0" i="0" u="none" strike="noStrike" baseline="0" dirty="0">
                <a:solidFill>
                  <a:srgbClr val="000000"/>
                </a:solidFill>
                <a:latin typeface="Times New Roman" panose="02020603050405020304" pitchFamily="18" charset="0"/>
              </a:rPr>
              <a:t>The information in italics may change from client to client or from request to request. </a:t>
            </a:r>
            <a:endParaRPr lang="en-AU" sz="3600" dirty="0">
              <a:latin typeface="Times New Roman" panose="02020603050405020304" pitchFamily="18" charset="0"/>
            </a:endParaRPr>
          </a:p>
          <a:p>
            <a:pPr algn="l"/>
            <a:endParaRPr lang="x-none" dirty="0"/>
          </a:p>
        </p:txBody>
      </p:sp>
      <p:pic>
        <p:nvPicPr>
          <p:cNvPr id="5" name="图片 4">
            <a:extLst>
              <a:ext uri="{FF2B5EF4-FFF2-40B4-BE49-F238E27FC236}">
                <a16:creationId xmlns:a16="http://schemas.microsoft.com/office/drawing/2014/main" id="{B9BE0971-9D1B-4E8B-BB83-8725584867C2}"/>
              </a:ext>
            </a:extLst>
          </p:cNvPr>
          <p:cNvPicPr>
            <a:picLocks noChangeAspect="1"/>
          </p:cNvPicPr>
          <p:nvPr/>
        </p:nvPicPr>
        <p:blipFill>
          <a:blip r:embed="rId2"/>
          <a:stretch>
            <a:fillRect/>
          </a:stretch>
        </p:blipFill>
        <p:spPr>
          <a:xfrm>
            <a:off x="1048991" y="3054893"/>
            <a:ext cx="7940070" cy="1634770"/>
          </a:xfrm>
          <a:prstGeom prst="rect">
            <a:avLst/>
          </a:prstGeom>
        </p:spPr>
      </p:pic>
    </p:spTree>
    <p:extLst>
      <p:ext uri="{BB962C8B-B14F-4D97-AF65-F5344CB8AC3E}">
        <p14:creationId xmlns:p14="http://schemas.microsoft.com/office/powerpoint/2010/main" val="21580127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23603-560F-440A-84F9-DE9D8E491404}"/>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ECA512A9-ACDD-4135-988B-E1DE9DF78F53}"/>
              </a:ext>
            </a:extLst>
          </p:cNvPr>
          <p:cNvSpPr>
            <a:spLocks noGrp="1"/>
          </p:cNvSpPr>
          <p:nvPr>
            <p:ph idx="1"/>
          </p:nvPr>
        </p:nvSpPr>
        <p:spPr/>
        <p:txBody>
          <a:bodyPr/>
          <a:lstStyle/>
          <a:p>
            <a:r>
              <a:rPr lang="en-US" sz="2800" b="0" i="0" u="none" strike="noStrike" baseline="0" dirty="0">
                <a:solidFill>
                  <a:srgbClr val="000000"/>
                </a:solidFill>
                <a:latin typeface="Times New Roman" panose="02020603050405020304" pitchFamily="18" charset="0"/>
              </a:rPr>
              <a:t>For example, if the </a:t>
            </a:r>
            <a:r>
              <a:rPr lang="en-US" sz="2800" b="0" i="0" u="none" strike="noStrike" baseline="0" dirty="0" err="1">
                <a:solidFill>
                  <a:srgbClr val="666666"/>
                </a:solidFill>
                <a:latin typeface="Courier New" panose="02070309020205020404" pitchFamily="49" charset="0"/>
              </a:rPr>
              <a:t>circleArea</a:t>
            </a:r>
            <a:r>
              <a:rPr lang="en-US" sz="2800" b="0" i="0" u="none" strike="noStrike" baseline="0" dirty="0">
                <a:solidFill>
                  <a:srgbClr val="666666"/>
                </a:solidFill>
                <a:latin typeface="Courier New" panose="02070309020205020404" pitchFamily="49" charset="0"/>
              </a:rPr>
              <a:t> </a:t>
            </a:r>
            <a:r>
              <a:rPr lang="en-US" sz="2800" b="0" i="0" u="none" strike="noStrike" baseline="0" dirty="0">
                <a:solidFill>
                  <a:srgbClr val="000000"/>
                </a:solidFill>
                <a:latin typeface="Times New Roman" panose="02020603050405020304" pitchFamily="18" charset="0"/>
              </a:rPr>
              <a:t>method were available from an XML-RPC server listening at </a:t>
            </a:r>
            <a:r>
              <a:rPr lang="en-US" sz="2800" b="0" i="1" u="none" strike="noStrike" baseline="0" dirty="0">
                <a:solidFill>
                  <a:srgbClr val="000000"/>
                </a:solidFill>
                <a:latin typeface="Times New Roman" panose="02020603050405020304" pitchFamily="18" charset="0"/>
              </a:rPr>
              <a:t>/</a:t>
            </a:r>
            <a:r>
              <a:rPr lang="en-US" sz="2800" b="0" i="1" u="none" strike="noStrike" baseline="0" dirty="0" err="1">
                <a:solidFill>
                  <a:srgbClr val="000000"/>
                </a:solidFill>
                <a:latin typeface="Times New Roman" panose="02020603050405020304" pitchFamily="18" charset="0"/>
              </a:rPr>
              <a:t>xmlrpc</a:t>
            </a:r>
            <a:r>
              <a:rPr lang="en-US" sz="2800" b="0" i="0" u="none" strike="noStrike" baseline="0" dirty="0">
                <a:solidFill>
                  <a:srgbClr val="000000"/>
                </a:solidFill>
                <a:latin typeface="Times New Roman" panose="02020603050405020304" pitchFamily="18" charset="0"/>
              </a:rPr>
              <a:t>, the request might look like:</a:t>
            </a:r>
            <a:endParaRPr lang="en-AU" sz="2800" b="0" i="0" u="none" strike="noStrike" baseline="0" dirty="0">
              <a:latin typeface="Times New Roman" panose="02020603050405020304" pitchFamily="18" charset="0"/>
            </a:endParaRPr>
          </a:p>
          <a:p>
            <a:endParaRPr lang="x-none" dirty="0"/>
          </a:p>
        </p:txBody>
      </p:sp>
      <p:pic>
        <p:nvPicPr>
          <p:cNvPr id="5" name="图片 4">
            <a:extLst>
              <a:ext uri="{FF2B5EF4-FFF2-40B4-BE49-F238E27FC236}">
                <a16:creationId xmlns:a16="http://schemas.microsoft.com/office/drawing/2014/main" id="{B888E77C-AD9B-4F88-825E-5A1C2F815A8B}"/>
              </a:ext>
            </a:extLst>
          </p:cNvPr>
          <p:cNvPicPr>
            <a:picLocks noChangeAspect="1"/>
          </p:cNvPicPr>
          <p:nvPr/>
        </p:nvPicPr>
        <p:blipFill>
          <a:blip r:embed="rId2"/>
          <a:stretch>
            <a:fillRect/>
          </a:stretch>
        </p:blipFill>
        <p:spPr>
          <a:xfrm>
            <a:off x="740257" y="2930250"/>
            <a:ext cx="6899858" cy="2073264"/>
          </a:xfrm>
          <a:prstGeom prst="rect">
            <a:avLst/>
          </a:prstGeom>
        </p:spPr>
      </p:pic>
    </p:spTree>
    <p:extLst>
      <p:ext uri="{BB962C8B-B14F-4D97-AF65-F5344CB8AC3E}">
        <p14:creationId xmlns:p14="http://schemas.microsoft.com/office/powerpoint/2010/main" val="21358103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94A2CF-B1FB-4387-A7FE-CD3F38C682EF}"/>
              </a:ext>
            </a:extLst>
          </p:cNvPr>
          <p:cNvPicPr>
            <a:picLocks noChangeAspect="1"/>
          </p:cNvPicPr>
          <p:nvPr/>
        </p:nvPicPr>
        <p:blipFill>
          <a:blip r:embed="rId2"/>
          <a:stretch>
            <a:fillRect/>
          </a:stretch>
        </p:blipFill>
        <p:spPr>
          <a:xfrm>
            <a:off x="1764586" y="262357"/>
            <a:ext cx="8522262" cy="6230518"/>
          </a:xfrm>
          <a:prstGeom prst="rect">
            <a:avLst/>
          </a:prstGeom>
        </p:spPr>
      </p:pic>
    </p:spTree>
    <p:extLst>
      <p:ext uri="{BB962C8B-B14F-4D97-AF65-F5344CB8AC3E}">
        <p14:creationId xmlns:p14="http://schemas.microsoft.com/office/powerpoint/2010/main" val="24451035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XML-RPC Response Structure</a:t>
            </a:r>
          </a:p>
        </p:txBody>
      </p:sp>
      <p:sp>
        <p:nvSpPr>
          <p:cNvPr id="3" name="内容占位符 2"/>
          <p:cNvSpPr>
            <a:spLocks noGrp="1"/>
          </p:cNvSpPr>
          <p:nvPr>
            <p:ph idx="1"/>
          </p:nvPr>
        </p:nvSpPr>
        <p:spPr/>
        <p:txBody>
          <a:bodyPr>
            <a:normAutofit/>
          </a:bodyPr>
          <a:lstStyle/>
          <a:p>
            <a:pPr algn="l"/>
            <a:r>
              <a:rPr lang="en-US" b="0" i="0" u="none" strike="noStrike" baseline="0" dirty="0">
                <a:solidFill>
                  <a:srgbClr val="000000"/>
                </a:solidFill>
                <a:latin typeface="Times New Roman" panose="02020603050405020304" pitchFamily="18" charset="0"/>
              </a:rPr>
              <a:t>If the response is successful - the procedure was found, executed correctly, and returned results - then the XML-RPC response will look much like a request, except that the </a:t>
            </a:r>
            <a:r>
              <a:rPr lang="en-US" b="0" i="0" u="none" strike="noStrike" baseline="0" dirty="0" err="1">
                <a:solidFill>
                  <a:srgbClr val="666666"/>
                </a:solidFill>
                <a:latin typeface="Courier New" panose="02070309020205020404" pitchFamily="49" charset="0"/>
              </a:rPr>
              <a:t>methodCall</a:t>
            </a:r>
            <a:r>
              <a:rPr lang="en-US" b="0" i="0" u="none" strike="noStrike" baseline="0" dirty="0">
                <a:solidFill>
                  <a:srgbClr val="666666"/>
                </a:solidFill>
                <a:latin typeface="Courier New" panose="02070309020205020404" pitchFamily="49" charset="0"/>
              </a:rPr>
              <a:t> </a:t>
            </a:r>
            <a:r>
              <a:rPr lang="en-US" b="0" i="0" u="none" strike="noStrike" baseline="0" dirty="0">
                <a:solidFill>
                  <a:srgbClr val="000000"/>
                </a:solidFill>
                <a:latin typeface="Times New Roman" panose="02020603050405020304" pitchFamily="18" charset="0"/>
              </a:rPr>
              <a:t>element is replaced by a </a:t>
            </a:r>
            <a:r>
              <a:rPr lang="en-US" b="0" i="0" u="none" strike="noStrike" baseline="0" dirty="0" err="1">
                <a:solidFill>
                  <a:srgbClr val="666666"/>
                </a:solidFill>
                <a:latin typeface="Courier New" panose="02070309020205020404" pitchFamily="49" charset="0"/>
              </a:rPr>
              <a:t>methodResponse</a:t>
            </a:r>
            <a:r>
              <a:rPr lang="en-US" b="0" i="0" u="none" strike="noStrike" baseline="0" dirty="0">
                <a:solidFill>
                  <a:srgbClr val="666666"/>
                </a:solidFill>
                <a:latin typeface="Courier New" panose="02070309020205020404" pitchFamily="49" charset="0"/>
              </a:rPr>
              <a:t> </a:t>
            </a:r>
            <a:r>
              <a:rPr lang="en-US" b="0" i="0" u="none" strike="noStrike" baseline="0" dirty="0">
                <a:solidFill>
                  <a:srgbClr val="000000"/>
                </a:solidFill>
                <a:latin typeface="Times New Roman" panose="02020603050405020304" pitchFamily="18" charset="0"/>
              </a:rPr>
              <a:t>element and there is no </a:t>
            </a:r>
            <a:r>
              <a:rPr lang="en-US" b="0" i="0" u="none" strike="noStrike" baseline="0" dirty="0" err="1">
                <a:solidFill>
                  <a:srgbClr val="666666"/>
                </a:solidFill>
                <a:latin typeface="Courier New" panose="02070309020205020404" pitchFamily="49" charset="0"/>
              </a:rPr>
              <a:t>methodName</a:t>
            </a:r>
            <a:r>
              <a:rPr lang="en-US" b="0" i="0" u="none" strike="noStrike" baseline="0" dirty="0">
                <a:solidFill>
                  <a:srgbClr val="666666"/>
                </a:solidFill>
                <a:latin typeface="Courier New" panose="02070309020205020404" pitchFamily="49" charset="0"/>
              </a:rPr>
              <a:t> </a:t>
            </a:r>
            <a:r>
              <a:rPr lang="en-US" b="0" i="0" u="none" strike="noStrike" baseline="0" dirty="0">
                <a:solidFill>
                  <a:srgbClr val="000000"/>
                </a:solidFill>
                <a:latin typeface="Times New Roman" panose="02020603050405020304" pitchFamily="18" charset="0"/>
              </a:rPr>
              <a:t>element:</a:t>
            </a:r>
            <a:endParaRPr lang="en-GB" sz="4000" dirty="0"/>
          </a:p>
        </p:txBody>
      </p:sp>
      <p:pic>
        <p:nvPicPr>
          <p:cNvPr id="5" name="图片 4">
            <a:extLst>
              <a:ext uri="{FF2B5EF4-FFF2-40B4-BE49-F238E27FC236}">
                <a16:creationId xmlns:a16="http://schemas.microsoft.com/office/drawing/2014/main" id="{6DD4B4D5-B4B6-4DDF-BD69-09B7DD573D47}"/>
              </a:ext>
            </a:extLst>
          </p:cNvPr>
          <p:cNvPicPr>
            <a:picLocks noChangeAspect="1"/>
          </p:cNvPicPr>
          <p:nvPr/>
        </p:nvPicPr>
        <p:blipFill>
          <a:blip r:embed="rId2"/>
          <a:stretch>
            <a:fillRect/>
          </a:stretch>
        </p:blipFill>
        <p:spPr>
          <a:xfrm>
            <a:off x="1608691" y="4253502"/>
            <a:ext cx="8974618" cy="2440112"/>
          </a:xfrm>
          <a:prstGeom prst="rect">
            <a:avLst/>
          </a:prstGeom>
        </p:spPr>
      </p:pic>
    </p:spTree>
    <p:extLst>
      <p:ext uri="{BB962C8B-B14F-4D97-AF65-F5344CB8AC3E}">
        <p14:creationId xmlns:p14="http://schemas.microsoft.com/office/powerpoint/2010/main" val="41411563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FAE-D2A3-472F-BDBB-716BBCF9F0C5}"/>
              </a:ext>
            </a:extLst>
          </p:cNvPr>
          <p:cNvSpPr>
            <a:spLocks noGrp="1"/>
          </p:cNvSpPr>
          <p:nvPr>
            <p:ph type="title"/>
          </p:nvPr>
        </p:nvSpPr>
        <p:spPr/>
        <p:txBody>
          <a:bodyPr/>
          <a:lstStyle/>
          <a:p>
            <a:r>
              <a:rPr lang="en-GB" dirty="0"/>
              <a:t>XML-RPC Response Structure</a:t>
            </a:r>
            <a:endParaRPr lang="x-none" dirty="0"/>
          </a:p>
        </p:txBody>
      </p:sp>
      <p:sp>
        <p:nvSpPr>
          <p:cNvPr id="3" name="内容占位符 2">
            <a:extLst>
              <a:ext uri="{FF2B5EF4-FFF2-40B4-BE49-F238E27FC236}">
                <a16:creationId xmlns:a16="http://schemas.microsoft.com/office/drawing/2014/main" id="{237C9489-D15C-440C-AEB5-5C54D5607E3B}"/>
              </a:ext>
            </a:extLst>
          </p:cNvPr>
          <p:cNvSpPr>
            <a:spLocks noGrp="1"/>
          </p:cNvSpPr>
          <p:nvPr>
            <p:ph idx="1"/>
          </p:nvPr>
        </p:nvSpPr>
        <p:spPr/>
        <p:txBody>
          <a:bodyPr>
            <a:normAutofit/>
          </a:bodyPr>
          <a:lstStyle/>
          <a:p>
            <a:pPr algn="l"/>
            <a:r>
              <a:rPr lang="en-US" sz="3200" b="0" i="0" u="none" strike="noStrike" baseline="0" dirty="0">
                <a:solidFill>
                  <a:srgbClr val="000000"/>
                </a:solidFill>
                <a:latin typeface="Times New Roman" panose="02020603050405020304" pitchFamily="18" charset="0"/>
              </a:rPr>
              <a:t>An XML-RPC response can only contain one parameter, despite the use of the enclosing </a:t>
            </a:r>
            <a:r>
              <a:rPr lang="en-US" sz="3200" b="0" i="0" u="none" strike="noStrike" baseline="0" dirty="0">
                <a:solidFill>
                  <a:srgbClr val="666666"/>
                </a:solidFill>
                <a:latin typeface="Courier New" panose="02070309020205020404" pitchFamily="49" charset="0"/>
              </a:rPr>
              <a:t>params </a:t>
            </a:r>
            <a:r>
              <a:rPr lang="en-US" sz="3200" b="0" i="0" u="none" strike="noStrike" baseline="0" dirty="0">
                <a:solidFill>
                  <a:srgbClr val="000000"/>
                </a:solidFill>
                <a:latin typeface="Times New Roman" panose="02020603050405020304" pitchFamily="18" charset="0"/>
              </a:rPr>
              <a:t>element. That parameter, may, of course, be an array or a struct, so it is possible to return multiple values. </a:t>
            </a:r>
          </a:p>
          <a:p>
            <a:pPr algn="l"/>
            <a:r>
              <a:rPr lang="en-US" sz="3200" b="0" i="0" u="none" strike="noStrike" baseline="0" dirty="0">
                <a:solidFill>
                  <a:srgbClr val="000000"/>
                </a:solidFill>
                <a:latin typeface="Times New Roman" panose="02020603050405020304" pitchFamily="18" charset="0"/>
              </a:rPr>
              <a:t>Even if your method isn't designed to return a value (</a:t>
            </a:r>
            <a:r>
              <a:rPr lang="en-US" sz="3200" b="0" i="0" u="none" strike="noStrike" baseline="0" dirty="0">
                <a:solidFill>
                  <a:srgbClr val="666666"/>
                </a:solidFill>
                <a:latin typeface="Courier New" panose="02070309020205020404" pitchFamily="49" charset="0"/>
              </a:rPr>
              <a:t>void </a:t>
            </a:r>
            <a:r>
              <a:rPr lang="en-US" sz="3200" b="0" i="0" u="none" strike="noStrike" baseline="0" dirty="0">
                <a:solidFill>
                  <a:srgbClr val="000000"/>
                </a:solidFill>
                <a:latin typeface="Times New Roman" panose="02020603050405020304" pitchFamily="18" charset="0"/>
              </a:rPr>
              <a:t>methods in C, C++, or Java, for instance) you still have to return something. A "success value" – for example a </a:t>
            </a:r>
            <a:r>
              <a:rPr lang="en-US" sz="3200" b="0" i="0" u="none" strike="noStrike" baseline="0" dirty="0" err="1">
                <a:solidFill>
                  <a:srgbClr val="000000"/>
                </a:solidFill>
                <a:latin typeface="Times New Roman" panose="02020603050405020304" pitchFamily="18" charset="0"/>
              </a:rPr>
              <a:t>boolean</a:t>
            </a:r>
            <a:r>
              <a:rPr lang="en-US" sz="3200" b="0" i="0" u="none" strike="noStrike" baseline="0" dirty="0">
                <a:solidFill>
                  <a:srgbClr val="000000"/>
                </a:solidFill>
                <a:latin typeface="Times New Roman" panose="02020603050405020304" pitchFamily="18" charset="0"/>
              </a:rPr>
              <a:t> set to true (1) - is a typical approach to getting around this limitation.</a:t>
            </a:r>
            <a:endParaRPr lang="x-none" sz="4400" dirty="0"/>
          </a:p>
        </p:txBody>
      </p:sp>
    </p:spTree>
    <p:extLst>
      <p:ext uri="{BB962C8B-B14F-4D97-AF65-F5344CB8AC3E}">
        <p14:creationId xmlns:p14="http://schemas.microsoft.com/office/powerpoint/2010/main" val="16488650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FAE-D2A3-472F-BDBB-716BBCF9F0C5}"/>
              </a:ext>
            </a:extLst>
          </p:cNvPr>
          <p:cNvSpPr>
            <a:spLocks noGrp="1"/>
          </p:cNvSpPr>
          <p:nvPr>
            <p:ph type="title"/>
          </p:nvPr>
        </p:nvSpPr>
        <p:spPr/>
        <p:txBody>
          <a:bodyPr/>
          <a:lstStyle/>
          <a:p>
            <a:r>
              <a:rPr lang="en-AU" dirty="0"/>
              <a:t>Fault response</a:t>
            </a:r>
            <a:endParaRPr lang="x-none" dirty="0"/>
          </a:p>
        </p:txBody>
      </p:sp>
      <p:sp>
        <p:nvSpPr>
          <p:cNvPr id="3" name="内容占位符 2">
            <a:extLst>
              <a:ext uri="{FF2B5EF4-FFF2-40B4-BE49-F238E27FC236}">
                <a16:creationId xmlns:a16="http://schemas.microsoft.com/office/drawing/2014/main" id="{237C9489-D15C-440C-AEB5-5C54D5607E3B}"/>
              </a:ext>
            </a:extLst>
          </p:cNvPr>
          <p:cNvSpPr>
            <a:spLocks noGrp="1"/>
          </p:cNvSpPr>
          <p:nvPr>
            <p:ph idx="1"/>
          </p:nvPr>
        </p:nvSpPr>
        <p:spPr/>
        <p:txBody>
          <a:bodyPr>
            <a:normAutofit/>
          </a:bodyPr>
          <a:lstStyle/>
          <a:p>
            <a:pPr algn="l"/>
            <a:r>
              <a:rPr lang="en-US" b="0" i="0" u="none" strike="noStrike" baseline="0" dirty="0">
                <a:solidFill>
                  <a:srgbClr val="000000"/>
                </a:solidFill>
                <a:latin typeface="Times New Roman" panose="02020603050405020304" pitchFamily="18" charset="0"/>
              </a:rPr>
              <a:t>If there was a problem in processing the XML-RPC request, the </a:t>
            </a:r>
            <a:r>
              <a:rPr lang="en-US" b="0" i="0" u="none" strike="noStrike" baseline="0" dirty="0" err="1">
                <a:solidFill>
                  <a:srgbClr val="666666"/>
                </a:solidFill>
                <a:latin typeface="Courier New" panose="02070309020205020404" pitchFamily="49" charset="0"/>
              </a:rPr>
              <a:t>methodResponse</a:t>
            </a:r>
            <a:r>
              <a:rPr lang="en-US" b="0" i="0" u="none" strike="noStrike" baseline="0" dirty="0">
                <a:solidFill>
                  <a:srgbClr val="666666"/>
                </a:solidFill>
                <a:latin typeface="Courier New" panose="02070309020205020404" pitchFamily="49" charset="0"/>
              </a:rPr>
              <a:t> </a:t>
            </a:r>
            <a:r>
              <a:rPr lang="en-US" b="0" i="0" u="none" strike="noStrike" baseline="0" dirty="0">
                <a:solidFill>
                  <a:srgbClr val="000000"/>
                </a:solidFill>
                <a:latin typeface="Times New Roman" panose="02020603050405020304" pitchFamily="18" charset="0"/>
              </a:rPr>
              <a:t>element will contain a </a:t>
            </a:r>
            <a:r>
              <a:rPr lang="en-US" b="0" i="0" u="none" strike="noStrike" baseline="0" dirty="0">
                <a:solidFill>
                  <a:srgbClr val="666666"/>
                </a:solidFill>
                <a:latin typeface="Courier New" panose="02070309020205020404" pitchFamily="49" charset="0"/>
              </a:rPr>
              <a:t>fault </a:t>
            </a:r>
            <a:r>
              <a:rPr lang="en-US" b="0" i="0" u="none" strike="noStrike" baseline="0" dirty="0">
                <a:solidFill>
                  <a:srgbClr val="000000"/>
                </a:solidFill>
                <a:latin typeface="Times New Roman" panose="02020603050405020304" pitchFamily="18" charset="0"/>
              </a:rPr>
              <a:t>element instead of a </a:t>
            </a:r>
            <a:r>
              <a:rPr lang="en-US" b="0" i="0" u="none" strike="noStrike" baseline="0" dirty="0">
                <a:solidFill>
                  <a:srgbClr val="666666"/>
                </a:solidFill>
                <a:latin typeface="Courier New" panose="02070309020205020404" pitchFamily="49" charset="0"/>
              </a:rPr>
              <a:t>params </a:t>
            </a:r>
            <a:r>
              <a:rPr lang="en-US" b="0" i="0" u="none" strike="noStrike" baseline="0" dirty="0">
                <a:solidFill>
                  <a:srgbClr val="000000"/>
                </a:solidFill>
                <a:latin typeface="Times New Roman" panose="02020603050405020304" pitchFamily="18" charset="0"/>
              </a:rPr>
              <a:t>element. The </a:t>
            </a:r>
            <a:r>
              <a:rPr lang="en-US" b="0" i="0" u="none" strike="noStrike" baseline="0" dirty="0">
                <a:solidFill>
                  <a:srgbClr val="666666"/>
                </a:solidFill>
                <a:latin typeface="Courier New" panose="02070309020205020404" pitchFamily="49" charset="0"/>
              </a:rPr>
              <a:t>fault </a:t>
            </a:r>
            <a:r>
              <a:rPr lang="en-US" b="0" i="0" u="none" strike="noStrike" baseline="0" dirty="0">
                <a:solidFill>
                  <a:srgbClr val="000000"/>
                </a:solidFill>
                <a:latin typeface="Times New Roman" panose="02020603050405020304" pitchFamily="18" charset="0"/>
              </a:rPr>
              <a:t>element, like the </a:t>
            </a:r>
            <a:r>
              <a:rPr lang="en-US" b="0" i="0" u="none" strike="noStrike" baseline="0" dirty="0">
                <a:solidFill>
                  <a:srgbClr val="666666"/>
                </a:solidFill>
                <a:latin typeface="Courier New" panose="02070309020205020404" pitchFamily="49" charset="0"/>
              </a:rPr>
              <a:t>params </a:t>
            </a:r>
            <a:r>
              <a:rPr lang="en-US" b="0" i="0" u="none" strike="noStrike" baseline="0" dirty="0">
                <a:solidFill>
                  <a:srgbClr val="000000"/>
                </a:solidFill>
                <a:latin typeface="Times New Roman" panose="02020603050405020304" pitchFamily="18" charset="0"/>
              </a:rPr>
              <a:t>element, has only a single value. Instead of containing a response to the request, however, that value indicates that something went wrong. </a:t>
            </a:r>
            <a:endParaRPr lang="x-none" sz="4000" dirty="0"/>
          </a:p>
        </p:txBody>
      </p:sp>
      <p:pic>
        <p:nvPicPr>
          <p:cNvPr id="5" name="图片 4">
            <a:extLst>
              <a:ext uri="{FF2B5EF4-FFF2-40B4-BE49-F238E27FC236}">
                <a16:creationId xmlns:a16="http://schemas.microsoft.com/office/drawing/2014/main" id="{A70F1F75-0341-4E71-BD6D-6F4BF0DBF279}"/>
              </a:ext>
            </a:extLst>
          </p:cNvPr>
          <p:cNvPicPr>
            <a:picLocks noChangeAspect="1"/>
          </p:cNvPicPr>
          <p:nvPr/>
        </p:nvPicPr>
        <p:blipFill>
          <a:blip r:embed="rId2"/>
          <a:stretch>
            <a:fillRect/>
          </a:stretch>
        </p:blipFill>
        <p:spPr>
          <a:xfrm>
            <a:off x="1308870" y="4086559"/>
            <a:ext cx="10044930" cy="2406316"/>
          </a:xfrm>
          <a:prstGeom prst="rect">
            <a:avLst/>
          </a:prstGeom>
        </p:spPr>
      </p:pic>
    </p:spTree>
    <p:extLst>
      <p:ext uri="{BB962C8B-B14F-4D97-AF65-F5344CB8AC3E}">
        <p14:creationId xmlns:p14="http://schemas.microsoft.com/office/powerpoint/2010/main" val="4923659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Developing with XML-RPC</a:t>
            </a:r>
          </a:p>
        </p:txBody>
      </p:sp>
      <p:sp>
        <p:nvSpPr>
          <p:cNvPr id="3" name="内容占位符 2"/>
          <p:cNvSpPr>
            <a:spLocks noGrp="1"/>
          </p:cNvSpPr>
          <p:nvPr>
            <p:ph idx="1"/>
          </p:nvPr>
        </p:nvSpPr>
        <p:spPr/>
        <p:txBody>
          <a:bodyPr>
            <a:normAutofit/>
          </a:bodyPr>
          <a:lstStyle/>
          <a:p>
            <a:pPr algn="l"/>
            <a:r>
              <a:rPr lang="en-US" sz="3200" b="0" i="0" u="none" strike="noStrike" baseline="0" dirty="0">
                <a:latin typeface="Times New Roman" panose="02020603050405020304" pitchFamily="18" charset="0"/>
              </a:rPr>
              <a:t>Using XML-RPC in applications generally means adding an XML-RPC library and making some of the function calls through that library. </a:t>
            </a:r>
          </a:p>
          <a:p>
            <a:pPr algn="l"/>
            <a:r>
              <a:rPr lang="en-US" sz="3200" b="0" i="0" u="none" strike="noStrike" baseline="0" dirty="0">
                <a:latin typeface="Times New Roman" panose="02020603050405020304" pitchFamily="18" charset="0"/>
              </a:rPr>
              <a:t>Creating functions that will work smoothly with XML-RPC requires writing code that uses only the basic types XML-RPC supports. </a:t>
            </a:r>
          </a:p>
          <a:p>
            <a:pPr algn="l"/>
            <a:r>
              <a:rPr lang="en-US" sz="3200" b="0" i="0" u="none" strike="noStrike" baseline="0" dirty="0">
                <a:latin typeface="Times New Roman" panose="02020603050405020304" pitchFamily="18" charset="0"/>
              </a:rPr>
              <a:t>Adding XML-RPC support may require writing some wrapper code that connects the code with the library, but this generally isn't very difficult.</a:t>
            </a:r>
            <a:endParaRPr lang="en-GB" sz="4400" dirty="0"/>
          </a:p>
        </p:txBody>
      </p:sp>
    </p:spTree>
    <p:extLst>
      <p:ext uri="{BB962C8B-B14F-4D97-AF65-F5344CB8AC3E}">
        <p14:creationId xmlns:p14="http://schemas.microsoft.com/office/powerpoint/2010/main" val="8034415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a:t>
            </a:r>
          </a:p>
        </p:txBody>
      </p:sp>
      <p:sp>
        <p:nvSpPr>
          <p:cNvPr id="3" name="内容占位符 2"/>
          <p:cNvSpPr>
            <a:spLocks noGrp="1"/>
          </p:cNvSpPr>
          <p:nvPr>
            <p:ph idx="1"/>
          </p:nvPr>
        </p:nvSpPr>
        <p:spPr/>
        <p:txBody>
          <a:bodyPr>
            <a:normAutofit/>
          </a:bodyPr>
          <a:lstStyle/>
          <a:p>
            <a:r>
              <a:rPr lang="en-GB" sz="3600" dirty="0"/>
              <a:t>XML-RPC offers a very simple, but frequently useful, set of tools for </a:t>
            </a:r>
            <a:r>
              <a:rPr lang="en-GB" sz="3600" dirty="0">
                <a:highlight>
                  <a:srgbClr val="FFFF00"/>
                </a:highlight>
              </a:rPr>
              <a:t>connecting disparate systems </a:t>
            </a:r>
            <a:r>
              <a:rPr lang="en-GB" sz="3600" dirty="0"/>
              <a:t>and for publishing machine-readable information.</a:t>
            </a:r>
          </a:p>
          <a:p>
            <a:endParaRPr lang="en-GB" sz="3600" dirty="0"/>
          </a:p>
        </p:txBody>
      </p:sp>
    </p:spTree>
    <p:extLst>
      <p:ext uri="{BB962C8B-B14F-4D97-AF65-F5344CB8AC3E}">
        <p14:creationId xmlns:p14="http://schemas.microsoft.com/office/powerpoint/2010/main" val="12104474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12E8EE-ED0E-45D6-B2EE-11585CBD5A7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XML-RPC offers a set of tools for connecting disparate systems and for publishing machine readable information. Can the same be achieved by using plain XML?</a:t>
            </a:r>
          </a:p>
        </p:txBody>
      </p:sp>
      <p:sp>
        <p:nvSpPr>
          <p:cNvPr id="2" name="矩形: 圆角 1">
            <a:extLst>
              <a:ext uri="{FF2B5EF4-FFF2-40B4-BE49-F238E27FC236}">
                <a16:creationId xmlns:a16="http://schemas.microsoft.com/office/drawing/2014/main" id="{B7C9C825-A5A2-4DCF-93FC-195FB42E785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 name="组合 8">
            <a:extLst>
              <a:ext uri="{FF2B5EF4-FFF2-40B4-BE49-F238E27FC236}">
                <a16:creationId xmlns:a16="http://schemas.microsoft.com/office/drawing/2014/main" id="{4CF3E8FF-3A71-4DB5-BD29-5CE4AADF70D3}"/>
              </a:ext>
            </a:extLst>
          </p:cNvPr>
          <p:cNvGrpSpPr/>
          <p:nvPr>
            <p:custDataLst>
              <p:tags r:id="rId4"/>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3035871A-B45F-4FDD-998B-C9572F85BBBA}"/>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6" name="ColorBlock">
              <a:extLst>
                <a:ext uri="{FF2B5EF4-FFF2-40B4-BE49-F238E27FC236}">
                  <a16:creationId xmlns:a16="http://schemas.microsoft.com/office/drawing/2014/main" id="{0C768016-3732-41C3-AE71-CFA66833D72E}"/>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TypeText">
              <a:extLst>
                <a:ext uri="{FF2B5EF4-FFF2-40B4-BE49-F238E27FC236}">
                  <a16:creationId xmlns:a16="http://schemas.microsoft.com/office/drawing/2014/main" id="{495CD267-FC6B-421A-ABCD-E9882351D175}"/>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657D2081-0557-483C-9452-5AC46B879AC5}"/>
                </a:ext>
              </a:extLst>
            </p:cNvPr>
            <p:cNvSpPr txBox="1"/>
            <p:nvPr>
              <p:custDataLst>
                <p:tags r:id="rId9"/>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F77CE9B9-997D-4212-859C-595F4EF3B512}"/>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8238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review</a:t>
            </a:r>
          </a:p>
        </p:txBody>
      </p:sp>
    </p:spTree>
    <p:extLst>
      <p:ext uri="{BB962C8B-B14F-4D97-AF65-F5344CB8AC3E}">
        <p14:creationId xmlns:p14="http://schemas.microsoft.com/office/powerpoint/2010/main" val="2835283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Blank "/>
  <p:tag name="PROBLEMHASREMARK" val="False"/>
  <p:tag name="PROBLEMSCORE" val="0.0"/>
  <p:tag name="PROBLEMBLANK" val="[]"/>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8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4946</TotalTime>
  <Words>3222</Words>
  <Application>Microsoft Office PowerPoint</Application>
  <PresentationFormat>宽屏</PresentationFormat>
  <Paragraphs>427</Paragraphs>
  <Slides>89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89</vt:i4>
      </vt:variant>
    </vt:vector>
  </HeadingPairs>
  <TitlesOfParts>
    <vt:vector size="98" baseType="lpstr">
      <vt:lpstr>Swis721 Hv BT</vt:lpstr>
      <vt:lpstr>Microsoft Yahei</vt:lpstr>
      <vt:lpstr>Arial</vt:lpstr>
      <vt:lpstr>Calibri</vt:lpstr>
      <vt:lpstr>Calibri Light</vt:lpstr>
      <vt:lpstr>Courier New</vt:lpstr>
      <vt:lpstr>Garamond</vt:lpstr>
      <vt:lpstr>Times New Roman</vt:lpstr>
      <vt:lpstr>Office Theme</vt:lpstr>
      <vt:lpstr>COMP3017  Service Computing</vt:lpstr>
      <vt:lpstr>Module One: Introduction to Service Computing and XML-RPC</vt:lpstr>
      <vt:lpstr>Review</vt:lpstr>
      <vt:lpstr>What is a Web Service?</vt:lpstr>
      <vt:lpstr>Web service standards</vt:lpstr>
      <vt:lpstr>PowerPoint 演示文稿</vt:lpstr>
      <vt:lpstr>Using the Protocols Together – service request perspective</vt:lpstr>
      <vt:lpstr>Using the Protocols Together – service provider perspective</vt:lpstr>
      <vt:lpstr>End of review</vt:lpstr>
      <vt:lpstr>Web Services example</vt:lpstr>
      <vt:lpstr>Web Service example - Amazon SimpleDB</vt:lpstr>
      <vt:lpstr>Web Service example - Amazon S3</vt:lpstr>
      <vt:lpstr>Web Service example - Amazon S3</vt:lpstr>
      <vt:lpstr>Web Service example - Amazon S3</vt:lpstr>
      <vt:lpstr>Example – Combining different services</vt:lpstr>
      <vt:lpstr>Questions?</vt:lpstr>
      <vt:lpstr>A quick review</vt:lpstr>
      <vt:lpstr>Web Service Properties</vt:lpstr>
      <vt:lpstr>PowerPoint 演示文稿</vt:lpstr>
      <vt:lpstr>Hint – let’s look at web service protocol stack</vt:lpstr>
      <vt:lpstr>PowerPoint 演示文稿</vt:lpstr>
      <vt:lpstr>PowerPoint 演示文稿</vt:lpstr>
      <vt:lpstr>PowerPoint 演示文稿</vt:lpstr>
      <vt:lpstr>Web Service Architecture</vt:lpstr>
      <vt:lpstr>PowerPoint 演示文稿</vt:lpstr>
      <vt:lpstr>PowerPoint 演示文稿</vt:lpstr>
      <vt:lpstr>Let’s continue with our example</vt:lpstr>
      <vt:lpstr>Web Service Architecture</vt:lpstr>
      <vt:lpstr>How about service registry?</vt:lpstr>
      <vt:lpstr>PowerPoint 演示文稿</vt:lpstr>
      <vt:lpstr>Web Service Architecture</vt:lpstr>
      <vt:lpstr>PowerPoint 演示文稿</vt:lpstr>
      <vt:lpstr>Web Service Protocol Stack</vt:lpstr>
      <vt:lpstr>Please get ready to answer a question where you are asked to fill in the blanks  </vt:lpstr>
      <vt:lpstr>PowerPoint 演示文稿</vt:lpstr>
      <vt:lpstr>PowerPoint 演示文稿</vt:lpstr>
      <vt:lpstr>Part III: XML-RPC Essentials</vt:lpstr>
      <vt:lpstr>What is a Web Service?</vt:lpstr>
      <vt:lpstr>What is a Web Service?</vt:lpstr>
      <vt:lpstr>What is a Web Service?</vt:lpstr>
      <vt:lpstr>Web service is not tied to any one operating system or programming language</vt:lpstr>
      <vt:lpstr>Disparate system</vt:lpstr>
      <vt:lpstr>Connecting disparate systems </vt:lpstr>
      <vt:lpstr>Connecting disparate systems </vt:lpstr>
      <vt:lpstr>Connecting disparate systems </vt:lpstr>
      <vt:lpstr>Connecting disparate systems - why</vt:lpstr>
      <vt:lpstr>Connecting disparate systems - how</vt:lpstr>
      <vt:lpstr>RPC – remote procedure call</vt:lpstr>
      <vt:lpstr>XML-RPC is one of the solutions</vt:lpstr>
      <vt:lpstr>XML - Extensible Markup Language</vt:lpstr>
      <vt:lpstr>XML-RPC</vt:lpstr>
      <vt:lpstr>XML-RPC on the private network</vt:lpstr>
      <vt:lpstr>XML-RPC on the public network</vt:lpstr>
      <vt:lpstr>What is XML-RPC?</vt:lpstr>
      <vt:lpstr>What is XML-RPC?</vt:lpstr>
      <vt:lpstr>What is XML-RPC?</vt:lpstr>
      <vt:lpstr>XML-RPC advantages</vt:lpstr>
      <vt:lpstr>How XML-RPC works</vt:lpstr>
      <vt:lpstr>XML-RPC parts</vt:lpstr>
      <vt:lpstr>Data encoding rules</vt:lpstr>
      <vt:lpstr>XML-RPC Data Model</vt:lpstr>
      <vt:lpstr>Basic data types in XML-RPC</vt:lpstr>
      <vt:lpstr>Complex data types in XML-RPC</vt:lpstr>
      <vt:lpstr>Representing basic types</vt:lpstr>
      <vt:lpstr>Representing arrays</vt:lpstr>
      <vt:lpstr>Array</vt:lpstr>
      <vt:lpstr>Multidimensional array</vt:lpstr>
      <vt:lpstr>Representing structs</vt:lpstr>
      <vt:lpstr>Struct</vt:lpstr>
      <vt:lpstr>Struct</vt:lpstr>
      <vt:lpstr>XML-RPC parts</vt:lpstr>
      <vt:lpstr>XML-RPC Request Structure</vt:lpstr>
      <vt:lpstr>XML-RPC Request Structure</vt:lpstr>
      <vt:lpstr>XML-RPC Request Structure</vt:lpstr>
      <vt:lpstr>XML-RPC Request Structure</vt:lpstr>
      <vt:lpstr>XML-RPC Request Structure</vt:lpstr>
      <vt:lpstr>XML-RPC Request Structure</vt:lpstr>
      <vt:lpstr>XML-RPC Request Structure</vt:lpstr>
      <vt:lpstr>XML-RPC Request Structure</vt:lpstr>
      <vt:lpstr>PowerPoint 演示文稿</vt:lpstr>
      <vt:lpstr>XML-RPC Request Structure</vt:lpstr>
      <vt:lpstr>XML-RPC Request Structure</vt:lpstr>
      <vt:lpstr>PowerPoint 演示文稿</vt:lpstr>
      <vt:lpstr>XML-RPC Response Structure</vt:lpstr>
      <vt:lpstr>XML-RPC Response Structure</vt:lpstr>
      <vt:lpstr>Fault response</vt:lpstr>
      <vt:lpstr>Developing with XML-RPC</vt:lpstr>
      <vt:lpstr>XML-RPC</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COMP3017_Spring2023_Module 1_part 2</dc:title>
  <dc:creator>Joanna Siebert</dc:creator>
  <cp:lastModifiedBy>刘玄昊</cp:lastModifiedBy>
  <cp:revision>200</cp:revision>
  <cp:lastPrinted>2023-02-18T04:32:49Z</cp:lastPrinted>
  <dcterms:created xsi:type="dcterms:W3CDTF">2020-03-15T08:11:10Z</dcterms:created>
  <dcterms:modified xsi:type="dcterms:W3CDTF">2023-04-22T13:51:20Z</dcterms:modified>
</cp:coreProperties>
</file>