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786" r:id="rId2"/>
    <p:sldId id="847" r:id="rId3"/>
    <p:sldId id="1161" r:id="rId4"/>
    <p:sldId id="1209" r:id="rId5"/>
    <p:sldId id="987" r:id="rId6"/>
    <p:sldId id="1187" r:id="rId7"/>
    <p:sldId id="1194" r:id="rId8"/>
    <p:sldId id="1199" r:id="rId9"/>
    <p:sldId id="1179" r:id="rId10"/>
    <p:sldId id="933" r:id="rId11"/>
    <p:sldId id="1183" r:id="rId12"/>
    <p:sldId id="936" r:id="rId13"/>
    <p:sldId id="1173" r:id="rId14"/>
    <p:sldId id="937" r:id="rId15"/>
    <p:sldId id="938" r:id="rId16"/>
    <p:sldId id="939" r:id="rId17"/>
    <p:sldId id="1245" r:id="rId18"/>
    <p:sldId id="990" r:id="rId19"/>
    <p:sldId id="1251" r:id="rId20"/>
    <p:sldId id="1252" r:id="rId21"/>
    <p:sldId id="1253" r:id="rId22"/>
    <p:sldId id="991" r:id="rId23"/>
    <p:sldId id="1247" r:id="rId24"/>
    <p:sldId id="1246" r:id="rId25"/>
    <p:sldId id="1262" r:id="rId26"/>
    <p:sldId id="1258" r:id="rId27"/>
    <p:sldId id="1259" r:id="rId28"/>
    <p:sldId id="1260" r:id="rId29"/>
    <p:sldId id="1261" r:id="rId30"/>
    <p:sldId id="992" r:id="rId31"/>
    <p:sldId id="993" r:id="rId32"/>
    <p:sldId id="1254" r:id="rId33"/>
    <p:sldId id="1263" r:id="rId34"/>
    <p:sldId id="1264" r:id="rId35"/>
    <p:sldId id="1265" r:id="rId36"/>
    <p:sldId id="1266" r:id="rId37"/>
    <p:sldId id="1248" r:id="rId38"/>
    <p:sldId id="994" r:id="rId39"/>
    <p:sldId id="1268" r:id="rId40"/>
    <p:sldId id="1267" r:id="rId41"/>
    <p:sldId id="1269" r:id="rId42"/>
    <p:sldId id="1271" r:id="rId43"/>
    <p:sldId id="1273" r:id="rId44"/>
    <p:sldId id="1274" r:id="rId45"/>
    <p:sldId id="1275" r:id="rId46"/>
    <p:sldId id="1279" r:id="rId47"/>
    <p:sldId id="1276" r:id="rId48"/>
    <p:sldId id="1278" r:id="rId49"/>
    <p:sldId id="1280" r:id="rId50"/>
    <p:sldId id="1288" r:id="rId51"/>
    <p:sldId id="1289" r:id="rId52"/>
    <p:sldId id="1290" r:id="rId53"/>
    <p:sldId id="1291" r:id="rId54"/>
    <p:sldId id="1299" r:id="rId55"/>
    <p:sldId id="1292" r:id="rId56"/>
    <p:sldId id="1294" r:id="rId57"/>
    <p:sldId id="1296" r:id="rId58"/>
    <p:sldId id="997" r:id="rId59"/>
    <p:sldId id="1211" r:id="rId60"/>
    <p:sldId id="1213" r:id="rId61"/>
    <p:sldId id="1214" r:id="rId62"/>
    <p:sldId id="1215" r:id="rId63"/>
    <p:sldId id="1216" r:id="rId64"/>
    <p:sldId id="1217" r:id="rId65"/>
    <p:sldId id="1218" r:id="rId66"/>
    <p:sldId id="1219" r:id="rId67"/>
    <p:sldId id="1004" r:id="rId68"/>
    <p:sldId id="1006" r:id="rId69"/>
    <p:sldId id="1011" r:id="rId70"/>
    <p:sldId id="1012" r:id="rId71"/>
    <p:sldId id="1013" r:id="rId72"/>
    <p:sldId id="1166" r:id="rId73"/>
    <p:sldId id="1167" r:id="rId74"/>
    <p:sldId id="1168" r:id="rId75"/>
    <p:sldId id="1089" r:id="rId76"/>
    <p:sldId id="1019" r:id="rId77"/>
    <p:sldId id="1021" r:id="rId78"/>
    <p:sldId id="1022" r:id="rId79"/>
    <p:sldId id="1023" r:id="rId80"/>
    <p:sldId id="1008" r:id="rId8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3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tm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255" y="139027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 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advantages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Simplicity - easier to integrate systems of very different types</a:t>
            </a:r>
          </a:p>
          <a:p>
            <a:pPr lvl="1"/>
            <a:r>
              <a:rPr lang="en-GB" sz="3600" dirty="0"/>
              <a:t>XML-RPC's selection of data types is relatively small, but provides enough granularity that developers can express information in forms any programming language can use.</a:t>
            </a:r>
          </a:p>
        </p:txBody>
      </p:sp>
    </p:spTree>
    <p:extLst>
      <p:ext uri="{BB962C8B-B14F-4D97-AF65-F5344CB8AC3E}">
        <p14:creationId xmlns:p14="http://schemas.microsoft.com/office/powerpoint/2010/main" val="61983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XML-RPC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795" cy="4351338"/>
          </a:xfrm>
        </p:spPr>
        <p:txBody>
          <a:bodyPr>
            <a:noAutofit/>
          </a:bodyPr>
          <a:lstStyle/>
          <a:p>
            <a:r>
              <a:rPr lang="en-GB" sz="3200" dirty="0"/>
              <a:t>A client performs an RPC by sending an HTTP request to a server that implements XML-RPC and receives the HTTP response</a:t>
            </a:r>
          </a:p>
          <a:p>
            <a:r>
              <a:rPr lang="en-GB" sz="3200" dirty="0"/>
              <a:t>A call can have multiple parameters and one result</a:t>
            </a:r>
          </a:p>
          <a:p>
            <a:r>
              <a:rPr lang="en-GB" sz="3200" dirty="0"/>
              <a:t>The protocol defines a few data types for the parameters and result</a:t>
            </a:r>
          </a:p>
          <a:p>
            <a:endParaRPr lang="en-GB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78" y="2129283"/>
            <a:ext cx="55340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parts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XML-RPC data model</a:t>
            </a:r>
          </a:p>
          <a:p>
            <a:pPr lvl="1"/>
            <a:r>
              <a:rPr lang="en-GB" sz="2800" dirty="0"/>
              <a:t>A set of types for use in passing parameters, return values, and faults (error messages)</a:t>
            </a:r>
          </a:p>
          <a:p>
            <a:r>
              <a:rPr lang="en-GB" sz="3200" i="1" dirty="0"/>
              <a:t>XML-RPC request structures</a:t>
            </a:r>
          </a:p>
          <a:p>
            <a:pPr lvl="1"/>
            <a:r>
              <a:rPr lang="en-GB" sz="2800" dirty="0"/>
              <a:t>An HTTP POST request containing method and parameter information</a:t>
            </a:r>
          </a:p>
          <a:p>
            <a:r>
              <a:rPr lang="en-GB" sz="3200" i="1" dirty="0"/>
              <a:t>XML-RPC response structures</a:t>
            </a:r>
          </a:p>
          <a:p>
            <a:pPr lvl="1"/>
            <a:r>
              <a:rPr lang="en-GB" sz="2800" dirty="0"/>
              <a:t>An HTTP response that contains return values or fault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209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 rules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To exchange data, computers must agree on rules for encoding specific data types</a:t>
            </a:r>
          </a:p>
          <a:p>
            <a:r>
              <a:rPr lang="en-GB" sz="4000" dirty="0"/>
              <a:t>Examples</a:t>
            </a:r>
          </a:p>
          <a:p>
            <a:pPr lvl="1"/>
            <a:r>
              <a:rPr lang="en-GB" sz="3600" dirty="0"/>
              <a:t>two computers that process stock quotes need an agreed-upon rule for encoding float data types</a:t>
            </a:r>
          </a:p>
          <a:p>
            <a:pPr lvl="1"/>
            <a:r>
              <a:rPr lang="en-GB" sz="3600" dirty="0"/>
              <a:t>two computers that process multiple stock quotes need an agreed-upon rule for encoding arrays</a:t>
            </a:r>
          </a:p>
        </p:txBody>
      </p:sp>
    </p:spTree>
    <p:extLst>
      <p:ext uri="{BB962C8B-B14F-4D97-AF65-F5344CB8AC3E}">
        <p14:creationId xmlns:p14="http://schemas.microsoft.com/office/powerpoint/2010/main" val="201564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XML-RPC Data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6 basic data types</a:t>
            </a:r>
          </a:p>
          <a:p>
            <a:r>
              <a:rPr lang="en-US" sz="4800" dirty="0">
                <a:highlight>
                  <a:srgbClr val="FFFF00"/>
                </a:highlight>
              </a:rPr>
              <a:t>2 compound data types </a:t>
            </a:r>
            <a:r>
              <a:rPr lang="en-US" sz="4800" dirty="0"/>
              <a:t>that represent combinations of types</a:t>
            </a:r>
          </a:p>
        </p:txBody>
      </p:sp>
    </p:spTree>
    <p:extLst>
      <p:ext uri="{BB962C8B-B14F-4D97-AF65-F5344CB8AC3E}">
        <p14:creationId xmlns:p14="http://schemas.microsoft.com/office/powerpoint/2010/main" val="22550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 in XML-RPC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87" y="1761214"/>
            <a:ext cx="9371868" cy="50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 in XML-RPC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Arrays </a:t>
            </a:r>
          </a:p>
          <a:p>
            <a:pPr lvl="1"/>
            <a:r>
              <a:rPr lang="en-GB" sz="3600" dirty="0"/>
              <a:t>represent sequential information,</a:t>
            </a:r>
          </a:p>
          <a:p>
            <a:r>
              <a:rPr lang="en-GB" sz="4000" dirty="0"/>
              <a:t>Structs</a:t>
            </a:r>
          </a:p>
          <a:p>
            <a:pPr lvl="1"/>
            <a:r>
              <a:rPr lang="en-GB" sz="3600" dirty="0"/>
              <a:t>represent name-value pairs, much like </a:t>
            </a:r>
            <a:r>
              <a:rPr lang="en-GB" sz="3600" dirty="0" err="1"/>
              <a:t>hashtables</a:t>
            </a:r>
            <a:r>
              <a:rPr lang="en-GB" sz="3600" dirty="0"/>
              <a:t>, associative arrays, or properties</a:t>
            </a:r>
          </a:p>
        </p:txBody>
      </p:sp>
    </p:spTree>
    <p:extLst>
      <p:ext uri="{BB962C8B-B14F-4D97-AF65-F5344CB8AC3E}">
        <p14:creationId xmlns:p14="http://schemas.microsoft.com/office/powerpoint/2010/main" val="399088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basic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All of the basic types are represented by simple XML elements whose content provides the value.</a:t>
            </a:r>
          </a:p>
          <a:p>
            <a:pPr lvl="1"/>
            <a:r>
              <a:rPr lang="en-GB" sz="3600" dirty="0"/>
              <a:t>Example: to define a string whose value is "Hello World!":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 &lt;string&gt;Hello World!&lt;/string&gt;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A39F0E9-1B8D-0686-A533-58B8EBF7E0C0}"/>
              </a:ext>
            </a:extLst>
          </p:cNvPr>
          <p:cNvSpPr/>
          <p:nvPr/>
        </p:nvSpPr>
        <p:spPr>
          <a:xfrm>
            <a:off x="1501541" y="4591250"/>
            <a:ext cx="1472665" cy="702645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E5297F69-EDA8-6D32-07B9-17BA28BFA412}"/>
              </a:ext>
            </a:extLst>
          </p:cNvPr>
          <p:cNvSpPr/>
          <p:nvPr/>
        </p:nvSpPr>
        <p:spPr>
          <a:xfrm>
            <a:off x="2144829" y="2366210"/>
            <a:ext cx="2051786" cy="702645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736BF6-8252-D6BA-BA44-1DCFE681D3C7}"/>
              </a:ext>
            </a:extLst>
          </p:cNvPr>
          <p:cNvSpPr/>
          <p:nvPr/>
        </p:nvSpPr>
        <p:spPr>
          <a:xfrm>
            <a:off x="5290686" y="4511040"/>
            <a:ext cx="1880135" cy="702645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basic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All of the basic types are represented by simple XML elements whose content provides the value.</a:t>
            </a:r>
          </a:p>
          <a:p>
            <a:pPr lvl="1"/>
            <a:r>
              <a:rPr lang="en-GB" sz="3600" dirty="0"/>
              <a:t>Example: to define a string whose value is "Hello World!":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 &lt;string&gt;Hello World!&lt;/string&gt;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A39F0E9-1B8D-0686-A533-58B8EBF7E0C0}"/>
              </a:ext>
            </a:extLst>
          </p:cNvPr>
          <p:cNvSpPr/>
          <p:nvPr/>
        </p:nvSpPr>
        <p:spPr>
          <a:xfrm>
            <a:off x="2926080" y="4511039"/>
            <a:ext cx="2454442" cy="702645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95FD99F-B627-F2DD-6BAA-F7CA7825BA4B}"/>
              </a:ext>
            </a:extLst>
          </p:cNvPr>
          <p:cNvSpPr/>
          <p:nvPr/>
        </p:nvSpPr>
        <p:spPr>
          <a:xfrm>
            <a:off x="838200" y="2906795"/>
            <a:ext cx="1880135" cy="702645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5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 in XML-RPC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Complete the sentences:</a:t>
            </a:r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pPr marL="0" indent="0">
              <a:buNone/>
            </a:pPr>
            <a:endParaRPr lang="en-GB" sz="4000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0A72E83A-73E3-9B61-337C-03825530A398}"/>
              </a:ext>
            </a:extLst>
          </p:cNvPr>
          <p:cNvSpPr/>
          <p:nvPr/>
        </p:nvSpPr>
        <p:spPr>
          <a:xfrm>
            <a:off x="1775637" y="3842559"/>
            <a:ext cx="2066953" cy="100485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7A484F2D-C366-EC20-8E3E-7466800EBADB}"/>
              </a:ext>
            </a:extLst>
          </p:cNvPr>
          <p:cNvSpPr/>
          <p:nvPr/>
        </p:nvSpPr>
        <p:spPr>
          <a:xfrm>
            <a:off x="4093917" y="2619634"/>
            <a:ext cx="5943218" cy="1004858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contain unordered content.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B9066C-51AC-AB30-D3D9-2E2D23D1C4E8}"/>
              </a:ext>
            </a:extLst>
          </p:cNvPr>
          <p:cNvSpPr/>
          <p:nvPr/>
        </p:nvSpPr>
        <p:spPr>
          <a:xfrm>
            <a:off x="1775637" y="2619634"/>
            <a:ext cx="2071418" cy="100485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66960EF-03C4-53A5-14E9-E1AD705CB7CF}"/>
              </a:ext>
            </a:extLst>
          </p:cNvPr>
          <p:cNvSpPr/>
          <p:nvPr/>
        </p:nvSpPr>
        <p:spPr>
          <a:xfrm>
            <a:off x="4093917" y="3842559"/>
            <a:ext cx="7134660" cy="1004858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represent sequential information.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8CE81B6-868F-45DB-84DD-18C4790883BE}"/>
              </a:ext>
            </a:extLst>
          </p:cNvPr>
          <p:cNvSpPr/>
          <p:nvPr/>
        </p:nvSpPr>
        <p:spPr>
          <a:xfrm>
            <a:off x="5273368" y="5390172"/>
            <a:ext cx="2071418" cy="100485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Structs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4764BCC7-A020-A612-B50E-3466010A0B22}"/>
              </a:ext>
            </a:extLst>
          </p:cNvPr>
          <p:cNvSpPr/>
          <p:nvPr/>
        </p:nvSpPr>
        <p:spPr>
          <a:xfrm>
            <a:off x="1268819" y="5390173"/>
            <a:ext cx="2066953" cy="100485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26654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07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Module One: Introduction to Service Computing and XML-RPC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 in XML-RPC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Complete the sentences:</a:t>
            </a:r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pPr marL="0" indent="0">
              <a:buNone/>
            </a:pPr>
            <a:endParaRPr lang="en-GB" sz="4000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0A72E83A-73E3-9B61-337C-03825530A398}"/>
              </a:ext>
            </a:extLst>
          </p:cNvPr>
          <p:cNvSpPr/>
          <p:nvPr/>
        </p:nvSpPr>
        <p:spPr>
          <a:xfrm>
            <a:off x="1775637" y="3842559"/>
            <a:ext cx="2066953" cy="100485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7A484F2D-C366-EC20-8E3E-7466800EBADB}"/>
              </a:ext>
            </a:extLst>
          </p:cNvPr>
          <p:cNvSpPr/>
          <p:nvPr/>
        </p:nvSpPr>
        <p:spPr>
          <a:xfrm>
            <a:off x="4093917" y="2619634"/>
            <a:ext cx="5943218" cy="1004858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contain unordered content.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B9066C-51AC-AB30-D3D9-2E2D23D1C4E8}"/>
              </a:ext>
            </a:extLst>
          </p:cNvPr>
          <p:cNvSpPr/>
          <p:nvPr/>
        </p:nvSpPr>
        <p:spPr>
          <a:xfrm>
            <a:off x="1775637" y="2619634"/>
            <a:ext cx="2071418" cy="100485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66960EF-03C4-53A5-14E9-E1AD705CB7CF}"/>
              </a:ext>
            </a:extLst>
          </p:cNvPr>
          <p:cNvSpPr/>
          <p:nvPr/>
        </p:nvSpPr>
        <p:spPr>
          <a:xfrm>
            <a:off x="4093917" y="3842559"/>
            <a:ext cx="7134660" cy="1004858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represent sequential information.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8CE81B6-868F-45DB-84DD-18C4790883BE}"/>
              </a:ext>
            </a:extLst>
          </p:cNvPr>
          <p:cNvSpPr/>
          <p:nvPr/>
        </p:nvSpPr>
        <p:spPr>
          <a:xfrm>
            <a:off x="1775637" y="2619633"/>
            <a:ext cx="2071418" cy="100485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Structs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4764BCC7-A020-A612-B50E-3466010A0B22}"/>
              </a:ext>
            </a:extLst>
          </p:cNvPr>
          <p:cNvSpPr/>
          <p:nvPr/>
        </p:nvSpPr>
        <p:spPr>
          <a:xfrm>
            <a:off x="1775637" y="3842559"/>
            <a:ext cx="2066953" cy="100485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40723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 in XML-RPC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Arrays </a:t>
            </a:r>
          </a:p>
          <a:p>
            <a:pPr lvl="1"/>
            <a:r>
              <a:rPr lang="en-GB" sz="3600" dirty="0"/>
              <a:t>represent sequential information,</a:t>
            </a:r>
          </a:p>
          <a:p>
            <a:r>
              <a:rPr lang="en-GB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Structs</a:t>
            </a:r>
          </a:p>
          <a:p>
            <a:pPr lvl="1"/>
            <a:r>
              <a:rPr lang="en-GB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 name-value pairs, much like </a:t>
            </a:r>
            <a:r>
              <a:rPr lang="en-GB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hashtables</a:t>
            </a:r>
            <a:r>
              <a:rPr lang="en-GB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associative arrays, or properties</a:t>
            </a:r>
          </a:p>
        </p:txBody>
      </p:sp>
    </p:spTree>
    <p:extLst>
      <p:ext uri="{BB962C8B-B14F-4D97-AF65-F5344CB8AC3E}">
        <p14:creationId xmlns:p14="http://schemas.microsoft.com/office/powerpoint/2010/main" val="15472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01543" cy="4351338"/>
          </a:xfrm>
        </p:spPr>
        <p:txBody>
          <a:bodyPr>
            <a:normAutofit/>
          </a:bodyPr>
          <a:lstStyle/>
          <a:p>
            <a:r>
              <a:rPr lang="en-GB" sz="4400" dirty="0"/>
              <a:t>Arrays are indicated by the </a:t>
            </a:r>
            <a:r>
              <a:rPr lang="en-GB" sz="4400" dirty="0">
                <a:solidFill>
                  <a:srgbClr val="0070C0"/>
                </a:solidFill>
              </a:rPr>
              <a:t>array</a:t>
            </a:r>
            <a:r>
              <a:rPr lang="en-GB" sz="4400" dirty="0"/>
              <a:t> element, which contains a </a:t>
            </a:r>
            <a:r>
              <a:rPr lang="en-GB" sz="4400" dirty="0">
                <a:solidFill>
                  <a:srgbClr val="0070C0"/>
                </a:solidFill>
              </a:rPr>
              <a:t>data</a:t>
            </a:r>
            <a:r>
              <a:rPr lang="en-GB" sz="4400" dirty="0"/>
              <a:t> element holding the list of </a:t>
            </a:r>
            <a:r>
              <a:rPr lang="en-GB" sz="4400" dirty="0">
                <a:solidFill>
                  <a:srgbClr val="0070C0"/>
                </a:solidFill>
              </a:rPr>
              <a:t>values</a:t>
            </a:r>
            <a:r>
              <a:rPr lang="en-GB" sz="4400" dirty="0"/>
              <a:t>. </a:t>
            </a:r>
          </a:p>
          <a:p>
            <a:endParaRPr lang="en-GB" sz="4400" dirty="0">
              <a:solidFill>
                <a:srgbClr val="0070C0"/>
              </a:solidFill>
            </a:endParaRPr>
          </a:p>
          <a:p>
            <a:endParaRPr lang="en-GB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3" y="1960563"/>
            <a:ext cx="7148207" cy="435133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11949E-D875-CB56-7973-8547156105C7}"/>
              </a:ext>
            </a:extLst>
          </p:cNvPr>
          <p:cNvSpPr/>
          <p:nvPr/>
        </p:nvSpPr>
        <p:spPr>
          <a:xfrm>
            <a:off x="5441203" y="3101010"/>
            <a:ext cx="1724910" cy="40750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0F829A2-AF9B-D983-63E6-60D49CDB0CB1}"/>
              </a:ext>
            </a:extLst>
          </p:cNvPr>
          <p:cNvSpPr/>
          <p:nvPr/>
        </p:nvSpPr>
        <p:spPr>
          <a:xfrm>
            <a:off x="1033670" y="3101010"/>
            <a:ext cx="1361660" cy="62616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333E0B22-B585-590C-E5E3-A68273978C37}"/>
              </a:ext>
            </a:extLst>
          </p:cNvPr>
          <p:cNvSpPr/>
          <p:nvPr/>
        </p:nvSpPr>
        <p:spPr>
          <a:xfrm>
            <a:off x="5441203" y="5534597"/>
            <a:ext cx="1724910" cy="40750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01543" cy="4351338"/>
          </a:xfrm>
        </p:spPr>
        <p:txBody>
          <a:bodyPr>
            <a:normAutofit/>
          </a:bodyPr>
          <a:lstStyle/>
          <a:p>
            <a:r>
              <a:rPr lang="en-GB" sz="4400" dirty="0"/>
              <a:t>Arrays are indicated by the </a:t>
            </a:r>
            <a:r>
              <a:rPr lang="en-GB" sz="4400" dirty="0">
                <a:solidFill>
                  <a:srgbClr val="0070C0"/>
                </a:solidFill>
              </a:rPr>
              <a:t>array</a:t>
            </a:r>
            <a:r>
              <a:rPr lang="en-GB" sz="4400" dirty="0"/>
              <a:t> element, which contains a </a:t>
            </a:r>
            <a:r>
              <a:rPr lang="en-GB" sz="4400" dirty="0">
                <a:solidFill>
                  <a:srgbClr val="0070C0"/>
                </a:solidFill>
              </a:rPr>
              <a:t>data</a:t>
            </a:r>
            <a:r>
              <a:rPr lang="en-GB" sz="4400" dirty="0"/>
              <a:t> element holding the list of </a:t>
            </a:r>
            <a:r>
              <a:rPr lang="en-GB" sz="4400" dirty="0">
                <a:solidFill>
                  <a:srgbClr val="0070C0"/>
                </a:solidFill>
              </a:rPr>
              <a:t>values</a:t>
            </a:r>
            <a:r>
              <a:rPr lang="en-GB" sz="4400" dirty="0"/>
              <a:t>. </a:t>
            </a:r>
          </a:p>
          <a:p>
            <a:endParaRPr lang="en-GB" sz="4400" dirty="0">
              <a:solidFill>
                <a:srgbClr val="0070C0"/>
              </a:solidFill>
            </a:endParaRPr>
          </a:p>
          <a:p>
            <a:endParaRPr lang="en-GB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3" y="1960563"/>
            <a:ext cx="7148207" cy="435133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11949E-D875-CB56-7973-8547156105C7}"/>
              </a:ext>
            </a:extLst>
          </p:cNvPr>
          <p:cNvSpPr/>
          <p:nvPr/>
        </p:nvSpPr>
        <p:spPr>
          <a:xfrm>
            <a:off x="6026481" y="3840480"/>
            <a:ext cx="1548601" cy="1357162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0F829A2-AF9B-D983-63E6-60D49CDB0CB1}"/>
              </a:ext>
            </a:extLst>
          </p:cNvPr>
          <p:cNvSpPr/>
          <p:nvPr/>
        </p:nvSpPr>
        <p:spPr>
          <a:xfrm>
            <a:off x="1697813" y="5515276"/>
            <a:ext cx="1680654" cy="66168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84963014-2ABB-20A6-72F2-75EF8863DEDD}"/>
              </a:ext>
            </a:extLst>
          </p:cNvPr>
          <p:cNvSpPr/>
          <p:nvPr/>
        </p:nvSpPr>
        <p:spPr>
          <a:xfrm>
            <a:off x="9990486" y="3840480"/>
            <a:ext cx="1548601" cy="1357162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8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01543" cy="4351338"/>
          </a:xfrm>
        </p:spPr>
        <p:txBody>
          <a:bodyPr>
            <a:normAutofit/>
          </a:bodyPr>
          <a:lstStyle/>
          <a:p>
            <a:r>
              <a:rPr lang="en-GB" sz="4400" dirty="0"/>
              <a:t>Arrays are indicated by the </a:t>
            </a:r>
            <a:r>
              <a:rPr lang="en-GB" sz="4400" dirty="0">
                <a:solidFill>
                  <a:srgbClr val="0070C0"/>
                </a:solidFill>
              </a:rPr>
              <a:t>array</a:t>
            </a:r>
            <a:r>
              <a:rPr lang="en-GB" sz="4400" dirty="0"/>
              <a:t> element, which contains a </a:t>
            </a:r>
            <a:r>
              <a:rPr lang="en-GB" sz="4400" dirty="0">
                <a:solidFill>
                  <a:srgbClr val="0070C0"/>
                </a:solidFill>
              </a:rPr>
              <a:t>data</a:t>
            </a:r>
            <a:r>
              <a:rPr lang="en-GB" sz="4400" dirty="0"/>
              <a:t> element holding the list of </a:t>
            </a:r>
            <a:r>
              <a:rPr lang="en-GB" sz="4400" dirty="0">
                <a:solidFill>
                  <a:srgbClr val="0070C0"/>
                </a:solidFill>
              </a:rPr>
              <a:t>values</a:t>
            </a:r>
            <a:r>
              <a:rPr lang="en-GB" sz="4400" dirty="0"/>
              <a:t>. </a:t>
            </a:r>
          </a:p>
          <a:p>
            <a:endParaRPr lang="en-GB" sz="4400" dirty="0">
              <a:solidFill>
                <a:srgbClr val="0070C0"/>
              </a:solidFill>
            </a:endParaRPr>
          </a:p>
          <a:p>
            <a:endParaRPr lang="en-GB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3" y="1960563"/>
            <a:ext cx="7148207" cy="435133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11949E-D875-CB56-7973-8547156105C7}"/>
              </a:ext>
            </a:extLst>
          </p:cNvPr>
          <p:cNvSpPr/>
          <p:nvPr/>
        </p:nvSpPr>
        <p:spPr>
          <a:xfrm>
            <a:off x="5508580" y="3429000"/>
            <a:ext cx="1724910" cy="40750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0F829A2-AF9B-D983-63E6-60D49CDB0CB1}"/>
              </a:ext>
            </a:extLst>
          </p:cNvPr>
          <p:cNvSpPr/>
          <p:nvPr/>
        </p:nvSpPr>
        <p:spPr>
          <a:xfrm>
            <a:off x="896482" y="4265667"/>
            <a:ext cx="1361660" cy="62616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AEA45BD-5248-29E7-40A2-6F267348B693}"/>
              </a:ext>
            </a:extLst>
          </p:cNvPr>
          <p:cNvSpPr/>
          <p:nvPr/>
        </p:nvSpPr>
        <p:spPr>
          <a:xfrm>
            <a:off x="5737982" y="5208070"/>
            <a:ext cx="1724910" cy="40750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AA69D-28D7-7790-A96F-C44FEDD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array?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B2C28C-86C1-7168-51B0-6CA7F492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27" y="1690688"/>
            <a:ext cx="8133996" cy="4951418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F803A125-0980-9936-6DC9-E8078879F266}"/>
              </a:ext>
            </a:extLst>
          </p:cNvPr>
          <p:cNvSpPr/>
          <p:nvPr/>
        </p:nvSpPr>
        <p:spPr>
          <a:xfrm>
            <a:off x="1685670" y="1557499"/>
            <a:ext cx="8223873" cy="590278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AA69D-28D7-7790-A96F-C44FEDD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array?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B2C28C-86C1-7168-51B0-6CA7F492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27" y="1690688"/>
            <a:ext cx="8133996" cy="495141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E4626F-D619-C9E8-6E8E-101FDFFEF2AC}"/>
              </a:ext>
            </a:extLst>
          </p:cNvPr>
          <p:cNvSpPr/>
          <p:nvPr/>
        </p:nvSpPr>
        <p:spPr>
          <a:xfrm>
            <a:off x="4476307" y="3859618"/>
            <a:ext cx="1020725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31632A08-B088-E987-54A2-32FA91C3AB20}"/>
              </a:ext>
            </a:extLst>
          </p:cNvPr>
          <p:cNvSpPr/>
          <p:nvPr/>
        </p:nvSpPr>
        <p:spPr>
          <a:xfrm>
            <a:off x="4469216" y="4267198"/>
            <a:ext cx="1020725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F27E5E60-B733-B984-EA5B-AE329357AA2E}"/>
              </a:ext>
            </a:extLst>
          </p:cNvPr>
          <p:cNvSpPr/>
          <p:nvPr/>
        </p:nvSpPr>
        <p:spPr>
          <a:xfrm>
            <a:off x="4451490" y="4653524"/>
            <a:ext cx="1020725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9BF2E07E-F511-628D-8499-E66FC9D75C9F}"/>
              </a:ext>
            </a:extLst>
          </p:cNvPr>
          <p:cNvSpPr/>
          <p:nvPr/>
        </p:nvSpPr>
        <p:spPr>
          <a:xfrm>
            <a:off x="4486940" y="5073224"/>
            <a:ext cx="1020725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11178942-5350-B5BB-A7A1-38617B24B3D4}"/>
              </a:ext>
            </a:extLst>
          </p:cNvPr>
          <p:cNvSpPr/>
          <p:nvPr/>
        </p:nvSpPr>
        <p:spPr>
          <a:xfrm>
            <a:off x="5890437" y="5073223"/>
            <a:ext cx="1215656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3AF54578-F892-C576-E846-540E7BFD5BF5}"/>
              </a:ext>
            </a:extLst>
          </p:cNvPr>
          <p:cNvSpPr/>
          <p:nvPr/>
        </p:nvSpPr>
        <p:spPr>
          <a:xfrm>
            <a:off x="6111959" y="4653127"/>
            <a:ext cx="1215656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9166AB7-300C-4DE3-D513-15C3A62D2DEE}"/>
              </a:ext>
            </a:extLst>
          </p:cNvPr>
          <p:cNvSpPr/>
          <p:nvPr/>
        </p:nvSpPr>
        <p:spPr>
          <a:xfrm>
            <a:off x="6314853" y="4271700"/>
            <a:ext cx="1215656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888A7E7C-D9F1-71A9-5B1C-A88126259E0D}"/>
              </a:ext>
            </a:extLst>
          </p:cNvPr>
          <p:cNvSpPr/>
          <p:nvPr/>
        </p:nvSpPr>
        <p:spPr>
          <a:xfrm>
            <a:off x="5707025" y="3868686"/>
            <a:ext cx="1215656" cy="297711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037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E42C7D0-AC83-4D82-D1BD-6CB12190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2" y="1690688"/>
            <a:ext cx="9708475" cy="47266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51AA69D-28D7-7790-A96F-C44FEDD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array?</a:t>
            </a:r>
            <a:endParaRPr lang="x-none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F803A125-0980-9936-6DC9-E8078879F266}"/>
              </a:ext>
            </a:extLst>
          </p:cNvPr>
          <p:cNvSpPr/>
          <p:nvPr/>
        </p:nvSpPr>
        <p:spPr>
          <a:xfrm>
            <a:off x="764864" y="1620998"/>
            <a:ext cx="9708475" cy="590278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21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E42C7D0-AC83-4D82-D1BD-6CB12190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2" y="1690688"/>
            <a:ext cx="9708475" cy="47266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51AA69D-28D7-7790-A96F-C44FEDD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array?</a:t>
            </a:r>
            <a:endParaRPr lang="x-none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AD8C43A-B098-91E9-8B53-115A7A187A95}"/>
              </a:ext>
            </a:extLst>
          </p:cNvPr>
          <p:cNvSpPr/>
          <p:nvPr/>
        </p:nvSpPr>
        <p:spPr>
          <a:xfrm>
            <a:off x="3413051" y="3780692"/>
            <a:ext cx="1509823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EE1C33F-5B4B-F889-1966-C9D49E16D199}"/>
              </a:ext>
            </a:extLst>
          </p:cNvPr>
          <p:cNvSpPr/>
          <p:nvPr/>
        </p:nvSpPr>
        <p:spPr>
          <a:xfrm>
            <a:off x="3426766" y="4146395"/>
            <a:ext cx="1509823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62354C30-1D26-8D49-2477-F4EDE7EA3D26}"/>
              </a:ext>
            </a:extLst>
          </p:cNvPr>
          <p:cNvSpPr/>
          <p:nvPr/>
        </p:nvSpPr>
        <p:spPr>
          <a:xfrm>
            <a:off x="3426766" y="4533364"/>
            <a:ext cx="1509823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FC11CE72-1A17-A166-2325-E6406D43A22B}"/>
              </a:ext>
            </a:extLst>
          </p:cNvPr>
          <p:cNvSpPr/>
          <p:nvPr/>
        </p:nvSpPr>
        <p:spPr>
          <a:xfrm>
            <a:off x="3413051" y="4911988"/>
            <a:ext cx="1509823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33C92800-FDA9-4C49-EA2F-DA00395F0149}"/>
              </a:ext>
            </a:extLst>
          </p:cNvPr>
          <p:cNvSpPr/>
          <p:nvPr/>
        </p:nvSpPr>
        <p:spPr>
          <a:xfrm>
            <a:off x="6056092" y="4885420"/>
            <a:ext cx="1822634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337CA9B7-2134-A4DD-03BA-2C2EC342B7DD}"/>
              </a:ext>
            </a:extLst>
          </p:cNvPr>
          <p:cNvSpPr/>
          <p:nvPr/>
        </p:nvSpPr>
        <p:spPr>
          <a:xfrm>
            <a:off x="5564819" y="4533364"/>
            <a:ext cx="1822634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6E9259B4-FEA2-80FC-0C34-128E6064E8CE}"/>
              </a:ext>
            </a:extLst>
          </p:cNvPr>
          <p:cNvSpPr/>
          <p:nvPr/>
        </p:nvSpPr>
        <p:spPr>
          <a:xfrm>
            <a:off x="5493475" y="4173152"/>
            <a:ext cx="1822634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F7B52095-5264-54F1-8607-838F825513F4}"/>
              </a:ext>
            </a:extLst>
          </p:cNvPr>
          <p:cNvSpPr/>
          <p:nvPr/>
        </p:nvSpPr>
        <p:spPr>
          <a:xfrm>
            <a:off x="5848331" y="3810708"/>
            <a:ext cx="1822634" cy="2733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8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ED28DB-D6F1-7CA8-8E03-3291D7E9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" y="1717269"/>
            <a:ext cx="12180400" cy="4675304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F803A125-0980-9936-6DC9-E8078879F266}"/>
              </a:ext>
            </a:extLst>
          </p:cNvPr>
          <p:cNvSpPr/>
          <p:nvPr/>
        </p:nvSpPr>
        <p:spPr>
          <a:xfrm>
            <a:off x="159488" y="1620998"/>
            <a:ext cx="11717079" cy="590278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1AA69D-28D7-7790-A96F-C44FEDD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array?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2155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6384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" y="1736423"/>
            <a:ext cx="12180400" cy="4675304"/>
          </a:xfrm>
          <a:prstGeom prst="rect">
            <a:avLst/>
          </a:prstGeom>
        </p:spPr>
      </p:pic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496A9FC5-2DAE-2EDD-0220-C8B360DCDE07}"/>
              </a:ext>
            </a:extLst>
          </p:cNvPr>
          <p:cNvSpPr/>
          <p:nvPr/>
        </p:nvSpPr>
        <p:spPr>
          <a:xfrm>
            <a:off x="2770191" y="3860597"/>
            <a:ext cx="1724910" cy="365760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B4A1EE-90A2-4A55-CDB9-8A7DD3654FCC}"/>
              </a:ext>
            </a:extLst>
          </p:cNvPr>
          <p:cNvSpPr/>
          <p:nvPr/>
        </p:nvSpPr>
        <p:spPr>
          <a:xfrm>
            <a:off x="2770191" y="4258256"/>
            <a:ext cx="1599677" cy="315148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274CCA3-117A-EE55-A0D2-EA5ECE9C4295}"/>
              </a:ext>
            </a:extLst>
          </p:cNvPr>
          <p:cNvSpPr/>
          <p:nvPr/>
        </p:nvSpPr>
        <p:spPr>
          <a:xfrm>
            <a:off x="2770192" y="4594670"/>
            <a:ext cx="964410" cy="315148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80236E1-AFF0-EAA0-5898-F890FFC7A152}"/>
              </a:ext>
            </a:extLst>
          </p:cNvPr>
          <p:cNvSpPr/>
          <p:nvPr/>
        </p:nvSpPr>
        <p:spPr>
          <a:xfrm>
            <a:off x="2770191" y="4948308"/>
            <a:ext cx="1599677" cy="315148"/>
          </a:xfrm>
          <a:prstGeom prst="roundRect">
            <a:avLst/>
          </a:prstGeom>
          <a:solidFill>
            <a:srgbClr val="0070C0">
              <a:alpha val="5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AF8D4D74-164A-99EA-FD1F-C2C44CABE775}"/>
              </a:ext>
            </a:extLst>
          </p:cNvPr>
          <p:cNvSpPr/>
          <p:nvPr/>
        </p:nvSpPr>
        <p:spPr>
          <a:xfrm>
            <a:off x="4800818" y="3857089"/>
            <a:ext cx="1724910" cy="365760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42EEDC5A-0A1C-7F9E-7FBD-42B28A0F147B}"/>
              </a:ext>
            </a:extLst>
          </p:cNvPr>
          <p:cNvSpPr/>
          <p:nvPr/>
        </p:nvSpPr>
        <p:spPr>
          <a:xfrm>
            <a:off x="8871655" y="4222849"/>
            <a:ext cx="1599677" cy="315148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0B6E6B0B-3C2B-B585-DB73-337E13579AD5}"/>
              </a:ext>
            </a:extLst>
          </p:cNvPr>
          <p:cNvSpPr/>
          <p:nvPr/>
        </p:nvSpPr>
        <p:spPr>
          <a:xfrm>
            <a:off x="4495101" y="4537997"/>
            <a:ext cx="964410" cy="315148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D784557-59E1-180F-2198-D5C568004BDF}"/>
              </a:ext>
            </a:extLst>
          </p:cNvPr>
          <p:cNvSpPr/>
          <p:nvPr/>
        </p:nvSpPr>
        <p:spPr>
          <a:xfrm>
            <a:off x="6579789" y="4925659"/>
            <a:ext cx="1599677" cy="315148"/>
          </a:xfrm>
          <a:prstGeom prst="roundRect">
            <a:avLst/>
          </a:prstGeom>
          <a:solidFill>
            <a:srgbClr val="0070C0">
              <a:alpha val="5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9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34" y="1766452"/>
            <a:ext cx="6739778" cy="464743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00518" y="2922067"/>
            <a:ext cx="3262433" cy="1213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矩形 11"/>
          <p:cNvSpPr/>
          <p:nvPr/>
        </p:nvSpPr>
        <p:spPr>
          <a:xfrm>
            <a:off x="3007437" y="4500920"/>
            <a:ext cx="3262433" cy="1213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矩形 9"/>
          <p:cNvSpPr/>
          <p:nvPr/>
        </p:nvSpPr>
        <p:spPr>
          <a:xfrm>
            <a:off x="2458311" y="2393981"/>
            <a:ext cx="4513379" cy="3858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 in XML-RPC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 </a:t>
            </a:r>
          </a:p>
          <a:p>
            <a:pPr lvl="1"/>
            <a:r>
              <a:rPr lang="en-GB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 sequential information,</a:t>
            </a:r>
          </a:p>
          <a:p>
            <a:r>
              <a:rPr lang="en-GB" sz="4000" dirty="0"/>
              <a:t>Structs</a:t>
            </a:r>
          </a:p>
          <a:p>
            <a:pPr lvl="1"/>
            <a:r>
              <a:rPr lang="en-GB" sz="3600" dirty="0"/>
              <a:t>represent name-value pairs, much like </a:t>
            </a:r>
            <a:r>
              <a:rPr lang="en-GB" sz="3600" dirty="0" err="1"/>
              <a:t>hashtables</a:t>
            </a:r>
            <a:r>
              <a:rPr lang="en-GB" sz="3600" dirty="0"/>
              <a:t>, associative arrays, or properties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E232F5A-801D-9A46-FCC5-12226AAC79AF}"/>
              </a:ext>
            </a:extLst>
          </p:cNvPr>
          <p:cNvSpPr/>
          <p:nvPr/>
        </p:nvSpPr>
        <p:spPr>
          <a:xfrm>
            <a:off x="3434384" y="3508744"/>
            <a:ext cx="3306658" cy="73364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76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name-value pairs are represented in this struct?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A74A-FC5C-FE04-2276-499E63A6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8" y="1421588"/>
            <a:ext cx="8524493" cy="5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1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name-value pairs are represented in this struct?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A74A-FC5C-FE04-2276-499E63A6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8" y="1421588"/>
            <a:ext cx="8524493" cy="5436412"/>
          </a:xfrm>
          <a:prstGeom prst="rect">
            <a:avLst/>
          </a:prstGeom>
        </p:spPr>
      </p:pic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6487867-862E-74D2-EF81-99F30AAFAD3D}"/>
              </a:ext>
            </a:extLst>
          </p:cNvPr>
          <p:cNvSpPr/>
          <p:nvPr/>
        </p:nvSpPr>
        <p:spPr>
          <a:xfrm>
            <a:off x="4518905" y="2314053"/>
            <a:ext cx="1329002" cy="664593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6706735-C0CF-5357-062E-15F7D12DE2B2}"/>
              </a:ext>
            </a:extLst>
          </p:cNvPr>
          <p:cNvSpPr/>
          <p:nvPr/>
        </p:nvSpPr>
        <p:spPr>
          <a:xfrm>
            <a:off x="4455110" y="4902470"/>
            <a:ext cx="1329002" cy="664593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9BB88974-23EF-D179-3F30-0CF25C1FF93B}"/>
              </a:ext>
            </a:extLst>
          </p:cNvPr>
          <p:cNvSpPr/>
          <p:nvPr/>
        </p:nvSpPr>
        <p:spPr>
          <a:xfrm>
            <a:off x="4518905" y="3597629"/>
            <a:ext cx="1329002" cy="664593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72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the name-value pairs contained?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A74A-FC5C-FE04-2276-499E63A6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8" y="1421588"/>
            <a:ext cx="8524493" cy="5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element contains the name-value pairs?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A74A-FC5C-FE04-2276-499E63A6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8" y="1421588"/>
            <a:ext cx="8524493" cy="5436412"/>
          </a:xfrm>
          <a:prstGeom prst="rect">
            <a:avLst/>
          </a:prstGeom>
        </p:spPr>
      </p:pic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6487867-862E-74D2-EF81-99F30AAFAD3D}"/>
              </a:ext>
            </a:extLst>
          </p:cNvPr>
          <p:cNvSpPr/>
          <p:nvPr/>
        </p:nvSpPr>
        <p:spPr>
          <a:xfrm>
            <a:off x="4518905" y="2314053"/>
            <a:ext cx="6974890" cy="664593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6706735-C0CF-5357-062E-15F7D12DE2B2}"/>
              </a:ext>
            </a:extLst>
          </p:cNvPr>
          <p:cNvSpPr/>
          <p:nvPr/>
        </p:nvSpPr>
        <p:spPr>
          <a:xfrm>
            <a:off x="4455110" y="4965405"/>
            <a:ext cx="5061030" cy="60165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9BB88974-23EF-D179-3F30-0CF25C1FF93B}"/>
              </a:ext>
            </a:extLst>
          </p:cNvPr>
          <p:cNvSpPr/>
          <p:nvPr/>
        </p:nvSpPr>
        <p:spPr>
          <a:xfrm>
            <a:off x="4518905" y="3627977"/>
            <a:ext cx="6740974" cy="664593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8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</a:t>
            </a:r>
            <a:r>
              <a:rPr lang="en-GB" dirty="0" err="1"/>
              <a:t>structs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506329" cy="4351338"/>
          </a:xfrm>
        </p:spPr>
        <p:txBody>
          <a:bodyPr>
            <a:normAutofit/>
          </a:bodyPr>
          <a:lstStyle/>
          <a:p>
            <a:r>
              <a:rPr lang="en-GB" sz="3600" dirty="0"/>
              <a:t>Each </a:t>
            </a:r>
            <a:r>
              <a:rPr lang="en-GB" sz="3600" dirty="0">
                <a:solidFill>
                  <a:schemeClr val="accent1"/>
                </a:solidFill>
              </a:rPr>
              <a:t>struct</a:t>
            </a:r>
            <a:r>
              <a:rPr lang="en-GB" sz="3600" dirty="0"/>
              <a:t> element contains a list of </a:t>
            </a:r>
            <a:r>
              <a:rPr lang="en-GB" sz="3600" dirty="0">
                <a:solidFill>
                  <a:schemeClr val="accent1"/>
                </a:solidFill>
              </a:rPr>
              <a:t>member</a:t>
            </a:r>
            <a:r>
              <a:rPr lang="en-GB" sz="3600" dirty="0"/>
              <a:t> elements. </a:t>
            </a:r>
          </a:p>
          <a:p>
            <a:r>
              <a:rPr lang="en-GB" sz="3600" dirty="0">
                <a:solidFill>
                  <a:schemeClr val="accent1"/>
                </a:solidFill>
              </a:rPr>
              <a:t>Member</a:t>
            </a:r>
            <a:r>
              <a:rPr lang="en-GB" sz="3600" dirty="0"/>
              <a:t> elements each contain one </a:t>
            </a:r>
            <a:r>
              <a:rPr lang="en-GB" sz="3600" dirty="0">
                <a:solidFill>
                  <a:schemeClr val="accent1"/>
                </a:solidFill>
              </a:rPr>
              <a:t>name</a:t>
            </a:r>
            <a:r>
              <a:rPr lang="en-GB" sz="3600" dirty="0"/>
              <a:t> element and one </a:t>
            </a:r>
            <a:r>
              <a:rPr lang="en-GB" sz="3600" dirty="0">
                <a:solidFill>
                  <a:schemeClr val="accent1"/>
                </a:solidFill>
              </a:rPr>
              <a:t>value</a:t>
            </a:r>
            <a:r>
              <a:rPr lang="en-GB" sz="3600" dirty="0"/>
              <a:t> element.</a:t>
            </a:r>
          </a:p>
          <a:p>
            <a:r>
              <a:rPr lang="en-GB" sz="3600" dirty="0"/>
              <a:t>The order of members is not considered important.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7591"/>
            <a:ext cx="6503283" cy="4147405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670C57F-CD3D-1868-3464-8ADEC2EF0CB8}"/>
              </a:ext>
            </a:extLst>
          </p:cNvPr>
          <p:cNvSpPr/>
          <p:nvPr/>
        </p:nvSpPr>
        <p:spPr>
          <a:xfrm>
            <a:off x="1025417" y="3486383"/>
            <a:ext cx="1840450" cy="449850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20805F-57A1-AA20-838B-06C4FC01001D}"/>
              </a:ext>
            </a:extLst>
          </p:cNvPr>
          <p:cNvSpPr/>
          <p:nvPr/>
        </p:nvSpPr>
        <p:spPr>
          <a:xfrm>
            <a:off x="6760283" y="3111830"/>
            <a:ext cx="1296062" cy="268906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D9DBF5E1-538B-28BF-D6B1-E631DF93B713}"/>
              </a:ext>
            </a:extLst>
          </p:cNvPr>
          <p:cNvSpPr/>
          <p:nvPr/>
        </p:nvSpPr>
        <p:spPr>
          <a:xfrm>
            <a:off x="6760283" y="2399228"/>
            <a:ext cx="1176167" cy="268906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DB8DC930-EF35-0F03-9813-1D3B2A42E196}"/>
              </a:ext>
            </a:extLst>
          </p:cNvPr>
          <p:cNvSpPr/>
          <p:nvPr/>
        </p:nvSpPr>
        <p:spPr>
          <a:xfrm>
            <a:off x="6608475" y="3420200"/>
            <a:ext cx="1327975" cy="197439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500267A7-6C65-C45A-2BF3-716BF81C98CB}"/>
              </a:ext>
            </a:extLst>
          </p:cNvPr>
          <p:cNvSpPr/>
          <p:nvPr/>
        </p:nvSpPr>
        <p:spPr>
          <a:xfrm>
            <a:off x="6684378" y="4146682"/>
            <a:ext cx="1327975" cy="197439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94682B5A-0449-A3CE-EA65-62B3A2C6DA50}"/>
              </a:ext>
            </a:extLst>
          </p:cNvPr>
          <p:cNvSpPr/>
          <p:nvPr/>
        </p:nvSpPr>
        <p:spPr>
          <a:xfrm>
            <a:off x="6608475" y="5110067"/>
            <a:ext cx="1576504" cy="279297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07897F77-7E0F-7985-BC17-5FD29F305B6D}"/>
              </a:ext>
            </a:extLst>
          </p:cNvPr>
          <p:cNvSpPr/>
          <p:nvPr/>
        </p:nvSpPr>
        <p:spPr>
          <a:xfrm>
            <a:off x="6684378" y="4369705"/>
            <a:ext cx="1150586" cy="279297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3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</a:t>
            </a:r>
            <a:r>
              <a:rPr lang="en-GB" dirty="0" err="1"/>
              <a:t>structs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506329" cy="4351338"/>
          </a:xfrm>
        </p:spPr>
        <p:txBody>
          <a:bodyPr>
            <a:normAutofit/>
          </a:bodyPr>
          <a:lstStyle/>
          <a:p>
            <a:r>
              <a:rPr lang="en-GB" sz="3600" dirty="0"/>
              <a:t>Each </a:t>
            </a:r>
            <a:r>
              <a:rPr lang="en-GB" sz="3600" dirty="0">
                <a:solidFill>
                  <a:schemeClr val="accent1"/>
                </a:solidFill>
              </a:rPr>
              <a:t>struct</a:t>
            </a:r>
            <a:r>
              <a:rPr lang="en-GB" sz="3600" dirty="0"/>
              <a:t> element contains a list of </a:t>
            </a:r>
            <a:r>
              <a:rPr lang="en-GB" sz="3600" dirty="0">
                <a:solidFill>
                  <a:schemeClr val="accent1"/>
                </a:solidFill>
              </a:rPr>
              <a:t>member</a:t>
            </a:r>
            <a:r>
              <a:rPr lang="en-GB" sz="3600" dirty="0"/>
              <a:t> elements. </a:t>
            </a:r>
          </a:p>
          <a:p>
            <a:r>
              <a:rPr lang="en-GB" sz="3600" dirty="0">
                <a:solidFill>
                  <a:schemeClr val="accent1"/>
                </a:solidFill>
              </a:rPr>
              <a:t>Member</a:t>
            </a:r>
            <a:r>
              <a:rPr lang="en-GB" sz="3600" dirty="0"/>
              <a:t> elements each contain one </a:t>
            </a:r>
            <a:r>
              <a:rPr lang="en-GB" sz="3600" dirty="0">
                <a:solidFill>
                  <a:schemeClr val="accent1"/>
                </a:solidFill>
              </a:rPr>
              <a:t>name</a:t>
            </a:r>
            <a:r>
              <a:rPr lang="en-GB" sz="3600" dirty="0"/>
              <a:t> element and one </a:t>
            </a:r>
            <a:r>
              <a:rPr lang="en-GB" sz="3600" dirty="0">
                <a:solidFill>
                  <a:schemeClr val="accent1"/>
                </a:solidFill>
              </a:rPr>
              <a:t>value</a:t>
            </a:r>
            <a:r>
              <a:rPr lang="en-GB" sz="3600" dirty="0"/>
              <a:t> element.</a:t>
            </a:r>
          </a:p>
          <a:p>
            <a:r>
              <a:rPr lang="en-GB" sz="3600" dirty="0"/>
              <a:t>The order of members is not considered important.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7591"/>
            <a:ext cx="6503283" cy="4147405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670C57F-CD3D-1868-3464-8ADEC2EF0CB8}"/>
              </a:ext>
            </a:extLst>
          </p:cNvPr>
          <p:cNvSpPr/>
          <p:nvPr/>
        </p:nvSpPr>
        <p:spPr>
          <a:xfrm>
            <a:off x="2096422" y="1927590"/>
            <a:ext cx="1176167" cy="392097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20805F-57A1-AA20-838B-06C4FC01001D}"/>
              </a:ext>
            </a:extLst>
          </p:cNvPr>
          <p:cNvSpPr/>
          <p:nvPr/>
        </p:nvSpPr>
        <p:spPr>
          <a:xfrm>
            <a:off x="6344529" y="5346985"/>
            <a:ext cx="1615564" cy="3112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D9DBF5E1-538B-28BF-D6B1-E631DF93B713}"/>
              </a:ext>
            </a:extLst>
          </p:cNvPr>
          <p:cNvSpPr/>
          <p:nvPr/>
        </p:nvSpPr>
        <p:spPr>
          <a:xfrm>
            <a:off x="6496929" y="2123639"/>
            <a:ext cx="1176167" cy="311218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7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A74A-FC5C-FE04-2276-499E63A6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8" y="1421588"/>
            <a:ext cx="8524493" cy="5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1336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altLang="en-US" sz="7200" u="sng" dirty="0">
                <a:latin typeface="Swis721 Hv BT" pitchFamily="34" charset="0"/>
              </a:rPr>
              <a:t>Part III:</a:t>
            </a:r>
            <a:br>
              <a:rPr lang="en-US" altLang="en-US" sz="7200" u="sng" dirty="0">
                <a:latin typeface="Swis721 Hv BT" pitchFamily="34" charset="0"/>
              </a:rPr>
            </a:br>
            <a:r>
              <a:rPr lang="en-US" altLang="en-US" sz="6600" dirty="0">
                <a:latin typeface="Swis721 Hv BT" pitchFamily="34" charset="0"/>
              </a:rPr>
              <a:t>XML-RPC Essentials</a:t>
            </a:r>
          </a:p>
        </p:txBody>
      </p:sp>
    </p:spTree>
    <p:extLst>
      <p:ext uri="{BB962C8B-B14F-4D97-AF65-F5344CB8AC3E}">
        <p14:creationId xmlns:p14="http://schemas.microsoft.com/office/powerpoint/2010/main" val="2705389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A74A-FC5C-FE04-2276-499E63A6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8" y="1421588"/>
            <a:ext cx="8524493" cy="5436412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A2B6E05-2954-268F-F8E5-AD8BFB576676}"/>
              </a:ext>
            </a:extLst>
          </p:cNvPr>
          <p:cNvSpPr/>
          <p:nvPr/>
        </p:nvSpPr>
        <p:spPr>
          <a:xfrm>
            <a:off x="5890437" y="2636874"/>
            <a:ext cx="1371600" cy="404037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CDEA87-22B5-F5B2-83E3-CF19EE29D209}"/>
              </a:ext>
            </a:extLst>
          </p:cNvPr>
          <p:cNvSpPr/>
          <p:nvPr/>
        </p:nvSpPr>
        <p:spPr>
          <a:xfrm>
            <a:off x="5890437" y="5273008"/>
            <a:ext cx="882503" cy="344451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32E6738-EBC6-14F0-C53D-2EECE60C39A0}"/>
              </a:ext>
            </a:extLst>
          </p:cNvPr>
          <p:cNvSpPr/>
          <p:nvPr/>
        </p:nvSpPr>
        <p:spPr>
          <a:xfrm>
            <a:off x="5890437" y="3954941"/>
            <a:ext cx="1371600" cy="404037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8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0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84AB-D48C-9C0F-5C17-067F2D30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Let’s first identify how many members are contained in this struct</a:t>
            </a:r>
          </a:p>
        </p:txBody>
      </p:sp>
    </p:spTree>
    <p:extLst>
      <p:ext uri="{BB962C8B-B14F-4D97-AF65-F5344CB8AC3E}">
        <p14:creationId xmlns:p14="http://schemas.microsoft.com/office/powerpoint/2010/main" val="3309369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1351F20-BF7E-41B5-690C-8A27D35CD4C3}"/>
              </a:ext>
            </a:extLst>
          </p:cNvPr>
          <p:cNvSpPr/>
          <p:nvPr/>
        </p:nvSpPr>
        <p:spPr>
          <a:xfrm>
            <a:off x="4327452" y="460818"/>
            <a:ext cx="6947386" cy="878884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0C30FDF0-9E75-0777-80FF-F81CB76402F0}"/>
              </a:ext>
            </a:extLst>
          </p:cNvPr>
          <p:cNvSpPr/>
          <p:nvPr/>
        </p:nvSpPr>
        <p:spPr>
          <a:xfrm>
            <a:off x="4327452" y="1339702"/>
            <a:ext cx="6947386" cy="2853069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776D46D2-AF00-EAA7-47FD-2B86D96C4C03}"/>
              </a:ext>
            </a:extLst>
          </p:cNvPr>
          <p:cNvSpPr/>
          <p:nvPr/>
        </p:nvSpPr>
        <p:spPr>
          <a:xfrm>
            <a:off x="4327452" y="4192771"/>
            <a:ext cx="6947386" cy="220441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84AB-D48C-9C0F-5C17-067F2D30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Let’s first identify how many members are contained in this struct</a:t>
            </a:r>
          </a:p>
        </p:txBody>
      </p:sp>
    </p:spTree>
    <p:extLst>
      <p:ext uri="{BB962C8B-B14F-4D97-AF65-F5344CB8AC3E}">
        <p14:creationId xmlns:p14="http://schemas.microsoft.com/office/powerpoint/2010/main" val="3853387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1351F20-BF7E-41B5-690C-8A27D35CD4C3}"/>
              </a:ext>
            </a:extLst>
          </p:cNvPr>
          <p:cNvSpPr/>
          <p:nvPr/>
        </p:nvSpPr>
        <p:spPr>
          <a:xfrm>
            <a:off x="4327452" y="460818"/>
            <a:ext cx="6947386" cy="878884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0C30FDF0-9E75-0777-80FF-F81CB76402F0}"/>
              </a:ext>
            </a:extLst>
          </p:cNvPr>
          <p:cNvSpPr/>
          <p:nvPr/>
        </p:nvSpPr>
        <p:spPr>
          <a:xfrm>
            <a:off x="4327452" y="1339702"/>
            <a:ext cx="6947386" cy="2853069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776D46D2-AF00-EAA7-47FD-2B86D96C4C03}"/>
              </a:ext>
            </a:extLst>
          </p:cNvPr>
          <p:cNvSpPr/>
          <p:nvPr/>
        </p:nvSpPr>
        <p:spPr>
          <a:xfrm>
            <a:off x="4327452" y="4192771"/>
            <a:ext cx="6947386" cy="220441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D79B4-F2F2-AE43-B9FB-371383C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We will now examine each member separately </a:t>
            </a:r>
          </a:p>
        </p:txBody>
      </p:sp>
    </p:spTree>
    <p:extLst>
      <p:ext uri="{BB962C8B-B14F-4D97-AF65-F5344CB8AC3E}">
        <p14:creationId xmlns:p14="http://schemas.microsoft.com/office/powerpoint/2010/main" val="2795358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1351F20-BF7E-41B5-690C-8A27D35CD4C3}"/>
              </a:ext>
            </a:extLst>
          </p:cNvPr>
          <p:cNvSpPr/>
          <p:nvPr/>
        </p:nvSpPr>
        <p:spPr>
          <a:xfrm>
            <a:off x="4327452" y="460818"/>
            <a:ext cx="6947386" cy="878884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D79B4-F2F2-AE43-B9FB-371383C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We will now examine each member separately </a:t>
            </a:r>
          </a:p>
        </p:txBody>
      </p:sp>
    </p:spTree>
    <p:extLst>
      <p:ext uri="{BB962C8B-B14F-4D97-AF65-F5344CB8AC3E}">
        <p14:creationId xmlns:p14="http://schemas.microsoft.com/office/powerpoint/2010/main" val="1809403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11251018" cy="2441870"/>
          </a:xfrm>
        </p:spPr>
        <p:txBody>
          <a:bodyPr>
            <a:normAutofit/>
          </a:bodyPr>
          <a:lstStyle/>
          <a:p>
            <a:r>
              <a:rPr lang="en-AU" dirty="0"/>
              <a:t>What data types are contained in this member? 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8" y="2796364"/>
            <a:ext cx="13101952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327838" y="259691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648586" y="5410926"/>
            <a:ext cx="12036056" cy="178731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28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10751288" cy="2441870"/>
          </a:xfrm>
        </p:spPr>
        <p:txBody>
          <a:bodyPr>
            <a:normAutofit/>
          </a:bodyPr>
          <a:lstStyle/>
          <a:p>
            <a:r>
              <a:rPr lang="en-AU" dirty="0"/>
              <a:t>This member contains one name-value pair, where the value is a string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8" y="2796364"/>
            <a:ext cx="13101952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327838" y="2607549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648586" y="5410926"/>
            <a:ext cx="12036056" cy="178731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BAA87A18-0AC1-E6DD-0043-C8508D78666C}"/>
              </a:ext>
            </a:extLst>
          </p:cNvPr>
          <p:cNvSpPr/>
          <p:nvPr/>
        </p:nvSpPr>
        <p:spPr>
          <a:xfrm>
            <a:off x="3189767" y="4242391"/>
            <a:ext cx="1626782" cy="47741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46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1351F20-BF7E-41B5-690C-8A27D35CD4C3}"/>
              </a:ext>
            </a:extLst>
          </p:cNvPr>
          <p:cNvSpPr/>
          <p:nvPr/>
        </p:nvSpPr>
        <p:spPr>
          <a:xfrm>
            <a:off x="4359350" y="1353952"/>
            <a:ext cx="6947386" cy="2888439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D79B4-F2F2-AE43-B9FB-371383C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Let’s move on to the next member</a:t>
            </a:r>
          </a:p>
        </p:txBody>
      </p:sp>
    </p:spTree>
    <p:extLst>
      <p:ext uri="{BB962C8B-B14F-4D97-AF65-F5344CB8AC3E}">
        <p14:creationId xmlns:p14="http://schemas.microsoft.com/office/powerpoint/2010/main" val="1521956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9" y="-667303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552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8351" y="-107719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-522804"/>
            <a:ext cx="11251018" cy="2441870"/>
          </a:xfrm>
        </p:spPr>
        <p:txBody>
          <a:bodyPr>
            <a:normAutofit/>
          </a:bodyPr>
          <a:lstStyle/>
          <a:p>
            <a:r>
              <a:rPr lang="en-AU" dirty="0"/>
              <a:t>What data types are contained in this member? </a:t>
            </a:r>
            <a:endParaRPr lang="x-none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689691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02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8C4A11B3-FD92-44B8-AB68-C039CA23E16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597987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6482BE4-C7BC-4B26-81AE-BFB86DAC28A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5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9508" name="Rectangle 7">
            <a:extLst>
              <a:ext uri="{FF2B5EF4-FFF2-40B4-BE49-F238E27FC236}">
                <a16:creationId xmlns:a16="http://schemas.microsoft.com/office/drawing/2014/main" id="{406D0252-D5C8-4A7C-B75E-6C46882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2106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>
                <a:solidFill>
                  <a:srgbClr val="006633"/>
                </a:solidFill>
                <a:ea typeface="PMingLiU" pitchFamily="18" charset="-120"/>
              </a:rPr>
              <a:t>Web Service Protocol Stack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6CC54A6-4C68-4DA6-8F58-4E05490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98436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BE25DA3-333D-4EAF-9EFC-3E9EC194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6043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CE33036-3FAA-4C59-BCA1-70598EF0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2243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XML Messaging	  XML-RPC, SOAP,XML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650BA87B-3AC2-4C63-9288-3400751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8443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58377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56035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58378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68923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070235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003435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470036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58382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24143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098436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403235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Rounded Rectangle 5">
            <a:extLst>
              <a:ext uri="{FF2B5EF4-FFF2-40B4-BE49-F238E27FC236}">
                <a16:creationId xmlns:a16="http://schemas.microsoft.com/office/drawing/2014/main" id="{F73703C3-9F69-7C0F-CCD1-357F298323ED}"/>
              </a:ext>
            </a:extLst>
          </p:cNvPr>
          <p:cNvSpPr/>
          <p:nvPr/>
        </p:nvSpPr>
        <p:spPr>
          <a:xfrm>
            <a:off x="3859731" y="3423112"/>
            <a:ext cx="6409807" cy="847023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4E178F5F-6529-646B-6482-6B594B26693E}"/>
              </a:ext>
            </a:extLst>
          </p:cNvPr>
          <p:cNvSpPr/>
          <p:nvPr/>
        </p:nvSpPr>
        <p:spPr>
          <a:xfrm>
            <a:off x="1676401" y="5070235"/>
            <a:ext cx="4608513" cy="533399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3" y="-667303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6412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8351" y="-1083025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5" y="-522804"/>
            <a:ext cx="12036056" cy="2441870"/>
          </a:xfrm>
        </p:spPr>
        <p:txBody>
          <a:bodyPr>
            <a:normAutofit/>
          </a:bodyPr>
          <a:lstStyle/>
          <a:p>
            <a:r>
              <a:rPr lang="en-AU" sz="3600" dirty="0"/>
              <a:t>This member of the struck contains one name-value pair, </a:t>
            </a:r>
            <a:br>
              <a:rPr lang="en-AU" sz="3600" dirty="0"/>
            </a:br>
            <a:endParaRPr lang="x-none" sz="3600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689691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C7C46B1-88DF-FE44-B166-E3B3FF697AFF}"/>
              </a:ext>
            </a:extLst>
          </p:cNvPr>
          <p:cNvSpPr/>
          <p:nvPr/>
        </p:nvSpPr>
        <p:spPr>
          <a:xfrm>
            <a:off x="1648046" y="2025304"/>
            <a:ext cx="1576504" cy="80655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A8A679C7-B9B5-4D4A-46CF-46578F7AB53E}"/>
              </a:ext>
            </a:extLst>
          </p:cNvPr>
          <p:cNvSpPr/>
          <p:nvPr/>
        </p:nvSpPr>
        <p:spPr>
          <a:xfrm>
            <a:off x="3224550" y="5893706"/>
            <a:ext cx="1730222" cy="47741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3FD7CD6A-63AC-C75F-FF9E-A9A654791266}"/>
              </a:ext>
            </a:extLst>
          </p:cNvPr>
          <p:cNvSpPr/>
          <p:nvPr/>
        </p:nvSpPr>
        <p:spPr>
          <a:xfrm>
            <a:off x="6871369" y="165100"/>
            <a:ext cx="4251492" cy="80655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7F286750-46C9-76B4-4805-EB6B0BABC131}"/>
              </a:ext>
            </a:extLst>
          </p:cNvPr>
          <p:cNvSpPr/>
          <p:nvPr/>
        </p:nvSpPr>
        <p:spPr>
          <a:xfrm>
            <a:off x="899668" y="1477902"/>
            <a:ext cx="12638532" cy="538009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4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3" y="-667303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552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8351" y="-107719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-522804"/>
            <a:ext cx="11830494" cy="2441870"/>
          </a:xfrm>
        </p:spPr>
        <p:txBody>
          <a:bodyPr>
            <a:normAutofit/>
          </a:bodyPr>
          <a:lstStyle/>
          <a:p>
            <a:r>
              <a:rPr lang="en-AU" sz="3600" dirty="0"/>
              <a:t>This member of the struct contains one name-value pair, where the value is a struct </a:t>
            </a:r>
            <a:endParaRPr lang="x-none" sz="3600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689691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C7C46B1-88DF-FE44-B166-E3B3FF697AFF}"/>
              </a:ext>
            </a:extLst>
          </p:cNvPr>
          <p:cNvSpPr/>
          <p:nvPr/>
        </p:nvSpPr>
        <p:spPr>
          <a:xfrm>
            <a:off x="1648046" y="2025304"/>
            <a:ext cx="1576504" cy="80655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A8A679C7-B9B5-4D4A-46CF-46578F7AB53E}"/>
              </a:ext>
            </a:extLst>
          </p:cNvPr>
          <p:cNvSpPr/>
          <p:nvPr/>
        </p:nvSpPr>
        <p:spPr>
          <a:xfrm>
            <a:off x="3224550" y="5893706"/>
            <a:ext cx="1730222" cy="47741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1082C348-C6BC-BA32-AF13-71A29AD7D739}"/>
              </a:ext>
            </a:extLst>
          </p:cNvPr>
          <p:cNvSpPr/>
          <p:nvPr/>
        </p:nvSpPr>
        <p:spPr>
          <a:xfrm>
            <a:off x="1090179" y="5893706"/>
            <a:ext cx="2059944" cy="477418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5E96911E-4EE7-7423-BFD1-BC7DACBF9F27}"/>
              </a:ext>
            </a:extLst>
          </p:cNvPr>
          <p:cNvSpPr/>
          <p:nvPr/>
        </p:nvSpPr>
        <p:spPr>
          <a:xfrm>
            <a:off x="3304297" y="2328955"/>
            <a:ext cx="1895024" cy="477418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D9386BB9-48A4-5C4D-D01B-64FE21C07CB6}"/>
              </a:ext>
            </a:extLst>
          </p:cNvPr>
          <p:cNvSpPr/>
          <p:nvPr/>
        </p:nvSpPr>
        <p:spPr>
          <a:xfrm>
            <a:off x="248357" y="698131"/>
            <a:ext cx="3993444" cy="495669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BA6F8BC-459B-A972-54E2-E273F178E6B4}"/>
              </a:ext>
            </a:extLst>
          </p:cNvPr>
          <p:cNvSpPr/>
          <p:nvPr/>
        </p:nvSpPr>
        <p:spPr>
          <a:xfrm>
            <a:off x="899668" y="1477902"/>
            <a:ext cx="12638532" cy="538009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08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3" y="-687372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552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1670" y="-1074388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-522690"/>
            <a:ext cx="12287694" cy="2441870"/>
          </a:xfrm>
        </p:spPr>
        <p:txBody>
          <a:bodyPr>
            <a:normAutofit/>
          </a:bodyPr>
          <a:lstStyle/>
          <a:p>
            <a:r>
              <a:rPr lang="en-AU" sz="3600" dirty="0"/>
              <a:t>This member of the struct contains one name-value pair, where the value is a struct , which contains two string members</a:t>
            </a:r>
            <a:endParaRPr lang="x-none" sz="3600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689691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C7C46B1-88DF-FE44-B166-E3B3FF697AFF}"/>
              </a:ext>
            </a:extLst>
          </p:cNvPr>
          <p:cNvSpPr/>
          <p:nvPr/>
        </p:nvSpPr>
        <p:spPr>
          <a:xfrm>
            <a:off x="1648046" y="2025304"/>
            <a:ext cx="1576504" cy="80655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A8A679C7-B9B5-4D4A-46CF-46578F7AB53E}"/>
              </a:ext>
            </a:extLst>
          </p:cNvPr>
          <p:cNvSpPr/>
          <p:nvPr/>
        </p:nvSpPr>
        <p:spPr>
          <a:xfrm>
            <a:off x="3224550" y="5893706"/>
            <a:ext cx="1730222" cy="47741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1082C348-C6BC-BA32-AF13-71A29AD7D739}"/>
              </a:ext>
            </a:extLst>
          </p:cNvPr>
          <p:cNvSpPr/>
          <p:nvPr/>
        </p:nvSpPr>
        <p:spPr>
          <a:xfrm>
            <a:off x="1090179" y="5893706"/>
            <a:ext cx="2059944" cy="477418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5E96911E-4EE7-7423-BFD1-BC7DACBF9F27}"/>
              </a:ext>
            </a:extLst>
          </p:cNvPr>
          <p:cNvSpPr/>
          <p:nvPr/>
        </p:nvSpPr>
        <p:spPr>
          <a:xfrm>
            <a:off x="3304297" y="2328955"/>
            <a:ext cx="1895024" cy="477418"/>
          </a:xfrm>
          <a:prstGeom prst="roundRect">
            <a:avLst/>
          </a:prstGeom>
          <a:solidFill>
            <a:srgbClr val="FFC000">
              <a:alpha val="1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31C1172-EFFC-FAD0-1108-E950DA98333D}"/>
              </a:ext>
            </a:extLst>
          </p:cNvPr>
          <p:cNvSpPr/>
          <p:nvPr/>
        </p:nvSpPr>
        <p:spPr>
          <a:xfrm>
            <a:off x="4338082" y="3625924"/>
            <a:ext cx="1648048" cy="331784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2907FEF-4184-9FBB-D9A9-B0E717928ACC}"/>
              </a:ext>
            </a:extLst>
          </p:cNvPr>
          <p:cNvSpPr/>
          <p:nvPr/>
        </p:nvSpPr>
        <p:spPr>
          <a:xfrm>
            <a:off x="4447952" y="5165725"/>
            <a:ext cx="1648048" cy="331784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D923544A-2E54-6DA6-C01E-78D1241F0B34}"/>
              </a:ext>
            </a:extLst>
          </p:cNvPr>
          <p:cNvSpPr/>
          <p:nvPr/>
        </p:nvSpPr>
        <p:spPr>
          <a:xfrm>
            <a:off x="4089661" y="705573"/>
            <a:ext cx="6908539" cy="527178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F7123A6-CF3B-EB4B-FC98-7BF69E2BED2C}"/>
              </a:ext>
            </a:extLst>
          </p:cNvPr>
          <p:cNvSpPr/>
          <p:nvPr/>
        </p:nvSpPr>
        <p:spPr>
          <a:xfrm rot="5400000">
            <a:off x="7003551" y="-2051547"/>
            <a:ext cx="1473445" cy="11240249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DDE2780B-916F-434F-2D36-96B440D214DB}"/>
              </a:ext>
            </a:extLst>
          </p:cNvPr>
          <p:cNvSpPr/>
          <p:nvPr/>
        </p:nvSpPr>
        <p:spPr>
          <a:xfrm rot="5400000">
            <a:off x="7003551" y="-538678"/>
            <a:ext cx="1473445" cy="11240249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6CBF088A-4E0F-A28F-1CE9-4897CB5B91B9}"/>
              </a:ext>
            </a:extLst>
          </p:cNvPr>
          <p:cNvSpPr/>
          <p:nvPr/>
        </p:nvSpPr>
        <p:spPr>
          <a:xfrm>
            <a:off x="899668" y="1477902"/>
            <a:ext cx="12638532" cy="5380098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1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data types are contained in this struct?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1351F20-BF7E-41B5-690C-8A27D35CD4C3}"/>
              </a:ext>
            </a:extLst>
          </p:cNvPr>
          <p:cNvSpPr/>
          <p:nvPr/>
        </p:nvSpPr>
        <p:spPr>
          <a:xfrm>
            <a:off x="4178594" y="4165600"/>
            <a:ext cx="6947386" cy="2260239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D79B4-F2F2-AE43-B9FB-371383C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Let’s move on to the last member member</a:t>
            </a:r>
          </a:p>
        </p:txBody>
      </p:sp>
    </p:spTree>
    <p:extLst>
      <p:ext uri="{BB962C8B-B14F-4D97-AF65-F5344CB8AC3E}">
        <p14:creationId xmlns:p14="http://schemas.microsoft.com/office/powerpoint/2010/main" val="4177011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9" y="-5730747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552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8351" y="-107719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-522804"/>
            <a:ext cx="11251018" cy="2441870"/>
          </a:xfrm>
        </p:spPr>
        <p:txBody>
          <a:bodyPr>
            <a:normAutofit/>
          </a:bodyPr>
          <a:lstStyle/>
          <a:p>
            <a:r>
              <a:rPr lang="en-AU" dirty="0"/>
              <a:t>What data types are contained in this member? </a:t>
            </a:r>
            <a:endParaRPr lang="x-none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5562600"/>
            <a:ext cx="12036056" cy="406518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181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9" y="-5730747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552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8351" y="-107719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-522804"/>
            <a:ext cx="11251018" cy="2441870"/>
          </a:xfrm>
        </p:spPr>
        <p:txBody>
          <a:bodyPr>
            <a:normAutofit/>
          </a:bodyPr>
          <a:lstStyle/>
          <a:p>
            <a:r>
              <a:rPr lang="en-AU" dirty="0"/>
              <a:t>What data types are contained in this member? </a:t>
            </a:r>
            <a:endParaRPr lang="x-none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5562600"/>
            <a:ext cx="12036056" cy="406518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7228057-D7A8-707B-846F-AE0A3F767486}"/>
              </a:ext>
            </a:extLst>
          </p:cNvPr>
          <p:cNvSpPr/>
          <p:nvPr/>
        </p:nvSpPr>
        <p:spPr>
          <a:xfrm>
            <a:off x="2985588" y="2345325"/>
            <a:ext cx="1624512" cy="474075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4025055-3691-CE27-04E4-4CA42DEFDBBC}"/>
              </a:ext>
            </a:extLst>
          </p:cNvPr>
          <p:cNvSpPr/>
          <p:nvPr/>
        </p:nvSpPr>
        <p:spPr>
          <a:xfrm>
            <a:off x="1361076" y="4702930"/>
            <a:ext cx="2004424" cy="461375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76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9" y="-5730747"/>
            <a:ext cx="13202963" cy="1203797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D939A-9395-3D3C-8893-84466894485D}"/>
              </a:ext>
            </a:extLst>
          </p:cNvPr>
          <p:cNvSpPr/>
          <p:nvPr/>
        </p:nvSpPr>
        <p:spPr>
          <a:xfrm>
            <a:off x="0" y="6705526"/>
            <a:ext cx="11974031" cy="98625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B8D204-2EF8-8303-7EEF-26EF2B0D0F38}"/>
              </a:ext>
            </a:extLst>
          </p:cNvPr>
          <p:cNvSpPr/>
          <p:nvPr/>
        </p:nvSpPr>
        <p:spPr>
          <a:xfrm>
            <a:off x="-168351" y="-1077192"/>
            <a:ext cx="12036056" cy="2730869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-522804"/>
            <a:ext cx="11251018" cy="2441870"/>
          </a:xfrm>
        </p:spPr>
        <p:txBody>
          <a:bodyPr>
            <a:normAutofit/>
          </a:bodyPr>
          <a:lstStyle/>
          <a:p>
            <a:r>
              <a:rPr lang="en-AU" dirty="0"/>
              <a:t>What data types are contained in this member? </a:t>
            </a:r>
            <a:endParaRPr lang="x-none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DBED0CF-A6A0-E18E-6A8A-E3575199730E}"/>
              </a:ext>
            </a:extLst>
          </p:cNvPr>
          <p:cNvSpPr/>
          <p:nvPr/>
        </p:nvSpPr>
        <p:spPr>
          <a:xfrm>
            <a:off x="441253" y="5562600"/>
            <a:ext cx="12036056" cy="406518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7228057-D7A8-707B-846F-AE0A3F767486}"/>
              </a:ext>
            </a:extLst>
          </p:cNvPr>
          <p:cNvSpPr/>
          <p:nvPr/>
        </p:nvSpPr>
        <p:spPr>
          <a:xfrm>
            <a:off x="2985588" y="2345325"/>
            <a:ext cx="1624512" cy="474075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4025055-3691-CE27-04E4-4CA42DEFDBBC}"/>
              </a:ext>
            </a:extLst>
          </p:cNvPr>
          <p:cNvSpPr/>
          <p:nvPr/>
        </p:nvSpPr>
        <p:spPr>
          <a:xfrm>
            <a:off x="1361076" y="4702930"/>
            <a:ext cx="2004424" cy="461375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381A4711-8A9B-5278-2600-8BBC8074C06C}"/>
              </a:ext>
            </a:extLst>
          </p:cNvPr>
          <p:cNvSpPr/>
          <p:nvPr/>
        </p:nvSpPr>
        <p:spPr>
          <a:xfrm>
            <a:off x="3949962" y="3217695"/>
            <a:ext cx="1624512" cy="342279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D4505FD9-D57B-A805-6C26-6F5AEDC12AF6}"/>
              </a:ext>
            </a:extLst>
          </p:cNvPr>
          <p:cNvSpPr/>
          <p:nvPr/>
        </p:nvSpPr>
        <p:spPr>
          <a:xfrm>
            <a:off x="3949962" y="3637636"/>
            <a:ext cx="1624512" cy="342279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161C5A0-77C1-27B8-EB31-2A828C63B0D6}"/>
              </a:ext>
            </a:extLst>
          </p:cNvPr>
          <p:cNvSpPr/>
          <p:nvPr/>
        </p:nvSpPr>
        <p:spPr>
          <a:xfrm>
            <a:off x="3949962" y="4038658"/>
            <a:ext cx="1624512" cy="342279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274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358-D757-DA7A-DDFF-B853D4A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8" y="460818"/>
            <a:ext cx="3701901" cy="244187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Structs can also contain other structs, or even arrays.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F75DD-A576-6163-DD97-18498A14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43227"/>
            <a:ext cx="7393957" cy="6793514"/>
          </a:xfrm>
          <a:prstGeom prst="rect">
            <a:avLst/>
          </a:prstGeom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1351F20-BF7E-41B5-690C-8A27D35CD4C3}"/>
              </a:ext>
            </a:extLst>
          </p:cNvPr>
          <p:cNvSpPr/>
          <p:nvPr/>
        </p:nvSpPr>
        <p:spPr>
          <a:xfrm>
            <a:off x="4327452" y="460818"/>
            <a:ext cx="6947386" cy="878884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0C30FDF0-9E75-0777-80FF-F81CB76402F0}"/>
              </a:ext>
            </a:extLst>
          </p:cNvPr>
          <p:cNvSpPr/>
          <p:nvPr/>
        </p:nvSpPr>
        <p:spPr>
          <a:xfrm>
            <a:off x="4327452" y="1339702"/>
            <a:ext cx="6947386" cy="2853069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776D46D2-AF00-EAA7-47FD-2B86D96C4C03}"/>
              </a:ext>
            </a:extLst>
          </p:cNvPr>
          <p:cNvSpPr/>
          <p:nvPr/>
        </p:nvSpPr>
        <p:spPr>
          <a:xfrm>
            <a:off x="4327452" y="4192771"/>
            <a:ext cx="6947386" cy="2204411"/>
          </a:xfrm>
          <a:prstGeom prst="roundRect">
            <a:avLst>
              <a:gd name="adj" fmla="val 16667"/>
            </a:avLst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D79B4-F2F2-AE43-B9FB-371383C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8" y="2902688"/>
            <a:ext cx="3850756" cy="3264650"/>
          </a:xfrm>
        </p:spPr>
        <p:txBody>
          <a:bodyPr>
            <a:normAutofit/>
          </a:bodyPr>
          <a:lstStyle/>
          <a:p>
            <a:r>
              <a:rPr lang="en-GB" sz="3200" dirty="0"/>
              <a:t>For example, this struct contains a string, a struct, and an array</a:t>
            </a:r>
          </a:p>
          <a:p>
            <a:endParaRPr lang="en-GB" sz="3200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96DC209-59BF-B863-3820-7534E9CA9348}"/>
              </a:ext>
            </a:extLst>
          </p:cNvPr>
          <p:cNvSpPr/>
          <p:nvPr/>
        </p:nvSpPr>
        <p:spPr>
          <a:xfrm>
            <a:off x="5651500" y="1757293"/>
            <a:ext cx="1041400" cy="201091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F6599165-F821-555E-5E87-E50A738EA7AB}"/>
              </a:ext>
            </a:extLst>
          </p:cNvPr>
          <p:cNvSpPr/>
          <p:nvPr/>
        </p:nvSpPr>
        <p:spPr>
          <a:xfrm>
            <a:off x="5740400" y="875403"/>
            <a:ext cx="863600" cy="204097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744B7-4059-4CFE-ED19-5C7D4A684CEC}"/>
              </a:ext>
            </a:extLst>
          </p:cNvPr>
          <p:cNvSpPr/>
          <p:nvPr/>
        </p:nvSpPr>
        <p:spPr>
          <a:xfrm>
            <a:off x="5651500" y="4610362"/>
            <a:ext cx="952500" cy="224567"/>
          </a:xfrm>
          <a:prstGeom prst="roundRect">
            <a:avLst>
              <a:gd name="adj" fmla="val 16667"/>
            </a:avLst>
          </a:prstGeom>
          <a:solidFill>
            <a:srgbClr val="00B050">
              <a:alpha val="9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227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86" y="1995487"/>
            <a:ext cx="4104167" cy="4351338"/>
          </a:xfrm>
        </p:spPr>
        <p:txBody>
          <a:bodyPr>
            <a:normAutofit/>
          </a:bodyPr>
          <a:lstStyle/>
          <a:p>
            <a:r>
              <a:rPr lang="en-GB" sz="4000" dirty="0"/>
              <a:t>A combination of XML content and HTTP headers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AF1FF9-5EA1-087C-CFB2-A785B437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026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GB" sz="4400" dirty="0"/>
              <a:t>A combination of </a:t>
            </a:r>
          </a:p>
          <a:p>
            <a:pPr lvl="1"/>
            <a:r>
              <a:rPr lang="en-GB" sz="4000" dirty="0"/>
              <a:t>XML content</a:t>
            </a:r>
          </a:p>
          <a:p>
            <a:pPr lvl="1"/>
            <a:r>
              <a:rPr lang="en-GB" sz="4000" dirty="0"/>
              <a:t>HTTP headers</a:t>
            </a:r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718119" y="3843339"/>
            <a:ext cx="7531031" cy="3048000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370082" y="3028951"/>
            <a:ext cx="3039994" cy="75247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8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4000" dirty="0"/>
              <a:t>XML-RPC is a simple protocol for carrying out remote procedure calls (RPC) over TCP/IP </a:t>
            </a:r>
          </a:p>
          <a:p>
            <a:r>
              <a:rPr lang="en-GB" sz="4000" dirty="0"/>
              <a:t>It uses two standards of the internet to create a standard way of calling remote web services and receiving a response</a:t>
            </a:r>
          </a:p>
          <a:p>
            <a:pPr lvl="1"/>
            <a:r>
              <a:rPr lang="en-GB" sz="3600" dirty="0"/>
              <a:t>Hypertext Transfer Protocol (HTTP) as a transport mechanism</a:t>
            </a:r>
          </a:p>
          <a:p>
            <a:pPr lvl="1"/>
            <a:r>
              <a:rPr lang="en-GB" sz="3600" dirty="0" err="1"/>
              <a:t>eXtensible</a:t>
            </a:r>
            <a:r>
              <a:rPr lang="en-GB" sz="3600" dirty="0"/>
              <a:t> </a:t>
            </a:r>
            <a:r>
              <a:rPr lang="en-GB" sz="3600" dirty="0" err="1"/>
              <a:t>Markup</a:t>
            </a:r>
            <a:r>
              <a:rPr lang="en-GB" sz="3600" dirty="0"/>
              <a:t> Language (XML) to encode it’s calls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94594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GB" sz="4400" dirty="0"/>
              <a:t>A combination of </a:t>
            </a:r>
          </a:p>
          <a:p>
            <a:pPr lvl="1"/>
            <a:r>
              <a:rPr lang="en-GB" sz="4000" dirty="0"/>
              <a:t>XML content</a:t>
            </a:r>
          </a:p>
          <a:p>
            <a:pPr lvl="1"/>
            <a:r>
              <a:rPr lang="en-GB" sz="4000" dirty="0"/>
              <a:t>HTTP headers</a:t>
            </a:r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718119" y="3843339"/>
            <a:ext cx="7531031" cy="3048000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370082" y="3028951"/>
            <a:ext cx="3039994" cy="752474"/>
          </a:xfrm>
          <a:prstGeom prst="roundRect">
            <a:avLst/>
          </a:prstGeom>
          <a:solidFill>
            <a:srgbClr val="FF0000">
              <a:alpha val="2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370081" y="3790951"/>
            <a:ext cx="3290887" cy="547133"/>
          </a:xfrm>
          <a:prstGeom prst="roundRect">
            <a:avLst/>
          </a:prstGeom>
          <a:solidFill>
            <a:srgbClr val="00B050">
              <a:alpha val="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718118" y="1781177"/>
            <a:ext cx="7531031" cy="1924048"/>
          </a:xfrm>
          <a:prstGeom prst="roundRect">
            <a:avLst/>
          </a:prstGeom>
          <a:solidFill>
            <a:srgbClr val="00B050">
              <a:alpha val="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28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root element is a </a:t>
            </a:r>
            <a:r>
              <a:rPr lang="en-US" sz="3600" dirty="0" err="1">
                <a:solidFill>
                  <a:schemeClr val="accent1"/>
                </a:solidFill>
              </a:rPr>
              <a:t>methodCall</a:t>
            </a:r>
            <a:r>
              <a:rPr lang="en-US" sz="3600" dirty="0"/>
              <a:t> element</a:t>
            </a:r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881563" y="4224339"/>
            <a:ext cx="2185987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81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dirty="0" err="1">
                <a:solidFill>
                  <a:schemeClr val="accent1"/>
                </a:solidFill>
              </a:rPr>
              <a:t>methodCall</a:t>
            </a:r>
            <a:r>
              <a:rPr lang="en-US" sz="3600" dirty="0"/>
              <a:t> element contains a </a:t>
            </a:r>
            <a:r>
              <a:rPr lang="en-US" sz="3600" dirty="0" err="1">
                <a:solidFill>
                  <a:schemeClr val="accent1"/>
                </a:solidFill>
              </a:rPr>
              <a:t>methodName</a:t>
            </a:r>
            <a:r>
              <a:rPr lang="en-US" sz="3600" dirty="0"/>
              <a:t> element and a </a:t>
            </a:r>
            <a:r>
              <a:rPr lang="en-US" sz="3600" dirty="0" err="1">
                <a:solidFill>
                  <a:schemeClr val="accent1"/>
                </a:solidFill>
              </a:rPr>
              <a:t>params</a:t>
            </a:r>
            <a:r>
              <a:rPr lang="en-US" sz="3600" dirty="0"/>
              <a:t> element.</a:t>
            </a:r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224463" y="4572001"/>
            <a:ext cx="2185987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224462" y="4919663"/>
            <a:ext cx="2185987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>
                <a:solidFill>
                  <a:schemeClr val="accent1"/>
                </a:solidFill>
              </a:rPr>
              <a:t>methodName</a:t>
            </a:r>
            <a:r>
              <a:rPr lang="en-US" sz="3600" dirty="0"/>
              <a:t> element identifies the name of the procedure to be called</a:t>
            </a:r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324725" y="4572001"/>
            <a:ext cx="1719263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97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>
                <a:solidFill>
                  <a:schemeClr val="accent1"/>
                </a:solidFill>
              </a:rPr>
              <a:t>params</a:t>
            </a:r>
            <a:r>
              <a:rPr lang="en-US" sz="3600" dirty="0"/>
              <a:t> element contains a list of parameters</a:t>
            </a:r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604703" y="5162551"/>
            <a:ext cx="1253298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52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param</a:t>
            </a:r>
            <a:r>
              <a:rPr lang="en-US" sz="3600" dirty="0"/>
              <a:t> elements contain </a:t>
            </a:r>
            <a:r>
              <a:rPr lang="en-US" sz="3600" dirty="0">
                <a:solidFill>
                  <a:schemeClr val="accent1"/>
                </a:solidFill>
              </a:rPr>
              <a:t>value</a:t>
            </a:r>
            <a:r>
              <a:rPr lang="en-US" sz="3600" dirty="0"/>
              <a:t> elements</a:t>
            </a:r>
            <a:endParaRPr lang="x-none" sz="3600"/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909503" y="5510213"/>
            <a:ext cx="1253298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86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Request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1925" cy="435133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param</a:t>
            </a:r>
            <a:r>
              <a:rPr lang="en-US" sz="3600" dirty="0"/>
              <a:t> elements contain </a:t>
            </a:r>
            <a:r>
              <a:rPr lang="en-US" sz="3600" dirty="0">
                <a:solidFill>
                  <a:schemeClr val="accent1"/>
                </a:solidFill>
              </a:rPr>
              <a:t>value</a:t>
            </a:r>
            <a:r>
              <a:rPr lang="en-US" sz="3600" dirty="0"/>
              <a:t> elements which identify the value of the parameter</a:t>
            </a:r>
            <a:endParaRPr lang="x-none" sz="3600"/>
          </a:p>
          <a:p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9" y="1995487"/>
            <a:ext cx="747388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909503" y="5510213"/>
            <a:ext cx="1253298" cy="3476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70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XML-RPC Response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response is successful - the procedure was found, executed correctly, and returned results - then the XML-RPC response will look much like a request, except that the </a:t>
            </a:r>
            <a:r>
              <a:rPr lang="en-US" b="0" i="0" u="none" strike="noStrike" baseline="0" dirty="0" err="1">
                <a:solidFill>
                  <a:srgbClr val="666666"/>
                </a:solidFill>
                <a:latin typeface="Courier New" panose="02070309020205020404" pitchFamily="49" charset="0"/>
              </a:rPr>
              <a:t>methodCall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is replaced by a </a:t>
            </a:r>
            <a:r>
              <a:rPr lang="en-US" b="0" i="0" u="none" strike="noStrike" baseline="0" dirty="0" err="1">
                <a:solidFill>
                  <a:srgbClr val="666666"/>
                </a:solidFill>
                <a:latin typeface="Courier New" panose="02070309020205020404" pitchFamily="49" charset="0"/>
              </a:rPr>
              <a:t>methodResponse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and there is no </a:t>
            </a:r>
            <a:r>
              <a:rPr lang="en-US" b="0" i="0" u="none" strike="noStrike" baseline="0" dirty="0" err="1">
                <a:solidFill>
                  <a:srgbClr val="666666"/>
                </a:solidFill>
                <a:latin typeface="Courier New" panose="02070309020205020404" pitchFamily="49" charset="0"/>
              </a:rPr>
              <a:t>methodName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element:</a:t>
            </a:r>
            <a:endParaRPr lang="en-GB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4B4D5-B4B6-4DDF-BD69-09B7DD57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91" y="4253502"/>
            <a:ext cx="8974618" cy="2440112"/>
          </a:xfrm>
          <a:prstGeom prst="rect">
            <a:avLst/>
          </a:prstGeom>
        </p:spPr>
      </p:pic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445C260B-7002-0C9F-F2C4-42F7A987C367}"/>
              </a:ext>
            </a:extLst>
          </p:cNvPr>
          <p:cNvSpPr/>
          <p:nvPr/>
        </p:nvSpPr>
        <p:spPr>
          <a:xfrm>
            <a:off x="1943559" y="4489487"/>
            <a:ext cx="2649706" cy="3270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06DC3378-D527-7FA0-234B-8776B2FECD20}"/>
              </a:ext>
            </a:extLst>
          </p:cNvPr>
          <p:cNvSpPr/>
          <p:nvPr/>
        </p:nvSpPr>
        <p:spPr>
          <a:xfrm>
            <a:off x="1084520" y="1825625"/>
            <a:ext cx="4214037" cy="428477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563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F1FAE-D2A3-472F-BDBB-716BBCF9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Fault response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C9489-D15C-440C-AEB5-5C54D560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there was a problem in processing the XML-RPC request, the </a:t>
            </a:r>
            <a:r>
              <a:rPr lang="en-US" b="0" i="0" u="none" strike="noStrike" baseline="0" dirty="0" err="1">
                <a:solidFill>
                  <a:srgbClr val="666666"/>
                </a:solidFill>
                <a:latin typeface="Courier New" panose="02070309020205020404" pitchFamily="49" charset="0"/>
              </a:rPr>
              <a:t>methodResponse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will contain a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fault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instead of a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params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element. The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fault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element, like the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urier New" panose="02070309020205020404" pitchFamily="49" charset="0"/>
              </a:rPr>
              <a:t>params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element, has only a single value. Instead of containing a response to the request, however, that value indicates that something went wrong. </a:t>
            </a:r>
            <a:endParaRPr lang="x-none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0F1F75-0341-4E71-BD6D-6F4BF0DB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70" y="4086559"/>
            <a:ext cx="10044930" cy="2406316"/>
          </a:xfrm>
          <a:prstGeom prst="rect">
            <a:avLst/>
          </a:prstGeom>
        </p:spPr>
      </p:pic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2ACF091-89F5-49B7-1215-DAFE1609D051}"/>
              </a:ext>
            </a:extLst>
          </p:cNvPr>
          <p:cNvSpPr/>
          <p:nvPr/>
        </p:nvSpPr>
        <p:spPr>
          <a:xfrm>
            <a:off x="1433197" y="4962655"/>
            <a:ext cx="2649706" cy="327062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5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A4-2853-428A-A6B1-D68E08BE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XML-RPC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1F5B-1BEE-4699-8D43-E93C7698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Critics argue that RPC calls can be made with plain XML instead</a:t>
            </a:r>
          </a:p>
          <a:p>
            <a:pPr lvl="1"/>
            <a:r>
              <a:rPr lang="en-US" sz="3200" dirty="0"/>
              <a:t>Both XML-RPC and XML require an application level data model (such as which filed names are defined in the XML schema or the parameter names in XML-RPC)</a:t>
            </a:r>
          </a:p>
          <a:p>
            <a:pPr lvl="1"/>
            <a:r>
              <a:rPr lang="en-US" sz="3200" dirty="0"/>
              <a:t>XML-RPC uses about 4 times the number of bytes compared to plain XML to encode the same objects</a:t>
            </a:r>
          </a:p>
          <a:p>
            <a:r>
              <a:rPr lang="en-US" sz="3600" dirty="0"/>
              <a:t>Does XML-RPC add any value?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968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on the private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Systems integrators and programmers building distributed systems often use XML-RPC as </a:t>
            </a:r>
            <a:r>
              <a:rPr lang="en-GB" sz="4000" dirty="0">
                <a:solidFill>
                  <a:schemeClr val="accent1"/>
                </a:solidFill>
              </a:rPr>
              <a:t>glue code</a:t>
            </a:r>
            <a:r>
              <a:rPr lang="en-GB" sz="4000" dirty="0"/>
              <a:t>, connecting disparate parts of a private network</a:t>
            </a:r>
          </a:p>
          <a:p>
            <a:r>
              <a:rPr lang="en-GB" sz="4000" dirty="0"/>
              <a:t>By using XML-RPC, developers can focus on the interfaces between systems, not the protocol used to connect those interfaces. </a:t>
            </a:r>
          </a:p>
        </p:txBody>
      </p:sp>
    </p:spTree>
    <p:extLst>
      <p:ext uri="{BB962C8B-B14F-4D97-AF65-F5344CB8AC3E}">
        <p14:creationId xmlns:p14="http://schemas.microsoft.com/office/powerpoint/2010/main" val="23601244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34476E-DA57-4EBA-AF93-5DB8547066F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25168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3600" dirty="0"/>
              <a:t>Does XML-RPC add any value?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5471938-AE6F-48E9-A9AF-94585BF5387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FFCDC8-F103-41BA-A655-CC032B413E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470DD76-4E63-462A-BD02-474968596FD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3ED54A1-F68B-4022-BB81-7E41BFCAA41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69842444-3D56-422E-8CD7-96659A285BD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68F196E2-A55D-4BEB-8D69-361D85E4DA8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6100815-C866-4FD8-8998-CA0F7290546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156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41F9-16D1-4EB9-BE4D-6A6E3463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XML-RPC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4F5D-D99E-4543-872C-5565D818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Well defined protocol</a:t>
            </a:r>
          </a:p>
          <a:p>
            <a:r>
              <a:rPr lang="en-US" sz="3600" dirty="0"/>
              <a:t>Grater support from libraries </a:t>
            </a:r>
          </a:p>
          <a:p>
            <a:r>
              <a:rPr lang="en-US" sz="3600" dirty="0"/>
              <a:t>Many available implementations</a:t>
            </a:r>
          </a:p>
          <a:p>
            <a:r>
              <a:rPr lang="en-US" sz="3600" dirty="0"/>
              <a:t>You don’t have to write as much code</a:t>
            </a:r>
          </a:p>
          <a:p>
            <a:r>
              <a:rPr lang="en-US" sz="3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679456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971D-33C0-4508-B4D0-B63EF3F1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disparate systems – how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6548-A51A-4B54-9A52-9EFC06F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XML – data format, not a protocol</a:t>
            </a:r>
          </a:p>
          <a:p>
            <a:pPr lvl="1"/>
            <a:r>
              <a:rPr lang="en-US" sz="3200" dirty="0"/>
              <a:t>Flexibility</a:t>
            </a:r>
          </a:p>
          <a:p>
            <a:pPr lvl="1"/>
            <a:r>
              <a:rPr lang="en-US" sz="3200" dirty="0"/>
              <a:t>Cross-platform usability</a:t>
            </a:r>
          </a:p>
          <a:p>
            <a:r>
              <a:rPr lang="en-US" sz="3600" dirty="0"/>
              <a:t>XML over HTTP POST request</a:t>
            </a:r>
          </a:p>
          <a:p>
            <a:pPr lvl="1"/>
            <a:r>
              <a:rPr lang="en-US" sz="3200" dirty="0"/>
              <a:t>Sender assembles XML document and sends it much like HTML from data</a:t>
            </a:r>
          </a:p>
          <a:p>
            <a:pPr lvl="1"/>
            <a:r>
              <a:rPr lang="en-US" sz="3200" dirty="0"/>
              <a:t>Recipient processes the XML and sends back the response, also in XML</a:t>
            </a:r>
          </a:p>
          <a:p>
            <a:pPr lvl="1"/>
            <a:r>
              <a:rPr lang="en-US" sz="3200" dirty="0">
                <a:highlight>
                  <a:srgbClr val="FFFF00"/>
                </a:highlight>
              </a:rPr>
              <a:t>Developers need to create custom vocabularies</a:t>
            </a:r>
            <a:r>
              <a:rPr lang="en-US" sz="3200" dirty="0"/>
              <a:t> for these transactions</a:t>
            </a:r>
            <a:r>
              <a:rPr lang="en-US" sz="3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15970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971D-33C0-4508-B4D0-B63EF3F1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disparate systems – how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6548-A51A-4B54-9A52-9EFC06F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Use standardized vocabularies</a:t>
            </a:r>
          </a:p>
          <a:p>
            <a:pPr lvl="1"/>
            <a:r>
              <a:rPr lang="en-US" sz="3200" dirty="0"/>
              <a:t>XML-RPC</a:t>
            </a:r>
          </a:p>
          <a:p>
            <a:pPr lvl="2"/>
            <a:r>
              <a:rPr lang="en-US" sz="2800" dirty="0"/>
              <a:t>A very simple protocol, uses XML messages travelling on HTTP to represent client-server remote procedure call (RPC)</a:t>
            </a:r>
          </a:p>
          <a:p>
            <a:pPr lvl="2"/>
            <a:r>
              <a:rPr lang="en-US" sz="2800" dirty="0"/>
              <a:t>XML messages identify methods, parameters, and the results for calling the methods</a:t>
            </a:r>
          </a:p>
          <a:p>
            <a:pPr lvl="2"/>
            <a:r>
              <a:rPr lang="en-US" sz="2800" dirty="0"/>
              <a:t>XML documents use simple but effective set of data types to pass information between computers</a:t>
            </a:r>
          </a:p>
          <a:p>
            <a:pPr lvl="1"/>
            <a:r>
              <a:rPr lang="en-US" sz="3200" dirty="0"/>
              <a:t>SOAP</a:t>
            </a:r>
          </a:p>
          <a:p>
            <a:pPr lvl="2"/>
            <a:r>
              <a:rPr lang="en-US" sz="2800" dirty="0"/>
              <a:t>Details in Module 2</a:t>
            </a:r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70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971D-33C0-4508-B4D0-B63EF3F1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disparate systems – how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6548-A51A-4B54-9A52-9EFC06F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</a:t>
            </a:r>
          </a:p>
          <a:p>
            <a:pPr lvl="1"/>
            <a:r>
              <a:rPr lang="en-US" sz="3200" dirty="0"/>
              <a:t>HTTP-based alternative</a:t>
            </a:r>
          </a:p>
          <a:p>
            <a:r>
              <a:rPr lang="en-US" sz="3600" dirty="0"/>
              <a:t>BEEP</a:t>
            </a:r>
          </a:p>
          <a:p>
            <a:pPr lvl="1"/>
            <a:r>
              <a:rPr lang="en-US" sz="3200" dirty="0"/>
              <a:t>Uses XML to build protocols on TCP sockets</a:t>
            </a:r>
          </a:p>
          <a:p>
            <a:pPr lvl="1"/>
            <a:r>
              <a:rPr lang="en-US" sz="3200" dirty="0"/>
              <a:t>Supports HTTP-style message-and-reply</a:t>
            </a:r>
          </a:p>
          <a:p>
            <a:pPr lvl="1"/>
            <a:r>
              <a:rPr lang="en-US" sz="3200" dirty="0"/>
              <a:t>SOAP messages can be transmitted over BEEP	</a:t>
            </a:r>
            <a:r>
              <a:rPr lang="en-US" sz="3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078656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B99423-F711-4A91-82B5-E1DF79D145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50902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GB" sz="3600" dirty="0"/>
              <a:t>What is the relationship between XML, XML-RPC, and SOAP?</a:t>
            </a:r>
            <a:endParaRPr lang="en-US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6857A9-7EF1-4B22-9504-292BB1B8F2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99907-B2A6-4302-BA7F-C2FEEF84BF0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GB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78F2E4-EB20-41DE-9276-F41BC1F8C18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61C7BAC-5C59-46A5-81BF-E9123A4DC7F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419EB25-1B97-4BF8-AEDD-9D1D9256D3A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8FF33A04-320F-4CE8-9D07-A3DB3F6C68D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AD15F3DF-B85D-4F1D-9132-A39B6D733BF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C02DA03-FD23-43B4-9B04-BFA10E4B6E5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5814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5C70-B711-43B9-82FC-677FA5A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relationship between XML, XML-RPC, and SOAP?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FAE4C-96BC-4CDA-9E2A-96CDE517AABF}"/>
              </a:ext>
            </a:extLst>
          </p:cNvPr>
          <p:cNvSpPr txBox="1">
            <a:spLocks noGrp="1"/>
          </p:cNvSpPr>
          <p:nvPr/>
        </p:nvSpPr>
        <p:spPr bwMode="auto">
          <a:xfrm>
            <a:off x="8087032" y="622735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6482BE4-C7BC-4B26-81AE-BFB86DAC28A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76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2043315-4F09-47DA-B4F1-782E9D21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232" y="2345917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8E73D2-7E3C-4A48-830A-809A1A5E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232" y="3107917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3E4E8F9-71DE-473F-9A52-3A9CA670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232" y="3869917"/>
            <a:ext cx="609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XML Messaging	  XML-RPC, SOAP,XML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7086EE6-4BA6-4D69-801D-351293C7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232" y="4631917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7AC3757-6A21-4853-BF79-9517036B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632" y="6003517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649AD1DE-71BD-4669-A865-4ACA60E9E2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0632" y="4936717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CA645A71-B51C-44C9-BD96-D177BD68F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433" y="5317717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C1540EC2-3615-41DF-83C4-91025DEEC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432" y="4250917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881BCA01-CA93-4B39-A339-F10CAB683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833" y="3717518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4927DFB-7A11-4F83-8116-A57770FDE9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0232" y="3488917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00540ED2-E853-436D-ACA8-D45A4983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33" y="2345918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DD90E5B-9673-452B-BCBB-402ABE2A2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2632" y="2650717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129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1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 is a service?</a:t>
            </a:r>
            <a:endParaRPr lang="en-GB" dirty="0"/>
          </a:p>
          <a:p>
            <a:pPr lvl="0"/>
            <a:r>
              <a:rPr lang="en-US" dirty="0"/>
              <a:t>What is a web-service?</a:t>
            </a:r>
            <a:endParaRPr lang="en-GB" dirty="0"/>
          </a:p>
          <a:p>
            <a:pPr lvl="0"/>
            <a:r>
              <a:rPr lang="en-US" dirty="0"/>
              <a:t>What is a web-service protocol stack?</a:t>
            </a:r>
            <a:endParaRPr lang="en-GB" dirty="0"/>
          </a:p>
          <a:p>
            <a:pPr lvl="0"/>
            <a:r>
              <a:rPr lang="en-US" dirty="0"/>
              <a:t>What is XML messaging? </a:t>
            </a:r>
            <a:endParaRPr lang="en-GB" dirty="0"/>
          </a:p>
          <a:p>
            <a:pPr lvl="0"/>
            <a:r>
              <a:rPr lang="en-US" dirty="0"/>
              <a:t>What is service description?</a:t>
            </a:r>
            <a:endParaRPr lang="en-GB" dirty="0"/>
          </a:p>
          <a:p>
            <a:pPr lvl="0"/>
            <a:r>
              <a:rPr lang="en-US" dirty="0"/>
              <a:t>What is service discovery?</a:t>
            </a:r>
            <a:endParaRPr lang="en-GB" dirty="0"/>
          </a:p>
          <a:p>
            <a:pPr lvl="0"/>
            <a:r>
              <a:rPr lang="en-US" dirty="0"/>
              <a:t>What is XML-RPC</a:t>
            </a:r>
            <a:endParaRPr lang="en-GB" dirty="0"/>
          </a:p>
          <a:p>
            <a:pPr lvl="0"/>
            <a:r>
              <a:rPr lang="en-US" dirty="0"/>
              <a:t>What is XML?</a:t>
            </a:r>
            <a:endParaRPr lang="en-GB" dirty="0"/>
          </a:p>
          <a:p>
            <a:pPr lvl="0"/>
            <a:r>
              <a:rPr lang="en-US" dirty="0"/>
              <a:t>What is SOAP?</a:t>
            </a:r>
            <a:endParaRPr lang="en-GB" dirty="0"/>
          </a:p>
          <a:p>
            <a:pPr lvl="0"/>
            <a:r>
              <a:rPr lang="en-US" dirty="0"/>
              <a:t>What is WSDL?</a:t>
            </a:r>
            <a:endParaRPr lang="en-GB" dirty="0"/>
          </a:p>
          <a:p>
            <a:pPr lvl="0"/>
            <a:r>
              <a:rPr lang="en-US" dirty="0"/>
              <a:t>What is UDDI?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170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1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relationship between XML, XML-RPC, and SOAP?</a:t>
            </a:r>
            <a:endParaRPr lang="en-GB" dirty="0"/>
          </a:p>
          <a:p>
            <a:pPr lvl="0"/>
            <a:r>
              <a:rPr lang="en-US" dirty="0"/>
              <a:t>What is the relationship between SOAP, WSDL, and UDDI?</a:t>
            </a:r>
            <a:endParaRPr lang="en-GB" dirty="0"/>
          </a:p>
          <a:p>
            <a:pPr lvl="0"/>
            <a:r>
              <a:rPr lang="en-US" dirty="0"/>
              <a:t>What is the relationship between WSDL and service description?</a:t>
            </a:r>
            <a:endParaRPr lang="en-GB" dirty="0"/>
          </a:p>
          <a:p>
            <a:pPr lvl="0"/>
            <a:r>
              <a:rPr lang="en-US" dirty="0"/>
              <a:t>What is the relationship between UDDI and service discovery?</a:t>
            </a:r>
            <a:endParaRPr lang="en-GB" dirty="0"/>
          </a:p>
          <a:p>
            <a:pPr lvl="0"/>
            <a:r>
              <a:rPr lang="en-US" dirty="0"/>
              <a:t>What are the three main actors in service architecture?</a:t>
            </a:r>
            <a:endParaRPr lang="en-GB" dirty="0"/>
          </a:p>
          <a:p>
            <a:pPr lvl="0"/>
            <a:r>
              <a:rPr lang="en-US" dirty="0"/>
              <a:t>What are the steps in a typical development plan for a service requestor? </a:t>
            </a:r>
            <a:endParaRPr lang="en-GB" dirty="0"/>
          </a:p>
          <a:p>
            <a:pPr lvl="0"/>
            <a:r>
              <a:rPr lang="en-US" dirty="0"/>
              <a:t>How do we develop web services from the service provider perspective?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909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1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Why do we use XML-RPC when developing services? What are its advantages?</a:t>
            </a:r>
            <a:endParaRPr lang="en-GB" dirty="0"/>
          </a:p>
          <a:p>
            <a:pPr lvl="0"/>
            <a:r>
              <a:rPr lang="en-US" dirty="0"/>
              <a:t>What is “glue code” and how do we use XML-RPC as glue code?</a:t>
            </a:r>
            <a:endParaRPr lang="en-GB" dirty="0"/>
          </a:p>
          <a:p>
            <a:pPr lvl="0"/>
            <a:r>
              <a:rPr lang="en-US" dirty="0"/>
              <a:t>How do we publish services with XML-RPC?</a:t>
            </a:r>
            <a:endParaRPr lang="en-GB" dirty="0"/>
          </a:p>
          <a:p>
            <a:pPr lvl="0"/>
            <a:r>
              <a:rPr lang="en-US" dirty="0"/>
              <a:t>Combination of what three parts define a complete RPC?</a:t>
            </a:r>
            <a:endParaRPr lang="en-GB" dirty="0"/>
          </a:p>
          <a:p>
            <a:pPr lvl="0"/>
            <a:r>
              <a:rPr lang="en-US" dirty="0"/>
              <a:t>What data types are defined in XML-RPC specification and how are they represented?</a:t>
            </a:r>
            <a:endParaRPr lang="en-GB" dirty="0"/>
          </a:p>
          <a:p>
            <a:pPr lvl="0"/>
            <a:r>
              <a:rPr lang="en-US" dirty="0"/>
              <a:t>What elements are in XML-RPC request?</a:t>
            </a:r>
            <a:endParaRPr lang="en-GB" dirty="0"/>
          </a:p>
          <a:p>
            <a:pPr lvl="0"/>
            <a:r>
              <a:rPr lang="en-US" dirty="0"/>
              <a:t>What elements are in XML-RPC response?</a:t>
            </a:r>
            <a:endParaRPr lang="en-GB" dirty="0"/>
          </a:p>
          <a:p>
            <a:pPr lvl="0"/>
            <a:r>
              <a:rPr lang="en-US" dirty="0"/>
              <a:t>How developer uses XML-RPC?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XML-RPC on the public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Developers building public services can use XML-RPC, defining an interface and implementing it in the language of their choice</a:t>
            </a:r>
          </a:p>
          <a:p>
            <a:r>
              <a:rPr lang="en-GB" sz="4000" dirty="0"/>
              <a:t>Once that service is </a:t>
            </a:r>
            <a:r>
              <a:rPr lang="en-GB" sz="4000" dirty="0">
                <a:solidFill>
                  <a:schemeClr val="accent1"/>
                </a:solidFill>
              </a:rPr>
              <a:t>published</a:t>
            </a:r>
            <a:r>
              <a:rPr lang="en-GB" sz="4000" dirty="0"/>
              <a:t> to the Web, any XML-RPC capable client can connect to that service, and developers can create their own applications that use that service.</a:t>
            </a:r>
          </a:p>
        </p:txBody>
      </p:sp>
    </p:spTree>
    <p:extLst>
      <p:ext uri="{BB962C8B-B14F-4D97-AF65-F5344CB8AC3E}">
        <p14:creationId xmlns:p14="http://schemas.microsoft.com/office/powerpoint/2010/main" val="2576463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Concept of “service oriented” and the background of service computing</a:t>
            </a:r>
          </a:p>
          <a:p>
            <a:r>
              <a:rPr lang="en-US" sz="3600" dirty="0"/>
              <a:t>Web Services architecture</a:t>
            </a:r>
          </a:p>
          <a:p>
            <a:pPr lvl="1"/>
            <a:r>
              <a:rPr lang="en-US" sz="3200" dirty="0"/>
              <a:t>Web service actors and their roles</a:t>
            </a:r>
          </a:p>
          <a:p>
            <a:pPr lvl="1"/>
            <a:r>
              <a:rPr lang="en-US" sz="3200" dirty="0"/>
              <a:t>Web service protocol stack</a:t>
            </a:r>
          </a:p>
          <a:p>
            <a:r>
              <a:rPr lang="en-US" sz="3600" dirty="0"/>
              <a:t>Basics of XML-RPC technology</a:t>
            </a:r>
          </a:p>
        </p:txBody>
      </p:sp>
    </p:spTree>
    <p:extLst>
      <p:ext uri="{BB962C8B-B14F-4D97-AF65-F5344CB8AC3E}">
        <p14:creationId xmlns:p14="http://schemas.microsoft.com/office/powerpoint/2010/main" val="16338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DD84-0EE7-8637-E097-B582748B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XML-RPC?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D510B-261E-EE3A-BC3F-A9402029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It’s a specification</a:t>
            </a:r>
          </a:p>
          <a:p>
            <a:r>
              <a:rPr lang="en-AU" sz="3600" dirty="0"/>
              <a:t>It’s a set of implementations that allow software running on disparate operating systems, running in different environments to make procedure calls over the internet</a:t>
            </a:r>
          </a:p>
          <a:p>
            <a:r>
              <a:rPr lang="en-AU" sz="3600" dirty="0"/>
              <a:t>Its remote procedure calling using HTTP as the transport and XML as the encoding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767306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1991</Words>
  <Application>Microsoft Office PowerPoint</Application>
  <PresentationFormat>宽屏</PresentationFormat>
  <Paragraphs>256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Swis721 Hv BT</vt:lpstr>
      <vt:lpstr>Microsoft Yahei</vt:lpstr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COMP3017  Service Computing</vt:lpstr>
      <vt:lpstr>Module One: Introduction to Service Computing and XML-RPC</vt:lpstr>
      <vt:lpstr>Review</vt:lpstr>
      <vt:lpstr>Part III: XML-RPC Essentials</vt:lpstr>
      <vt:lpstr>PowerPoint 演示文稿</vt:lpstr>
      <vt:lpstr>XML-RPC</vt:lpstr>
      <vt:lpstr>XML-RPC on the private network</vt:lpstr>
      <vt:lpstr>XML-RPC on the public network</vt:lpstr>
      <vt:lpstr>What is XML-RPC?</vt:lpstr>
      <vt:lpstr>XML-RPC advantages</vt:lpstr>
      <vt:lpstr>How XML-RPC works</vt:lpstr>
      <vt:lpstr>XML-RPC parts</vt:lpstr>
      <vt:lpstr>Data encoding rules</vt:lpstr>
      <vt:lpstr>XML-RPC Data Model</vt:lpstr>
      <vt:lpstr>Basic data types in XML-RPC</vt:lpstr>
      <vt:lpstr>Complex data types in XML-RPC</vt:lpstr>
      <vt:lpstr>Representing basic types</vt:lpstr>
      <vt:lpstr>Representing basic types</vt:lpstr>
      <vt:lpstr>Complex data types in XML-RPC</vt:lpstr>
      <vt:lpstr>Complex data types in XML-RPC</vt:lpstr>
      <vt:lpstr>Complex data types in XML-RPC</vt:lpstr>
      <vt:lpstr>Representing arrays</vt:lpstr>
      <vt:lpstr>Representing arrays</vt:lpstr>
      <vt:lpstr>Representing arrays</vt:lpstr>
      <vt:lpstr>What data types are contained in this array?</vt:lpstr>
      <vt:lpstr>What data types are contained in this array?</vt:lpstr>
      <vt:lpstr>What data types are contained in this array?</vt:lpstr>
      <vt:lpstr>What data types are contained in this array?</vt:lpstr>
      <vt:lpstr>What data types are contained in this array?</vt:lpstr>
      <vt:lpstr>Array</vt:lpstr>
      <vt:lpstr>Multidimensional array</vt:lpstr>
      <vt:lpstr>Complex data types in XML-RPC</vt:lpstr>
      <vt:lpstr>How many name-value pairs are represented in this struct?</vt:lpstr>
      <vt:lpstr>How many name-value pairs are represented in this struct?</vt:lpstr>
      <vt:lpstr>Where are the name-value pairs contained?</vt:lpstr>
      <vt:lpstr>What element contains the name-value pairs?</vt:lpstr>
      <vt:lpstr>Representing structs</vt:lpstr>
      <vt:lpstr>Representing structs</vt:lpstr>
      <vt:lpstr>What data types are contained in this struct?</vt:lpstr>
      <vt:lpstr>What data types are contained in this struct?</vt:lpstr>
      <vt:lpstr>What data types are contained in this struct?</vt:lpstr>
      <vt:lpstr>What data types are contained in this struct?</vt:lpstr>
      <vt:lpstr>What data types are contained in this struct?</vt:lpstr>
      <vt:lpstr>What data types are contained in this struct?</vt:lpstr>
      <vt:lpstr>What data types are contained in this struct?</vt:lpstr>
      <vt:lpstr>What data types are contained in this member? </vt:lpstr>
      <vt:lpstr>This member contains one name-value pair, where the value is a string</vt:lpstr>
      <vt:lpstr>What data types are contained in this struct?</vt:lpstr>
      <vt:lpstr>What data types are contained in this member? </vt:lpstr>
      <vt:lpstr>This member of the struck contains one name-value pair,  </vt:lpstr>
      <vt:lpstr>This member of the struct contains one name-value pair, where the value is a struct </vt:lpstr>
      <vt:lpstr>This member of the struct contains one name-value pair, where the value is a struct , which contains two string members</vt:lpstr>
      <vt:lpstr>What data types are contained in this struct?</vt:lpstr>
      <vt:lpstr>What data types are contained in this member? </vt:lpstr>
      <vt:lpstr>What data types are contained in this member? </vt:lpstr>
      <vt:lpstr>What data types are contained in this member? </vt:lpstr>
      <vt:lpstr>Structs can also contain other structs, or even arrays. </vt:lpstr>
      <vt:lpstr>XML-RPC Request Structure</vt:lpstr>
      <vt:lpstr>XML-RPC Request Structure</vt:lpstr>
      <vt:lpstr>XML-RPC Request Structure</vt:lpstr>
      <vt:lpstr>XML-RPC Request Structure</vt:lpstr>
      <vt:lpstr>XML-RPC Request Structure</vt:lpstr>
      <vt:lpstr>XML-RPC Request Structure</vt:lpstr>
      <vt:lpstr>XML-RPC Request Structure</vt:lpstr>
      <vt:lpstr>XML-RPC Request Structure</vt:lpstr>
      <vt:lpstr>XML-RPC Request Structure</vt:lpstr>
      <vt:lpstr>XML-RPC Response Structure</vt:lpstr>
      <vt:lpstr>Fault response</vt:lpstr>
      <vt:lpstr>Criticism of XML-RPC</vt:lpstr>
      <vt:lpstr>PowerPoint 演示文稿</vt:lpstr>
      <vt:lpstr>Benefits of XML-RPC</vt:lpstr>
      <vt:lpstr>Connecting disparate systems – how (1)</vt:lpstr>
      <vt:lpstr>Connecting disparate systems – how (2)</vt:lpstr>
      <vt:lpstr>Connecting disparate systems – how (3)</vt:lpstr>
      <vt:lpstr>PowerPoint 演示文稿</vt:lpstr>
      <vt:lpstr>What is the relationship between XML, XML-RPC, and SOAP?</vt:lpstr>
      <vt:lpstr>Guided questions for Module 1</vt:lpstr>
      <vt:lpstr>Guided questions for Module 1</vt:lpstr>
      <vt:lpstr>Guided questions for Module 1</vt:lpstr>
      <vt:lpstr>Module 1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COMP3017_Spring2023_Module 1_part 3</dc:title>
  <dc:creator>Joanna Siebert</dc:creator>
  <cp:lastModifiedBy>刘玄昊</cp:lastModifiedBy>
  <cp:revision>272</cp:revision>
  <cp:lastPrinted>2023-02-18T04:32:49Z</cp:lastPrinted>
  <dcterms:created xsi:type="dcterms:W3CDTF">2020-03-15T08:11:10Z</dcterms:created>
  <dcterms:modified xsi:type="dcterms:W3CDTF">2023-04-22T13:52:44Z</dcterms:modified>
</cp:coreProperties>
</file>