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786" r:id="rId2"/>
    <p:sldId id="1024" r:id="rId3"/>
    <p:sldId id="1025" r:id="rId4"/>
    <p:sldId id="1026" r:id="rId5"/>
    <p:sldId id="1027" r:id="rId6"/>
    <p:sldId id="1028" r:id="rId7"/>
    <p:sldId id="1029" r:id="rId8"/>
    <p:sldId id="1030" r:id="rId9"/>
    <p:sldId id="1300" r:id="rId10"/>
    <p:sldId id="1031" r:id="rId11"/>
    <p:sldId id="1032" r:id="rId12"/>
    <p:sldId id="1033" r:id="rId13"/>
    <p:sldId id="1034" r:id="rId14"/>
    <p:sldId id="1035" r:id="rId15"/>
    <p:sldId id="1036" r:id="rId16"/>
    <p:sldId id="1037" r:id="rId17"/>
    <p:sldId id="1038" r:id="rId18"/>
    <p:sldId id="1039" r:id="rId19"/>
    <p:sldId id="1040" r:id="rId20"/>
    <p:sldId id="1041" r:id="rId21"/>
    <p:sldId id="1042" r:id="rId22"/>
    <p:sldId id="1043" r:id="rId23"/>
    <p:sldId id="1044" r:id="rId24"/>
    <p:sldId id="1045" r:id="rId25"/>
    <p:sldId id="1046" r:id="rId26"/>
    <p:sldId id="1047" r:id="rId27"/>
    <p:sldId id="1048" r:id="rId28"/>
    <p:sldId id="1049" r:id="rId29"/>
    <p:sldId id="1050" r:id="rId30"/>
    <p:sldId id="1051" r:id="rId31"/>
    <p:sldId id="1052" r:id="rId32"/>
    <p:sldId id="1053" r:id="rId33"/>
    <p:sldId id="1054" r:id="rId34"/>
    <p:sldId id="1055" r:id="rId35"/>
    <p:sldId id="1056" r:id="rId36"/>
    <p:sldId id="1316" r:id="rId37"/>
    <p:sldId id="1057" r:id="rId38"/>
    <p:sldId id="1058" r:id="rId39"/>
    <p:sldId id="1315" r:id="rId40"/>
    <p:sldId id="1317" r:id="rId41"/>
    <p:sldId id="1318" r:id="rId42"/>
    <p:sldId id="1319" r:id="rId43"/>
    <p:sldId id="1059" r:id="rId44"/>
    <p:sldId id="1301" r:id="rId45"/>
    <p:sldId id="1060" r:id="rId46"/>
    <p:sldId id="1302" r:id="rId47"/>
    <p:sldId id="1061" r:id="rId48"/>
    <p:sldId id="1303" r:id="rId49"/>
    <p:sldId id="1062" r:id="rId50"/>
    <p:sldId id="1063" r:id="rId51"/>
    <p:sldId id="1304" r:id="rId52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6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4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255" y="139027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COMP3017 </a:t>
            </a:r>
            <a:br>
              <a:rPr lang="en-US" sz="4950" dirty="0"/>
            </a:br>
            <a:r>
              <a:rPr lang="en-US" sz="4950" dirty="0"/>
              <a:t>Service Computing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service basics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An organization exposes its business applications as services on the Internet and makes them accessible via standard programmatic interfaces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846" y="3442914"/>
            <a:ext cx="4961614" cy="31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802" y="3675366"/>
            <a:ext cx="4961614" cy="31826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service basics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Web services technology provides a uniform and loosely coupled integration framework to increase cross-language and cross-platform interoperability for distributed computing and resource sharing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5997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3593989"/>
            <a:ext cx="4961614" cy="31826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service basics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paradigm of Web services opens a new cost-effective way of engineering software to quickly develop and deploy Web applications, by dynamically integrating other independently published Web service components into new business processes</a:t>
            </a:r>
          </a:p>
        </p:txBody>
      </p:sp>
    </p:spTree>
    <p:extLst>
      <p:ext uri="{BB962C8B-B14F-4D97-AF65-F5344CB8AC3E}">
        <p14:creationId xmlns:p14="http://schemas.microsoft.com/office/powerpoint/2010/main" val="336853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32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46318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Registry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EC49E-F42F-4560-B6EF-77DE31B04438}"/>
              </a:ext>
            </a:extLst>
          </p:cNvPr>
          <p:cNvCxnSpPr>
            <a:cxnSpLocks/>
            <a:stCxn id="2" idx="1"/>
            <a:endCxn id="12" idx="4"/>
          </p:cNvCxnSpPr>
          <p:nvPr/>
        </p:nvCxnSpPr>
        <p:spPr>
          <a:xfrm flipH="1" flipV="1">
            <a:off x="3534899" y="2005659"/>
            <a:ext cx="3025873" cy="54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13813C-CE06-46C4-B987-CAE91230E0D5}"/>
              </a:ext>
            </a:extLst>
          </p:cNvPr>
          <p:cNvSpPr txBox="1"/>
          <p:nvPr/>
        </p:nvSpPr>
        <p:spPr>
          <a:xfrm>
            <a:off x="4653317" y="1420884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852D8D09-7CE6-49EA-9F32-B27E2E785C2F}"/>
              </a:ext>
            </a:extLst>
          </p:cNvPr>
          <p:cNvSpPr/>
          <p:nvPr/>
        </p:nvSpPr>
        <p:spPr>
          <a:xfrm>
            <a:off x="216511" y="100170"/>
            <a:ext cx="2531807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Credit Card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Hotel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Airline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911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46318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Registry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EC49E-F42F-4560-B6EF-77DE31B04438}"/>
              </a:ext>
            </a:extLst>
          </p:cNvPr>
          <p:cNvCxnSpPr>
            <a:cxnSpLocks/>
            <a:stCxn id="2" idx="1"/>
            <a:endCxn id="12" idx="4"/>
          </p:cNvCxnSpPr>
          <p:nvPr/>
        </p:nvCxnSpPr>
        <p:spPr>
          <a:xfrm flipH="1" flipV="1">
            <a:off x="3534899" y="2005659"/>
            <a:ext cx="3025873" cy="54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13813C-CE06-46C4-B987-CAE91230E0D5}"/>
              </a:ext>
            </a:extLst>
          </p:cNvPr>
          <p:cNvSpPr txBox="1"/>
          <p:nvPr/>
        </p:nvSpPr>
        <p:spPr>
          <a:xfrm>
            <a:off x="4653317" y="1420884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D9C2E4-433B-4606-9F5D-2A1A4E38DE6C}"/>
              </a:ext>
            </a:extLst>
          </p:cNvPr>
          <p:cNvSpPr txBox="1"/>
          <p:nvPr/>
        </p:nvSpPr>
        <p:spPr>
          <a:xfrm>
            <a:off x="7883012" y="2266024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</a:t>
            </a:r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852D8D09-7CE6-49EA-9F32-B27E2E785C2F}"/>
              </a:ext>
            </a:extLst>
          </p:cNvPr>
          <p:cNvSpPr/>
          <p:nvPr/>
        </p:nvSpPr>
        <p:spPr>
          <a:xfrm>
            <a:off x="216511" y="100170"/>
            <a:ext cx="2531807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Credit Card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Hotel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Airline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3703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C50BDF6-DF50-4FC9-99AE-B5F723600848}"/>
              </a:ext>
            </a:extLst>
          </p:cNvPr>
          <p:cNvSpPr/>
          <p:nvPr/>
        </p:nvSpPr>
        <p:spPr>
          <a:xfrm>
            <a:off x="5432322" y="4574456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2</a:t>
            </a:r>
            <a:r>
              <a:rPr lang="en-US" dirty="0"/>
              <a:t> 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3F66CC-19B3-4DAE-8791-DEF73AE5584C}"/>
              </a:ext>
            </a:extLst>
          </p:cNvPr>
          <p:cNvSpPr/>
          <p:nvPr/>
        </p:nvSpPr>
        <p:spPr>
          <a:xfrm>
            <a:off x="7713405" y="4446637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3</a:t>
            </a:r>
            <a:r>
              <a:rPr lang="en-US" dirty="0"/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46318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Registry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EC49E-F42F-4560-B6EF-77DE31B04438}"/>
              </a:ext>
            </a:extLst>
          </p:cNvPr>
          <p:cNvCxnSpPr>
            <a:cxnSpLocks/>
            <a:stCxn id="2" idx="1"/>
            <a:endCxn id="12" idx="4"/>
          </p:cNvCxnSpPr>
          <p:nvPr/>
        </p:nvCxnSpPr>
        <p:spPr>
          <a:xfrm flipH="1" flipV="1">
            <a:off x="3534899" y="2005659"/>
            <a:ext cx="3025873" cy="54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B503E-28D6-42F1-BB2B-2CEA5D3B39E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H="1" flipV="1">
            <a:off x="3534899" y="2005659"/>
            <a:ext cx="2561101" cy="256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20533F-C893-477A-8551-5D03D9C69C49}"/>
              </a:ext>
            </a:extLst>
          </p:cNvPr>
          <p:cNvCxnSpPr>
            <a:cxnSpLocks/>
            <a:stCxn id="11" idx="1"/>
            <a:endCxn id="12" idx="4"/>
          </p:cNvCxnSpPr>
          <p:nvPr/>
        </p:nvCxnSpPr>
        <p:spPr>
          <a:xfrm flipH="1" flipV="1">
            <a:off x="3534899" y="2005659"/>
            <a:ext cx="4372893" cy="263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13813C-CE06-46C4-B987-CAE91230E0D5}"/>
              </a:ext>
            </a:extLst>
          </p:cNvPr>
          <p:cNvSpPr txBox="1"/>
          <p:nvPr/>
        </p:nvSpPr>
        <p:spPr>
          <a:xfrm>
            <a:off x="4653317" y="1420884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D9C2E4-433B-4606-9F5D-2A1A4E38DE6C}"/>
              </a:ext>
            </a:extLst>
          </p:cNvPr>
          <p:cNvSpPr txBox="1"/>
          <p:nvPr/>
        </p:nvSpPr>
        <p:spPr>
          <a:xfrm>
            <a:off x="9618605" y="4967367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providers</a:t>
            </a:r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852D8D09-7CE6-49EA-9F32-B27E2E785C2F}"/>
              </a:ext>
            </a:extLst>
          </p:cNvPr>
          <p:cNvSpPr/>
          <p:nvPr/>
        </p:nvSpPr>
        <p:spPr>
          <a:xfrm>
            <a:off x="216511" y="100170"/>
            <a:ext cx="2531807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Credit Card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Hotel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Airline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3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A0679-9CD2-42E4-A094-35F63BC86C43}"/>
              </a:ext>
            </a:extLst>
          </p:cNvPr>
          <p:cNvSpPr txBox="1"/>
          <p:nvPr/>
        </p:nvSpPr>
        <p:spPr>
          <a:xfrm>
            <a:off x="7381768" y="3886631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6E0FC-EECB-468B-89F7-E70FEE868DD3}"/>
              </a:ext>
            </a:extLst>
          </p:cNvPr>
          <p:cNvSpPr txBox="1"/>
          <p:nvPr/>
        </p:nvSpPr>
        <p:spPr>
          <a:xfrm>
            <a:off x="4000703" y="4154249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26912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C50BDF6-DF50-4FC9-99AE-B5F723600848}"/>
              </a:ext>
            </a:extLst>
          </p:cNvPr>
          <p:cNvSpPr/>
          <p:nvPr/>
        </p:nvSpPr>
        <p:spPr>
          <a:xfrm>
            <a:off x="5432322" y="4574456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2</a:t>
            </a:r>
            <a:r>
              <a:rPr lang="en-US" dirty="0"/>
              <a:t> 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3F66CC-19B3-4DAE-8791-DEF73AE5584C}"/>
              </a:ext>
            </a:extLst>
          </p:cNvPr>
          <p:cNvSpPr/>
          <p:nvPr/>
        </p:nvSpPr>
        <p:spPr>
          <a:xfrm>
            <a:off x="7713405" y="4446637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3</a:t>
            </a:r>
            <a:r>
              <a:rPr lang="en-US" dirty="0"/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46318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Registry</a:t>
            </a: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7E22A5AB-13EB-4EC7-BAD1-34A93A5116F8}"/>
              </a:ext>
            </a:extLst>
          </p:cNvPr>
          <p:cNvSpPr/>
          <p:nvPr/>
        </p:nvSpPr>
        <p:spPr>
          <a:xfrm>
            <a:off x="216511" y="100170"/>
            <a:ext cx="2531807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Credit Card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Hotel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Airline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3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895CD0-8FD6-40AC-B4D2-F032EEEB4BDD}"/>
              </a:ext>
            </a:extLst>
          </p:cNvPr>
          <p:cNvSpPr txBox="1"/>
          <p:nvPr/>
        </p:nvSpPr>
        <p:spPr>
          <a:xfrm>
            <a:off x="256345" y="3516625"/>
            <a:ext cx="200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DISCOVER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BC0A2-9738-43C2-8DA1-5FFC578FDFD5}"/>
              </a:ext>
            </a:extLst>
          </p:cNvPr>
          <p:cNvCxnSpPr>
            <a:stCxn id="6" idx="0"/>
            <a:endCxn id="12" idx="3"/>
          </p:cNvCxnSpPr>
          <p:nvPr/>
        </p:nvCxnSpPr>
        <p:spPr>
          <a:xfrm flipV="1">
            <a:off x="1593331" y="2743078"/>
            <a:ext cx="1405710" cy="1903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AE179-D20B-45ED-9308-97D967A9B7CE}"/>
              </a:ext>
            </a:extLst>
          </p:cNvPr>
          <p:cNvSpPr txBox="1"/>
          <p:nvPr/>
        </p:nvSpPr>
        <p:spPr>
          <a:xfrm>
            <a:off x="147687" y="5903893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D9C2E4-433B-4606-9F5D-2A1A4E38DE6C}"/>
              </a:ext>
            </a:extLst>
          </p:cNvPr>
          <p:cNvSpPr txBox="1"/>
          <p:nvPr/>
        </p:nvSpPr>
        <p:spPr>
          <a:xfrm>
            <a:off x="9606415" y="5593935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providers</a:t>
            </a:r>
          </a:p>
        </p:txBody>
      </p:sp>
    </p:spTree>
    <p:extLst>
      <p:ext uri="{BB962C8B-B14F-4D97-AF65-F5344CB8AC3E}">
        <p14:creationId xmlns:p14="http://schemas.microsoft.com/office/powerpoint/2010/main" val="277493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46318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Registry</a:t>
            </a: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7E22A5AB-13EB-4EC7-BAD1-34A93A5116F8}"/>
              </a:ext>
            </a:extLst>
          </p:cNvPr>
          <p:cNvSpPr/>
          <p:nvPr/>
        </p:nvSpPr>
        <p:spPr>
          <a:xfrm>
            <a:off x="216511" y="100170"/>
            <a:ext cx="2531807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Credit Card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Hotel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Airline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3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EAE179-D20B-45ED-9308-97D967A9B7CE}"/>
              </a:ext>
            </a:extLst>
          </p:cNvPr>
          <p:cNvSpPr txBox="1"/>
          <p:nvPr/>
        </p:nvSpPr>
        <p:spPr>
          <a:xfrm>
            <a:off x="147687" y="5903893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D9C2E4-433B-4606-9F5D-2A1A4E38DE6C}"/>
              </a:ext>
            </a:extLst>
          </p:cNvPr>
          <p:cNvSpPr txBox="1"/>
          <p:nvPr/>
        </p:nvSpPr>
        <p:spPr>
          <a:xfrm>
            <a:off x="7030062" y="3809012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68EFA2-EFD4-4F2B-B493-FA3E05E105DB}"/>
              </a:ext>
            </a:extLst>
          </p:cNvPr>
          <p:cNvCxnSpPr>
            <a:stCxn id="6" idx="6"/>
            <a:endCxn id="2" idx="2"/>
          </p:cNvCxnSpPr>
          <p:nvPr/>
        </p:nvCxnSpPr>
        <p:spPr>
          <a:xfrm flipV="1">
            <a:off x="2257008" y="3023421"/>
            <a:ext cx="4109377" cy="2296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A744A7-6592-41A2-881A-CB6DF5D21722}"/>
              </a:ext>
            </a:extLst>
          </p:cNvPr>
          <p:cNvSpPr txBox="1"/>
          <p:nvPr/>
        </p:nvSpPr>
        <p:spPr>
          <a:xfrm>
            <a:off x="4000703" y="4154249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2B3963-D446-4F9E-8A5F-F6CBBE9841EE}"/>
              </a:ext>
            </a:extLst>
          </p:cNvPr>
          <p:cNvSpPr/>
          <p:nvPr/>
        </p:nvSpPr>
        <p:spPr>
          <a:xfrm>
            <a:off x="-108155" y="0"/>
            <a:ext cx="4375355" cy="3510116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46318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Registry</a:t>
            </a: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7E22A5AB-13EB-4EC7-BAD1-34A93A5116F8}"/>
              </a:ext>
            </a:extLst>
          </p:cNvPr>
          <p:cNvSpPr/>
          <p:nvPr/>
        </p:nvSpPr>
        <p:spPr>
          <a:xfrm>
            <a:off x="216511" y="100170"/>
            <a:ext cx="2531807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Credit Card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Hotel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Airline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3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0B250B-7DEA-4F9C-BC09-037F4658B7C7}"/>
              </a:ext>
            </a:extLst>
          </p:cNvPr>
          <p:cNvSpPr/>
          <p:nvPr/>
        </p:nvSpPr>
        <p:spPr>
          <a:xfrm>
            <a:off x="-108155" y="0"/>
            <a:ext cx="4579573" cy="6243484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6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87" y="2905633"/>
            <a:ext cx="11215315" cy="2852737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Module Two: Service Message Exchange SOAP</a:t>
            </a:r>
            <a:br>
              <a:rPr lang="en-GB" sz="4400" dirty="0"/>
            </a:br>
            <a:r>
              <a:rPr lang="en-GB" sz="4400" dirty="0"/>
              <a:t>and </a:t>
            </a:r>
            <a:br>
              <a:rPr lang="en-GB" sz="4400" dirty="0"/>
            </a:br>
            <a:r>
              <a:rPr lang="en-GB" sz="4400" dirty="0"/>
              <a:t>Service Description WSDL</a:t>
            </a:r>
            <a:endParaRPr 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3973"/>
            <a:ext cx="5223565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46318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Registry</a:t>
            </a: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7E22A5AB-13EB-4EC7-BAD1-34A93A5116F8}"/>
              </a:ext>
            </a:extLst>
          </p:cNvPr>
          <p:cNvSpPr/>
          <p:nvPr/>
        </p:nvSpPr>
        <p:spPr>
          <a:xfrm>
            <a:off x="216511" y="100170"/>
            <a:ext cx="2531807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Credit Card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Hotel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Airline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3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0B250B-7DEA-4F9C-BC09-037F4658B7C7}"/>
              </a:ext>
            </a:extLst>
          </p:cNvPr>
          <p:cNvSpPr/>
          <p:nvPr/>
        </p:nvSpPr>
        <p:spPr>
          <a:xfrm>
            <a:off x="-108155" y="0"/>
            <a:ext cx="4579573" cy="6243484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DEAB30C-0194-4579-BCF5-498A9148319F}"/>
              </a:ext>
            </a:extLst>
          </p:cNvPr>
          <p:cNvSpPr/>
          <p:nvPr/>
        </p:nvSpPr>
        <p:spPr>
          <a:xfrm>
            <a:off x="7472517" y="100170"/>
            <a:ext cx="5574890" cy="2776209"/>
          </a:xfrm>
          <a:prstGeom prst="cloudCallout">
            <a:avLst>
              <a:gd name="adj1" fmla="val -44291"/>
              <a:gd name="adj2" fmla="val 5715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 need to find someone who provides hotel services… Also some airlines and payment services would be great</a:t>
            </a:r>
          </a:p>
        </p:txBody>
      </p:sp>
    </p:spTree>
    <p:extLst>
      <p:ext uri="{BB962C8B-B14F-4D97-AF65-F5344CB8AC3E}">
        <p14:creationId xmlns:p14="http://schemas.microsoft.com/office/powerpoint/2010/main" val="155171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46318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Registry</a:t>
            </a: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7E22A5AB-13EB-4EC7-BAD1-34A93A5116F8}"/>
              </a:ext>
            </a:extLst>
          </p:cNvPr>
          <p:cNvSpPr/>
          <p:nvPr/>
        </p:nvSpPr>
        <p:spPr>
          <a:xfrm>
            <a:off x="216511" y="100170"/>
            <a:ext cx="2531807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Credit Card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Hotel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Airline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3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E1EF4-D0D8-411B-942C-F69350FB680C}"/>
              </a:ext>
            </a:extLst>
          </p:cNvPr>
          <p:cNvSpPr txBox="1"/>
          <p:nvPr/>
        </p:nvSpPr>
        <p:spPr>
          <a:xfrm>
            <a:off x="4365722" y="1851048"/>
            <a:ext cx="200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DISCOVER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0B250B-7DEA-4F9C-BC09-037F4658B7C7}"/>
              </a:ext>
            </a:extLst>
          </p:cNvPr>
          <p:cNvSpPr/>
          <p:nvPr/>
        </p:nvSpPr>
        <p:spPr>
          <a:xfrm>
            <a:off x="-108155" y="3429000"/>
            <a:ext cx="4579573" cy="2814484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EC0280-CBE9-4282-850A-A24DD48D617C}"/>
              </a:ext>
            </a:extLst>
          </p:cNvPr>
          <p:cNvCxnSpPr>
            <a:stCxn id="2" idx="2"/>
            <a:endCxn id="12" idx="4"/>
          </p:cNvCxnSpPr>
          <p:nvPr/>
        </p:nvCxnSpPr>
        <p:spPr>
          <a:xfrm flipH="1" flipV="1">
            <a:off x="3534899" y="2005659"/>
            <a:ext cx="2831486" cy="1017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B7957F-5A61-4E36-9F6B-C6DF5D0D0E8F}"/>
              </a:ext>
            </a:extLst>
          </p:cNvPr>
          <p:cNvSpPr txBox="1"/>
          <p:nvPr/>
        </p:nvSpPr>
        <p:spPr>
          <a:xfrm>
            <a:off x="6440332" y="3799790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</a:t>
            </a:r>
          </a:p>
        </p:txBody>
      </p:sp>
    </p:spTree>
    <p:extLst>
      <p:ext uri="{BB962C8B-B14F-4D97-AF65-F5344CB8AC3E}">
        <p14:creationId xmlns:p14="http://schemas.microsoft.com/office/powerpoint/2010/main" val="854718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13283C-06DB-4DCE-8EFA-E18AC06F54A1}"/>
              </a:ext>
            </a:extLst>
          </p:cNvPr>
          <p:cNvSpPr/>
          <p:nvPr/>
        </p:nvSpPr>
        <p:spPr>
          <a:xfrm>
            <a:off x="10284540" y="3229897"/>
            <a:ext cx="1327355" cy="134701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Airline</a:t>
            </a:r>
            <a:r>
              <a:rPr lang="en-US" dirty="0"/>
              <a:t>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A040020-C8DC-4603-AC78-3A9D8C71E847}"/>
              </a:ext>
            </a:extLst>
          </p:cNvPr>
          <p:cNvSpPr/>
          <p:nvPr/>
        </p:nvSpPr>
        <p:spPr>
          <a:xfrm>
            <a:off x="10422191" y="1039763"/>
            <a:ext cx="1327355" cy="1347018"/>
          </a:xfrm>
          <a:prstGeom prst="flowChartConnector">
            <a:avLst/>
          </a:prstGeom>
          <a:solidFill>
            <a:srgbClr val="E43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Hotel</a:t>
            </a:r>
            <a:r>
              <a:rPr lang="en-US" dirty="0"/>
              <a:t>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8DCD495-8560-4A5F-AF2B-B924FB2F1B6F}"/>
              </a:ext>
            </a:extLst>
          </p:cNvPr>
          <p:cNvSpPr/>
          <p:nvPr/>
        </p:nvSpPr>
        <p:spPr>
          <a:xfrm>
            <a:off x="8332837" y="366254"/>
            <a:ext cx="1327355" cy="134701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Credit Card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46318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Registry</a:t>
            </a: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7E22A5AB-13EB-4EC7-BAD1-34A93A5116F8}"/>
              </a:ext>
            </a:extLst>
          </p:cNvPr>
          <p:cNvSpPr/>
          <p:nvPr/>
        </p:nvSpPr>
        <p:spPr>
          <a:xfrm>
            <a:off x="216511" y="100170"/>
            <a:ext cx="2531807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Credit Card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Hotel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Airline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3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0B250B-7DEA-4F9C-BC09-037F4658B7C7}"/>
              </a:ext>
            </a:extLst>
          </p:cNvPr>
          <p:cNvSpPr/>
          <p:nvPr/>
        </p:nvSpPr>
        <p:spPr>
          <a:xfrm>
            <a:off x="-108155" y="3696930"/>
            <a:ext cx="4579573" cy="2546554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C2214-3866-47B4-B76A-19F50801AD29}"/>
              </a:ext>
            </a:extLst>
          </p:cNvPr>
          <p:cNvSpPr txBox="1"/>
          <p:nvPr/>
        </p:nvSpPr>
        <p:spPr>
          <a:xfrm>
            <a:off x="6440332" y="3799790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</a:t>
            </a:r>
          </a:p>
        </p:txBody>
      </p:sp>
    </p:spTree>
    <p:extLst>
      <p:ext uri="{BB962C8B-B14F-4D97-AF65-F5344CB8AC3E}">
        <p14:creationId xmlns:p14="http://schemas.microsoft.com/office/powerpoint/2010/main" val="51028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13283C-06DB-4DCE-8EFA-E18AC06F54A1}"/>
              </a:ext>
            </a:extLst>
          </p:cNvPr>
          <p:cNvSpPr/>
          <p:nvPr/>
        </p:nvSpPr>
        <p:spPr>
          <a:xfrm>
            <a:off x="10284540" y="3229897"/>
            <a:ext cx="1327355" cy="134701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Airline</a:t>
            </a:r>
            <a:r>
              <a:rPr lang="en-US" dirty="0"/>
              <a:t>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A040020-C8DC-4603-AC78-3A9D8C71E847}"/>
              </a:ext>
            </a:extLst>
          </p:cNvPr>
          <p:cNvSpPr/>
          <p:nvPr/>
        </p:nvSpPr>
        <p:spPr>
          <a:xfrm>
            <a:off x="10422191" y="1039763"/>
            <a:ext cx="1327355" cy="1347018"/>
          </a:xfrm>
          <a:prstGeom prst="flowChartConnector">
            <a:avLst/>
          </a:prstGeom>
          <a:solidFill>
            <a:srgbClr val="E43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Hotel</a:t>
            </a:r>
            <a:r>
              <a:rPr lang="en-US" dirty="0"/>
              <a:t>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8DCD495-8560-4A5F-AF2B-B924FB2F1B6F}"/>
              </a:ext>
            </a:extLst>
          </p:cNvPr>
          <p:cNvSpPr/>
          <p:nvPr/>
        </p:nvSpPr>
        <p:spPr>
          <a:xfrm>
            <a:off x="8332837" y="366254"/>
            <a:ext cx="1327355" cy="134701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Credit Card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46318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Registry</a:t>
            </a: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7E22A5AB-13EB-4EC7-BAD1-34A93A5116F8}"/>
              </a:ext>
            </a:extLst>
          </p:cNvPr>
          <p:cNvSpPr/>
          <p:nvPr/>
        </p:nvSpPr>
        <p:spPr>
          <a:xfrm>
            <a:off x="216511" y="100170"/>
            <a:ext cx="2531807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Credit Card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Hotel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Airline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3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AD1FC2-E204-4F2B-8713-0F09D55C7E14}"/>
              </a:ext>
            </a:extLst>
          </p:cNvPr>
          <p:cNvCxnSpPr>
            <a:stCxn id="2" idx="6"/>
            <a:endCxn id="5" idx="3"/>
          </p:cNvCxnSpPr>
          <p:nvPr/>
        </p:nvCxnSpPr>
        <p:spPr>
          <a:xfrm flipV="1">
            <a:off x="7693740" y="1516006"/>
            <a:ext cx="833484" cy="1507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B45817-1D71-4599-ACDD-998BCEE4D4F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713405" y="1713272"/>
            <a:ext cx="2708786" cy="1324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9BF3EF-E3C0-4462-B157-8F70358F21B0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7693740" y="3023421"/>
            <a:ext cx="2590800" cy="879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0B250B-7DEA-4F9C-BC09-037F4658B7C7}"/>
              </a:ext>
            </a:extLst>
          </p:cNvPr>
          <p:cNvSpPr/>
          <p:nvPr/>
        </p:nvSpPr>
        <p:spPr>
          <a:xfrm>
            <a:off x="-108155" y="3696930"/>
            <a:ext cx="4579573" cy="2546554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4CE948-D682-464D-B9FA-39022EE225F6}"/>
              </a:ext>
            </a:extLst>
          </p:cNvPr>
          <p:cNvSpPr txBox="1"/>
          <p:nvPr/>
        </p:nvSpPr>
        <p:spPr>
          <a:xfrm>
            <a:off x="8451121" y="2453579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B3BCDB-CF42-447C-84AD-9AFF9308C896}"/>
              </a:ext>
            </a:extLst>
          </p:cNvPr>
          <p:cNvSpPr txBox="1"/>
          <p:nvPr/>
        </p:nvSpPr>
        <p:spPr>
          <a:xfrm>
            <a:off x="7720584" y="3330926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BF8EF-277E-41E1-A68F-3C18873CDF44}"/>
              </a:ext>
            </a:extLst>
          </p:cNvPr>
          <p:cNvSpPr txBox="1"/>
          <p:nvPr/>
        </p:nvSpPr>
        <p:spPr>
          <a:xfrm>
            <a:off x="6882582" y="1853502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7E4FC-4206-466A-A289-87BDBB367FE3}"/>
              </a:ext>
            </a:extLst>
          </p:cNvPr>
          <p:cNvSpPr txBox="1"/>
          <p:nvPr/>
        </p:nvSpPr>
        <p:spPr>
          <a:xfrm>
            <a:off x="4813920" y="3330926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93C5F-F335-417B-8FF5-45EF9DECC86E}"/>
              </a:ext>
            </a:extLst>
          </p:cNvPr>
          <p:cNvSpPr txBox="1"/>
          <p:nvPr/>
        </p:nvSpPr>
        <p:spPr>
          <a:xfrm>
            <a:off x="10422191" y="-12977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providers</a:t>
            </a:r>
          </a:p>
        </p:txBody>
      </p:sp>
    </p:spTree>
    <p:extLst>
      <p:ext uri="{BB962C8B-B14F-4D97-AF65-F5344CB8AC3E}">
        <p14:creationId xmlns:p14="http://schemas.microsoft.com/office/powerpoint/2010/main" val="320135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13283C-06DB-4DCE-8EFA-E18AC06F54A1}"/>
              </a:ext>
            </a:extLst>
          </p:cNvPr>
          <p:cNvSpPr/>
          <p:nvPr/>
        </p:nvSpPr>
        <p:spPr>
          <a:xfrm>
            <a:off x="10284540" y="3229897"/>
            <a:ext cx="1327355" cy="134701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Airline</a:t>
            </a:r>
            <a:r>
              <a:rPr lang="en-US" dirty="0"/>
              <a:t>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A040020-C8DC-4603-AC78-3A9D8C71E847}"/>
              </a:ext>
            </a:extLst>
          </p:cNvPr>
          <p:cNvSpPr/>
          <p:nvPr/>
        </p:nvSpPr>
        <p:spPr>
          <a:xfrm>
            <a:off x="10422191" y="1039763"/>
            <a:ext cx="1327355" cy="1347018"/>
          </a:xfrm>
          <a:prstGeom prst="flowChartConnector">
            <a:avLst/>
          </a:prstGeom>
          <a:solidFill>
            <a:srgbClr val="E43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Hotel</a:t>
            </a:r>
            <a:r>
              <a:rPr lang="en-US" dirty="0"/>
              <a:t>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8DCD495-8560-4A5F-AF2B-B924FB2F1B6F}"/>
              </a:ext>
            </a:extLst>
          </p:cNvPr>
          <p:cNvSpPr/>
          <p:nvPr/>
        </p:nvSpPr>
        <p:spPr>
          <a:xfrm>
            <a:off x="8332837" y="366254"/>
            <a:ext cx="1327355" cy="134701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Credit Card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46318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Registry</a:t>
            </a: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7E22A5AB-13EB-4EC7-BAD1-34A93A5116F8}"/>
              </a:ext>
            </a:extLst>
          </p:cNvPr>
          <p:cNvSpPr/>
          <p:nvPr/>
        </p:nvSpPr>
        <p:spPr>
          <a:xfrm>
            <a:off x="216511" y="100170"/>
            <a:ext cx="2531807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Credit Card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Hotel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Airline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Travel Agency 3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AD1FC2-E204-4F2B-8713-0F09D55C7E14}"/>
              </a:ext>
            </a:extLst>
          </p:cNvPr>
          <p:cNvCxnSpPr>
            <a:stCxn id="2" idx="6"/>
            <a:endCxn id="5" idx="3"/>
          </p:cNvCxnSpPr>
          <p:nvPr/>
        </p:nvCxnSpPr>
        <p:spPr>
          <a:xfrm flipV="1">
            <a:off x="7693740" y="1516006"/>
            <a:ext cx="833484" cy="1507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B45817-1D71-4599-ACDD-998BCEE4D4F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713405" y="1713272"/>
            <a:ext cx="2708786" cy="1324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9BF3EF-E3C0-4462-B157-8F70358F21B0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7693740" y="3023421"/>
            <a:ext cx="2590800" cy="879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0B250B-7DEA-4F9C-BC09-037F4658B7C7}"/>
              </a:ext>
            </a:extLst>
          </p:cNvPr>
          <p:cNvSpPr/>
          <p:nvPr/>
        </p:nvSpPr>
        <p:spPr>
          <a:xfrm>
            <a:off x="-108155" y="3696930"/>
            <a:ext cx="4579573" cy="2546554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4CE948-D682-464D-B9FA-39022EE225F6}"/>
              </a:ext>
            </a:extLst>
          </p:cNvPr>
          <p:cNvSpPr txBox="1"/>
          <p:nvPr/>
        </p:nvSpPr>
        <p:spPr>
          <a:xfrm>
            <a:off x="8451121" y="2453579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B3BCDB-CF42-447C-84AD-9AFF9308C896}"/>
              </a:ext>
            </a:extLst>
          </p:cNvPr>
          <p:cNvSpPr txBox="1"/>
          <p:nvPr/>
        </p:nvSpPr>
        <p:spPr>
          <a:xfrm>
            <a:off x="7720584" y="3330926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BF8EF-277E-41E1-A68F-3C18873CDF44}"/>
              </a:ext>
            </a:extLst>
          </p:cNvPr>
          <p:cNvSpPr txBox="1"/>
          <p:nvPr/>
        </p:nvSpPr>
        <p:spPr>
          <a:xfrm>
            <a:off x="6882582" y="1853502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7E4FC-4206-466A-A289-87BDBB367FE3}"/>
              </a:ext>
            </a:extLst>
          </p:cNvPr>
          <p:cNvSpPr txBox="1"/>
          <p:nvPr/>
        </p:nvSpPr>
        <p:spPr>
          <a:xfrm>
            <a:off x="4813920" y="3330926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93C5F-F335-417B-8FF5-45EF9DECC86E}"/>
              </a:ext>
            </a:extLst>
          </p:cNvPr>
          <p:cNvSpPr txBox="1"/>
          <p:nvPr/>
        </p:nvSpPr>
        <p:spPr>
          <a:xfrm>
            <a:off x="10422191" y="-12977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providers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352CD67-F5F3-4D7B-A528-8A61B605F561}"/>
              </a:ext>
            </a:extLst>
          </p:cNvPr>
          <p:cNvSpPr/>
          <p:nvPr/>
        </p:nvSpPr>
        <p:spPr>
          <a:xfrm>
            <a:off x="10574591" y="1192163"/>
            <a:ext cx="1327355" cy="1347018"/>
          </a:xfrm>
          <a:prstGeom prst="flowChartConnector">
            <a:avLst/>
          </a:prstGeom>
          <a:solidFill>
            <a:srgbClr val="E43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Hotel</a:t>
            </a:r>
            <a:r>
              <a:rPr lang="en-US" dirty="0"/>
              <a:t> 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117F47E-4AAA-473E-A98A-8519008591D5}"/>
              </a:ext>
            </a:extLst>
          </p:cNvPr>
          <p:cNvSpPr/>
          <p:nvPr/>
        </p:nvSpPr>
        <p:spPr>
          <a:xfrm>
            <a:off x="10726991" y="1344563"/>
            <a:ext cx="1327355" cy="1347018"/>
          </a:xfrm>
          <a:prstGeom prst="flowChartConnector">
            <a:avLst/>
          </a:prstGeom>
          <a:solidFill>
            <a:srgbClr val="E43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Hotel</a:t>
            </a:r>
            <a:r>
              <a:rPr lang="en-US" dirty="0"/>
              <a:t> 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0BBA663-1CD3-45ED-BDFB-01FFDC684900}"/>
              </a:ext>
            </a:extLst>
          </p:cNvPr>
          <p:cNvSpPr/>
          <p:nvPr/>
        </p:nvSpPr>
        <p:spPr>
          <a:xfrm>
            <a:off x="10436940" y="3382297"/>
            <a:ext cx="1327355" cy="134701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Airline</a:t>
            </a:r>
            <a:r>
              <a:rPr lang="en-US" dirty="0"/>
              <a:t> 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AC3B05B-6CE4-46B6-97F4-2C8E33564F90}"/>
              </a:ext>
            </a:extLst>
          </p:cNvPr>
          <p:cNvSpPr/>
          <p:nvPr/>
        </p:nvSpPr>
        <p:spPr>
          <a:xfrm>
            <a:off x="10589340" y="3534697"/>
            <a:ext cx="1327355" cy="134701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Airline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0986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13283C-06DB-4DCE-8EFA-E18AC06F54A1}"/>
              </a:ext>
            </a:extLst>
          </p:cNvPr>
          <p:cNvSpPr/>
          <p:nvPr/>
        </p:nvSpPr>
        <p:spPr>
          <a:xfrm>
            <a:off x="10284540" y="3229897"/>
            <a:ext cx="1327355" cy="134701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Airline</a:t>
            </a:r>
            <a:r>
              <a:rPr lang="en-US" dirty="0"/>
              <a:t>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A040020-C8DC-4603-AC78-3A9D8C71E847}"/>
              </a:ext>
            </a:extLst>
          </p:cNvPr>
          <p:cNvSpPr/>
          <p:nvPr/>
        </p:nvSpPr>
        <p:spPr>
          <a:xfrm>
            <a:off x="10422191" y="1039763"/>
            <a:ext cx="1327355" cy="1347018"/>
          </a:xfrm>
          <a:prstGeom prst="flowChartConnector">
            <a:avLst/>
          </a:prstGeom>
          <a:solidFill>
            <a:srgbClr val="E43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Hotel</a:t>
            </a:r>
            <a:r>
              <a:rPr lang="en-US" dirty="0"/>
              <a:t>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8DCD495-8560-4A5F-AF2B-B924FB2F1B6F}"/>
              </a:ext>
            </a:extLst>
          </p:cNvPr>
          <p:cNvSpPr/>
          <p:nvPr/>
        </p:nvSpPr>
        <p:spPr>
          <a:xfrm>
            <a:off x="8332837" y="366254"/>
            <a:ext cx="1327355" cy="134701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Credit Card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BC0A2-9738-43C2-8DA1-5FFC578FDFD5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 flipV="1">
            <a:off x="2257008" y="3023421"/>
            <a:ext cx="4109377" cy="2296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AD1FC2-E204-4F2B-8713-0F09D55C7E14}"/>
              </a:ext>
            </a:extLst>
          </p:cNvPr>
          <p:cNvCxnSpPr>
            <a:stCxn id="2" idx="6"/>
            <a:endCxn id="5" idx="3"/>
          </p:cNvCxnSpPr>
          <p:nvPr/>
        </p:nvCxnSpPr>
        <p:spPr>
          <a:xfrm flipV="1">
            <a:off x="7693740" y="1516006"/>
            <a:ext cx="833484" cy="1507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B45817-1D71-4599-ACDD-998BCEE4D4F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713405" y="1713272"/>
            <a:ext cx="2708786" cy="1324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9BF3EF-E3C0-4462-B157-8F70358F21B0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7693740" y="3023421"/>
            <a:ext cx="2590800" cy="879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21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13283C-06DB-4DCE-8EFA-E18AC06F54A1}"/>
              </a:ext>
            </a:extLst>
          </p:cNvPr>
          <p:cNvSpPr/>
          <p:nvPr/>
        </p:nvSpPr>
        <p:spPr>
          <a:xfrm>
            <a:off x="10284540" y="3229897"/>
            <a:ext cx="1327355" cy="134701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Airline</a:t>
            </a:r>
            <a:r>
              <a:rPr lang="en-US" dirty="0"/>
              <a:t>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A040020-C8DC-4603-AC78-3A9D8C71E847}"/>
              </a:ext>
            </a:extLst>
          </p:cNvPr>
          <p:cNvSpPr/>
          <p:nvPr/>
        </p:nvSpPr>
        <p:spPr>
          <a:xfrm>
            <a:off x="10422191" y="1039763"/>
            <a:ext cx="1327355" cy="1347018"/>
          </a:xfrm>
          <a:prstGeom prst="flowChartConnector">
            <a:avLst/>
          </a:prstGeom>
          <a:solidFill>
            <a:srgbClr val="E43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Hotel</a:t>
            </a:r>
            <a:r>
              <a:rPr lang="en-US" dirty="0"/>
              <a:t>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8DCD495-8560-4A5F-AF2B-B924FB2F1B6F}"/>
              </a:ext>
            </a:extLst>
          </p:cNvPr>
          <p:cNvSpPr/>
          <p:nvPr/>
        </p:nvSpPr>
        <p:spPr>
          <a:xfrm>
            <a:off x="8332837" y="366254"/>
            <a:ext cx="1327355" cy="134701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Credit Card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BC0A2-9738-43C2-8DA1-5FFC578FDFD5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 flipV="1">
            <a:off x="2257008" y="3023421"/>
            <a:ext cx="4109377" cy="2296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AD1FC2-E204-4F2B-8713-0F09D55C7E14}"/>
              </a:ext>
            </a:extLst>
          </p:cNvPr>
          <p:cNvCxnSpPr>
            <a:stCxn id="2" idx="6"/>
            <a:endCxn id="5" idx="3"/>
          </p:cNvCxnSpPr>
          <p:nvPr/>
        </p:nvCxnSpPr>
        <p:spPr>
          <a:xfrm flipV="1">
            <a:off x="7693740" y="1516006"/>
            <a:ext cx="833484" cy="1507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B45817-1D71-4599-ACDD-998BCEE4D4F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713405" y="1713272"/>
            <a:ext cx="2708786" cy="1324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9BF3EF-E3C0-4462-B157-8F70358F21B0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7693740" y="3023421"/>
            <a:ext cx="2590800" cy="879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B7DA6E7-609D-4A5D-BE1E-0034A5E87EB9}"/>
              </a:ext>
            </a:extLst>
          </p:cNvPr>
          <p:cNvSpPr/>
          <p:nvPr/>
        </p:nvSpPr>
        <p:spPr>
          <a:xfrm>
            <a:off x="3382797" y="2405829"/>
            <a:ext cx="1656233" cy="1657350"/>
          </a:xfrm>
          <a:prstGeom prst="flowChart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 Service Description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3CEBB9-184A-429F-98D9-974A96601E73}"/>
              </a:ext>
            </a:extLst>
          </p:cNvPr>
          <p:cNvSpPr txBox="1">
            <a:spLocks/>
          </p:cNvSpPr>
          <p:nvPr/>
        </p:nvSpPr>
        <p:spPr>
          <a:xfrm>
            <a:off x="281948" y="298118"/>
            <a:ext cx="6201697" cy="2204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000" dirty="0"/>
              <a:t>WSDL provides a notation to answer the following three questions: </a:t>
            </a:r>
          </a:p>
          <a:p>
            <a:pPr lvl="1"/>
            <a:r>
              <a:rPr lang="en-US" altLang="en-US" sz="3600" dirty="0"/>
              <a:t>What is the service about?</a:t>
            </a:r>
          </a:p>
          <a:p>
            <a:pPr lvl="1"/>
            <a:r>
              <a:rPr lang="en-US" altLang="en-US" sz="3600" dirty="0"/>
              <a:t>Where does it reside? </a:t>
            </a:r>
          </a:p>
          <a:p>
            <a:pPr lvl="1"/>
            <a:r>
              <a:rPr lang="en-US" altLang="en-US" sz="3600" dirty="0"/>
              <a:t>How can it be invoked? (i.e., what, where, and how)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8043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13283C-06DB-4DCE-8EFA-E18AC06F54A1}"/>
              </a:ext>
            </a:extLst>
          </p:cNvPr>
          <p:cNvSpPr/>
          <p:nvPr/>
        </p:nvSpPr>
        <p:spPr>
          <a:xfrm>
            <a:off x="10284540" y="3229897"/>
            <a:ext cx="1327355" cy="134701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Airline</a:t>
            </a:r>
            <a:r>
              <a:rPr lang="en-US" dirty="0"/>
              <a:t>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A040020-C8DC-4603-AC78-3A9D8C71E847}"/>
              </a:ext>
            </a:extLst>
          </p:cNvPr>
          <p:cNvSpPr/>
          <p:nvPr/>
        </p:nvSpPr>
        <p:spPr>
          <a:xfrm>
            <a:off x="10422191" y="1039763"/>
            <a:ext cx="1327355" cy="1347018"/>
          </a:xfrm>
          <a:prstGeom prst="flowChartConnector">
            <a:avLst/>
          </a:prstGeom>
          <a:solidFill>
            <a:srgbClr val="E43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Hotel</a:t>
            </a:r>
            <a:r>
              <a:rPr lang="en-US" dirty="0"/>
              <a:t>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8DCD495-8560-4A5F-AF2B-B924FB2F1B6F}"/>
              </a:ext>
            </a:extLst>
          </p:cNvPr>
          <p:cNvSpPr/>
          <p:nvPr/>
        </p:nvSpPr>
        <p:spPr>
          <a:xfrm>
            <a:off x="8332837" y="366254"/>
            <a:ext cx="1327355" cy="134701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Credit Card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BC0A2-9738-43C2-8DA1-5FFC578FDFD5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 flipV="1">
            <a:off x="2257008" y="3023421"/>
            <a:ext cx="4109377" cy="2296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AD1FC2-E204-4F2B-8713-0F09D55C7E14}"/>
              </a:ext>
            </a:extLst>
          </p:cNvPr>
          <p:cNvCxnSpPr>
            <a:stCxn id="2" idx="6"/>
            <a:endCxn id="5" idx="3"/>
          </p:cNvCxnSpPr>
          <p:nvPr/>
        </p:nvCxnSpPr>
        <p:spPr>
          <a:xfrm flipV="1">
            <a:off x="7693740" y="1516006"/>
            <a:ext cx="833484" cy="1507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B45817-1D71-4599-ACDD-998BCEE4D4F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713405" y="1713272"/>
            <a:ext cx="2708786" cy="1324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9BF3EF-E3C0-4462-B157-8F70358F21B0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7693740" y="3023421"/>
            <a:ext cx="2590800" cy="879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B7DA6E7-609D-4A5D-BE1E-0034A5E87EB9}"/>
              </a:ext>
            </a:extLst>
          </p:cNvPr>
          <p:cNvSpPr/>
          <p:nvPr/>
        </p:nvSpPr>
        <p:spPr>
          <a:xfrm>
            <a:off x="3382797" y="2405829"/>
            <a:ext cx="1656233" cy="1657350"/>
          </a:xfrm>
          <a:prstGeom prst="flowChart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 Service Description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3CEBB9-184A-429F-98D9-974A96601E73}"/>
              </a:ext>
            </a:extLst>
          </p:cNvPr>
          <p:cNvSpPr txBox="1">
            <a:spLocks/>
          </p:cNvSpPr>
          <p:nvPr/>
        </p:nvSpPr>
        <p:spPr>
          <a:xfrm>
            <a:off x="281948" y="298118"/>
            <a:ext cx="6201697" cy="2204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000" dirty="0"/>
              <a:t>WSDL provides a notation to answer the following three questions: </a:t>
            </a:r>
          </a:p>
          <a:p>
            <a:pPr lvl="1"/>
            <a:r>
              <a:rPr lang="en-US" altLang="en-US" sz="3600" dirty="0"/>
              <a:t>What is the service about?</a:t>
            </a:r>
          </a:p>
          <a:p>
            <a:pPr lvl="1"/>
            <a:r>
              <a:rPr lang="en-US" altLang="en-US" sz="3600" dirty="0"/>
              <a:t>Where does it reside? </a:t>
            </a:r>
          </a:p>
          <a:p>
            <a:pPr lvl="1"/>
            <a:r>
              <a:rPr lang="en-US" altLang="en-US" sz="3600" dirty="0"/>
              <a:t>How can it be invoked? (i.e., what, where, and how)</a:t>
            </a:r>
            <a:endParaRPr lang="en-US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8861FD-288D-4796-8FCE-D29EA21C8990}"/>
              </a:ext>
            </a:extLst>
          </p:cNvPr>
          <p:cNvSpPr txBox="1">
            <a:spLocks/>
          </p:cNvSpPr>
          <p:nvPr/>
        </p:nvSpPr>
        <p:spPr>
          <a:xfrm>
            <a:off x="2280355" y="5462431"/>
            <a:ext cx="8406579" cy="1114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A client program connecting to a Web service can read the WSDL file to determine what operations are available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037356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13283C-06DB-4DCE-8EFA-E18AC06F54A1}"/>
              </a:ext>
            </a:extLst>
          </p:cNvPr>
          <p:cNvSpPr/>
          <p:nvPr/>
        </p:nvSpPr>
        <p:spPr>
          <a:xfrm>
            <a:off x="10284540" y="3229897"/>
            <a:ext cx="1327355" cy="134701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Airline</a:t>
            </a:r>
            <a:r>
              <a:rPr lang="en-US" dirty="0"/>
              <a:t>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A040020-C8DC-4603-AC78-3A9D8C71E847}"/>
              </a:ext>
            </a:extLst>
          </p:cNvPr>
          <p:cNvSpPr/>
          <p:nvPr/>
        </p:nvSpPr>
        <p:spPr>
          <a:xfrm>
            <a:off x="10422191" y="1039763"/>
            <a:ext cx="1327355" cy="1347018"/>
          </a:xfrm>
          <a:prstGeom prst="flowChartConnector">
            <a:avLst/>
          </a:prstGeom>
          <a:solidFill>
            <a:srgbClr val="E43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Hotel</a:t>
            </a:r>
            <a:r>
              <a:rPr lang="en-US" dirty="0"/>
              <a:t>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8DCD495-8560-4A5F-AF2B-B924FB2F1B6F}"/>
              </a:ext>
            </a:extLst>
          </p:cNvPr>
          <p:cNvSpPr/>
          <p:nvPr/>
        </p:nvSpPr>
        <p:spPr>
          <a:xfrm>
            <a:off x="8332837" y="366254"/>
            <a:ext cx="1327355" cy="134701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Credit Card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BC0A2-9738-43C2-8DA1-5FFC578FDFD5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 flipV="1">
            <a:off x="2257008" y="3023421"/>
            <a:ext cx="4109377" cy="2296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AD1FC2-E204-4F2B-8713-0F09D55C7E14}"/>
              </a:ext>
            </a:extLst>
          </p:cNvPr>
          <p:cNvCxnSpPr>
            <a:stCxn id="2" idx="6"/>
            <a:endCxn id="5" idx="3"/>
          </p:cNvCxnSpPr>
          <p:nvPr/>
        </p:nvCxnSpPr>
        <p:spPr>
          <a:xfrm flipV="1">
            <a:off x="7693740" y="1516006"/>
            <a:ext cx="833484" cy="1507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B45817-1D71-4599-ACDD-998BCEE4D4F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713405" y="1713272"/>
            <a:ext cx="2708786" cy="1324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9BF3EF-E3C0-4462-B157-8F70358F21B0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7693740" y="3023421"/>
            <a:ext cx="2590800" cy="879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B7DA6E7-609D-4A5D-BE1E-0034A5E87EB9}"/>
              </a:ext>
            </a:extLst>
          </p:cNvPr>
          <p:cNvSpPr/>
          <p:nvPr/>
        </p:nvSpPr>
        <p:spPr>
          <a:xfrm>
            <a:off x="3382797" y="2405829"/>
            <a:ext cx="1656233" cy="1657350"/>
          </a:xfrm>
          <a:prstGeom prst="flowChart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 Service Description 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7ACACE78-8457-47AC-A03E-05B7E1D02304}"/>
              </a:ext>
            </a:extLst>
          </p:cNvPr>
          <p:cNvSpPr/>
          <p:nvPr/>
        </p:nvSpPr>
        <p:spPr>
          <a:xfrm>
            <a:off x="6575521" y="612364"/>
            <a:ext cx="1656233" cy="1657350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 Card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 Service Description 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5DBCF3B-EC0E-4F0C-8F4F-4DFD0E237ED4}"/>
              </a:ext>
            </a:extLst>
          </p:cNvPr>
          <p:cNvSpPr txBox="1">
            <a:spLocks/>
          </p:cNvSpPr>
          <p:nvPr/>
        </p:nvSpPr>
        <p:spPr>
          <a:xfrm>
            <a:off x="2280355" y="5462431"/>
            <a:ext cx="8406579" cy="1114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A client program connecting to a Web service can read the WSDL file to determine what operations are available on the server</a:t>
            </a:r>
          </a:p>
        </p:txBody>
      </p:sp>
    </p:spTree>
    <p:extLst>
      <p:ext uri="{BB962C8B-B14F-4D97-AF65-F5344CB8AC3E}">
        <p14:creationId xmlns:p14="http://schemas.microsoft.com/office/powerpoint/2010/main" val="436949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13283C-06DB-4DCE-8EFA-E18AC06F54A1}"/>
              </a:ext>
            </a:extLst>
          </p:cNvPr>
          <p:cNvSpPr/>
          <p:nvPr/>
        </p:nvSpPr>
        <p:spPr>
          <a:xfrm>
            <a:off x="10284540" y="3229897"/>
            <a:ext cx="1327355" cy="134701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Airline</a:t>
            </a:r>
            <a:r>
              <a:rPr lang="en-US" dirty="0"/>
              <a:t>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A040020-C8DC-4603-AC78-3A9D8C71E847}"/>
              </a:ext>
            </a:extLst>
          </p:cNvPr>
          <p:cNvSpPr/>
          <p:nvPr/>
        </p:nvSpPr>
        <p:spPr>
          <a:xfrm>
            <a:off x="10422191" y="1039763"/>
            <a:ext cx="1327355" cy="1347018"/>
          </a:xfrm>
          <a:prstGeom prst="flowChartConnector">
            <a:avLst/>
          </a:prstGeom>
          <a:solidFill>
            <a:srgbClr val="E43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Hotel</a:t>
            </a:r>
            <a:r>
              <a:rPr lang="en-US" dirty="0"/>
              <a:t>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8DCD495-8560-4A5F-AF2B-B924FB2F1B6F}"/>
              </a:ext>
            </a:extLst>
          </p:cNvPr>
          <p:cNvSpPr/>
          <p:nvPr/>
        </p:nvSpPr>
        <p:spPr>
          <a:xfrm>
            <a:off x="8332837" y="366254"/>
            <a:ext cx="1327355" cy="134701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Credit Card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BC0A2-9738-43C2-8DA1-5FFC578FDFD5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 flipV="1">
            <a:off x="2257008" y="3023421"/>
            <a:ext cx="4109377" cy="2296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AD1FC2-E204-4F2B-8713-0F09D55C7E14}"/>
              </a:ext>
            </a:extLst>
          </p:cNvPr>
          <p:cNvCxnSpPr>
            <a:stCxn id="2" idx="6"/>
            <a:endCxn id="5" idx="3"/>
          </p:cNvCxnSpPr>
          <p:nvPr/>
        </p:nvCxnSpPr>
        <p:spPr>
          <a:xfrm flipV="1">
            <a:off x="7693740" y="1516006"/>
            <a:ext cx="833484" cy="1507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B45817-1D71-4599-ACDD-998BCEE4D4F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713405" y="1713272"/>
            <a:ext cx="2708786" cy="1324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9BF3EF-E3C0-4462-B157-8F70358F21B0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7693740" y="3023421"/>
            <a:ext cx="2590800" cy="879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B7DA6E7-609D-4A5D-BE1E-0034A5E87EB9}"/>
              </a:ext>
            </a:extLst>
          </p:cNvPr>
          <p:cNvSpPr/>
          <p:nvPr/>
        </p:nvSpPr>
        <p:spPr>
          <a:xfrm>
            <a:off x="3382797" y="2405829"/>
            <a:ext cx="1656233" cy="1657350"/>
          </a:xfrm>
          <a:prstGeom prst="flowChart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 Service Description 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8114DBAB-07E2-4E01-919E-3E33D51FC0E2}"/>
              </a:ext>
            </a:extLst>
          </p:cNvPr>
          <p:cNvSpPr/>
          <p:nvPr/>
        </p:nvSpPr>
        <p:spPr>
          <a:xfrm>
            <a:off x="8601519" y="1785174"/>
            <a:ext cx="1656233" cy="1657350"/>
          </a:xfrm>
          <a:prstGeom prst="flowChartDocument">
            <a:avLst/>
          </a:prstGeom>
          <a:solidFill>
            <a:srgbClr val="E43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 Service Description 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983C9215-121C-498F-8272-AC7AD3743107}"/>
              </a:ext>
            </a:extLst>
          </p:cNvPr>
          <p:cNvSpPr/>
          <p:nvPr/>
        </p:nvSpPr>
        <p:spPr>
          <a:xfrm>
            <a:off x="7937840" y="3711679"/>
            <a:ext cx="1656233" cy="1657350"/>
          </a:xfrm>
          <a:prstGeom prst="flowChart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Airline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 Service Description 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7ACACE78-8457-47AC-A03E-05B7E1D02304}"/>
              </a:ext>
            </a:extLst>
          </p:cNvPr>
          <p:cNvSpPr/>
          <p:nvPr/>
        </p:nvSpPr>
        <p:spPr>
          <a:xfrm>
            <a:off x="6575521" y="612364"/>
            <a:ext cx="1656233" cy="1657350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 Card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 Service Description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42C3D6-5A18-4BD4-9E74-A57D9F635638}"/>
              </a:ext>
            </a:extLst>
          </p:cNvPr>
          <p:cNvSpPr txBox="1">
            <a:spLocks/>
          </p:cNvSpPr>
          <p:nvPr/>
        </p:nvSpPr>
        <p:spPr>
          <a:xfrm>
            <a:off x="674736" y="481935"/>
            <a:ext cx="6201697" cy="220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000" dirty="0"/>
              <a:t>WSDL  - a standard for describing Web Services</a:t>
            </a:r>
            <a:endParaRPr lang="en-US" sz="3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678C7C-A747-41AF-B680-2F34A8930D42}"/>
              </a:ext>
            </a:extLst>
          </p:cNvPr>
          <p:cNvSpPr txBox="1">
            <a:spLocks/>
          </p:cNvSpPr>
          <p:nvPr/>
        </p:nvSpPr>
        <p:spPr>
          <a:xfrm>
            <a:off x="2280355" y="5462431"/>
            <a:ext cx="8406579" cy="1114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A client program connecting to a Web service can read the WSDL file to determine what operations are available on the server</a:t>
            </a:r>
          </a:p>
        </p:txBody>
      </p:sp>
    </p:spTree>
    <p:extLst>
      <p:ext uri="{BB962C8B-B14F-4D97-AF65-F5344CB8AC3E}">
        <p14:creationId xmlns:p14="http://schemas.microsoft.com/office/powerpoint/2010/main" val="219149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textbook for this module: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Ethan </a:t>
            </a:r>
            <a:r>
              <a:rPr lang="en-GB" b="1" dirty="0" err="1"/>
              <a:t>Cerami</a:t>
            </a:r>
            <a:r>
              <a:rPr lang="en-GB" b="1" dirty="0"/>
              <a:t>, Web Services Essentials, Publisher：O’Reilly，ISBN：9780596002244，</a:t>
            </a:r>
            <a:endParaRPr lang="en-GB" dirty="0"/>
          </a:p>
          <a:p>
            <a:pPr lvl="1"/>
            <a:r>
              <a:rPr lang="en-GB" dirty="0"/>
              <a:t>Chapter 3 - SOAP </a:t>
            </a:r>
          </a:p>
          <a:p>
            <a:pPr lvl="1"/>
            <a:r>
              <a:rPr lang="en-GB" dirty="0"/>
              <a:t>Chapter 6 - WSDL</a:t>
            </a:r>
          </a:p>
          <a:p>
            <a:r>
              <a:rPr lang="en-GB" b="1" dirty="0"/>
              <a:t>Liang-</a:t>
            </a:r>
            <a:r>
              <a:rPr lang="en-GB" b="1" dirty="0" err="1"/>
              <a:t>Jie</a:t>
            </a:r>
            <a:r>
              <a:rPr lang="en-GB" b="1" dirty="0"/>
              <a:t> Zhang, Services Computing, Publisher: Springer，ISBN：9783540382812 - </a:t>
            </a:r>
            <a:r>
              <a:rPr lang="en-GB" dirty="0">
                <a:solidFill>
                  <a:srgbClr val="00B050"/>
                </a:solidFill>
              </a:rPr>
              <a:t>You can find an online version of this book for free through our library webpage.</a:t>
            </a:r>
          </a:p>
          <a:p>
            <a:pPr lvl="1"/>
            <a:r>
              <a:rPr lang="en-GB" dirty="0"/>
              <a:t>Chapter 3.1</a:t>
            </a:r>
          </a:p>
          <a:p>
            <a:pPr lvl="1"/>
            <a:r>
              <a:rPr lang="en-GB" dirty="0"/>
              <a:t>Chapter 3.2 (without 3.2.5)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305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Agency 1</a:t>
            </a:r>
            <a:r>
              <a:rPr lang="en-US" dirty="0"/>
              <a:t>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13283C-06DB-4DCE-8EFA-E18AC06F54A1}"/>
              </a:ext>
            </a:extLst>
          </p:cNvPr>
          <p:cNvSpPr/>
          <p:nvPr/>
        </p:nvSpPr>
        <p:spPr>
          <a:xfrm>
            <a:off x="10284540" y="3229897"/>
            <a:ext cx="1327355" cy="134701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Airline</a:t>
            </a:r>
            <a:r>
              <a:rPr lang="en-US" dirty="0"/>
              <a:t>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A040020-C8DC-4603-AC78-3A9D8C71E847}"/>
              </a:ext>
            </a:extLst>
          </p:cNvPr>
          <p:cNvSpPr/>
          <p:nvPr/>
        </p:nvSpPr>
        <p:spPr>
          <a:xfrm>
            <a:off x="10422191" y="1039763"/>
            <a:ext cx="1327355" cy="1347018"/>
          </a:xfrm>
          <a:prstGeom prst="flowChartConnector">
            <a:avLst/>
          </a:prstGeom>
          <a:solidFill>
            <a:srgbClr val="E43C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Hotel</a:t>
            </a:r>
            <a:r>
              <a:rPr lang="en-US" dirty="0"/>
              <a:t>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8DCD495-8560-4A5F-AF2B-B924FB2F1B6F}"/>
              </a:ext>
            </a:extLst>
          </p:cNvPr>
          <p:cNvSpPr/>
          <p:nvPr/>
        </p:nvSpPr>
        <p:spPr>
          <a:xfrm>
            <a:off x="8332837" y="366254"/>
            <a:ext cx="1327355" cy="134701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Credit Card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819F00-2D19-46CC-8888-F7B76FBDF952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BC0A2-9738-43C2-8DA1-5FFC578FDFD5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 flipV="1">
            <a:off x="2257008" y="3023421"/>
            <a:ext cx="4109377" cy="2296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AD1FC2-E204-4F2B-8713-0F09D55C7E14}"/>
              </a:ext>
            </a:extLst>
          </p:cNvPr>
          <p:cNvCxnSpPr>
            <a:stCxn id="2" idx="6"/>
            <a:endCxn id="5" idx="3"/>
          </p:cNvCxnSpPr>
          <p:nvPr/>
        </p:nvCxnSpPr>
        <p:spPr>
          <a:xfrm flipV="1">
            <a:off x="7693740" y="1516006"/>
            <a:ext cx="833484" cy="1507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B45817-1D71-4599-ACDD-998BCEE4D4F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713405" y="1713272"/>
            <a:ext cx="2708786" cy="1324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9BF3EF-E3C0-4462-B157-8F70358F21B0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7693740" y="3023421"/>
            <a:ext cx="2590800" cy="879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551FB0-BB2C-4570-9720-FE2F3E9DA361}"/>
              </a:ext>
            </a:extLst>
          </p:cNvPr>
          <p:cNvSpPr txBox="1">
            <a:spLocks/>
          </p:cNvSpPr>
          <p:nvPr/>
        </p:nvSpPr>
        <p:spPr>
          <a:xfrm>
            <a:off x="674736" y="481935"/>
            <a:ext cx="6201697" cy="220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000" dirty="0"/>
              <a:t>SOAP  - a standard for accessing Web Services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D139C-C982-4DD9-9473-8A7AE5012AE1}"/>
              </a:ext>
            </a:extLst>
          </p:cNvPr>
          <p:cNvSpPr txBox="1"/>
          <p:nvPr/>
        </p:nvSpPr>
        <p:spPr>
          <a:xfrm>
            <a:off x="6996879" y="1465251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INVOKE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3FAA23-72FF-4793-B715-480A4AC2299B}"/>
              </a:ext>
            </a:extLst>
          </p:cNvPr>
          <p:cNvSpPr txBox="1"/>
          <p:nvPr/>
        </p:nvSpPr>
        <p:spPr>
          <a:xfrm>
            <a:off x="8957185" y="3996821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INVOKE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37EE2-34DE-43F0-A894-746023C4E749}"/>
              </a:ext>
            </a:extLst>
          </p:cNvPr>
          <p:cNvSpPr txBox="1"/>
          <p:nvPr/>
        </p:nvSpPr>
        <p:spPr>
          <a:xfrm>
            <a:off x="9289223" y="2084563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INVOKE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40798D-14BF-469C-B2E1-A2B921242C24}"/>
              </a:ext>
            </a:extLst>
          </p:cNvPr>
          <p:cNvSpPr txBox="1"/>
          <p:nvPr/>
        </p:nvSpPr>
        <p:spPr>
          <a:xfrm>
            <a:off x="3736559" y="3229897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INVOKE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341B-C308-45FA-AD81-C3144A576A19}"/>
              </a:ext>
            </a:extLst>
          </p:cNvPr>
          <p:cNvSpPr/>
          <p:nvPr/>
        </p:nvSpPr>
        <p:spPr>
          <a:xfrm>
            <a:off x="2257008" y="5511594"/>
            <a:ext cx="80919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Service requestor uses SOAP to call one of the operations listed in the WSDL file</a:t>
            </a:r>
          </a:p>
        </p:txBody>
      </p:sp>
    </p:spTree>
    <p:extLst>
      <p:ext uri="{BB962C8B-B14F-4D97-AF65-F5344CB8AC3E}">
        <p14:creationId xmlns:p14="http://schemas.microsoft.com/office/powerpoint/2010/main" val="2716060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2939" y="2743200"/>
            <a:ext cx="10686553" cy="1371600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US" altLang="en-US" sz="7200" dirty="0">
                <a:latin typeface="Swis721 Hv BT" pitchFamily="34" charset="0"/>
              </a:rPr>
              <a:t>Service Message Exchange SOAP</a:t>
            </a:r>
            <a:endParaRPr lang="en-US" altLang="en-US" sz="6600" dirty="0">
              <a:latin typeface="Swis721 Hv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76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8C4A11B3-FD92-44B8-AB68-C039CA23E16C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552926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6482BE4-C7BC-4B26-81AE-BFB86DAC28AC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32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49508" name="Rectangle 7">
            <a:extLst>
              <a:ext uri="{FF2B5EF4-FFF2-40B4-BE49-F238E27FC236}">
                <a16:creationId xmlns:a16="http://schemas.microsoft.com/office/drawing/2014/main" id="{406D0252-D5C8-4A7C-B75E-6C46882F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5764"/>
            <a:ext cx="8382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400" dirty="0">
                <a:solidFill>
                  <a:srgbClr val="006633"/>
                </a:solidFill>
                <a:ea typeface="PMingLiU" pitchFamily="18" charset="-120"/>
              </a:rPr>
              <a:t>Web Service Protocol Stack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46CC54A6-4C68-4DA6-8F58-4E05490C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47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Discovery			                   UDDI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BBE25DA3-333D-4EAF-9EFC-3E9EC194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409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Description   	      			      WSDL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6CE33036-3FAA-4C59-BCA1-70598EF0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71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highlight>
                  <a:srgbClr val="FF00FF"/>
                </a:highlight>
                <a:ea typeface="PMingLiU" pitchFamily="18" charset="-120"/>
              </a:rPr>
              <a:t>XML Messaging</a:t>
            </a: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	  XML-RPC, 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00FF"/>
                </a:highlight>
                <a:ea typeface="PMingLiU" pitchFamily="18" charset="-120"/>
              </a:rPr>
              <a:t>SOAP</a:t>
            </a: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,XML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650BA87B-3AC2-4C63-9288-34007515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33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Transport	            HTTP,SMTP,FTP, BEEP</a:t>
            </a:r>
          </a:p>
        </p:txBody>
      </p:sp>
      <p:sp>
        <p:nvSpPr>
          <p:cNvPr id="58379" name="Text Box 14">
            <a:extLst>
              <a:ext uri="{FF2B5EF4-FFF2-40B4-BE49-F238E27FC236}">
                <a16:creationId xmlns:a16="http://schemas.microsoft.com/office/drawing/2014/main" id="{54290913-0DA6-4765-9AF3-5B22A813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619625"/>
            <a:ext cx="453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Encoding messages in XML format</a:t>
            </a:r>
          </a:p>
        </p:txBody>
      </p:sp>
      <p:sp>
        <p:nvSpPr>
          <p:cNvPr id="58380" name="Line 15">
            <a:extLst>
              <a:ext uri="{FF2B5EF4-FFF2-40B4-BE49-F238E27FC236}">
                <a16:creationId xmlns:a16="http://schemas.microsoft.com/office/drawing/2014/main" id="{2CF6FCBA-84DA-47D2-A5E7-1D00315CA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552825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38A7-FBCE-404B-88B7-94BF46117CE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Protocols Together – service provider perspective</a:t>
            </a: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3733800" y="18288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core functionality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2209800" y="19272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1:</a:t>
            </a:r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 flipH="1">
            <a:off x="2209800" y="24384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133600" y="18288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4419600" y="2667000"/>
            <a:ext cx="44196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an XML-RPC or </a:t>
            </a:r>
            <a:r>
              <a:rPr lang="en-US" altLang="en-US" b="1" dirty="0">
                <a:solidFill>
                  <a:srgbClr val="FF00FF"/>
                </a:solidFill>
              </a:rPr>
              <a:t>SOAP service wrapper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2895600" y="27654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2:</a:t>
            </a: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 flipH="1">
            <a:off x="2895600" y="32766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2819400" y="2667000"/>
            <a:ext cx="6019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8" name="Rectangle 34"/>
          <p:cNvSpPr>
            <a:spLocks noChangeArrowheads="1"/>
          </p:cNvSpPr>
          <p:nvPr/>
        </p:nvSpPr>
        <p:spPr bwMode="auto">
          <a:xfrm>
            <a:off x="5029200" y="35052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WSDL service description 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or XML-RPC integration instructions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3505200" y="36036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3:</a:t>
            </a:r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3505200" y="41148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429000" y="35052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715000" y="43434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Deploy service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4191000" y="44418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4:</a:t>
            </a:r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 flipH="1">
            <a:off x="4191000" y="49530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5" name="Rectangle 41"/>
          <p:cNvSpPr>
            <a:spLocks noChangeArrowheads="1"/>
          </p:cNvSpPr>
          <p:nvPr/>
        </p:nvSpPr>
        <p:spPr bwMode="auto">
          <a:xfrm>
            <a:off x="4114800" y="43434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2362200" y="2819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23622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29718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2971800" y="3276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1" name="Line 47"/>
          <p:cNvSpPr>
            <a:spLocks noChangeShapeType="1"/>
          </p:cNvSpPr>
          <p:nvPr/>
        </p:nvSpPr>
        <p:spPr bwMode="auto">
          <a:xfrm>
            <a:off x="3657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6382040" y="5189645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Register new service via UDDI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4858040" y="5288070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5:</a:t>
            </a: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4781840" y="5189645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Line 46"/>
          <p:cNvSpPr>
            <a:spLocks noChangeShapeType="1"/>
          </p:cNvSpPr>
          <p:nvPr/>
        </p:nvSpPr>
        <p:spPr bwMode="auto">
          <a:xfrm>
            <a:off x="4324640" y="534204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47"/>
          <p:cNvSpPr>
            <a:spLocks noChangeShapeType="1"/>
          </p:cNvSpPr>
          <p:nvPr/>
        </p:nvSpPr>
        <p:spPr bwMode="auto">
          <a:xfrm>
            <a:off x="4324640" y="496104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794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38A7-FBCE-404B-88B7-94BF46117CE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Protocols Together – service request perspective</a:t>
            </a: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3733800" y="18288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Find Services via UDDI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2209800" y="19272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1:</a:t>
            </a:r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 flipH="1">
            <a:off x="2209800" y="24384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133600" y="18288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4419600" y="26670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Retrieve Service Description File:</a:t>
            </a:r>
          </a:p>
          <a:p>
            <a:r>
              <a:rPr lang="en-US" altLang="en-US" b="1">
                <a:solidFill>
                  <a:srgbClr val="000000"/>
                </a:solidFill>
              </a:rPr>
              <a:t>WSDL or XML-RPC Instructions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2895600" y="27654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2:</a:t>
            </a: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 flipH="1">
            <a:off x="2895600" y="32766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2819400" y="26670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8" name="Rectangle 34"/>
          <p:cNvSpPr>
            <a:spLocks noChangeArrowheads="1"/>
          </p:cNvSpPr>
          <p:nvPr/>
        </p:nvSpPr>
        <p:spPr bwMode="auto">
          <a:xfrm>
            <a:off x="5029200" y="35052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XML-RPC or </a:t>
            </a:r>
            <a:r>
              <a:rPr lang="en-US" altLang="en-US" b="1" dirty="0">
                <a:solidFill>
                  <a:srgbClr val="FF00FF"/>
                </a:solidFill>
              </a:rPr>
              <a:t>SOAP Client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3505200" y="36036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3:</a:t>
            </a:r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3505200" y="41148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429000" y="35052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715000" y="43434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Invoke Remote Service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4191000" y="44418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4:</a:t>
            </a:r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 flipH="1">
            <a:off x="4191000" y="49530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5" name="Rectangle 41"/>
          <p:cNvSpPr>
            <a:spLocks noChangeArrowheads="1"/>
          </p:cNvSpPr>
          <p:nvPr/>
        </p:nvSpPr>
        <p:spPr bwMode="auto">
          <a:xfrm>
            <a:off x="4114800" y="43434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2362200" y="2819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23622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29718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2971800" y="3276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1" name="Line 47"/>
          <p:cNvSpPr>
            <a:spLocks noChangeShapeType="1"/>
          </p:cNvSpPr>
          <p:nvPr/>
        </p:nvSpPr>
        <p:spPr bwMode="auto">
          <a:xfrm>
            <a:off x="3657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矩形 1"/>
          <p:cNvSpPr/>
          <p:nvPr/>
        </p:nvSpPr>
        <p:spPr>
          <a:xfrm>
            <a:off x="648031" y="5333999"/>
            <a:ext cx="10658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 client program reads a WSDL document to understand what a Web service can do; then it </a:t>
            </a:r>
            <a:r>
              <a:rPr lang="en-GB" sz="2400" dirty="0">
                <a:solidFill>
                  <a:srgbClr val="FF00FF"/>
                </a:solidFill>
              </a:rPr>
              <a:t>uses SOAP to actually invoke the functions listed in the WSDL document.</a:t>
            </a:r>
          </a:p>
        </p:txBody>
      </p:sp>
    </p:spTree>
    <p:extLst>
      <p:ext uri="{BB962C8B-B14F-4D97-AF65-F5344CB8AC3E}">
        <p14:creationId xmlns:p14="http://schemas.microsoft.com/office/powerpoint/2010/main" val="3132198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690-0238-4357-AA54-2B3849EF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2419-4886-48AB-A347-8BCBD827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SOAP is an XML-based protocol for exchanging information between computers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224" y="4244514"/>
            <a:ext cx="5989761" cy="233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0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690-0238-4357-AA54-2B3849EF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2419-4886-48AB-A347-8BCBD827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Enables client applications to easily connect to remote services and invoke remote methods</a:t>
            </a:r>
          </a:p>
          <a:p>
            <a:pPr lvl="1"/>
            <a:r>
              <a:rPr lang="en-GB" sz="3600" dirty="0"/>
              <a:t>For example, a client application can immediately add language translation to its feature set by locating the correct SOAP service and invoking the correct method. </a:t>
            </a:r>
          </a:p>
          <a:p>
            <a:endParaRPr lang="en-GB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49" y="4527256"/>
            <a:ext cx="5989761" cy="233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07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690-0238-4357-AA54-2B3849EF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2419-4886-48AB-A347-8BCBD827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Although SOAP can be used in a variety of messaging systems and can be delivered via a variety of transport protocols, the initial focus of SOAP is remote procedure calls transported via HTTP.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219" y="4473114"/>
            <a:ext cx="5989761" cy="233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38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690-0238-4357-AA54-2B3849EF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vs other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2419-4886-48AB-A347-8BCBD827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/>
              <a:t>Other frameworks, including CORBA, DCOM, and Java RMI, provide similar functionality to SOAP, but SOAP messages are written entirely in XML and are therefore uniquely </a:t>
            </a:r>
            <a:r>
              <a:rPr lang="en-GB" sz="3600" dirty="0">
                <a:solidFill>
                  <a:srgbClr val="00B050"/>
                </a:solidFill>
              </a:rPr>
              <a:t>platform- and language-independent</a:t>
            </a:r>
            <a:r>
              <a:rPr lang="en-GB" sz="3600" dirty="0"/>
              <a:t>.</a:t>
            </a:r>
          </a:p>
          <a:p>
            <a:r>
              <a:rPr lang="en-GB" sz="3600" dirty="0"/>
              <a:t>For example, a SOAP Java client running on Linux or a Perl client running on Solaris can connect to a Microsoft SOAP server running on Windows 2000.</a:t>
            </a:r>
          </a:p>
          <a:p>
            <a:r>
              <a:rPr lang="en-GB" sz="3600" dirty="0"/>
              <a:t>SOAP therefore represents a cornerstone of the web service architecture, enabling diverse applications to easily exchange services and data.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64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8279" y="365125"/>
            <a:ext cx="10515600" cy="1325563"/>
          </a:xfrm>
        </p:spPr>
        <p:txBody>
          <a:bodyPr/>
          <a:lstStyle/>
          <a:p>
            <a:r>
              <a:rPr lang="en-US" dirty="0"/>
              <a:t>SOAP vs other frameworks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SOAP evolved as a successor of XML-RPC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219" y="4473114"/>
            <a:ext cx="5989761" cy="233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20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4A58-101F-464A-8EBC-D7221E46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299E-F630-47C1-A8E2-95900B37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Understand the basics of the SOAP protocol</a:t>
            </a:r>
          </a:p>
          <a:p>
            <a:r>
              <a:rPr lang="en-GB" dirty="0"/>
              <a:t>Understand the details about the SOAP XML Message specification</a:t>
            </a:r>
          </a:p>
          <a:p>
            <a:r>
              <a:rPr lang="en-GB" dirty="0"/>
              <a:t>Understand the SOAP encoding rules</a:t>
            </a:r>
          </a:p>
          <a:p>
            <a:r>
              <a:rPr lang="en-GB" dirty="0"/>
              <a:t>Understand the basics of WSDL</a:t>
            </a:r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90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SOAP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B2B – Business to Business</a:t>
            </a:r>
          </a:p>
          <a:p>
            <a:r>
              <a:rPr lang="en-GB" sz="4000" dirty="0"/>
              <a:t>EAI - Enterprise application integration </a:t>
            </a:r>
          </a:p>
        </p:txBody>
      </p:sp>
    </p:spTree>
    <p:extLst>
      <p:ext uri="{BB962C8B-B14F-4D97-AF65-F5344CB8AC3E}">
        <p14:creationId xmlns:p14="http://schemas.microsoft.com/office/powerpoint/2010/main" val="1598516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B2B using SOAP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243" y="1677247"/>
            <a:ext cx="7069118" cy="448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801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EAI using SOAP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649" y="1721199"/>
            <a:ext cx="7153730" cy="432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104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SOAP specification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SOAP specification defines three major parts:</a:t>
            </a:r>
          </a:p>
          <a:p>
            <a:pPr lvl="1"/>
            <a:r>
              <a:rPr lang="en-GB" sz="3600" dirty="0"/>
              <a:t>SOAP envelope specification</a:t>
            </a:r>
          </a:p>
          <a:p>
            <a:pPr lvl="1"/>
            <a:r>
              <a:rPr lang="en-GB" sz="3600" dirty="0"/>
              <a:t>Data encoding rules</a:t>
            </a:r>
          </a:p>
          <a:p>
            <a:pPr lvl="1"/>
            <a:r>
              <a:rPr lang="en-GB" sz="3600" dirty="0"/>
              <a:t>RPC conventions</a:t>
            </a:r>
          </a:p>
        </p:txBody>
      </p:sp>
    </p:spTree>
    <p:extLst>
      <p:ext uri="{BB962C8B-B14F-4D97-AF65-F5344CB8AC3E}">
        <p14:creationId xmlns:p14="http://schemas.microsoft.com/office/powerpoint/2010/main" val="2190734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SOAP specification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SOAP specification defines three major parts:</a:t>
            </a:r>
          </a:p>
          <a:p>
            <a:pPr lvl="1"/>
            <a:r>
              <a:rPr lang="en-GB" sz="3600" dirty="0">
                <a:highlight>
                  <a:srgbClr val="FFFF00"/>
                </a:highlight>
              </a:rPr>
              <a:t>SOAP envelope specification</a:t>
            </a:r>
          </a:p>
          <a:p>
            <a:pPr lvl="1"/>
            <a:r>
              <a:rPr lang="en-GB" sz="3600" dirty="0"/>
              <a:t>Data encoding rules</a:t>
            </a:r>
          </a:p>
          <a:p>
            <a:pPr lvl="1"/>
            <a:r>
              <a:rPr lang="en-GB" sz="3600" dirty="0"/>
              <a:t>RPC conventions</a:t>
            </a:r>
          </a:p>
        </p:txBody>
      </p:sp>
    </p:spTree>
    <p:extLst>
      <p:ext uri="{BB962C8B-B14F-4D97-AF65-F5344CB8AC3E}">
        <p14:creationId xmlns:p14="http://schemas.microsoft.com/office/powerpoint/2010/main" val="317744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SOAP envelope specification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SOAP XML Envelope defines specific rules for encapsulating data being transferred between computers. </a:t>
            </a:r>
          </a:p>
          <a:p>
            <a:pPr lvl="1"/>
            <a:r>
              <a:rPr lang="en-GB" sz="3200" dirty="0"/>
              <a:t>application-specific data, such as the method name to invoke, method parameters, or return values.</a:t>
            </a:r>
          </a:p>
          <a:p>
            <a:pPr lvl="1"/>
            <a:r>
              <a:rPr lang="en-GB" sz="3200" dirty="0"/>
              <a:t>information about who should process the envelope contents </a:t>
            </a:r>
          </a:p>
          <a:p>
            <a:pPr lvl="1"/>
            <a:r>
              <a:rPr lang="en-GB" sz="3200" dirty="0"/>
              <a:t>in the event of failure, how to encode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967568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SOAP specification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SOAP specification defines three major parts:</a:t>
            </a:r>
          </a:p>
          <a:p>
            <a:pPr lvl="1"/>
            <a:r>
              <a:rPr lang="en-GB" sz="3600" dirty="0"/>
              <a:t>SOAP envelope specification</a:t>
            </a:r>
          </a:p>
          <a:p>
            <a:pPr lvl="1"/>
            <a:r>
              <a:rPr lang="en-GB" sz="3600" dirty="0">
                <a:highlight>
                  <a:srgbClr val="FFFF00"/>
                </a:highlight>
              </a:rPr>
              <a:t>Data encoding rules</a:t>
            </a:r>
          </a:p>
          <a:p>
            <a:pPr lvl="1"/>
            <a:r>
              <a:rPr lang="en-GB" sz="3600" dirty="0"/>
              <a:t>RPC conventions</a:t>
            </a:r>
          </a:p>
        </p:txBody>
      </p:sp>
    </p:spTree>
    <p:extLst>
      <p:ext uri="{BB962C8B-B14F-4D97-AF65-F5344CB8AC3E}">
        <p14:creationId xmlns:p14="http://schemas.microsoft.com/office/powerpoint/2010/main" val="1839966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encoding rules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To exchange data, computers must agree on rules for encoding specific data types. </a:t>
            </a:r>
          </a:p>
          <a:p>
            <a:r>
              <a:rPr lang="en-GB" sz="3200" dirty="0"/>
              <a:t>For example, two computers that process stock quotes need an agreed-upon rule for encoding float data types; likewise, two computers that process multiple stock quotes need an agreed-upon rule for encoding arrays. </a:t>
            </a:r>
          </a:p>
          <a:p>
            <a:r>
              <a:rPr lang="en-GB" sz="3200" dirty="0"/>
              <a:t>SOAP therefore includes its own set of conventions for encoding data types. Most of these conventions are based on the W3C XML Schema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730884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SOAP specification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SOAP specification defines three major parts:</a:t>
            </a:r>
          </a:p>
          <a:p>
            <a:pPr lvl="1"/>
            <a:r>
              <a:rPr lang="en-GB" sz="3600" dirty="0"/>
              <a:t>SOAP envelope specification</a:t>
            </a:r>
          </a:p>
          <a:p>
            <a:pPr lvl="1"/>
            <a:r>
              <a:rPr lang="en-GB" sz="3600" dirty="0"/>
              <a:t>Data encoding rules</a:t>
            </a:r>
          </a:p>
          <a:p>
            <a:pPr lvl="1"/>
            <a:r>
              <a:rPr lang="en-GB" sz="3600" dirty="0">
                <a:highlight>
                  <a:srgbClr val="FFFF00"/>
                </a:highlight>
              </a:rPr>
              <a:t>RPC conventions</a:t>
            </a:r>
          </a:p>
        </p:txBody>
      </p:sp>
    </p:spTree>
    <p:extLst>
      <p:ext uri="{BB962C8B-B14F-4D97-AF65-F5344CB8AC3E}">
        <p14:creationId xmlns:p14="http://schemas.microsoft.com/office/powerpoint/2010/main" val="2206052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RPC conventions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SOAP can be used in a variety of messaging systems, including one-way and two way messaging.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27" y="3055787"/>
            <a:ext cx="5200636" cy="326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42" y="3163520"/>
            <a:ext cx="4884539" cy="291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61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questions for Module 2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XML messaging?</a:t>
            </a:r>
          </a:p>
          <a:p>
            <a:r>
              <a:rPr lang="en-GB" dirty="0"/>
              <a:t>What is SOAP?</a:t>
            </a:r>
          </a:p>
          <a:p>
            <a:r>
              <a:rPr lang="en-GB" dirty="0"/>
              <a:t>What is the relationship between XML, XML-RPC, and SOAP?</a:t>
            </a:r>
          </a:p>
          <a:p>
            <a:r>
              <a:rPr lang="en-GB" dirty="0"/>
              <a:t>What is advantage of SOAP over CORBA, DCOM, and Java RMI?</a:t>
            </a:r>
          </a:p>
          <a:p>
            <a:r>
              <a:rPr lang="en-GB" dirty="0"/>
              <a:t>What platform and language do we need to use with SOAP? (tricky question)</a:t>
            </a:r>
          </a:p>
          <a:p>
            <a:r>
              <a:rPr lang="en-GB" dirty="0"/>
              <a:t>What are the major parts in SOAP specification?</a:t>
            </a:r>
          </a:p>
          <a:p>
            <a:r>
              <a:rPr lang="en-GB" dirty="0"/>
              <a:t>What are the main SOAP encoding rules?</a:t>
            </a:r>
          </a:p>
        </p:txBody>
      </p:sp>
    </p:spTree>
    <p:extLst>
      <p:ext uri="{BB962C8B-B14F-4D97-AF65-F5344CB8AC3E}">
        <p14:creationId xmlns:p14="http://schemas.microsoft.com/office/powerpoint/2010/main" val="11519712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SOAP Message – one way messaging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SOAP client connects to the service, but does not send a SOAP message through</a:t>
            </a:r>
          </a:p>
          <a:p>
            <a:r>
              <a:rPr lang="en-GB" sz="3600" dirty="0"/>
              <a:t>A one-way message</a:t>
            </a:r>
          </a:p>
          <a:p>
            <a:pPr lvl="1"/>
            <a:r>
              <a:rPr lang="en-GB" sz="3200" dirty="0"/>
              <a:t>An HTTP request from a client</a:t>
            </a:r>
          </a:p>
          <a:p>
            <a:pPr lvl="1"/>
            <a:r>
              <a:rPr lang="en-GB" sz="3200" dirty="0"/>
              <a:t>A SOAP response from a service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314" y="4085974"/>
            <a:ext cx="40195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526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4423360"/>
            <a:ext cx="40100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RPC conventions – two way messaging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For two-way messaging, SOAP defines a simple convention for representing remote procedure calls and responses. </a:t>
            </a:r>
          </a:p>
          <a:p>
            <a:r>
              <a:rPr lang="en-GB" sz="3600" dirty="0"/>
              <a:t>This enables a client application to specify a remote method name, include any number of parameters, and receive a response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399062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questions for Module 2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WSDL?</a:t>
            </a:r>
          </a:p>
          <a:p>
            <a:r>
              <a:rPr lang="en-GB" dirty="0"/>
              <a:t>What is the relationship between WSDL and service description?</a:t>
            </a:r>
          </a:p>
          <a:p>
            <a:r>
              <a:rPr lang="en-GB" dirty="0"/>
              <a:t>What data does WSDL describe?</a:t>
            </a:r>
          </a:p>
          <a:p>
            <a:r>
              <a:rPr lang="en-GB" dirty="0"/>
              <a:t>What is WSDL used for?</a:t>
            </a:r>
          </a:p>
          <a:p>
            <a:r>
              <a:rPr lang="en-GB" dirty="0"/>
              <a:t>What platform and language do we need to use with WSDL? (tricky question)</a:t>
            </a:r>
          </a:p>
          <a:p>
            <a:r>
              <a:rPr lang="en-GB" dirty="0"/>
              <a:t>What are the  major elements of WSDL?</a:t>
            </a:r>
          </a:p>
          <a:p>
            <a:r>
              <a:rPr lang="en-GB" dirty="0"/>
              <a:t>What is the relationship between SOAP, WSDL, and UDDI?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40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743200"/>
            <a:ext cx="7772400" cy="1371600"/>
          </a:xfrm>
          <a:noFill/>
          <a:ln/>
        </p:spPr>
        <p:txBody>
          <a:bodyPr anchor="b">
            <a:normAutofit/>
          </a:bodyPr>
          <a:lstStyle/>
          <a:p>
            <a:r>
              <a:rPr lang="en-US" altLang="en-US" sz="7200" dirty="0">
                <a:latin typeface="Swis721 Hv BT" pitchFamily="34" charset="0"/>
              </a:rPr>
              <a:t>Introduction</a:t>
            </a:r>
            <a:endParaRPr lang="en-US" altLang="en-US" sz="6600" dirty="0">
              <a:latin typeface="Swis721 Hv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8C4A11B3-FD92-44B8-AB68-C039CA23E16C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552926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6482BE4-C7BC-4B26-81AE-BFB86DAC28AC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8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49508" name="Rectangle 7">
            <a:extLst>
              <a:ext uri="{FF2B5EF4-FFF2-40B4-BE49-F238E27FC236}">
                <a16:creationId xmlns:a16="http://schemas.microsoft.com/office/drawing/2014/main" id="{406D0252-D5C8-4A7C-B75E-6C46882F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5764"/>
            <a:ext cx="8382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400" dirty="0">
                <a:solidFill>
                  <a:srgbClr val="006633"/>
                </a:solidFill>
                <a:ea typeface="PMingLiU" pitchFamily="18" charset="-120"/>
              </a:rPr>
              <a:t>Web Service Protocol Stack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46CC54A6-4C68-4DA6-8F58-4E05490C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47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Discovery			                   UDDI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BBE25DA3-333D-4EAF-9EFC-3E9EC194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9095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Description   	      			      WSDL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6CE33036-3FAA-4C59-BCA1-70598EF0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71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rgbClr val="000000"/>
                </a:solidFill>
                <a:ea typeface="PMingLiU" pitchFamily="18" charset="-120"/>
              </a:rPr>
              <a:t>XML Messaging</a:t>
            </a: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	  XML-RPC</a:t>
            </a:r>
            <a:r>
              <a:rPr lang="en-US" altLang="zh-TW" sz="2400">
                <a:solidFill>
                  <a:srgbClr val="000000"/>
                </a:solidFill>
                <a:ea typeface="PMingLiU" pitchFamily="18" charset="-120"/>
              </a:rPr>
              <a:t>, SOAP</a:t>
            </a: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,XML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650BA87B-3AC2-4C63-9288-34007515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33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Transport	            HTTP,SMTP,FTP, BEEP</a:t>
            </a:r>
          </a:p>
        </p:txBody>
      </p:sp>
      <p:sp>
        <p:nvSpPr>
          <p:cNvPr id="58377" name="Text Box 12">
            <a:extLst>
              <a:ext uri="{FF2B5EF4-FFF2-40B4-BE49-F238E27FC236}">
                <a16:creationId xmlns:a16="http://schemas.microsoft.com/office/drawing/2014/main" id="{49BE9177-6A05-446E-BB28-ED3B29A1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305425"/>
            <a:ext cx="691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Transporting XML messages between client and server</a:t>
            </a:r>
          </a:p>
        </p:txBody>
      </p:sp>
      <p:sp>
        <p:nvSpPr>
          <p:cNvPr id="58378" name="Line 13">
            <a:extLst>
              <a:ext uri="{FF2B5EF4-FFF2-40B4-BE49-F238E27FC236}">
                <a16:creationId xmlns:a16="http://schemas.microsoft.com/office/drawing/2014/main" id="{A9685B2F-7608-4727-9C29-3E6BD42B82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4238625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9" name="Text Box 14">
            <a:extLst>
              <a:ext uri="{FF2B5EF4-FFF2-40B4-BE49-F238E27FC236}">
                <a16:creationId xmlns:a16="http://schemas.microsoft.com/office/drawing/2014/main" id="{54290913-0DA6-4765-9AF3-5B22A813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619625"/>
            <a:ext cx="453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Encoding messages in XML format</a:t>
            </a:r>
          </a:p>
        </p:txBody>
      </p:sp>
      <p:sp>
        <p:nvSpPr>
          <p:cNvPr id="58380" name="Line 15">
            <a:extLst>
              <a:ext uri="{FF2B5EF4-FFF2-40B4-BE49-F238E27FC236}">
                <a16:creationId xmlns:a16="http://schemas.microsoft.com/office/drawing/2014/main" id="{2CF6FCBA-84DA-47D2-A5E7-1D00315CA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552825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1" name="Text Box 16">
            <a:extLst>
              <a:ext uri="{FF2B5EF4-FFF2-40B4-BE49-F238E27FC236}">
                <a16:creationId xmlns:a16="http://schemas.microsoft.com/office/drawing/2014/main" id="{60FFB81B-0EF5-43D3-8400-D5DF709E7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019426"/>
            <a:ext cx="1997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Describing Web Services interface</a:t>
            </a:r>
          </a:p>
        </p:txBody>
      </p:sp>
      <p:sp>
        <p:nvSpPr>
          <p:cNvPr id="58382" name="Line 17">
            <a:extLst>
              <a:ext uri="{FF2B5EF4-FFF2-40B4-BE49-F238E27FC236}">
                <a16:creationId xmlns:a16="http://schemas.microsoft.com/office/drawing/2014/main" id="{21A7E5C4-792C-4D71-84AB-F778F39BA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790825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3" name="Text Box 18">
            <a:extLst>
              <a:ext uri="{FF2B5EF4-FFF2-40B4-BE49-F238E27FC236}">
                <a16:creationId xmlns:a16="http://schemas.microsoft.com/office/drawing/2014/main" id="{2D35CE94-EC1D-4A53-9225-D778F22C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647826"/>
            <a:ext cx="1920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Searching / Publishing Web Services</a:t>
            </a:r>
          </a:p>
        </p:txBody>
      </p:sp>
      <p:sp>
        <p:nvSpPr>
          <p:cNvPr id="58384" name="Line 19">
            <a:extLst>
              <a:ext uri="{FF2B5EF4-FFF2-40B4-BE49-F238E27FC236}">
                <a16:creationId xmlns:a16="http://schemas.microsoft.com/office/drawing/2014/main" id="{B9BCE458-E0A6-40DE-95C8-24832E6E0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952625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8C4A11B3-FD92-44B8-AB68-C039CA23E16C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552926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6482BE4-C7BC-4B26-81AE-BFB86DAC28AC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9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49508" name="Rectangle 7">
            <a:extLst>
              <a:ext uri="{FF2B5EF4-FFF2-40B4-BE49-F238E27FC236}">
                <a16:creationId xmlns:a16="http://schemas.microsoft.com/office/drawing/2014/main" id="{406D0252-D5C8-4A7C-B75E-6C46882F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5764"/>
            <a:ext cx="8382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400" dirty="0">
                <a:solidFill>
                  <a:srgbClr val="006633"/>
                </a:solidFill>
                <a:ea typeface="PMingLiU" pitchFamily="18" charset="-120"/>
              </a:rPr>
              <a:t>Web Service Protocol Stack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46CC54A6-4C68-4DA6-8F58-4E05490C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47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Discovery			                   UDDI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BBE25DA3-333D-4EAF-9EFC-3E9EC194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409825"/>
            <a:ext cx="6096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Description   	      			      WSDL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6CE33036-3FAA-4C59-BCA1-70598EF0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71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highlight>
                  <a:srgbClr val="FF00FF"/>
                </a:highlight>
                <a:ea typeface="PMingLiU" pitchFamily="18" charset="-120"/>
              </a:rPr>
              <a:t>XML Messaging</a:t>
            </a: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	  XML-RPC, 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00FF"/>
                </a:highlight>
                <a:ea typeface="PMingLiU" pitchFamily="18" charset="-120"/>
              </a:rPr>
              <a:t>SOAP</a:t>
            </a: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,XML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650BA87B-3AC2-4C63-9288-34007515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33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Transport	            HTTP,SMTP,FTP, BEEP</a:t>
            </a:r>
          </a:p>
        </p:txBody>
      </p:sp>
      <p:sp>
        <p:nvSpPr>
          <p:cNvPr id="58377" name="Text Box 12">
            <a:extLst>
              <a:ext uri="{FF2B5EF4-FFF2-40B4-BE49-F238E27FC236}">
                <a16:creationId xmlns:a16="http://schemas.microsoft.com/office/drawing/2014/main" id="{49BE9177-6A05-446E-BB28-ED3B29A1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305425"/>
            <a:ext cx="691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Transporting XML messages between client and server</a:t>
            </a:r>
          </a:p>
        </p:txBody>
      </p:sp>
      <p:sp>
        <p:nvSpPr>
          <p:cNvPr id="58378" name="Line 13">
            <a:extLst>
              <a:ext uri="{FF2B5EF4-FFF2-40B4-BE49-F238E27FC236}">
                <a16:creationId xmlns:a16="http://schemas.microsoft.com/office/drawing/2014/main" id="{A9685B2F-7608-4727-9C29-3E6BD42B82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4238625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9" name="Text Box 14">
            <a:extLst>
              <a:ext uri="{FF2B5EF4-FFF2-40B4-BE49-F238E27FC236}">
                <a16:creationId xmlns:a16="http://schemas.microsoft.com/office/drawing/2014/main" id="{54290913-0DA6-4765-9AF3-5B22A813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619625"/>
            <a:ext cx="453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Encoding messages in XML format</a:t>
            </a:r>
          </a:p>
        </p:txBody>
      </p:sp>
      <p:sp>
        <p:nvSpPr>
          <p:cNvPr id="58380" name="Line 15">
            <a:extLst>
              <a:ext uri="{FF2B5EF4-FFF2-40B4-BE49-F238E27FC236}">
                <a16:creationId xmlns:a16="http://schemas.microsoft.com/office/drawing/2014/main" id="{2CF6FCBA-84DA-47D2-A5E7-1D00315CA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552825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1" name="Text Box 16">
            <a:extLst>
              <a:ext uri="{FF2B5EF4-FFF2-40B4-BE49-F238E27FC236}">
                <a16:creationId xmlns:a16="http://schemas.microsoft.com/office/drawing/2014/main" id="{60FFB81B-0EF5-43D3-8400-D5DF709E7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019426"/>
            <a:ext cx="1997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Describing Web Services interface</a:t>
            </a:r>
          </a:p>
        </p:txBody>
      </p:sp>
      <p:sp>
        <p:nvSpPr>
          <p:cNvPr id="58382" name="Line 17">
            <a:extLst>
              <a:ext uri="{FF2B5EF4-FFF2-40B4-BE49-F238E27FC236}">
                <a16:creationId xmlns:a16="http://schemas.microsoft.com/office/drawing/2014/main" id="{21A7E5C4-792C-4D71-84AB-F778F39BA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790825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3" name="Text Box 18">
            <a:extLst>
              <a:ext uri="{FF2B5EF4-FFF2-40B4-BE49-F238E27FC236}">
                <a16:creationId xmlns:a16="http://schemas.microsoft.com/office/drawing/2014/main" id="{2D35CE94-EC1D-4A53-9225-D778F22C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647826"/>
            <a:ext cx="1920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Searching / Publishing Web Services</a:t>
            </a:r>
          </a:p>
        </p:txBody>
      </p:sp>
      <p:sp>
        <p:nvSpPr>
          <p:cNvPr id="58384" name="Line 19">
            <a:extLst>
              <a:ext uri="{FF2B5EF4-FFF2-40B4-BE49-F238E27FC236}">
                <a16:creationId xmlns:a16="http://schemas.microsoft.com/office/drawing/2014/main" id="{B9BCE458-E0A6-40DE-95C8-24832E6E0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952625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8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1756</Words>
  <Application>Microsoft Office PowerPoint</Application>
  <PresentationFormat>宽屏</PresentationFormat>
  <Paragraphs>375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Swis721 Hv BT</vt:lpstr>
      <vt:lpstr>Arial</vt:lpstr>
      <vt:lpstr>Calibri</vt:lpstr>
      <vt:lpstr>Calibri Light</vt:lpstr>
      <vt:lpstr>Garamond</vt:lpstr>
      <vt:lpstr>Times New Roman</vt:lpstr>
      <vt:lpstr>Office Theme</vt:lpstr>
      <vt:lpstr>COMP3017  Service Computing</vt:lpstr>
      <vt:lpstr>Module Two: Service Message Exchange SOAP and  Service Description WSDL</vt:lpstr>
      <vt:lpstr>Our textbook for this module: </vt:lpstr>
      <vt:lpstr>Module 2 Learning Outcomes</vt:lpstr>
      <vt:lpstr>Guided questions for Module 2</vt:lpstr>
      <vt:lpstr>Guided questions for Module 2</vt:lpstr>
      <vt:lpstr>Introduction</vt:lpstr>
      <vt:lpstr>PowerPoint 演示文稿</vt:lpstr>
      <vt:lpstr>PowerPoint 演示文稿</vt:lpstr>
      <vt:lpstr>Web service basics</vt:lpstr>
      <vt:lpstr>Web service basics</vt:lpstr>
      <vt:lpstr>Web service basics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Service Message Exchange SOAP</vt:lpstr>
      <vt:lpstr>PowerPoint 演示文稿</vt:lpstr>
      <vt:lpstr>Using the Protocols Together – service provider perspective</vt:lpstr>
      <vt:lpstr>Using the Protocols Together – service request perspective</vt:lpstr>
      <vt:lpstr>SOAP</vt:lpstr>
      <vt:lpstr>SOAP</vt:lpstr>
      <vt:lpstr>SOAP</vt:lpstr>
      <vt:lpstr>SOAP vs other frameworks</vt:lpstr>
      <vt:lpstr>SOAP vs other frameworks</vt:lpstr>
      <vt:lpstr>SOAP uses</vt:lpstr>
      <vt:lpstr>B2B using SOAP </vt:lpstr>
      <vt:lpstr>EAI using SOAP</vt:lpstr>
      <vt:lpstr>The SOAP specification</vt:lpstr>
      <vt:lpstr>The SOAP specification</vt:lpstr>
      <vt:lpstr>SOAP envelope specification</vt:lpstr>
      <vt:lpstr>The SOAP specification</vt:lpstr>
      <vt:lpstr>Data encoding rules</vt:lpstr>
      <vt:lpstr>The SOAP specification</vt:lpstr>
      <vt:lpstr>RPC conventions</vt:lpstr>
      <vt:lpstr>SOAP Message – one way messaging</vt:lpstr>
      <vt:lpstr>RPC conventions – two way messaging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COMP3017_Spring2023_Module 2_part 1</dc:title>
  <dc:creator>Joanna Siebert</dc:creator>
  <cp:lastModifiedBy>刘玄昊</cp:lastModifiedBy>
  <cp:revision>270</cp:revision>
  <cp:lastPrinted>2023-02-18T04:32:49Z</cp:lastPrinted>
  <dcterms:created xsi:type="dcterms:W3CDTF">2020-03-15T08:11:10Z</dcterms:created>
  <dcterms:modified xsi:type="dcterms:W3CDTF">2023-04-22T13:53:14Z</dcterms:modified>
</cp:coreProperties>
</file>