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786" r:id="rId2"/>
    <p:sldId id="1024" r:id="rId3"/>
    <p:sldId id="1025" r:id="rId4"/>
    <p:sldId id="1026" r:id="rId5"/>
    <p:sldId id="1027" r:id="rId6"/>
    <p:sldId id="1028" r:id="rId7"/>
    <p:sldId id="1321" r:id="rId8"/>
    <p:sldId id="1300" r:id="rId9"/>
    <p:sldId id="1050" r:id="rId10"/>
    <p:sldId id="1051" r:id="rId11"/>
    <p:sldId id="1317" r:id="rId12"/>
    <p:sldId id="1318" r:id="rId13"/>
    <p:sldId id="1319" r:id="rId14"/>
    <p:sldId id="1329" r:id="rId15"/>
    <p:sldId id="1305" r:id="rId16"/>
    <p:sldId id="1313" r:id="rId17"/>
    <p:sldId id="1324" r:id="rId18"/>
    <p:sldId id="1597" r:id="rId19"/>
    <p:sldId id="1071" r:id="rId20"/>
    <p:sldId id="1072" r:id="rId21"/>
    <p:sldId id="1073" r:id="rId22"/>
    <p:sldId id="1074" r:id="rId23"/>
    <p:sldId id="1076" r:id="rId24"/>
    <p:sldId id="1078" r:id="rId25"/>
    <p:sldId id="1091" r:id="rId26"/>
    <p:sldId id="1093" r:id="rId27"/>
    <p:sldId id="1607" r:id="rId28"/>
    <p:sldId id="1094" r:id="rId29"/>
    <p:sldId id="1649" r:id="rId30"/>
    <p:sldId id="1095" r:id="rId31"/>
    <p:sldId id="1096" r:id="rId32"/>
    <p:sldId id="1097" r:id="rId33"/>
    <p:sldId id="1616" r:id="rId34"/>
    <p:sldId id="1617" r:id="rId35"/>
    <p:sldId id="1618" r:id="rId36"/>
    <p:sldId id="1098" r:id="rId37"/>
    <p:sldId id="1099" r:id="rId38"/>
    <p:sldId id="1102" r:id="rId39"/>
    <p:sldId id="1137" r:id="rId40"/>
    <p:sldId id="1109" r:id="rId41"/>
    <p:sldId id="1110" r:id="rId42"/>
    <p:sldId id="1114" r:id="rId43"/>
    <p:sldId id="1144" r:id="rId44"/>
    <p:sldId id="1149" r:id="rId45"/>
    <p:sldId id="1152" r:id="rId46"/>
    <p:sldId id="1115" r:id="rId47"/>
    <p:sldId id="1116" r:id="rId48"/>
    <p:sldId id="1322" r:id="rId49"/>
    <p:sldId id="1117" r:id="rId50"/>
    <p:sldId id="1153" r:id="rId51"/>
    <p:sldId id="1118" r:id="rId52"/>
    <p:sldId id="1609" r:id="rId53"/>
    <p:sldId id="1119" r:id="rId54"/>
    <p:sldId id="1120" r:id="rId55"/>
    <p:sldId id="1612" r:id="rId56"/>
    <p:sldId id="1613" r:id="rId57"/>
    <p:sldId id="1156" r:id="rId58"/>
    <p:sldId id="1157" r:id="rId59"/>
    <p:sldId id="1158" r:id="rId60"/>
    <p:sldId id="1159" r:id="rId61"/>
    <p:sldId id="1160" r:id="rId62"/>
    <p:sldId id="1614" r:id="rId63"/>
    <p:sldId id="1611" r:id="rId64"/>
    <p:sldId id="1127" r:id="rId65"/>
    <p:sldId id="1136" r:id="rId66"/>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550" autoAdjust="0"/>
    <p:restoredTop sz="94660"/>
  </p:normalViewPr>
  <p:slideViewPr>
    <p:cSldViewPr snapToGrid="0">
      <p:cViewPr varScale="1">
        <p:scale>
          <a:sx n="85" d="100"/>
          <a:sy n="85" d="100"/>
        </p:scale>
        <p:origin x="72" y="5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24/04/2023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4/24/2023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a:extLst>
              <a:ext uri="{FF2B5EF4-FFF2-40B4-BE49-F238E27FC236}">
                <a16:creationId xmlns:a16="http://schemas.microsoft.com/office/drawing/2014/main" id="{13D034AF-C669-4600-974F-66BA8086B4C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F3E38B01-556C-4A24-B36A-28051B568874}" type="slidenum">
              <a:rPr lang="en-US" altLang="zh-CN" sz="1200" i="0">
                <a:latin typeface="Arial" panose="020B0604020202020204" pitchFamily="34" charset="0"/>
              </a:rPr>
              <a:pPr algn="r" eaLnBrk="1" hangingPunct="1"/>
              <a:t>47</a:t>
            </a:fld>
            <a:endParaRPr lang="en-US" altLang="zh-CN" sz="1200" i="0">
              <a:latin typeface="Arial" panose="020B0604020202020204" pitchFamily="34" charset="0"/>
            </a:endParaRPr>
          </a:p>
        </p:txBody>
      </p:sp>
      <p:sp>
        <p:nvSpPr>
          <p:cNvPr id="87043" name="Rectangle 2">
            <a:extLst>
              <a:ext uri="{FF2B5EF4-FFF2-40B4-BE49-F238E27FC236}">
                <a16:creationId xmlns:a16="http://schemas.microsoft.com/office/drawing/2014/main" id="{32F4B408-0892-482B-8331-BF0220FBF401}"/>
              </a:ext>
            </a:extLst>
          </p:cNvPr>
          <p:cNvSpPr>
            <a:spLocks noGrp="1" noRot="1" noChangeAspect="1" noChangeArrowheads="1" noTextEdit="1"/>
          </p:cNvSpPr>
          <p:nvPr>
            <p:ph type="sldImg"/>
          </p:nvPr>
        </p:nvSpPr>
        <p:spPr>
          <a:solidFill>
            <a:srgbClr val="FFFFFF"/>
          </a:solidFill>
          <a:ln/>
        </p:spPr>
      </p:sp>
      <p:sp>
        <p:nvSpPr>
          <p:cNvPr id="87044" name="Rectangle 3">
            <a:extLst>
              <a:ext uri="{FF2B5EF4-FFF2-40B4-BE49-F238E27FC236}">
                <a16:creationId xmlns:a16="http://schemas.microsoft.com/office/drawing/2014/main" id="{668E2351-57F9-4573-B4C3-DA0A9C458A7B}"/>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84747" tIns="42373" rIns="84747" bIns="42373"/>
          <a:lstStyle/>
          <a:p>
            <a:pPr eaLnBrk="1" hangingPunct="1"/>
            <a:r>
              <a:rPr lang="en-US" altLang="zh-CN">
                <a:latin typeface="Arial" panose="020B0604020202020204" pitchFamily="34" charset="0"/>
                <a:ea typeface="宋体" panose="02010600030101010101" pitchFamily="2" charset="-122"/>
              </a:rPr>
              <a:t>Much of this user's guide assumes you already have the implementation written, and are using the Web Service Builder to transform that existing application into a Web service. However, if you wish to create a new implementation for an existing Web service, the Web Service Builder can generate skeleton service code that you can use as a basis to develop a new implementation.</a:t>
            </a:r>
          </a:p>
          <a:p>
            <a:pPr eaLnBrk="1" hangingPunct="1"/>
            <a:r>
              <a:rPr lang="en-US" altLang="zh-CN">
                <a:latin typeface="Arial" panose="020B0604020202020204" pitchFamily="34" charset="0"/>
                <a:ea typeface="宋体" panose="02010600030101010101" pitchFamily="2" charset="-122"/>
              </a:rPr>
              <a:t>+ skeleton generated (WORD file)</a:t>
            </a:r>
          </a:p>
          <a:p>
            <a:pPr eaLnBrk="1" hangingPunct="1"/>
            <a:r>
              <a:rPr lang="en-US" altLang="zh-CN">
                <a:latin typeface="Arial" panose="020B0604020202020204" pitchFamily="34" charset="0"/>
                <a:ea typeface="宋体" panose="02010600030101010101" pitchFamily="2" charset="-122"/>
              </a:rPr>
              <a:t>A proxy class for a given service is typically created from its WSDL document</a:t>
            </a:r>
          </a:p>
          <a:p>
            <a:pPr eaLnBrk="1" hangingPunct="1"/>
            <a:r>
              <a:rPr lang="en-US" altLang="zh-CN">
                <a:solidFill>
                  <a:srgbClr val="333333"/>
                </a:solidFill>
                <a:latin typeface="Arial" panose="020B0604020202020204" pitchFamily="34" charset="0"/>
                <a:ea typeface="宋体" panose="02010600030101010101" pitchFamily="2" charset="-122"/>
                <a:cs typeface="Arial" panose="020B0604020202020204" pitchFamily="34" charset="0"/>
              </a:rPr>
              <a:t>Once you write and deploy a WebMethod, clients need to know exactly what the SOAP messages need to look like in order to successfully communicate with it. The standard way to provide Web service descriptions is through WSDL (and embedded XSD definitions). To help accommodate this, the .asmx handler automatically generates both a human readable documentation page along with a WSDL definition that accurately reflects the WebMethod interface. If you've applied a bunch of mapping attributes to your WebMethods, they're all reflected in the generated documentation.</a:t>
            </a: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019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4/24/2023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4/24/2023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3.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255" y="1390270"/>
            <a:ext cx="9144000" cy="1790700"/>
          </a:xfrm>
        </p:spPr>
        <p:txBody>
          <a:bodyPr>
            <a:noAutofit/>
          </a:bodyPr>
          <a:lstStyle/>
          <a:p>
            <a:r>
              <a:rPr lang="en-US" sz="6600" dirty="0"/>
              <a:t>COMP3017 </a:t>
            </a:r>
            <a:br>
              <a:rPr lang="en-US" sz="4950" dirty="0"/>
            </a:br>
            <a:r>
              <a:rPr lang="en-US" sz="4950" dirty="0"/>
              <a:t>Service Computing</a:t>
            </a:r>
            <a:endParaRPr lang="en-US" sz="33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2551FB0-BB2C-4570-9720-FE2F3E9DA361}"/>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SOAP  - a standard for accessing Web Services</a:t>
            </a:r>
            <a:endParaRPr lang="en-US" sz="3600" dirty="0"/>
          </a:p>
        </p:txBody>
      </p:sp>
      <p:sp>
        <p:nvSpPr>
          <p:cNvPr id="12" name="TextBox 11">
            <a:extLst>
              <a:ext uri="{FF2B5EF4-FFF2-40B4-BE49-F238E27FC236}">
                <a16:creationId xmlns:a16="http://schemas.microsoft.com/office/drawing/2014/main" id="{D49D139C-C982-4DD9-9473-8A7AE5012AE1}"/>
              </a:ext>
            </a:extLst>
          </p:cNvPr>
          <p:cNvSpPr txBox="1"/>
          <p:nvPr/>
        </p:nvSpPr>
        <p:spPr>
          <a:xfrm>
            <a:off x="6996879" y="1465251"/>
            <a:ext cx="1774521" cy="584775"/>
          </a:xfrm>
          <a:prstGeom prst="rect">
            <a:avLst/>
          </a:prstGeom>
          <a:noFill/>
        </p:spPr>
        <p:txBody>
          <a:bodyPr wrap="square" rtlCol="0">
            <a:spAutoFit/>
          </a:bodyPr>
          <a:lstStyle/>
          <a:p>
            <a:r>
              <a:rPr lang="en-US" sz="3200" dirty="0"/>
              <a:t>INVOKE</a:t>
            </a:r>
          </a:p>
        </p:txBody>
      </p:sp>
      <p:sp>
        <p:nvSpPr>
          <p:cNvPr id="13" name="TextBox 12">
            <a:extLst>
              <a:ext uri="{FF2B5EF4-FFF2-40B4-BE49-F238E27FC236}">
                <a16:creationId xmlns:a16="http://schemas.microsoft.com/office/drawing/2014/main" id="{313FAA23-72FF-4793-B715-480A4AC2299B}"/>
              </a:ext>
            </a:extLst>
          </p:cNvPr>
          <p:cNvSpPr txBox="1"/>
          <p:nvPr/>
        </p:nvSpPr>
        <p:spPr>
          <a:xfrm>
            <a:off x="8957185" y="3996821"/>
            <a:ext cx="1774521" cy="584775"/>
          </a:xfrm>
          <a:prstGeom prst="rect">
            <a:avLst/>
          </a:prstGeom>
          <a:noFill/>
        </p:spPr>
        <p:txBody>
          <a:bodyPr wrap="square" rtlCol="0">
            <a:spAutoFit/>
          </a:bodyPr>
          <a:lstStyle/>
          <a:p>
            <a:r>
              <a:rPr lang="en-US" sz="3200" dirty="0"/>
              <a:t>INVOKE</a:t>
            </a:r>
          </a:p>
        </p:txBody>
      </p:sp>
      <p:sp>
        <p:nvSpPr>
          <p:cNvPr id="15" name="TextBox 14">
            <a:extLst>
              <a:ext uri="{FF2B5EF4-FFF2-40B4-BE49-F238E27FC236}">
                <a16:creationId xmlns:a16="http://schemas.microsoft.com/office/drawing/2014/main" id="{DA837EE2-34DE-43F0-A894-746023C4E749}"/>
              </a:ext>
            </a:extLst>
          </p:cNvPr>
          <p:cNvSpPr txBox="1"/>
          <p:nvPr/>
        </p:nvSpPr>
        <p:spPr>
          <a:xfrm>
            <a:off x="9289223" y="2084563"/>
            <a:ext cx="1774521" cy="584775"/>
          </a:xfrm>
          <a:prstGeom prst="rect">
            <a:avLst/>
          </a:prstGeom>
          <a:noFill/>
        </p:spPr>
        <p:txBody>
          <a:bodyPr wrap="square" rtlCol="0">
            <a:spAutoFit/>
          </a:bodyPr>
          <a:lstStyle/>
          <a:p>
            <a:r>
              <a:rPr lang="en-US" sz="3200" dirty="0"/>
              <a:t>INVOKE</a:t>
            </a:r>
          </a:p>
        </p:txBody>
      </p:sp>
      <p:sp>
        <p:nvSpPr>
          <p:cNvPr id="16" name="TextBox 15">
            <a:extLst>
              <a:ext uri="{FF2B5EF4-FFF2-40B4-BE49-F238E27FC236}">
                <a16:creationId xmlns:a16="http://schemas.microsoft.com/office/drawing/2014/main" id="{E640798D-14BF-469C-B2E1-A2B921242C24}"/>
              </a:ext>
            </a:extLst>
          </p:cNvPr>
          <p:cNvSpPr txBox="1"/>
          <p:nvPr/>
        </p:nvSpPr>
        <p:spPr>
          <a:xfrm>
            <a:off x="3736559" y="3229897"/>
            <a:ext cx="1774521" cy="584775"/>
          </a:xfrm>
          <a:prstGeom prst="rect">
            <a:avLst/>
          </a:prstGeom>
          <a:noFill/>
        </p:spPr>
        <p:txBody>
          <a:bodyPr wrap="square" rtlCol="0">
            <a:spAutoFit/>
          </a:bodyPr>
          <a:lstStyle/>
          <a:p>
            <a:r>
              <a:rPr lang="en-US" sz="3200" dirty="0"/>
              <a:t>INVOKE</a:t>
            </a:r>
          </a:p>
        </p:txBody>
      </p:sp>
      <p:sp>
        <p:nvSpPr>
          <p:cNvPr id="7" name="Rectangle 6">
            <a:extLst>
              <a:ext uri="{FF2B5EF4-FFF2-40B4-BE49-F238E27FC236}">
                <a16:creationId xmlns:a16="http://schemas.microsoft.com/office/drawing/2014/main" id="{9775341B-C308-45FA-AD81-C3144A576A19}"/>
              </a:ext>
            </a:extLst>
          </p:cNvPr>
          <p:cNvSpPr/>
          <p:nvPr/>
        </p:nvSpPr>
        <p:spPr>
          <a:xfrm>
            <a:off x="2257008" y="5511594"/>
            <a:ext cx="8091946" cy="954107"/>
          </a:xfrm>
          <a:prstGeom prst="rect">
            <a:avLst/>
          </a:prstGeom>
        </p:spPr>
        <p:txBody>
          <a:bodyPr wrap="square">
            <a:spAutoFit/>
          </a:bodyPr>
          <a:lstStyle/>
          <a:p>
            <a:pPr lvl="1"/>
            <a:r>
              <a:rPr lang="en-US" sz="2800" dirty="0"/>
              <a:t>Service requestor uses SOAP to call one of the operations listed in the WSDL file</a:t>
            </a:r>
          </a:p>
        </p:txBody>
      </p:sp>
    </p:spTree>
    <p:extLst>
      <p:ext uri="{BB962C8B-B14F-4D97-AF65-F5344CB8AC3E}">
        <p14:creationId xmlns:p14="http://schemas.microsoft.com/office/powerpoint/2010/main" val="271606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uses</a:t>
            </a:r>
          </a:p>
        </p:txBody>
      </p:sp>
      <p:sp>
        <p:nvSpPr>
          <p:cNvPr id="3" name="Content Placeholder 2"/>
          <p:cNvSpPr>
            <a:spLocks noGrp="1"/>
          </p:cNvSpPr>
          <p:nvPr>
            <p:ph idx="1"/>
          </p:nvPr>
        </p:nvSpPr>
        <p:spPr/>
        <p:txBody>
          <a:bodyPr>
            <a:normAutofit/>
          </a:bodyPr>
          <a:lstStyle/>
          <a:p>
            <a:r>
              <a:rPr lang="en-GB" sz="4000" dirty="0"/>
              <a:t>B2B – Business to Business</a:t>
            </a:r>
          </a:p>
          <a:p>
            <a:r>
              <a:rPr lang="en-GB" sz="4000" dirty="0"/>
              <a:t>EAI - Enterprise application integration </a:t>
            </a:r>
          </a:p>
        </p:txBody>
      </p:sp>
    </p:spTree>
    <p:extLst>
      <p:ext uri="{BB962C8B-B14F-4D97-AF65-F5344CB8AC3E}">
        <p14:creationId xmlns:p14="http://schemas.microsoft.com/office/powerpoint/2010/main" val="15985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using SOAP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243" y="1677247"/>
            <a:ext cx="7069118" cy="4487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80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EAI using SOAP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649" y="1721199"/>
            <a:ext cx="7153730" cy="432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10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message example</a:t>
            </a:r>
          </a:p>
        </p:txBody>
      </p:sp>
      <p:sp>
        <p:nvSpPr>
          <p:cNvPr id="3" name="Content Placeholder 2"/>
          <p:cNvSpPr>
            <a:spLocks noGrp="1"/>
          </p:cNvSpPr>
          <p:nvPr>
            <p:ph idx="1"/>
          </p:nvPr>
        </p:nvSpPr>
        <p:spPr/>
        <p:txBody>
          <a:bodyPr/>
          <a:lstStyle/>
          <a:p>
            <a:endParaRPr lang="en-GB"/>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30" y="1440501"/>
            <a:ext cx="11389102" cy="450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154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elements</a:t>
            </a:r>
          </a:p>
        </p:txBody>
      </p:sp>
      <p:sp>
        <p:nvSpPr>
          <p:cNvPr id="3" name="内容占位符 2"/>
          <p:cNvSpPr>
            <a:spLocks noGrp="1"/>
          </p:cNvSpPr>
          <p:nvPr>
            <p:ph sz="half" idx="1"/>
          </p:nvPr>
        </p:nvSpPr>
        <p:spPr/>
        <p:txBody>
          <a:bodyPr>
            <a:normAutofit lnSpcReduction="10000"/>
          </a:bodyPr>
          <a:lstStyle/>
          <a:p>
            <a:r>
              <a:rPr lang="en-GB" sz="3600" dirty="0"/>
              <a:t>Mandatory elements</a:t>
            </a:r>
          </a:p>
          <a:p>
            <a:pPr lvl="1"/>
            <a:r>
              <a:rPr lang="en-GB" sz="3200" dirty="0">
                <a:solidFill>
                  <a:srgbClr val="FF0000"/>
                </a:solidFill>
              </a:rPr>
              <a:t>Envelope</a:t>
            </a:r>
            <a:r>
              <a:rPr lang="en-GB" sz="3200" dirty="0"/>
              <a:t> element</a:t>
            </a:r>
          </a:p>
          <a:p>
            <a:pPr lvl="2"/>
            <a:r>
              <a:rPr lang="en-GB" sz="2800" dirty="0">
                <a:solidFill>
                  <a:srgbClr val="FF0000"/>
                </a:solidFill>
              </a:rPr>
              <a:t>Body</a:t>
            </a:r>
            <a:r>
              <a:rPr lang="en-GB" sz="2800" dirty="0">
                <a:solidFill>
                  <a:srgbClr val="00B050"/>
                </a:solidFill>
              </a:rPr>
              <a:t> </a:t>
            </a:r>
            <a:r>
              <a:rPr lang="en-GB" sz="2800" dirty="0"/>
              <a:t>element</a:t>
            </a:r>
          </a:p>
          <a:p>
            <a:r>
              <a:rPr lang="en-GB" sz="3600" dirty="0"/>
              <a:t>Optional elements</a:t>
            </a:r>
          </a:p>
          <a:p>
            <a:pPr lvl="1"/>
            <a:r>
              <a:rPr lang="en-GB" sz="3200" dirty="0">
                <a:solidFill>
                  <a:srgbClr val="00B050"/>
                </a:solidFill>
              </a:rPr>
              <a:t>Header</a:t>
            </a:r>
            <a:r>
              <a:rPr lang="en-GB" sz="3200" dirty="0"/>
              <a:t> element</a:t>
            </a:r>
          </a:p>
          <a:p>
            <a:pPr lvl="1"/>
            <a:r>
              <a:rPr lang="en-GB" sz="3200" dirty="0">
                <a:solidFill>
                  <a:srgbClr val="00B050"/>
                </a:solidFill>
              </a:rPr>
              <a:t>Fault</a:t>
            </a:r>
            <a:r>
              <a:rPr lang="en-GB" sz="3200" dirty="0"/>
              <a:t> element</a:t>
            </a:r>
          </a:p>
          <a:p>
            <a:r>
              <a:rPr lang="en-GB" sz="3600" dirty="0"/>
              <a:t>Each of these elements has an associated set of rules</a:t>
            </a:r>
          </a:p>
        </p:txBody>
      </p:sp>
      <p:sp>
        <p:nvSpPr>
          <p:cNvPr id="5" name="内容占位符 4"/>
          <p:cNvSpPr>
            <a:spLocks noGrp="1"/>
          </p:cNvSpPr>
          <p:nvPr>
            <p:ph sz="half" idx="2"/>
          </p:nvPr>
        </p:nvSpPr>
        <p:spPr/>
        <p:txBody>
          <a:bodyPr>
            <a:normAutofit lnSpcReduction="10000"/>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7" name="矩形 6">
            <a:extLst>
              <a:ext uri="{FF2B5EF4-FFF2-40B4-BE49-F238E27FC236}">
                <a16:creationId xmlns:a16="http://schemas.microsoft.com/office/drawing/2014/main" id="{27DDC337-FC8F-4107-54C5-2F0679A4B0B8}"/>
              </a:ext>
            </a:extLst>
          </p:cNvPr>
          <p:cNvSpPr/>
          <p:nvPr/>
        </p:nvSpPr>
        <p:spPr>
          <a:xfrm>
            <a:off x="6634715" y="2519916"/>
            <a:ext cx="3817090" cy="33811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矩形 7">
            <a:extLst>
              <a:ext uri="{FF2B5EF4-FFF2-40B4-BE49-F238E27FC236}">
                <a16:creationId xmlns:a16="http://schemas.microsoft.com/office/drawing/2014/main" id="{D303ED91-1146-D285-487F-ECB1158938B7}"/>
              </a:ext>
            </a:extLst>
          </p:cNvPr>
          <p:cNvSpPr/>
          <p:nvPr/>
        </p:nvSpPr>
        <p:spPr>
          <a:xfrm>
            <a:off x="6828602" y="4380614"/>
            <a:ext cx="3431817" cy="12971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矩形 8">
            <a:extLst>
              <a:ext uri="{FF2B5EF4-FFF2-40B4-BE49-F238E27FC236}">
                <a16:creationId xmlns:a16="http://schemas.microsoft.com/office/drawing/2014/main" id="{782AB728-F3B3-3077-931F-2F8CBCE3AFCD}"/>
              </a:ext>
            </a:extLst>
          </p:cNvPr>
          <p:cNvSpPr/>
          <p:nvPr/>
        </p:nvSpPr>
        <p:spPr>
          <a:xfrm>
            <a:off x="7187609" y="4805916"/>
            <a:ext cx="2718391" cy="733647"/>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矩形 9">
            <a:extLst>
              <a:ext uri="{FF2B5EF4-FFF2-40B4-BE49-F238E27FC236}">
                <a16:creationId xmlns:a16="http://schemas.microsoft.com/office/drawing/2014/main" id="{7CDF6D0A-6980-7C4C-7FB6-E35BBF917A47}"/>
              </a:ext>
            </a:extLst>
          </p:cNvPr>
          <p:cNvSpPr/>
          <p:nvPr/>
        </p:nvSpPr>
        <p:spPr>
          <a:xfrm>
            <a:off x="6828602" y="2932998"/>
            <a:ext cx="3431817" cy="129717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49904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SOAP characteristics</a:t>
            </a:r>
          </a:p>
        </p:txBody>
      </p:sp>
      <p:sp>
        <p:nvSpPr>
          <p:cNvPr id="5" name="Content Placeholder 4"/>
          <p:cNvSpPr>
            <a:spLocks noGrp="1"/>
          </p:cNvSpPr>
          <p:nvPr>
            <p:ph idx="1"/>
          </p:nvPr>
        </p:nvSpPr>
        <p:spPr/>
        <p:txBody>
          <a:bodyPr>
            <a:normAutofit/>
          </a:bodyPr>
          <a:lstStyle/>
          <a:p>
            <a:r>
              <a:rPr lang="en-GB" sz="4000" dirty="0"/>
              <a:t>Extensibility </a:t>
            </a:r>
          </a:p>
          <a:p>
            <a:r>
              <a:rPr lang="en-GB" sz="4000" dirty="0"/>
              <a:t>Neutrality</a:t>
            </a:r>
          </a:p>
          <a:p>
            <a:pPr lvl="1"/>
            <a:r>
              <a:rPr lang="en-GB" sz="3600" dirty="0"/>
              <a:t>SOAP can operate over any protocol such as HTTP, SMTP, TCP, UDP,…</a:t>
            </a:r>
          </a:p>
          <a:p>
            <a:r>
              <a:rPr lang="en-GB" sz="4000" dirty="0"/>
              <a:t>Independence</a:t>
            </a:r>
          </a:p>
          <a:p>
            <a:pPr lvl="1"/>
            <a:r>
              <a:rPr lang="en-GB" sz="3600" dirty="0"/>
              <a:t>SOAP allows for any programming model</a:t>
            </a:r>
          </a:p>
        </p:txBody>
      </p:sp>
    </p:spTree>
    <p:extLst>
      <p:ext uri="{BB962C8B-B14F-4D97-AF65-F5344CB8AC3E}">
        <p14:creationId xmlns:p14="http://schemas.microsoft.com/office/powerpoint/2010/main" val="328810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Extensibility</a:t>
            </a:r>
          </a:p>
        </p:txBody>
      </p:sp>
      <p:sp>
        <p:nvSpPr>
          <p:cNvPr id="3" name="Content Placeholder 2"/>
          <p:cNvSpPr>
            <a:spLocks noGrp="1"/>
          </p:cNvSpPr>
          <p:nvPr>
            <p:ph idx="1"/>
          </p:nvPr>
        </p:nvSpPr>
        <p:spPr>
          <a:xfrm>
            <a:off x="866397" y="1825625"/>
            <a:ext cx="10515600" cy="4351338"/>
          </a:xfrm>
        </p:spPr>
        <p:txBody>
          <a:bodyPr>
            <a:normAutofit/>
          </a:bodyPr>
          <a:lstStyle/>
          <a:p>
            <a:r>
              <a:rPr lang="en-GB" sz="4400" dirty="0"/>
              <a:t>SOAP provides a messaging framework only. </a:t>
            </a:r>
          </a:p>
          <a:p>
            <a:r>
              <a:rPr lang="en-GB" sz="4400" dirty="0"/>
              <a:t>However, it can be extended to add features such as </a:t>
            </a:r>
            <a:r>
              <a:rPr lang="en-GB" sz="4400" dirty="0">
                <a:solidFill>
                  <a:srgbClr val="FF0000"/>
                </a:solidFill>
              </a:rPr>
              <a:t>reliability, security </a:t>
            </a:r>
            <a:r>
              <a:rPr lang="en-GB" sz="4400" dirty="0"/>
              <a:t>etc. </a:t>
            </a:r>
          </a:p>
          <a:p>
            <a:r>
              <a:rPr lang="en-GB" sz="4400" dirty="0"/>
              <a:t>There are rules to be followed when adding features to the SOAP framework</a:t>
            </a:r>
          </a:p>
          <a:p>
            <a:endParaRPr lang="en-GB" sz="6600" dirty="0"/>
          </a:p>
        </p:txBody>
      </p:sp>
    </p:spTree>
    <p:extLst>
      <p:ext uri="{BB962C8B-B14F-4D97-AF65-F5344CB8AC3E}">
        <p14:creationId xmlns:p14="http://schemas.microsoft.com/office/powerpoint/2010/main" val="140919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Alternatives to SOAP Web services</a:t>
            </a:r>
          </a:p>
        </p:txBody>
      </p:sp>
      <p:sp>
        <p:nvSpPr>
          <p:cNvPr id="3" name="Content Placeholder 2"/>
          <p:cNvSpPr>
            <a:spLocks noGrp="1"/>
          </p:cNvSpPr>
          <p:nvPr>
            <p:ph idx="1"/>
          </p:nvPr>
        </p:nvSpPr>
        <p:spPr/>
        <p:txBody>
          <a:bodyPr>
            <a:normAutofit/>
          </a:bodyPr>
          <a:lstStyle/>
          <a:p>
            <a:r>
              <a:rPr lang="en-GB" sz="4000" dirty="0"/>
              <a:t>REST </a:t>
            </a:r>
          </a:p>
          <a:p>
            <a:r>
              <a:rPr lang="en-GB" sz="4000" dirty="0"/>
              <a:t>JSON</a:t>
            </a:r>
          </a:p>
        </p:txBody>
      </p:sp>
    </p:spTree>
    <p:extLst>
      <p:ext uri="{BB962C8B-B14F-4D97-AF65-F5344CB8AC3E}">
        <p14:creationId xmlns:p14="http://schemas.microsoft.com/office/powerpoint/2010/main" val="697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2438400" y="2743200"/>
            <a:ext cx="7772400" cy="1371600"/>
          </a:xfrm>
          <a:noFill/>
          <a:ln/>
        </p:spPr>
        <p:txBody>
          <a:bodyPr anchor="b">
            <a:noAutofit/>
          </a:bodyPr>
          <a:lstStyle/>
          <a:p>
            <a:r>
              <a:rPr lang="en-GB" sz="6500" dirty="0">
                <a:latin typeface="Swis721 Hv BT" pitchFamily="34" charset="0"/>
              </a:rPr>
              <a:t>Service Description WSDL</a:t>
            </a:r>
            <a:endParaRPr lang="en-US" altLang="en-US" sz="6500" dirty="0">
              <a:latin typeface="Swis721 Hv BT" pitchFamily="34" charset="0"/>
            </a:endParaRPr>
          </a:p>
        </p:txBody>
      </p:sp>
    </p:spTree>
    <p:extLst>
      <p:ext uri="{BB962C8B-B14F-4D97-AF65-F5344CB8AC3E}">
        <p14:creationId xmlns:p14="http://schemas.microsoft.com/office/powerpoint/2010/main" val="211582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687" y="2905633"/>
            <a:ext cx="11215315" cy="2852737"/>
          </a:xfrm>
        </p:spPr>
        <p:txBody>
          <a:bodyPr>
            <a:normAutofit/>
          </a:bodyPr>
          <a:lstStyle/>
          <a:p>
            <a:pPr algn="ctr"/>
            <a:r>
              <a:rPr lang="en-GB" sz="4400" dirty="0"/>
              <a:t>Module Two: Service Message Exchange SOAP</a:t>
            </a:r>
            <a:br>
              <a:rPr lang="en-GB" sz="4400" dirty="0"/>
            </a:br>
            <a:r>
              <a:rPr lang="en-GB" sz="4400" dirty="0"/>
              <a:t>and </a:t>
            </a:r>
            <a:br>
              <a:rPr lang="en-GB" sz="4400" dirty="0"/>
            </a:br>
            <a:r>
              <a:rPr lang="en-GB" sz="4400" dirty="0"/>
              <a:t>Service </a:t>
            </a:r>
            <a:r>
              <a:rPr lang="en-GB" sz="4400"/>
              <a:t>Description WSDL </a:t>
            </a:r>
            <a:endParaRPr lang="en-US" sz="4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303560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20</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rgbClr val="FF00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XML Messaging	  XML-RPC, SOAP,XML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3019426"/>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2790825"/>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8764027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21</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provider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core functionality</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4196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an XML-RPC or SOAP service wrapper</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t>
            </a:r>
            <a:r>
              <a:rPr lang="en-US" altLang="en-US" b="1" dirty="0">
                <a:solidFill>
                  <a:srgbClr val="FF00FF"/>
                </a:solidFill>
              </a:rPr>
              <a:t>WSDL service description </a:t>
            </a:r>
          </a:p>
          <a:p>
            <a:r>
              <a:rPr lang="en-US" altLang="en-US" b="1" dirty="0">
                <a:solidFill>
                  <a:srgbClr val="000000"/>
                </a:solidFill>
              </a:rPr>
              <a:t>or XML-RPC integration instructions</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Deploy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Rectangle 38"/>
          <p:cNvSpPr>
            <a:spLocks noChangeArrowheads="1"/>
          </p:cNvSpPr>
          <p:nvPr/>
        </p:nvSpPr>
        <p:spPr bwMode="auto">
          <a:xfrm>
            <a:off x="6382040" y="5189645"/>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Register new service via UDDI</a:t>
            </a:r>
          </a:p>
        </p:txBody>
      </p:sp>
      <p:sp>
        <p:nvSpPr>
          <p:cNvPr id="27" name="Text Box 39"/>
          <p:cNvSpPr txBox="1">
            <a:spLocks noChangeArrowheads="1"/>
          </p:cNvSpPr>
          <p:nvPr/>
        </p:nvSpPr>
        <p:spPr bwMode="auto">
          <a:xfrm>
            <a:off x="4858040" y="5288070"/>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5:</a:t>
            </a:r>
          </a:p>
        </p:txBody>
      </p:sp>
      <p:sp>
        <p:nvSpPr>
          <p:cNvPr id="28" name="Rectangle 41"/>
          <p:cNvSpPr>
            <a:spLocks noChangeArrowheads="1"/>
          </p:cNvSpPr>
          <p:nvPr/>
        </p:nvSpPr>
        <p:spPr bwMode="auto">
          <a:xfrm>
            <a:off x="4781840" y="5189645"/>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46"/>
          <p:cNvSpPr>
            <a:spLocks noChangeShapeType="1"/>
          </p:cNvSpPr>
          <p:nvPr/>
        </p:nvSpPr>
        <p:spPr bwMode="auto">
          <a:xfrm>
            <a:off x="4324640" y="534204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47"/>
          <p:cNvSpPr>
            <a:spLocks noChangeShapeType="1"/>
          </p:cNvSpPr>
          <p:nvPr/>
        </p:nvSpPr>
        <p:spPr bwMode="auto">
          <a:xfrm>
            <a:off x="4324640" y="496104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90829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22</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request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Find Services via UDDI</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Retrieve </a:t>
            </a:r>
            <a:r>
              <a:rPr lang="en-US" altLang="en-US" b="1" dirty="0">
                <a:solidFill>
                  <a:srgbClr val="FF00FF"/>
                </a:solidFill>
              </a:rPr>
              <a:t>Service Description File:</a:t>
            </a:r>
          </a:p>
          <a:p>
            <a:r>
              <a:rPr lang="en-US" altLang="en-US" b="1" dirty="0">
                <a:solidFill>
                  <a:srgbClr val="FF00FF"/>
                </a:solidFill>
              </a:rPr>
              <a:t>WSDL</a:t>
            </a:r>
            <a:r>
              <a:rPr lang="en-US" altLang="en-US" b="1" dirty="0">
                <a:solidFill>
                  <a:srgbClr val="000000"/>
                </a:solidFill>
              </a:rPr>
              <a:t> or XML-RPC Instructions</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Create XML-RPC or SOAP Client</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Invoke Remote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矩形 25"/>
          <p:cNvSpPr/>
          <p:nvPr/>
        </p:nvSpPr>
        <p:spPr>
          <a:xfrm>
            <a:off x="648031" y="5333999"/>
            <a:ext cx="10658723" cy="830997"/>
          </a:xfrm>
          <a:prstGeom prst="rect">
            <a:avLst/>
          </a:prstGeom>
        </p:spPr>
        <p:txBody>
          <a:bodyPr wrap="square">
            <a:spAutoFit/>
          </a:bodyPr>
          <a:lstStyle/>
          <a:p>
            <a:r>
              <a:rPr lang="en-GB" sz="2400" dirty="0"/>
              <a:t>A client program </a:t>
            </a:r>
            <a:r>
              <a:rPr lang="en-GB" sz="2400" dirty="0">
                <a:solidFill>
                  <a:srgbClr val="FF00FF"/>
                </a:solidFill>
              </a:rPr>
              <a:t>reads a WSDL document to understand what a Web service can do</a:t>
            </a:r>
            <a:r>
              <a:rPr lang="en-GB" sz="2400" dirty="0"/>
              <a:t>; then it uses SOAP to actually invoke the functions listed in the WSDL document.</a:t>
            </a:r>
          </a:p>
        </p:txBody>
      </p:sp>
    </p:spTree>
    <p:extLst>
      <p:ext uri="{BB962C8B-B14F-4D97-AF65-F5344CB8AC3E}">
        <p14:creationId xmlns:p14="http://schemas.microsoft.com/office/powerpoint/2010/main" val="101772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CD9CC8A-1F04-47CC-B996-D0BA0AE7E58A}"/>
              </a:ext>
            </a:extLst>
          </p:cNvPr>
          <p:cNvSpPr>
            <a:spLocks noGrp="1"/>
          </p:cNvSpPr>
          <p:nvPr>
            <p:ph type="title"/>
          </p:nvPr>
        </p:nvSpPr>
        <p:spPr/>
        <p:txBody>
          <a:bodyPr/>
          <a:lstStyle/>
          <a:p>
            <a:r>
              <a:rPr lang="en-US" altLang="zh-CN" b="1" dirty="0"/>
              <a:t>WSDL Essentials</a:t>
            </a:r>
            <a:endParaRPr lang="zh-CN" altLang="en-US" b="1" dirty="0"/>
          </a:p>
        </p:txBody>
      </p:sp>
      <p:sp>
        <p:nvSpPr>
          <p:cNvPr id="36867" name="内容占位符 2">
            <a:extLst>
              <a:ext uri="{FF2B5EF4-FFF2-40B4-BE49-F238E27FC236}">
                <a16:creationId xmlns:a16="http://schemas.microsoft.com/office/drawing/2014/main" id="{A7E4D50A-E73D-4142-9430-FCFB93D6F844}"/>
              </a:ext>
            </a:extLst>
          </p:cNvPr>
          <p:cNvSpPr>
            <a:spLocks noGrp="1"/>
          </p:cNvSpPr>
          <p:nvPr>
            <p:ph idx="1"/>
          </p:nvPr>
        </p:nvSpPr>
        <p:spPr>
          <a:xfrm>
            <a:off x="714366" y="1600201"/>
            <a:ext cx="4948247" cy="4530725"/>
          </a:xfrm>
        </p:spPr>
        <p:txBody>
          <a:bodyPr>
            <a:noAutofit/>
          </a:bodyPr>
          <a:lstStyle/>
          <a:p>
            <a:r>
              <a:rPr lang="en-US" altLang="zh-CN" sz="4400" dirty="0"/>
              <a:t>For services to interact, they must be aware of each other</a:t>
            </a:r>
          </a:p>
          <a:p>
            <a:pPr marL="0" indent="0">
              <a:buNone/>
            </a:pPr>
            <a:endParaRPr lang="en-US" altLang="zh-CN" sz="4400" dirty="0"/>
          </a:p>
          <a:p>
            <a:pPr>
              <a:buFont typeface="Wingdings" panose="05000000000000000000" pitchFamily="2" charset="2"/>
              <a:buNone/>
            </a:pPr>
            <a:endParaRPr lang="en-US" altLang="zh-CN" sz="4400" dirty="0">
              <a:solidFill>
                <a:srgbClr val="0000FF"/>
              </a:solidFill>
            </a:endParaRPr>
          </a:p>
        </p:txBody>
      </p:sp>
      <p:sp>
        <p:nvSpPr>
          <p:cNvPr id="36868" name="灯片编号占位符 3">
            <a:extLst>
              <a:ext uri="{FF2B5EF4-FFF2-40B4-BE49-F238E27FC236}">
                <a16:creationId xmlns:a16="http://schemas.microsoft.com/office/drawing/2014/main" id="{45E176B9-2F15-4130-839E-151BEF9B4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fld id="{4893D27E-C8E4-47F0-832A-ACF177FAA757}" type="slidenum">
              <a:rPr lang="en-US" altLang="zh-CN">
                <a:latin typeface="Garamond" panose="02020404030301010803" pitchFamily="18" charset="0"/>
              </a:rPr>
              <a:pPr/>
              <a:t>23</a:t>
            </a:fld>
            <a:endParaRPr lang="en-US" altLang="zh-CN">
              <a:latin typeface="Garamond" panose="02020404030301010803" pitchFamily="18" charset="0"/>
            </a:endParaRPr>
          </a:p>
        </p:txBody>
      </p:sp>
      <p:pic>
        <p:nvPicPr>
          <p:cNvPr id="36869" name="Picture 3">
            <a:extLst>
              <a:ext uri="{FF2B5EF4-FFF2-40B4-BE49-F238E27FC236}">
                <a16:creationId xmlns:a16="http://schemas.microsoft.com/office/drawing/2014/main" id="{A697FDC0-9493-426B-B517-C405349B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52" r="15714"/>
          <a:stretch>
            <a:fillRect/>
          </a:stretch>
        </p:blipFill>
        <p:spPr bwMode="auto">
          <a:xfrm>
            <a:off x="5891155" y="1275556"/>
            <a:ext cx="5624485" cy="430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675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60E0-E3B2-419A-9008-3B2476596267}"/>
              </a:ext>
            </a:extLst>
          </p:cNvPr>
          <p:cNvSpPr>
            <a:spLocks noGrp="1"/>
          </p:cNvSpPr>
          <p:nvPr>
            <p:ph type="title"/>
          </p:nvPr>
        </p:nvSpPr>
        <p:spPr/>
        <p:txBody>
          <a:bodyPr/>
          <a:lstStyle/>
          <a:p>
            <a:r>
              <a:rPr lang="en-US" dirty="0"/>
              <a:t>Service Description</a:t>
            </a:r>
          </a:p>
        </p:txBody>
      </p:sp>
      <p:sp>
        <p:nvSpPr>
          <p:cNvPr id="3" name="Content Placeholder 2">
            <a:extLst>
              <a:ext uri="{FF2B5EF4-FFF2-40B4-BE49-F238E27FC236}">
                <a16:creationId xmlns:a16="http://schemas.microsoft.com/office/drawing/2014/main" id="{F7926B1F-C7F0-4B5C-97BC-227692AEEF04}"/>
              </a:ext>
            </a:extLst>
          </p:cNvPr>
          <p:cNvSpPr>
            <a:spLocks noGrp="1"/>
          </p:cNvSpPr>
          <p:nvPr>
            <p:ph idx="1"/>
          </p:nvPr>
        </p:nvSpPr>
        <p:spPr/>
        <p:txBody>
          <a:bodyPr vert="horz" lIns="91440" tIns="45720" rIns="91440" bIns="45720" rtlCol="0">
            <a:normAutofit/>
          </a:bodyPr>
          <a:lstStyle/>
          <a:p>
            <a:r>
              <a:rPr lang="en-US" altLang="en-US" sz="4000" dirty="0"/>
              <a:t>WSDL provides a notation to answer the following three questions: </a:t>
            </a:r>
          </a:p>
          <a:p>
            <a:pPr lvl="1"/>
            <a:r>
              <a:rPr lang="en-US" altLang="en-US" sz="3600" dirty="0"/>
              <a:t>What is the service about?</a:t>
            </a:r>
          </a:p>
          <a:p>
            <a:pPr lvl="1"/>
            <a:r>
              <a:rPr lang="en-US" altLang="en-US" sz="3600" dirty="0"/>
              <a:t>Where does it reside? </a:t>
            </a:r>
          </a:p>
          <a:p>
            <a:pPr lvl="1"/>
            <a:r>
              <a:rPr lang="en-US" altLang="en-US" sz="3600" dirty="0"/>
              <a:t>How can it be invoked? (i.e., what, where, and how)</a:t>
            </a:r>
            <a:endParaRPr lang="en-US" sz="3600" dirty="0"/>
          </a:p>
        </p:txBody>
      </p:sp>
    </p:spTree>
    <p:extLst>
      <p:ext uri="{BB962C8B-B14F-4D97-AF65-F5344CB8AC3E}">
        <p14:creationId xmlns:p14="http://schemas.microsoft.com/office/powerpoint/2010/main" val="3906941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What is WSDL</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a:bodyPr>
          <a:lstStyle/>
          <a:p>
            <a:r>
              <a:rPr lang="en-GB" sz="3600" dirty="0"/>
              <a:t>WSDL is a specification defining how to describe web services in a common XML grammar. </a:t>
            </a:r>
          </a:p>
          <a:p>
            <a:r>
              <a:rPr lang="en-GB" sz="3600" dirty="0"/>
              <a:t>WSDL describes four critical pieces of data:</a:t>
            </a:r>
          </a:p>
          <a:p>
            <a:pPr lvl="1"/>
            <a:r>
              <a:rPr lang="en-GB" sz="3200" dirty="0"/>
              <a:t>Interface information describing all publicly available functions</a:t>
            </a:r>
          </a:p>
          <a:p>
            <a:pPr lvl="1"/>
            <a:r>
              <a:rPr lang="en-GB" sz="3200" dirty="0"/>
              <a:t>Data type information for all message requests and message responses</a:t>
            </a:r>
          </a:p>
          <a:p>
            <a:pPr lvl="1"/>
            <a:r>
              <a:rPr lang="en-GB" sz="3200" dirty="0"/>
              <a:t>Binding information about the transport protocol to be used</a:t>
            </a:r>
          </a:p>
          <a:p>
            <a:pPr lvl="1"/>
            <a:r>
              <a:rPr lang="en-GB" sz="3200" dirty="0"/>
              <a:t>Address information for locating the specified service</a:t>
            </a:r>
            <a:endParaRPr lang="en-US" sz="3200" dirty="0"/>
          </a:p>
        </p:txBody>
      </p:sp>
    </p:spTree>
    <p:extLst>
      <p:ext uri="{BB962C8B-B14F-4D97-AF65-F5344CB8AC3E}">
        <p14:creationId xmlns:p14="http://schemas.microsoft.com/office/powerpoint/2010/main" val="24652018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sp>
        <p:nvSpPr>
          <p:cNvPr id="3" name="Content Placeholder 2">
            <a:extLst>
              <a:ext uri="{FF2B5EF4-FFF2-40B4-BE49-F238E27FC236}">
                <a16:creationId xmlns:a16="http://schemas.microsoft.com/office/drawing/2014/main" id="{C6D8934F-8ACB-4712-81C2-E104DC469695}"/>
              </a:ext>
            </a:extLst>
          </p:cNvPr>
          <p:cNvSpPr>
            <a:spLocks noGrp="1"/>
          </p:cNvSpPr>
          <p:nvPr>
            <p:ph idx="1"/>
          </p:nvPr>
        </p:nvSpPr>
        <p:spPr>
          <a:xfrm>
            <a:off x="648930" y="1043447"/>
            <a:ext cx="3990125" cy="5180373"/>
          </a:xfrm>
        </p:spPr>
        <p:txBody>
          <a:bodyPr>
            <a:normAutofit lnSpcReduction="10000"/>
          </a:bodyPr>
          <a:lstStyle/>
          <a:p>
            <a:r>
              <a:rPr lang="en-US" sz="3200" dirty="0"/>
              <a:t>An XML-based interface description language</a:t>
            </a:r>
          </a:p>
          <a:p>
            <a:r>
              <a:rPr lang="en-US" sz="3200" dirty="0"/>
              <a:t>Used for describing the functionality offered by a web service</a:t>
            </a:r>
          </a:p>
          <a:p>
            <a:r>
              <a:rPr lang="en-US" sz="3200" dirty="0"/>
              <a:t>WSDL describes services as collections of network endpoints or ports</a:t>
            </a:r>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Tree>
    <p:extLst>
      <p:ext uri="{BB962C8B-B14F-4D97-AF65-F5344CB8AC3E}">
        <p14:creationId xmlns:p14="http://schemas.microsoft.com/office/powerpoint/2010/main" val="213954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sp>
        <p:nvSpPr>
          <p:cNvPr id="3" name="Content Placeholder 2">
            <a:extLst>
              <a:ext uri="{FF2B5EF4-FFF2-40B4-BE49-F238E27FC236}">
                <a16:creationId xmlns:a16="http://schemas.microsoft.com/office/drawing/2014/main" id="{C6D8934F-8ACB-4712-81C2-E104DC469695}"/>
              </a:ext>
            </a:extLst>
          </p:cNvPr>
          <p:cNvSpPr>
            <a:spLocks noGrp="1"/>
          </p:cNvSpPr>
          <p:nvPr>
            <p:ph idx="1"/>
          </p:nvPr>
        </p:nvSpPr>
        <p:spPr>
          <a:xfrm>
            <a:off x="648930" y="1043447"/>
            <a:ext cx="3990125" cy="5180373"/>
          </a:xfrm>
        </p:spPr>
        <p:txBody>
          <a:bodyPr>
            <a:normAutofit lnSpcReduction="10000"/>
          </a:bodyPr>
          <a:lstStyle/>
          <a:p>
            <a:r>
              <a:rPr lang="en-US" sz="3200" dirty="0"/>
              <a:t>An XML-based interface description language</a:t>
            </a:r>
          </a:p>
          <a:p>
            <a:r>
              <a:rPr lang="en-US" sz="3200" dirty="0"/>
              <a:t>Used for describing the functionality offered by a web service</a:t>
            </a:r>
          </a:p>
          <a:p>
            <a:r>
              <a:rPr lang="en-US" sz="3200" dirty="0"/>
              <a:t>WSDL describes services as collections of network endpoints or ports</a:t>
            </a:r>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
        <p:nvSpPr>
          <p:cNvPr id="4" name="Rounded Rectangle 8">
            <a:extLst>
              <a:ext uri="{FF2B5EF4-FFF2-40B4-BE49-F238E27FC236}">
                <a16:creationId xmlns:a16="http://schemas.microsoft.com/office/drawing/2014/main" id="{2232BF2B-51A9-ABCF-2F52-E0FA98A2C780}"/>
              </a:ext>
            </a:extLst>
          </p:cNvPr>
          <p:cNvSpPr/>
          <p:nvPr/>
        </p:nvSpPr>
        <p:spPr>
          <a:xfrm>
            <a:off x="4977714" y="889000"/>
            <a:ext cx="7074586" cy="3263899"/>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4D81E396-686D-39B2-286D-2074F949C235}"/>
              </a:ext>
            </a:extLst>
          </p:cNvPr>
          <p:cNvSpPr/>
          <p:nvPr/>
        </p:nvSpPr>
        <p:spPr>
          <a:xfrm>
            <a:off x="4977714" y="4381500"/>
            <a:ext cx="7074586" cy="1701800"/>
          </a:xfrm>
          <a:prstGeom prst="roundRect">
            <a:avLst/>
          </a:prstGeom>
          <a:solidFill>
            <a:schemeClr val="accent1">
              <a:alpha val="2000"/>
            </a:schemeClr>
          </a:solid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3007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normAutofit/>
          </a:bodyPr>
          <a:lstStyle/>
          <a:p>
            <a:r>
              <a:rPr lang="en-GB" dirty="0"/>
              <a:t>WSDL Specification major Elements</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definitions</a:t>
            </a:r>
          </a:p>
          <a:p>
            <a:r>
              <a:rPr lang="en-US" sz="3600" dirty="0"/>
              <a:t>types</a:t>
            </a:r>
          </a:p>
          <a:p>
            <a:r>
              <a:rPr lang="en-US" sz="3600" dirty="0"/>
              <a:t>message</a:t>
            </a:r>
          </a:p>
          <a:p>
            <a:r>
              <a:rPr lang="en-US" sz="3600" dirty="0" err="1"/>
              <a:t>portType</a:t>
            </a:r>
            <a:endParaRPr lang="en-US" sz="3600" dirty="0"/>
          </a:p>
          <a:p>
            <a:r>
              <a:rPr lang="en-US" sz="3600" dirty="0"/>
              <a:t>binding</a:t>
            </a:r>
          </a:p>
          <a:p>
            <a:r>
              <a:rPr lang="en-US" sz="3600" dirty="0"/>
              <a:t>service</a:t>
            </a:r>
          </a:p>
          <a:p>
            <a:endParaRPr lang="en-US" sz="3600" dirty="0"/>
          </a:p>
          <a:p>
            <a:endParaRPr lang="en-US" sz="3600" dirty="0"/>
          </a:p>
        </p:txBody>
      </p:sp>
      <p:pic>
        <p:nvPicPr>
          <p:cNvPr id="4" name="图片 3"/>
          <p:cNvPicPr>
            <a:picLocks noChangeAspect="1"/>
          </p:cNvPicPr>
          <p:nvPr/>
        </p:nvPicPr>
        <p:blipFill>
          <a:blip r:embed="rId2"/>
          <a:stretch>
            <a:fillRect/>
          </a:stretch>
        </p:blipFill>
        <p:spPr>
          <a:xfrm>
            <a:off x="4852786" y="1786106"/>
            <a:ext cx="5985001" cy="4176334"/>
          </a:xfrm>
          <a:prstGeom prst="rect">
            <a:avLst/>
          </a:prstGeom>
        </p:spPr>
      </p:pic>
    </p:spTree>
    <p:extLst>
      <p:ext uri="{BB962C8B-B14F-4D97-AF65-F5344CB8AC3E}">
        <p14:creationId xmlns:p14="http://schemas.microsoft.com/office/powerpoint/2010/main" val="3506503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normAutofit/>
          </a:bodyPr>
          <a:lstStyle/>
          <a:p>
            <a:r>
              <a:rPr lang="en-GB" dirty="0"/>
              <a:t>WSDL Specification major Elements</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definitions</a:t>
            </a:r>
          </a:p>
          <a:p>
            <a:r>
              <a:rPr lang="en-US" sz="3600" dirty="0"/>
              <a:t>types</a:t>
            </a:r>
          </a:p>
          <a:p>
            <a:r>
              <a:rPr lang="en-US" sz="3600" dirty="0"/>
              <a:t>message</a:t>
            </a:r>
          </a:p>
          <a:p>
            <a:r>
              <a:rPr lang="en-US" sz="3600" dirty="0" err="1"/>
              <a:t>portType</a:t>
            </a:r>
            <a:endParaRPr lang="en-US" sz="3600" dirty="0"/>
          </a:p>
          <a:p>
            <a:r>
              <a:rPr lang="en-US" sz="3600" dirty="0"/>
              <a:t>binding</a:t>
            </a:r>
          </a:p>
          <a:p>
            <a:r>
              <a:rPr lang="en-US" sz="3600" dirty="0"/>
              <a:t>service</a:t>
            </a:r>
          </a:p>
          <a:p>
            <a:endParaRPr lang="en-US" sz="3600" dirty="0"/>
          </a:p>
          <a:p>
            <a:endParaRPr lang="en-US" sz="3600" dirty="0"/>
          </a:p>
        </p:txBody>
      </p:sp>
      <p:pic>
        <p:nvPicPr>
          <p:cNvPr id="4" name="图片 3"/>
          <p:cNvPicPr>
            <a:picLocks noChangeAspect="1"/>
          </p:cNvPicPr>
          <p:nvPr/>
        </p:nvPicPr>
        <p:blipFill>
          <a:blip r:embed="rId2"/>
          <a:stretch>
            <a:fillRect/>
          </a:stretch>
        </p:blipFill>
        <p:spPr>
          <a:xfrm>
            <a:off x="4852786" y="1786106"/>
            <a:ext cx="5985001" cy="4176334"/>
          </a:xfrm>
          <a:prstGeom prst="rect">
            <a:avLst/>
          </a:prstGeom>
        </p:spPr>
      </p:pic>
      <p:sp>
        <p:nvSpPr>
          <p:cNvPr id="6" name="Rounded Rectangle 8">
            <a:extLst>
              <a:ext uri="{FF2B5EF4-FFF2-40B4-BE49-F238E27FC236}">
                <a16:creationId xmlns:a16="http://schemas.microsoft.com/office/drawing/2014/main" id="{DA6AB9F8-6448-D0DF-B8D0-570081B5B828}"/>
              </a:ext>
            </a:extLst>
          </p:cNvPr>
          <p:cNvSpPr/>
          <p:nvPr/>
        </p:nvSpPr>
        <p:spPr>
          <a:xfrm>
            <a:off x="4761657" y="4279899"/>
            <a:ext cx="5985001" cy="1713771"/>
          </a:xfrm>
          <a:prstGeom prst="roundRect">
            <a:avLst/>
          </a:prstGeom>
          <a:solidFill>
            <a:schemeClr val="accent1">
              <a:alpha val="2000"/>
            </a:schemeClr>
          </a:solid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87E9FA36-8299-9C93-46CC-21763A5965B5}"/>
              </a:ext>
            </a:extLst>
          </p:cNvPr>
          <p:cNvSpPr/>
          <p:nvPr/>
        </p:nvSpPr>
        <p:spPr>
          <a:xfrm>
            <a:off x="4682385" y="2247900"/>
            <a:ext cx="5985001" cy="1897062"/>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82269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a:t>Our textbook for this module: </a:t>
            </a:r>
          </a:p>
        </p:txBody>
      </p:sp>
      <p:sp>
        <p:nvSpPr>
          <p:cNvPr id="5" name="内容占位符 4"/>
          <p:cNvSpPr>
            <a:spLocks noGrp="1"/>
          </p:cNvSpPr>
          <p:nvPr>
            <p:ph idx="1"/>
          </p:nvPr>
        </p:nvSpPr>
        <p:spPr/>
        <p:txBody>
          <a:bodyPr/>
          <a:lstStyle/>
          <a:p>
            <a:r>
              <a:rPr lang="en-GB" b="1" dirty="0"/>
              <a:t>Ethan </a:t>
            </a:r>
            <a:r>
              <a:rPr lang="en-GB" b="1" dirty="0" err="1"/>
              <a:t>Cerami</a:t>
            </a:r>
            <a:r>
              <a:rPr lang="en-GB" b="1" dirty="0"/>
              <a:t>, Web Services Essentials, Publisher：O’Reilly，ISBN：9780596002244，</a:t>
            </a:r>
            <a:endParaRPr lang="en-GB" dirty="0"/>
          </a:p>
          <a:p>
            <a:pPr lvl="1"/>
            <a:r>
              <a:rPr lang="en-GB" dirty="0"/>
              <a:t>Chapter 3 - SOAP </a:t>
            </a:r>
          </a:p>
          <a:p>
            <a:pPr lvl="1"/>
            <a:r>
              <a:rPr lang="en-GB" dirty="0"/>
              <a:t>Chapter 6 - WSDL</a:t>
            </a:r>
          </a:p>
          <a:p>
            <a:r>
              <a:rPr lang="en-GB" b="1" dirty="0"/>
              <a:t>Liang-</a:t>
            </a:r>
            <a:r>
              <a:rPr lang="en-GB" b="1" dirty="0" err="1"/>
              <a:t>Jie</a:t>
            </a:r>
            <a:r>
              <a:rPr lang="en-GB" b="1" dirty="0"/>
              <a:t> Zhang, Services Computing, Publisher: Springer，ISBN：9783540382812 - </a:t>
            </a:r>
            <a:r>
              <a:rPr lang="en-GB" dirty="0">
                <a:solidFill>
                  <a:srgbClr val="00B050"/>
                </a:solidFill>
              </a:rPr>
              <a:t>You can find an online version of this book for free through our library webpage.</a:t>
            </a:r>
          </a:p>
          <a:p>
            <a:pPr lvl="1"/>
            <a:r>
              <a:rPr lang="en-GB" dirty="0"/>
              <a:t>Chapter 3.1</a:t>
            </a:r>
          </a:p>
          <a:p>
            <a:pPr lvl="1"/>
            <a:r>
              <a:rPr lang="en-GB" dirty="0"/>
              <a:t>Chapter 3.2 (without 3.2.5)</a:t>
            </a:r>
          </a:p>
          <a:p>
            <a:endParaRPr lang="en-GB" dirty="0"/>
          </a:p>
        </p:txBody>
      </p:sp>
    </p:spTree>
    <p:extLst>
      <p:ext uri="{BB962C8B-B14F-4D97-AF65-F5344CB8AC3E}">
        <p14:creationId xmlns:p14="http://schemas.microsoft.com/office/powerpoint/2010/main" val="1353305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GB" dirty="0"/>
              <a:t>WSDL Specification utility Elements</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lnSpcReduction="20000"/>
          </a:bodyPr>
          <a:lstStyle/>
          <a:p>
            <a:r>
              <a:rPr lang="en-US" sz="3600" dirty="0"/>
              <a:t>documentation</a:t>
            </a:r>
          </a:p>
          <a:p>
            <a:pPr lvl="1"/>
            <a:r>
              <a:rPr lang="en-GB" sz="3200" dirty="0"/>
              <a:t>The documentation element is used to provide human-readable documentation and can be included inside any other WSDL element</a:t>
            </a:r>
            <a:endParaRPr lang="en-US" sz="3200" dirty="0"/>
          </a:p>
          <a:p>
            <a:r>
              <a:rPr lang="en-US" sz="3600" dirty="0">
                <a:highlight>
                  <a:srgbClr val="FFFF00"/>
                </a:highlight>
              </a:rPr>
              <a:t>import</a:t>
            </a:r>
          </a:p>
          <a:p>
            <a:pPr lvl="1"/>
            <a:r>
              <a:rPr lang="en-GB" sz="3200" dirty="0"/>
              <a:t>The import element is used to import other WSDL documents or XML Schemas.</a:t>
            </a:r>
          </a:p>
          <a:p>
            <a:pPr lvl="1"/>
            <a:r>
              <a:rPr lang="en-GB" sz="3200" dirty="0"/>
              <a:t>This enables more modular WSDL documents. For example, two WSDL documents can import the same basic elements and yet include their own service elements to make the same service available at two physical addresses.</a:t>
            </a:r>
            <a:endParaRPr lang="en-US" sz="3200" dirty="0"/>
          </a:p>
          <a:p>
            <a:endParaRPr lang="en-US" sz="3600" dirty="0"/>
          </a:p>
        </p:txBody>
      </p:sp>
    </p:spTree>
    <p:extLst>
      <p:ext uri="{BB962C8B-B14F-4D97-AF65-F5344CB8AC3E}">
        <p14:creationId xmlns:p14="http://schemas.microsoft.com/office/powerpoint/2010/main" val="24340377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Example - </a:t>
            </a:r>
            <a:r>
              <a:rPr lang="en-US" dirty="0" err="1"/>
              <a:t>HelloService.wsdl</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GB" sz="3600" dirty="0"/>
              <a:t>The service provides a single publicly available function, called </a:t>
            </a:r>
            <a:r>
              <a:rPr lang="en-GB" sz="3600" dirty="0" err="1">
                <a:solidFill>
                  <a:srgbClr val="00B050"/>
                </a:solidFill>
              </a:rPr>
              <a:t>sayHello</a:t>
            </a:r>
            <a:r>
              <a:rPr lang="en-GB" sz="3600" dirty="0"/>
              <a:t>. </a:t>
            </a:r>
          </a:p>
          <a:p>
            <a:pPr lvl="1"/>
            <a:r>
              <a:rPr lang="en-GB" sz="3200" dirty="0"/>
              <a:t>The function expects a single string parameter</a:t>
            </a:r>
          </a:p>
          <a:p>
            <a:pPr lvl="1"/>
            <a:r>
              <a:rPr lang="en-GB" sz="3200" dirty="0"/>
              <a:t>The function returns a single string greeting. </a:t>
            </a:r>
          </a:p>
          <a:p>
            <a:pPr lvl="1"/>
            <a:r>
              <a:rPr lang="en-GB" sz="3200" dirty="0"/>
              <a:t>For example, if you pass the parameter </a:t>
            </a:r>
            <a:r>
              <a:rPr lang="en-GB" sz="3200" dirty="0">
                <a:solidFill>
                  <a:srgbClr val="00B050"/>
                </a:solidFill>
              </a:rPr>
              <a:t>world</a:t>
            </a:r>
            <a:r>
              <a:rPr lang="en-GB" sz="3200" dirty="0"/>
              <a:t>, the service returns the greeting: </a:t>
            </a:r>
            <a:r>
              <a:rPr lang="en-GB" sz="3600" dirty="0"/>
              <a:t>"Hello, world!"</a:t>
            </a:r>
            <a:endParaRPr lang="en-US" sz="3600" dirty="0"/>
          </a:p>
        </p:txBody>
      </p:sp>
    </p:spTree>
    <p:extLst>
      <p:ext uri="{BB962C8B-B14F-4D97-AF65-F5344CB8AC3E}">
        <p14:creationId xmlns:p14="http://schemas.microsoft.com/office/powerpoint/2010/main" val="410048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endParaRPr lang="en-US" sz="3600" dirty="0"/>
          </a:p>
        </p:txBody>
      </p:sp>
      <p:pic>
        <p:nvPicPr>
          <p:cNvPr id="4" name="图片 3"/>
          <p:cNvPicPr>
            <a:picLocks noChangeAspect="1"/>
          </p:cNvPicPr>
          <p:nvPr/>
        </p:nvPicPr>
        <p:blipFill>
          <a:blip r:embed="rId2"/>
          <a:stretch>
            <a:fillRect/>
          </a:stretch>
        </p:blipFill>
        <p:spPr>
          <a:xfrm>
            <a:off x="-31675" y="50800"/>
            <a:ext cx="10935001" cy="3768334"/>
          </a:xfrm>
          <a:prstGeom prst="rect">
            <a:avLst/>
          </a:prstGeom>
        </p:spPr>
      </p:pic>
      <p:pic>
        <p:nvPicPr>
          <p:cNvPr id="5" name="图片 4"/>
          <p:cNvPicPr>
            <a:picLocks noChangeAspect="1"/>
          </p:cNvPicPr>
          <p:nvPr/>
        </p:nvPicPr>
        <p:blipFill>
          <a:blip r:embed="rId3"/>
          <a:stretch>
            <a:fillRect/>
          </a:stretch>
        </p:blipFill>
        <p:spPr>
          <a:xfrm>
            <a:off x="267952" y="3605333"/>
            <a:ext cx="9405001" cy="3252667"/>
          </a:xfrm>
          <a:prstGeom prst="rect">
            <a:avLst/>
          </a:prstGeom>
        </p:spPr>
      </p:pic>
      <p:pic>
        <p:nvPicPr>
          <p:cNvPr id="9" name="Picture 4" descr="A screenshot of a cell phone&#10;&#10;Description automatically generated">
            <a:extLst>
              <a:ext uri="{FF2B5EF4-FFF2-40B4-BE49-F238E27FC236}">
                <a16:creationId xmlns:a16="http://schemas.microsoft.com/office/drawing/2014/main" id="{8C2A8FF8-89ED-A4E5-474C-F2EE2E1308EA}"/>
              </a:ext>
            </a:extLst>
          </p:cNvPr>
          <p:cNvPicPr>
            <a:picLocks noChangeAspect="1"/>
          </p:cNvPicPr>
          <p:nvPr/>
        </p:nvPicPr>
        <p:blipFill rotWithShape="1">
          <a:blip r:embed="rId4">
            <a:extLst>
              <a:ext uri="{28A0092B-C50C-407E-A947-70E740481C1C}">
                <a14:useLocalDpi xmlns:a14="http://schemas.microsoft.com/office/drawing/2010/main" val="0"/>
              </a:ext>
            </a:extLst>
          </a:blip>
          <a:srcRect r="2410" b="-3"/>
          <a:stretch/>
        </p:blipFill>
        <p:spPr>
          <a:xfrm>
            <a:off x="9389669" y="1398969"/>
            <a:ext cx="6253479" cy="5678090"/>
          </a:xfrm>
          <a:prstGeom prst="rect">
            <a:avLst/>
          </a:prstGeom>
          <a:effectLst/>
        </p:spPr>
      </p:pic>
    </p:spTree>
    <p:extLst>
      <p:ext uri="{BB962C8B-B14F-4D97-AF65-F5344CB8AC3E}">
        <p14:creationId xmlns:p14="http://schemas.microsoft.com/office/powerpoint/2010/main" val="9888797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endParaRPr lang="en-US" sz="3600" dirty="0"/>
          </a:p>
        </p:txBody>
      </p:sp>
      <p:pic>
        <p:nvPicPr>
          <p:cNvPr id="4" name="图片 3"/>
          <p:cNvPicPr>
            <a:picLocks noChangeAspect="1"/>
          </p:cNvPicPr>
          <p:nvPr/>
        </p:nvPicPr>
        <p:blipFill>
          <a:blip r:embed="rId2"/>
          <a:stretch>
            <a:fillRect/>
          </a:stretch>
        </p:blipFill>
        <p:spPr>
          <a:xfrm>
            <a:off x="-31675" y="50800"/>
            <a:ext cx="10935001" cy="3768334"/>
          </a:xfrm>
          <a:prstGeom prst="rect">
            <a:avLst/>
          </a:prstGeom>
        </p:spPr>
      </p:pic>
      <p:pic>
        <p:nvPicPr>
          <p:cNvPr id="5" name="图片 4"/>
          <p:cNvPicPr>
            <a:picLocks noChangeAspect="1"/>
          </p:cNvPicPr>
          <p:nvPr/>
        </p:nvPicPr>
        <p:blipFill>
          <a:blip r:embed="rId3"/>
          <a:stretch>
            <a:fillRect/>
          </a:stretch>
        </p:blipFill>
        <p:spPr>
          <a:xfrm>
            <a:off x="267952" y="3605333"/>
            <a:ext cx="9405001" cy="3252667"/>
          </a:xfrm>
          <a:prstGeom prst="rect">
            <a:avLst/>
          </a:prstGeom>
        </p:spPr>
      </p:pic>
      <p:sp>
        <p:nvSpPr>
          <p:cNvPr id="6" name="Rounded Rectangle 8">
            <a:extLst>
              <a:ext uri="{FF2B5EF4-FFF2-40B4-BE49-F238E27FC236}">
                <a16:creationId xmlns:a16="http://schemas.microsoft.com/office/drawing/2014/main" id="{899161EF-9797-38CB-DA69-F8E0E9DA54E0}"/>
              </a:ext>
            </a:extLst>
          </p:cNvPr>
          <p:cNvSpPr/>
          <p:nvPr/>
        </p:nvSpPr>
        <p:spPr>
          <a:xfrm>
            <a:off x="6477000" y="50800"/>
            <a:ext cx="571500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文本框 7">
            <a:extLst>
              <a:ext uri="{FF2B5EF4-FFF2-40B4-BE49-F238E27FC236}">
                <a16:creationId xmlns:a16="http://schemas.microsoft.com/office/drawing/2014/main" id="{99664120-E758-FB50-BECD-21C1BDC36C8A}"/>
              </a:ext>
            </a:extLst>
          </p:cNvPr>
          <p:cNvSpPr txBox="1"/>
          <p:nvPr/>
        </p:nvSpPr>
        <p:spPr>
          <a:xfrm>
            <a:off x="6477000" y="50800"/>
            <a:ext cx="6253478" cy="523220"/>
          </a:xfrm>
          <a:prstGeom prst="rect">
            <a:avLst/>
          </a:prstGeom>
          <a:noFill/>
        </p:spPr>
        <p:txBody>
          <a:bodyPr wrap="square">
            <a:spAutoFit/>
          </a:bodyPr>
          <a:lstStyle/>
          <a:p>
            <a:r>
              <a:rPr lang="en-US" sz="2800" dirty="0"/>
              <a:t>What massages will be transmitted?</a:t>
            </a:r>
          </a:p>
        </p:txBody>
      </p:sp>
      <p:pic>
        <p:nvPicPr>
          <p:cNvPr id="9" name="Picture 4" descr="A screenshot of a cell phone&#10;&#10;Description automatically generated">
            <a:extLst>
              <a:ext uri="{FF2B5EF4-FFF2-40B4-BE49-F238E27FC236}">
                <a16:creationId xmlns:a16="http://schemas.microsoft.com/office/drawing/2014/main" id="{8C2A8FF8-89ED-A4E5-474C-F2EE2E1308EA}"/>
              </a:ext>
            </a:extLst>
          </p:cNvPr>
          <p:cNvPicPr>
            <a:picLocks noChangeAspect="1"/>
          </p:cNvPicPr>
          <p:nvPr/>
        </p:nvPicPr>
        <p:blipFill rotWithShape="1">
          <a:blip r:embed="rId4">
            <a:extLst>
              <a:ext uri="{28A0092B-C50C-407E-A947-70E740481C1C}">
                <a14:useLocalDpi xmlns:a14="http://schemas.microsoft.com/office/drawing/2010/main" val="0"/>
              </a:ext>
            </a:extLst>
          </a:blip>
          <a:srcRect r="2410" b="-3"/>
          <a:stretch/>
        </p:blipFill>
        <p:spPr>
          <a:xfrm>
            <a:off x="9389669" y="1398969"/>
            <a:ext cx="6253479" cy="5678090"/>
          </a:xfrm>
          <a:prstGeom prst="rect">
            <a:avLst/>
          </a:prstGeom>
          <a:effectLst/>
        </p:spPr>
      </p:pic>
      <p:sp>
        <p:nvSpPr>
          <p:cNvPr id="10" name="Rounded Rectangle 8">
            <a:extLst>
              <a:ext uri="{FF2B5EF4-FFF2-40B4-BE49-F238E27FC236}">
                <a16:creationId xmlns:a16="http://schemas.microsoft.com/office/drawing/2014/main" id="{E08331AD-8650-38C9-9ADB-4BC85D722126}"/>
              </a:ext>
            </a:extLst>
          </p:cNvPr>
          <p:cNvSpPr/>
          <p:nvPr/>
        </p:nvSpPr>
        <p:spPr>
          <a:xfrm>
            <a:off x="9389669" y="2740550"/>
            <a:ext cx="2802331" cy="47796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8">
            <a:extLst>
              <a:ext uri="{FF2B5EF4-FFF2-40B4-BE49-F238E27FC236}">
                <a16:creationId xmlns:a16="http://schemas.microsoft.com/office/drawing/2014/main" id="{15D564FC-F732-2A13-73BB-9D3F6107651A}"/>
              </a:ext>
            </a:extLst>
          </p:cNvPr>
          <p:cNvSpPr/>
          <p:nvPr/>
        </p:nvSpPr>
        <p:spPr>
          <a:xfrm>
            <a:off x="267952" y="2449458"/>
            <a:ext cx="5576257" cy="363316"/>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8">
            <a:extLst>
              <a:ext uri="{FF2B5EF4-FFF2-40B4-BE49-F238E27FC236}">
                <a16:creationId xmlns:a16="http://schemas.microsoft.com/office/drawing/2014/main" id="{53E397D2-A937-9523-6216-70262A0E32EF}"/>
              </a:ext>
            </a:extLst>
          </p:cNvPr>
          <p:cNvSpPr/>
          <p:nvPr/>
        </p:nvSpPr>
        <p:spPr>
          <a:xfrm>
            <a:off x="349616" y="3689880"/>
            <a:ext cx="5593984" cy="3287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30601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endParaRPr lang="en-US" sz="3600" dirty="0"/>
          </a:p>
        </p:txBody>
      </p:sp>
      <p:pic>
        <p:nvPicPr>
          <p:cNvPr id="4" name="图片 3"/>
          <p:cNvPicPr>
            <a:picLocks noChangeAspect="1"/>
          </p:cNvPicPr>
          <p:nvPr/>
        </p:nvPicPr>
        <p:blipFill>
          <a:blip r:embed="rId2"/>
          <a:stretch>
            <a:fillRect/>
          </a:stretch>
        </p:blipFill>
        <p:spPr>
          <a:xfrm>
            <a:off x="-31675" y="50800"/>
            <a:ext cx="10935001" cy="3768334"/>
          </a:xfrm>
          <a:prstGeom prst="rect">
            <a:avLst/>
          </a:prstGeom>
        </p:spPr>
      </p:pic>
      <p:pic>
        <p:nvPicPr>
          <p:cNvPr id="5" name="图片 4"/>
          <p:cNvPicPr>
            <a:picLocks noChangeAspect="1"/>
          </p:cNvPicPr>
          <p:nvPr/>
        </p:nvPicPr>
        <p:blipFill>
          <a:blip r:embed="rId3"/>
          <a:stretch>
            <a:fillRect/>
          </a:stretch>
        </p:blipFill>
        <p:spPr>
          <a:xfrm>
            <a:off x="267952" y="3605333"/>
            <a:ext cx="9405001" cy="3252667"/>
          </a:xfrm>
          <a:prstGeom prst="rect">
            <a:avLst/>
          </a:prstGeom>
        </p:spPr>
      </p:pic>
      <p:sp>
        <p:nvSpPr>
          <p:cNvPr id="6" name="Rounded Rectangle 8">
            <a:extLst>
              <a:ext uri="{FF2B5EF4-FFF2-40B4-BE49-F238E27FC236}">
                <a16:creationId xmlns:a16="http://schemas.microsoft.com/office/drawing/2014/main" id="{899161EF-9797-38CB-DA69-F8E0E9DA54E0}"/>
              </a:ext>
            </a:extLst>
          </p:cNvPr>
          <p:cNvSpPr/>
          <p:nvPr/>
        </p:nvSpPr>
        <p:spPr>
          <a:xfrm>
            <a:off x="6477000" y="50800"/>
            <a:ext cx="571500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文本框 7">
            <a:extLst>
              <a:ext uri="{FF2B5EF4-FFF2-40B4-BE49-F238E27FC236}">
                <a16:creationId xmlns:a16="http://schemas.microsoft.com/office/drawing/2014/main" id="{99664120-E758-FB50-BECD-21C1BDC36C8A}"/>
              </a:ext>
            </a:extLst>
          </p:cNvPr>
          <p:cNvSpPr txBox="1"/>
          <p:nvPr/>
        </p:nvSpPr>
        <p:spPr>
          <a:xfrm>
            <a:off x="6477000" y="50800"/>
            <a:ext cx="6253478" cy="523220"/>
          </a:xfrm>
          <a:prstGeom prst="rect">
            <a:avLst/>
          </a:prstGeom>
          <a:noFill/>
        </p:spPr>
        <p:txBody>
          <a:bodyPr wrap="square">
            <a:spAutoFit/>
          </a:bodyPr>
          <a:lstStyle/>
          <a:p>
            <a:r>
              <a:rPr lang="en-AU" sz="2800" dirty="0"/>
              <a:t>What data types will be transmitted?</a:t>
            </a:r>
          </a:p>
        </p:txBody>
      </p:sp>
      <p:pic>
        <p:nvPicPr>
          <p:cNvPr id="9" name="Picture 4" descr="A screenshot of a cell phone&#10;&#10;Description automatically generated">
            <a:extLst>
              <a:ext uri="{FF2B5EF4-FFF2-40B4-BE49-F238E27FC236}">
                <a16:creationId xmlns:a16="http://schemas.microsoft.com/office/drawing/2014/main" id="{8C2A8FF8-89ED-A4E5-474C-F2EE2E1308EA}"/>
              </a:ext>
            </a:extLst>
          </p:cNvPr>
          <p:cNvPicPr>
            <a:picLocks noChangeAspect="1"/>
          </p:cNvPicPr>
          <p:nvPr/>
        </p:nvPicPr>
        <p:blipFill rotWithShape="1">
          <a:blip r:embed="rId4">
            <a:extLst>
              <a:ext uri="{28A0092B-C50C-407E-A947-70E740481C1C}">
                <a14:useLocalDpi xmlns:a14="http://schemas.microsoft.com/office/drawing/2010/main" val="0"/>
              </a:ext>
            </a:extLst>
          </a:blip>
          <a:srcRect r="2410" b="-3"/>
          <a:stretch/>
        </p:blipFill>
        <p:spPr>
          <a:xfrm>
            <a:off x="9389669" y="1398969"/>
            <a:ext cx="6253479" cy="5678090"/>
          </a:xfrm>
          <a:prstGeom prst="rect">
            <a:avLst/>
          </a:prstGeom>
          <a:effectLst/>
        </p:spPr>
      </p:pic>
      <p:sp>
        <p:nvSpPr>
          <p:cNvPr id="10" name="Rounded Rectangle 8">
            <a:extLst>
              <a:ext uri="{FF2B5EF4-FFF2-40B4-BE49-F238E27FC236}">
                <a16:creationId xmlns:a16="http://schemas.microsoft.com/office/drawing/2014/main" id="{E08331AD-8650-38C9-9ADB-4BC85D722126}"/>
              </a:ext>
            </a:extLst>
          </p:cNvPr>
          <p:cNvSpPr/>
          <p:nvPr/>
        </p:nvSpPr>
        <p:spPr>
          <a:xfrm>
            <a:off x="9389669" y="2155604"/>
            <a:ext cx="2802331" cy="47796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8">
            <a:extLst>
              <a:ext uri="{FF2B5EF4-FFF2-40B4-BE49-F238E27FC236}">
                <a16:creationId xmlns:a16="http://schemas.microsoft.com/office/drawing/2014/main" id="{15D564FC-F732-2A13-73BB-9D3F6107651A}"/>
              </a:ext>
            </a:extLst>
          </p:cNvPr>
          <p:cNvSpPr/>
          <p:nvPr/>
        </p:nvSpPr>
        <p:spPr>
          <a:xfrm>
            <a:off x="4590312" y="2763420"/>
            <a:ext cx="2784523" cy="35150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8">
            <a:extLst>
              <a:ext uri="{FF2B5EF4-FFF2-40B4-BE49-F238E27FC236}">
                <a16:creationId xmlns:a16="http://schemas.microsoft.com/office/drawing/2014/main" id="{53E397D2-A937-9523-6216-70262A0E32EF}"/>
              </a:ext>
            </a:extLst>
          </p:cNvPr>
          <p:cNvSpPr/>
          <p:nvPr/>
        </p:nvSpPr>
        <p:spPr>
          <a:xfrm>
            <a:off x="4404781" y="4015025"/>
            <a:ext cx="2784523" cy="308497"/>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70103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endParaRPr lang="en-US" sz="3600" dirty="0"/>
          </a:p>
        </p:txBody>
      </p:sp>
      <p:pic>
        <p:nvPicPr>
          <p:cNvPr id="4" name="图片 3"/>
          <p:cNvPicPr>
            <a:picLocks noChangeAspect="1"/>
          </p:cNvPicPr>
          <p:nvPr/>
        </p:nvPicPr>
        <p:blipFill>
          <a:blip r:embed="rId2"/>
          <a:stretch>
            <a:fillRect/>
          </a:stretch>
        </p:blipFill>
        <p:spPr>
          <a:xfrm>
            <a:off x="-31675" y="50800"/>
            <a:ext cx="10935001" cy="3768334"/>
          </a:xfrm>
          <a:prstGeom prst="rect">
            <a:avLst/>
          </a:prstGeom>
        </p:spPr>
      </p:pic>
      <p:pic>
        <p:nvPicPr>
          <p:cNvPr id="5" name="图片 4"/>
          <p:cNvPicPr>
            <a:picLocks noChangeAspect="1"/>
          </p:cNvPicPr>
          <p:nvPr/>
        </p:nvPicPr>
        <p:blipFill>
          <a:blip r:embed="rId3"/>
          <a:stretch>
            <a:fillRect/>
          </a:stretch>
        </p:blipFill>
        <p:spPr>
          <a:xfrm>
            <a:off x="259088" y="3605333"/>
            <a:ext cx="9405001" cy="3252667"/>
          </a:xfrm>
          <a:prstGeom prst="rect">
            <a:avLst/>
          </a:prstGeom>
        </p:spPr>
      </p:pic>
      <p:sp>
        <p:nvSpPr>
          <p:cNvPr id="6" name="Rounded Rectangle 8">
            <a:extLst>
              <a:ext uri="{FF2B5EF4-FFF2-40B4-BE49-F238E27FC236}">
                <a16:creationId xmlns:a16="http://schemas.microsoft.com/office/drawing/2014/main" id="{899161EF-9797-38CB-DA69-F8E0E9DA54E0}"/>
              </a:ext>
            </a:extLst>
          </p:cNvPr>
          <p:cNvSpPr/>
          <p:nvPr/>
        </p:nvSpPr>
        <p:spPr>
          <a:xfrm>
            <a:off x="6477000" y="50800"/>
            <a:ext cx="571500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文本框 7">
            <a:extLst>
              <a:ext uri="{FF2B5EF4-FFF2-40B4-BE49-F238E27FC236}">
                <a16:creationId xmlns:a16="http://schemas.microsoft.com/office/drawing/2014/main" id="{99664120-E758-FB50-BECD-21C1BDC36C8A}"/>
              </a:ext>
            </a:extLst>
          </p:cNvPr>
          <p:cNvSpPr txBox="1"/>
          <p:nvPr/>
        </p:nvSpPr>
        <p:spPr>
          <a:xfrm>
            <a:off x="6477000" y="50800"/>
            <a:ext cx="6253478" cy="523220"/>
          </a:xfrm>
          <a:prstGeom prst="rect">
            <a:avLst/>
          </a:prstGeom>
          <a:noFill/>
        </p:spPr>
        <p:txBody>
          <a:bodyPr wrap="square">
            <a:spAutoFit/>
          </a:bodyPr>
          <a:lstStyle/>
          <a:p>
            <a:r>
              <a:rPr lang="en-US" sz="2800" dirty="0"/>
              <a:t>What functions will be supported?</a:t>
            </a:r>
          </a:p>
        </p:txBody>
      </p:sp>
      <p:pic>
        <p:nvPicPr>
          <p:cNvPr id="9" name="Picture 4" descr="A screenshot of a cell phone&#10;&#10;Description automatically generated">
            <a:extLst>
              <a:ext uri="{FF2B5EF4-FFF2-40B4-BE49-F238E27FC236}">
                <a16:creationId xmlns:a16="http://schemas.microsoft.com/office/drawing/2014/main" id="{8C2A8FF8-89ED-A4E5-474C-F2EE2E1308EA}"/>
              </a:ext>
            </a:extLst>
          </p:cNvPr>
          <p:cNvPicPr>
            <a:picLocks noChangeAspect="1"/>
          </p:cNvPicPr>
          <p:nvPr/>
        </p:nvPicPr>
        <p:blipFill rotWithShape="1">
          <a:blip r:embed="rId4">
            <a:extLst>
              <a:ext uri="{28A0092B-C50C-407E-A947-70E740481C1C}">
                <a14:useLocalDpi xmlns:a14="http://schemas.microsoft.com/office/drawing/2010/main" val="0"/>
              </a:ext>
            </a:extLst>
          </a:blip>
          <a:srcRect r="2410" b="-3"/>
          <a:stretch/>
        </p:blipFill>
        <p:spPr>
          <a:xfrm>
            <a:off x="9389669" y="1398969"/>
            <a:ext cx="6253479" cy="5678090"/>
          </a:xfrm>
          <a:prstGeom prst="rect">
            <a:avLst/>
          </a:prstGeom>
          <a:effectLst/>
        </p:spPr>
      </p:pic>
      <p:sp>
        <p:nvSpPr>
          <p:cNvPr id="10" name="Rounded Rectangle 8">
            <a:extLst>
              <a:ext uri="{FF2B5EF4-FFF2-40B4-BE49-F238E27FC236}">
                <a16:creationId xmlns:a16="http://schemas.microsoft.com/office/drawing/2014/main" id="{E08331AD-8650-38C9-9ADB-4BC85D722126}"/>
              </a:ext>
            </a:extLst>
          </p:cNvPr>
          <p:cNvSpPr/>
          <p:nvPr/>
        </p:nvSpPr>
        <p:spPr>
          <a:xfrm>
            <a:off x="9583824" y="3481043"/>
            <a:ext cx="2802331" cy="126986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8">
            <a:extLst>
              <a:ext uri="{FF2B5EF4-FFF2-40B4-BE49-F238E27FC236}">
                <a16:creationId xmlns:a16="http://schemas.microsoft.com/office/drawing/2014/main" id="{53E397D2-A937-9523-6216-70262A0E32EF}"/>
              </a:ext>
            </a:extLst>
          </p:cNvPr>
          <p:cNvSpPr/>
          <p:nvPr/>
        </p:nvSpPr>
        <p:spPr>
          <a:xfrm>
            <a:off x="259088" y="4860619"/>
            <a:ext cx="5593984" cy="3287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ounded Rectangle 8">
            <a:extLst>
              <a:ext uri="{FF2B5EF4-FFF2-40B4-BE49-F238E27FC236}">
                <a16:creationId xmlns:a16="http://schemas.microsoft.com/office/drawing/2014/main" id="{D16FD7AC-C1E4-4A54-F692-B7BFF323A0B3}"/>
              </a:ext>
            </a:extLst>
          </p:cNvPr>
          <p:cNvSpPr/>
          <p:nvPr/>
        </p:nvSpPr>
        <p:spPr>
          <a:xfrm>
            <a:off x="1033670" y="5444421"/>
            <a:ext cx="4303643" cy="4571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8">
            <a:extLst>
              <a:ext uri="{FF2B5EF4-FFF2-40B4-BE49-F238E27FC236}">
                <a16:creationId xmlns:a16="http://schemas.microsoft.com/office/drawing/2014/main" id="{1D5C406A-EBC3-C638-CFED-083E953FD146}"/>
              </a:ext>
            </a:extLst>
          </p:cNvPr>
          <p:cNvSpPr/>
          <p:nvPr/>
        </p:nvSpPr>
        <p:spPr>
          <a:xfrm>
            <a:off x="1469916" y="5539207"/>
            <a:ext cx="1154014" cy="55347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445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endParaRPr lang="en-US" sz="3600" dirty="0"/>
          </a:p>
        </p:txBody>
      </p:sp>
      <p:pic>
        <p:nvPicPr>
          <p:cNvPr id="4" name="图片 3"/>
          <p:cNvPicPr>
            <a:picLocks noChangeAspect="1"/>
          </p:cNvPicPr>
          <p:nvPr/>
        </p:nvPicPr>
        <p:blipFill>
          <a:blip r:embed="rId2"/>
          <a:stretch>
            <a:fillRect/>
          </a:stretch>
        </p:blipFill>
        <p:spPr>
          <a:xfrm>
            <a:off x="31747" y="571706"/>
            <a:ext cx="11340001" cy="580833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A72817E-5E9E-EE74-AB0D-6C2318A2C423}"/>
              </a:ext>
            </a:extLst>
          </p:cNvPr>
          <p:cNvPicPr>
            <a:picLocks noChangeAspect="1"/>
          </p:cNvPicPr>
          <p:nvPr/>
        </p:nvPicPr>
        <p:blipFill rotWithShape="1">
          <a:blip r:embed="rId3">
            <a:extLst>
              <a:ext uri="{28A0092B-C50C-407E-A947-70E740481C1C}">
                <a14:useLocalDpi xmlns:a14="http://schemas.microsoft.com/office/drawing/2010/main" val="0"/>
              </a:ext>
            </a:extLst>
          </a:blip>
          <a:srcRect r="2410" b="-3"/>
          <a:stretch/>
        </p:blipFill>
        <p:spPr>
          <a:xfrm>
            <a:off x="9389669" y="1398969"/>
            <a:ext cx="6253479" cy="5678090"/>
          </a:xfrm>
          <a:prstGeom prst="rect">
            <a:avLst/>
          </a:prstGeom>
          <a:effectLst/>
        </p:spPr>
      </p:pic>
      <p:sp>
        <p:nvSpPr>
          <p:cNvPr id="6" name="Rounded Rectangle 8">
            <a:extLst>
              <a:ext uri="{FF2B5EF4-FFF2-40B4-BE49-F238E27FC236}">
                <a16:creationId xmlns:a16="http://schemas.microsoft.com/office/drawing/2014/main" id="{FC16796E-EA2E-080C-41C6-C678332BB233}"/>
              </a:ext>
            </a:extLst>
          </p:cNvPr>
          <p:cNvSpPr/>
          <p:nvPr/>
        </p:nvSpPr>
        <p:spPr>
          <a:xfrm>
            <a:off x="9593763" y="5029200"/>
            <a:ext cx="2802331" cy="67586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文本框 6">
            <a:extLst>
              <a:ext uri="{FF2B5EF4-FFF2-40B4-BE49-F238E27FC236}">
                <a16:creationId xmlns:a16="http://schemas.microsoft.com/office/drawing/2014/main" id="{900AA7B2-71E1-4F24-EA68-C0D68889168B}"/>
              </a:ext>
            </a:extLst>
          </p:cNvPr>
          <p:cNvSpPr txBox="1"/>
          <p:nvPr/>
        </p:nvSpPr>
        <p:spPr>
          <a:xfrm>
            <a:off x="6477000" y="50800"/>
            <a:ext cx="6253478" cy="523220"/>
          </a:xfrm>
          <a:prstGeom prst="rect">
            <a:avLst/>
          </a:prstGeom>
          <a:noFill/>
        </p:spPr>
        <p:txBody>
          <a:bodyPr wrap="square">
            <a:spAutoFit/>
          </a:bodyPr>
          <a:lstStyle/>
          <a:p>
            <a:r>
              <a:rPr lang="en-US" sz="2800" dirty="0"/>
              <a:t>How will the messages be transmitted?</a:t>
            </a:r>
          </a:p>
        </p:txBody>
      </p:sp>
      <p:sp>
        <p:nvSpPr>
          <p:cNvPr id="8" name="Rounded Rectangle 8">
            <a:extLst>
              <a:ext uri="{FF2B5EF4-FFF2-40B4-BE49-F238E27FC236}">
                <a16:creationId xmlns:a16="http://schemas.microsoft.com/office/drawing/2014/main" id="{641EA0E6-7386-7408-114D-97BACFA2285D}"/>
              </a:ext>
            </a:extLst>
          </p:cNvPr>
          <p:cNvSpPr/>
          <p:nvPr/>
        </p:nvSpPr>
        <p:spPr>
          <a:xfrm>
            <a:off x="6477000" y="50800"/>
            <a:ext cx="571500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57D7A02-DA20-AB62-41B6-20554A3943B1}"/>
              </a:ext>
            </a:extLst>
          </p:cNvPr>
          <p:cNvSpPr/>
          <p:nvPr/>
        </p:nvSpPr>
        <p:spPr>
          <a:xfrm>
            <a:off x="144962" y="551382"/>
            <a:ext cx="1485055" cy="333202"/>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90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3499" y="2074666"/>
            <a:ext cx="12105001" cy="270866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5C82B3A-8510-172F-BB76-679E5AB6AC54}"/>
              </a:ext>
            </a:extLst>
          </p:cNvPr>
          <p:cNvPicPr>
            <a:picLocks noChangeAspect="1"/>
          </p:cNvPicPr>
          <p:nvPr/>
        </p:nvPicPr>
        <p:blipFill rotWithShape="1">
          <a:blip r:embed="rId3">
            <a:extLst>
              <a:ext uri="{28A0092B-C50C-407E-A947-70E740481C1C}">
                <a14:useLocalDpi xmlns:a14="http://schemas.microsoft.com/office/drawing/2010/main" val="0"/>
              </a:ext>
            </a:extLst>
          </a:blip>
          <a:srcRect r="2410" b="-3"/>
          <a:stretch/>
        </p:blipFill>
        <p:spPr>
          <a:xfrm>
            <a:off x="9389669" y="1398969"/>
            <a:ext cx="6253479" cy="5678090"/>
          </a:xfrm>
          <a:prstGeom prst="rect">
            <a:avLst/>
          </a:prstGeom>
          <a:effectLst/>
        </p:spPr>
      </p:pic>
      <p:sp>
        <p:nvSpPr>
          <p:cNvPr id="6" name="Rounded Rectangle 8">
            <a:extLst>
              <a:ext uri="{FF2B5EF4-FFF2-40B4-BE49-F238E27FC236}">
                <a16:creationId xmlns:a16="http://schemas.microsoft.com/office/drawing/2014/main" id="{CBC202DD-A5D0-72F5-DE9C-A74E0EE17FF5}"/>
              </a:ext>
            </a:extLst>
          </p:cNvPr>
          <p:cNvSpPr/>
          <p:nvPr/>
        </p:nvSpPr>
        <p:spPr>
          <a:xfrm>
            <a:off x="9593763" y="5692957"/>
            <a:ext cx="2802331" cy="67586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8">
            <a:extLst>
              <a:ext uri="{FF2B5EF4-FFF2-40B4-BE49-F238E27FC236}">
                <a16:creationId xmlns:a16="http://schemas.microsoft.com/office/drawing/2014/main" id="{DC031894-0E47-FDE3-ED30-67E117B64717}"/>
              </a:ext>
            </a:extLst>
          </p:cNvPr>
          <p:cNvSpPr/>
          <p:nvPr/>
        </p:nvSpPr>
        <p:spPr>
          <a:xfrm>
            <a:off x="6477000" y="50800"/>
            <a:ext cx="571500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文本框 7">
            <a:extLst>
              <a:ext uri="{FF2B5EF4-FFF2-40B4-BE49-F238E27FC236}">
                <a16:creationId xmlns:a16="http://schemas.microsoft.com/office/drawing/2014/main" id="{0E6E9335-99B3-7353-3A9B-77E59525963E}"/>
              </a:ext>
            </a:extLst>
          </p:cNvPr>
          <p:cNvSpPr txBox="1"/>
          <p:nvPr/>
        </p:nvSpPr>
        <p:spPr>
          <a:xfrm>
            <a:off x="6477000" y="50800"/>
            <a:ext cx="6253478" cy="523220"/>
          </a:xfrm>
          <a:prstGeom prst="rect">
            <a:avLst/>
          </a:prstGeom>
          <a:noFill/>
        </p:spPr>
        <p:txBody>
          <a:bodyPr wrap="square">
            <a:spAutoFit/>
          </a:bodyPr>
          <a:lstStyle/>
          <a:p>
            <a:r>
              <a:rPr lang="en-US" sz="2800" dirty="0"/>
              <a:t>Where is the service located?</a:t>
            </a:r>
          </a:p>
        </p:txBody>
      </p:sp>
      <p:sp>
        <p:nvSpPr>
          <p:cNvPr id="9" name="Rounded Rectangle 8">
            <a:extLst>
              <a:ext uri="{FF2B5EF4-FFF2-40B4-BE49-F238E27FC236}">
                <a16:creationId xmlns:a16="http://schemas.microsoft.com/office/drawing/2014/main" id="{1417592C-8E49-C885-5251-1B9036ED038A}"/>
              </a:ext>
            </a:extLst>
          </p:cNvPr>
          <p:cNvSpPr/>
          <p:nvPr/>
        </p:nvSpPr>
        <p:spPr>
          <a:xfrm>
            <a:off x="408874" y="2074666"/>
            <a:ext cx="1678344" cy="420056"/>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07239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20A3-F83B-4170-90C8-808A5CA84643}"/>
              </a:ext>
            </a:extLst>
          </p:cNvPr>
          <p:cNvSpPr>
            <a:spLocks noGrp="1"/>
          </p:cNvSpPr>
          <p:nvPr>
            <p:ph type="title"/>
          </p:nvPr>
        </p:nvSpPr>
        <p:spPr/>
        <p:txBody>
          <a:bodyPr>
            <a:normAutofit/>
          </a:bodyPr>
          <a:lstStyle/>
          <a:p>
            <a:r>
              <a:rPr lang="en-US" sz="5400" dirty="0"/>
              <a:t>Interoperability</a:t>
            </a:r>
          </a:p>
        </p:txBody>
      </p:sp>
      <p:sp>
        <p:nvSpPr>
          <p:cNvPr id="3" name="Content Placeholder 2">
            <a:extLst>
              <a:ext uri="{FF2B5EF4-FFF2-40B4-BE49-F238E27FC236}">
                <a16:creationId xmlns:a16="http://schemas.microsoft.com/office/drawing/2014/main" id="{90639028-BEDE-40EC-8F23-B56EDD6EF02E}"/>
              </a:ext>
            </a:extLst>
          </p:cNvPr>
          <p:cNvSpPr>
            <a:spLocks noGrp="1"/>
          </p:cNvSpPr>
          <p:nvPr>
            <p:ph idx="1"/>
          </p:nvPr>
        </p:nvSpPr>
        <p:spPr/>
        <p:txBody>
          <a:bodyPr>
            <a:normAutofit/>
          </a:bodyPr>
          <a:lstStyle/>
          <a:p>
            <a:r>
              <a:rPr lang="en-US" sz="4400" dirty="0"/>
              <a:t>Ability of services to connect and communicate with one another</a:t>
            </a:r>
          </a:p>
        </p:txBody>
      </p:sp>
    </p:spTree>
    <p:extLst>
      <p:ext uri="{BB962C8B-B14F-4D97-AF65-F5344CB8AC3E}">
        <p14:creationId xmlns:p14="http://schemas.microsoft.com/office/powerpoint/2010/main" val="3897197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0DCD6-942C-48A0-B05F-C28A425AB16F}"/>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does WSDL help achieve interoperability? </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Rectangle: Rounded Corners 4">
            <a:extLst>
              <a:ext uri="{FF2B5EF4-FFF2-40B4-BE49-F238E27FC236}">
                <a16:creationId xmlns:a16="http://schemas.microsoft.com/office/drawing/2014/main" id="{73D23A1C-305D-4E66-8BB4-A1F84B2B499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p>
        </p:txBody>
      </p:sp>
      <p:sp>
        <p:nvSpPr>
          <p:cNvPr id="11" name="Rectangle 10">
            <a:extLst>
              <a:ext uri="{FF2B5EF4-FFF2-40B4-BE49-F238E27FC236}">
                <a16:creationId xmlns:a16="http://schemas.microsoft.com/office/drawing/2014/main" id="{2FE76CA2-702E-4B10-A221-0967C69CA91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GB"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Group 9">
            <a:extLst>
              <a:ext uri="{FF2B5EF4-FFF2-40B4-BE49-F238E27FC236}">
                <a16:creationId xmlns:a16="http://schemas.microsoft.com/office/drawing/2014/main" id="{14E849D9-4BCE-46E3-9679-350748EA01A9}"/>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40A8280D-4978-4A91-BB03-9361865EF0C9}"/>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lorBlock">
              <a:extLst>
                <a:ext uri="{FF2B5EF4-FFF2-40B4-BE49-F238E27FC236}">
                  <a16:creationId xmlns:a16="http://schemas.microsoft.com/office/drawing/2014/main" id="{25BE8573-D3BF-4200-BB7E-0240F5AFE7C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ypeText">
              <a:extLst>
                <a:ext uri="{FF2B5EF4-FFF2-40B4-BE49-F238E27FC236}">
                  <a16:creationId xmlns:a16="http://schemas.microsoft.com/office/drawing/2014/main" id="{9C383C74-FD70-41B6-B424-38D9BDC54EB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9" name="TipText">
              <a:extLst>
                <a:ext uri="{FF2B5EF4-FFF2-40B4-BE49-F238E27FC236}">
                  <a16:creationId xmlns:a16="http://schemas.microsoft.com/office/drawing/2014/main" id="{5354674F-A8A6-4E88-88F2-F2F36E4F9BD3}"/>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p>
          </p:txBody>
        </p:sp>
      </p:grpSp>
      <p:pic>
        <p:nvPicPr>
          <p:cNvPr id="3" name="Picture 2">
            <a:extLst>
              <a:ext uri="{FF2B5EF4-FFF2-40B4-BE49-F238E27FC236}">
                <a16:creationId xmlns:a16="http://schemas.microsoft.com/office/drawing/2014/main" id="{AA0405C5-A78E-4B86-A07E-2301F16D07B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8727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4A58-101F-464A-8EBC-D7221E46ED9E}"/>
              </a:ext>
            </a:extLst>
          </p:cNvPr>
          <p:cNvSpPr>
            <a:spLocks noGrp="1"/>
          </p:cNvSpPr>
          <p:nvPr>
            <p:ph type="title"/>
          </p:nvPr>
        </p:nvSpPr>
        <p:spPr/>
        <p:txBody>
          <a:bodyPr/>
          <a:lstStyle/>
          <a:p>
            <a:r>
              <a:rPr lang="en-US" dirty="0"/>
              <a:t>Module 2 Learning Outcomes</a:t>
            </a:r>
          </a:p>
        </p:txBody>
      </p:sp>
      <p:sp>
        <p:nvSpPr>
          <p:cNvPr id="3" name="Content Placeholder 2">
            <a:extLst>
              <a:ext uri="{FF2B5EF4-FFF2-40B4-BE49-F238E27FC236}">
                <a16:creationId xmlns:a16="http://schemas.microsoft.com/office/drawing/2014/main" id="{7EB3299E-F630-47C1-A8E2-95900B3734D6}"/>
              </a:ext>
            </a:extLst>
          </p:cNvPr>
          <p:cNvSpPr>
            <a:spLocks noGrp="1"/>
          </p:cNvSpPr>
          <p:nvPr>
            <p:ph idx="1"/>
          </p:nvPr>
        </p:nvSpPr>
        <p:spPr/>
        <p:txBody>
          <a:bodyPr>
            <a:normAutofit/>
          </a:bodyPr>
          <a:lstStyle/>
          <a:p>
            <a:r>
              <a:rPr lang="en-GB" dirty="0"/>
              <a:t>Understand the basics of the SOAP protocol</a:t>
            </a:r>
          </a:p>
          <a:p>
            <a:r>
              <a:rPr lang="en-GB" dirty="0"/>
              <a:t>Understand the details about the SOAP XML Message specification</a:t>
            </a:r>
          </a:p>
          <a:p>
            <a:r>
              <a:rPr lang="en-GB" dirty="0"/>
              <a:t>Understand the SOAP encoding rules</a:t>
            </a:r>
          </a:p>
          <a:p>
            <a:r>
              <a:rPr lang="en-GB" dirty="0"/>
              <a:t>Understand the basics of WSDL</a:t>
            </a:r>
          </a:p>
          <a:p>
            <a:pPr marL="0" indent="0">
              <a:buNone/>
            </a:pPr>
            <a:br>
              <a:rPr lang="en-GB" dirty="0"/>
            </a:br>
            <a:endParaRPr lang="en-US" dirty="0"/>
          </a:p>
        </p:txBody>
      </p:sp>
    </p:spTree>
    <p:extLst>
      <p:ext uri="{BB962C8B-B14F-4D97-AF65-F5344CB8AC3E}">
        <p14:creationId xmlns:p14="http://schemas.microsoft.com/office/powerpoint/2010/main" val="1894990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C720-4368-473F-B2C9-59ABC803DDAE}"/>
              </a:ext>
            </a:extLst>
          </p:cNvPr>
          <p:cNvSpPr>
            <a:spLocks noGrp="1"/>
          </p:cNvSpPr>
          <p:nvPr>
            <p:ph type="title"/>
          </p:nvPr>
        </p:nvSpPr>
        <p:spPr/>
        <p:txBody>
          <a:bodyPr/>
          <a:lstStyle/>
          <a:p>
            <a:r>
              <a:rPr lang="en-US" dirty="0"/>
              <a:t>WSDL file is what binds everything together</a:t>
            </a:r>
          </a:p>
        </p:txBody>
      </p:sp>
      <p:sp>
        <p:nvSpPr>
          <p:cNvPr id="3" name="Content Placeholder 2">
            <a:extLst>
              <a:ext uri="{FF2B5EF4-FFF2-40B4-BE49-F238E27FC236}">
                <a16:creationId xmlns:a16="http://schemas.microsoft.com/office/drawing/2014/main" id="{E92E875A-9405-491D-B299-373427C6DAE4}"/>
              </a:ext>
            </a:extLst>
          </p:cNvPr>
          <p:cNvSpPr>
            <a:spLocks noGrp="1"/>
          </p:cNvSpPr>
          <p:nvPr>
            <p:ph idx="1"/>
          </p:nvPr>
        </p:nvSpPr>
        <p:spPr/>
        <p:txBody>
          <a:bodyPr>
            <a:normAutofit/>
          </a:bodyPr>
          <a:lstStyle/>
          <a:p>
            <a:r>
              <a:rPr lang="en-US" sz="3200" dirty="0"/>
              <a:t>WSDL file is written in XML</a:t>
            </a:r>
          </a:p>
          <a:p>
            <a:pPr lvl="1"/>
            <a:r>
              <a:rPr lang="en-US" sz="2800" dirty="0"/>
              <a:t>XML can be read by any programming language</a:t>
            </a:r>
          </a:p>
          <a:p>
            <a:pPr lvl="1"/>
            <a:r>
              <a:rPr lang="en-US" sz="2800" dirty="0"/>
              <a:t>Both </a:t>
            </a:r>
            <a:r>
              <a:rPr lang="en-US" sz="2800" dirty="0" err="1"/>
              <a:t>.Net</a:t>
            </a:r>
            <a:r>
              <a:rPr lang="en-US" sz="2800" dirty="0"/>
              <a:t> and Java have corresponding commands that have the ability to work with XML</a:t>
            </a:r>
          </a:p>
          <a:p>
            <a:pPr lvl="1"/>
            <a:r>
              <a:rPr lang="en-US" sz="2800" dirty="0"/>
              <a:t>If the client application was written in </a:t>
            </a:r>
            <a:r>
              <a:rPr lang="en-US" sz="2800" dirty="0" err="1"/>
              <a:t>.Net</a:t>
            </a:r>
            <a:r>
              <a:rPr lang="en-US" sz="2800" dirty="0"/>
              <a:t> – it would understand the XML file</a:t>
            </a:r>
          </a:p>
          <a:p>
            <a:pPr lvl="1"/>
            <a:r>
              <a:rPr lang="en-US" sz="2800" dirty="0"/>
              <a:t>If the client app was written in Java – it could also interpret the WSDL file</a:t>
            </a:r>
          </a:p>
          <a:p>
            <a:endParaRPr lang="en-US" sz="3200" dirty="0"/>
          </a:p>
        </p:txBody>
      </p:sp>
    </p:spTree>
    <p:extLst>
      <p:ext uri="{BB962C8B-B14F-4D97-AF65-F5344CB8AC3E}">
        <p14:creationId xmlns:p14="http://schemas.microsoft.com/office/powerpoint/2010/main" val="2854682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C720-4368-473F-B2C9-59ABC803DDAE}"/>
              </a:ext>
            </a:extLst>
          </p:cNvPr>
          <p:cNvSpPr>
            <a:spLocks noGrp="1"/>
          </p:cNvSpPr>
          <p:nvPr>
            <p:ph type="title"/>
          </p:nvPr>
        </p:nvSpPr>
        <p:spPr/>
        <p:txBody>
          <a:bodyPr/>
          <a:lstStyle/>
          <a:p>
            <a:r>
              <a:rPr lang="en-US" dirty="0"/>
              <a:t>WSDL file is what binds everything together</a:t>
            </a:r>
          </a:p>
        </p:txBody>
      </p:sp>
      <p:sp>
        <p:nvSpPr>
          <p:cNvPr id="3" name="Content Placeholder 2">
            <a:extLst>
              <a:ext uri="{FF2B5EF4-FFF2-40B4-BE49-F238E27FC236}">
                <a16:creationId xmlns:a16="http://schemas.microsoft.com/office/drawing/2014/main" id="{E92E875A-9405-491D-B299-373427C6DAE4}"/>
              </a:ext>
            </a:extLst>
          </p:cNvPr>
          <p:cNvSpPr>
            <a:spLocks noGrp="1"/>
          </p:cNvSpPr>
          <p:nvPr>
            <p:ph idx="1"/>
          </p:nvPr>
        </p:nvSpPr>
        <p:spPr/>
        <p:txBody>
          <a:bodyPr>
            <a:normAutofit fontScale="92500" lnSpcReduction="20000"/>
          </a:bodyPr>
          <a:lstStyle/>
          <a:p>
            <a:r>
              <a:rPr lang="en-US" sz="3200" dirty="0"/>
              <a:t>WSDL file is written in XML</a:t>
            </a:r>
          </a:p>
          <a:p>
            <a:pPr lvl="1"/>
            <a:r>
              <a:rPr lang="en-US" sz="2800" dirty="0"/>
              <a:t>XML can be read by any programming language</a:t>
            </a:r>
          </a:p>
          <a:p>
            <a:pPr lvl="1"/>
            <a:r>
              <a:rPr lang="en-US" sz="2800" dirty="0"/>
              <a:t>Both </a:t>
            </a:r>
            <a:r>
              <a:rPr lang="en-US" sz="2800" dirty="0" err="1"/>
              <a:t>.Net</a:t>
            </a:r>
            <a:r>
              <a:rPr lang="en-US" sz="2800" dirty="0"/>
              <a:t> and Java have corresponding commands that have the ability to work with XML</a:t>
            </a:r>
          </a:p>
          <a:p>
            <a:pPr lvl="1"/>
            <a:r>
              <a:rPr lang="en-US" sz="2800" dirty="0"/>
              <a:t>If the client application was written in </a:t>
            </a:r>
            <a:r>
              <a:rPr lang="en-US" sz="2800" dirty="0" err="1"/>
              <a:t>.Net</a:t>
            </a:r>
            <a:r>
              <a:rPr lang="en-US" sz="2800" dirty="0"/>
              <a:t> – it would understand the XML file</a:t>
            </a:r>
          </a:p>
          <a:p>
            <a:pPr lvl="1"/>
            <a:r>
              <a:rPr lang="en-US" sz="2800" dirty="0"/>
              <a:t>If the client app was written in Java – it could also interpret the WSDL file</a:t>
            </a:r>
          </a:p>
          <a:p>
            <a:r>
              <a:rPr lang="en-US" sz="3200" dirty="0"/>
              <a:t>Web services allow multiple applications built on various programming languages to talk to each other</a:t>
            </a:r>
          </a:p>
          <a:p>
            <a:pPr lvl="1"/>
            <a:r>
              <a:rPr lang="en-US" sz="2800" dirty="0"/>
              <a:t>We can have a </a:t>
            </a:r>
            <a:r>
              <a:rPr lang="en-US" sz="2800" dirty="0" err="1"/>
              <a:t>.Net</a:t>
            </a:r>
            <a:r>
              <a:rPr lang="en-US" sz="2800" dirty="0"/>
              <a:t> web application talking to a Java application via a Web service</a:t>
            </a:r>
          </a:p>
          <a:p>
            <a:endParaRPr lang="en-US" sz="3200" dirty="0"/>
          </a:p>
        </p:txBody>
      </p:sp>
    </p:spTree>
    <p:extLst>
      <p:ext uri="{BB962C8B-B14F-4D97-AF65-F5344CB8AC3E}">
        <p14:creationId xmlns:p14="http://schemas.microsoft.com/office/powerpoint/2010/main" val="564204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6308-B237-4B82-9420-F250B2974C94}"/>
              </a:ext>
            </a:extLst>
          </p:cNvPr>
          <p:cNvSpPr>
            <a:spLocks noGrp="1"/>
          </p:cNvSpPr>
          <p:nvPr>
            <p:ph type="title"/>
          </p:nvPr>
        </p:nvSpPr>
        <p:spPr/>
        <p:txBody>
          <a:bodyPr/>
          <a:lstStyle/>
          <a:p>
            <a:r>
              <a:rPr lang="en-US" dirty="0"/>
              <a:t>Web Services Interoperability benefits</a:t>
            </a:r>
          </a:p>
        </p:txBody>
      </p:sp>
      <p:sp>
        <p:nvSpPr>
          <p:cNvPr id="3" name="Content Placeholder 2">
            <a:extLst>
              <a:ext uri="{FF2B5EF4-FFF2-40B4-BE49-F238E27FC236}">
                <a16:creationId xmlns:a16="http://schemas.microsoft.com/office/drawing/2014/main" id="{1F25095B-DA01-414D-8DC8-A637163CCC67}"/>
              </a:ext>
            </a:extLst>
          </p:cNvPr>
          <p:cNvSpPr>
            <a:spLocks noGrp="1"/>
          </p:cNvSpPr>
          <p:nvPr>
            <p:ph idx="1"/>
          </p:nvPr>
        </p:nvSpPr>
        <p:spPr/>
        <p:txBody>
          <a:bodyPr>
            <a:normAutofit fontScale="92500" lnSpcReduction="10000"/>
          </a:bodyPr>
          <a:lstStyle/>
          <a:p>
            <a:r>
              <a:rPr lang="en-US" sz="3200" dirty="0"/>
              <a:t>Facilitate B2B collaboration </a:t>
            </a:r>
          </a:p>
          <a:p>
            <a:pPr lvl="1"/>
            <a:r>
              <a:rPr lang="en-US" sz="2800" dirty="0"/>
              <a:t>Each organization exposes its business applications as services on the Internet and makes them accessible via standard programming interfaces </a:t>
            </a:r>
          </a:p>
          <a:p>
            <a:r>
              <a:rPr lang="en-US" sz="3200" dirty="0"/>
              <a:t>Facilitate distributed computing and resource sharing over the Internet</a:t>
            </a:r>
          </a:p>
          <a:p>
            <a:pPr lvl="1"/>
            <a:r>
              <a:rPr lang="en-US" sz="2800" dirty="0"/>
              <a:t>Cross-language and cross-platform</a:t>
            </a:r>
          </a:p>
          <a:p>
            <a:r>
              <a:rPr lang="en-US" sz="3200" dirty="0"/>
              <a:t>Cost effective way to quickly develop and deploy Web applications	</a:t>
            </a:r>
          </a:p>
          <a:p>
            <a:pPr lvl="1"/>
            <a:r>
              <a:rPr lang="en-US" sz="2800" dirty="0"/>
              <a:t>Integrate other independently published Web service components into new business processes</a:t>
            </a:r>
          </a:p>
        </p:txBody>
      </p:sp>
    </p:spTree>
    <p:extLst>
      <p:ext uri="{BB962C8B-B14F-4D97-AF65-F5344CB8AC3E}">
        <p14:creationId xmlns:p14="http://schemas.microsoft.com/office/powerpoint/2010/main" val="3955578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67D17-64D4-4D1E-89D4-08DEB23ECC19}"/>
              </a:ext>
            </a:extLst>
          </p:cNvPr>
          <p:cNvSpPr>
            <a:spLocks noGrp="1"/>
          </p:cNvSpPr>
          <p:nvPr>
            <p:ph type="title"/>
          </p:nvPr>
        </p:nvSpPr>
        <p:spPr/>
        <p:txBody>
          <a:bodyPr/>
          <a:lstStyle/>
          <a:p>
            <a:r>
              <a:rPr lang="en-AU" dirty="0"/>
              <a:t>Developing Web Services with WSDL</a:t>
            </a:r>
            <a:endParaRPr lang="x-none" dirty="0"/>
          </a:p>
        </p:txBody>
      </p:sp>
    </p:spTree>
    <p:extLst>
      <p:ext uri="{BB962C8B-B14F-4D97-AF65-F5344CB8AC3E}">
        <p14:creationId xmlns:p14="http://schemas.microsoft.com/office/powerpoint/2010/main" val="1089722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0D-5433-47C8-B155-9E6259C51D49}"/>
              </a:ext>
            </a:extLst>
          </p:cNvPr>
          <p:cNvSpPr>
            <a:spLocks noGrp="1"/>
          </p:cNvSpPr>
          <p:nvPr>
            <p:ph type="title"/>
          </p:nvPr>
        </p:nvSpPr>
        <p:spPr/>
        <p:txBody>
          <a:bodyPr/>
          <a:lstStyle/>
          <a:p>
            <a:r>
              <a:rPr lang="en-US" dirty="0"/>
              <a:t>Does a Web Service need to be developed from scratch?</a:t>
            </a:r>
          </a:p>
        </p:txBody>
      </p:sp>
      <p:sp>
        <p:nvSpPr>
          <p:cNvPr id="3" name="Content Placeholder 2">
            <a:extLst>
              <a:ext uri="{FF2B5EF4-FFF2-40B4-BE49-F238E27FC236}">
                <a16:creationId xmlns:a16="http://schemas.microsoft.com/office/drawing/2014/main" id="{2582F7F3-EEA9-44BB-85E0-CACF20438C17}"/>
              </a:ext>
            </a:extLst>
          </p:cNvPr>
          <p:cNvSpPr>
            <a:spLocks noGrp="1"/>
          </p:cNvSpPr>
          <p:nvPr>
            <p:ph idx="1"/>
          </p:nvPr>
        </p:nvSpPr>
        <p:spPr/>
        <p:txBody>
          <a:bodyPr>
            <a:normAutofit/>
          </a:bodyPr>
          <a:lstStyle/>
          <a:p>
            <a:r>
              <a:rPr lang="en-US" sz="4000" dirty="0"/>
              <a:t>Any existing application can become a Web Service as long as it is wrapped by a Web Services interface (WSDL) and then published in a registry.</a:t>
            </a:r>
          </a:p>
        </p:txBody>
      </p:sp>
    </p:spTree>
    <p:extLst>
      <p:ext uri="{BB962C8B-B14F-4D97-AF65-F5344CB8AC3E}">
        <p14:creationId xmlns:p14="http://schemas.microsoft.com/office/powerpoint/2010/main" val="2366974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222B-1754-48FB-9705-1F4EBE049850}"/>
              </a:ext>
            </a:extLst>
          </p:cNvPr>
          <p:cNvSpPr>
            <a:spLocks noGrp="1"/>
          </p:cNvSpPr>
          <p:nvPr>
            <p:ph type="title"/>
          </p:nvPr>
        </p:nvSpPr>
        <p:spPr/>
        <p:txBody>
          <a:bodyPr/>
          <a:lstStyle/>
          <a:p>
            <a:r>
              <a:rPr lang="en-US" dirty="0"/>
              <a:t>What if we do want to develop the web service from scratch?</a:t>
            </a:r>
          </a:p>
        </p:txBody>
      </p:sp>
      <p:sp>
        <p:nvSpPr>
          <p:cNvPr id="3" name="Content Placeholder 2">
            <a:extLst>
              <a:ext uri="{FF2B5EF4-FFF2-40B4-BE49-F238E27FC236}">
                <a16:creationId xmlns:a16="http://schemas.microsoft.com/office/drawing/2014/main" id="{6ACD42CB-C9FE-4AB3-A1B2-57C51437F799}"/>
              </a:ext>
            </a:extLst>
          </p:cNvPr>
          <p:cNvSpPr>
            <a:spLocks noGrp="1"/>
          </p:cNvSpPr>
          <p:nvPr>
            <p:ph idx="1"/>
          </p:nvPr>
        </p:nvSpPr>
        <p:spPr/>
        <p:txBody>
          <a:bodyPr>
            <a:normAutofit/>
          </a:bodyPr>
          <a:lstStyle/>
          <a:p>
            <a:r>
              <a:rPr lang="en-US" sz="4000" dirty="0"/>
              <a:t>Start by modelling its potential interfaces before moving to implementation details</a:t>
            </a:r>
          </a:p>
        </p:txBody>
      </p:sp>
      <p:sp>
        <p:nvSpPr>
          <p:cNvPr id="22" name="Flowchart: Connector 21">
            <a:extLst>
              <a:ext uri="{FF2B5EF4-FFF2-40B4-BE49-F238E27FC236}">
                <a16:creationId xmlns:a16="http://schemas.microsoft.com/office/drawing/2014/main" id="{8F5DFF47-854C-4C01-975C-C04022814023}"/>
              </a:ext>
            </a:extLst>
          </p:cNvPr>
          <p:cNvSpPr/>
          <p:nvPr/>
        </p:nvSpPr>
        <p:spPr>
          <a:xfrm>
            <a:off x="9168579" y="2753034"/>
            <a:ext cx="1656738" cy="1494501"/>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Widget, Inc</a:t>
            </a:r>
          </a:p>
          <a:p>
            <a:pPr algn="ctr"/>
            <a:r>
              <a:rPr lang="en-US" sz="1600" dirty="0">
                <a:solidFill>
                  <a:schemeClr val="tx1"/>
                </a:solidFill>
              </a:rPr>
              <a:t>Purchase Orders</a:t>
            </a:r>
            <a:endParaRPr lang="en-US" sz="1600" dirty="0"/>
          </a:p>
        </p:txBody>
      </p:sp>
      <p:sp>
        <p:nvSpPr>
          <p:cNvPr id="23" name="Flowchart: Connector 22">
            <a:extLst>
              <a:ext uri="{FF2B5EF4-FFF2-40B4-BE49-F238E27FC236}">
                <a16:creationId xmlns:a16="http://schemas.microsoft.com/office/drawing/2014/main" id="{C54CCBFB-C7AC-43F3-B84C-D50903B004F3}"/>
              </a:ext>
            </a:extLst>
          </p:cNvPr>
          <p:cNvSpPr/>
          <p:nvPr/>
        </p:nvSpPr>
        <p:spPr>
          <a:xfrm>
            <a:off x="3731847" y="5049481"/>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4" name="Straight Arrow Connector 23">
            <a:extLst>
              <a:ext uri="{FF2B5EF4-FFF2-40B4-BE49-F238E27FC236}">
                <a16:creationId xmlns:a16="http://schemas.microsoft.com/office/drawing/2014/main" id="{67CEC6A8-0B6C-4D48-BE28-937CEA0270C8}"/>
              </a:ext>
            </a:extLst>
          </p:cNvPr>
          <p:cNvCxnSpPr>
            <a:cxnSpLocks/>
            <a:stCxn id="25" idx="3"/>
            <a:endCxn id="26" idx="1"/>
          </p:cNvCxnSpPr>
          <p:nvPr/>
        </p:nvCxnSpPr>
        <p:spPr>
          <a:xfrm flipV="1">
            <a:off x="5299588" y="3486458"/>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26AB979-174A-454B-B2BF-E8133ED04298}"/>
              </a:ext>
            </a:extLst>
          </p:cNvPr>
          <p:cNvSpPr/>
          <p:nvPr/>
        </p:nvSpPr>
        <p:spPr>
          <a:xfrm>
            <a:off x="5059202" y="5299588"/>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B7A80FD-CFCF-4838-BBF9-D632C8F2076F}"/>
              </a:ext>
            </a:extLst>
          </p:cNvPr>
          <p:cNvSpPr/>
          <p:nvPr/>
        </p:nvSpPr>
        <p:spPr>
          <a:xfrm>
            <a:off x="8908528" y="3106379"/>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992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650CA5B-4F71-4072-AB0A-081EE1C6B3A1}"/>
              </a:ext>
            </a:extLst>
          </p:cNvPr>
          <p:cNvSpPr>
            <a:spLocks noGrp="1" noChangeArrowheads="1"/>
          </p:cNvSpPr>
          <p:nvPr>
            <p:ph type="title" idx="4294967295"/>
          </p:nvPr>
        </p:nvSpPr>
        <p:spPr/>
        <p:txBody>
          <a:bodyPr/>
          <a:lstStyle/>
          <a:p>
            <a:pPr eaLnBrk="1" hangingPunct="1"/>
            <a:r>
              <a:rPr lang="en-US" altLang="zh-CN" b="1">
                <a:solidFill>
                  <a:srgbClr val="000081"/>
                </a:solidFill>
              </a:rPr>
              <a:t>Application Design</a:t>
            </a:r>
            <a:br>
              <a:rPr lang="en-US" altLang="zh-CN">
                <a:solidFill>
                  <a:srgbClr val="000000"/>
                </a:solidFill>
              </a:rPr>
            </a:br>
            <a:endParaRPr lang="en-US" altLang="zh-CN">
              <a:solidFill>
                <a:srgbClr val="000000"/>
              </a:solidFill>
            </a:endParaRPr>
          </a:p>
        </p:txBody>
      </p:sp>
      <p:sp>
        <p:nvSpPr>
          <p:cNvPr id="84995" name="Rectangle 3">
            <a:extLst>
              <a:ext uri="{FF2B5EF4-FFF2-40B4-BE49-F238E27FC236}">
                <a16:creationId xmlns:a16="http://schemas.microsoft.com/office/drawing/2014/main" id="{46A07B15-0AA5-4B3F-999E-C585D405FBE9}"/>
              </a:ext>
            </a:extLst>
          </p:cNvPr>
          <p:cNvSpPr>
            <a:spLocks noGrp="1" noChangeArrowheads="1"/>
          </p:cNvSpPr>
          <p:nvPr>
            <p:ph idx="4294967295"/>
          </p:nvPr>
        </p:nvSpPr>
        <p:spPr/>
        <p:txBody>
          <a:bodyPr/>
          <a:lstStyle/>
          <a:p>
            <a:pPr eaLnBrk="1" hangingPunct="1"/>
            <a:r>
              <a:rPr lang="en-GB" altLang="zh-CN" dirty="0">
                <a:solidFill>
                  <a:srgbClr val="000000"/>
                </a:solidFill>
              </a:rPr>
              <a:t>Web service is defined in </a:t>
            </a:r>
            <a:r>
              <a:rPr lang="en-GB" altLang="zh-CN" dirty="0">
                <a:solidFill>
                  <a:srgbClr val="FF3333"/>
                </a:solidFill>
              </a:rPr>
              <a:t>WSDL</a:t>
            </a:r>
          </a:p>
          <a:p>
            <a:pPr eaLnBrk="1" hangingPunct="1"/>
            <a:r>
              <a:rPr lang="en-GB" altLang="zh-CN" dirty="0">
                <a:solidFill>
                  <a:srgbClr val="000000"/>
                </a:solidFill>
              </a:rPr>
              <a:t>Top-down</a:t>
            </a:r>
          </a:p>
          <a:p>
            <a:pPr lvl="1" eaLnBrk="1" hangingPunct="1"/>
            <a:r>
              <a:rPr lang="en-GB" altLang="zh-CN" dirty="0">
                <a:solidFill>
                  <a:srgbClr val="FF3333"/>
                </a:solidFill>
              </a:rPr>
              <a:t>WSDL is created (or found) first </a:t>
            </a:r>
            <a:r>
              <a:rPr lang="en-GB" altLang="zh-CN" dirty="0">
                <a:solidFill>
                  <a:srgbClr val="000000"/>
                </a:solidFill>
              </a:rPr>
              <a:t>before its implementation</a:t>
            </a:r>
          </a:p>
          <a:p>
            <a:pPr eaLnBrk="1" hangingPunct="1"/>
            <a:r>
              <a:rPr lang="en-GB" altLang="zh-CN" dirty="0">
                <a:solidFill>
                  <a:srgbClr val="000000"/>
                </a:solidFill>
              </a:rPr>
              <a:t>Bottom-up</a:t>
            </a:r>
          </a:p>
          <a:p>
            <a:pPr lvl="1" eaLnBrk="1" hangingPunct="1"/>
            <a:r>
              <a:rPr lang="en-GB" altLang="zh-CN" dirty="0">
                <a:solidFill>
                  <a:srgbClr val="000000"/>
                </a:solidFill>
              </a:rPr>
              <a:t>WSDL gets generated from </a:t>
            </a:r>
            <a:r>
              <a:rPr lang="en-GB" altLang="zh-CN" dirty="0">
                <a:solidFill>
                  <a:srgbClr val="FF3333"/>
                </a:solidFill>
              </a:rPr>
              <a:t>existing JEE components</a:t>
            </a:r>
          </a:p>
          <a:p>
            <a:pPr eaLnBrk="1" hangingPunct="1"/>
            <a:r>
              <a:rPr lang="en-GB" altLang="zh-CN" dirty="0">
                <a:solidFill>
                  <a:srgbClr val="000000"/>
                </a:solidFill>
              </a:rPr>
              <a:t>Middle-ground</a:t>
            </a:r>
          </a:p>
          <a:p>
            <a:pPr eaLnBrk="1" hangingPunct="1"/>
            <a:endParaRPr lang="en-GB" altLang="zh-CN" dirty="0"/>
          </a:p>
          <a:p>
            <a:pPr eaLnBrk="1" hangingPunct="1"/>
            <a:endParaRPr lang="en-US" altLang="zh-CN" dirty="0"/>
          </a:p>
        </p:txBody>
      </p:sp>
      <p:sp>
        <p:nvSpPr>
          <p:cNvPr id="84997" name="灯片编号占位符 5">
            <a:extLst>
              <a:ext uri="{FF2B5EF4-FFF2-40B4-BE49-F238E27FC236}">
                <a16:creationId xmlns:a16="http://schemas.microsoft.com/office/drawing/2014/main" id="{6BBAEB25-CEBD-456B-8A18-744EEB3586F5}"/>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40BCB81C-FA29-4078-BD9C-01F0EB2D90F0}" type="slidenum">
              <a:rPr lang="en-US" altLang="zh-CN" sz="1200" i="0">
                <a:latin typeface="Garamond" panose="02020404030301010803" pitchFamily="18" charset="0"/>
              </a:rPr>
              <a:pPr algn="r" eaLnBrk="1" hangingPunct="1"/>
              <a:t>46</a:t>
            </a:fld>
            <a:endParaRPr lang="en-US" altLang="zh-CN" sz="1200" i="0">
              <a:latin typeface="Garamond" panose="02020404030301010803" pitchFamily="18" charset="0"/>
            </a:endParaRPr>
          </a:p>
        </p:txBody>
      </p:sp>
    </p:spTree>
    <p:extLst>
      <p:ext uri="{BB962C8B-B14F-4D97-AF65-F5344CB8AC3E}">
        <p14:creationId xmlns:p14="http://schemas.microsoft.com/office/powerpoint/2010/main" val="216215131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D7E2C4B-95F3-4968-8EA8-FAC270608E5B}"/>
              </a:ext>
            </a:extLst>
          </p:cNvPr>
          <p:cNvSpPr>
            <a:spLocks noGrp="1" noChangeArrowheads="1"/>
          </p:cNvSpPr>
          <p:nvPr>
            <p:ph type="title" idx="4294967295"/>
          </p:nvPr>
        </p:nvSpPr>
        <p:spPr/>
        <p:txBody>
          <a:bodyPr/>
          <a:lstStyle/>
          <a:p>
            <a:pPr eaLnBrk="1" hangingPunct="1"/>
            <a:r>
              <a:rPr lang="en-US" altLang="zh-CN"/>
              <a:t>Web Services Toolkits</a:t>
            </a:r>
            <a:endParaRPr lang="en-GB" altLang="zh-CN"/>
          </a:p>
        </p:txBody>
      </p:sp>
      <p:sp>
        <p:nvSpPr>
          <p:cNvPr id="86020" name="灯片编号占位符 5">
            <a:extLst>
              <a:ext uri="{FF2B5EF4-FFF2-40B4-BE49-F238E27FC236}">
                <a16:creationId xmlns:a16="http://schemas.microsoft.com/office/drawing/2014/main" id="{BB49A3A2-94F1-4636-9D62-1D0E244A7096}"/>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84D6DD5-3B10-417A-A765-7C54FDF1E9A1}" type="slidenum">
              <a:rPr lang="en-US" altLang="zh-CN" sz="1200" i="0">
                <a:latin typeface="Garamond" panose="02020404030301010803" pitchFamily="18" charset="0"/>
              </a:rPr>
              <a:pPr algn="r" eaLnBrk="1" hangingPunct="1"/>
              <a:t>47</a:t>
            </a:fld>
            <a:endParaRPr lang="en-US" altLang="zh-CN" sz="1200" i="0">
              <a:latin typeface="Garamond" panose="02020404030301010803" pitchFamily="18" charset="0"/>
            </a:endParaRPr>
          </a:p>
        </p:txBody>
      </p:sp>
      <p:sp>
        <p:nvSpPr>
          <p:cNvPr id="86021" name="Rectangle 3">
            <a:extLst>
              <a:ext uri="{FF2B5EF4-FFF2-40B4-BE49-F238E27FC236}">
                <a16:creationId xmlns:a16="http://schemas.microsoft.com/office/drawing/2014/main" id="{F92D68EE-0FBF-4CA7-90C2-DE28A1E6EAE0}"/>
              </a:ext>
            </a:extLst>
          </p:cNvPr>
          <p:cNvSpPr>
            <a:spLocks noChangeArrowheads="1"/>
          </p:cNvSpPr>
          <p:nvPr/>
        </p:nvSpPr>
        <p:spPr bwMode="auto">
          <a:xfrm>
            <a:off x="3886200" y="2057400"/>
            <a:ext cx="2819400" cy="12192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Service Implementation</a:t>
            </a:r>
            <a:br>
              <a:rPr lang="en-US" altLang="zh-CN" sz="2000" i="0">
                <a:latin typeface="Tahoma" panose="020B0604030504040204" pitchFamily="34" charset="0"/>
              </a:rPr>
            </a:br>
            <a:endParaRPr lang="en-GB" altLang="zh-CN" sz="1600" i="0">
              <a:latin typeface="Tahoma" panose="020B0604030504040204" pitchFamily="34" charset="0"/>
            </a:endParaRPr>
          </a:p>
        </p:txBody>
      </p:sp>
      <p:sp>
        <p:nvSpPr>
          <p:cNvPr id="86022" name="Rectangle 4">
            <a:extLst>
              <a:ext uri="{FF2B5EF4-FFF2-40B4-BE49-F238E27FC236}">
                <a16:creationId xmlns:a16="http://schemas.microsoft.com/office/drawing/2014/main" id="{7F893CEE-89ED-42FF-9D4F-CF1DE6482685}"/>
              </a:ext>
            </a:extLst>
          </p:cNvPr>
          <p:cNvSpPr>
            <a:spLocks noChangeArrowheads="1"/>
          </p:cNvSpPr>
          <p:nvPr/>
        </p:nvSpPr>
        <p:spPr bwMode="auto">
          <a:xfrm>
            <a:off x="8458200" y="2286000"/>
            <a:ext cx="838200" cy="457200"/>
          </a:xfrm>
          <a:prstGeom prst="rect">
            <a:avLst/>
          </a:prstGeom>
          <a:solidFill>
            <a:srgbClr val="CCFF66"/>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SOAP</a:t>
            </a:r>
            <a:endParaRPr lang="en-GB" altLang="zh-CN" sz="2000" i="0">
              <a:latin typeface="Tahoma" panose="020B0604030504040204" pitchFamily="34" charset="0"/>
            </a:endParaRPr>
          </a:p>
        </p:txBody>
      </p:sp>
      <p:sp>
        <p:nvSpPr>
          <p:cNvPr id="86023" name="Rectangle 5">
            <a:extLst>
              <a:ext uri="{FF2B5EF4-FFF2-40B4-BE49-F238E27FC236}">
                <a16:creationId xmlns:a16="http://schemas.microsoft.com/office/drawing/2014/main" id="{06D6AE98-3510-4984-A025-A67EBE31DED6}"/>
              </a:ext>
            </a:extLst>
          </p:cNvPr>
          <p:cNvSpPr>
            <a:spLocks noChangeArrowheads="1"/>
          </p:cNvSpPr>
          <p:nvPr/>
        </p:nvSpPr>
        <p:spPr bwMode="auto">
          <a:xfrm>
            <a:off x="8229600" y="4191000"/>
            <a:ext cx="1447800" cy="6096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Client</a:t>
            </a:r>
            <a:endParaRPr lang="en-GB" altLang="zh-CN" sz="1600" i="0">
              <a:latin typeface="Tahoma" panose="020B0604030504040204" pitchFamily="34" charset="0"/>
            </a:endParaRPr>
          </a:p>
        </p:txBody>
      </p:sp>
      <p:sp>
        <p:nvSpPr>
          <p:cNvPr id="86024" name="Rectangle 6">
            <a:extLst>
              <a:ext uri="{FF2B5EF4-FFF2-40B4-BE49-F238E27FC236}">
                <a16:creationId xmlns:a16="http://schemas.microsoft.com/office/drawing/2014/main" id="{4B0F0225-4220-45F7-AD70-0122448693F7}"/>
              </a:ext>
            </a:extLst>
          </p:cNvPr>
          <p:cNvSpPr>
            <a:spLocks noChangeArrowheads="1"/>
          </p:cNvSpPr>
          <p:nvPr/>
        </p:nvSpPr>
        <p:spPr bwMode="auto">
          <a:xfrm>
            <a:off x="5334000" y="5257800"/>
            <a:ext cx="838200" cy="457200"/>
          </a:xfrm>
          <a:prstGeom prst="rect">
            <a:avLst/>
          </a:prstGeom>
          <a:solidFill>
            <a:srgbClr val="CCFF66"/>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WSDL</a:t>
            </a:r>
            <a:endParaRPr lang="en-GB" altLang="zh-CN" sz="2000" i="0">
              <a:latin typeface="Tahoma" panose="020B0604030504040204" pitchFamily="34" charset="0"/>
            </a:endParaRPr>
          </a:p>
        </p:txBody>
      </p:sp>
      <p:sp>
        <p:nvSpPr>
          <p:cNvPr id="86025" name="Rectangle 7">
            <a:extLst>
              <a:ext uri="{FF2B5EF4-FFF2-40B4-BE49-F238E27FC236}">
                <a16:creationId xmlns:a16="http://schemas.microsoft.com/office/drawing/2014/main" id="{28E62E2C-0E30-41EA-BB76-199CDB1E241F}"/>
              </a:ext>
            </a:extLst>
          </p:cNvPr>
          <p:cNvSpPr>
            <a:spLocks noChangeArrowheads="1"/>
          </p:cNvSpPr>
          <p:nvPr/>
        </p:nvSpPr>
        <p:spPr bwMode="auto">
          <a:xfrm>
            <a:off x="2362200" y="4114800"/>
            <a:ext cx="1905000" cy="9906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Service </a:t>
            </a:r>
          </a:p>
          <a:p>
            <a:pPr algn="ctr"/>
            <a:r>
              <a:rPr lang="en-US" altLang="zh-CN" sz="2000" i="0">
                <a:latin typeface="Tahoma" panose="020B0604030504040204" pitchFamily="34" charset="0"/>
              </a:rPr>
              <a:t>Implementation</a:t>
            </a:r>
            <a:br>
              <a:rPr lang="en-US" altLang="zh-CN" sz="2000" i="0">
                <a:latin typeface="Tahoma" panose="020B0604030504040204" pitchFamily="34" charset="0"/>
              </a:rPr>
            </a:br>
            <a:r>
              <a:rPr lang="en-US" altLang="zh-CN" sz="2000" i="0">
                <a:latin typeface="Tahoma" panose="020B0604030504040204" pitchFamily="34" charset="0"/>
              </a:rPr>
              <a:t>Skeleton</a:t>
            </a:r>
            <a:endParaRPr lang="en-GB" altLang="zh-CN" sz="1600" i="0">
              <a:latin typeface="Tahoma" panose="020B0604030504040204" pitchFamily="34" charset="0"/>
            </a:endParaRPr>
          </a:p>
        </p:txBody>
      </p:sp>
      <p:sp>
        <p:nvSpPr>
          <p:cNvPr id="86026" name="Freeform 8">
            <a:extLst>
              <a:ext uri="{FF2B5EF4-FFF2-40B4-BE49-F238E27FC236}">
                <a16:creationId xmlns:a16="http://schemas.microsoft.com/office/drawing/2014/main" id="{E1FBBB7B-98E0-4A60-8808-A2B40486CE75}"/>
              </a:ext>
            </a:extLst>
          </p:cNvPr>
          <p:cNvSpPr>
            <a:spLocks/>
          </p:cNvSpPr>
          <p:nvPr/>
        </p:nvSpPr>
        <p:spPr bwMode="auto">
          <a:xfrm>
            <a:off x="3276600" y="5105400"/>
            <a:ext cx="2057400" cy="381000"/>
          </a:xfrm>
          <a:custGeom>
            <a:avLst/>
            <a:gdLst>
              <a:gd name="T0" fmla="*/ 2147483646 w 1296"/>
              <a:gd name="T1" fmla="*/ 2147483646 h 240"/>
              <a:gd name="T2" fmla="*/ 0 w 1296"/>
              <a:gd name="T3" fmla="*/ 2147483646 h 240"/>
              <a:gd name="T4" fmla="*/ 0 w 1296"/>
              <a:gd name="T5" fmla="*/ 0 h 240"/>
              <a:gd name="T6" fmla="*/ 0 60000 65536"/>
              <a:gd name="T7" fmla="*/ 0 60000 65536"/>
              <a:gd name="T8" fmla="*/ 0 60000 65536"/>
              <a:gd name="T9" fmla="*/ 0 w 1296"/>
              <a:gd name="T10" fmla="*/ 0 h 240"/>
              <a:gd name="T11" fmla="*/ 1296 w 1296"/>
              <a:gd name="T12" fmla="*/ 240 h 240"/>
            </a:gdLst>
            <a:ahLst/>
            <a:cxnLst>
              <a:cxn ang="T6">
                <a:pos x="T0" y="T1"/>
              </a:cxn>
              <a:cxn ang="T7">
                <a:pos x="T2" y="T3"/>
              </a:cxn>
              <a:cxn ang="T8">
                <a:pos x="T4" y="T5"/>
              </a:cxn>
            </a:cxnLst>
            <a:rect l="T9" t="T10" r="T11" b="T12"/>
            <a:pathLst>
              <a:path w="1296" h="240">
                <a:moveTo>
                  <a:pt x="1296" y="240"/>
                </a:moveTo>
                <a:lnTo>
                  <a:pt x="0" y="240"/>
                </a:lnTo>
                <a:lnTo>
                  <a:pt x="0" y="0"/>
                </a:lnTo>
              </a:path>
            </a:pathLst>
          </a:custGeom>
          <a:noFill/>
          <a:ln w="28575">
            <a:solidFill>
              <a:schemeClr val="accent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27" name="Freeform 9">
            <a:extLst>
              <a:ext uri="{FF2B5EF4-FFF2-40B4-BE49-F238E27FC236}">
                <a16:creationId xmlns:a16="http://schemas.microsoft.com/office/drawing/2014/main" id="{4DA0BEC2-FD6F-4E21-91E7-6B39626FD5FE}"/>
              </a:ext>
            </a:extLst>
          </p:cNvPr>
          <p:cNvSpPr>
            <a:spLocks/>
          </p:cNvSpPr>
          <p:nvPr/>
        </p:nvSpPr>
        <p:spPr bwMode="auto">
          <a:xfrm>
            <a:off x="3124200" y="2743200"/>
            <a:ext cx="762000" cy="1371600"/>
          </a:xfrm>
          <a:custGeom>
            <a:avLst/>
            <a:gdLst>
              <a:gd name="T0" fmla="*/ 0 w 480"/>
              <a:gd name="T1" fmla="*/ 2147483646 h 864"/>
              <a:gd name="T2" fmla="*/ 0 w 480"/>
              <a:gd name="T3" fmla="*/ 0 h 864"/>
              <a:gd name="T4" fmla="*/ 2147483646 w 480"/>
              <a:gd name="T5" fmla="*/ 0 h 864"/>
              <a:gd name="T6" fmla="*/ 0 60000 65536"/>
              <a:gd name="T7" fmla="*/ 0 60000 65536"/>
              <a:gd name="T8" fmla="*/ 0 60000 65536"/>
              <a:gd name="T9" fmla="*/ 0 w 480"/>
              <a:gd name="T10" fmla="*/ 0 h 864"/>
              <a:gd name="T11" fmla="*/ 480 w 480"/>
              <a:gd name="T12" fmla="*/ 864 h 864"/>
            </a:gdLst>
            <a:ahLst/>
            <a:cxnLst>
              <a:cxn ang="T6">
                <a:pos x="T0" y="T1"/>
              </a:cxn>
              <a:cxn ang="T7">
                <a:pos x="T2" y="T3"/>
              </a:cxn>
              <a:cxn ang="T8">
                <a:pos x="T4" y="T5"/>
              </a:cxn>
            </a:cxnLst>
            <a:rect l="T9" t="T10" r="T11" b="T12"/>
            <a:pathLst>
              <a:path w="480" h="864">
                <a:moveTo>
                  <a:pt x="0" y="864"/>
                </a:moveTo>
                <a:lnTo>
                  <a:pt x="0" y="0"/>
                </a:lnTo>
                <a:lnTo>
                  <a:pt x="480" y="0"/>
                </a:lnTo>
              </a:path>
            </a:pathLst>
          </a:custGeom>
          <a:noFill/>
          <a:ln w="28575">
            <a:solidFill>
              <a:schemeClr val="accent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28" name="Line 10">
            <a:extLst>
              <a:ext uri="{FF2B5EF4-FFF2-40B4-BE49-F238E27FC236}">
                <a16:creationId xmlns:a16="http://schemas.microsoft.com/office/drawing/2014/main" id="{4761470C-AED0-4416-AF8F-9DDE0E5B4290}"/>
              </a:ext>
            </a:extLst>
          </p:cNvPr>
          <p:cNvSpPr>
            <a:spLocks noChangeShapeType="1"/>
          </p:cNvSpPr>
          <p:nvPr/>
        </p:nvSpPr>
        <p:spPr bwMode="auto">
          <a:xfrm>
            <a:off x="6705600" y="2590800"/>
            <a:ext cx="1752600" cy="1588"/>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9" name="Line 11">
            <a:extLst>
              <a:ext uri="{FF2B5EF4-FFF2-40B4-BE49-F238E27FC236}">
                <a16:creationId xmlns:a16="http://schemas.microsoft.com/office/drawing/2014/main" id="{C7E98814-71B1-4B9E-A3AB-3721EB7A3916}"/>
              </a:ext>
            </a:extLst>
          </p:cNvPr>
          <p:cNvSpPr>
            <a:spLocks noChangeShapeType="1"/>
          </p:cNvSpPr>
          <p:nvPr/>
        </p:nvSpPr>
        <p:spPr bwMode="auto">
          <a:xfrm>
            <a:off x="8839200" y="2743200"/>
            <a:ext cx="0" cy="144780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0" name="Freeform 12">
            <a:extLst>
              <a:ext uri="{FF2B5EF4-FFF2-40B4-BE49-F238E27FC236}">
                <a16:creationId xmlns:a16="http://schemas.microsoft.com/office/drawing/2014/main" id="{F66E51EF-5B4D-4EB8-94C2-F71524EDF0DE}"/>
              </a:ext>
            </a:extLst>
          </p:cNvPr>
          <p:cNvSpPr>
            <a:spLocks/>
          </p:cNvSpPr>
          <p:nvPr/>
        </p:nvSpPr>
        <p:spPr bwMode="auto">
          <a:xfrm>
            <a:off x="6172200" y="4800600"/>
            <a:ext cx="2743200" cy="685800"/>
          </a:xfrm>
          <a:custGeom>
            <a:avLst/>
            <a:gdLst>
              <a:gd name="T0" fmla="*/ 2147483646 w 1728"/>
              <a:gd name="T1" fmla="*/ 0 h 432"/>
              <a:gd name="T2" fmla="*/ 2147483646 w 1728"/>
              <a:gd name="T3" fmla="*/ 2147483646 h 432"/>
              <a:gd name="T4" fmla="*/ 0 w 1728"/>
              <a:gd name="T5" fmla="*/ 2147483646 h 432"/>
              <a:gd name="T6" fmla="*/ 0 60000 65536"/>
              <a:gd name="T7" fmla="*/ 0 60000 65536"/>
              <a:gd name="T8" fmla="*/ 0 60000 65536"/>
              <a:gd name="T9" fmla="*/ 0 w 1728"/>
              <a:gd name="T10" fmla="*/ 0 h 432"/>
              <a:gd name="T11" fmla="*/ 1728 w 1728"/>
              <a:gd name="T12" fmla="*/ 432 h 432"/>
            </a:gdLst>
            <a:ahLst/>
            <a:cxnLst>
              <a:cxn ang="T6">
                <a:pos x="T0" y="T1"/>
              </a:cxn>
              <a:cxn ang="T7">
                <a:pos x="T2" y="T3"/>
              </a:cxn>
              <a:cxn ang="T8">
                <a:pos x="T4" y="T5"/>
              </a:cxn>
            </a:cxnLst>
            <a:rect l="T9" t="T10" r="T11" b="T12"/>
            <a:pathLst>
              <a:path w="1728" h="432">
                <a:moveTo>
                  <a:pt x="1728" y="0"/>
                </a:moveTo>
                <a:lnTo>
                  <a:pt x="1728" y="432"/>
                </a:lnTo>
                <a:lnTo>
                  <a:pt x="0" y="432"/>
                </a:lnTo>
              </a:path>
            </a:pathLst>
          </a:custGeom>
          <a:noFill/>
          <a:ln w="28575">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31" name="Text Box 13">
            <a:extLst>
              <a:ext uri="{FF2B5EF4-FFF2-40B4-BE49-F238E27FC236}">
                <a16:creationId xmlns:a16="http://schemas.microsoft.com/office/drawing/2014/main" id="{BE44F171-1913-4448-B17F-26EB647DD6C3}"/>
              </a:ext>
            </a:extLst>
          </p:cNvPr>
          <p:cNvSpPr txBox="1">
            <a:spLocks noChangeArrowheads="1"/>
          </p:cNvSpPr>
          <p:nvPr/>
        </p:nvSpPr>
        <p:spPr bwMode="auto">
          <a:xfrm>
            <a:off x="8782050" y="2895601"/>
            <a:ext cx="18859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invoke a web</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 service through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SOAP request &amp;</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response msgs</a:t>
            </a:r>
          </a:p>
          <a:p>
            <a:pPr algn="ctr"/>
            <a:endParaRPr lang="zh-CN" altLang="en-GB" i="0">
              <a:solidFill>
                <a:schemeClr val="accent2"/>
              </a:solidFill>
              <a:latin typeface="Tahoma" panose="020B0604030504040204" pitchFamily="34" charset="0"/>
            </a:endParaRPr>
          </a:p>
        </p:txBody>
      </p:sp>
      <p:sp>
        <p:nvSpPr>
          <p:cNvPr id="86032" name="Text Box 14">
            <a:extLst>
              <a:ext uri="{FF2B5EF4-FFF2-40B4-BE49-F238E27FC236}">
                <a16:creationId xmlns:a16="http://schemas.microsoft.com/office/drawing/2014/main" id="{D7F73D76-A2C0-475F-95DC-C931C8A780FE}"/>
              </a:ext>
            </a:extLst>
          </p:cNvPr>
          <p:cNvSpPr txBox="1">
            <a:spLocks noChangeArrowheads="1"/>
          </p:cNvSpPr>
          <p:nvPr/>
        </p:nvSpPr>
        <p:spPr bwMode="auto">
          <a:xfrm>
            <a:off x="6199188" y="5454650"/>
            <a:ext cx="2944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client proxy code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for accessing a web service</a:t>
            </a:r>
            <a:endParaRPr lang="en-GB" altLang="zh-CN" i="0">
              <a:solidFill>
                <a:schemeClr val="accent2"/>
              </a:solidFill>
              <a:latin typeface="Tahoma" panose="020B0604030504040204" pitchFamily="34" charset="0"/>
            </a:endParaRPr>
          </a:p>
        </p:txBody>
      </p:sp>
      <p:sp>
        <p:nvSpPr>
          <p:cNvPr id="86033" name="Text Box 15">
            <a:extLst>
              <a:ext uri="{FF2B5EF4-FFF2-40B4-BE49-F238E27FC236}">
                <a16:creationId xmlns:a16="http://schemas.microsoft.com/office/drawing/2014/main" id="{C067E445-45A5-4251-B5B9-1C4FBC36FBC5}"/>
              </a:ext>
            </a:extLst>
          </p:cNvPr>
          <p:cNvSpPr txBox="1">
            <a:spLocks noChangeArrowheads="1"/>
          </p:cNvSpPr>
          <p:nvPr/>
        </p:nvSpPr>
        <p:spPr bwMode="auto">
          <a:xfrm>
            <a:off x="3117850" y="5454650"/>
            <a:ext cx="229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server</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implementation code</a:t>
            </a:r>
            <a:endParaRPr lang="en-GB" altLang="zh-CN" i="0">
              <a:solidFill>
                <a:schemeClr val="accent2"/>
              </a:solidFill>
              <a:latin typeface="Tahoma" panose="020B0604030504040204" pitchFamily="34" charset="0"/>
            </a:endParaRPr>
          </a:p>
        </p:txBody>
      </p:sp>
      <p:sp>
        <p:nvSpPr>
          <p:cNvPr id="86034" name="Text Box 16">
            <a:extLst>
              <a:ext uri="{FF2B5EF4-FFF2-40B4-BE49-F238E27FC236}">
                <a16:creationId xmlns:a16="http://schemas.microsoft.com/office/drawing/2014/main" id="{A3EFEDE6-F861-4C8B-B8D0-CE73E7668FC3}"/>
              </a:ext>
            </a:extLst>
          </p:cNvPr>
          <p:cNvSpPr txBox="1">
            <a:spLocks noChangeArrowheads="1"/>
          </p:cNvSpPr>
          <p:nvPr/>
        </p:nvSpPr>
        <p:spPr bwMode="auto">
          <a:xfrm>
            <a:off x="2057401" y="2819401"/>
            <a:ext cx="10906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manually</a:t>
            </a:r>
          </a:p>
          <a:p>
            <a:pPr algn="ctr"/>
            <a:r>
              <a:rPr lang="en-IE" altLang="zh-CN" i="0">
                <a:solidFill>
                  <a:schemeClr val="accent2"/>
                </a:solidFill>
                <a:latin typeface="Tahoma" panose="020B0604030504040204" pitchFamily="34" charset="0"/>
              </a:rPr>
              <a:t>supply</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method </a:t>
            </a:r>
          </a:p>
          <a:p>
            <a:pPr algn="ctr"/>
            <a:r>
              <a:rPr lang="en-IE" altLang="zh-CN" i="0">
                <a:solidFill>
                  <a:schemeClr val="accent2"/>
                </a:solidFill>
                <a:latin typeface="Tahoma" panose="020B0604030504040204" pitchFamily="34" charset="0"/>
              </a:rPr>
              <a:t>code</a:t>
            </a:r>
            <a:endParaRPr lang="en-GB" altLang="zh-CN" i="0">
              <a:solidFill>
                <a:schemeClr val="accent2"/>
              </a:solidFill>
              <a:latin typeface="Tahoma" panose="020B0604030504040204" pitchFamily="34" charset="0"/>
            </a:endParaRPr>
          </a:p>
        </p:txBody>
      </p:sp>
      <p:sp>
        <p:nvSpPr>
          <p:cNvPr id="86035" name="Line 17">
            <a:extLst>
              <a:ext uri="{FF2B5EF4-FFF2-40B4-BE49-F238E27FC236}">
                <a16:creationId xmlns:a16="http://schemas.microsoft.com/office/drawing/2014/main" id="{092DC633-569E-4F02-A71A-E6F78F7DD2B5}"/>
              </a:ext>
            </a:extLst>
          </p:cNvPr>
          <p:cNvSpPr>
            <a:spLocks noChangeShapeType="1"/>
          </p:cNvSpPr>
          <p:nvPr/>
        </p:nvSpPr>
        <p:spPr bwMode="auto">
          <a:xfrm>
            <a:off x="5638800" y="3276600"/>
            <a:ext cx="0" cy="1981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6" name="Text Box 18">
            <a:extLst>
              <a:ext uri="{FF2B5EF4-FFF2-40B4-BE49-F238E27FC236}">
                <a16:creationId xmlns:a16="http://schemas.microsoft.com/office/drawing/2014/main" id="{762D1421-3BA5-4653-B442-23769A6B646A}"/>
              </a:ext>
            </a:extLst>
          </p:cNvPr>
          <p:cNvSpPr txBox="1">
            <a:spLocks noChangeArrowheads="1"/>
          </p:cNvSpPr>
          <p:nvPr/>
        </p:nvSpPr>
        <p:spPr bwMode="auto">
          <a:xfrm>
            <a:off x="5630864" y="3505201"/>
            <a:ext cx="17668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WSDL</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from web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service code</a:t>
            </a:r>
            <a:endParaRPr lang="en-GB" altLang="zh-CN" i="0">
              <a:solidFill>
                <a:schemeClr val="accent2"/>
              </a:solidFill>
              <a:latin typeface="Tahoma" panose="020B0604030504040204" pitchFamily="34" charset="0"/>
            </a:endParaRPr>
          </a:p>
        </p:txBody>
      </p:sp>
    </p:spTree>
    <p:extLst>
      <p:ext uri="{BB962C8B-B14F-4D97-AF65-F5344CB8AC3E}">
        <p14:creationId xmlns:p14="http://schemas.microsoft.com/office/powerpoint/2010/main" val="1501129900"/>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review</a:t>
            </a:r>
          </a:p>
        </p:txBody>
      </p:sp>
    </p:spTree>
    <p:extLst>
      <p:ext uri="{BB962C8B-B14F-4D97-AF65-F5344CB8AC3E}">
        <p14:creationId xmlns:p14="http://schemas.microsoft.com/office/powerpoint/2010/main" val="749678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251B-91B5-4FD3-8C4A-7E99B5324385}"/>
              </a:ext>
            </a:extLst>
          </p:cNvPr>
          <p:cNvSpPr>
            <a:spLocks noGrp="1"/>
          </p:cNvSpPr>
          <p:nvPr>
            <p:ph type="title"/>
          </p:nvPr>
        </p:nvSpPr>
        <p:spPr/>
        <p:txBody>
          <a:bodyPr>
            <a:normAutofit/>
          </a:bodyPr>
          <a:lstStyle/>
          <a:p>
            <a:r>
              <a:rPr lang="en-US" sz="6600" dirty="0"/>
              <a:t>Service reusability</a:t>
            </a:r>
          </a:p>
        </p:txBody>
      </p:sp>
      <p:sp>
        <p:nvSpPr>
          <p:cNvPr id="3" name="Content Placeholder 2">
            <a:extLst>
              <a:ext uri="{FF2B5EF4-FFF2-40B4-BE49-F238E27FC236}">
                <a16:creationId xmlns:a16="http://schemas.microsoft.com/office/drawing/2014/main" id="{B92512F2-CE42-436F-9257-EF4DFDE672B6}"/>
              </a:ext>
            </a:extLst>
          </p:cNvPr>
          <p:cNvSpPr>
            <a:spLocks noGrp="1"/>
          </p:cNvSpPr>
          <p:nvPr>
            <p:ph idx="1"/>
          </p:nvPr>
        </p:nvSpPr>
        <p:spPr/>
        <p:txBody>
          <a:bodyPr>
            <a:normAutofit/>
          </a:bodyPr>
          <a:lstStyle/>
          <a:p>
            <a:r>
              <a:rPr lang="en-US" sz="4800" dirty="0"/>
              <a:t>Service reuse is often mentioned as an important aspect of SOA</a:t>
            </a:r>
          </a:p>
          <a:p>
            <a:r>
              <a:rPr lang="en-US" sz="4800" dirty="0"/>
              <a:t>The aim is to create services that can be reused across a business</a:t>
            </a:r>
          </a:p>
          <a:p>
            <a:r>
              <a:rPr lang="en-US" sz="4800" dirty="0"/>
              <a:t>Does WSDL help with reusability?</a:t>
            </a:r>
          </a:p>
          <a:p>
            <a:endParaRPr lang="en-US" sz="4800" dirty="0"/>
          </a:p>
        </p:txBody>
      </p:sp>
    </p:spTree>
    <p:extLst>
      <p:ext uri="{BB962C8B-B14F-4D97-AF65-F5344CB8AC3E}">
        <p14:creationId xmlns:p14="http://schemas.microsoft.com/office/powerpoint/2010/main" val="405382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Guided questions for Module 2</a:t>
            </a:r>
            <a:endParaRPr lang="en-GB" dirty="0"/>
          </a:p>
        </p:txBody>
      </p:sp>
      <p:sp>
        <p:nvSpPr>
          <p:cNvPr id="5" name="内容占位符 4"/>
          <p:cNvSpPr>
            <a:spLocks noGrp="1"/>
          </p:cNvSpPr>
          <p:nvPr>
            <p:ph idx="1"/>
          </p:nvPr>
        </p:nvSpPr>
        <p:spPr/>
        <p:txBody>
          <a:bodyPr>
            <a:normAutofit/>
          </a:bodyPr>
          <a:lstStyle/>
          <a:p>
            <a:r>
              <a:rPr lang="en-GB" dirty="0"/>
              <a:t>What is XML messaging?</a:t>
            </a:r>
          </a:p>
          <a:p>
            <a:r>
              <a:rPr lang="en-GB" dirty="0"/>
              <a:t>What is SOAP?</a:t>
            </a:r>
          </a:p>
          <a:p>
            <a:r>
              <a:rPr lang="en-GB" dirty="0"/>
              <a:t>What is the relationship between XML, XML-RPC, and SOAP?</a:t>
            </a:r>
          </a:p>
          <a:p>
            <a:r>
              <a:rPr lang="en-GB" dirty="0"/>
              <a:t>What is advantage of SOAP over CORBA, DCOM, and Java RMI?</a:t>
            </a:r>
          </a:p>
          <a:p>
            <a:r>
              <a:rPr lang="en-GB" dirty="0"/>
              <a:t>What platform and language do we need to use with SOAP? (tricky question)</a:t>
            </a:r>
          </a:p>
          <a:p>
            <a:r>
              <a:rPr lang="en-GB" dirty="0"/>
              <a:t>What are the major parts in SOAP specification?</a:t>
            </a:r>
          </a:p>
          <a:p>
            <a:r>
              <a:rPr lang="en-GB" dirty="0"/>
              <a:t>What are the main SOAP encoding rules?</a:t>
            </a:r>
          </a:p>
        </p:txBody>
      </p:sp>
    </p:spTree>
    <p:extLst>
      <p:ext uri="{BB962C8B-B14F-4D97-AF65-F5344CB8AC3E}">
        <p14:creationId xmlns:p14="http://schemas.microsoft.com/office/powerpoint/2010/main" val="1151971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ADE8A-52B5-4121-B023-BA1CEB5B8E44}"/>
              </a:ext>
            </a:extLst>
          </p:cNvPr>
          <p:cNvSpPr>
            <a:spLocks noGrp="1"/>
          </p:cNvSpPr>
          <p:nvPr>
            <p:ph type="title"/>
          </p:nvPr>
        </p:nvSpPr>
        <p:spPr/>
        <p:txBody>
          <a:bodyPr/>
          <a:lstStyle/>
          <a:p>
            <a:r>
              <a:rPr lang="en-AU" dirty="0"/>
              <a:t>WSDL and reusability</a:t>
            </a:r>
            <a:endParaRPr lang="x-none" dirty="0"/>
          </a:p>
        </p:txBody>
      </p:sp>
      <p:sp>
        <p:nvSpPr>
          <p:cNvPr id="3" name="内容占位符 2">
            <a:extLst>
              <a:ext uri="{FF2B5EF4-FFF2-40B4-BE49-F238E27FC236}">
                <a16:creationId xmlns:a16="http://schemas.microsoft.com/office/drawing/2014/main" id="{01D4C975-F740-4D16-9A9E-56F13825A2A9}"/>
              </a:ext>
            </a:extLst>
          </p:cNvPr>
          <p:cNvSpPr>
            <a:spLocks noGrp="1"/>
          </p:cNvSpPr>
          <p:nvPr>
            <p:ph idx="1"/>
          </p:nvPr>
        </p:nvSpPr>
        <p:spPr/>
        <p:txBody>
          <a:bodyPr>
            <a:normAutofit/>
          </a:bodyPr>
          <a:lstStyle/>
          <a:p>
            <a:r>
              <a:rPr lang="en-US"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Recall the sections of WSDL document. How do you think  WSDL helps with reusability of services? </a:t>
            </a:r>
          </a:p>
          <a:p>
            <a:endParaRPr lang="x-none" sz="4000" dirty="0"/>
          </a:p>
        </p:txBody>
      </p:sp>
    </p:spTree>
    <p:extLst>
      <p:ext uri="{BB962C8B-B14F-4D97-AF65-F5344CB8AC3E}">
        <p14:creationId xmlns:p14="http://schemas.microsoft.com/office/powerpoint/2010/main" val="1445175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sp>
        <p:nvSpPr>
          <p:cNvPr id="3" name="Content Placeholder 2">
            <a:extLst>
              <a:ext uri="{FF2B5EF4-FFF2-40B4-BE49-F238E27FC236}">
                <a16:creationId xmlns:a16="http://schemas.microsoft.com/office/drawing/2014/main" id="{C6D8934F-8ACB-4712-81C2-E104DC469695}"/>
              </a:ext>
            </a:extLst>
          </p:cNvPr>
          <p:cNvSpPr>
            <a:spLocks noGrp="1"/>
          </p:cNvSpPr>
          <p:nvPr>
            <p:ph idx="1"/>
          </p:nvPr>
        </p:nvSpPr>
        <p:spPr>
          <a:xfrm>
            <a:off x="355600" y="1043447"/>
            <a:ext cx="4283455" cy="5180373"/>
          </a:xfrm>
        </p:spPr>
        <p:txBody>
          <a:bodyPr>
            <a:normAutofit/>
          </a:bodyPr>
          <a:lstStyle/>
          <a:p>
            <a:r>
              <a:rPr lang="en-US" sz="4800" dirty="0"/>
              <a:t>Web service is described as a set of communication endpoints (ports) </a:t>
            </a:r>
          </a:p>
          <a:p>
            <a:endParaRPr lang="en-US" sz="4800" dirty="0"/>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Tree>
    <p:extLst>
      <p:ext uri="{BB962C8B-B14F-4D97-AF65-F5344CB8AC3E}">
        <p14:creationId xmlns:p14="http://schemas.microsoft.com/office/powerpoint/2010/main" val="31240469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sp>
        <p:nvSpPr>
          <p:cNvPr id="3" name="Content Placeholder 2">
            <a:extLst>
              <a:ext uri="{FF2B5EF4-FFF2-40B4-BE49-F238E27FC236}">
                <a16:creationId xmlns:a16="http://schemas.microsoft.com/office/drawing/2014/main" id="{C6D8934F-8ACB-4712-81C2-E104DC469695}"/>
              </a:ext>
            </a:extLst>
          </p:cNvPr>
          <p:cNvSpPr>
            <a:spLocks noGrp="1"/>
          </p:cNvSpPr>
          <p:nvPr>
            <p:ph idx="1"/>
          </p:nvPr>
        </p:nvSpPr>
        <p:spPr>
          <a:xfrm>
            <a:off x="139700" y="1043447"/>
            <a:ext cx="4838014" cy="5687553"/>
          </a:xfrm>
        </p:spPr>
        <p:txBody>
          <a:bodyPr>
            <a:normAutofit lnSpcReduction="10000"/>
          </a:bodyPr>
          <a:lstStyle/>
          <a:p>
            <a:r>
              <a:rPr lang="en-US" sz="4000" dirty="0"/>
              <a:t>Endpoint is made of two parts</a:t>
            </a:r>
          </a:p>
          <a:p>
            <a:pPr lvl="1"/>
            <a:r>
              <a:rPr lang="en-US" sz="3600" dirty="0">
                <a:highlight>
                  <a:srgbClr val="FFFF00"/>
                </a:highlight>
              </a:rPr>
              <a:t>Abstract </a:t>
            </a:r>
            <a:r>
              <a:rPr lang="en-US" sz="3600" dirty="0"/>
              <a:t>definitions of operations and messages</a:t>
            </a:r>
          </a:p>
          <a:p>
            <a:pPr lvl="1"/>
            <a:r>
              <a:rPr lang="en-US" sz="3600" dirty="0">
                <a:highlight>
                  <a:srgbClr val="FFFF00"/>
                </a:highlight>
              </a:rPr>
              <a:t>Concrete</a:t>
            </a:r>
            <a:r>
              <a:rPr lang="en-US" sz="3600" dirty="0"/>
              <a:t> binding to networking protocol (and corresponding endpoint address) and message encoding</a:t>
            </a:r>
          </a:p>
          <a:p>
            <a:endParaRPr lang="en-US" sz="4000" dirty="0"/>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
        <p:nvSpPr>
          <p:cNvPr id="4" name="Rounded Rectangle 8">
            <a:extLst>
              <a:ext uri="{FF2B5EF4-FFF2-40B4-BE49-F238E27FC236}">
                <a16:creationId xmlns:a16="http://schemas.microsoft.com/office/drawing/2014/main" id="{2232BF2B-51A9-ABCF-2F52-E0FA98A2C780}"/>
              </a:ext>
            </a:extLst>
          </p:cNvPr>
          <p:cNvSpPr/>
          <p:nvPr/>
        </p:nvSpPr>
        <p:spPr>
          <a:xfrm>
            <a:off x="4977714" y="889000"/>
            <a:ext cx="7074586" cy="3263899"/>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4D81E396-686D-39B2-286D-2074F949C235}"/>
              </a:ext>
            </a:extLst>
          </p:cNvPr>
          <p:cNvSpPr/>
          <p:nvPr/>
        </p:nvSpPr>
        <p:spPr>
          <a:xfrm>
            <a:off x="4977714" y="4381500"/>
            <a:ext cx="7074586" cy="1701800"/>
          </a:xfrm>
          <a:prstGeom prst="roundRect">
            <a:avLst/>
          </a:prstGeom>
          <a:solidFill>
            <a:schemeClr val="accent1">
              <a:alpha val="2000"/>
            </a:schemeClr>
          </a:solid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4506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FEF577B-40E6-4DA1-8DDD-8B05973F2202}"/>
              </a:ext>
            </a:extLst>
          </p:cNvPr>
          <p:cNvSpPr>
            <a:spLocks noGrp="1" noChangeArrowheads="1"/>
          </p:cNvSpPr>
          <p:nvPr>
            <p:ph type="title" idx="4294967295"/>
          </p:nvPr>
        </p:nvSpPr>
        <p:spPr/>
        <p:txBody>
          <a:bodyPr/>
          <a:lstStyle/>
          <a:p>
            <a:r>
              <a:rPr lang="en-US" altLang="zh-CN" dirty="0"/>
              <a:t>WSDL Authoring Style Recommendation</a:t>
            </a:r>
            <a:endParaRPr lang="zh-CN" altLang="en-US" b="1" dirty="0"/>
          </a:p>
        </p:txBody>
      </p:sp>
      <p:sp>
        <p:nvSpPr>
          <p:cNvPr id="46083" name="Rectangle 3">
            <a:extLst>
              <a:ext uri="{FF2B5EF4-FFF2-40B4-BE49-F238E27FC236}">
                <a16:creationId xmlns:a16="http://schemas.microsoft.com/office/drawing/2014/main" id="{7C06B46D-46A9-448D-9E17-BEAFABE980F6}"/>
              </a:ext>
            </a:extLst>
          </p:cNvPr>
          <p:cNvSpPr>
            <a:spLocks noGrp="1" noChangeArrowheads="1"/>
          </p:cNvSpPr>
          <p:nvPr>
            <p:ph type="body" idx="4294967295"/>
          </p:nvPr>
        </p:nvSpPr>
        <p:spPr>
          <a:xfrm>
            <a:off x="676977" y="1412876"/>
            <a:ext cx="10838046" cy="4752975"/>
          </a:xfrm>
        </p:spPr>
        <p:txBody>
          <a:bodyPr>
            <a:noAutofit/>
          </a:bodyPr>
          <a:lstStyle/>
          <a:p>
            <a:r>
              <a:rPr lang="en-US" sz="4400" dirty="0"/>
              <a:t>Abstract and concrete portions of WSDL description are often defined in two or more files</a:t>
            </a:r>
          </a:p>
          <a:p>
            <a:pPr lvl="1"/>
            <a:r>
              <a:rPr lang="en-US" sz="4000" dirty="0"/>
              <a:t>Concrete file imports the abstract one</a:t>
            </a:r>
            <a:endParaRPr lang="en-US" altLang="zh-CN" sz="4000" dirty="0"/>
          </a:p>
          <a:p>
            <a:pPr>
              <a:lnSpc>
                <a:spcPct val="90000"/>
              </a:lnSpc>
              <a:defRPr/>
            </a:pPr>
            <a:r>
              <a:rPr lang="en-US" altLang="zh-CN" sz="4400" dirty="0">
                <a:solidFill>
                  <a:srgbClr val="0000FF"/>
                </a:solidFill>
              </a:rPr>
              <a:t>Why this separation?</a:t>
            </a:r>
          </a:p>
          <a:p>
            <a:pPr lvl="1">
              <a:lnSpc>
                <a:spcPct val="90000"/>
              </a:lnSpc>
              <a:defRPr/>
            </a:pPr>
            <a:r>
              <a:rPr lang="en-US" altLang="zh-CN" sz="4000" u="sng" dirty="0">
                <a:solidFill>
                  <a:srgbClr val="0000FF"/>
                </a:solidFill>
              </a:rPr>
              <a:t>Enhance reusability</a:t>
            </a:r>
            <a:endParaRPr lang="en-US" altLang="zh-CN" sz="4000" u="sng" dirty="0"/>
          </a:p>
          <a:p>
            <a:pPr lvl="1">
              <a:defRPr/>
            </a:pPr>
            <a:endParaRPr lang="en-US" altLang="zh-CN" sz="4000" u="sng" dirty="0"/>
          </a:p>
        </p:txBody>
      </p:sp>
    </p:spTree>
    <p:extLst>
      <p:ext uri="{BB962C8B-B14F-4D97-AF65-F5344CB8AC3E}">
        <p14:creationId xmlns:p14="http://schemas.microsoft.com/office/powerpoint/2010/main" val="2861161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82FBB4-B07E-49F4-B5F7-B5CB6F110470}"/>
              </a:ext>
            </a:extLst>
          </p:cNvPr>
          <p:cNvSpPr>
            <a:spLocks noGrp="1" noChangeArrowheads="1"/>
          </p:cNvSpPr>
          <p:nvPr>
            <p:ph type="title"/>
          </p:nvPr>
        </p:nvSpPr>
        <p:spPr/>
        <p:txBody>
          <a:bodyPr/>
          <a:lstStyle/>
          <a:p>
            <a:r>
              <a:rPr lang="en-US" altLang="zh-CN" dirty="0"/>
              <a:t>WSDL Authoring Style Recommendation</a:t>
            </a:r>
          </a:p>
        </p:txBody>
      </p:sp>
      <p:sp>
        <p:nvSpPr>
          <p:cNvPr id="69635" name="Rectangle 3">
            <a:extLst>
              <a:ext uri="{FF2B5EF4-FFF2-40B4-BE49-F238E27FC236}">
                <a16:creationId xmlns:a16="http://schemas.microsoft.com/office/drawing/2014/main" id="{27BD6D67-E62F-4A32-875E-502261E4BA3E}"/>
              </a:ext>
            </a:extLst>
          </p:cNvPr>
          <p:cNvSpPr>
            <a:spLocks noGrp="1" noChangeArrowheads="1"/>
          </p:cNvSpPr>
          <p:nvPr>
            <p:ph type="body" idx="1"/>
          </p:nvPr>
        </p:nvSpPr>
        <p:spPr/>
        <p:txBody>
          <a:bodyPr>
            <a:normAutofit/>
          </a:bodyPr>
          <a:lstStyle/>
          <a:p>
            <a:r>
              <a:rPr lang="en-US" altLang="zh-CN" sz="4000" dirty="0"/>
              <a:t>To enhance </a:t>
            </a:r>
            <a:r>
              <a:rPr lang="en-US" altLang="zh-CN" sz="4000" b="1" dirty="0"/>
              <a:t>Reusability</a:t>
            </a:r>
            <a:r>
              <a:rPr lang="en-US" altLang="zh-CN" sz="4000" dirty="0"/>
              <a:t> and </a:t>
            </a:r>
            <a:r>
              <a:rPr lang="en-US" altLang="zh-CN" sz="4000" b="1" dirty="0"/>
              <a:t>maintainability</a:t>
            </a:r>
          </a:p>
          <a:p>
            <a:r>
              <a:rPr lang="en-US" altLang="zh-CN" sz="4000" dirty="0">
                <a:solidFill>
                  <a:srgbClr val="0000FF"/>
                </a:solidFill>
              </a:rPr>
              <a:t>Maintain WSDL document in </a:t>
            </a:r>
            <a:r>
              <a:rPr lang="en-US" altLang="zh-CN" sz="4000" u="sng" dirty="0">
                <a:solidFill>
                  <a:srgbClr val="0000FF"/>
                </a:solidFill>
              </a:rPr>
              <a:t>3 separate parts </a:t>
            </a:r>
          </a:p>
          <a:p>
            <a:pPr lvl="1">
              <a:buFont typeface="Arial" panose="020B0604020202020204" pitchFamily="34" charset="0"/>
              <a:buNone/>
            </a:pPr>
            <a:r>
              <a:rPr lang="en-US" altLang="zh-CN" sz="3600" dirty="0">
                <a:solidFill>
                  <a:srgbClr val="0000FF"/>
                </a:solidFill>
              </a:rPr>
              <a:t>– Data type definitions</a:t>
            </a:r>
          </a:p>
          <a:p>
            <a:pPr lvl="1">
              <a:buFont typeface="Arial" panose="020B0604020202020204" pitchFamily="34" charset="0"/>
              <a:buNone/>
            </a:pPr>
            <a:r>
              <a:rPr lang="en-US" altLang="zh-CN" sz="3600" dirty="0">
                <a:solidFill>
                  <a:srgbClr val="0000FF"/>
                </a:solidFill>
              </a:rPr>
              <a:t>– Abstract definitions</a:t>
            </a:r>
          </a:p>
          <a:p>
            <a:pPr lvl="1">
              <a:buFont typeface="Arial" panose="020B0604020202020204" pitchFamily="34" charset="0"/>
              <a:buNone/>
            </a:pPr>
            <a:r>
              <a:rPr lang="en-US" altLang="zh-CN" sz="3600" dirty="0">
                <a:solidFill>
                  <a:srgbClr val="0000FF"/>
                </a:solidFill>
              </a:rPr>
              <a:t>– Specific service bindings</a:t>
            </a:r>
          </a:p>
          <a:p>
            <a:r>
              <a:rPr lang="en-US" altLang="zh-CN" sz="4000" dirty="0"/>
              <a:t>Use </a:t>
            </a:r>
            <a:r>
              <a:rPr lang="en-US" altLang="zh-CN" sz="4000" dirty="0">
                <a:highlight>
                  <a:srgbClr val="FFFF00"/>
                </a:highlight>
              </a:rPr>
              <a:t>“</a:t>
            </a:r>
            <a:r>
              <a:rPr lang="en-US" altLang="zh-CN" sz="4000" i="1" u="sng" dirty="0">
                <a:highlight>
                  <a:srgbClr val="FFFF00"/>
                </a:highlight>
              </a:rPr>
              <a:t>import</a:t>
            </a:r>
            <a:r>
              <a:rPr lang="en-US" altLang="zh-CN" sz="4000" dirty="0">
                <a:highlight>
                  <a:srgbClr val="FFFF00"/>
                </a:highlight>
              </a:rPr>
              <a:t>” </a:t>
            </a:r>
            <a:r>
              <a:rPr lang="en-US" altLang="zh-CN" sz="4000" dirty="0"/>
              <a:t>element to import necessary part of WSDL document</a:t>
            </a:r>
          </a:p>
        </p:txBody>
      </p:sp>
    </p:spTree>
    <p:extLst>
      <p:ext uri="{BB962C8B-B14F-4D97-AF65-F5344CB8AC3E}">
        <p14:creationId xmlns:p14="http://schemas.microsoft.com/office/powerpoint/2010/main" val="4202063217"/>
      </p:ext>
    </p:extLst>
  </p:cSld>
  <p:clrMapOvr>
    <a:masterClrMapping/>
  </p:clrMapOvr>
  <p:transition spd="slow" advTm="13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2708A-772B-40C2-AA82-5BDA305BF600}"/>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id="{282AE3C7-7C17-C3EC-BCD7-04D84A21186F}"/>
              </a:ext>
            </a:extLst>
          </p:cNvPr>
          <p:cNvSpPr>
            <a:spLocks noGrp="1"/>
          </p:cNvSpPr>
          <p:nvPr>
            <p:ph idx="1"/>
          </p:nvPr>
        </p:nvSpPr>
        <p:spPr/>
        <p:txBody>
          <a:bodyPr>
            <a:normAutofit/>
          </a:bodyPr>
          <a:lstStyle/>
          <a:p>
            <a:r>
              <a:rPr lang="en-AU" sz="4400" dirty="0"/>
              <a:t>Earlier, we have seen an example where a WSDL description was maintained as </a:t>
            </a:r>
            <a:r>
              <a:rPr lang="en-AU" sz="4400" dirty="0">
                <a:highlight>
                  <a:srgbClr val="FFFF00"/>
                </a:highlight>
              </a:rPr>
              <a:t>one file</a:t>
            </a:r>
          </a:p>
          <a:p>
            <a:r>
              <a:rPr lang="en-AU" sz="4400" dirty="0"/>
              <a:t>Next, we will study an example where a WSDL description is maintained in</a:t>
            </a:r>
            <a:r>
              <a:rPr lang="en-AU" sz="4400" dirty="0">
                <a:highlight>
                  <a:srgbClr val="FFFF00"/>
                </a:highlight>
              </a:rPr>
              <a:t> three files</a:t>
            </a:r>
          </a:p>
        </p:txBody>
      </p:sp>
    </p:spTree>
    <p:extLst>
      <p:ext uri="{BB962C8B-B14F-4D97-AF65-F5344CB8AC3E}">
        <p14:creationId xmlns:p14="http://schemas.microsoft.com/office/powerpoint/2010/main" val="4242240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82FBB4-B07E-49F4-B5F7-B5CB6F110470}"/>
              </a:ext>
            </a:extLst>
          </p:cNvPr>
          <p:cNvSpPr>
            <a:spLocks noGrp="1" noChangeArrowheads="1"/>
          </p:cNvSpPr>
          <p:nvPr>
            <p:ph type="title"/>
          </p:nvPr>
        </p:nvSpPr>
        <p:spPr/>
        <p:txBody>
          <a:bodyPr/>
          <a:lstStyle/>
          <a:p>
            <a:r>
              <a:rPr lang="en-US" altLang="zh-CN" dirty="0"/>
              <a:t>Example – to enhance reusability and maintainability</a:t>
            </a:r>
          </a:p>
        </p:txBody>
      </p:sp>
      <p:sp>
        <p:nvSpPr>
          <p:cNvPr id="69635" name="Rectangle 3">
            <a:extLst>
              <a:ext uri="{FF2B5EF4-FFF2-40B4-BE49-F238E27FC236}">
                <a16:creationId xmlns:a16="http://schemas.microsoft.com/office/drawing/2014/main" id="{27BD6D67-E62F-4A32-875E-502261E4BA3E}"/>
              </a:ext>
            </a:extLst>
          </p:cNvPr>
          <p:cNvSpPr>
            <a:spLocks noGrp="1" noChangeArrowheads="1"/>
          </p:cNvSpPr>
          <p:nvPr>
            <p:ph type="body" idx="1"/>
          </p:nvPr>
        </p:nvSpPr>
        <p:spPr/>
        <p:txBody>
          <a:bodyPr>
            <a:normAutofit fontScale="92500" lnSpcReduction="20000"/>
          </a:bodyPr>
          <a:lstStyle/>
          <a:p>
            <a:r>
              <a:rPr lang="en-US" altLang="zh-CN" sz="4000" dirty="0">
                <a:solidFill>
                  <a:srgbClr val="0000FF"/>
                </a:solidFill>
              </a:rPr>
              <a:t>Maintain WSDL document in </a:t>
            </a:r>
            <a:r>
              <a:rPr lang="en-US" altLang="zh-CN" sz="4000" u="sng" dirty="0">
                <a:solidFill>
                  <a:srgbClr val="0000FF"/>
                </a:solidFill>
              </a:rPr>
              <a:t>3 separate parts </a:t>
            </a:r>
          </a:p>
          <a:p>
            <a:pPr lvl="1">
              <a:buFont typeface="Arial" panose="020B0604020202020204" pitchFamily="34" charset="0"/>
              <a:buNone/>
            </a:pPr>
            <a:r>
              <a:rPr lang="en-US" altLang="zh-CN" sz="3600" dirty="0">
                <a:solidFill>
                  <a:srgbClr val="0000FF"/>
                </a:solidFill>
              </a:rPr>
              <a:t>– Data type definitions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stockquote.xsd</a:t>
            </a:r>
          </a:p>
          <a:p>
            <a:pPr lvl="1">
              <a:buFont typeface="Arial" panose="020B0604020202020204" pitchFamily="34" charset="0"/>
              <a:buNone/>
            </a:pPr>
            <a:r>
              <a:rPr lang="en-US" altLang="zh-CN" sz="3600" dirty="0">
                <a:solidFill>
                  <a:srgbClr val="0000FF"/>
                </a:solidFill>
              </a:rPr>
              <a:t>– Abstract definitions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stockquote.wsdl</a:t>
            </a:r>
          </a:p>
          <a:p>
            <a:pPr lvl="1">
              <a:buFont typeface="Arial" panose="020B0604020202020204" pitchFamily="34" charset="0"/>
              <a:buNone/>
            </a:pPr>
            <a:r>
              <a:rPr lang="en-US" altLang="zh-CN" sz="3600" dirty="0">
                <a:solidFill>
                  <a:srgbClr val="0000FF"/>
                </a:solidFill>
              </a:rPr>
              <a:t>– Specific service bindings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stockquoteservice.wsdl</a:t>
            </a:r>
            <a:endParaRPr lang="en-US" altLang="zh-CN" sz="3600" dirty="0">
              <a:solidFill>
                <a:srgbClr val="0000FF"/>
              </a:solidFill>
              <a:highlight>
                <a:srgbClr val="FFFF00"/>
              </a:highlight>
            </a:endParaRPr>
          </a:p>
          <a:p>
            <a:r>
              <a:rPr lang="en-US" altLang="zh-CN" sz="4000" dirty="0"/>
              <a:t>Use </a:t>
            </a:r>
            <a:r>
              <a:rPr lang="en-US" altLang="zh-CN" sz="4000" dirty="0">
                <a:highlight>
                  <a:srgbClr val="FFFF00"/>
                </a:highlight>
              </a:rPr>
              <a:t>“</a:t>
            </a:r>
            <a:r>
              <a:rPr lang="en-US" altLang="zh-CN" sz="4000" i="1" u="sng" dirty="0">
                <a:highlight>
                  <a:srgbClr val="FFFF00"/>
                </a:highlight>
              </a:rPr>
              <a:t>import</a:t>
            </a:r>
            <a:r>
              <a:rPr lang="en-US" altLang="zh-CN" sz="4000" dirty="0">
                <a:highlight>
                  <a:srgbClr val="FFFF00"/>
                </a:highlight>
              </a:rPr>
              <a:t>” </a:t>
            </a:r>
            <a:r>
              <a:rPr lang="en-US" altLang="zh-CN" sz="4000" dirty="0"/>
              <a:t>element to import necessary part of WSDL document</a:t>
            </a:r>
          </a:p>
        </p:txBody>
      </p:sp>
      <p:sp>
        <p:nvSpPr>
          <p:cNvPr id="2" name="思想气泡: 云 1">
            <a:extLst>
              <a:ext uri="{FF2B5EF4-FFF2-40B4-BE49-F238E27FC236}">
                <a16:creationId xmlns:a16="http://schemas.microsoft.com/office/drawing/2014/main" id="{F4210C80-F441-89F1-6048-64AC66EA87BA}"/>
              </a:ext>
            </a:extLst>
          </p:cNvPr>
          <p:cNvSpPr/>
          <p:nvPr/>
        </p:nvSpPr>
        <p:spPr>
          <a:xfrm>
            <a:off x="9871587" y="374394"/>
            <a:ext cx="2674374" cy="2632587"/>
          </a:xfrm>
          <a:prstGeom prst="cloudCallout">
            <a:avLst>
              <a:gd name="adj1" fmla="val -35010"/>
              <a:gd name="adj2" fmla="val 66515"/>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chemeClr val="tx1"/>
                </a:solidFill>
              </a:rPr>
              <a:t>3 files instead of 1</a:t>
            </a:r>
            <a:endParaRPr lang="x-none" sz="3600" dirty="0">
              <a:solidFill>
                <a:schemeClr val="tx1"/>
              </a:solidFill>
            </a:endParaRPr>
          </a:p>
        </p:txBody>
      </p:sp>
    </p:spTree>
    <p:extLst>
      <p:ext uri="{BB962C8B-B14F-4D97-AF65-F5344CB8AC3E}">
        <p14:creationId xmlns:p14="http://schemas.microsoft.com/office/powerpoint/2010/main" val="3319569853"/>
      </p:ext>
    </p:extLst>
  </p:cSld>
  <p:clrMapOvr>
    <a:masterClrMapping/>
  </p:clrMapOvr>
  <p:transition spd="slow" advTm="13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automatically generated">
            <a:extLst>
              <a:ext uri="{FF2B5EF4-FFF2-40B4-BE49-F238E27FC236}">
                <a16:creationId xmlns:a16="http://schemas.microsoft.com/office/drawing/2014/main" id="{261925B2-7228-4E33-BF85-6820FE9D3373}"/>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472621"/>
            <a:ext cx="7552944" cy="6857990"/>
          </a:xfrm>
          <a:prstGeom prst="rect">
            <a:avLst/>
          </a:prstGeom>
          <a:effectLst/>
        </p:spPr>
      </p:pic>
      <p:sp>
        <p:nvSpPr>
          <p:cNvPr id="70658" name="Rectangle 2">
            <a:extLst>
              <a:ext uri="{FF2B5EF4-FFF2-40B4-BE49-F238E27FC236}">
                <a16:creationId xmlns:a16="http://schemas.microsoft.com/office/drawing/2014/main" id="{F193E18B-DF6D-457E-85EA-D1D51B66461F}"/>
              </a:ext>
            </a:extLst>
          </p:cNvPr>
          <p:cNvSpPr>
            <a:spLocks noGrp="1" noChangeArrowheads="1"/>
          </p:cNvSpPr>
          <p:nvPr>
            <p:ph type="title"/>
          </p:nvPr>
        </p:nvSpPr>
        <p:spPr>
          <a:xfrm>
            <a:off x="101600" y="205493"/>
            <a:ext cx="10566400" cy="733226"/>
          </a:xfrm>
        </p:spPr>
        <p:txBody>
          <a:bodyPr>
            <a:normAutofit/>
          </a:bodyPr>
          <a:lstStyle/>
          <a:p>
            <a:r>
              <a:rPr lang="en-US" altLang="zh-CN" sz="3600" dirty="0"/>
              <a:t>http://example.com/stockquote/stockquote.xsd</a:t>
            </a:r>
          </a:p>
        </p:txBody>
      </p:sp>
      <p:sp>
        <p:nvSpPr>
          <p:cNvPr id="68611" name="Rectangle 3">
            <a:extLst>
              <a:ext uri="{FF2B5EF4-FFF2-40B4-BE49-F238E27FC236}">
                <a16:creationId xmlns:a16="http://schemas.microsoft.com/office/drawing/2014/main" id="{EFE248AA-72A6-4CD6-AF7F-8F35B7C3D157}"/>
              </a:ext>
            </a:extLst>
          </p:cNvPr>
          <p:cNvSpPr>
            <a:spLocks noGrp="1" noChangeArrowheads="1"/>
          </p:cNvSpPr>
          <p:nvPr>
            <p:ph type="body" idx="1"/>
          </p:nvPr>
        </p:nvSpPr>
        <p:spPr>
          <a:xfrm>
            <a:off x="789131" y="950406"/>
            <a:ext cx="8308975" cy="4968875"/>
          </a:xfrm>
        </p:spPr>
        <p:txBody>
          <a:bodyPr>
            <a:normAutofit fontScale="92500" lnSpcReduction="20000"/>
          </a:bodyPr>
          <a:lstStyle/>
          <a:p>
            <a:pPr>
              <a:lnSpc>
                <a:spcPct val="80000"/>
              </a:lnSpc>
              <a:buFont typeface="Wingdings" panose="05000000000000000000" pitchFamily="2" charset="2"/>
              <a:buNone/>
              <a:defRPr/>
            </a:pPr>
            <a:r>
              <a:rPr lang="en-US" altLang="zh-CN" sz="1600" dirty="0"/>
              <a:t>&lt;?xml version="1.0"?&gt;</a:t>
            </a:r>
          </a:p>
          <a:p>
            <a:pPr>
              <a:lnSpc>
                <a:spcPct val="80000"/>
              </a:lnSpc>
              <a:buFont typeface="Wingdings" panose="05000000000000000000" pitchFamily="2" charset="2"/>
              <a:buNone/>
              <a:defRPr/>
            </a:pPr>
            <a:r>
              <a:rPr lang="en-US" altLang="zh-CN" sz="1600" dirty="0"/>
              <a:t>&lt;schema </a:t>
            </a:r>
            <a:r>
              <a:rPr lang="en-US" altLang="zh-CN" sz="1600" dirty="0" err="1"/>
              <a:t>targetNamespace</a:t>
            </a:r>
            <a:r>
              <a:rPr lang="en-US" altLang="zh-CN" sz="1600" dirty="0"/>
              <a:t>="http://example.com/stockquote/schemas"</a:t>
            </a:r>
          </a:p>
          <a:p>
            <a:pPr>
              <a:lnSpc>
                <a:spcPct val="80000"/>
              </a:lnSpc>
              <a:buFont typeface="Wingdings" panose="05000000000000000000" pitchFamily="2" charset="2"/>
              <a:buNone/>
              <a:defRPr/>
            </a:pPr>
            <a:r>
              <a:rPr lang="en-US" altLang="zh-CN" sz="1600" dirty="0"/>
              <a:t>       </a:t>
            </a:r>
            <a:r>
              <a:rPr lang="en-US" altLang="zh-CN" sz="1600" dirty="0" err="1"/>
              <a:t>xmlns</a:t>
            </a:r>
            <a:r>
              <a:rPr lang="en-US" altLang="zh-CN" sz="1600" dirty="0"/>
              <a:t>="http://www.w3.org/2000/10/XMLSchema"&gt;</a:t>
            </a:r>
          </a:p>
          <a:p>
            <a:pPr>
              <a:lnSpc>
                <a:spcPct val="80000"/>
              </a:lnSpc>
              <a:buFont typeface="Wingdings" panose="05000000000000000000" pitchFamily="2" charset="2"/>
              <a:buNone/>
              <a:defRPr/>
            </a:pPr>
            <a:r>
              <a:rPr lang="en-US" altLang="zh-CN" sz="1600" dirty="0">
                <a:solidFill>
                  <a:srgbClr val="0000FF"/>
                </a:solidFill>
              </a:rPr>
              <a:t>    &lt;element name="</a:t>
            </a:r>
            <a:r>
              <a:rPr lang="en-US" altLang="zh-CN" sz="1600" dirty="0" err="1">
                <a:solidFill>
                  <a:srgbClr val="0000FF"/>
                </a:solidFill>
              </a:rPr>
              <a:t>TradePriceRequest</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a:t>
            </a:r>
            <a:r>
              <a:rPr lang="en-US" altLang="zh-CN" sz="1600" dirty="0" err="1">
                <a:solidFill>
                  <a:srgbClr val="0000FF"/>
                </a:solidFill>
              </a:rPr>
              <a:t>complexType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&lt;all&gt;</a:t>
            </a:r>
          </a:p>
          <a:p>
            <a:pPr>
              <a:lnSpc>
                <a:spcPct val="80000"/>
              </a:lnSpc>
              <a:buFont typeface="Wingdings" panose="05000000000000000000" pitchFamily="2" charset="2"/>
              <a:buNone/>
              <a:defRPr/>
            </a:pPr>
            <a:r>
              <a:rPr lang="en-US" altLang="zh-CN" sz="1600" dirty="0">
                <a:solidFill>
                  <a:srgbClr val="0000FF"/>
                </a:solidFill>
              </a:rPr>
              <a:t>                &lt;element name="</a:t>
            </a:r>
            <a:r>
              <a:rPr lang="en-US" altLang="zh-CN" sz="1600" dirty="0" err="1">
                <a:solidFill>
                  <a:srgbClr val="0000FF"/>
                </a:solidFill>
              </a:rPr>
              <a:t>tickerSymbol</a:t>
            </a:r>
            <a:r>
              <a:rPr lang="en-US" altLang="zh-CN" sz="1600" dirty="0">
                <a:solidFill>
                  <a:srgbClr val="0000FF"/>
                </a:solidFill>
              </a:rPr>
              <a:t>" type="string"/&gt;</a:t>
            </a:r>
          </a:p>
          <a:p>
            <a:pPr>
              <a:lnSpc>
                <a:spcPct val="80000"/>
              </a:lnSpc>
              <a:buFont typeface="Wingdings" panose="05000000000000000000" pitchFamily="2" charset="2"/>
              <a:buNone/>
              <a:defRPr/>
            </a:pPr>
            <a:r>
              <a:rPr lang="en-US" altLang="zh-CN" sz="1600" dirty="0">
                <a:solidFill>
                  <a:srgbClr val="0000FF"/>
                </a:solidFill>
              </a:rPr>
              <a:t>            &lt;/all&gt;</a:t>
            </a:r>
          </a:p>
          <a:p>
            <a:pPr>
              <a:lnSpc>
                <a:spcPct val="80000"/>
              </a:lnSpc>
              <a:buFont typeface="Wingdings" panose="05000000000000000000" pitchFamily="2" charset="2"/>
              <a:buNone/>
              <a:defRPr/>
            </a:pPr>
            <a:r>
              <a:rPr lang="en-US" altLang="zh-CN" sz="1600" dirty="0">
                <a:solidFill>
                  <a:srgbClr val="0000FF"/>
                </a:solidFill>
              </a:rPr>
              <a:t>        &lt;/</a:t>
            </a:r>
            <a:r>
              <a:rPr lang="en-US" altLang="zh-CN" sz="1600" dirty="0" err="1">
                <a:solidFill>
                  <a:srgbClr val="0000FF"/>
                </a:solidFill>
              </a:rPr>
              <a:t>complexType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&lt;/element&gt;</a:t>
            </a:r>
          </a:p>
          <a:p>
            <a:pPr>
              <a:lnSpc>
                <a:spcPct val="80000"/>
              </a:lnSpc>
              <a:buFont typeface="Wingdings" panose="05000000000000000000" pitchFamily="2" charset="2"/>
              <a:buNone/>
              <a:defRPr/>
            </a:pPr>
            <a:r>
              <a:rPr lang="en-US" altLang="zh-CN" sz="1600" dirty="0">
                <a:solidFill>
                  <a:srgbClr val="0000FF"/>
                </a:solidFill>
              </a:rPr>
              <a:t>    &lt;element name="</a:t>
            </a:r>
            <a:r>
              <a:rPr lang="en-US" altLang="zh-CN" sz="1600" dirty="0" err="1">
                <a:solidFill>
                  <a:srgbClr val="0000FF"/>
                </a:solidFill>
              </a:rPr>
              <a:t>TradePrice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a:t>
            </a:r>
            <a:r>
              <a:rPr lang="en-US" altLang="zh-CN" sz="1600" dirty="0" err="1">
                <a:solidFill>
                  <a:srgbClr val="0000FF"/>
                </a:solidFill>
              </a:rPr>
              <a:t>complexType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&lt;all&gt;</a:t>
            </a:r>
          </a:p>
          <a:p>
            <a:pPr>
              <a:lnSpc>
                <a:spcPct val="80000"/>
              </a:lnSpc>
              <a:buFont typeface="Wingdings" panose="05000000000000000000" pitchFamily="2" charset="2"/>
              <a:buNone/>
              <a:defRPr/>
            </a:pPr>
            <a:r>
              <a:rPr lang="en-US" altLang="zh-CN" sz="1600" dirty="0">
                <a:solidFill>
                  <a:srgbClr val="0000FF"/>
                </a:solidFill>
              </a:rPr>
              <a:t>                &lt;element name="price" type="float"/&gt;</a:t>
            </a:r>
          </a:p>
          <a:p>
            <a:pPr>
              <a:lnSpc>
                <a:spcPct val="80000"/>
              </a:lnSpc>
              <a:buFont typeface="Wingdings" panose="05000000000000000000" pitchFamily="2" charset="2"/>
              <a:buNone/>
              <a:defRPr/>
            </a:pPr>
            <a:r>
              <a:rPr lang="en-US" altLang="zh-CN" sz="1600" dirty="0">
                <a:solidFill>
                  <a:srgbClr val="0000FF"/>
                </a:solidFill>
              </a:rPr>
              <a:t>            &lt;/all&gt;</a:t>
            </a:r>
          </a:p>
          <a:p>
            <a:pPr>
              <a:lnSpc>
                <a:spcPct val="80000"/>
              </a:lnSpc>
              <a:buFont typeface="Wingdings" panose="05000000000000000000" pitchFamily="2" charset="2"/>
              <a:buNone/>
              <a:defRPr/>
            </a:pPr>
            <a:r>
              <a:rPr lang="en-US" altLang="zh-CN" sz="1600" dirty="0">
                <a:solidFill>
                  <a:srgbClr val="0000FF"/>
                </a:solidFill>
              </a:rPr>
              <a:t>        &lt;/</a:t>
            </a:r>
            <a:r>
              <a:rPr lang="en-US" altLang="zh-CN" sz="1600" dirty="0" err="1">
                <a:solidFill>
                  <a:srgbClr val="0000FF"/>
                </a:solidFill>
              </a:rPr>
              <a:t>complexType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&lt;/element&gt;</a:t>
            </a:r>
          </a:p>
          <a:p>
            <a:pPr>
              <a:lnSpc>
                <a:spcPct val="80000"/>
              </a:lnSpc>
              <a:buFont typeface="Wingdings" panose="05000000000000000000" pitchFamily="2" charset="2"/>
              <a:buNone/>
              <a:defRPr/>
            </a:pPr>
            <a:r>
              <a:rPr lang="en-US" altLang="zh-CN" sz="1600" dirty="0"/>
              <a:t>&lt;/schema&gt;</a:t>
            </a:r>
          </a:p>
        </p:txBody>
      </p:sp>
      <p:sp>
        <p:nvSpPr>
          <p:cNvPr id="6" name="文本框 5">
            <a:extLst>
              <a:ext uri="{FF2B5EF4-FFF2-40B4-BE49-F238E27FC236}">
                <a16:creationId xmlns:a16="http://schemas.microsoft.com/office/drawing/2014/main" id="{3FF9B4D2-F9DC-426B-B067-96AB9AEEFDB9}"/>
              </a:ext>
            </a:extLst>
          </p:cNvPr>
          <p:cNvSpPr txBox="1"/>
          <p:nvPr/>
        </p:nvSpPr>
        <p:spPr>
          <a:xfrm>
            <a:off x="2972197" y="5267512"/>
            <a:ext cx="8060870" cy="1384995"/>
          </a:xfrm>
          <a:prstGeom prst="rect">
            <a:avLst/>
          </a:prstGeom>
          <a:noFill/>
        </p:spPr>
        <p:txBody>
          <a:bodyPr wrap="square">
            <a:spAutoFit/>
          </a:bodyPr>
          <a:lstStyle/>
          <a:p>
            <a:r>
              <a:rPr lang="en-US" altLang="zh-CN" sz="2400" dirty="0">
                <a:solidFill>
                  <a:srgbClr val="FF0000"/>
                </a:solidFill>
              </a:rPr>
              <a:t>Maintain WSDL document in </a:t>
            </a:r>
            <a:r>
              <a:rPr lang="en-US" altLang="zh-CN" sz="2400" u="sng" dirty="0">
                <a:solidFill>
                  <a:srgbClr val="FF0000"/>
                </a:solidFill>
              </a:rPr>
              <a:t>3 separate parts </a:t>
            </a:r>
          </a:p>
          <a:p>
            <a:pPr lvl="1">
              <a:buFont typeface="Arial" panose="020B0604020202020204" pitchFamily="34" charset="0"/>
              <a:buNone/>
            </a:pPr>
            <a:r>
              <a:rPr lang="en-US" altLang="zh-CN" sz="2000" dirty="0">
                <a:solidFill>
                  <a:srgbClr val="FF0000"/>
                </a:solidFill>
                <a:highlight>
                  <a:srgbClr val="FFFF00"/>
                </a:highlight>
              </a:rPr>
              <a:t>– Data type definitions</a:t>
            </a:r>
          </a:p>
          <a:p>
            <a:pPr lvl="1">
              <a:buFont typeface="Arial" panose="020B0604020202020204" pitchFamily="34" charset="0"/>
              <a:buNone/>
            </a:pPr>
            <a:r>
              <a:rPr lang="en-US" altLang="zh-CN" sz="2000" dirty="0">
                <a:solidFill>
                  <a:srgbClr val="FF0000"/>
                </a:solidFill>
              </a:rPr>
              <a:t>– Abstract definitions</a:t>
            </a:r>
          </a:p>
          <a:p>
            <a:pPr lvl="1">
              <a:buFont typeface="Arial" panose="020B0604020202020204" pitchFamily="34" charset="0"/>
              <a:buNone/>
            </a:pPr>
            <a:r>
              <a:rPr lang="en-US" altLang="zh-CN" sz="2000" dirty="0">
                <a:solidFill>
                  <a:srgbClr val="FF0000"/>
                </a:solidFill>
              </a:rPr>
              <a:t>– Specific service bindings</a:t>
            </a:r>
            <a:endParaRPr lang="en-US" altLang="zh-CN" sz="2800" dirty="0">
              <a:solidFill>
                <a:srgbClr val="FF0000"/>
              </a:solidFill>
            </a:endParaRPr>
          </a:p>
        </p:txBody>
      </p:sp>
      <p:sp>
        <p:nvSpPr>
          <p:cNvPr id="2" name="Rounded Rectangle 8">
            <a:extLst>
              <a:ext uri="{FF2B5EF4-FFF2-40B4-BE49-F238E27FC236}">
                <a16:creationId xmlns:a16="http://schemas.microsoft.com/office/drawing/2014/main" id="{8C81612F-92A5-042A-8D86-5B7BE9DA4A16}"/>
              </a:ext>
            </a:extLst>
          </p:cNvPr>
          <p:cNvSpPr/>
          <p:nvPr/>
        </p:nvSpPr>
        <p:spPr>
          <a:xfrm>
            <a:off x="8940800" y="1298773"/>
            <a:ext cx="3111500" cy="733227"/>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54555"/>
      </p:ext>
    </p:extLst>
  </p:cSld>
  <p:clrMapOvr>
    <a:masterClrMapping/>
  </p:clrMapOvr>
  <p:transition spd="slow" advTm="13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ell phone&#10;&#10;Description automatically generated">
            <a:extLst>
              <a:ext uri="{FF2B5EF4-FFF2-40B4-BE49-F238E27FC236}">
                <a16:creationId xmlns:a16="http://schemas.microsoft.com/office/drawing/2014/main" id="{C5C23359-9D8C-1169-A585-52492A83F61A}"/>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472621"/>
            <a:ext cx="7552944" cy="6857990"/>
          </a:xfrm>
          <a:prstGeom prst="rect">
            <a:avLst/>
          </a:prstGeom>
          <a:effectLst/>
        </p:spPr>
      </p:pic>
      <p:sp>
        <p:nvSpPr>
          <p:cNvPr id="71682" name="Rectangle 2">
            <a:extLst>
              <a:ext uri="{FF2B5EF4-FFF2-40B4-BE49-F238E27FC236}">
                <a16:creationId xmlns:a16="http://schemas.microsoft.com/office/drawing/2014/main" id="{360002A8-5790-416F-86A5-EE3A924E627A}"/>
              </a:ext>
            </a:extLst>
          </p:cNvPr>
          <p:cNvSpPr>
            <a:spLocks noGrp="1" noChangeArrowheads="1"/>
          </p:cNvSpPr>
          <p:nvPr>
            <p:ph type="title"/>
          </p:nvPr>
        </p:nvSpPr>
        <p:spPr>
          <a:xfrm>
            <a:off x="0" y="281751"/>
            <a:ext cx="9550400" cy="750213"/>
          </a:xfrm>
        </p:spPr>
        <p:txBody>
          <a:bodyPr vert="horz" lIns="91440" tIns="45720" rIns="91440" bIns="45720" rtlCol="0" anchor="ctr">
            <a:noAutofit/>
          </a:bodyPr>
          <a:lstStyle/>
          <a:p>
            <a:r>
              <a:rPr lang="en-US" altLang="zh-CN" sz="3600" dirty="0"/>
              <a:t>http://example.com/stockquote/stockquote.wsdl</a:t>
            </a:r>
          </a:p>
        </p:txBody>
      </p:sp>
      <p:sp>
        <p:nvSpPr>
          <p:cNvPr id="71683" name="Rectangle 3">
            <a:extLst>
              <a:ext uri="{FF2B5EF4-FFF2-40B4-BE49-F238E27FC236}">
                <a16:creationId xmlns:a16="http://schemas.microsoft.com/office/drawing/2014/main" id="{42BE747C-4412-48A3-B4DB-3F3CF3861ED8}"/>
              </a:ext>
            </a:extLst>
          </p:cNvPr>
          <p:cNvSpPr>
            <a:spLocks noGrp="1" noChangeArrowheads="1"/>
          </p:cNvSpPr>
          <p:nvPr>
            <p:ph type="body" idx="1"/>
          </p:nvPr>
        </p:nvSpPr>
        <p:spPr>
          <a:xfrm>
            <a:off x="532276" y="1361986"/>
            <a:ext cx="8915400" cy="4464050"/>
          </a:xfrm>
        </p:spPr>
        <p:txBody>
          <a:bodyPr>
            <a:normAutofit/>
          </a:bodyPr>
          <a:lstStyle/>
          <a:p>
            <a:pPr>
              <a:lnSpc>
                <a:spcPct val="80000"/>
              </a:lnSpc>
              <a:buFont typeface="Wingdings" panose="05000000000000000000" pitchFamily="2" charset="2"/>
              <a:buNone/>
            </a:pPr>
            <a:r>
              <a:rPr lang="en-US" altLang="zh-CN" sz="1800" dirty="0"/>
              <a:t>&lt;?xml version="1.0"?&gt;</a:t>
            </a:r>
          </a:p>
          <a:p>
            <a:pPr>
              <a:lnSpc>
                <a:spcPct val="80000"/>
              </a:lnSpc>
              <a:buFont typeface="Wingdings" panose="05000000000000000000" pitchFamily="2" charset="2"/>
              <a:buNone/>
            </a:pPr>
            <a:r>
              <a:rPr lang="en-US" altLang="zh-CN" sz="1800" dirty="0"/>
              <a:t>&lt;definitions name="</a:t>
            </a:r>
            <a:r>
              <a:rPr lang="en-US" altLang="zh-CN" sz="1800" dirty="0" err="1"/>
              <a:t>StockQuote</a:t>
            </a:r>
            <a:r>
              <a:rPr lang="en-US" altLang="zh-CN" sz="1800" dirty="0"/>
              <a:t>"</a:t>
            </a:r>
          </a:p>
          <a:p>
            <a:pPr>
              <a:lnSpc>
                <a:spcPct val="80000"/>
              </a:lnSpc>
              <a:buFont typeface="Wingdings" panose="05000000000000000000" pitchFamily="2" charset="2"/>
              <a:buNone/>
            </a:pPr>
            <a:r>
              <a:rPr lang="en-US" altLang="zh-CN" sz="1800" dirty="0" err="1"/>
              <a:t>targetNamespace</a:t>
            </a:r>
            <a:r>
              <a:rPr lang="en-US" altLang="zh-CN" sz="1800" dirty="0"/>
              <a:t>="http://example.com/</a:t>
            </a:r>
            <a:r>
              <a:rPr lang="en-US" altLang="zh-CN" sz="1800" dirty="0" err="1"/>
              <a:t>stockquote</a:t>
            </a:r>
            <a:r>
              <a:rPr lang="en-US" altLang="zh-CN" sz="1800" dirty="0"/>
              <a:t>/definitions"</a:t>
            </a:r>
          </a:p>
          <a:p>
            <a:pPr>
              <a:lnSpc>
                <a:spcPct val="80000"/>
              </a:lnSpc>
              <a:buFont typeface="Wingdings" panose="05000000000000000000" pitchFamily="2" charset="2"/>
              <a:buNone/>
            </a:pPr>
            <a:r>
              <a:rPr lang="en-US" altLang="zh-CN" sz="1800" dirty="0"/>
              <a:t>          </a:t>
            </a:r>
            <a:r>
              <a:rPr lang="en-US" altLang="zh-CN" sz="1800" dirty="0" err="1"/>
              <a:t>xmlns:tns</a:t>
            </a:r>
            <a:r>
              <a:rPr lang="en-US" altLang="zh-CN" sz="1800" dirty="0"/>
              <a:t>="http://example.com/</a:t>
            </a:r>
            <a:r>
              <a:rPr lang="en-US" altLang="zh-CN" sz="1800" dirty="0" err="1"/>
              <a:t>stockquote</a:t>
            </a:r>
            <a:r>
              <a:rPr lang="en-US" altLang="zh-CN" sz="1800" dirty="0"/>
              <a:t>/definitions"</a:t>
            </a:r>
          </a:p>
          <a:p>
            <a:pPr>
              <a:lnSpc>
                <a:spcPct val="80000"/>
              </a:lnSpc>
              <a:buFont typeface="Wingdings" panose="05000000000000000000" pitchFamily="2" charset="2"/>
              <a:buNone/>
            </a:pPr>
            <a:r>
              <a:rPr lang="en-US" altLang="zh-CN" sz="1800" dirty="0"/>
              <a:t>          xmlns:xsd1="http://example.com/</a:t>
            </a:r>
            <a:r>
              <a:rPr lang="en-US" altLang="zh-CN" sz="1800" dirty="0" err="1"/>
              <a:t>stockquote</a:t>
            </a:r>
            <a:r>
              <a:rPr lang="en-US" altLang="zh-CN" sz="1800" dirty="0"/>
              <a:t>/schemas"</a:t>
            </a:r>
          </a:p>
          <a:p>
            <a:pPr>
              <a:lnSpc>
                <a:spcPct val="80000"/>
              </a:lnSpc>
              <a:buFont typeface="Wingdings" panose="05000000000000000000" pitchFamily="2" charset="2"/>
              <a:buNone/>
            </a:pPr>
            <a:r>
              <a:rPr lang="en-US" altLang="zh-CN" sz="1800" dirty="0"/>
              <a:t>          </a:t>
            </a:r>
            <a:r>
              <a:rPr lang="en-US" altLang="zh-CN" sz="1800" dirty="0" err="1"/>
              <a:t>xmlns:soap</a:t>
            </a:r>
            <a:r>
              <a:rPr lang="en-US" altLang="zh-CN" sz="1800" dirty="0"/>
              <a:t>="http://schemas.xmlsoap.org/</a:t>
            </a:r>
            <a:r>
              <a:rPr lang="en-US" altLang="zh-CN" sz="1800" dirty="0" err="1"/>
              <a:t>wsdl</a:t>
            </a:r>
            <a:r>
              <a:rPr lang="en-US" altLang="zh-CN" sz="1800" dirty="0"/>
              <a:t>/soap/"</a:t>
            </a:r>
          </a:p>
          <a:p>
            <a:pPr>
              <a:lnSpc>
                <a:spcPct val="80000"/>
              </a:lnSpc>
              <a:buFont typeface="Wingdings" panose="05000000000000000000" pitchFamily="2" charset="2"/>
              <a:buNone/>
            </a:pPr>
            <a:r>
              <a:rPr lang="en-US" altLang="zh-CN" sz="1800" dirty="0"/>
              <a:t>          </a:t>
            </a:r>
            <a:r>
              <a:rPr lang="en-US" altLang="zh-CN" sz="1800" dirty="0" err="1"/>
              <a:t>xmlns</a:t>
            </a:r>
            <a:r>
              <a:rPr lang="en-US" altLang="zh-CN" sz="1800" dirty="0"/>
              <a:t>="http://schemas.xmlsoap.org/</a:t>
            </a:r>
            <a:r>
              <a:rPr lang="en-US" altLang="zh-CN" sz="1800" dirty="0" err="1"/>
              <a:t>wsdl</a:t>
            </a:r>
            <a:r>
              <a:rPr lang="en-US" altLang="zh-CN" sz="1800" dirty="0"/>
              <a:t>/"&gt;</a:t>
            </a:r>
          </a:p>
          <a:p>
            <a:pPr>
              <a:lnSpc>
                <a:spcPct val="80000"/>
              </a:lnSpc>
              <a:buFont typeface="Wingdings" panose="05000000000000000000" pitchFamily="2" charset="2"/>
              <a:buNone/>
            </a:pPr>
            <a:r>
              <a:rPr lang="en-US" altLang="zh-CN" sz="1800" dirty="0">
                <a:solidFill>
                  <a:srgbClr val="FF0000"/>
                </a:solidFill>
              </a:rPr>
              <a:t>   &lt;import namespace="http://example.com/</a:t>
            </a:r>
            <a:r>
              <a:rPr lang="en-US" altLang="zh-CN" sz="1800" dirty="0" err="1">
                <a:solidFill>
                  <a:srgbClr val="FF0000"/>
                </a:solidFill>
              </a:rPr>
              <a:t>stockquote</a:t>
            </a:r>
            <a:r>
              <a:rPr lang="en-US" altLang="zh-CN" sz="1800" dirty="0">
                <a:solidFill>
                  <a:srgbClr val="FF0000"/>
                </a:solidFill>
              </a:rPr>
              <a:t>/schemas"</a:t>
            </a:r>
          </a:p>
          <a:p>
            <a:pPr>
              <a:lnSpc>
                <a:spcPct val="80000"/>
              </a:lnSpc>
              <a:buFont typeface="Wingdings" panose="05000000000000000000" pitchFamily="2" charset="2"/>
              <a:buNone/>
            </a:pPr>
            <a:r>
              <a:rPr lang="en-US" altLang="zh-CN" sz="1800" dirty="0"/>
              <a:t>           location="http://example.com/</a:t>
            </a:r>
            <a:r>
              <a:rPr lang="en-US" altLang="zh-CN" sz="1800" dirty="0" err="1"/>
              <a:t>stockquote</a:t>
            </a:r>
            <a:r>
              <a:rPr lang="en-US" altLang="zh-CN" sz="1800" dirty="0"/>
              <a:t>/stockquote.xsd"/&gt;</a:t>
            </a:r>
          </a:p>
          <a:p>
            <a:pPr>
              <a:lnSpc>
                <a:spcPct val="80000"/>
              </a:lnSpc>
              <a:buFont typeface="Wingdings" panose="05000000000000000000" pitchFamily="2" charset="2"/>
              <a:buNone/>
            </a:pPr>
            <a:r>
              <a:rPr lang="en-US" altLang="zh-CN" sz="1800" dirty="0"/>
              <a:t>    </a:t>
            </a:r>
          </a:p>
        </p:txBody>
      </p:sp>
      <p:sp>
        <p:nvSpPr>
          <p:cNvPr id="4" name="文本框 3">
            <a:extLst>
              <a:ext uri="{FF2B5EF4-FFF2-40B4-BE49-F238E27FC236}">
                <a16:creationId xmlns:a16="http://schemas.microsoft.com/office/drawing/2014/main" id="{5C99F50B-14B6-4A19-AE2B-0E6AE79220FE}"/>
              </a:ext>
            </a:extLst>
          </p:cNvPr>
          <p:cNvSpPr txBox="1"/>
          <p:nvPr/>
        </p:nvSpPr>
        <p:spPr>
          <a:xfrm>
            <a:off x="261731" y="5826036"/>
            <a:ext cx="8060870" cy="830997"/>
          </a:xfrm>
          <a:prstGeom prst="rect">
            <a:avLst/>
          </a:prstGeom>
          <a:noFill/>
        </p:spPr>
        <p:txBody>
          <a:bodyPr wrap="square">
            <a:spAutoFit/>
          </a:bodyPr>
          <a:lstStyle/>
          <a:p>
            <a:r>
              <a:rPr lang="en-US" altLang="zh-CN" sz="2400" dirty="0">
                <a:solidFill>
                  <a:srgbClr val="FF0000"/>
                </a:solidFill>
              </a:rPr>
              <a:t>Use “</a:t>
            </a:r>
            <a:r>
              <a:rPr lang="en-US" altLang="zh-CN" sz="2400" i="1" u="sng" dirty="0">
                <a:solidFill>
                  <a:srgbClr val="FF0000"/>
                </a:solidFill>
              </a:rPr>
              <a:t>import</a:t>
            </a:r>
            <a:r>
              <a:rPr lang="en-US" altLang="zh-CN" sz="2400" dirty="0">
                <a:solidFill>
                  <a:srgbClr val="FF0000"/>
                </a:solidFill>
              </a:rPr>
              <a:t>” element to import necessary part of WSDL document</a:t>
            </a:r>
          </a:p>
        </p:txBody>
      </p:sp>
      <p:sp>
        <p:nvSpPr>
          <p:cNvPr id="6" name="Rounded Rectangle 8">
            <a:extLst>
              <a:ext uri="{FF2B5EF4-FFF2-40B4-BE49-F238E27FC236}">
                <a16:creationId xmlns:a16="http://schemas.microsoft.com/office/drawing/2014/main" id="{C675D599-7773-9349-0F4D-7B3FE4824B0F}"/>
              </a:ext>
            </a:extLst>
          </p:cNvPr>
          <p:cNvSpPr/>
          <p:nvPr/>
        </p:nvSpPr>
        <p:spPr>
          <a:xfrm>
            <a:off x="8928100" y="2171700"/>
            <a:ext cx="3124200" cy="22733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8">
            <a:extLst>
              <a:ext uri="{FF2B5EF4-FFF2-40B4-BE49-F238E27FC236}">
                <a16:creationId xmlns:a16="http://schemas.microsoft.com/office/drawing/2014/main" id="{F60EFD96-B7FD-3C1F-FFC0-51352F382D52}"/>
              </a:ext>
            </a:extLst>
          </p:cNvPr>
          <p:cNvSpPr/>
          <p:nvPr/>
        </p:nvSpPr>
        <p:spPr>
          <a:xfrm>
            <a:off x="8920626" y="1361986"/>
            <a:ext cx="2991974" cy="644614"/>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8">
            <a:extLst>
              <a:ext uri="{FF2B5EF4-FFF2-40B4-BE49-F238E27FC236}">
                <a16:creationId xmlns:a16="http://schemas.microsoft.com/office/drawing/2014/main" id="{F4E7265B-E9D7-A95C-A576-868BCC4D85C8}"/>
              </a:ext>
            </a:extLst>
          </p:cNvPr>
          <p:cNvSpPr/>
          <p:nvPr/>
        </p:nvSpPr>
        <p:spPr>
          <a:xfrm>
            <a:off x="398744" y="3708399"/>
            <a:ext cx="6611656" cy="419101"/>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139255"/>
      </p:ext>
    </p:extLst>
  </p:cSld>
  <p:clrMapOvr>
    <a:masterClrMapping/>
  </p:clrMapOvr>
  <p:transition spd="slow" advTm="13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7BEC-8ABC-47C4-9A5B-C837F38D3F24}"/>
              </a:ext>
            </a:extLst>
          </p:cNvPr>
          <p:cNvSpPr>
            <a:spLocks noGrp="1"/>
          </p:cNvSpPr>
          <p:nvPr>
            <p:ph type="title"/>
          </p:nvPr>
        </p:nvSpPr>
        <p:spPr/>
        <p:txBody>
          <a:bodyPr/>
          <a:lstStyle/>
          <a:p>
            <a:r>
              <a:rPr lang="en-US" dirty="0"/>
              <a:t>Abstract part</a:t>
            </a:r>
          </a:p>
        </p:txBody>
      </p:sp>
      <p:sp>
        <p:nvSpPr>
          <p:cNvPr id="72707" name="内容占位符 2">
            <a:extLst>
              <a:ext uri="{FF2B5EF4-FFF2-40B4-BE49-F238E27FC236}">
                <a16:creationId xmlns:a16="http://schemas.microsoft.com/office/drawing/2014/main" id="{D91CB6AE-BA3A-4F93-BCDC-66334C9E1CEA}"/>
              </a:ext>
            </a:extLst>
          </p:cNvPr>
          <p:cNvSpPr>
            <a:spLocks noGrp="1"/>
          </p:cNvSpPr>
          <p:nvPr>
            <p:ph sz="half" idx="1"/>
          </p:nvPr>
        </p:nvSpPr>
        <p:spPr>
          <a:xfrm>
            <a:off x="838200" y="1825625"/>
            <a:ext cx="6756400" cy="4351338"/>
          </a:xfrm>
        </p:spPr>
        <p:txBody>
          <a:bodyPr>
            <a:normAutofit fontScale="92500" lnSpcReduction="10000"/>
          </a:bodyPr>
          <a:lstStyle/>
          <a:p>
            <a:pPr>
              <a:lnSpc>
                <a:spcPct val="80000"/>
              </a:lnSpc>
              <a:buFont typeface="Wingdings" panose="05000000000000000000" pitchFamily="2" charset="2"/>
              <a:buNone/>
            </a:pPr>
            <a:r>
              <a:rPr lang="en-US" altLang="zh-CN" sz="2000" dirty="0"/>
              <a:t>   </a:t>
            </a:r>
            <a:r>
              <a:rPr lang="en-US" altLang="zh-CN" sz="2000" dirty="0">
                <a:solidFill>
                  <a:srgbClr val="0000FF"/>
                </a:solidFill>
              </a:rPr>
              <a:t> &lt;message name="</a:t>
            </a:r>
            <a:r>
              <a:rPr lang="en-US" altLang="zh-CN" sz="2000" dirty="0" err="1">
                <a:solidFill>
                  <a:srgbClr val="0000FF"/>
                </a:solidFill>
              </a:rPr>
              <a:t>GetLastTradePriceInput</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&lt;part name="body" element="xsd1:TradePriceRequest"/&gt;</a:t>
            </a:r>
          </a:p>
          <a:p>
            <a:pPr>
              <a:lnSpc>
                <a:spcPct val="80000"/>
              </a:lnSpc>
              <a:buFont typeface="Wingdings" panose="05000000000000000000" pitchFamily="2" charset="2"/>
              <a:buNone/>
            </a:pPr>
            <a:r>
              <a:rPr lang="en-US" altLang="zh-CN" sz="2000" dirty="0">
                <a:solidFill>
                  <a:srgbClr val="0000FF"/>
                </a:solidFill>
              </a:rPr>
              <a:t>    &lt;/message&gt;</a:t>
            </a:r>
          </a:p>
          <a:p>
            <a:pPr>
              <a:lnSpc>
                <a:spcPct val="80000"/>
              </a:lnSpc>
              <a:buFont typeface="Wingdings" panose="05000000000000000000" pitchFamily="2" charset="2"/>
              <a:buNone/>
            </a:pPr>
            <a:r>
              <a:rPr lang="en-US" altLang="zh-CN" sz="2000" dirty="0">
                <a:solidFill>
                  <a:srgbClr val="0000FF"/>
                </a:solidFill>
              </a:rPr>
              <a:t>&lt;message name="</a:t>
            </a:r>
            <a:r>
              <a:rPr lang="en-US" altLang="zh-CN" sz="2000" dirty="0" err="1">
                <a:solidFill>
                  <a:srgbClr val="0000FF"/>
                </a:solidFill>
              </a:rPr>
              <a:t>GetLastTradePriceOutput</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&lt;part name="body" element="xsd1:TradePrice"/&gt;</a:t>
            </a:r>
          </a:p>
          <a:p>
            <a:pPr>
              <a:lnSpc>
                <a:spcPct val="80000"/>
              </a:lnSpc>
              <a:buFont typeface="Wingdings" panose="05000000000000000000" pitchFamily="2" charset="2"/>
              <a:buNone/>
            </a:pPr>
            <a:r>
              <a:rPr lang="en-US" altLang="zh-CN" sz="2000" dirty="0">
                <a:solidFill>
                  <a:srgbClr val="0000FF"/>
                </a:solidFill>
              </a:rPr>
              <a:t>    &lt;/message&gt;</a:t>
            </a:r>
          </a:p>
          <a:p>
            <a:pPr>
              <a:lnSpc>
                <a:spcPct val="80000"/>
              </a:lnSpc>
              <a:buFont typeface="Wingdings" panose="05000000000000000000" pitchFamily="2" charset="2"/>
              <a:buNone/>
            </a:pPr>
            <a:r>
              <a:rPr lang="en-US" altLang="zh-CN" sz="2000" dirty="0">
                <a:solidFill>
                  <a:srgbClr val="0000FF"/>
                </a:solidFill>
              </a:rPr>
              <a:t>    &lt;</a:t>
            </a:r>
            <a:r>
              <a:rPr lang="en-US" altLang="zh-CN" sz="2000" dirty="0" err="1">
                <a:solidFill>
                  <a:srgbClr val="0000FF"/>
                </a:solidFill>
              </a:rPr>
              <a:t>portType</a:t>
            </a:r>
            <a:r>
              <a:rPr lang="en-US" altLang="zh-CN" sz="2000" dirty="0">
                <a:solidFill>
                  <a:srgbClr val="0000FF"/>
                </a:solidFill>
              </a:rPr>
              <a:t> name="</a:t>
            </a:r>
            <a:r>
              <a:rPr lang="en-US" altLang="zh-CN" sz="2000" dirty="0" err="1">
                <a:solidFill>
                  <a:srgbClr val="0000FF"/>
                </a:solidFill>
              </a:rPr>
              <a:t>StockQuotePortType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&lt;operation name="</a:t>
            </a:r>
            <a:r>
              <a:rPr lang="en-US" altLang="zh-CN" sz="2000" dirty="0" err="1">
                <a:solidFill>
                  <a:srgbClr val="0000FF"/>
                </a:solidFill>
              </a:rPr>
              <a:t>GetLastTradePrice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&lt;input message="</a:t>
            </a:r>
            <a:r>
              <a:rPr lang="en-US" altLang="zh-CN" sz="2000" dirty="0" err="1">
                <a:solidFill>
                  <a:srgbClr val="0000FF"/>
                </a:solidFill>
              </a:rPr>
              <a:t>tns:GetLastTradePriceInput</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&lt;output message="</a:t>
            </a:r>
            <a:r>
              <a:rPr lang="en-US" altLang="zh-CN" sz="2000" dirty="0" err="1">
                <a:solidFill>
                  <a:srgbClr val="0000FF"/>
                </a:solidFill>
              </a:rPr>
              <a:t>tns:GetLastTradePriceOutput</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&lt;/operation&gt;</a:t>
            </a:r>
          </a:p>
          <a:p>
            <a:pPr>
              <a:lnSpc>
                <a:spcPct val="80000"/>
              </a:lnSpc>
              <a:buFont typeface="Wingdings" panose="05000000000000000000" pitchFamily="2" charset="2"/>
              <a:buNone/>
            </a:pPr>
            <a:r>
              <a:rPr lang="en-US" altLang="zh-CN" sz="2000" dirty="0">
                <a:solidFill>
                  <a:srgbClr val="0000FF"/>
                </a:solidFill>
              </a:rPr>
              <a:t>    &lt;/</a:t>
            </a:r>
            <a:r>
              <a:rPr lang="en-US" altLang="zh-CN" sz="2000" dirty="0" err="1">
                <a:solidFill>
                  <a:srgbClr val="0000FF"/>
                </a:solidFill>
              </a:rPr>
              <a:t>portType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t>&lt;/definitions&gt;</a:t>
            </a:r>
          </a:p>
        </p:txBody>
      </p:sp>
      <p:sp>
        <p:nvSpPr>
          <p:cNvPr id="5" name="文本框 4">
            <a:extLst>
              <a:ext uri="{FF2B5EF4-FFF2-40B4-BE49-F238E27FC236}">
                <a16:creationId xmlns:a16="http://schemas.microsoft.com/office/drawing/2014/main" id="{65939E6F-CD1D-4603-AC6F-FDC3A4BC1F69}"/>
              </a:ext>
            </a:extLst>
          </p:cNvPr>
          <p:cNvSpPr txBox="1"/>
          <p:nvPr/>
        </p:nvSpPr>
        <p:spPr>
          <a:xfrm>
            <a:off x="3048397" y="5542276"/>
            <a:ext cx="8060870" cy="1384995"/>
          </a:xfrm>
          <a:prstGeom prst="rect">
            <a:avLst/>
          </a:prstGeom>
          <a:noFill/>
        </p:spPr>
        <p:txBody>
          <a:bodyPr wrap="square">
            <a:spAutoFit/>
          </a:bodyPr>
          <a:lstStyle/>
          <a:p>
            <a:r>
              <a:rPr lang="en-US" altLang="zh-CN" sz="2400" dirty="0">
                <a:solidFill>
                  <a:srgbClr val="FF0000"/>
                </a:solidFill>
              </a:rPr>
              <a:t>Maintain WSDL document in </a:t>
            </a:r>
            <a:r>
              <a:rPr lang="en-US" altLang="zh-CN" sz="2400" u="sng" dirty="0">
                <a:solidFill>
                  <a:srgbClr val="FF0000"/>
                </a:solidFill>
              </a:rPr>
              <a:t>3 separate parts </a:t>
            </a:r>
          </a:p>
          <a:p>
            <a:pPr lvl="1">
              <a:buFont typeface="Arial" panose="020B0604020202020204" pitchFamily="34" charset="0"/>
              <a:buNone/>
            </a:pPr>
            <a:r>
              <a:rPr lang="en-US" altLang="zh-CN" sz="2000" dirty="0">
                <a:solidFill>
                  <a:srgbClr val="FF0000"/>
                </a:solidFill>
              </a:rPr>
              <a:t>– Data type definitions</a:t>
            </a:r>
          </a:p>
          <a:p>
            <a:pPr lvl="1">
              <a:buFont typeface="Arial" panose="020B0604020202020204" pitchFamily="34" charset="0"/>
              <a:buNone/>
            </a:pPr>
            <a:r>
              <a:rPr lang="en-US" altLang="zh-CN" sz="2000" dirty="0">
                <a:solidFill>
                  <a:srgbClr val="FF0000"/>
                </a:solidFill>
                <a:highlight>
                  <a:srgbClr val="FFFF00"/>
                </a:highlight>
              </a:rPr>
              <a:t>– Abstract definitions</a:t>
            </a:r>
          </a:p>
          <a:p>
            <a:pPr lvl="1">
              <a:buFont typeface="Arial" panose="020B0604020202020204" pitchFamily="34" charset="0"/>
              <a:buNone/>
            </a:pPr>
            <a:r>
              <a:rPr lang="en-US" altLang="zh-CN" sz="2000" dirty="0">
                <a:solidFill>
                  <a:srgbClr val="FF0000"/>
                </a:solidFill>
              </a:rPr>
              <a:t>– Specific service bindings</a:t>
            </a:r>
            <a:endParaRPr lang="en-US" altLang="zh-CN" sz="2800" dirty="0">
              <a:solidFill>
                <a:srgbClr val="FF0000"/>
              </a:solidFill>
            </a:endParaRPr>
          </a:p>
        </p:txBody>
      </p:sp>
      <p:pic>
        <p:nvPicPr>
          <p:cNvPr id="4" name="Picture 4" descr="A screenshot of a cell phone&#10;&#10;Description automatically generated">
            <a:extLst>
              <a:ext uri="{FF2B5EF4-FFF2-40B4-BE49-F238E27FC236}">
                <a16:creationId xmlns:a16="http://schemas.microsoft.com/office/drawing/2014/main" id="{5215C3EF-F458-86A7-4B95-09CE411D73DC}"/>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472621"/>
            <a:ext cx="7552944" cy="6857990"/>
          </a:xfrm>
          <a:prstGeom prst="rect">
            <a:avLst/>
          </a:prstGeom>
          <a:effectLst/>
        </p:spPr>
      </p:pic>
      <p:sp>
        <p:nvSpPr>
          <p:cNvPr id="6" name="Rounded Rectangle 8">
            <a:extLst>
              <a:ext uri="{FF2B5EF4-FFF2-40B4-BE49-F238E27FC236}">
                <a16:creationId xmlns:a16="http://schemas.microsoft.com/office/drawing/2014/main" id="{08E9BD77-4943-DCA1-4EEA-9B766F1B1237}"/>
              </a:ext>
            </a:extLst>
          </p:cNvPr>
          <p:cNvSpPr/>
          <p:nvPr/>
        </p:nvSpPr>
        <p:spPr>
          <a:xfrm>
            <a:off x="8928100" y="2171700"/>
            <a:ext cx="3124200" cy="22733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8">
            <a:extLst>
              <a:ext uri="{FF2B5EF4-FFF2-40B4-BE49-F238E27FC236}">
                <a16:creationId xmlns:a16="http://schemas.microsoft.com/office/drawing/2014/main" id="{B822C7A9-505B-77B1-9B7C-43C81ED8455A}"/>
              </a:ext>
            </a:extLst>
          </p:cNvPr>
          <p:cNvSpPr/>
          <p:nvPr/>
        </p:nvSpPr>
        <p:spPr>
          <a:xfrm>
            <a:off x="838200" y="2794000"/>
            <a:ext cx="1054100" cy="3175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4F5781F8-4B49-BE18-5E0C-270C4FBD3949}"/>
              </a:ext>
            </a:extLst>
          </p:cNvPr>
          <p:cNvSpPr/>
          <p:nvPr/>
        </p:nvSpPr>
        <p:spPr>
          <a:xfrm>
            <a:off x="1097508" y="1825625"/>
            <a:ext cx="1054100" cy="3175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8">
            <a:extLst>
              <a:ext uri="{FF2B5EF4-FFF2-40B4-BE49-F238E27FC236}">
                <a16:creationId xmlns:a16="http://schemas.microsoft.com/office/drawing/2014/main" id="{9C4E951F-585A-BA14-4B72-608A46E8DD6D}"/>
              </a:ext>
            </a:extLst>
          </p:cNvPr>
          <p:cNvSpPr/>
          <p:nvPr/>
        </p:nvSpPr>
        <p:spPr>
          <a:xfrm>
            <a:off x="1134724" y="3774281"/>
            <a:ext cx="1054100" cy="3175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8">
            <a:extLst>
              <a:ext uri="{FF2B5EF4-FFF2-40B4-BE49-F238E27FC236}">
                <a16:creationId xmlns:a16="http://schemas.microsoft.com/office/drawing/2014/main" id="{1656F821-CC77-0B9B-BC10-41607F99CF97}"/>
              </a:ext>
            </a:extLst>
          </p:cNvPr>
          <p:cNvSpPr/>
          <p:nvPr/>
        </p:nvSpPr>
        <p:spPr>
          <a:xfrm>
            <a:off x="8920626" y="1361986"/>
            <a:ext cx="2991974" cy="644614"/>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8882663"/>
      </p:ext>
    </p:extLst>
  </p:cSld>
  <p:clrMapOvr>
    <a:masterClrMapping/>
  </p:clrMapOvr>
  <p:transition spd="slow" advTm="13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Guided questions for Module 2</a:t>
            </a:r>
            <a:endParaRPr lang="en-GB" dirty="0"/>
          </a:p>
        </p:txBody>
      </p:sp>
      <p:sp>
        <p:nvSpPr>
          <p:cNvPr id="5" name="内容占位符 4"/>
          <p:cNvSpPr>
            <a:spLocks noGrp="1"/>
          </p:cNvSpPr>
          <p:nvPr>
            <p:ph idx="1"/>
          </p:nvPr>
        </p:nvSpPr>
        <p:spPr/>
        <p:txBody>
          <a:bodyPr>
            <a:normAutofit/>
          </a:bodyPr>
          <a:lstStyle/>
          <a:p>
            <a:r>
              <a:rPr lang="en-GB" dirty="0"/>
              <a:t>What is WSDL?</a:t>
            </a:r>
          </a:p>
          <a:p>
            <a:r>
              <a:rPr lang="en-GB" dirty="0"/>
              <a:t>What is the relationship between WSDL and service description?</a:t>
            </a:r>
          </a:p>
          <a:p>
            <a:r>
              <a:rPr lang="en-GB" dirty="0"/>
              <a:t>What data does WSDL describe?</a:t>
            </a:r>
          </a:p>
          <a:p>
            <a:r>
              <a:rPr lang="en-GB" dirty="0"/>
              <a:t>What is WSDL used for?</a:t>
            </a:r>
          </a:p>
          <a:p>
            <a:r>
              <a:rPr lang="en-GB" dirty="0"/>
              <a:t>What platform and language do we need to use with WSDL? (tricky question)</a:t>
            </a:r>
          </a:p>
          <a:p>
            <a:r>
              <a:rPr lang="en-GB" dirty="0"/>
              <a:t>What are the  major elements of WSDL?</a:t>
            </a:r>
          </a:p>
          <a:p>
            <a:r>
              <a:rPr lang="en-GB" dirty="0"/>
              <a:t>What is the relationship between SOAP, WSDL, and UDDI?</a:t>
            </a:r>
          </a:p>
          <a:p>
            <a:endParaRPr lang="en-GB" dirty="0"/>
          </a:p>
        </p:txBody>
      </p:sp>
    </p:spTree>
    <p:extLst>
      <p:ext uri="{BB962C8B-B14F-4D97-AF65-F5344CB8AC3E}">
        <p14:creationId xmlns:p14="http://schemas.microsoft.com/office/powerpoint/2010/main" val="2617402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ell phone&#10;&#10;Description automatically generated">
            <a:extLst>
              <a:ext uri="{FF2B5EF4-FFF2-40B4-BE49-F238E27FC236}">
                <a16:creationId xmlns:a16="http://schemas.microsoft.com/office/drawing/2014/main" id="{F6743473-02F1-30AA-5619-8AA2B5B10A56}"/>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716302"/>
            <a:ext cx="7552944" cy="6857990"/>
          </a:xfrm>
          <a:prstGeom prst="rect">
            <a:avLst/>
          </a:prstGeom>
          <a:effectLst/>
        </p:spPr>
      </p:pic>
      <p:sp>
        <p:nvSpPr>
          <p:cNvPr id="73730" name="Rectangle 2">
            <a:extLst>
              <a:ext uri="{FF2B5EF4-FFF2-40B4-BE49-F238E27FC236}">
                <a16:creationId xmlns:a16="http://schemas.microsoft.com/office/drawing/2014/main" id="{DAFF742A-5234-4CFE-909A-E97B7E8BD45A}"/>
              </a:ext>
            </a:extLst>
          </p:cNvPr>
          <p:cNvSpPr>
            <a:spLocks noGrp="1" noChangeArrowheads="1"/>
          </p:cNvSpPr>
          <p:nvPr>
            <p:ph type="title"/>
          </p:nvPr>
        </p:nvSpPr>
        <p:spPr>
          <a:xfrm>
            <a:off x="0" y="-418761"/>
            <a:ext cx="10515600" cy="1325563"/>
          </a:xfrm>
        </p:spPr>
        <p:txBody>
          <a:bodyPr>
            <a:normAutofit/>
          </a:bodyPr>
          <a:lstStyle/>
          <a:p>
            <a:r>
              <a:rPr lang="en-US" altLang="zh-CN" sz="3600" dirty="0"/>
              <a:t>http://example.com/stockquote/stockquoteservice.wsdl</a:t>
            </a:r>
          </a:p>
        </p:txBody>
      </p:sp>
      <p:sp>
        <p:nvSpPr>
          <p:cNvPr id="73731" name="Rectangle 3">
            <a:extLst>
              <a:ext uri="{FF2B5EF4-FFF2-40B4-BE49-F238E27FC236}">
                <a16:creationId xmlns:a16="http://schemas.microsoft.com/office/drawing/2014/main" id="{37925BAF-1ACE-438F-A68A-A7523CDD9324}"/>
              </a:ext>
            </a:extLst>
          </p:cNvPr>
          <p:cNvSpPr>
            <a:spLocks noGrp="1" noChangeArrowheads="1"/>
          </p:cNvSpPr>
          <p:nvPr>
            <p:ph type="body" idx="1"/>
          </p:nvPr>
        </p:nvSpPr>
        <p:spPr>
          <a:xfrm>
            <a:off x="67638" y="1195343"/>
            <a:ext cx="8839200" cy="4800600"/>
          </a:xfrm>
        </p:spPr>
        <p:txBody>
          <a:bodyPr/>
          <a:lstStyle/>
          <a:p>
            <a:pPr>
              <a:lnSpc>
                <a:spcPct val="80000"/>
              </a:lnSpc>
              <a:buFont typeface="Wingdings" panose="05000000000000000000" pitchFamily="2" charset="2"/>
              <a:buNone/>
            </a:pPr>
            <a:r>
              <a:rPr lang="en-US" altLang="zh-CN" sz="1800" dirty="0"/>
              <a:t>&lt;?xml version="1.0"?&gt;</a:t>
            </a:r>
          </a:p>
          <a:p>
            <a:pPr>
              <a:lnSpc>
                <a:spcPct val="80000"/>
              </a:lnSpc>
              <a:buFont typeface="Wingdings" panose="05000000000000000000" pitchFamily="2" charset="2"/>
              <a:buNone/>
            </a:pPr>
            <a:r>
              <a:rPr lang="en-US" altLang="zh-CN" sz="1800" dirty="0"/>
              <a:t>&lt;definitions name="</a:t>
            </a:r>
            <a:r>
              <a:rPr lang="en-US" altLang="zh-CN" sz="1800" dirty="0" err="1"/>
              <a:t>StockQuote</a:t>
            </a:r>
            <a:r>
              <a:rPr lang="en-US" altLang="zh-CN" sz="1800" dirty="0"/>
              <a:t>"</a:t>
            </a:r>
          </a:p>
          <a:p>
            <a:pPr>
              <a:lnSpc>
                <a:spcPct val="80000"/>
              </a:lnSpc>
              <a:buFont typeface="Wingdings" panose="05000000000000000000" pitchFamily="2" charset="2"/>
              <a:buNone/>
            </a:pPr>
            <a:r>
              <a:rPr lang="en-US" altLang="zh-CN" sz="1800" dirty="0" err="1"/>
              <a:t>targetNamespace</a:t>
            </a:r>
            <a:r>
              <a:rPr lang="en-US" altLang="zh-CN" sz="1800" dirty="0"/>
              <a:t>="http://example.com/</a:t>
            </a:r>
            <a:r>
              <a:rPr lang="en-US" altLang="zh-CN" sz="1800" dirty="0" err="1"/>
              <a:t>stockquote</a:t>
            </a:r>
            <a:r>
              <a:rPr lang="en-US" altLang="zh-CN" sz="1800" dirty="0"/>
              <a:t>/service"</a:t>
            </a:r>
          </a:p>
          <a:p>
            <a:pPr>
              <a:lnSpc>
                <a:spcPct val="80000"/>
              </a:lnSpc>
              <a:buFont typeface="Wingdings" panose="05000000000000000000" pitchFamily="2" charset="2"/>
              <a:buNone/>
            </a:pPr>
            <a:r>
              <a:rPr lang="en-US" altLang="zh-CN" sz="1800" dirty="0"/>
              <a:t>          </a:t>
            </a:r>
            <a:r>
              <a:rPr lang="en-US" altLang="zh-CN" sz="1800" dirty="0" err="1"/>
              <a:t>xmlns:tns</a:t>
            </a:r>
            <a:r>
              <a:rPr lang="en-US" altLang="zh-CN" sz="1800" dirty="0"/>
              <a:t>="http://example.com/</a:t>
            </a:r>
            <a:r>
              <a:rPr lang="en-US" altLang="zh-CN" sz="1800" dirty="0" err="1"/>
              <a:t>stockquote</a:t>
            </a:r>
            <a:r>
              <a:rPr lang="en-US" altLang="zh-CN" sz="1800" dirty="0"/>
              <a:t>/service"</a:t>
            </a:r>
          </a:p>
          <a:p>
            <a:pPr>
              <a:lnSpc>
                <a:spcPct val="80000"/>
              </a:lnSpc>
              <a:buFont typeface="Wingdings" panose="05000000000000000000" pitchFamily="2" charset="2"/>
              <a:buNone/>
            </a:pPr>
            <a:r>
              <a:rPr lang="en-US" altLang="zh-CN" sz="1800" dirty="0"/>
              <a:t>          </a:t>
            </a:r>
            <a:r>
              <a:rPr lang="en-US" altLang="zh-CN" sz="1800" dirty="0" err="1"/>
              <a:t>xmlns:soap</a:t>
            </a:r>
            <a:r>
              <a:rPr lang="en-US" altLang="zh-CN" sz="1800" dirty="0"/>
              <a:t>="http://schemas.xmlsoap.org/</a:t>
            </a:r>
            <a:r>
              <a:rPr lang="en-US" altLang="zh-CN" sz="1800" dirty="0" err="1"/>
              <a:t>wsdl</a:t>
            </a:r>
            <a:r>
              <a:rPr lang="en-US" altLang="zh-CN" sz="1800" dirty="0"/>
              <a:t>/soap/"</a:t>
            </a:r>
          </a:p>
          <a:p>
            <a:pPr>
              <a:lnSpc>
                <a:spcPct val="80000"/>
              </a:lnSpc>
              <a:buFont typeface="Wingdings" panose="05000000000000000000" pitchFamily="2" charset="2"/>
              <a:buNone/>
            </a:pPr>
            <a:r>
              <a:rPr lang="en-US" altLang="zh-CN" sz="1800" dirty="0"/>
              <a:t>          </a:t>
            </a:r>
            <a:r>
              <a:rPr lang="en-US" altLang="zh-CN" sz="1800" dirty="0" err="1"/>
              <a:t>xmlns:defs</a:t>
            </a:r>
            <a:r>
              <a:rPr lang="en-US" altLang="zh-CN" sz="1800" dirty="0"/>
              <a:t>="http://example.com/</a:t>
            </a:r>
            <a:r>
              <a:rPr lang="en-US" altLang="zh-CN" sz="1800" dirty="0" err="1"/>
              <a:t>stockquote</a:t>
            </a:r>
            <a:r>
              <a:rPr lang="en-US" altLang="zh-CN" sz="1800" dirty="0"/>
              <a:t>/definitions"</a:t>
            </a:r>
          </a:p>
          <a:p>
            <a:pPr>
              <a:lnSpc>
                <a:spcPct val="80000"/>
              </a:lnSpc>
              <a:buFont typeface="Wingdings" panose="05000000000000000000" pitchFamily="2" charset="2"/>
              <a:buNone/>
            </a:pPr>
            <a:r>
              <a:rPr lang="en-US" altLang="zh-CN" sz="1800" dirty="0"/>
              <a:t>          </a:t>
            </a:r>
            <a:r>
              <a:rPr lang="en-US" altLang="zh-CN" sz="1800" dirty="0" err="1"/>
              <a:t>xmlns</a:t>
            </a:r>
            <a:r>
              <a:rPr lang="en-US" altLang="zh-CN" sz="1800" dirty="0"/>
              <a:t>="http://schemas.xmlsoap.org/</a:t>
            </a:r>
            <a:r>
              <a:rPr lang="en-US" altLang="zh-CN" sz="1800" dirty="0" err="1"/>
              <a:t>wsdl</a:t>
            </a:r>
            <a:r>
              <a:rPr lang="en-US" altLang="zh-CN" sz="1800" dirty="0"/>
              <a:t>/"&gt;</a:t>
            </a:r>
          </a:p>
          <a:p>
            <a:pPr>
              <a:lnSpc>
                <a:spcPct val="80000"/>
              </a:lnSpc>
              <a:buFont typeface="Wingdings" panose="05000000000000000000" pitchFamily="2" charset="2"/>
              <a:buNone/>
            </a:pPr>
            <a:r>
              <a:rPr lang="en-US" altLang="zh-CN" sz="1800" dirty="0">
                <a:solidFill>
                  <a:srgbClr val="FF0000"/>
                </a:solidFill>
              </a:rPr>
              <a:t>   &lt;import namespace="http://example.com/</a:t>
            </a:r>
            <a:r>
              <a:rPr lang="en-US" altLang="zh-CN" sz="1800" dirty="0" err="1">
                <a:solidFill>
                  <a:srgbClr val="FF0000"/>
                </a:solidFill>
              </a:rPr>
              <a:t>stockquote</a:t>
            </a:r>
            <a:r>
              <a:rPr lang="en-US" altLang="zh-CN" sz="1800" dirty="0">
                <a:solidFill>
                  <a:srgbClr val="FF0000"/>
                </a:solidFill>
              </a:rPr>
              <a:t>/definitions"</a:t>
            </a:r>
          </a:p>
          <a:p>
            <a:pPr>
              <a:lnSpc>
                <a:spcPct val="80000"/>
              </a:lnSpc>
              <a:buFont typeface="Wingdings" panose="05000000000000000000" pitchFamily="2" charset="2"/>
              <a:buNone/>
            </a:pPr>
            <a:r>
              <a:rPr lang="en-US" altLang="zh-CN" sz="1800" dirty="0">
                <a:solidFill>
                  <a:srgbClr val="FF0000"/>
                </a:solidFill>
              </a:rPr>
              <a:t>           location="http://example.com/</a:t>
            </a:r>
            <a:r>
              <a:rPr lang="en-US" altLang="zh-CN" sz="1800" dirty="0" err="1">
                <a:solidFill>
                  <a:srgbClr val="FF0000"/>
                </a:solidFill>
              </a:rPr>
              <a:t>stockquote</a:t>
            </a:r>
            <a:r>
              <a:rPr lang="en-US" altLang="zh-CN" sz="1800" dirty="0">
                <a:solidFill>
                  <a:srgbClr val="FF0000"/>
                </a:solidFill>
              </a:rPr>
              <a:t>/</a:t>
            </a:r>
            <a:r>
              <a:rPr lang="en-US" altLang="zh-CN" sz="1800" dirty="0" err="1">
                <a:solidFill>
                  <a:srgbClr val="FF0000"/>
                </a:solidFill>
              </a:rPr>
              <a:t>stockquote.wsdl</a:t>
            </a:r>
            <a:r>
              <a:rPr lang="en-US" altLang="zh-CN" sz="1800" dirty="0">
                <a:solidFill>
                  <a:srgbClr val="FF0000"/>
                </a:solidFill>
              </a:rPr>
              <a:t>"/&gt;</a:t>
            </a:r>
          </a:p>
          <a:p>
            <a:pPr>
              <a:lnSpc>
                <a:spcPct val="80000"/>
              </a:lnSpc>
              <a:buFont typeface="Wingdings" panose="05000000000000000000" pitchFamily="2" charset="2"/>
              <a:buNone/>
            </a:pPr>
            <a:r>
              <a:rPr lang="en-US" altLang="zh-CN" sz="1800" dirty="0"/>
              <a:t>    &lt;binding name="</a:t>
            </a:r>
            <a:r>
              <a:rPr lang="en-US" altLang="zh-CN" sz="1800" dirty="0" err="1"/>
              <a:t>StockQuoteSoapBinding</a:t>
            </a:r>
            <a:r>
              <a:rPr lang="en-US" altLang="zh-CN" sz="1800" dirty="0"/>
              <a:t>“ type="</a:t>
            </a:r>
            <a:r>
              <a:rPr lang="en-US" altLang="zh-CN" sz="1800" dirty="0" err="1"/>
              <a:t>defs:StockQuotePortType</a:t>
            </a:r>
            <a:r>
              <a:rPr lang="en-US" altLang="zh-CN" sz="1800" dirty="0"/>
              <a:t>"&gt;</a:t>
            </a:r>
          </a:p>
          <a:p>
            <a:pPr>
              <a:lnSpc>
                <a:spcPct val="80000"/>
              </a:lnSpc>
              <a:buFont typeface="Wingdings" panose="05000000000000000000" pitchFamily="2" charset="2"/>
              <a:buNone/>
            </a:pPr>
            <a:r>
              <a:rPr lang="en-US" altLang="zh-CN" sz="1800" dirty="0"/>
              <a:t>        &lt;</a:t>
            </a:r>
            <a:r>
              <a:rPr lang="en-US" altLang="zh-CN" sz="1800" dirty="0" err="1"/>
              <a:t>soap:binding</a:t>
            </a:r>
            <a:r>
              <a:rPr lang="en-US" altLang="zh-CN" sz="1800" dirty="0"/>
              <a:t> style="document" transport="http://schemas.xmlsoap.org/soap/http"/&gt;</a:t>
            </a:r>
          </a:p>
          <a:p>
            <a:pPr>
              <a:lnSpc>
                <a:spcPct val="80000"/>
              </a:lnSpc>
              <a:buFont typeface="Wingdings" panose="05000000000000000000" pitchFamily="2" charset="2"/>
              <a:buNone/>
            </a:pPr>
            <a:r>
              <a:rPr lang="en-US" altLang="zh-CN" sz="1800" dirty="0"/>
              <a:t>        &lt;operation name="</a:t>
            </a:r>
            <a:r>
              <a:rPr lang="en-US" altLang="zh-CN" sz="1800" dirty="0" err="1"/>
              <a:t>GetLastTradePrice</a:t>
            </a:r>
            <a:r>
              <a:rPr lang="en-US" altLang="zh-CN" sz="1800" dirty="0"/>
              <a:t>"&gt;</a:t>
            </a:r>
          </a:p>
          <a:p>
            <a:pPr>
              <a:lnSpc>
                <a:spcPct val="80000"/>
              </a:lnSpc>
              <a:buFont typeface="Wingdings" panose="05000000000000000000" pitchFamily="2" charset="2"/>
              <a:buNone/>
            </a:pPr>
            <a:r>
              <a:rPr lang="en-US" altLang="zh-CN" sz="1800" dirty="0"/>
              <a:t>           </a:t>
            </a:r>
          </a:p>
        </p:txBody>
      </p:sp>
      <p:sp>
        <p:nvSpPr>
          <p:cNvPr id="5" name="文本框 4">
            <a:extLst>
              <a:ext uri="{FF2B5EF4-FFF2-40B4-BE49-F238E27FC236}">
                <a16:creationId xmlns:a16="http://schemas.microsoft.com/office/drawing/2014/main" id="{6BF6BF2E-0FD4-4FA2-801A-BEE2CE8FF48C}"/>
              </a:ext>
            </a:extLst>
          </p:cNvPr>
          <p:cNvSpPr txBox="1"/>
          <p:nvPr/>
        </p:nvSpPr>
        <p:spPr>
          <a:xfrm>
            <a:off x="845968" y="5726199"/>
            <a:ext cx="8060870" cy="830997"/>
          </a:xfrm>
          <a:prstGeom prst="rect">
            <a:avLst/>
          </a:prstGeom>
          <a:noFill/>
        </p:spPr>
        <p:txBody>
          <a:bodyPr wrap="square">
            <a:spAutoFit/>
          </a:bodyPr>
          <a:lstStyle/>
          <a:p>
            <a:r>
              <a:rPr lang="en-US" altLang="zh-CN" sz="2400" dirty="0">
                <a:solidFill>
                  <a:srgbClr val="FF0000"/>
                </a:solidFill>
              </a:rPr>
              <a:t>Use “</a:t>
            </a:r>
            <a:r>
              <a:rPr lang="en-US" altLang="zh-CN" sz="2400" i="1" u="sng" dirty="0">
                <a:solidFill>
                  <a:srgbClr val="FF0000"/>
                </a:solidFill>
              </a:rPr>
              <a:t>import</a:t>
            </a:r>
            <a:r>
              <a:rPr lang="en-US" altLang="zh-CN" sz="2400" dirty="0">
                <a:solidFill>
                  <a:srgbClr val="FF0000"/>
                </a:solidFill>
              </a:rPr>
              <a:t>” element to import necessary part of WSDL document</a:t>
            </a:r>
          </a:p>
        </p:txBody>
      </p:sp>
      <p:sp>
        <p:nvSpPr>
          <p:cNvPr id="4" name="Rounded Rectangle 8">
            <a:extLst>
              <a:ext uri="{FF2B5EF4-FFF2-40B4-BE49-F238E27FC236}">
                <a16:creationId xmlns:a16="http://schemas.microsoft.com/office/drawing/2014/main" id="{EF9AE91D-FE89-735A-7016-9382AD55F958}"/>
              </a:ext>
            </a:extLst>
          </p:cNvPr>
          <p:cNvSpPr/>
          <p:nvPr/>
        </p:nvSpPr>
        <p:spPr>
          <a:xfrm>
            <a:off x="8953500" y="5063417"/>
            <a:ext cx="3124200" cy="1794583"/>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6A3B0FDE-517F-7A3C-F722-F7DDA4FB7F18}"/>
              </a:ext>
            </a:extLst>
          </p:cNvPr>
          <p:cNvSpPr/>
          <p:nvPr/>
        </p:nvSpPr>
        <p:spPr>
          <a:xfrm>
            <a:off x="67637" y="4280589"/>
            <a:ext cx="1154875" cy="321227"/>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8">
            <a:extLst>
              <a:ext uri="{FF2B5EF4-FFF2-40B4-BE49-F238E27FC236}">
                <a16:creationId xmlns:a16="http://schemas.microsoft.com/office/drawing/2014/main" id="{6FC00CCD-4049-C658-7030-5EEDBBA42BC6}"/>
              </a:ext>
            </a:extLst>
          </p:cNvPr>
          <p:cNvSpPr/>
          <p:nvPr/>
        </p:nvSpPr>
        <p:spPr>
          <a:xfrm>
            <a:off x="8851900" y="1585032"/>
            <a:ext cx="3124200" cy="3304468"/>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8">
            <a:extLst>
              <a:ext uri="{FF2B5EF4-FFF2-40B4-BE49-F238E27FC236}">
                <a16:creationId xmlns:a16="http://schemas.microsoft.com/office/drawing/2014/main" id="{5C2A036D-0091-AF16-9ED5-77B0B7781558}"/>
              </a:ext>
            </a:extLst>
          </p:cNvPr>
          <p:cNvSpPr/>
          <p:nvPr/>
        </p:nvSpPr>
        <p:spPr>
          <a:xfrm>
            <a:off x="215900" y="3595643"/>
            <a:ext cx="6756400" cy="684946"/>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6013694"/>
      </p:ext>
    </p:extLst>
  </p:cSld>
  <p:clrMapOvr>
    <a:masterClrMapping/>
  </p:clrMapOvr>
  <p:transition spd="slow" advTm="13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B543E1F0-D6FD-472A-9268-A01DFE07E4BA}"/>
              </a:ext>
            </a:extLst>
          </p:cNvPr>
          <p:cNvSpPr>
            <a:spLocks noGrp="1"/>
          </p:cNvSpPr>
          <p:nvPr>
            <p:ph type="title"/>
          </p:nvPr>
        </p:nvSpPr>
        <p:spPr/>
        <p:txBody>
          <a:bodyPr/>
          <a:lstStyle/>
          <a:p>
            <a:r>
              <a:rPr lang="en-US" altLang="zh-CN" dirty="0"/>
              <a:t>Concrete part – specific service bindings</a:t>
            </a:r>
            <a:endParaRPr lang="zh-CN" altLang="en-US" dirty="0"/>
          </a:p>
        </p:txBody>
      </p:sp>
      <p:sp>
        <p:nvSpPr>
          <p:cNvPr id="74755" name="内容占位符 2">
            <a:extLst>
              <a:ext uri="{FF2B5EF4-FFF2-40B4-BE49-F238E27FC236}">
                <a16:creationId xmlns:a16="http://schemas.microsoft.com/office/drawing/2014/main" id="{7680D0CD-363E-40F5-9B9C-CEB3ECBE9FC8}"/>
              </a:ext>
            </a:extLst>
          </p:cNvPr>
          <p:cNvSpPr>
            <a:spLocks noGrp="1"/>
          </p:cNvSpPr>
          <p:nvPr>
            <p:ph idx="1"/>
          </p:nvPr>
        </p:nvSpPr>
        <p:spPr>
          <a:xfrm>
            <a:off x="279400" y="1600201"/>
            <a:ext cx="7759700" cy="4530725"/>
          </a:xfrm>
        </p:spPr>
        <p:txBody>
          <a:bodyPr/>
          <a:lstStyle/>
          <a:p>
            <a:pPr>
              <a:lnSpc>
                <a:spcPct val="80000"/>
              </a:lnSpc>
              <a:buFont typeface="Wingdings" panose="05000000000000000000" pitchFamily="2" charset="2"/>
              <a:buNone/>
            </a:pPr>
            <a:r>
              <a:rPr lang="en-US" altLang="zh-CN" sz="2000" dirty="0"/>
              <a:t>      &lt;</a:t>
            </a:r>
            <a:r>
              <a:rPr lang="en-US" altLang="zh-CN" sz="2000" dirty="0" err="1"/>
              <a:t>soap:operation</a:t>
            </a:r>
            <a:r>
              <a:rPr lang="en-US" altLang="zh-CN" sz="2000" dirty="0"/>
              <a:t> </a:t>
            </a:r>
            <a:r>
              <a:rPr lang="en-US" altLang="zh-CN" sz="2000" dirty="0" err="1"/>
              <a:t>soapAction</a:t>
            </a:r>
            <a:r>
              <a:rPr lang="en-US" altLang="zh-CN" sz="2000" dirty="0"/>
              <a:t>="http://example.com/</a:t>
            </a:r>
            <a:r>
              <a:rPr lang="en-US" altLang="zh-CN" sz="2000" dirty="0" err="1"/>
              <a:t>GetLastTradePrice</a:t>
            </a:r>
            <a:r>
              <a:rPr lang="en-US" altLang="zh-CN" sz="2000" dirty="0"/>
              <a:t>"/&gt;</a:t>
            </a:r>
          </a:p>
          <a:p>
            <a:pPr>
              <a:lnSpc>
                <a:spcPct val="80000"/>
              </a:lnSpc>
              <a:buFont typeface="Wingdings" panose="05000000000000000000" pitchFamily="2" charset="2"/>
              <a:buNone/>
            </a:pPr>
            <a:r>
              <a:rPr lang="en-US" altLang="zh-CN" sz="2000" dirty="0"/>
              <a:t>           &lt;input&gt;&lt;</a:t>
            </a:r>
            <a:r>
              <a:rPr lang="en-US" altLang="zh-CN" sz="2000" dirty="0" err="1"/>
              <a:t>soap:body</a:t>
            </a:r>
            <a:r>
              <a:rPr lang="en-US" altLang="zh-CN" sz="2000" dirty="0"/>
              <a:t> use="literal"/&gt; &lt;/input&gt;</a:t>
            </a:r>
          </a:p>
          <a:p>
            <a:pPr>
              <a:lnSpc>
                <a:spcPct val="80000"/>
              </a:lnSpc>
              <a:buFont typeface="Wingdings" panose="05000000000000000000" pitchFamily="2" charset="2"/>
              <a:buNone/>
            </a:pPr>
            <a:r>
              <a:rPr lang="en-US" altLang="zh-CN" sz="2000" dirty="0"/>
              <a:t>           &lt;output&gt;&lt;</a:t>
            </a:r>
            <a:r>
              <a:rPr lang="en-US" altLang="zh-CN" sz="2000" dirty="0" err="1"/>
              <a:t>soap:body</a:t>
            </a:r>
            <a:r>
              <a:rPr lang="en-US" altLang="zh-CN" sz="2000" dirty="0"/>
              <a:t> use="literal"/&gt;&lt;/output&gt;</a:t>
            </a:r>
          </a:p>
          <a:p>
            <a:pPr>
              <a:lnSpc>
                <a:spcPct val="80000"/>
              </a:lnSpc>
              <a:buFont typeface="Wingdings" panose="05000000000000000000" pitchFamily="2" charset="2"/>
              <a:buNone/>
            </a:pPr>
            <a:r>
              <a:rPr lang="en-US" altLang="zh-CN" sz="2000" dirty="0"/>
              <a:t>        &lt;/operation&gt;</a:t>
            </a:r>
          </a:p>
          <a:p>
            <a:pPr>
              <a:lnSpc>
                <a:spcPct val="80000"/>
              </a:lnSpc>
              <a:buFont typeface="Wingdings" panose="05000000000000000000" pitchFamily="2" charset="2"/>
              <a:buNone/>
            </a:pPr>
            <a:r>
              <a:rPr lang="en-US" altLang="zh-CN" sz="2000" dirty="0"/>
              <a:t>    &lt;/binding&gt;</a:t>
            </a:r>
          </a:p>
          <a:p>
            <a:pPr>
              <a:lnSpc>
                <a:spcPct val="80000"/>
              </a:lnSpc>
              <a:buFont typeface="Wingdings" panose="05000000000000000000" pitchFamily="2" charset="2"/>
              <a:buNone/>
            </a:pPr>
            <a:r>
              <a:rPr lang="en-US" altLang="zh-CN" sz="2000" dirty="0">
                <a:solidFill>
                  <a:srgbClr val="0000FF"/>
                </a:solidFill>
              </a:rPr>
              <a:t>    &lt;service name="</a:t>
            </a:r>
            <a:r>
              <a:rPr lang="en-US" altLang="zh-CN" sz="2000" dirty="0" err="1">
                <a:solidFill>
                  <a:srgbClr val="0000FF"/>
                </a:solidFill>
              </a:rPr>
              <a:t>StockQuoteService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&lt;documentation&gt;My first service&lt;/documentation&gt;</a:t>
            </a:r>
          </a:p>
          <a:p>
            <a:pPr>
              <a:lnSpc>
                <a:spcPct val="80000"/>
              </a:lnSpc>
              <a:buFont typeface="Wingdings" panose="05000000000000000000" pitchFamily="2" charset="2"/>
              <a:buNone/>
            </a:pPr>
            <a:r>
              <a:rPr lang="en-US" altLang="zh-CN" sz="2000" dirty="0">
                <a:solidFill>
                  <a:srgbClr val="0000FF"/>
                </a:solidFill>
              </a:rPr>
              <a:t>        &lt;port name="</a:t>
            </a:r>
            <a:r>
              <a:rPr lang="en-US" altLang="zh-CN" sz="2000" dirty="0" err="1">
                <a:solidFill>
                  <a:srgbClr val="0000FF"/>
                </a:solidFill>
              </a:rPr>
              <a:t>StockQuotePort</a:t>
            </a:r>
            <a:r>
              <a:rPr lang="en-US" altLang="zh-CN" sz="2000" dirty="0">
                <a:solidFill>
                  <a:srgbClr val="0000FF"/>
                </a:solidFill>
              </a:rPr>
              <a:t>" binding="</a:t>
            </a:r>
            <a:r>
              <a:rPr lang="en-US" altLang="zh-CN" sz="2000" dirty="0" err="1">
                <a:solidFill>
                  <a:srgbClr val="0000FF"/>
                </a:solidFill>
              </a:rPr>
              <a:t>tns:StockQuoteBinding</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a:t>
            </a:r>
            <a:r>
              <a:rPr lang="en-US" altLang="zh-CN" sz="2000" dirty="0" err="1">
                <a:solidFill>
                  <a:srgbClr val="0000FF"/>
                </a:solidFill>
              </a:rPr>
              <a:t>soap:address</a:t>
            </a:r>
            <a:r>
              <a:rPr lang="en-US" altLang="zh-CN" sz="2000" dirty="0">
                <a:solidFill>
                  <a:srgbClr val="0000FF"/>
                </a:solidFill>
              </a:rPr>
              <a:t> location="http://example.com/</a:t>
            </a:r>
            <a:r>
              <a:rPr lang="en-US" altLang="zh-CN" sz="2000" dirty="0" err="1">
                <a:solidFill>
                  <a:srgbClr val="0000FF"/>
                </a:solidFill>
              </a:rPr>
              <a:t>stockquote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&lt;/port&gt;</a:t>
            </a:r>
          </a:p>
          <a:p>
            <a:pPr>
              <a:lnSpc>
                <a:spcPct val="80000"/>
              </a:lnSpc>
              <a:buFont typeface="Wingdings" panose="05000000000000000000" pitchFamily="2" charset="2"/>
              <a:buNone/>
            </a:pPr>
            <a:r>
              <a:rPr lang="en-US" altLang="zh-CN" sz="2000" dirty="0">
                <a:solidFill>
                  <a:srgbClr val="0000FF"/>
                </a:solidFill>
              </a:rPr>
              <a:t>    &lt;/service&gt;</a:t>
            </a:r>
          </a:p>
          <a:p>
            <a:endParaRPr lang="zh-CN" altLang="en-US" sz="2000" dirty="0"/>
          </a:p>
        </p:txBody>
      </p:sp>
      <p:sp>
        <p:nvSpPr>
          <p:cNvPr id="4" name="文本框 3">
            <a:extLst>
              <a:ext uri="{FF2B5EF4-FFF2-40B4-BE49-F238E27FC236}">
                <a16:creationId xmlns:a16="http://schemas.microsoft.com/office/drawing/2014/main" id="{FE9C9261-C4EF-425A-B431-85F363E75A94}"/>
              </a:ext>
            </a:extLst>
          </p:cNvPr>
          <p:cNvSpPr txBox="1"/>
          <p:nvPr/>
        </p:nvSpPr>
        <p:spPr>
          <a:xfrm>
            <a:off x="2390851" y="5257799"/>
            <a:ext cx="8060870" cy="1384995"/>
          </a:xfrm>
          <a:prstGeom prst="rect">
            <a:avLst/>
          </a:prstGeom>
          <a:noFill/>
        </p:spPr>
        <p:txBody>
          <a:bodyPr wrap="square">
            <a:spAutoFit/>
          </a:bodyPr>
          <a:lstStyle/>
          <a:p>
            <a:r>
              <a:rPr lang="en-US" altLang="zh-CN" sz="2400" dirty="0">
                <a:solidFill>
                  <a:srgbClr val="FF0000"/>
                </a:solidFill>
              </a:rPr>
              <a:t>Maintain WSDL document in </a:t>
            </a:r>
            <a:r>
              <a:rPr lang="en-US" altLang="zh-CN" sz="2400" u="sng" dirty="0">
                <a:solidFill>
                  <a:srgbClr val="FF0000"/>
                </a:solidFill>
              </a:rPr>
              <a:t>3 separate parts </a:t>
            </a:r>
          </a:p>
          <a:p>
            <a:pPr lvl="1">
              <a:buFont typeface="Arial" panose="020B0604020202020204" pitchFamily="34" charset="0"/>
              <a:buNone/>
            </a:pPr>
            <a:r>
              <a:rPr lang="en-US" altLang="zh-CN" sz="2000" dirty="0">
                <a:solidFill>
                  <a:srgbClr val="FF0000"/>
                </a:solidFill>
              </a:rPr>
              <a:t>– Data type definitions</a:t>
            </a:r>
          </a:p>
          <a:p>
            <a:pPr lvl="1">
              <a:buFont typeface="Arial" panose="020B0604020202020204" pitchFamily="34" charset="0"/>
              <a:buNone/>
            </a:pPr>
            <a:r>
              <a:rPr lang="en-US" altLang="zh-CN" sz="2000" dirty="0">
                <a:solidFill>
                  <a:srgbClr val="FF0000"/>
                </a:solidFill>
              </a:rPr>
              <a:t>– Abstract definitions</a:t>
            </a:r>
          </a:p>
          <a:p>
            <a:pPr lvl="1">
              <a:buFont typeface="Arial" panose="020B0604020202020204" pitchFamily="34" charset="0"/>
              <a:buNone/>
            </a:pPr>
            <a:r>
              <a:rPr lang="en-US" altLang="zh-CN" sz="2000" dirty="0">
                <a:solidFill>
                  <a:srgbClr val="FF0000"/>
                </a:solidFill>
                <a:highlight>
                  <a:srgbClr val="FFFF00"/>
                </a:highlight>
              </a:rPr>
              <a:t>– Specific service bindings</a:t>
            </a:r>
            <a:endParaRPr lang="en-US" altLang="zh-CN" sz="2800" dirty="0">
              <a:solidFill>
                <a:srgbClr val="FF0000"/>
              </a:solidFill>
              <a:highlight>
                <a:srgbClr val="FFFF00"/>
              </a:highlight>
            </a:endParaRPr>
          </a:p>
        </p:txBody>
      </p:sp>
      <p:pic>
        <p:nvPicPr>
          <p:cNvPr id="2" name="Picture 4" descr="A screenshot of a cell phone&#10;&#10;Description automatically generated">
            <a:extLst>
              <a:ext uri="{FF2B5EF4-FFF2-40B4-BE49-F238E27FC236}">
                <a16:creationId xmlns:a16="http://schemas.microsoft.com/office/drawing/2014/main" id="{9AACAF25-65B2-4EF3-3A71-20AF226C234C}"/>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716302"/>
            <a:ext cx="7552944" cy="6857990"/>
          </a:xfrm>
          <a:prstGeom prst="rect">
            <a:avLst/>
          </a:prstGeom>
          <a:effectLst/>
        </p:spPr>
      </p:pic>
      <p:sp>
        <p:nvSpPr>
          <p:cNvPr id="3" name="Rounded Rectangle 8">
            <a:extLst>
              <a:ext uri="{FF2B5EF4-FFF2-40B4-BE49-F238E27FC236}">
                <a16:creationId xmlns:a16="http://schemas.microsoft.com/office/drawing/2014/main" id="{CB8047FD-430A-E435-067D-27625C0F4A82}"/>
              </a:ext>
            </a:extLst>
          </p:cNvPr>
          <p:cNvSpPr/>
          <p:nvPr/>
        </p:nvSpPr>
        <p:spPr>
          <a:xfrm>
            <a:off x="8889621" y="5130800"/>
            <a:ext cx="3124200" cy="17272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8">
            <a:extLst>
              <a:ext uri="{FF2B5EF4-FFF2-40B4-BE49-F238E27FC236}">
                <a16:creationId xmlns:a16="http://schemas.microsoft.com/office/drawing/2014/main" id="{62B2A23A-DA7A-0B6C-92AE-3870F52C03C8}"/>
              </a:ext>
            </a:extLst>
          </p:cNvPr>
          <p:cNvSpPr/>
          <p:nvPr/>
        </p:nvSpPr>
        <p:spPr>
          <a:xfrm>
            <a:off x="423237" y="3750193"/>
            <a:ext cx="1154875" cy="321227"/>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9964A198-379A-441D-8F02-8D5EE4AFEE19}"/>
              </a:ext>
            </a:extLst>
          </p:cNvPr>
          <p:cNvSpPr/>
          <p:nvPr/>
        </p:nvSpPr>
        <p:spPr>
          <a:xfrm>
            <a:off x="8851900" y="1585032"/>
            <a:ext cx="3124200" cy="3304468"/>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089394"/>
      </p:ext>
    </p:extLst>
  </p:cSld>
  <p:clrMapOvr>
    <a:masterClrMapping/>
  </p:clrMapOvr>
  <p:transition spd="slow" advTm="13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82FBB4-B07E-49F4-B5F7-B5CB6F110470}"/>
              </a:ext>
            </a:extLst>
          </p:cNvPr>
          <p:cNvSpPr>
            <a:spLocks noGrp="1" noChangeArrowheads="1"/>
          </p:cNvSpPr>
          <p:nvPr>
            <p:ph type="title"/>
          </p:nvPr>
        </p:nvSpPr>
        <p:spPr/>
        <p:txBody>
          <a:bodyPr/>
          <a:lstStyle/>
          <a:p>
            <a:r>
              <a:rPr lang="en-US" altLang="zh-CN" dirty="0"/>
              <a:t>Example – to enhance reusability and maintainability</a:t>
            </a:r>
          </a:p>
        </p:txBody>
      </p:sp>
      <p:sp>
        <p:nvSpPr>
          <p:cNvPr id="69635" name="Rectangle 3">
            <a:extLst>
              <a:ext uri="{FF2B5EF4-FFF2-40B4-BE49-F238E27FC236}">
                <a16:creationId xmlns:a16="http://schemas.microsoft.com/office/drawing/2014/main" id="{27BD6D67-E62F-4A32-875E-502261E4BA3E}"/>
              </a:ext>
            </a:extLst>
          </p:cNvPr>
          <p:cNvSpPr>
            <a:spLocks noGrp="1" noChangeArrowheads="1"/>
          </p:cNvSpPr>
          <p:nvPr>
            <p:ph type="body" idx="1"/>
          </p:nvPr>
        </p:nvSpPr>
        <p:spPr/>
        <p:txBody>
          <a:bodyPr>
            <a:normAutofit fontScale="92500" lnSpcReduction="20000"/>
          </a:bodyPr>
          <a:lstStyle/>
          <a:p>
            <a:r>
              <a:rPr lang="en-US" altLang="zh-CN" sz="4000" dirty="0">
                <a:solidFill>
                  <a:srgbClr val="0000FF"/>
                </a:solidFill>
              </a:rPr>
              <a:t>Maintain WSDL document in </a:t>
            </a:r>
            <a:r>
              <a:rPr lang="en-US" altLang="zh-CN" sz="4000" u="sng" dirty="0">
                <a:solidFill>
                  <a:srgbClr val="0000FF"/>
                </a:solidFill>
              </a:rPr>
              <a:t>3 separate parts </a:t>
            </a:r>
          </a:p>
          <a:p>
            <a:pPr lvl="1">
              <a:buFont typeface="Arial" panose="020B0604020202020204" pitchFamily="34" charset="0"/>
              <a:buNone/>
            </a:pPr>
            <a:r>
              <a:rPr lang="en-US" altLang="zh-CN" sz="3600" dirty="0">
                <a:solidFill>
                  <a:srgbClr val="0000FF"/>
                </a:solidFill>
              </a:rPr>
              <a:t>– Data type definitions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stockquote.xsd</a:t>
            </a:r>
          </a:p>
          <a:p>
            <a:pPr lvl="1">
              <a:buFont typeface="Arial" panose="020B0604020202020204" pitchFamily="34" charset="0"/>
              <a:buNone/>
            </a:pPr>
            <a:r>
              <a:rPr lang="en-US" altLang="zh-CN" sz="3600" dirty="0">
                <a:solidFill>
                  <a:srgbClr val="0000FF"/>
                </a:solidFill>
              </a:rPr>
              <a:t>– Abstract definitions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stockquote.wsdl</a:t>
            </a:r>
          </a:p>
          <a:p>
            <a:pPr lvl="1">
              <a:buFont typeface="Arial" panose="020B0604020202020204" pitchFamily="34" charset="0"/>
              <a:buNone/>
            </a:pPr>
            <a:r>
              <a:rPr lang="en-US" altLang="zh-CN" sz="3600" dirty="0">
                <a:solidFill>
                  <a:srgbClr val="0000FF"/>
                </a:solidFill>
              </a:rPr>
              <a:t>– Specific service bindings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stockquoteservice.wsdl</a:t>
            </a:r>
            <a:endParaRPr lang="en-US" altLang="zh-CN" sz="3600" dirty="0">
              <a:solidFill>
                <a:srgbClr val="0000FF"/>
              </a:solidFill>
              <a:highlight>
                <a:srgbClr val="FFFF00"/>
              </a:highlight>
            </a:endParaRPr>
          </a:p>
          <a:p>
            <a:r>
              <a:rPr lang="en-US" altLang="zh-CN" sz="4000" dirty="0"/>
              <a:t>Use </a:t>
            </a:r>
            <a:r>
              <a:rPr lang="en-US" altLang="zh-CN" sz="4000" dirty="0">
                <a:highlight>
                  <a:srgbClr val="FFFF00"/>
                </a:highlight>
              </a:rPr>
              <a:t>“</a:t>
            </a:r>
            <a:r>
              <a:rPr lang="en-US" altLang="zh-CN" sz="4000" i="1" u="sng" dirty="0">
                <a:highlight>
                  <a:srgbClr val="FFFF00"/>
                </a:highlight>
              </a:rPr>
              <a:t>import</a:t>
            </a:r>
            <a:r>
              <a:rPr lang="en-US" altLang="zh-CN" sz="4000" dirty="0">
                <a:highlight>
                  <a:srgbClr val="FFFF00"/>
                </a:highlight>
              </a:rPr>
              <a:t>” </a:t>
            </a:r>
            <a:r>
              <a:rPr lang="en-US" altLang="zh-CN" sz="4000" dirty="0"/>
              <a:t>element to import necessary part of WSDL document</a:t>
            </a:r>
          </a:p>
        </p:txBody>
      </p:sp>
      <p:sp>
        <p:nvSpPr>
          <p:cNvPr id="2" name="思想气泡: 云 1">
            <a:extLst>
              <a:ext uri="{FF2B5EF4-FFF2-40B4-BE49-F238E27FC236}">
                <a16:creationId xmlns:a16="http://schemas.microsoft.com/office/drawing/2014/main" id="{F4210C80-F441-89F1-6048-64AC66EA87BA}"/>
              </a:ext>
            </a:extLst>
          </p:cNvPr>
          <p:cNvSpPr/>
          <p:nvPr/>
        </p:nvSpPr>
        <p:spPr>
          <a:xfrm>
            <a:off x="9871587" y="374394"/>
            <a:ext cx="2674374" cy="2632587"/>
          </a:xfrm>
          <a:prstGeom prst="cloudCallout">
            <a:avLst>
              <a:gd name="adj1" fmla="val -35010"/>
              <a:gd name="adj2" fmla="val 66515"/>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chemeClr val="tx1"/>
                </a:solidFill>
              </a:rPr>
              <a:t>3 files instead of 1</a:t>
            </a:r>
            <a:endParaRPr lang="x-none" sz="3600" dirty="0">
              <a:solidFill>
                <a:schemeClr val="tx1"/>
              </a:solidFill>
            </a:endParaRPr>
          </a:p>
        </p:txBody>
      </p:sp>
    </p:spTree>
    <p:extLst>
      <p:ext uri="{BB962C8B-B14F-4D97-AF65-F5344CB8AC3E}">
        <p14:creationId xmlns:p14="http://schemas.microsoft.com/office/powerpoint/2010/main" val="1665860751"/>
      </p:ext>
    </p:extLst>
  </p:cSld>
  <p:clrMapOvr>
    <a:masterClrMapping/>
  </p:clrMapOvr>
  <p:transition spd="slow" advTm="13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
        <p:nvSpPr>
          <p:cNvPr id="4" name="Rounded Rectangle 8">
            <a:extLst>
              <a:ext uri="{FF2B5EF4-FFF2-40B4-BE49-F238E27FC236}">
                <a16:creationId xmlns:a16="http://schemas.microsoft.com/office/drawing/2014/main" id="{2232BF2B-51A9-ABCF-2F52-E0FA98A2C780}"/>
              </a:ext>
            </a:extLst>
          </p:cNvPr>
          <p:cNvSpPr/>
          <p:nvPr/>
        </p:nvSpPr>
        <p:spPr>
          <a:xfrm>
            <a:off x="4977714" y="889000"/>
            <a:ext cx="7074586" cy="3263899"/>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4D81E396-686D-39B2-286D-2074F949C235}"/>
              </a:ext>
            </a:extLst>
          </p:cNvPr>
          <p:cNvSpPr/>
          <p:nvPr/>
        </p:nvSpPr>
        <p:spPr>
          <a:xfrm>
            <a:off x="4977714" y="4381500"/>
            <a:ext cx="7074586" cy="1701800"/>
          </a:xfrm>
          <a:prstGeom prst="roundRect">
            <a:avLst/>
          </a:prstGeom>
          <a:solidFill>
            <a:schemeClr val="accent1">
              <a:alpha val="2000"/>
            </a:schemeClr>
          </a:solid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1583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86B59A4-F98F-40F2-AFB8-5A02530AB241}"/>
              </a:ext>
            </a:extLst>
          </p:cNvPr>
          <p:cNvSpPr>
            <a:spLocks noGrp="1" noChangeArrowheads="1"/>
          </p:cNvSpPr>
          <p:nvPr>
            <p:ph type="title" idx="4294967295"/>
          </p:nvPr>
        </p:nvSpPr>
        <p:spPr/>
        <p:txBody>
          <a:bodyPr/>
          <a:lstStyle/>
          <a:p>
            <a:r>
              <a:rPr lang="en-US" altLang="zh-CN" b="1" dirty="0"/>
              <a:t>Where are SOAP </a:t>
            </a:r>
            <a:r>
              <a:rPr lang="en-US" altLang="zh-CN" b="1" dirty="0" err="1"/>
              <a:t>annd</a:t>
            </a:r>
            <a:r>
              <a:rPr lang="en-US" altLang="zh-CN" b="1" dirty="0"/>
              <a:t> WSDL Used?</a:t>
            </a:r>
            <a:endParaRPr lang="en-US" altLang="zh-CN" dirty="0"/>
          </a:p>
        </p:txBody>
      </p:sp>
      <p:sp>
        <p:nvSpPr>
          <p:cNvPr id="38916" name="灯片编号占位符 5">
            <a:extLst>
              <a:ext uri="{FF2B5EF4-FFF2-40B4-BE49-F238E27FC236}">
                <a16:creationId xmlns:a16="http://schemas.microsoft.com/office/drawing/2014/main" id="{08478168-E04E-41E5-959D-DAB710EA6FFD}"/>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C80F362A-C557-4E3D-B811-362899BBA09D}" type="slidenum">
              <a:rPr lang="en-US" altLang="zh-CN" sz="1200" i="0">
                <a:latin typeface="Garamond" panose="02020404030301010803" pitchFamily="18" charset="0"/>
              </a:rPr>
              <a:pPr algn="r" eaLnBrk="1" hangingPunct="1"/>
              <a:t>64</a:t>
            </a:fld>
            <a:endParaRPr lang="en-US" altLang="zh-CN" sz="1200" i="0">
              <a:latin typeface="Garamond" panose="02020404030301010803" pitchFamily="18" charset="0"/>
            </a:endParaRPr>
          </a:p>
        </p:txBody>
      </p:sp>
      <p:pic>
        <p:nvPicPr>
          <p:cNvPr id="38917" name="Picture 3">
            <a:extLst>
              <a:ext uri="{FF2B5EF4-FFF2-40B4-BE49-F238E27FC236}">
                <a16:creationId xmlns:a16="http://schemas.microsoft.com/office/drawing/2014/main" id="{E65A45F9-6358-47E4-9AC2-D30FC09DA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15" t="5928" r="2394"/>
          <a:stretch>
            <a:fillRect/>
          </a:stretch>
        </p:blipFill>
        <p:spPr bwMode="auto">
          <a:xfrm>
            <a:off x="2351088" y="1425576"/>
            <a:ext cx="7531100"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椭圆 9">
            <a:extLst>
              <a:ext uri="{FF2B5EF4-FFF2-40B4-BE49-F238E27FC236}">
                <a16:creationId xmlns:a16="http://schemas.microsoft.com/office/drawing/2014/main" id="{6E4FBC9D-39BE-4988-82C2-80A2E80EEDB1}"/>
              </a:ext>
            </a:extLst>
          </p:cNvPr>
          <p:cNvSpPr>
            <a:spLocks noChangeArrowheads="1"/>
          </p:cNvSpPr>
          <p:nvPr/>
        </p:nvSpPr>
        <p:spPr bwMode="auto">
          <a:xfrm>
            <a:off x="4656138" y="3141663"/>
            <a:ext cx="2519362" cy="10795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eaLnBrk="1" hangingPunct="1"/>
            <a:endParaRPr lang="zh-CN" altLang="en-US" i="0">
              <a:latin typeface="Arial" panose="020B0604020202020204" pitchFamily="34" charset="0"/>
            </a:endParaRPr>
          </a:p>
        </p:txBody>
      </p:sp>
    </p:spTree>
    <p:extLst>
      <p:ext uri="{BB962C8B-B14F-4D97-AF65-F5344CB8AC3E}">
        <p14:creationId xmlns:p14="http://schemas.microsoft.com/office/powerpoint/2010/main" val="3266789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Module 2 Summary</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SOAP technology</a:t>
            </a:r>
          </a:p>
          <a:p>
            <a:r>
              <a:rPr lang="en-US" sz="3600" dirty="0"/>
              <a:t>WSDL technology</a:t>
            </a:r>
          </a:p>
        </p:txBody>
      </p:sp>
    </p:spTree>
    <p:extLst>
      <p:ext uri="{BB962C8B-B14F-4D97-AF65-F5344CB8AC3E}">
        <p14:creationId xmlns:p14="http://schemas.microsoft.com/office/powerpoint/2010/main" val="36783501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a:t>
            </a:r>
          </a:p>
        </p:txBody>
      </p:sp>
    </p:spTree>
    <p:extLst>
      <p:ext uri="{BB962C8B-B14F-4D97-AF65-F5344CB8AC3E}">
        <p14:creationId xmlns:p14="http://schemas.microsoft.com/office/powerpoint/2010/main" val="45451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8</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rgbClr val="FF00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highlight>
                  <a:srgbClr val="FF00FF"/>
                </a:highlight>
                <a:ea typeface="PMingLiU" pitchFamily="18" charset="-120"/>
              </a:rPr>
              <a:t>XML Messaging</a:t>
            </a:r>
            <a:r>
              <a:rPr lang="en-US" altLang="zh-TW" sz="2400" dirty="0">
                <a:solidFill>
                  <a:srgbClr val="000000"/>
                </a:solidFill>
                <a:ea typeface="PMingLiU" pitchFamily="18" charset="-120"/>
              </a:rPr>
              <a:t>	  XML-RPC, </a:t>
            </a:r>
            <a:r>
              <a:rPr lang="en-US" altLang="zh-TW" sz="2400" dirty="0">
                <a:solidFill>
                  <a:srgbClr val="000000"/>
                </a:solidFill>
                <a:highlight>
                  <a:srgbClr val="FF00FF"/>
                </a:highlight>
                <a:ea typeface="PMingLiU" pitchFamily="18" charset="-120"/>
              </a:rPr>
              <a:t>SOAP</a:t>
            </a:r>
            <a:r>
              <a:rPr lang="en-US" altLang="zh-TW" sz="2400" dirty="0">
                <a:solidFill>
                  <a:srgbClr val="000000"/>
                </a:solidFill>
                <a:ea typeface="PMingLiU" pitchFamily="18" charset="-120"/>
              </a:rPr>
              <a:t>,XML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77"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3352800" y="5305425"/>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Transporting XML messages between client and server</a:t>
            </a:r>
          </a:p>
        </p:txBody>
      </p:sp>
      <p:sp>
        <p:nvSpPr>
          <p:cNvPr id="58378"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6400800" y="4238625"/>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4619625"/>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3552825"/>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3019426"/>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2790825"/>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3"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1676401" y="1647826"/>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Searching / Publishing Web Services</a:t>
            </a:r>
          </a:p>
        </p:txBody>
      </p:sp>
      <p:sp>
        <p:nvSpPr>
          <p:cNvPr id="58384"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3352800" y="1952625"/>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6260808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1B7DA6E7-609D-4A5D-BE1E-0034A5E87EB9}"/>
              </a:ext>
            </a:extLst>
          </p:cNvPr>
          <p:cNvSpPr/>
          <p:nvPr/>
        </p:nvSpPr>
        <p:spPr>
          <a:xfrm>
            <a:off x="3382797" y="2405829"/>
            <a:ext cx="1656233" cy="1657350"/>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p>
          <a:p>
            <a:pPr algn="ctr"/>
            <a:r>
              <a:rPr lang="en-US" dirty="0">
                <a:solidFill>
                  <a:schemeClr val="tx1"/>
                </a:solidFill>
              </a:rPr>
              <a:t>Web Service Description </a:t>
            </a:r>
          </a:p>
        </p:txBody>
      </p:sp>
      <p:sp>
        <p:nvSpPr>
          <p:cNvPr id="27" name="Flowchart: Document 26">
            <a:extLst>
              <a:ext uri="{FF2B5EF4-FFF2-40B4-BE49-F238E27FC236}">
                <a16:creationId xmlns:a16="http://schemas.microsoft.com/office/drawing/2014/main" id="{8114DBAB-07E2-4E01-919E-3E33D51FC0E2}"/>
              </a:ext>
            </a:extLst>
          </p:cNvPr>
          <p:cNvSpPr/>
          <p:nvPr/>
        </p:nvSpPr>
        <p:spPr>
          <a:xfrm>
            <a:off x="8601519" y="1785174"/>
            <a:ext cx="1656233" cy="1657350"/>
          </a:xfrm>
          <a:prstGeom prst="flowChartDocument">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p>
          <a:p>
            <a:pPr algn="ctr"/>
            <a:r>
              <a:rPr lang="en-US" dirty="0">
                <a:solidFill>
                  <a:schemeClr val="tx1"/>
                </a:solidFill>
              </a:rPr>
              <a:t>Web Service Description </a:t>
            </a:r>
          </a:p>
        </p:txBody>
      </p:sp>
      <p:sp>
        <p:nvSpPr>
          <p:cNvPr id="29" name="Flowchart: Document 28">
            <a:extLst>
              <a:ext uri="{FF2B5EF4-FFF2-40B4-BE49-F238E27FC236}">
                <a16:creationId xmlns:a16="http://schemas.microsoft.com/office/drawing/2014/main" id="{983C9215-121C-498F-8272-AC7AD3743107}"/>
              </a:ext>
            </a:extLst>
          </p:cNvPr>
          <p:cNvSpPr/>
          <p:nvPr/>
        </p:nvSpPr>
        <p:spPr>
          <a:xfrm>
            <a:off x="7937840" y="3711679"/>
            <a:ext cx="1656233" cy="1657350"/>
          </a:xfrm>
          <a:prstGeom prst="flowChart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p>
          <a:p>
            <a:pPr algn="ctr"/>
            <a:r>
              <a:rPr lang="en-US" dirty="0">
                <a:solidFill>
                  <a:schemeClr val="tx1"/>
                </a:solidFill>
              </a:rPr>
              <a:t>Web Service Description </a:t>
            </a:r>
          </a:p>
        </p:txBody>
      </p:sp>
      <p:sp>
        <p:nvSpPr>
          <p:cNvPr id="31" name="Flowchart: Document 30">
            <a:extLst>
              <a:ext uri="{FF2B5EF4-FFF2-40B4-BE49-F238E27FC236}">
                <a16:creationId xmlns:a16="http://schemas.microsoft.com/office/drawing/2014/main" id="{7ACACE78-8457-47AC-A03E-05B7E1D02304}"/>
              </a:ext>
            </a:extLst>
          </p:cNvPr>
          <p:cNvSpPr/>
          <p:nvPr/>
        </p:nvSpPr>
        <p:spPr>
          <a:xfrm>
            <a:off x="6575521" y="612364"/>
            <a:ext cx="1656233" cy="1657350"/>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Credit Card</a:t>
            </a:r>
          </a:p>
          <a:p>
            <a:pPr algn="ctr"/>
            <a:r>
              <a:rPr lang="en-US" dirty="0">
                <a:solidFill>
                  <a:schemeClr val="tx1"/>
                </a:solidFill>
              </a:rPr>
              <a:t>Web Service Description </a:t>
            </a:r>
          </a:p>
        </p:txBody>
      </p:sp>
      <p:sp>
        <p:nvSpPr>
          <p:cNvPr id="15" name="Content Placeholder 2">
            <a:extLst>
              <a:ext uri="{FF2B5EF4-FFF2-40B4-BE49-F238E27FC236}">
                <a16:creationId xmlns:a16="http://schemas.microsoft.com/office/drawing/2014/main" id="{1F42C3D6-5A18-4BD4-9E74-A57D9F635638}"/>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WSDL  - a standard for describing Web Services</a:t>
            </a:r>
            <a:endParaRPr lang="en-US" sz="3600" dirty="0"/>
          </a:p>
        </p:txBody>
      </p:sp>
      <p:sp>
        <p:nvSpPr>
          <p:cNvPr id="16" name="Content Placeholder 2">
            <a:extLst>
              <a:ext uri="{FF2B5EF4-FFF2-40B4-BE49-F238E27FC236}">
                <a16:creationId xmlns:a16="http://schemas.microsoft.com/office/drawing/2014/main" id="{60678C7C-A747-41AF-B680-2F34A8930D42}"/>
              </a:ext>
            </a:extLst>
          </p:cNvPr>
          <p:cNvSpPr txBox="1">
            <a:spLocks/>
          </p:cNvSpPr>
          <p:nvPr/>
        </p:nvSpPr>
        <p:spPr>
          <a:xfrm>
            <a:off x="2280355" y="5462431"/>
            <a:ext cx="8406579" cy="111465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A client program connecting to a Web service can read the WSDL file to determine what operations are available on the server</a:t>
            </a:r>
          </a:p>
        </p:txBody>
      </p:sp>
    </p:spTree>
    <p:extLst>
      <p:ext uri="{BB962C8B-B14F-4D97-AF65-F5344CB8AC3E}">
        <p14:creationId xmlns:p14="http://schemas.microsoft.com/office/powerpoint/2010/main" val="2191497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6024</TotalTime>
  <Words>2723</Words>
  <Application>Microsoft Office PowerPoint</Application>
  <PresentationFormat>宽屏</PresentationFormat>
  <Paragraphs>383</Paragraphs>
  <Slides>65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65</vt:i4>
      </vt:variant>
    </vt:vector>
  </HeadingPairs>
  <TitlesOfParts>
    <vt:vector size="75" baseType="lpstr">
      <vt:lpstr>Swis721 Hv BT</vt:lpstr>
      <vt:lpstr>Microsoft Yahei</vt:lpstr>
      <vt:lpstr>Arial</vt:lpstr>
      <vt:lpstr>Calibri</vt:lpstr>
      <vt:lpstr>Calibri Light</vt:lpstr>
      <vt:lpstr>Garamond</vt:lpstr>
      <vt:lpstr>Tahoma</vt:lpstr>
      <vt:lpstr>Times New Roman</vt:lpstr>
      <vt:lpstr>Wingdings</vt:lpstr>
      <vt:lpstr>Office Theme</vt:lpstr>
      <vt:lpstr>COMP3017  Service Computing</vt:lpstr>
      <vt:lpstr>Module Two: Service Message Exchange SOAP and  Service Description WSDL </vt:lpstr>
      <vt:lpstr>Our textbook for this module: </vt:lpstr>
      <vt:lpstr>Module 2 Learning Outcomes</vt:lpstr>
      <vt:lpstr>Guided questions for Module 2</vt:lpstr>
      <vt:lpstr>Guided questions for Module 2</vt:lpstr>
      <vt:lpstr>Review</vt:lpstr>
      <vt:lpstr>PowerPoint 演示文稿</vt:lpstr>
      <vt:lpstr>PowerPoint 演示文稿</vt:lpstr>
      <vt:lpstr>PowerPoint 演示文稿</vt:lpstr>
      <vt:lpstr>SOAP uses</vt:lpstr>
      <vt:lpstr>B2B using SOAP </vt:lpstr>
      <vt:lpstr>EAI using SOAP</vt:lpstr>
      <vt:lpstr>SOAP message example</vt:lpstr>
      <vt:lpstr>SOAP Message - elements</vt:lpstr>
      <vt:lpstr>SOAP characteristics</vt:lpstr>
      <vt:lpstr>Extensibility</vt:lpstr>
      <vt:lpstr>Alternatives to SOAP Web services</vt:lpstr>
      <vt:lpstr>Service Description WSDL</vt:lpstr>
      <vt:lpstr>PowerPoint 演示文稿</vt:lpstr>
      <vt:lpstr>Using the Protocols Together – service provider perspective</vt:lpstr>
      <vt:lpstr>Using the Protocols Together – service request perspective</vt:lpstr>
      <vt:lpstr>WSDL Essentials</vt:lpstr>
      <vt:lpstr>Service Description</vt:lpstr>
      <vt:lpstr>What is WSDL</vt:lpstr>
      <vt:lpstr>WSDL</vt:lpstr>
      <vt:lpstr>WSDL</vt:lpstr>
      <vt:lpstr>WSDL Specification major Elements</vt:lpstr>
      <vt:lpstr>WSDL Specification major Elements</vt:lpstr>
      <vt:lpstr>WSDL Specification utility Elements</vt:lpstr>
      <vt:lpstr>Example - HelloService.wsdl</vt:lpstr>
      <vt:lpstr>PowerPoint 演示文稿</vt:lpstr>
      <vt:lpstr>PowerPoint 演示文稿</vt:lpstr>
      <vt:lpstr>PowerPoint 演示文稿</vt:lpstr>
      <vt:lpstr>PowerPoint 演示文稿</vt:lpstr>
      <vt:lpstr>PowerPoint 演示文稿</vt:lpstr>
      <vt:lpstr>PowerPoint 演示文稿</vt:lpstr>
      <vt:lpstr>Interoperability</vt:lpstr>
      <vt:lpstr>PowerPoint 演示文稿</vt:lpstr>
      <vt:lpstr>WSDL file is what binds everything together</vt:lpstr>
      <vt:lpstr>WSDL file is what binds everything together</vt:lpstr>
      <vt:lpstr>Web Services Interoperability benefits</vt:lpstr>
      <vt:lpstr>Developing Web Services with WSDL</vt:lpstr>
      <vt:lpstr>Does a Web Service need to be developed from scratch?</vt:lpstr>
      <vt:lpstr>What if we do want to develop the web service from scratch?</vt:lpstr>
      <vt:lpstr>Application Design </vt:lpstr>
      <vt:lpstr>Web Services Toolkits</vt:lpstr>
      <vt:lpstr>End of review</vt:lpstr>
      <vt:lpstr>Service reusability</vt:lpstr>
      <vt:lpstr>WSDL and reusability</vt:lpstr>
      <vt:lpstr>WSDL</vt:lpstr>
      <vt:lpstr>WSDL</vt:lpstr>
      <vt:lpstr>WSDL Authoring Style Recommendation</vt:lpstr>
      <vt:lpstr>WSDL Authoring Style Recommendation</vt:lpstr>
      <vt:lpstr>Example</vt:lpstr>
      <vt:lpstr>Example – to enhance reusability and maintainability</vt:lpstr>
      <vt:lpstr>http://example.com/stockquote/stockquote.xsd</vt:lpstr>
      <vt:lpstr>http://example.com/stockquote/stockquote.wsdl</vt:lpstr>
      <vt:lpstr>Abstract part</vt:lpstr>
      <vt:lpstr>http://example.com/stockquote/stockquoteservice.wsdl</vt:lpstr>
      <vt:lpstr>Concrete part – specific service bindings</vt:lpstr>
      <vt:lpstr>Example – to enhance reusability and maintainability</vt:lpstr>
      <vt:lpstr>WSDL</vt:lpstr>
      <vt:lpstr>Where are SOAP annd WSDL Used?</vt:lpstr>
      <vt:lpstr>Module 2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COMP3017_Spring2023_Module 2_part 3</dc:title>
  <dc:creator>Joanna Siebert</dc:creator>
  <cp:lastModifiedBy>刘玄昊</cp:lastModifiedBy>
  <cp:revision>349</cp:revision>
  <cp:lastPrinted>2023-02-18T04:32:49Z</cp:lastPrinted>
  <dcterms:created xsi:type="dcterms:W3CDTF">2020-03-15T08:11:10Z</dcterms:created>
  <dcterms:modified xsi:type="dcterms:W3CDTF">2023-04-24T06:13:49Z</dcterms:modified>
</cp:coreProperties>
</file>