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86" r:id="rId2"/>
    <p:sldId id="1353" r:id="rId3"/>
    <p:sldId id="1354" r:id="rId4"/>
    <p:sldId id="1355" r:id="rId5"/>
    <p:sldId id="1356" r:id="rId6"/>
    <p:sldId id="1357" r:id="rId7"/>
    <p:sldId id="1358" r:id="rId8"/>
    <p:sldId id="1359" r:id="rId9"/>
    <p:sldId id="1360" r:id="rId10"/>
    <p:sldId id="1361" r:id="rId11"/>
    <p:sldId id="1362" r:id="rId12"/>
    <p:sldId id="1363" r:id="rId13"/>
    <p:sldId id="1364" r:id="rId14"/>
    <p:sldId id="1365" r:id="rId15"/>
    <p:sldId id="1366" r:id="rId16"/>
    <p:sldId id="1367" r:id="rId17"/>
    <p:sldId id="1368" r:id="rId18"/>
    <p:sldId id="1369" r:id="rId19"/>
    <p:sldId id="1370" r:id="rId20"/>
    <p:sldId id="1371" r:id="rId21"/>
    <p:sldId id="1372" r:id="rId22"/>
    <p:sldId id="1373" r:id="rId23"/>
    <p:sldId id="1374" r:id="rId24"/>
    <p:sldId id="1375" r:id="rId25"/>
    <p:sldId id="1376" r:id="rId26"/>
    <p:sldId id="1377" r:id="rId27"/>
    <p:sldId id="1378" r:id="rId28"/>
    <p:sldId id="1379" r:id="rId29"/>
    <p:sldId id="1380" r:id="rId30"/>
    <p:sldId id="1381" r:id="rId31"/>
    <p:sldId id="1382" r:id="rId32"/>
    <p:sldId id="1383" r:id="rId33"/>
    <p:sldId id="1384" r:id="rId34"/>
    <p:sldId id="1385" r:id="rId35"/>
    <p:sldId id="1386" r:id="rId36"/>
    <p:sldId id="1387" r:id="rId37"/>
    <p:sldId id="1388" r:id="rId38"/>
    <p:sldId id="1389" r:id="rId39"/>
    <p:sldId id="1390" r:id="rId40"/>
    <p:sldId id="1391" r:id="rId4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255" y="139027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58B67D-80BF-4A9B-825B-EF95AD20E9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Service Architecture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943E529-D3E1-4D68-BC8C-3B51117D56D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22515" y="1614238"/>
            <a:ext cx="9534300" cy="107632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UDDI</a:t>
            </a:r>
            <a:r>
              <a:rPr lang="en-US" altLang="zh-CN" sz="3600" dirty="0"/>
              <a:t>(Universal Description, Discovery, and Integration )</a:t>
            </a:r>
            <a:r>
              <a:rPr lang="zh-CN" altLang="en-US" sz="3600" dirty="0"/>
              <a:t> defines a </a:t>
            </a:r>
            <a:r>
              <a:rPr lang="zh-CN" altLang="en-US" sz="3600" u="sng" dirty="0"/>
              <a:t>scheme</a:t>
            </a:r>
            <a:r>
              <a:rPr lang="zh-CN" altLang="en-US" sz="3600" dirty="0"/>
              <a:t> to publish and discover information about Web services</a:t>
            </a: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012A3705-7C9B-44AA-9F4F-ABFEC1A9ED8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40682FF-8A27-440C-8962-1019BF33FCC9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10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E8CC6F0-C0DE-4B0A-AEDC-44EE04C5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2174" r="1492"/>
          <a:stretch>
            <a:fillRect/>
          </a:stretch>
        </p:blipFill>
        <p:spPr bwMode="auto">
          <a:xfrm>
            <a:off x="6953375" y="3040063"/>
            <a:ext cx="47244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98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5764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825"/>
            <a:ext cx="6096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09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71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XML Messaging	  XML-RPC, SOAP,XML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33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7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0542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23862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1962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5282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19426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79082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47826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5262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provider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core functionality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4196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an XML-RPC or SOAP service wrapper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WSDL service description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or XML-RPC integration instructions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Deploy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382040" y="5189645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FF00FF"/>
                </a:solidFill>
              </a:rPr>
              <a:t>Register new service via UDDI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858040" y="5288070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5: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781840" y="5189645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4324640" y="53420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4324640" y="496104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request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FF00FF"/>
                </a:solidFill>
              </a:rPr>
              <a:t>Find Services via UDDI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Retrieve Service Description File: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WSDL or XML-RPC Instructions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Create XML-RPC or SOAP Client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Invoke Remote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8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 devices on a computer network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19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these devices on a computer network</a:t>
            </a:r>
          </a:p>
          <a:p>
            <a:r>
              <a:rPr lang="en-US" sz="3200" dirty="0"/>
              <a:t>Requires a common language to allow software agents to make use of one another’s services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74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these devices on a computer network</a:t>
            </a:r>
          </a:p>
          <a:p>
            <a:r>
              <a:rPr lang="en-US" sz="3200" dirty="0"/>
              <a:t>Requires a common language to allow software agents to make use of one another’s services</a:t>
            </a:r>
          </a:p>
          <a:p>
            <a:r>
              <a:rPr lang="en-US" sz="3200" dirty="0"/>
              <a:t>Web Services Discovery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25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these devices on a computer network</a:t>
            </a:r>
          </a:p>
          <a:p>
            <a:r>
              <a:rPr lang="en-US" sz="3200" dirty="0"/>
              <a:t>Requires a common language to allow software agents to make use of one another’s services</a:t>
            </a:r>
          </a:p>
          <a:p>
            <a:r>
              <a:rPr lang="en-US" sz="3200" dirty="0"/>
              <a:t>Web Services Discovery </a:t>
            </a:r>
          </a:p>
          <a:p>
            <a:pPr lvl="1"/>
            <a:r>
              <a:rPr lang="en-US" sz="2800" dirty="0"/>
              <a:t>provides access to software systems over the Internet using standard protocols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94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these devices on a computer network</a:t>
            </a:r>
          </a:p>
          <a:p>
            <a:r>
              <a:rPr lang="en-US" sz="3200" dirty="0"/>
              <a:t>Requires a common language to allow software agents to make use of one another’s services</a:t>
            </a:r>
          </a:p>
          <a:p>
            <a:r>
              <a:rPr lang="en-US" sz="3200" dirty="0"/>
              <a:t>Web Services Discovery </a:t>
            </a:r>
          </a:p>
          <a:p>
            <a:pPr lvl="1"/>
            <a:r>
              <a:rPr lang="en-US" sz="2800" dirty="0"/>
              <a:t>provides access to software systems over the Internet using standard protocols</a:t>
            </a:r>
          </a:p>
          <a:p>
            <a:pPr lvl="1"/>
            <a:r>
              <a:rPr lang="en-US" sz="2800" dirty="0"/>
              <a:t>the process of finding suitable web services to a given task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27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58B67D-80BF-4A9B-825B-EF95AD20E9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Service discovery in Web Service Architecture</a:t>
            </a: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012A3705-7C9B-44AA-9F4F-ABFEC1A9ED8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40682FF-8A27-440C-8962-1019BF33FCC9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19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E8CC6F0-C0DE-4B0A-AEDC-44EE04C5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2174" r="1492"/>
          <a:stretch>
            <a:fillRect/>
          </a:stretch>
        </p:blipFill>
        <p:spPr bwMode="auto">
          <a:xfrm>
            <a:off x="3105793" y="1932864"/>
            <a:ext cx="5600437" cy="406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87" y="2905633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Three: Service Discovery UDDI and Service Composition BPEL</a:t>
            </a:r>
            <a:endParaRPr 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1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C50BDF6-DF50-4FC9-99AE-B5F723600848}"/>
              </a:ext>
            </a:extLst>
          </p:cNvPr>
          <p:cNvSpPr/>
          <p:nvPr/>
        </p:nvSpPr>
        <p:spPr>
          <a:xfrm>
            <a:off x="5432322" y="4574456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2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3F66CC-19B3-4DAE-8791-DEF73AE5584C}"/>
              </a:ext>
            </a:extLst>
          </p:cNvPr>
          <p:cNvSpPr/>
          <p:nvPr/>
        </p:nvSpPr>
        <p:spPr>
          <a:xfrm>
            <a:off x="7713405" y="4446637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3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prstClr val="black"/>
                </a:solidFill>
              </a:rPr>
              <a:t>Service Registry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534899" y="2005659"/>
            <a:ext cx="3025873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B503E-28D6-42F1-BB2B-2CEA5D3B39E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3534899" y="2005659"/>
            <a:ext cx="2561101" cy="2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533F-C893-477A-8551-5D03D9C69C49}"/>
              </a:ext>
            </a:extLst>
          </p:cNvPr>
          <p:cNvCxnSpPr>
            <a:cxnSpLocks/>
            <a:stCxn id="11" idx="1"/>
            <a:endCxn id="12" idx="4"/>
          </p:cNvCxnSpPr>
          <p:nvPr/>
        </p:nvCxnSpPr>
        <p:spPr>
          <a:xfrm flipH="1" flipV="1">
            <a:off x="3534899" y="2005659"/>
            <a:ext cx="4372893" cy="26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18605" y="496736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Credit Card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Hotel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Airline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1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2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3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A0679-9CD2-42E4-A094-35F63BC86C43}"/>
              </a:ext>
            </a:extLst>
          </p:cNvPr>
          <p:cNvSpPr txBox="1"/>
          <p:nvPr/>
        </p:nvSpPr>
        <p:spPr>
          <a:xfrm>
            <a:off x="7381768" y="388663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6E0FC-EECB-468B-89F7-E70FEE868DD3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653D5-6272-4AD2-AEAB-C3456A126D06}"/>
              </a:ext>
            </a:extLst>
          </p:cNvPr>
          <p:cNvSpPr txBox="1"/>
          <p:nvPr/>
        </p:nvSpPr>
        <p:spPr>
          <a:xfrm>
            <a:off x="256345" y="3516625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stCxn id="17" idx="0"/>
          </p:cNvCxnSpPr>
          <p:nvPr/>
        </p:nvCxnSpPr>
        <p:spPr>
          <a:xfrm flipV="1">
            <a:off x="1593331" y="2743078"/>
            <a:ext cx="1405710" cy="190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</p:spTree>
    <p:extLst>
      <p:ext uri="{BB962C8B-B14F-4D97-AF65-F5344CB8AC3E}">
        <p14:creationId xmlns:p14="http://schemas.microsoft.com/office/powerpoint/2010/main" val="192379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4FB9C8C-5601-4AD2-BB3C-C505B97898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5DF979-F39B-4561-926C-B39280A5B7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9444" y="1416050"/>
            <a:ext cx="9524406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A project to speed interoperability and adoption for web services</a:t>
            </a:r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47CC7721-B86D-46B1-B02F-19DD16F83FB1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442A43-F9A6-468E-BEF9-A746D0A8AA62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21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4FB9C8C-5601-4AD2-BB3C-C505B97898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5DF979-F39B-4561-926C-B39280A5B7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9444" y="1416050"/>
            <a:ext cx="9524406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A project to speed interoperability and adoption for web services</a:t>
            </a:r>
          </a:p>
          <a:p>
            <a:pPr lvl="1" eaLnBrk="1" hangingPunct="1"/>
            <a:r>
              <a:rPr lang="en-US" altLang="zh-CN" sz="3200" dirty="0"/>
              <a:t>Standards-based </a:t>
            </a:r>
            <a:r>
              <a:rPr lang="en-US" altLang="zh-CN" sz="3200" u="sng" dirty="0"/>
              <a:t>specifications</a:t>
            </a:r>
            <a:r>
              <a:rPr lang="en-US" altLang="zh-CN" sz="3200" dirty="0"/>
              <a:t> for service description and discovery</a:t>
            </a:r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47CC7721-B86D-46B1-B02F-19DD16F83FB1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442A43-F9A6-468E-BEF9-A746D0A8AA62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22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4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4FB9C8C-5601-4AD2-BB3C-C505B97898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5DF979-F39B-4561-926C-B39280A5B7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9444" y="1416050"/>
            <a:ext cx="9524406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A project to speed interoperability and adoption for web services</a:t>
            </a:r>
          </a:p>
          <a:p>
            <a:pPr lvl="1" eaLnBrk="1" hangingPunct="1"/>
            <a:r>
              <a:rPr lang="en-US" altLang="zh-CN" sz="3200" dirty="0"/>
              <a:t>Standards-based </a:t>
            </a:r>
            <a:r>
              <a:rPr lang="en-US" altLang="zh-CN" sz="3200" u="sng" dirty="0"/>
              <a:t>specifications</a:t>
            </a:r>
            <a:r>
              <a:rPr lang="en-US" altLang="zh-CN" sz="3200" dirty="0"/>
              <a:t> for service description and discovery</a:t>
            </a:r>
          </a:p>
          <a:p>
            <a:pPr lvl="1" eaLnBrk="1" hangingPunct="1"/>
            <a:r>
              <a:rPr lang="en-US" altLang="zh-CN" sz="3200" dirty="0"/>
              <a:t>Shared </a:t>
            </a:r>
            <a:r>
              <a:rPr lang="en-US" altLang="zh-CN" sz="3200" u="sng" dirty="0"/>
              <a:t>operation</a:t>
            </a:r>
            <a:r>
              <a:rPr lang="en-US" altLang="zh-CN" sz="3200" dirty="0"/>
              <a:t> of a business registry on the web</a:t>
            </a:r>
            <a:endParaRPr lang="en-US" altLang="zh-CN" sz="3200" u="sng" dirty="0"/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47CC7721-B86D-46B1-B02F-19DD16F83FB1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442A43-F9A6-468E-BEF9-A746D0A8AA62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23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4FB9C8C-5601-4AD2-BB3C-C505B97898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5DF979-F39B-4561-926C-B39280A5B7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9444" y="1416050"/>
            <a:ext cx="9524406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A project to speed interoperability and adoption for web services</a:t>
            </a:r>
          </a:p>
          <a:p>
            <a:pPr lvl="1" eaLnBrk="1" hangingPunct="1"/>
            <a:r>
              <a:rPr lang="en-US" altLang="zh-CN" sz="3200" dirty="0"/>
              <a:t>Standards-based </a:t>
            </a:r>
            <a:r>
              <a:rPr lang="en-US" altLang="zh-CN" sz="3200" u="sng" dirty="0"/>
              <a:t>specifications</a:t>
            </a:r>
            <a:r>
              <a:rPr lang="en-US" altLang="zh-CN" sz="3200" dirty="0"/>
              <a:t> for service description and discovery</a:t>
            </a:r>
          </a:p>
          <a:p>
            <a:pPr lvl="1" eaLnBrk="1" hangingPunct="1"/>
            <a:r>
              <a:rPr lang="en-US" altLang="zh-CN" sz="3200" dirty="0"/>
              <a:t>Shared </a:t>
            </a:r>
            <a:r>
              <a:rPr lang="en-US" altLang="zh-CN" sz="3200" u="sng" dirty="0"/>
              <a:t>operation</a:t>
            </a:r>
            <a:r>
              <a:rPr lang="en-US" altLang="zh-CN" sz="3200" dirty="0"/>
              <a:t> of a business registry on the web</a:t>
            </a:r>
            <a:endParaRPr lang="en-US" altLang="zh-CN" sz="3200" u="sng" dirty="0"/>
          </a:p>
          <a:p>
            <a:pPr eaLnBrk="1" hangingPunct="1"/>
            <a:r>
              <a:rPr lang="en-US" altLang="zh-CN" sz="3600" dirty="0"/>
              <a:t>Partnership among industry and business leaders</a:t>
            </a:r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47CC7721-B86D-46B1-B02F-19DD16F83FB1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442A43-F9A6-468E-BEF9-A746D0A8AA62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24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6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18E6C8C-0CF1-4858-9BD4-6DEF75AA93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0C47C5-B0EE-40FC-BF76-8AD0C10901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64981" y="1665288"/>
            <a:ext cx="8578850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u="sng" dirty="0"/>
              <a:t>Programmatic registration and discovery </a:t>
            </a:r>
            <a:r>
              <a:rPr lang="en-US" altLang="zh-CN" sz="3600" dirty="0"/>
              <a:t>of business entities and their Web services</a:t>
            </a:r>
          </a:p>
          <a:p>
            <a:pPr eaLnBrk="1" hangingPunct="1"/>
            <a:r>
              <a:rPr lang="en-US" altLang="zh-CN" sz="3600" dirty="0"/>
              <a:t>Based on SOAP, HTTP, XML</a:t>
            </a:r>
          </a:p>
          <a:p>
            <a:pPr eaLnBrk="1" hangingPunct="1"/>
            <a:r>
              <a:rPr lang="en-US" altLang="zh-CN" sz="3600" dirty="0"/>
              <a:t>Registry data</a:t>
            </a:r>
          </a:p>
          <a:p>
            <a:pPr lvl="1" eaLnBrk="1" hangingPunct="1"/>
            <a:r>
              <a:rPr lang="en-US" altLang="zh-CN" sz="3200" dirty="0"/>
              <a:t>Business registrations</a:t>
            </a:r>
          </a:p>
          <a:p>
            <a:pPr lvl="1" eaLnBrk="1" hangingPunct="1"/>
            <a:r>
              <a:rPr lang="en-US" altLang="zh-CN" sz="3200" dirty="0"/>
              <a:t>Service type definitions</a:t>
            </a:r>
          </a:p>
        </p:txBody>
      </p:sp>
      <p:sp>
        <p:nvSpPr>
          <p:cNvPr id="59397" name="灯片编号占位符 5">
            <a:extLst>
              <a:ext uri="{FF2B5EF4-FFF2-40B4-BE49-F238E27FC236}">
                <a16:creationId xmlns:a16="http://schemas.microsoft.com/office/drawing/2014/main" id="{DF8B720C-EE33-4D55-9A48-C771F453CB63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A9F8C5-A2DF-4BBD-8BA9-E925451C1EC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25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018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86B627D-16FD-44E7-B4E4-63F0450E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UDDI Runs “Over” SOAP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F0EFCA03-F1BA-4290-9A5D-19047F115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2190" r="3226" b="4572"/>
          <a:stretch>
            <a:fillRect/>
          </a:stretch>
        </p:blipFill>
        <p:spPr>
          <a:xfrm>
            <a:off x="1881188" y="1684338"/>
            <a:ext cx="8064500" cy="3859212"/>
          </a:xfrm>
        </p:spPr>
      </p:pic>
      <p:sp>
        <p:nvSpPr>
          <p:cNvPr id="87046" name="文本框 3">
            <a:extLst>
              <a:ext uri="{FF2B5EF4-FFF2-40B4-BE49-F238E27FC236}">
                <a16:creationId xmlns:a16="http://schemas.microsoft.com/office/drawing/2014/main" id="{144883D7-20AF-452F-9986-CA134BAC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24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Registry data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9042009"/>
      </p:ext>
    </p:extLst>
  </p:cSld>
  <p:clrMapOvr>
    <a:masterClrMapping/>
  </p:clrMapOvr>
  <p:transition advTm="13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36D62F-CF6D-465A-81BB-E11A5228A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UDDI or something like UDDI?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E0730DB-4568-4BDA-8FC1-3ACBEA7DE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435" y="1900872"/>
            <a:ext cx="9717565" cy="427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 dirty="0"/>
              <a:t>• Platform independent service</a:t>
            </a:r>
          </a:p>
          <a:p>
            <a:pPr lvl="1"/>
            <a:r>
              <a:rPr lang="en-US" altLang="zh-CN" sz="4000" dirty="0"/>
              <a:t>publication and discovery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44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33579718"/>
      </p:ext>
    </p:extLst>
  </p:cSld>
  <p:clrMapOvr>
    <a:masterClrMapping/>
  </p:clrMapOvr>
  <p:transition advTm="13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36D62F-CF6D-465A-81BB-E11A5228A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UDDI or something like UDDI?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E0730DB-4568-4BDA-8FC1-3ACBEA7DE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435" y="1900872"/>
            <a:ext cx="9717565" cy="427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 dirty="0"/>
              <a:t>• Platform independent service</a:t>
            </a:r>
          </a:p>
          <a:p>
            <a:pPr lvl="1"/>
            <a:r>
              <a:rPr lang="en-US" altLang="zh-CN" sz="4000" dirty="0"/>
              <a:t>publication and discovery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4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400" dirty="0"/>
              <a:t>• Enables 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367647067"/>
      </p:ext>
    </p:extLst>
  </p:cSld>
  <p:clrMapOvr>
    <a:masterClrMapping/>
  </p:clrMapOvr>
  <p:transition advTm="13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6535992" y="3845148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cxnSpLocks/>
            <a:stCxn id="17" idx="6"/>
            <a:endCxn id="2" idx="2"/>
          </p:cNvCxnSpPr>
          <p:nvPr/>
        </p:nvCxnSpPr>
        <p:spPr>
          <a:xfrm flipV="1">
            <a:off x="2257008" y="3097530"/>
            <a:ext cx="4109377" cy="2222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35B82-BA8F-4C10-AC5F-E24155D4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10522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6614" y="1623200"/>
            <a:ext cx="1758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SOAP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1131" y="568440"/>
            <a:ext cx="2802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XML-RPC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6614" y="2693989"/>
            <a:ext cx="1866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WSDL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7342" y="2166329"/>
            <a:ext cx="34002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UDDI</a:t>
            </a:r>
            <a:endParaRPr lang="zh-CN" alt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8954" y="573544"/>
            <a:ext cx="1572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BPEL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67176" y="1623200"/>
            <a:ext cx="1090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JEE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60260" y="2868379"/>
            <a:ext cx="1390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5878" y="2697736"/>
            <a:ext cx="1866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WS</a:t>
            </a:r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D</a:t>
            </a:r>
            <a:r>
              <a:rPr lang="en-GB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1104" y="2170091"/>
            <a:ext cx="34002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</a:t>
            </a:r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D</a:t>
            </a:r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</a:t>
            </a:r>
            <a:endParaRPr lang="zh-CN" alt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0350" y="2169339"/>
            <a:ext cx="34002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</a:t>
            </a:r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D</a:t>
            </a:r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</a:t>
            </a:r>
            <a:r>
              <a:rPr lang="en-GB" altLang="zh-CN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</a:t>
            </a:r>
            <a:endParaRPr lang="zh-CN" alt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7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6535992" y="3845148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57008" y="3097530"/>
            <a:ext cx="4109377" cy="2222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73D249-0862-46F9-9530-0C58580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257179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6535992" y="3845148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57008" y="3097530"/>
            <a:ext cx="4109377" cy="2222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9-7046-404F-BF20-B79FA31F7E74}"/>
              </a:ext>
            </a:extLst>
          </p:cNvPr>
          <p:cNvSpPr/>
          <p:nvPr/>
        </p:nvSpPr>
        <p:spPr>
          <a:xfrm>
            <a:off x="6346597" y="1904856"/>
            <a:ext cx="134714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F613-5EB8-4CDA-B684-30BB8A5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47531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6535992" y="3748163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57008" y="3097530"/>
            <a:ext cx="4109377" cy="2222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3922D8C-9F46-45F9-B9E7-D082D4241F5A}"/>
              </a:ext>
            </a:extLst>
          </p:cNvPr>
          <p:cNvSpPr/>
          <p:nvPr/>
        </p:nvSpPr>
        <p:spPr>
          <a:xfrm>
            <a:off x="7809877" y="476621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3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CF967AF-FA30-4C96-A879-398F5CD5FD9C}"/>
              </a:ext>
            </a:extLst>
          </p:cNvPr>
          <p:cNvSpPr/>
          <p:nvPr/>
        </p:nvSpPr>
        <p:spPr>
          <a:xfrm>
            <a:off x="5323720" y="476621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2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85831C-131D-4981-AD73-B83F3C45F747}"/>
              </a:ext>
            </a:extLst>
          </p:cNvPr>
          <p:cNvSpPr/>
          <p:nvPr/>
        </p:nvSpPr>
        <p:spPr>
          <a:xfrm>
            <a:off x="6346597" y="1904856"/>
            <a:ext cx="134714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C6A6E-B9A0-41B1-BF4E-B5B47E360845}"/>
              </a:ext>
            </a:extLst>
          </p:cNvPr>
          <p:cNvSpPr/>
          <p:nvPr/>
        </p:nvSpPr>
        <p:spPr>
          <a:xfrm>
            <a:off x="5062437" y="4646358"/>
            <a:ext cx="4900264" cy="199480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58170E-04B8-46EA-8CFC-DADD43DA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061951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443492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Weather forecats1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91779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prstClr val="black"/>
                </a:solidFill>
              </a:rPr>
              <a:t>Service Registry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989509" y="2005659"/>
            <a:ext cx="2588271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B503E-28D6-42F1-BB2B-2CEA5D3B39E2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3989509" y="2005659"/>
            <a:ext cx="2106491" cy="2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533F-C893-477A-8551-5D03D9C69C49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3989509" y="2005659"/>
            <a:ext cx="3918283" cy="26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18605" y="496736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956852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Credit Card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Hotel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Airline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1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2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3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A0679-9CD2-42E4-A094-35F63BC86C43}"/>
              </a:ext>
            </a:extLst>
          </p:cNvPr>
          <p:cNvSpPr txBox="1"/>
          <p:nvPr/>
        </p:nvSpPr>
        <p:spPr>
          <a:xfrm>
            <a:off x="7381768" y="388663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6E0FC-EECB-468B-89F7-E70FEE868DD3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653D5-6272-4AD2-AEAB-C3456A126D06}"/>
              </a:ext>
            </a:extLst>
          </p:cNvPr>
          <p:cNvSpPr txBox="1"/>
          <p:nvPr/>
        </p:nvSpPr>
        <p:spPr>
          <a:xfrm>
            <a:off x="256345" y="3516625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stCxn id="17" idx="0"/>
          </p:cNvCxnSpPr>
          <p:nvPr/>
        </p:nvCxnSpPr>
        <p:spPr>
          <a:xfrm flipV="1">
            <a:off x="1593331" y="2743078"/>
            <a:ext cx="1405710" cy="190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8E3F4CB-E5C3-4909-B59E-D2C87688105E}"/>
              </a:ext>
            </a:extLst>
          </p:cNvPr>
          <p:cNvSpPr/>
          <p:nvPr/>
        </p:nvSpPr>
        <p:spPr>
          <a:xfrm>
            <a:off x="7809877" y="457224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3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A9E2295-30E9-44FC-AB6D-4C3305E49BC9}"/>
              </a:ext>
            </a:extLst>
          </p:cNvPr>
          <p:cNvSpPr/>
          <p:nvPr/>
        </p:nvSpPr>
        <p:spPr>
          <a:xfrm>
            <a:off x="5286873" y="457224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2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5419F3-FB6D-45A1-8671-86FE444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18596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00869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</p:txBody>
      </p:sp>
    </p:spTree>
    <p:extLst>
      <p:ext uri="{BB962C8B-B14F-4D97-AF65-F5344CB8AC3E}">
        <p14:creationId xmlns:p14="http://schemas.microsoft.com/office/powerpoint/2010/main" val="139975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</p:txBody>
      </p:sp>
    </p:spTree>
    <p:extLst>
      <p:ext uri="{BB962C8B-B14F-4D97-AF65-F5344CB8AC3E}">
        <p14:creationId xmlns:p14="http://schemas.microsoft.com/office/powerpoint/2010/main" val="2182361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  <a:p>
            <a:pPr lvl="1"/>
            <a:r>
              <a:rPr lang="en-US" dirty="0"/>
              <a:t>Anyone  needing a service would go to their service broker and select a service supporting the desired SOAP service interface, and meeting other criteria</a:t>
            </a:r>
          </a:p>
        </p:txBody>
      </p:sp>
    </p:spTree>
    <p:extLst>
      <p:ext uri="{BB962C8B-B14F-4D97-AF65-F5344CB8AC3E}">
        <p14:creationId xmlns:p14="http://schemas.microsoft.com/office/powerpoint/2010/main" val="1563750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  <a:p>
            <a:pPr lvl="1"/>
            <a:r>
              <a:rPr lang="en-US" dirty="0"/>
              <a:t>Anyone  needing a service would go to their service broker and select a service supporting the desired SOAP service interface, and meeting other criteria</a:t>
            </a:r>
          </a:p>
          <a:p>
            <a:pPr lvl="1"/>
            <a:r>
              <a:rPr lang="en-US" dirty="0"/>
              <a:t>The publicly operated UDDI node or broker would be critical for everyone</a:t>
            </a:r>
          </a:p>
        </p:txBody>
      </p:sp>
    </p:spTree>
    <p:extLst>
      <p:ext uri="{BB962C8B-B14F-4D97-AF65-F5344CB8AC3E}">
        <p14:creationId xmlns:p14="http://schemas.microsoft.com/office/powerpoint/2010/main" val="268352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  <a:p>
            <a:pPr lvl="1"/>
            <a:r>
              <a:rPr lang="en-US" dirty="0"/>
              <a:t>Anyone  needing a service would go to their service broker and select a service supporting the desired SOAP service interface, and meeting other criteria</a:t>
            </a:r>
          </a:p>
          <a:p>
            <a:pPr lvl="1"/>
            <a:r>
              <a:rPr lang="en-US" dirty="0"/>
              <a:t>The publicly operated UDDI node or broker would be critical for everyone</a:t>
            </a:r>
          </a:p>
          <a:p>
            <a:pPr lvl="2"/>
            <a:r>
              <a:rPr lang="en-US" dirty="0"/>
              <a:t>For the consumer – public or open brokers would only return services listed for public discovery by others</a:t>
            </a:r>
          </a:p>
        </p:txBody>
      </p:sp>
    </p:spTree>
    <p:extLst>
      <p:ext uri="{BB962C8B-B14F-4D97-AF65-F5344CB8AC3E}">
        <p14:creationId xmlns:p14="http://schemas.microsoft.com/office/powerpoint/2010/main" val="229046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986D-A9C5-48CF-B904-E0E0F2E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A72BA-5BA6-4A45-B1B5-88C03769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Essentials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Chapter 7</a:t>
            </a:r>
          </a:p>
          <a:p>
            <a:r>
              <a:rPr lang="en-GB" dirty="0"/>
              <a:t>Services Computing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Chapters 3.3-3.6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5AED404-BCD2-4F49-AA00-8D908A4F855A}"/>
              </a:ext>
            </a:extLst>
          </p:cNvPr>
          <p:cNvSpPr/>
          <p:nvPr/>
        </p:nvSpPr>
        <p:spPr>
          <a:xfrm>
            <a:off x="5388420" y="4665277"/>
            <a:ext cx="4178711" cy="1880701"/>
          </a:xfrm>
          <a:prstGeom prst="wedgeRoundRectCallout">
            <a:avLst>
              <a:gd name="adj1" fmla="val -80129"/>
              <a:gd name="adj2" fmla="val -10357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400" dirty="0">
                <a:solidFill>
                  <a:srgbClr val="44546A"/>
                </a:solidFill>
              </a:rPr>
              <a:t>You can find an online version of this book </a:t>
            </a:r>
            <a:r>
              <a:rPr lang="en-GB" sz="2400" b="1" dirty="0">
                <a:solidFill>
                  <a:srgbClr val="44546A"/>
                </a:solidFill>
              </a:rPr>
              <a:t>for free</a:t>
            </a:r>
            <a:r>
              <a:rPr lang="en-GB" sz="2400" dirty="0">
                <a:solidFill>
                  <a:srgbClr val="44546A"/>
                </a:solidFill>
              </a:rPr>
              <a:t> through our library webpage</a:t>
            </a:r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1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  <a:p>
            <a:pPr lvl="1"/>
            <a:r>
              <a:rPr lang="en-US" dirty="0"/>
              <a:t>Anyone  needing a service would go to their service broker and select a service supporting the desired SOAP service interface, and meeting other criteria</a:t>
            </a:r>
          </a:p>
          <a:p>
            <a:pPr lvl="1"/>
            <a:r>
              <a:rPr lang="en-US" dirty="0"/>
              <a:t>The publicly operated UDDI node or broker would be critical for everyone</a:t>
            </a:r>
          </a:p>
          <a:p>
            <a:pPr lvl="2"/>
            <a:r>
              <a:rPr lang="en-US" dirty="0"/>
              <a:t>For the consumer – public or open brokers would only return services listed for public discovery by others</a:t>
            </a:r>
          </a:p>
          <a:p>
            <a:pPr lvl="2"/>
            <a:r>
              <a:rPr lang="en-US" dirty="0"/>
              <a:t>For service producer – </a:t>
            </a:r>
            <a:r>
              <a:rPr lang="en-US" dirty="0" err="1"/>
              <a:t>matadata</a:t>
            </a:r>
            <a:r>
              <a:rPr lang="en-US" dirty="0"/>
              <a:t> of index categories would be critical for effective placement </a:t>
            </a:r>
          </a:p>
        </p:txBody>
      </p:sp>
    </p:spTree>
    <p:extLst>
      <p:ext uri="{BB962C8B-B14F-4D97-AF65-F5344CB8AC3E}">
        <p14:creationId xmlns:p14="http://schemas.microsoft.com/office/powerpoint/2010/main" val="10538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4A58-101F-464A-8EBC-D7221E4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299E-F630-47C1-A8E2-95900B3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the main concepts of UDDI﻿﻿﻿</a:t>
            </a:r>
          </a:p>
          <a:p>
            <a:r>
              <a:rPr lang="en-GB" dirty="0"/>
              <a:t>Understand main uses of UDDI,﻿﻿﻿﻿</a:t>
            </a:r>
          </a:p>
          <a:p>
            <a:r>
              <a:rPr lang="en-GB" dirty="0"/>
              <a:t>Understand the technical aspects of UDDI﻿﻿﻿﻿</a:t>
            </a:r>
          </a:p>
          <a:p>
            <a:r>
              <a:rPr lang="en-GB" dirty="0"/>
              <a:t>Understand basic concepts of BPEL</a:t>
            </a:r>
          </a:p>
          <a:p>
            <a:r>
              <a:rPr lang="en-GB" dirty="0"/>
              <a:t>Understand BPEL basic structure</a:t>
            </a:r>
          </a:p>
          <a:p>
            <a:r>
              <a:rPr lang="en-GB" dirty="0"/>
              <a:t>Be able to create business process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3 Guiding Questions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service discovery?</a:t>
            </a:r>
          </a:p>
          <a:p>
            <a:r>
              <a:rPr lang="en-GB" dirty="0"/>
              <a:t>What is UDDI?</a:t>
            </a:r>
          </a:p>
          <a:p>
            <a:r>
              <a:rPr lang="en-GB" dirty="0"/>
              <a:t>What is the relationship between XML, SOAP and UDDI?</a:t>
            </a:r>
          </a:p>
          <a:p>
            <a:r>
              <a:rPr lang="en-GB" dirty="0"/>
              <a:t>What are the technical aspects of UDDI?</a:t>
            </a:r>
          </a:p>
          <a:p>
            <a:r>
              <a:rPr lang="en-GB" dirty="0"/>
              <a:t>What are the main uses of UDDI?</a:t>
            </a:r>
          </a:p>
          <a:p>
            <a:r>
              <a:rPr lang="en-GB" dirty="0"/>
              <a:t>Can you explain the UDDI data model in details?</a:t>
            </a:r>
          </a:p>
          <a:p>
            <a:r>
              <a:rPr lang="en-GB" dirty="0"/>
              <a:t>How to search UDDI via web based interface?</a:t>
            </a:r>
          </a:p>
          <a:p>
            <a:r>
              <a:rPr lang="en-GB" dirty="0"/>
              <a:t>How to use the UDDI programmatic API?</a:t>
            </a:r>
          </a:p>
          <a:p>
            <a:r>
              <a:rPr lang="en-GB" dirty="0"/>
              <a:t>How to publish new companies and services to UDDI?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3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3 Guiding Questions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service composition?</a:t>
            </a:r>
          </a:p>
          <a:p>
            <a:r>
              <a:rPr lang="en-GB" dirty="0"/>
              <a:t>what is business process?</a:t>
            </a:r>
          </a:p>
          <a:p>
            <a:r>
              <a:rPr lang="en-GB" dirty="0"/>
              <a:t>What is BPEL?</a:t>
            </a:r>
          </a:p>
          <a:p>
            <a:r>
              <a:rPr lang="en-GB" dirty="0"/>
              <a:t>How to create the business process in BPEL?</a:t>
            </a:r>
          </a:p>
          <a:p>
            <a:r>
              <a:rPr lang="en-GB" dirty="0"/>
              <a:t>What is the basic structure of BPEL document?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48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939" y="2743200"/>
            <a:ext cx="10686553" cy="1371600"/>
          </a:xfrm>
          <a:noFill/>
          <a:ln/>
        </p:spPr>
        <p:txBody>
          <a:bodyPr anchor="b">
            <a:normAutofit/>
          </a:bodyPr>
          <a:lstStyle/>
          <a:p>
            <a:r>
              <a:rPr lang="en-GB" altLang="en-US" sz="7200" dirty="0">
                <a:latin typeface="Swis721 Hv BT" pitchFamily="34" charset="0"/>
              </a:rPr>
              <a:t>Service Discovery UDDI</a:t>
            </a:r>
            <a:endParaRPr lang="en-US" altLang="en-US" sz="6600" dirty="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3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012A3705-7C9B-44AA-9F4F-ABFEC1A9ED8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40682FF-8A27-440C-8962-1019BF33FCC9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9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E8CC6F0-C0DE-4B0A-AEDC-44EE04C5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2174" r="1492"/>
          <a:stretch>
            <a:fillRect/>
          </a:stretch>
        </p:blipFill>
        <p:spPr bwMode="auto">
          <a:xfrm>
            <a:off x="3095402" y="1954213"/>
            <a:ext cx="5600437" cy="406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02662" y="2248716"/>
            <a:ext cx="2387349" cy="1872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矩形 2"/>
          <p:cNvSpPr/>
          <p:nvPr/>
        </p:nvSpPr>
        <p:spPr>
          <a:xfrm>
            <a:off x="6762198" y="1900869"/>
            <a:ext cx="3165575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3675619" y="5071995"/>
            <a:ext cx="5617036" cy="1601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3044997" y="3891831"/>
            <a:ext cx="2481943" cy="138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1351</Words>
  <Application>Microsoft Office PowerPoint</Application>
  <PresentationFormat>宽屏</PresentationFormat>
  <Paragraphs>235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Swis721 Hv BT</vt:lpstr>
      <vt:lpstr>Arial</vt:lpstr>
      <vt:lpstr>Calibri</vt:lpstr>
      <vt:lpstr>Calibri Light</vt:lpstr>
      <vt:lpstr>Comic Sans MS</vt:lpstr>
      <vt:lpstr>Garamond</vt:lpstr>
      <vt:lpstr>Times New Roman</vt:lpstr>
      <vt:lpstr>Wingdings</vt:lpstr>
      <vt:lpstr>Office Theme</vt:lpstr>
      <vt:lpstr>COMP3017  Service Computing</vt:lpstr>
      <vt:lpstr>Module Three: Service Discovery UDDI and Service Composition BPEL</vt:lpstr>
      <vt:lpstr>PowerPoint 演示文稿</vt:lpstr>
      <vt:lpstr>Textbooks</vt:lpstr>
      <vt:lpstr>Module 3 Learning Outcomes</vt:lpstr>
      <vt:lpstr>Module 3 Guiding Questions</vt:lpstr>
      <vt:lpstr>Module 3 Guiding Questions</vt:lpstr>
      <vt:lpstr>Service Discovery UDDI</vt:lpstr>
      <vt:lpstr>PowerPoint 演示文稿</vt:lpstr>
      <vt:lpstr>Service Architecture</vt:lpstr>
      <vt:lpstr>PowerPoint 演示文稿</vt:lpstr>
      <vt:lpstr>Using the Protocols Together – service provider perspective</vt:lpstr>
      <vt:lpstr>Using the Protocols Together – service request perspective</vt:lpstr>
      <vt:lpstr>Service discovery</vt:lpstr>
      <vt:lpstr>Service discovery</vt:lpstr>
      <vt:lpstr>Service discovery</vt:lpstr>
      <vt:lpstr>Service discovery</vt:lpstr>
      <vt:lpstr>Service discovery</vt:lpstr>
      <vt:lpstr>Service discovery in Web Service Architecture</vt:lpstr>
      <vt:lpstr>PowerPoint 演示文稿</vt:lpstr>
      <vt:lpstr>What is UDDI?</vt:lpstr>
      <vt:lpstr>What is UDDI?</vt:lpstr>
      <vt:lpstr>What is UDDI?</vt:lpstr>
      <vt:lpstr>What is UDDI?</vt:lpstr>
      <vt:lpstr>What is UDDI?</vt:lpstr>
      <vt:lpstr>UDDI Runs “Over” SOAP</vt:lpstr>
      <vt:lpstr>Why UDDI or something like UDDI?</vt:lpstr>
      <vt:lpstr>Why UDDI or something like UDDI?</vt:lpstr>
      <vt:lpstr>Dynamic service discovery</vt:lpstr>
      <vt:lpstr>Dynamic service discovery</vt:lpstr>
      <vt:lpstr>Dynamic service discovery</vt:lpstr>
      <vt:lpstr>Dynamic service discovery</vt:lpstr>
      <vt:lpstr>Dynamic service discovery</vt:lpstr>
      <vt:lpstr>UDDI Vision - 2000</vt:lpstr>
      <vt:lpstr>UDDI Vision - 2000</vt:lpstr>
      <vt:lpstr>UDDI Vision - 2000</vt:lpstr>
      <vt:lpstr>UDDI Vision - 2000</vt:lpstr>
      <vt:lpstr>UDDI Vision - 2000</vt:lpstr>
      <vt:lpstr>UDDI Vision - 2000</vt:lpstr>
      <vt:lpstr>UDDI Vision - 2000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3_part 1</dc:title>
  <dc:creator>Joanna Siebert</dc:creator>
  <cp:lastModifiedBy>刘玄昊</cp:lastModifiedBy>
  <cp:revision>348</cp:revision>
  <cp:lastPrinted>2023-02-18T04:32:49Z</cp:lastPrinted>
  <dcterms:created xsi:type="dcterms:W3CDTF">2020-03-15T08:11:10Z</dcterms:created>
  <dcterms:modified xsi:type="dcterms:W3CDTF">2023-04-22T13:56:13Z</dcterms:modified>
</cp:coreProperties>
</file>