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1694" r:id="rId2"/>
    <p:sldId id="786" r:id="rId3"/>
    <p:sldId id="1474" r:id="rId4"/>
    <p:sldId id="1475" r:id="rId5"/>
    <p:sldId id="1476" r:id="rId6"/>
    <p:sldId id="1477" r:id="rId7"/>
    <p:sldId id="1478" r:id="rId8"/>
    <p:sldId id="1479" r:id="rId9"/>
    <p:sldId id="1480" r:id="rId10"/>
    <p:sldId id="1481" r:id="rId11"/>
    <p:sldId id="1482" r:id="rId12"/>
    <p:sldId id="1689" r:id="rId13"/>
    <p:sldId id="1690" r:id="rId14"/>
    <p:sldId id="1691" r:id="rId15"/>
    <p:sldId id="1692" r:id="rId16"/>
    <p:sldId id="1693" r:id="rId17"/>
    <p:sldId id="1682" r:id="rId18"/>
    <p:sldId id="1683" r:id="rId19"/>
    <p:sldId id="1684" r:id="rId20"/>
    <p:sldId id="1685" r:id="rId21"/>
    <p:sldId id="1686" r:id="rId22"/>
    <p:sldId id="1687" r:id="rId23"/>
    <p:sldId id="1688" r:id="rId24"/>
    <p:sldId id="1483" r:id="rId25"/>
    <p:sldId id="1495" r:id="rId26"/>
    <p:sldId id="1496" r:id="rId27"/>
    <p:sldId id="1497" r:id="rId28"/>
    <p:sldId id="1498" r:id="rId29"/>
    <p:sldId id="1499" r:id="rId30"/>
    <p:sldId id="1500" r:id="rId31"/>
    <p:sldId id="1501" r:id="rId32"/>
    <p:sldId id="1502" r:id="rId33"/>
    <p:sldId id="1503" r:id="rId34"/>
    <p:sldId id="1504" r:id="rId35"/>
    <p:sldId id="1505" r:id="rId36"/>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550" autoAdjust="0"/>
    <p:restoredTop sz="94660"/>
  </p:normalViewPr>
  <p:slideViewPr>
    <p:cSldViewPr snapToGrid="0">
      <p:cViewPr varScale="1">
        <p:scale>
          <a:sx n="85" d="100"/>
          <a:sy n="85" d="100"/>
        </p:scale>
        <p:origin x="72" y="5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22/04/2023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4/22/2023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noFill/>
        </p:spPr>
        <p:txBody>
          <a:bodyPr/>
          <a:lstStyle/>
          <a:p>
            <a:fld id="{0F61A038-F994-4C82-8B5A-0125D37A3E2E}" type="slidenum">
              <a:rPr lang="zh-TW" altLang="en-US"/>
              <a:pPr/>
              <a:t>17</a:t>
            </a:fld>
            <a:endParaRPr lang="en-US" altLang="zh-TW"/>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1"/>
          <p:cNvSpPr>
            <a:spLocks noGrp="1" noChangeArrowheads="1"/>
          </p:cNvSpPr>
          <p:nvPr>
            <p:ph type="sldNum" sz="quarter" idx="5"/>
          </p:nvPr>
        </p:nvSpPr>
        <p:spPr>
          <a:noFill/>
        </p:spPr>
        <p:txBody>
          <a:bodyPr/>
          <a:lstStyle/>
          <a:p>
            <a:fld id="{596CC9BF-1D5F-4B36-BB57-311CB887D60F}" type="slidenum">
              <a:rPr lang="zh-TW" altLang="en-US"/>
              <a:pPr/>
              <a:t>18</a:t>
            </a:fld>
            <a:endParaRPr lang="en-US" altLang="zh-TW"/>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noFill/>
        </p:spPr>
        <p:txBody>
          <a:bodyPr/>
          <a:lstStyle/>
          <a:p>
            <a:fld id="{E5B28127-62B2-4F5B-B7A4-FC14EA8472C9}" type="slidenum">
              <a:rPr lang="zh-TW" altLang="en-US"/>
              <a:pPr/>
              <a:t>19</a:t>
            </a:fld>
            <a:endParaRPr lang="en-US" altLang="zh-TW"/>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p>
            <a:fld id="{D0DD7CCB-6326-49A5-9451-8451FB32C6B5}" type="slidenum">
              <a:rPr lang="zh-TW" altLang="en-US"/>
              <a:pPr/>
              <a:t>20</a:t>
            </a:fld>
            <a:endParaRPr lang="en-US" altLang="zh-TW"/>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p:cNvSpPr>
            <a:spLocks noGrp="1" noChangeArrowheads="1"/>
          </p:cNvSpPr>
          <p:nvPr>
            <p:ph type="sldNum" sz="quarter" idx="5"/>
          </p:nvPr>
        </p:nvSpPr>
        <p:spPr>
          <a:noFill/>
        </p:spPr>
        <p:txBody>
          <a:bodyPr/>
          <a:lstStyle/>
          <a:p>
            <a:fld id="{608528E0-D4DA-495F-8FED-314016101D39}" type="slidenum">
              <a:rPr lang="zh-TW" altLang="en-US"/>
              <a:pPr/>
              <a:t>21</a:t>
            </a:fld>
            <a:endParaRPr lang="en-US" altLang="zh-TW"/>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31"/>
          <p:cNvSpPr>
            <a:spLocks noGrp="1" noChangeArrowheads="1"/>
          </p:cNvSpPr>
          <p:nvPr>
            <p:ph type="sldNum" sz="quarter" idx="5"/>
          </p:nvPr>
        </p:nvSpPr>
        <p:spPr>
          <a:noFill/>
        </p:spPr>
        <p:txBody>
          <a:bodyPr/>
          <a:lstStyle/>
          <a:p>
            <a:fld id="{C688A202-979B-46ED-9A6F-EE8CB31619F6}" type="slidenum">
              <a:rPr lang="zh-TW" altLang="en-US"/>
              <a:pPr/>
              <a:t>22</a:t>
            </a:fld>
            <a:endParaRPr lang="en-US" altLang="zh-TW"/>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noFill/>
        </p:spPr>
        <p:txBody>
          <a:bodyPr/>
          <a:lstStyle/>
          <a:p>
            <a:fld id="{26A08021-1F81-47EB-B4D7-63BCF3ADC74B}" type="slidenum">
              <a:rPr lang="zh-TW" altLang="en-US"/>
              <a:pPr/>
              <a:t>23</a:t>
            </a:fld>
            <a:endParaRPr lang="en-US" altLang="zh-TW"/>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00" y="609600"/>
            <a:ext cx="11480800" cy="685800"/>
          </a:xfrm>
        </p:spPr>
        <p:txBody>
          <a:bodyPr/>
          <a:lstStyle/>
          <a:p>
            <a:r>
              <a:rPr lang="en-US"/>
              <a:t>Click to edit Master title style</a:t>
            </a:r>
          </a:p>
        </p:txBody>
      </p:sp>
      <p:sp>
        <p:nvSpPr>
          <p:cNvPr id="3" name="Text Placeholder 2"/>
          <p:cNvSpPr>
            <a:spLocks noGrp="1"/>
          </p:cNvSpPr>
          <p:nvPr>
            <p:ph type="body" sz="half" idx="1"/>
          </p:nvPr>
        </p:nvSpPr>
        <p:spPr>
          <a:xfrm>
            <a:off x="304800" y="1447800"/>
            <a:ext cx="5715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23000" y="1447800"/>
            <a:ext cx="5715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23000" y="4000500"/>
            <a:ext cx="5715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页脚占位符 8"/>
          <p:cNvSpPr>
            <a:spLocks noGrp="1"/>
          </p:cNvSpPr>
          <p:nvPr>
            <p:ph type="ftr" sz="quarter" idx="10"/>
          </p:nvPr>
        </p:nvSpPr>
        <p:spPr/>
        <p:txBody>
          <a:bodyPr/>
          <a:lstStyle>
            <a:lvl1pPr>
              <a:defRPr/>
            </a:lvl1pPr>
          </a:lstStyle>
          <a:p>
            <a:pPr>
              <a:defRPr/>
            </a:pPr>
            <a:endParaRPr lang="en-US" altLang="zh-CN"/>
          </a:p>
        </p:txBody>
      </p:sp>
      <p:sp>
        <p:nvSpPr>
          <p:cNvPr id="7" name="灯片编号占位符 9"/>
          <p:cNvSpPr>
            <a:spLocks noGrp="1"/>
          </p:cNvSpPr>
          <p:nvPr>
            <p:ph type="sldNum" sz="quarter" idx="11"/>
          </p:nvPr>
        </p:nvSpPr>
        <p:spPr/>
        <p:txBody>
          <a:bodyPr/>
          <a:lstStyle>
            <a:lvl1pPr>
              <a:defRPr/>
            </a:lvl1pPr>
          </a:lstStyle>
          <a:p>
            <a:pPr>
              <a:defRPr/>
            </a:pPr>
            <a:r>
              <a:rPr lang="en-US" altLang="zh-CN"/>
              <a:t>slide</a:t>
            </a:r>
            <a:fld id="{A8CB90B5-2D49-4B99-83DB-E6DE802C32B3}" type="slidenum">
              <a:rPr lang="zh-CN" altLang="en-US"/>
              <a:pPr>
                <a:defRPr/>
              </a:pPr>
              <a:t>‹#›</a:t>
            </a:fld>
            <a:endParaRPr lang="zh-CN" altLang="en-US"/>
          </a:p>
        </p:txBody>
      </p:sp>
    </p:spTree>
    <p:extLst>
      <p:ext uri="{BB962C8B-B14F-4D97-AF65-F5344CB8AC3E}">
        <p14:creationId xmlns:p14="http://schemas.microsoft.com/office/powerpoint/2010/main" val="3565283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6" name="Footer Placeholder 5">
            <a:extLst>
              <a:ext uri="{FF2B5EF4-FFF2-40B4-BE49-F238E27FC236}">
                <a16:creationId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8" name="Footer Placeholder 7">
            <a:extLst>
              <a:ext uri="{FF2B5EF4-FFF2-40B4-BE49-F238E27FC236}">
                <a16:creationId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4" name="Footer Placeholder 3">
            <a:extLst>
              <a:ext uri="{FF2B5EF4-FFF2-40B4-BE49-F238E27FC236}">
                <a16:creationId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3" name="Footer Placeholder 2">
            <a:extLst>
              <a:ext uri="{FF2B5EF4-FFF2-40B4-BE49-F238E27FC236}">
                <a16:creationId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6" name="Footer Placeholder 5">
            <a:extLst>
              <a:ext uri="{FF2B5EF4-FFF2-40B4-BE49-F238E27FC236}">
                <a16:creationId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4/22/2023</a:t>
            </a:fld>
            <a:endParaRPr lang="en-US"/>
          </a:p>
        </p:txBody>
      </p:sp>
      <p:sp>
        <p:nvSpPr>
          <p:cNvPr id="6" name="Footer Placeholder 5">
            <a:extLst>
              <a:ext uri="{FF2B5EF4-FFF2-40B4-BE49-F238E27FC236}">
                <a16:creationId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4/22/2023</a:t>
            </a:fld>
            <a:endParaRPr lang="en-US"/>
          </a:p>
        </p:txBody>
      </p:sp>
      <p:sp>
        <p:nvSpPr>
          <p:cNvPr id="5" name="Footer Placeholder 4">
            <a:extLst>
              <a:ext uri="{FF2B5EF4-FFF2-40B4-BE49-F238E27FC236}">
                <a16:creationId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35.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35.tmp"/><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7.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35.tmp"/><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7.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5.tmp"/><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slideLayout" Target="../slideLayouts/slideLayout7.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48ED5F-CC92-4D91-8F51-6441AC2E4CA7}"/>
              </a:ext>
            </a:extLst>
          </p:cNvPr>
          <p:cNvSpPr>
            <a:spLocks noGrp="1"/>
          </p:cNvSpPr>
          <p:nvPr>
            <p:ph type="title"/>
          </p:nvPr>
        </p:nvSpPr>
        <p:spPr/>
        <p:txBody>
          <a:bodyPr/>
          <a:lstStyle/>
          <a:p>
            <a:r>
              <a:rPr lang="en-AU" dirty="0"/>
              <a:t>Assignment deadlines reminder</a:t>
            </a:r>
            <a:endParaRPr lang="x-none" dirty="0"/>
          </a:p>
        </p:txBody>
      </p:sp>
      <p:sp>
        <p:nvSpPr>
          <p:cNvPr id="3" name="内容占位符 2">
            <a:extLst>
              <a:ext uri="{FF2B5EF4-FFF2-40B4-BE49-F238E27FC236}">
                <a16:creationId xmlns:a16="http://schemas.microsoft.com/office/drawing/2014/main" id="{89782347-351D-4D48-B31D-CB0A90D53300}"/>
              </a:ext>
            </a:extLst>
          </p:cNvPr>
          <p:cNvSpPr>
            <a:spLocks noGrp="1"/>
          </p:cNvSpPr>
          <p:nvPr>
            <p:ph idx="1"/>
          </p:nvPr>
        </p:nvSpPr>
        <p:spPr>
          <a:xfrm>
            <a:off x="838200" y="1589651"/>
            <a:ext cx="10515600" cy="4351338"/>
          </a:xfrm>
        </p:spPr>
        <p:txBody>
          <a:bodyPr>
            <a:normAutofit/>
          </a:bodyPr>
          <a:lstStyle/>
          <a:p>
            <a:r>
              <a:rPr lang="en-AU" sz="3600" dirty="0"/>
              <a:t>March 31</a:t>
            </a:r>
            <a:r>
              <a:rPr lang="en-AU" sz="3600" baseline="30000" dirty="0"/>
              <a:t>st</a:t>
            </a:r>
            <a:r>
              <a:rPr lang="en-AU" sz="3600" dirty="0"/>
              <a:t> – web service programming tutorial (10%)</a:t>
            </a:r>
            <a:endParaRPr lang="x-none" sz="3600" dirty="0"/>
          </a:p>
        </p:txBody>
      </p:sp>
      <p:sp>
        <p:nvSpPr>
          <p:cNvPr id="4" name="Title 1">
            <a:extLst>
              <a:ext uri="{FF2B5EF4-FFF2-40B4-BE49-F238E27FC236}">
                <a16:creationId xmlns:a16="http://schemas.microsoft.com/office/drawing/2014/main" id="{F9ADAE74-AA72-C3C0-2ABB-F6F6DD85355D}"/>
              </a:ext>
            </a:extLst>
          </p:cNvPr>
          <p:cNvSpPr txBox="1">
            <a:spLocks/>
          </p:cNvSpPr>
          <p:nvPr/>
        </p:nvSpPr>
        <p:spPr>
          <a:xfrm>
            <a:off x="838200" y="27297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Other assignments deadlines preview</a:t>
            </a:r>
          </a:p>
        </p:txBody>
      </p:sp>
      <p:sp>
        <p:nvSpPr>
          <p:cNvPr id="5" name="Content Placeholder 2">
            <a:extLst>
              <a:ext uri="{FF2B5EF4-FFF2-40B4-BE49-F238E27FC236}">
                <a16:creationId xmlns:a16="http://schemas.microsoft.com/office/drawing/2014/main" id="{515F9DFC-2735-A130-DDDE-A2C99D82E417}"/>
              </a:ext>
            </a:extLst>
          </p:cNvPr>
          <p:cNvSpPr txBox="1">
            <a:spLocks/>
          </p:cNvSpPr>
          <p:nvPr/>
        </p:nvSpPr>
        <p:spPr>
          <a:xfrm>
            <a:off x="351505" y="385598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GB" sz="3600" dirty="0"/>
              <a:t>15% - Hot topic study journal – 3 tasks</a:t>
            </a:r>
          </a:p>
          <a:p>
            <a:pPr lvl="2"/>
            <a:r>
              <a:rPr lang="en-GB" sz="3200" dirty="0"/>
              <a:t>Task 1 – March 26</a:t>
            </a:r>
            <a:r>
              <a:rPr lang="en-GB" sz="3200" baseline="30000" dirty="0"/>
              <a:t>th</a:t>
            </a:r>
            <a:r>
              <a:rPr lang="en-GB" sz="3200" dirty="0"/>
              <a:t>  </a:t>
            </a:r>
          </a:p>
          <a:p>
            <a:pPr lvl="2"/>
            <a:r>
              <a:rPr lang="en-GB" sz="3200" dirty="0"/>
              <a:t>Task 2 – April 2</a:t>
            </a:r>
            <a:r>
              <a:rPr lang="en-GB" sz="3200" baseline="30000" dirty="0"/>
              <a:t>nd</a:t>
            </a:r>
            <a:r>
              <a:rPr lang="en-GB" sz="3200" dirty="0"/>
              <a:t> </a:t>
            </a:r>
          </a:p>
          <a:p>
            <a:pPr lvl="2"/>
            <a:r>
              <a:rPr lang="en-GB" sz="3200" dirty="0"/>
              <a:t>Task 3 – April 9</a:t>
            </a:r>
            <a:r>
              <a:rPr lang="en-GB" sz="3200" baseline="30000" dirty="0"/>
              <a:t>th</a:t>
            </a:r>
            <a:r>
              <a:rPr lang="en-GB" sz="3200" dirty="0"/>
              <a:t> </a:t>
            </a:r>
          </a:p>
          <a:p>
            <a:pPr lvl="1"/>
            <a:r>
              <a:rPr lang="en-GB" sz="3600" dirty="0"/>
              <a:t>10% - Exercises - Case study – April 16th</a:t>
            </a:r>
          </a:p>
          <a:p>
            <a:pPr marL="914400" lvl="2" indent="0">
              <a:buFont typeface="Arial" panose="020B0604020202020204" pitchFamily="34" charset="0"/>
              <a:buNone/>
            </a:pPr>
            <a:endParaRPr lang="en-GB" sz="3200" dirty="0"/>
          </a:p>
        </p:txBody>
      </p:sp>
    </p:spTree>
    <p:extLst>
      <p:ext uri="{BB962C8B-B14F-4D97-AF65-F5344CB8AC3E}">
        <p14:creationId xmlns:p14="http://schemas.microsoft.com/office/powerpoint/2010/main" val="750468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C3AC-44FB-48AB-BCEA-0490272DE050}"/>
              </a:ext>
            </a:extLst>
          </p:cNvPr>
          <p:cNvSpPr>
            <a:spLocks noGrp="1"/>
          </p:cNvSpPr>
          <p:nvPr>
            <p:ph type="title"/>
          </p:nvPr>
        </p:nvSpPr>
        <p:spPr/>
        <p:txBody>
          <a:bodyPr/>
          <a:lstStyle/>
          <a:p>
            <a:r>
              <a:rPr lang="en-US" dirty="0"/>
              <a:t>Localized approach example</a:t>
            </a:r>
          </a:p>
        </p:txBody>
      </p:sp>
      <p:sp>
        <p:nvSpPr>
          <p:cNvPr id="7" name="Text Placeholder 6">
            <a:extLst>
              <a:ext uri="{FF2B5EF4-FFF2-40B4-BE49-F238E27FC236}">
                <a16:creationId xmlns:a16="http://schemas.microsoft.com/office/drawing/2014/main" id="{E3864313-F922-433B-AF9F-78F6CD1930AA}"/>
              </a:ext>
            </a:extLst>
          </p:cNvPr>
          <p:cNvSpPr>
            <a:spLocks noGrp="1"/>
          </p:cNvSpPr>
          <p:nvPr>
            <p:ph type="body" idx="1"/>
          </p:nvPr>
        </p:nvSpPr>
        <p:spPr/>
        <p:txBody>
          <a:bodyPr>
            <a:normAutofit/>
          </a:bodyPr>
          <a:lstStyle/>
          <a:p>
            <a:r>
              <a:rPr lang="en-US" sz="3200" dirty="0"/>
              <a:t>Service request</a:t>
            </a:r>
          </a:p>
        </p:txBody>
      </p:sp>
      <p:sp>
        <p:nvSpPr>
          <p:cNvPr id="8" name="Text Placeholder 7">
            <a:extLst>
              <a:ext uri="{FF2B5EF4-FFF2-40B4-BE49-F238E27FC236}">
                <a16:creationId xmlns:a16="http://schemas.microsoft.com/office/drawing/2014/main" id="{E589A055-6555-441B-86E8-D5B0898C1007}"/>
              </a:ext>
            </a:extLst>
          </p:cNvPr>
          <p:cNvSpPr>
            <a:spLocks noGrp="1"/>
          </p:cNvSpPr>
          <p:nvPr>
            <p:ph type="body" sz="quarter" idx="3"/>
          </p:nvPr>
        </p:nvSpPr>
        <p:spPr/>
        <p:txBody>
          <a:bodyPr>
            <a:normAutofit/>
          </a:bodyPr>
          <a:lstStyle/>
          <a:p>
            <a:r>
              <a:rPr lang="en-US" sz="3200" dirty="0"/>
              <a:t>Valid solutions</a:t>
            </a:r>
          </a:p>
        </p:txBody>
      </p:sp>
      <p:pic>
        <p:nvPicPr>
          <p:cNvPr id="4" name="Picture 3">
            <a:extLst>
              <a:ext uri="{FF2B5EF4-FFF2-40B4-BE49-F238E27FC236}">
                <a16:creationId xmlns:a16="http://schemas.microsoft.com/office/drawing/2014/main" id="{D2024B79-B97A-49E9-B125-458FB1286CE6}"/>
              </a:ext>
            </a:extLst>
          </p:cNvPr>
          <p:cNvPicPr>
            <a:picLocks noChangeAspect="1"/>
          </p:cNvPicPr>
          <p:nvPr/>
        </p:nvPicPr>
        <p:blipFill>
          <a:blip r:embed="rId2"/>
          <a:stretch>
            <a:fillRect/>
          </a:stretch>
        </p:blipFill>
        <p:spPr>
          <a:xfrm>
            <a:off x="665163" y="2815037"/>
            <a:ext cx="4249527" cy="2784391"/>
          </a:xfrm>
          <a:prstGeom prst="rect">
            <a:avLst/>
          </a:prstGeom>
        </p:spPr>
      </p:pic>
      <p:pic>
        <p:nvPicPr>
          <p:cNvPr id="5" name="Picture 4">
            <a:extLst>
              <a:ext uri="{FF2B5EF4-FFF2-40B4-BE49-F238E27FC236}">
                <a16:creationId xmlns:a16="http://schemas.microsoft.com/office/drawing/2014/main" id="{A2C54140-6314-4D37-8779-A72BEAC298CF}"/>
              </a:ext>
            </a:extLst>
          </p:cNvPr>
          <p:cNvPicPr>
            <a:picLocks noChangeAspect="1"/>
          </p:cNvPicPr>
          <p:nvPr/>
        </p:nvPicPr>
        <p:blipFill>
          <a:blip r:embed="rId3"/>
          <a:stretch>
            <a:fillRect/>
          </a:stretch>
        </p:blipFill>
        <p:spPr>
          <a:xfrm>
            <a:off x="5706503" y="2505076"/>
            <a:ext cx="6106211" cy="4246072"/>
          </a:xfrm>
          <a:prstGeom prst="rect">
            <a:avLst/>
          </a:prstGeom>
        </p:spPr>
      </p:pic>
    </p:spTree>
    <p:extLst>
      <p:ext uri="{BB962C8B-B14F-4D97-AF65-F5344CB8AC3E}">
        <p14:creationId xmlns:p14="http://schemas.microsoft.com/office/powerpoint/2010/main" val="374379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BB45-BED0-4980-ABF3-BF037E311921}"/>
              </a:ext>
            </a:extLst>
          </p:cNvPr>
          <p:cNvSpPr>
            <a:spLocks noGrp="1"/>
          </p:cNvSpPr>
          <p:nvPr>
            <p:ph type="title"/>
          </p:nvPr>
        </p:nvSpPr>
        <p:spPr/>
        <p:txBody>
          <a:bodyPr/>
          <a:lstStyle/>
          <a:p>
            <a:r>
              <a:rPr lang="en-US" dirty="0"/>
              <a:t>Basic idea of LASEC algorithm</a:t>
            </a:r>
          </a:p>
        </p:txBody>
      </p:sp>
      <p:pic>
        <p:nvPicPr>
          <p:cNvPr id="7" name="Picture 6">
            <a:extLst>
              <a:ext uri="{FF2B5EF4-FFF2-40B4-BE49-F238E27FC236}">
                <a16:creationId xmlns:a16="http://schemas.microsoft.com/office/drawing/2014/main" id="{0B54A74E-059F-4B3E-A2F9-32C9FBFE08DE}"/>
              </a:ext>
            </a:extLst>
          </p:cNvPr>
          <p:cNvPicPr>
            <a:picLocks noChangeAspect="1"/>
          </p:cNvPicPr>
          <p:nvPr/>
        </p:nvPicPr>
        <p:blipFill>
          <a:blip r:embed="rId2"/>
          <a:stretch>
            <a:fillRect/>
          </a:stretch>
        </p:blipFill>
        <p:spPr>
          <a:xfrm>
            <a:off x="1457459" y="1845490"/>
            <a:ext cx="8572949" cy="4620397"/>
          </a:xfrm>
          <a:prstGeom prst="rect">
            <a:avLst/>
          </a:prstGeom>
        </p:spPr>
      </p:pic>
    </p:spTree>
    <p:extLst>
      <p:ext uri="{BB962C8B-B14F-4D97-AF65-F5344CB8AC3E}">
        <p14:creationId xmlns:p14="http://schemas.microsoft.com/office/powerpoint/2010/main" val="757732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sz="3600" dirty="0">
                <a:latin typeface="Times New Roman" pitchFamily="18" charset="0"/>
                <a:cs typeface="Times New Roman" pitchFamily="18" charset="0"/>
              </a:rPr>
              <a:t>Overview of the Solution (1)</a:t>
            </a:r>
            <a:endParaRPr lang="en-AU" altLang="zh-CN" sz="3600" dirty="0">
              <a:latin typeface="Times New Roman" pitchFamily="18" charset="0"/>
              <a:cs typeface="Times New Roman" pitchFamily="18" charset="0"/>
            </a:endParaRPr>
          </a:p>
        </p:txBody>
      </p:sp>
      <p:sp>
        <p:nvSpPr>
          <p:cNvPr id="18435" name="Content Placeholder 2"/>
          <p:cNvSpPr>
            <a:spLocks noGrp="1"/>
          </p:cNvSpPr>
          <p:nvPr>
            <p:ph idx="1"/>
          </p:nvPr>
        </p:nvSpPr>
        <p:spPr>
          <a:xfrm>
            <a:off x="651702" y="1690688"/>
            <a:ext cx="11116227" cy="4953000"/>
          </a:xfrm>
        </p:spPr>
        <p:txBody>
          <a:bodyPr>
            <a:normAutofit/>
          </a:bodyPr>
          <a:lstStyle/>
          <a:p>
            <a:r>
              <a:rPr lang="en-AU" sz="4400" dirty="0"/>
              <a:t>Requirements for new solution</a:t>
            </a:r>
          </a:p>
          <a:p>
            <a:pPr lvl="1"/>
            <a:r>
              <a:rPr lang="en-AU" sz="3200" dirty="0"/>
              <a:t>There should be no special entity to manage service composition process </a:t>
            </a:r>
          </a:p>
          <a:p>
            <a:pPr lvl="1"/>
            <a:r>
              <a:rPr lang="en-AU" sz="3200" dirty="0"/>
              <a:t>Service providers can communicate only with their local neighbours, not all other service providers </a:t>
            </a:r>
          </a:p>
          <a:p>
            <a:pPr lvl="1"/>
            <a:r>
              <a:rPr lang="en-AU" sz="3200" dirty="0"/>
              <a:t>No service provider knows the full global information or gathers it</a:t>
            </a:r>
          </a:p>
          <a:p>
            <a:pPr lvl="1"/>
            <a:r>
              <a:rPr lang="en-AU" sz="3200" dirty="0"/>
              <a:t>Initially, service providers are atomic, in sense that they provide some functionality and are not coupled with any other service provider to provide a composed service</a:t>
            </a:r>
          </a:p>
        </p:txBody>
      </p:sp>
    </p:spTree>
    <p:extLst>
      <p:ext uri="{BB962C8B-B14F-4D97-AF65-F5344CB8AC3E}">
        <p14:creationId xmlns:p14="http://schemas.microsoft.com/office/powerpoint/2010/main" val="2466997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altLang="zh-CN" sz="3600" dirty="0">
                <a:latin typeface="Times New Roman" pitchFamily="18" charset="0"/>
                <a:cs typeface="Times New Roman" pitchFamily="18" charset="0"/>
              </a:rPr>
              <a:t>Overview of the Solution (2)</a:t>
            </a:r>
          </a:p>
        </p:txBody>
      </p:sp>
      <p:sp>
        <p:nvSpPr>
          <p:cNvPr id="19459" name="Rectangle 3"/>
          <p:cNvSpPr>
            <a:spLocks noGrp="1" noChangeArrowheads="1"/>
          </p:cNvSpPr>
          <p:nvPr>
            <p:ph type="body" idx="1"/>
          </p:nvPr>
        </p:nvSpPr>
        <p:spPr>
          <a:xfrm>
            <a:off x="339546" y="1451716"/>
            <a:ext cx="6896995" cy="1042988"/>
          </a:xfrm>
        </p:spPr>
        <p:txBody>
          <a:bodyPr/>
          <a:lstStyle/>
          <a:p>
            <a:pPr>
              <a:lnSpc>
                <a:spcPct val="80000"/>
              </a:lnSpc>
            </a:pPr>
            <a:r>
              <a:rPr lang="en-US" altLang="zh-TW" sz="2000" dirty="0"/>
              <a:t>  Inspired by the strategies adopted in solving jigsaw puzzles. </a:t>
            </a:r>
          </a:p>
          <a:p>
            <a:pPr>
              <a:lnSpc>
                <a:spcPct val="80000"/>
              </a:lnSpc>
            </a:pPr>
            <a:endParaRPr lang="en-US" sz="2000" dirty="0"/>
          </a:p>
        </p:txBody>
      </p:sp>
      <p:pic>
        <p:nvPicPr>
          <p:cNvPr id="19460" name="Picture 4" descr="island ac"/>
          <p:cNvPicPr>
            <a:picLocks noChangeAspect="1" noChangeArrowheads="1"/>
          </p:cNvPicPr>
          <p:nvPr/>
        </p:nvPicPr>
        <p:blipFill>
          <a:blip r:embed="rId2"/>
          <a:srcRect/>
          <a:stretch>
            <a:fillRect/>
          </a:stretch>
        </p:blipFill>
        <p:spPr bwMode="auto">
          <a:xfrm>
            <a:off x="7014713" y="2180289"/>
            <a:ext cx="5204299" cy="1268497"/>
          </a:xfrm>
          <a:prstGeom prst="rect">
            <a:avLst/>
          </a:prstGeom>
          <a:noFill/>
          <a:ln w="9525">
            <a:noFill/>
            <a:miter lim="800000"/>
            <a:headEnd/>
            <a:tailEnd/>
          </a:ln>
        </p:spPr>
      </p:pic>
      <p:pic>
        <p:nvPicPr>
          <p:cNvPr id="19461" name="Picture 4" descr="result"/>
          <p:cNvPicPr>
            <a:picLocks noChangeAspect="1" noChangeArrowheads="1"/>
          </p:cNvPicPr>
          <p:nvPr/>
        </p:nvPicPr>
        <p:blipFill>
          <a:blip r:embed="rId3"/>
          <a:srcRect/>
          <a:stretch>
            <a:fillRect/>
          </a:stretch>
        </p:blipFill>
        <p:spPr bwMode="auto">
          <a:xfrm>
            <a:off x="7202385" y="145820"/>
            <a:ext cx="5078179" cy="1790893"/>
          </a:xfrm>
          <a:prstGeom prst="rect">
            <a:avLst/>
          </a:prstGeom>
          <a:noFill/>
          <a:ln w="9525">
            <a:noFill/>
            <a:miter lim="800000"/>
            <a:headEnd/>
            <a:tailEnd/>
          </a:ln>
        </p:spPr>
      </p:pic>
      <p:sp>
        <p:nvSpPr>
          <p:cNvPr id="19462" name="Rectangle 3"/>
          <p:cNvSpPr txBox="1">
            <a:spLocks noChangeArrowheads="1"/>
          </p:cNvSpPr>
          <p:nvPr/>
        </p:nvSpPr>
        <p:spPr bwMode="auto">
          <a:xfrm>
            <a:off x="339546" y="2200108"/>
            <a:ext cx="6356221" cy="1643063"/>
          </a:xfrm>
          <a:prstGeom prst="rect">
            <a:avLst/>
          </a:prstGeom>
          <a:noFill/>
          <a:ln w="9525">
            <a:noFill/>
            <a:miter lim="800000"/>
            <a:headEnd/>
            <a:tailEnd/>
          </a:ln>
        </p:spPr>
        <p:txBody>
          <a:bodyPr/>
          <a:lstStyle/>
          <a:p>
            <a:pPr marL="342900" indent="-342900">
              <a:lnSpc>
                <a:spcPct val="80000"/>
              </a:lnSpc>
              <a:spcBef>
                <a:spcPct val="20000"/>
              </a:spcBef>
              <a:buFont typeface="Arial" pitchFamily="34" charset="0"/>
              <a:buChar char="•"/>
            </a:pPr>
            <a:r>
              <a:rPr lang="en-US" altLang="zh-TW" sz="2000" dirty="0">
                <a:latin typeface="Calibri" pitchFamily="34" charset="0"/>
              </a:rPr>
              <a:t>Forming service sections: Service provider identifies what service type it needs to interlock with through his output and then searches for appropriate service provider with matching input type. </a:t>
            </a:r>
          </a:p>
          <a:p>
            <a:pPr marL="342900" indent="-342900">
              <a:lnSpc>
                <a:spcPct val="80000"/>
              </a:lnSpc>
              <a:spcBef>
                <a:spcPct val="20000"/>
              </a:spcBef>
            </a:pPr>
            <a:endParaRPr lang="en-US" sz="2000" dirty="0">
              <a:latin typeface="Calibri" pitchFamily="34" charset="0"/>
            </a:endParaRPr>
          </a:p>
        </p:txBody>
      </p:sp>
      <p:sp>
        <p:nvSpPr>
          <p:cNvPr id="19463" name="Rectangle 3"/>
          <p:cNvSpPr txBox="1">
            <a:spLocks noChangeArrowheads="1"/>
          </p:cNvSpPr>
          <p:nvPr/>
        </p:nvSpPr>
        <p:spPr bwMode="auto">
          <a:xfrm>
            <a:off x="339547" y="3500438"/>
            <a:ext cx="7427937" cy="571500"/>
          </a:xfrm>
          <a:prstGeom prst="rect">
            <a:avLst/>
          </a:prstGeom>
          <a:noFill/>
          <a:ln w="9525">
            <a:noFill/>
            <a:miter lim="800000"/>
            <a:headEnd/>
            <a:tailEnd/>
          </a:ln>
        </p:spPr>
        <p:txBody>
          <a:bodyPr/>
          <a:lstStyle/>
          <a:p>
            <a:pPr marL="342900" indent="-342900">
              <a:lnSpc>
                <a:spcPct val="70000"/>
              </a:lnSpc>
              <a:spcBef>
                <a:spcPct val="20000"/>
              </a:spcBef>
              <a:buFont typeface="Arial" pitchFamily="34" charset="0"/>
              <a:buChar char="•"/>
            </a:pPr>
            <a:r>
              <a:rPr lang="en-US" altLang="zh-TW" sz="2000" dirty="0">
                <a:latin typeface="Calibri" pitchFamily="34" charset="0"/>
              </a:rPr>
              <a:t>Growing service: At later stages these sections are joined together with other sections to gradually construct the completed solution. </a:t>
            </a:r>
            <a:endParaRPr lang="en-US" altLang="zh-TW" sz="2000" i="1" dirty="0">
              <a:latin typeface="Calibri" pitchFamily="34" charset="0"/>
            </a:endParaRPr>
          </a:p>
          <a:p>
            <a:pPr marL="342900" indent="-342900">
              <a:lnSpc>
                <a:spcPct val="70000"/>
              </a:lnSpc>
              <a:spcBef>
                <a:spcPct val="20000"/>
              </a:spcBef>
              <a:buFont typeface="Arial" pitchFamily="34" charset="0"/>
              <a:buChar char="•"/>
            </a:pPr>
            <a:endParaRPr lang="en-US" altLang="zh-TW" sz="2000" dirty="0">
              <a:latin typeface="Calibri" pitchFamily="34" charset="0"/>
            </a:endParaRPr>
          </a:p>
          <a:p>
            <a:pPr marL="342900" indent="-342900">
              <a:lnSpc>
                <a:spcPct val="70000"/>
              </a:lnSpc>
              <a:spcBef>
                <a:spcPct val="20000"/>
              </a:spcBef>
              <a:buFont typeface="Arial" pitchFamily="34" charset="0"/>
              <a:buChar char="•"/>
            </a:pPr>
            <a:endParaRPr lang="en-US" sz="2000" dirty="0">
              <a:latin typeface="Calibri" pitchFamily="34" charset="0"/>
            </a:endParaRPr>
          </a:p>
        </p:txBody>
      </p:sp>
      <p:pic>
        <p:nvPicPr>
          <p:cNvPr id="19464" name="Picture 6" descr="puzzle1"/>
          <p:cNvPicPr>
            <a:picLocks noChangeAspect="1" noChangeArrowheads="1"/>
          </p:cNvPicPr>
          <p:nvPr/>
        </p:nvPicPr>
        <p:blipFill>
          <a:blip r:embed="rId4"/>
          <a:srcRect/>
          <a:stretch>
            <a:fillRect/>
          </a:stretch>
        </p:blipFill>
        <p:spPr bwMode="auto">
          <a:xfrm>
            <a:off x="436190" y="4227408"/>
            <a:ext cx="3189355" cy="2419197"/>
          </a:xfrm>
          <a:prstGeom prst="rect">
            <a:avLst/>
          </a:prstGeom>
          <a:noFill/>
          <a:ln w="9525">
            <a:noFill/>
            <a:miter lim="800000"/>
            <a:headEnd/>
            <a:tailEnd/>
          </a:ln>
        </p:spPr>
      </p:pic>
      <p:pic>
        <p:nvPicPr>
          <p:cNvPr id="19465" name="Picture 7" descr="puzzle11"/>
          <p:cNvPicPr>
            <a:picLocks noChangeAspect="1" noChangeArrowheads="1"/>
          </p:cNvPicPr>
          <p:nvPr/>
        </p:nvPicPr>
        <p:blipFill>
          <a:blip r:embed="rId5"/>
          <a:srcRect/>
          <a:stretch>
            <a:fillRect/>
          </a:stretch>
        </p:blipFill>
        <p:spPr bwMode="auto">
          <a:xfrm>
            <a:off x="4670806" y="4171282"/>
            <a:ext cx="3363107" cy="2331179"/>
          </a:xfrm>
          <a:prstGeom prst="rect">
            <a:avLst/>
          </a:prstGeom>
          <a:noFill/>
          <a:ln w="9525">
            <a:noFill/>
            <a:miter lim="800000"/>
            <a:headEnd/>
            <a:tailEnd/>
          </a:ln>
        </p:spPr>
      </p:pic>
      <p:pic>
        <p:nvPicPr>
          <p:cNvPr id="19466" name="Picture 8" descr="puzzle1111"/>
          <p:cNvPicPr>
            <a:picLocks noChangeAspect="1" noChangeArrowheads="1"/>
          </p:cNvPicPr>
          <p:nvPr/>
        </p:nvPicPr>
        <p:blipFill>
          <a:blip r:embed="rId6"/>
          <a:srcRect/>
          <a:stretch>
            <a:fillRect/>
          </a:stretch>
        </p:blipFill>
        <p:spPr bwMode="auto">
          <a:xfrm>
            <a:off x="8932930" y="4071939"/>
            <a:ext cx="3014463" cy="2233364"/>
          </a:xfrm>
          <a:prstGeom prst="rect">
            <a:avLst/>
          </a:prstGeom>
          <a:noFill/>
          <a:ln w="9525">
            <a:noFill/>
            <a:miter lim="800000"/>
            <a:headEnd/>
            <a:tailEnd/>
          </a:ln>
        </p:spPr>
      </p:pic>
      <p:sp>
        <p:nvSpPr>
          <p:cNvPr id="19467" name="Line 10"/>
          <p:cNvSpPr>
            <a:spLocks noChangeShapeType="1"/>
          </p:cNvSpPr>
          <p:nvPr/>
        </p:nvSpPr>
        <p:spPr bwMode="auto">
          <a:xfrm flipV="1">
            <a:off x="3692045" y="5049850"/>
            <a:ext cx="503186" cy="1310"/>
          </a:xfrm>
          <a:prstGeom prst="line">
            <a:avLst/>
          </a:prstGeom>
          <a:noFill/>
          <a:ln w="9525">
            <a:solidFill>
              <a:schemeClr val="tx1"/>
            </a:solidFill>
            <a:round/>
            <a:headEnd/>
            <a:tailEnd type="triangle" w="med" len="med"/>
          </a:ln>
        </p:spPr>
        <p:txBody>
          <a:bodyPr/>
          <a:lstStyle/>
          <a:p>
            <a:endParaRPr lang="en-US"/>
          </a:p>
        </p:txBody>
      </p:sp>
      <p:sp>
        <p:nvSpPr>
          <p:cNvPr id="19468" name="Line 11"/>
          <p:cNvSpPr>
            <a:spLocks noChangeShapeType="1"/>
          </p:cNvSpPr>
          <p:nvPr/>
        </p:nvSpPr>
        <p:spPr bwMode="auto">
          <a:xfrm>
            <a:off x="8256612" y="5049850"/>
            <a:ext cx="453619" cy="0"/>
          </a:xfrm>
          <a:prstGeom prst="line">
            <a:avLst/>
          </a:prstGeom>
          <a:noFill/>
          <a:ln w="9525">
            <a:solidFill>
              <a:schemeClr val="tx1"/>
            </a:solidFill>
            <a:round/>
            <a:headEnd/>
            <a:tailEnd type="triangle" w="med" len="med"/>
          </a:ln>
        </p:spPr>
        <p:txBody>
          <a:bodyPr/>
          <a:lstStyle/>
          <a:p>
            <a:endParaRPr lang="en-US"/>
          </a:p>
        </p:txBody>
      </p:sp>
    </p:spTree>
    <p:extLst>
      <p:ext uri="{BB962C8B-B14F-4D97-AF65-F5344CB8AC3E}">
        <p14:creationId xmlns:p14="http://schemas.microsoft.com/office/powerpoint/2010/main" val="164827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4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46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7" grpId="0" animBg="1"/>
      <p:bldP spid="1946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sz="3600" dirty="0">
                <a:latin typeface="Times New Roman" pitchFamily="18" charset="0"/>
                <a:cs typeface="Times New Roman" pitchFamily="18" charset="0"/>
              </a:rPr>
              <a:t>Overview of the Solution (3)</a:t>
            </a:r>
          </a:p>
        </p:txBody>
      </p:sp>
      <p:pic>
        <p:nvPicPr>
          <p:cNvPr id="20484" name="Picture 2"/>
          <p:cNvPicPr>
            <a:picLocks noChangeAspect="1" noChangeArrowheads="1"/>
          </p:cNvPicPr>
          <p:nvPr/>
        </p:nvPicPr>
        <p:blipFill>
          <a:blip r:embed="rId2"/>
          <a:srcRect/>
          <a:stretch>
            <a:fillRect/>
          </a:stretch>
        </p:blipFill>
        <p:spPr bwMode="auto">
          <a:xfrm>
            <a:off x="983226" y="1492278"/>
            <a:ext cx="3094703" cy="2197041"/>
          </a:xfrm>
          <a:prstGeom prst="rect">
            <a:avLst/>
          </a:prstGeom>
          <a:noFill/>
          <a:ln w="9525">
            <a:noFill/>
            <a:miter lim="800000"/>
            <a:headEnd/>
            <a:tailEnd/>
          </a:ln>
        </p:spPr>
      </p:pic>
      <p:pic>
        <p:nvPicPr>
          <p:cNvPr id="20485" name="Picture 3"/>
          <p:cNvPicPr>
            <a:picLocks noChangeAspect="1" noChangeArrowheads="1"/>
          </p:cNvPicPr>
          <p:nvPr/>
        </p:nvPicPr>
        <p:blipFill>
          <a:blip r:embed="rId3"/>
          <a:srcRect/>
          <a:stretch>
            <a:fillRect/>
          </a:stretch>
        </p:blipFill>
        <p:spPr bwMode="auto">
          <a:xfrm>
            <a:off x="6032417" y="127811"/>
            <a:ext cx="5992435" cy="4021401"/>
          </a:xfrm>
          <a:prstGeom prst="rect">
            <a:avLst/>
          </a:prstGeom>
          <a:noFill/>
          <a:ln w="9525">
            <a:noFill/>
            <a:miter lim="800000"/>
            <a:headEnd/>
            <a:tailEnd/>
          </a:ln>
        </p:spPr>
      </p:pic>
      <p:pic>
        <p:nvPicPr>
          <p:cNvPr id="20486" name="Picture 5"/>
          <p:cNvPicPr>
            <a:picLocks noChangeAspect="1" noChangeArrowheads="1"/>
          </p:cNvPicPr>
          <p:nvPr/>
        </p:nvPicPr>
        <p:blipFill>
          <a:blip r:embed="rId4"/>
          <a:srcRect/>
          <a:stretch>
            <a:fillRect/>
          </a:stretch>
        </p:blipFill>
        <p:spPr bwMode="auto">
          <a:xfrm>
            <a:off x="629265" y="4277033"/>
            <a:ext cx="5061923" cy="2636020"/>
          </a:xfrm>
          <a:prstGeom prst="rect">
            <a:avLst/>
          </a:prstGeom>
          <a:noFill/>
          <a:ln w="9525">
            <a:noFill/>
            <a:miter lim="800000"/>
            <a:headEnd/>
            <a:tailEnd/>
          </a:ln>
        </p:spPr>
      </p:pic>
    </p:spTree>
    <p:extLst>
      <p:ext uri="{BB962C8B-B14F-4D97-AF65-F5344CB8AC3E}">
        <p14:creationId xmlns:p14="http://schemas.microsoft.com/office/powerpoint/2010/main" val="406206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blinds(horizontal)">
                                      <p:cBhvr>
                                        <p:cTn id="7" dur="5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727587"/>
            <a:ext cx="11480800" cy="685800"/>
          </a:xfrm>
        </p:spPr>
        <p:txBody>
          <a:bodyPr/>
          <a:lstStyle/>
          <a:p>
            <a:pPr eaLnBrk="1" hangingPunct="1">
              <a:defRPr/>
            </a:pPr>
            <a:r>
              <a:rPr lang="en-US" altLang="zh-CN" sz="3600" dirty="0">
                <a:latin typeface="Times New Roman" pitchFamily="18" charset="0"/>
                <a:cs typeface="Times New Roman" pitchFamily="18" charset="0"/>
              </a:rPr>
              <a:t>Challenging Issues</a:t>
            </a:r>
          </a:p>
        </p:txBody>
      </p:sp>
      <p:sp>
        <p:nvSpPr>
          <p:cNvPr id="21507" name="Text Placeholder 2"/>
          <p:cNvSpPr>
            <a:spLocks noGrp="1"/>
          </p:cNvSpPr>
          <p:nvPr>
            <p:ph type="body" sz="half" idx="1"/>
          </p:nvPr>
        </p:nvSpPr>
        <p:spPr>
          <a:xfrm>
            <a:off x="112034" y="1927122"/>
            <a:ext cx="7252327" cy="4930877"/>
          </a:xfrm>
        </p:spPr>
        <p:txBody>
          <a:bodyPr>
            <a:normAutofit/>
          </a:bodyPr>
          <a:lstStyle/>
          <a:p>
            <a:r>
              <a:rPr lang="en-US" dirty="0"/>
              <a:t>Awareness</a:t>
            </a:r>
          </a:p>
          <a:p>
            <a:pPr lvl="1"/>
            <a:r>
              <a:rPr lang="en-US" sz="2000" dirty="0"/>
              <a:t>How does a node know the current members of the section that it has participated in? How does a node know the section that it has participated in has already failed? </a:t>
            </a:r>
          </a:p>
          <a:p>
            <a:r>
              <a:rPr lang="en-US" dirty="0"/>
              <a:t>Judgment</a:t>
            </a:r>
          </a:p>
          <a:p>
            <a:pPr lvl="1"/>
            <a:r>
              <a:rPr lang="en-US" sz="2000" dirty="0"/>
              <a:t>How does a node know which section is more possible to succeed in the composition when the node is required to join? How to reduce or stop the useless composition which cannot be completed?</a:t>
            </a:r>
          </a:p>
          <a:p>
            <a:r>
              <a:rPr lang="en-US" dirty="0"/>
              <a:t>Assembly</a:t>
            </a:r>
          </a:p>
          <a:p>
            <a:pPr lvl="1"/>
            <a:r>
              <a:rPr lang="en-US" sz="2000" dirty="0"/>
              <a:t>Since there is no coordinator in the network, how to guarantee the composition to converge into one integrated overlay graph. </a:t>
            </a:r>
          </a:p>
        </p:txBody>
      </p:sp>
      <p:sp>
        <p:nvSpPr>
          <p:cNvPr id="21508" name="Rectangle 4"/>
          <p:cNvSpPr>
            <a:spLocks noChangeArrowheads="1"/>
          </p:cNvSpPr>
          <p:nvPr/>
        </p:nvSpPr>
        <p:spPr bwMode="auto">
          <a:xfrm>
            <a:off x="7593496" y="2604269"/>
            <a:ext cx="4486470" cy="3108543"/>
          </a:xfrm>
          <a:prstGeom prst="rect">
            <a:avLst/>
          </a:prstGeom>
          <a:noFill/>
          <a:ln w="9525">
            <a:noFill/>
            <a:miter lim="800000"/>
            <a:headEnd/>
            <a:tailEnd/>
          </a:ln>
        </p:spPr>
        <p:txBody>
          <a:bodyPr wrap="square">
            <a:spAutoFit/>
          </a:bodyPr>
          <a:lstStyle/>
          <a:p>
            <a:r>
              <a:rPr lang="en-US" sz="2800" dirty="0"/>
              <a:t>How to constraint the blind and random composition among the UIOs that could not form the requested service so as to guarantee all the services specified in the request will be provided</a:t>
            </a:r>
          </a:p>
        </p:txBody>
      </p:sp>
      <p:pic>
        <p:nvPicPr>
          <p:cNvPr id="21509" name="Picture 3"/>
          <p:cNvPicPr>
            <a:picLocks noChangeAspect="1" noChangeArrowheads="1"/>
          </p:cNvPicPr>
          <p:nvPr/>
        </p:nvPicPr>
        <p:blipFill>
          <a:blip r:embed="rId2"/>
          <a:srcRect/>
          <a:stretch>
            <a:fillRect/>
          </a:stretch>
        </p:blipFill>
        <p:spPr bwMode="auto">
          <a:xfrm>
            <a:off x="4827639" y="-134374"/>
            <a:ext cx="7252327" cy="2577248"/>
          </a:xfrm>
          <a:prstGeom prst="rect">
            <a:avLst/>
          </a:prstGeom>
          <a:noFill/>
          <a:ln w="9525">
            <a:noFill/>
            <a:miter lim="800000"/>
            <a:headEnd/>
            <a:tailEnd/>
          </a:ln>
        </p:spPr>
      </p:pic>
    </p:spTree>
    <p:extLst>
      <p:ext uri="{BB962C8B-B14F-4D97-AF65-F5344CB8AC3E}">
        <p14:creationId xmlns:p14="http://schemas.microsoft.com/office/powerpoint/2010/main" val="401174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linds(horizontal)">
                                      <p:cBhvr>
                                        <p:cTn id="7" dur="500"/>
                                        <p:tgtEl>
                                          <p:spTgt spid="2150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blinds(horizontal)">
                                      <p:cBhvr>
                                        <p:cTn id="10" dur="500"/>
                                        <p:tgtEl>
                                          <p:spTgt spid="2150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blinds(horizontal)">
                                      <p:cBhvr>
                                        <p:cTn id="13" dur="500"/>
                                        <p:tgtEl>
                                          <p:spTgt spid="2150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blinds(horizontal)">
                                      <p:cBhvr>
                                        <p:cTn id="16" dur="500"/>
                                        <p:tgtEl>
                                          <p:spTgt spid="2150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blinds(horizontal)">
                                      <p:cBhvr>
                                        <p:cTn id="19" dur="500"/>
                                        <p:tgtEl>
                                          <p:spTgt spid="21507">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1507">
                                            <p:txEl>
                                              <p:pRg st="5" end="5"/>
                                            </p:txEl>
                                          </p:spTgt>
                                        </p:tgtEl>
                                        <p:attrNameLst>
                                          <p:attrName>style.visibility</p:attrName>
                                        </p:attrNameLst>
                                      </p:cBhvr>
                                      <p:to>
                                        <p:strVal val="visible"/>
                                      </p:to>
                                    </p:set>
                                    <p:animEffect transition="in" filter="blinds(horizontal)">
                                      <p:cBhvr>
                                        <p:cTn id="22"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sz="3600" dirty="0">
                <a:latin typeface="Times New Roman" pitchFamily="18" charset="0"/>
                <a:cs typeface="Times New Roman" pitchFamily="18" charset="0"/>
              </a:rPr>
              <a:t>Basic Idea of LASEC</a:t>
            </a:r>
          </a:p>
        </p:txBody>
      </p:sp>
      <p:sp>
        <p:nvSpPr>
          <p:cNvPr id="22531" name="Text Placeholder 2"/>
          <p:cNvSpPr>
            <a:spLocks noGrp="1"/>
          </p:cNvSpPr>
          <p:nvPr>
            <p:ph type="body" sz="half" idx="1"/>
          </p:nvPr>
        </p:nvSpPr>
        <p:spPr>
          <a:xfrm>
            <a:off x="355600" y="1447800"/>
            <a:ext cx="10083800" cy="4953000"/>
          </a:xfrm>
        </p:spPr>
        <p:txBody>
          <a:bodyPr>
            <a:normAutofit/>
          </a:bodyPr>
          <a:lstStyle/>
          <a:p>
            <a:r>
              <a:rPr lang="en-US" sz="3200" dirty="0"/>
              <a:t>A-Ack mechanism </a:t>
            </a:r>
          </a:p>
          <a:p>
            <a:pPr lvl="1"/>
            <a:r>
              <a:rPr lang="en-US" sz="2800" dirty="0"/>
              <a:t>UIO decide on collaborating with another UIO only after obtaining some additional information from the collaboration candidate. </a:t>
            </a:r>
          </a:p>
          <a:p>
            <a:pPr lvl="1"/>
            <a:r>
              <a:rPr lang="en-US" sz="2800" dirty="0"/>
              <a:t>Specifically this information refers to ability of given UIO to compose another part of the service.</a:t>
            </a:r>
          </a:p>
        </p:txBody>
      </p:sp>
      <p:pic>
        <p:nvPicPr>
          <p:cNvPr id="22532" name="Picture 2"/>
          <p:cNvPicPr>
            <a:picLocks noChangeAspect="1" noChangeArrowheads="1"/>
          </p:cNvPicPr>
          <p:nvPr/>
        </p:nvPicPr>
        <p:blipFill>
          <a:blip r:embed="rId2"/>
          <a:srcRect/>
          <a:stretch>
            <a:fillRect/>
          </a:stretch>
        </p:blipFill>
        <p:spPr bwMode="auto">
          <a:xfrm>
            <a:off x="4842387" y="3924300"/>
            <a:ext cx="6757988" cy="3003550"/>
          </a:xfrm>
          <a:prstGeom prst="rect">
            <a:avLst/>
          </a:prstGeom>
          <a:noFill/>
          <a:ln w="9525">
            <a:noFill/>
            <a:miter lim="800000"/>
            <a:headEnd/>
            <a:tailEnd/>
          </a:ln>
        </p:spPr>
      </p:pic>
    </p:spTree>
    <p:extLst>
      <p:ext uri="{BB962C8B-B14F-4D97-AF65-F5344CB8AC3E}">
        <p14:creationId xmlns:p14="http://schemas.microsoft.com/office/powerpoint/2010/main" val="886584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normAutofit/>
          </a:bodyPr>
          <a:lstStyle/>
          <a:p>
            <a:pPr eaLnBrk="1" hangingPunct="1">
              <a:defRPr/>
            </a:pPr>
            <a:r>
              <a:rPr lang="en-US" altLang="zh-CN" sz="4000" dirty="0">
                <a:latin typeface="Times New Roman" pitchFamily="18" charset="0"/>
                <a:cs typeface="Times New Roman" pitchFamily="18" charset="0"/>
              </a:rPr>
              <a:t>Simulation Results  (1) </a:t>
            </a:r>
            <a:endParaRPr lang="zh-TW" altLang="en-US" sz="4000" dirty="0">
              <a:latin typeface="Times New Roman" pitchFamily="18" charset="0"/>
              <a:cs typeface="Times New Roman" pitchFamily="18" charset="0"/>
            </a:endParaRPr>
          </a:p>
        </p:txBody>
      </p:sp>
      <p:sp>
        <p:nvSpPr>
          <p:cNvPr id="22531" name="Rectangle 8"/>
          <p:cNvSpPr>
            <a:spLocks noChangeArrowheads="1"/>
          </p:cNvSpPr>
          <p:nvPr/>
        </p:nvSpPr>
        <p:spPr bwMode="auto">
          <a:xfrm>
            <a:off x="580103" y="1575487"/>
            <a:ext cx="7116097" cy="5336846"/>
          </a:xfrm>
          <a:prstGeom prst="rect">
            <a:avLst/>
          </a:prstGeom>
          <a:noFill/>
          <a:ln w="9525">
            <a:noFill/>
            <a:miter lim="800000"/>
            <a:headEnd/>
            <a:tailEnd/>
          </a:ln>
        </p:spPr>
        <p:txBody>
          <a:bodyPr wrap="square" anchor="ctr">
            <a:spAutoFit/>
          </a:bodyPr>
          <a:lstStyle/>
          <a:p>
            <a:pPr marL="342900" indent="-342900" eaLnBrk="0" hangingPunct="0">
              <a:spcBef>
                <a:spcPct val="20000"/>
              </a:spcBef>
              <a:buClr>
                <a:schemeClr val="folHlink"/>
              </a:buClr>
              <a:buSzPct val="90000"/>
              <a:buBlip>
                <a:blip r:embed="rId3"/>
              </a:buBlip>
              <a:defRPr/>
            </a:pPr>
            <a:r>
              <a:rPr lang="en-GB" altLang="zh-TW" sz="2400" b="1" dirty="0">
                <a:latin typeface="Times New Roman" pitchFamily="18" charset="0"/>
              </a:rPr>
              <a:t>Scalability with regards to network size</a:t>
            </a:r>
          </a:p>
          <a:p>
            <a:pPr marL="342900" lvl="1" indent="-342900" eaLnBrk="0" hangingPunct="0">
              <a:spcBef>
                <a:spcPct val="20000"/>
              </a:spcBef>
              <a:buClr>
                <a:schemeClr val="folHlink"/>
              </a:buClr>
              <a:buSzPct val="90000"/>
              <a:buBlip>
                <a:blip r:embed="rId3"/>
              </a:buBlip>
              <a:defRPr/>
            </a:pPr>
            <a:r>
              <a:rPr lang="en-GB" altLang="zh-TW" sz="2400" b="1" dirty="0">
                <a:latin typeface="Times New Roman" pitchFamily="18" charset="0"/>
              </a:rPr>
              <a:t>Message overhead</a:t>
            </a:r>
          </a:p>
          <a:p>
            <a:pPr marL="742950" lvl="1" indent="-285750" eaLnBrk="0" hangingPunct="0">
              <a:spcBef>
                <a:spcPct val="20000"/>
              </a:spcBef>
              <a:buClr>
                <a:schemeClr val="hlink"/>
              </a:buClr>
              <a:buSzPct val="90000"/>
              <a:buBlip>
                <a:blip r:embed="rId4"/>
              </a:buBlip>
              <a:defRPr/>
            </a:pPr>
            <a:r>
              <a:rPr lang="en-US" altLang="zh-TW" sz="2400" dirty="0">
                <a:latin typeface="Times New Roman" pitchFamily="18" charset="0"/>
              </a:rPr>
              <a:t>Our LASEC service composition mechanisms require less messages than CEN for finding first result.</a:t>
            </a:r>
          </a:p>
          <a:p>
            <a:pPr marL="742950" lvl="1" indent="-285750" eaLnBrk="0" hangingPunct="0">
              <a:spcBef>
                <a:spcPct val="20000"/>
              </a:spcBef>
              <a:buClr>
                <a:schemeClr val="hlink"/>
              </a:buClr>
              <a:buSzPct val="90000"/>
              <a:buBlip>
                <a:blip r:embed="rId4"/>
              </a:buBlip>
              <a:defRPr/>
            </a:pPr>
            <a:r>
              <a:rPr lang="en-US" altLang="zh-TW" sz="2400" dirty="0">
                <a:latin typeface="Times New Roman" pitchFamily="18" charset="0"/>
              </a:rPr>
              <a:t>LASEC scales very well with the growing size of the network while CEN imposes larger cost when the network grows.</a:t>
            </a:r>
            <a:endParaRPr lang="en-GB" altLang="zh-TW" sz="2400" dirty="0">
              <a:latin typeface="Times New Roman" pitchFamily="18" charset="0"/>
            </a:endParaRPr>
          </a:p>
          <a:p>
            <a:pPr marL="342900" lvl="1" indent="-342900" eaLnBrk="0" hangingPunct="0">
              <a:spcBef>
                <a:spcPct val="20000"/>
              </a:spcBef>
              <a:buClr>
                <a:schemeClr val="folHlink"/>
              </a:buClr>
              <a:buSzPct val="90000"/>
              <a:buBlip>
                <a:blip r:embed="rId3"/>
              </a:buBlip>
              <a:defRPr/>
            </a:pPr>
            <a:r>
              <a:rPr lang="en-GB" altLang="zh-TW" sz="2400" b="1" dirty="0">
                <a:latin typeface="Times New Roman" pitchFamily="18" charset="0"/>
              </a:rPr>
              <a:t>Response delay</a:t>
            </a:r>
          </a:p>
          <a:p>
            <a:pPr marL="742950" lvl="1" indent="-285750" eaLnBrk="0" hangingPunct="0">
              <a:spcBef>
                <a:spcPct val="20000"/>
              </a:spcBef>
              <a:buClr>
                <a:schemeClr val="hlink"/>
              </a:buClr>
              <a:buSzPct val="90000"/>
              <a:buBlip>
                <a:blip r:embed="rId4"/>
              </a:buBlip>
              <a:defRPr/>
            </a:pPr>
            <a:r>
              <a:rPr lang="en-US" altLang="zh-TW" sz="2400" dirty="0">
                <a:latin typeface="Times New Roman" pitchFamily="18" charset="0"/>
              </a:rPr>
              <a:t>LASEC algorithm performs better than DEC and CEN.</a:t>
            </a:r>
          </a:p>
          <a:p>
            <a:pPr marL="742950" lvl="1" indent="-285750" eaLnBrk="0" hangingPunct="0">
              <a:spcBef>
                <a:spcPct val="20000"/>
              </a:spcBef>
              <a:buClr>
                <a:schemeClr val="hlink"/>
              </a:buClr>
              <a:buSzPct val="90000"/>
              <a:buBlip>
                <a:blip r:embed="rId4"/>
              </a:buBlip>
              <a:defRPr/>
            </a:pPr>
            <a:r>
              <a:rPr lang="en-US" altLang="zh-TW" sz="2400" dirty="0">
                <a:latin typeface="Times New Roman" pitchFamily="18" charset="0"/>
              </a:rPr>
              <a:t>Similar as with message cost, LASEC and DEC scale better than CEN.</a:t>
            </a:r>
            <a:endParaRPr lang="en-GB" altLang="zh-TW" sz="2400" dirty="0">
              <a:latin typeface="Times New Roman" pitchFamily="18" charset="0"/>
            </a:endParaRPr>
          </a:p>
        </p:txBody>
      </p:sp>
      <p:pic>
        <p:nvPicPr>
          <p:cNvPr id="23556" name="Picture 4"/>
          <p:cNvPicPr>
            <a:picLocks noChangeAspect="1" noChangeArrowheads="1"/>
          </p:cNvPicPr>
          <p:nvPr/>
        </p:nvPicPr>
        <p:blipFill>
          <a:blip r:embed="rId5"/>
          <a:srcRect/>
          <a:stretch>
            <a:fillRect/>
          </a:stretch>
        </p:blipFill>
        <p:spPr bwMode="auto">
          <a:xfrm>
            <a:off x="7620001" y="807722"/>
            <a:ext cx="3733799" cy="2697478"/>
          </a:xfrm>
          <a:prstGeom prst="rect">
            <a:avLst/>
          </a:prstGeom>
          <a:noFill/>
          <a:ln w="9525">
            <a:noFill/>
            <a:miter lim="800000"/>
            <a:headEnd/>
            <a:tailEnd/>
          </a:ln>
        </p:spPr>
      </p:pic>
      <p:pic>
        <p:nvPicPr>
          <p:cNvPr id="23557" name="Picture 7"/>
          <p:cNvPicPr>
            <a:picLocks noChangeAspect="1" noChangeArrowheads="1"/>
          </p:cNvPicPr>
          <p:nvPr/>
        </p:nvPicPr>
        <p:blipFill>
          <a:blip r:embed="rId6"/>
          <a:srcRect/>
          <a:stretch>
            <a:fillRect/>
          </a:stretch>
        </p:blipFill>
        <p:spPr bwMode="auto">
          <a:xfrm>
            <a:off x="7620001" y="4071937"/>
            <a:ext cx="3733799" cy="2702873"/>
          </a:xfrm>
          <a:prstGeom prst="rect">
            <a:avLst/>
          </a:prstGeom>
          <a:noFill/>
          <a:ln w="9525">
            <a:noFill/>
            <a:miter lim="800000"/>
            <a:headEnd/>
            <a:tailEnd/>
          </a:ln>
        </p:spPr>
      </p:pic>
    </p:spTree>
    <p:extLst>
      <p:ext uri="{BB962C8B-B14F-4D97-AF65-F5344CB8AC3E}">
        <p14:creationId xmlns:p14="http://schemas.microsoft.com/office/powerpoint/2010/main" val="4245532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normAutofit/>
          </a:bodyPr>
          <a:lstStyle/>
          <a:p>
            <a:pPr eaLnBrk="1" hangingPunct="1">
              <a:defRPr/>
            </a:pPr>
            <a:r>
              <a:rPr lang="en-US" altLang="zh-CN" sz="4000" dirty="0">
                <a:latin typeface="Times New Roman" pitchFamily="18" charset="0"/>
                <a:cs typeface="Times New Roman" pitchFamily="18" charset="0"/>
              </a:rPr>
              <a:t>Simulation Results (2) </a:t>
            </a:r>
            <a:endParaRPr lang="zh-TW" altLang="en-US" sz="4000" dirty="0">
              <a:latin typeface="Times New Roman" pitchFamily="18" charset="0"/>
              <a:cs typeface="Times New Roman" pitchFamily="18" charset="0"/>
            </a:endParaRPr>
          </a:p>
        </p:txBody>
      </p:sp>
      <p:sp>
        <p:nvSpPr>
          <p:cNvPr id="23555" name="Rectangle 8"/>
          <p:cNvSpPr>
            <a:spLocks noChangeArrowheads="1"/>
          </p:cNvSpPr>
          <p:nvPr/>
        </p:nvSpPr>
        <p:spPr bwMode="auto">
          <a:xfrm>
            <a:off x="471948" y="1515742"/>
            <a:ext cx="7529052" cy="5336846"/>
          </a:xfrm>
          <a:prstGeom prst="rect">
            <a:avLst/>
          </a:prstGeom>
          <a:noFill/>
          <a:ln w="9525">
            <a:noFill/>
            <a:miter lim="800000"/>
            <a:headEnd/>
            <a:tailEnd/>
          </a:ln>
        </p:spPr>
        <p:txBody>
          <a:bodyPr wrap="square" anchor="ctr">
            <a:spAutoFit/>
          </a:bodyPr>
          <a:lstStyle/>
          <a:p>
            <a:pPr marL="342900" indent="-342900" eaLnBrk="0" hangingPunct="0">
              <a:spcBef>
                <a:spcPct val="20000"/>
              </a:spcBef>
              <a:buClr>
                <a:schemeClr val="folHlink"/>
              </a:buClr>
              <a:buSzPct val="90000"/>
              <a:buBlip>
                <a:blip r:embed="rId3"/>
              </a:buBlip>
              <a:defRPr/>
            </a:pPr>
            <a:r>
              <a:rPr lang="en-GB" altLang="zh-TW" sz="2400" b="1" dirty="0">
                <a:latin typeface="Times New Roman" pitchFamily="18" charset="0"/>
              </a:rPr>
              <a:t>Scalability with regards to request complexity</a:t>
            </a:r>
          </a:p>
          <a:p>
            <a:pPr marL="342900" indent="-342900" eaLnBrk="0" hangingPunct="0">
              <a:spcBef>
                <a:spcPct val="20000"/>
              </a:spcBef>
              <a:buClr>
                <a:schemeClr val="folHlink"/>
              </a:buClr>
              <a:buSzPct val="90000"/>
              <a:buBlip>
                <a:blip r:embed="rId3"/>
              </a:buBlip>
              <a:defRPr/>
            </a:pPr>
            <a:r>
              <a:rPr lang="en-US" altLang="zh-TW" sz="2400" b="1" dirty="0">
                <a:latin typeface="Times New Roman" pitchFamily="18" charset="0"/>
              </a:rPr>
              <a:t>Message overhead</a:t>
            </a:r>
          </a:p>
          <a:p>
            <a:pPr marL="742950" lvl="1" indent="-285750" eaLnBrk="0" hangingPunct="0">
              <a:spcBef>
                <a:spcPct val="20000"/>
              </a:spcBef>
              <a:buClr>
                <a:schemeClr val="hlink"/>
              </a:buClr>
              <a:buSzPct val="90000"/>
              <a:buBlip>
                <a:blip r:embed="rId4"/>
              </a:buBlip>
              <a:defRPr/>
            </a:pPr>
            <a:r>
              <a:rPr lang="en-US" altLang="zh-TW" sz="2400" dirty="0">
                <a:latin typeface="Times New Roman" pitchFamily="18" charset="0"/>
              </a:rPr>
              <a:t>Number of messages increases with the complexity of the request.</a:t>
            </a:r>
          </a:p>
          <a:p>
            <a:pPr marL="742950" lvl="1" indent="-285750" eaLnBrk="0" hangingPunct="0">
              <a:spcBef>
                <a:spcPct val="20000"/>
              </a:spcBef>
              <a:buClr>
                <a:schemeClr val="hlink"/>
              </a:buClr>
              <a:buSzPct val="90000"/>
              <a:buBlip>
                <a:blip r:embed="rId4"/>
              </a:buBlip>
              <a:defRPr/>
            </a:pPr>
            <a:r>
              <a:rPr lang="en-US" altLang="zh-TW" sz="2400" dirty="0">
                <a:latin typeface="Times New Roman" pitchFamily="18" charset="0"/>
              </a:rPr>
              <a:t>Along with the growth of request complexity, LASEC and DEC generate more messages, while CEN is more scalable. </a:t>
            </a:r>
          </a:p>
          <a:p>
            <a:pPr marL="342900" indent="-342900" eaLnBrk="0" hangingPunct="0">
              <a:spcBef>
                <a:spcPct val="20000"/>
              </a:spcBef>
              <a:buClr>
                <a:schemeClr val="folHlink"/>
              </a:buClr>
              <a:buSzPct val="90000"/>
              <a:buBlip>
                <a:blip r:embed="rId3"/>
              </a:buBlip>
              <a:defRPr/>
            </a:pPr>
            <a:r>
              <a:rPr lang="en-US" altLang="zh-TW" sz="2400" b="1" dirty="0">
                <a:latin typeface="Times New Roman" pitchFamily="18" charset="0"/>
              </a:rPr>
              <a:t> Response delay</a:t>
            </a:r>
          </a:p>
          <a:p>
            <a:pPr marL="742950" lvl="1" indent="-285750" eaLnBrk="0" hangingPunct="0">
              <a:spcBef>
                <a:spcPct val="20000"/>
              </a:spcBef>
              <a:buClr>
                <a:schemeClr val="hlink"/>
              </a:buClr>
              <a:buSzPct val="90000"/>
              <a:buBlip>
                <a:blip r:embed="rId4"/>
              </a:buBlip>
              <a:defRPr/>
            </a:pPr>
            <a:r>
              <a:rPr lang="en-US" altLang="zh-TW" sz="2400" dirty="0">
                <a:latin typeface="Times New Roman" pitchFamily="18" charset="0"/>
              </a:rPr>
              <a:t>Our LASEC service composition mechanism performs better than DEC and CEN for finding first result. </a:t>
            </a:r>
          </a:p>
          <a:p>
            <a:pPr marL="742950" lvl="1" indent="-285750" eaLnBrk="0" hangingPunct="0">
              <a:spcBef>
                <a:spcPct val="20000"/>
              </a:spcBef>
              <a:buClr>
                <a:schemeClr val="hlink"/>
              </a:buClr>
              <a:buSzPct val="90000"/>
              <a:buBlip>
                <a:blip r:embed="rId4"/>
              </a:buBlip>
              <a:defRPr/>
            </a:pPr>
            <a:r>
              <a:rPr lang="en-US" altLang="zh-TW" sz="2400" dirty="0">
                <a:latin typeface="Times New Roman" pitchFamily="18" charset="0"/>
              </a:rPr>
              <a:t>Moreover, DEC, CEN and LASEC perform similar in terms of scalability.</a:t>
            </a:r>
            <a:endParaRPr lang="en-GB" altLang="zh-TW" sz="2400" dirty="0">
              <a:latin typeface="Times New Roman" pitchFamily="18" charset="0"/>
            </a:endParaRPr>
          </a:p>
        </p:txBody>
      </p:sp>
      <p:pic>
        <p:nvPicPr>
          <p:cNvPr id="24580" name="Picture 2"/>
          <p:cNvPicPr>
            <a:picLocks noChangeAspect="1" noChangeArrowheads="1"/>
          </p:cNvPicPr>
          <p:nvPr/>
        </p:nvPicPr>
        <p:blipFill>
          <a:blip r:embed="rId5"/>
          <a:srcRect/>
          <a:stretch>
            <a:fillRect/>
          </a:stretch>
        </p:blipFill>
        <p:spPr bwMode="auto">
          <a:xfrm>
            <a:off x="7924800" y="1165367"/>
            <a:ext cx="3303638" cy="2463659"/>
          </a:xfrm>
          <a:prstGeom prst="rect">
            <a:avLst/>
          </a:prstGeom>
          <a:noFill/>
          <a:ln w="9525">
            <a:noFill/>
            <a:miter lim="800000"/>
            <a:headEnd/>
            <a:tailEnd/>
          </a:ln>
        </p:spPr>
      </p:pic>
      <p:pic>
        <p:nvPicPr>
          <p:cNvPr id="24581" name="Picture 5"/>
          <p:cNvPicPr>
            <a:picLocks noChangeAspect="1" noChangeArrowheads="1"/>
          </p:cNvPicPr>
          <p:nvPr/>
        </p:nvPicPr>
        <p:blipFill>
          <a:blip r:embed="rId6"/>
          <a:srcRect/>
          <a:stretch>
            <a:fillRect/>
          </a:stretch>
        </p:blipFill>
        <p:spPr bwMode="auto">
          <a:xfrm>
            <a:off x="7924799" y="4419601"/>
            <a:ext cx="3303639" cy="2412982"/>
          </a:xfrm>
          <a:prstGeom prst="rect">
            <a:avLst/>
          </a:prstGeom>
          <a:noFill/>
          <a:ln w="9525">
            <a:noFill/>
            <a:miter lim="800000"/>
            <a:headEnd/>
            <a:tailEnd/>
          </a:ln>
        </p:spPr>
      </p:pic>
    </p:spTree>
    <p:extLst>
      <p:ext uri="{BB962C8B-B14F-4D97-AF65-F5344CB8AC3E}">
        <p14:creationId xmlns:p14="http://schemas.microsoft.com/office/powerpoint/2010/main" val="3552502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a:xfrm>
            <a:off x="838200" y="393427"/>
            <a:ext cx="10515600" cy="1325563"/>
          </a:xfrm>
        </p:spPr>
        <p:txBody>
          <a:bodyPr>
            <a:normAutofit/>
          </a:bodyPr>
          <a:lstStyle/>
          <a:p>
            <a:pPr eaLnBrk="1" hangingPunct="1">
              <a:defRPr/>
            </a:pPr>
            <a:r>
              <a:rPr lang="en-US" altLang="zh-CN" sz="4000" dirty="0">
                <a:latin typeface="Times New Roman" pitchFamily="18" charset="0"/>
                <a:cs typeface="Times New Roman" pitchFamily="18" charset="0"/>
              </a:rPr>
              <a:t>Simulation Results (3)  </a:t>
            </a:r>
            <a:endParaRPr lang="zh-TW" altLang="en-US" sz="4000" dirty="0">
              <a:latin typeface="Times New Roman" pitchFamily="18" charset="0"/>
              <a:cs typeface="Times New Roman" pitchFamily="18" charset="0"/>
            </a:endParaRPr>
          </a:p>
        </p:txBody>
      </p:sp>
      <p:sp>
        <p:nvSpPr>
          <p:cNvPr id="24579" name="Rectangle 8"/>
          <p:cNvSpPr>
            <a:spLocks noChangeArrowheads="1"/>
          </p:cNvSpPr>
          <p:nvPr/>
        </p:nvSpPr>
        <p:spPr bwMode="auto">
          <a:xfrm>
            <a:off x="838200" y="1882877"/>
            <a:ext cx="6978445" cy="4573560"/>
          </a:xfrm>
          <a:prstGeom prst="rect">
            <a:avLst/>
          </a:prstGeom>
          <a:noFill/>
          <a:ln w="9525">
            <a:noFill/>
            <a:miter lim="800000"/>
            <a:headEnd/>
            <a:tailEnd/>
          </a:ln>
        </p:spPr>
        <p:txBody>
          <a:bodyPr wrap="square" anchor="ctr">
            <a:spAutoFit/>
          </a:bodyPr>
          <a:lstStyle/>
          <a:p>
            <a:pPr marL="342900" indent="-342900" eaLnBrk="0" hangingPunct="0">
              <a:spcBef>
                <a:spcPct val="20000"/>
              </a:spcBef>
              <a:buClr>
                <a:schemeClr val="folHlink"/>
              </a:buClr>
              <a:buSzPct val="90000"/>
              <a:buBlip>
                <a:blip r:embed="rId3"/>
              </a:buBlip>
              <a:defRPr/>
            </a:pPr>
            <a:r>
              <a:rPr lang="en-US" altLang="zh-TW" sz="2800" b="1" dirty="0">
                <a:latin typeface="Times New Roman" pitchFamily="18" charset="0"/>
              </a:rPr>
              <a:t>In these simulations we have explored localized characteristics of our approach and allowed nodes to forward message to 2 hop </a:t>
            </a:r>
            <a:r>
              <a:rPr lang="en-US" altLang="zh-TW" sz="2800" b="1" dirty="0" err="1">
                <a:latin typeface="Times New Roman" pitchFamily="18" charset="0"/>
              </a:rPr>
              <a:t>neighbours</a:t>
            </a:r>
            <a:r>
              <a:rPr lang="en-US" altLang="zh-TW" sz="2800" b="1" dirty="0">
                <a:latin typeface="Times New Roman" pitchFamily="18" charset="0"/>
              </a:rPr>
              <a:t> only. </a:t>
            </a:r>
          </a:p>
          <a:p>
            <a:pPr marL="342900" indent="-342900" eaLnBrk="0" hangingPunct="0">
              <a:spcBef>
                <a:spcPct val="20000"/>
              </a:spcBef>
              <a:buClr>
                <a:schemeClr val="folHlink"/>
              </a:buClr>
              <a:buSzPct val="90000"/>
              <a:buBlip>
                <a:blip r:embed="rId3"/>
              </a:buBlip>
              <a:defRPr/>
            </a:pPr>
            <a:r>
              <a:rPr lang="en-US" altLang="zh-TW" sz="2800" b="1" dirty="0">
                <a:latin typeface="Times New Roman" pitchFamily="18" charset="0"/>
              </a:rPr>
              <a:t>We observe that response delay as well as number of messages increase with service density. </a:t>
            </a:r>
          </a:p>
          <a:p>
            <a:pPr marL="342900" indent="-342900" eaLnBrk="0" hangingPunct="0">
              <a:spcBef>
                <a:spcPct val="20000"/>
              </a:spcBef>
              <a:buClr>
                <a:schemeClr val="folHlink"/>
              </a:buClr>
              <a:buSzPct val="90000"/>
              <a:buBlip>
                <a:blip r:embed="rId3"/>
              </a:buBlip>
              <a:defRPr/>
            </a:pPr>
            <a:r>
              <a:rPr lang="en-US" altLang="zh-TW" sz="2800" b="1" dirty="0">
                <a:latin typeface="Times New Roman" pitchFamily="18" charset="0"/>
              </a:rPr>
              <a:t>Our LASEC service composition mechanism has smaller overhead than DEC and CEN for finding the result</a:t>
            </a:r>
            <a:endParaRPr lang="en-GB" altLang="zh-TW" sz="2800" b="1" dirty="0">
              <a:latin typeface="Times New Roman" pitchFamily="18" charset="0"/>
            </a:endParaRPr>
          </a:p>
        </p:txBody>
      </p:sp>
      <p:pic>
        <p:nvPicPr>
          <p:cNvPr id="25604" name="Picture 3"/>
          <p:cNvPicPr>
            <a:picLocks noChangeAspect="1" noChangeArrowheads="1"/>
          </p:cNvPicPr>
          <p:nvPr/>
        </p:nvPicPr>
        <p:blipFill>
          <a:blip r:embed="rId4"/>
          <a:srcRect/>
          <a:stretch>
            <a:fillRect/>
          </a:stretch>
        </p:blipFill>
        <p:spPr bwMode="auto">
          <a:xfrm>
            <a:off x="7924801" y="1056209"/>
            <a:ext cx="3559276" cy="2753791"/>
          </a:xfrm>
          <a:prstGeom prst="rect">
            <a:avLst/>
          </a:prstGeom>
          <a:noFill/>
          <a:ln w="9525">
            <a:noFill/>
            <a:miter lim="800000"/>
            <a:headEnd/>
            <a:tailEnd/>
          </a:ln>
        </p:spPr>
      </p:pic>
      <p:pic>
        <p:nvPicPr>
          <p:cNvPr id="25605" name="Picture 6"/>
          <p:cNvPicPr>
            <a:picLocks noChangeAspect="1" noChangeArrowheads="1"/>
          </p:cNvPicPr>
          <p:nvPr/>
        </p:nvPicPr>
        <p:blipFill>
          <a:blip r:embed="rId5"/>
          <a:srcRect/>
          <a:stretch>
            <a:fillRect/>
          </a:stretch>
        </p:blipFill>
        <p:spPr bwMode="auto">
          <a:xfrm>
            <a:off x="7924801" y="4191001"/>
            <a:ext cx="3559276" cy="2663686"/>
          </a:xfrm>
          <a:prstGeom prst="rect">
            <a:avLst/>
          </a:prstGeom>
          <a:noFill/>
          <a:ln w="9525">
            <a:noFill/>
            <a:miter lim="800000"/>
            <a:headEnd/>
            <a:tailEnd/>
          </a:ln>
        </p:spPr>
      </p:pic>
    </p:spTree>
    <p:extLst>
      <p:ext uri="{BB962C8B-B14F-4D97-AF65-F5344CB8AC3E}">
        <p14:creationId xmlns:p14="http://schemas.microsoft.com/office/powerpoint/2010/main" val="130006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5255" y="1390270"/>
            <a:ext cx="9144000" cy="1790700"/>
          </a:xfrm>
        </p:spPr>
        <p:txBody>
          <a:bodyPr>
            <a:noAutofit/>
          </a:bodyPr>
          <a:lstStyle/>
          <a:p>
            <a:r>
              <a:rPr lang="en-US" sz="6600" dirty="0"/>
              <a:t>COMP3017 </a:t>
            </a:r>
            <a:br>
              <a:rPr lang="en-US" sz="4950" dirty="0"/>
            </a:br>
            <a:r>
              <a:rPr lang="en-US" sz="4950" dirty="0"/>
              <a:t>Service Computing</a:t>
            </a:r>
            <a:endParaRPr lang="en-US" sz="3300" dirty="0"/>
          </a:p>
        </p:txBody>
      </p:sp>
    </p:spTree>
    <p:extLst>
      <p:ext uri="{BB962C8B-B14F-4D97-AF65-F5344CB8AC3E}">
        <p14:creationId xmlns:p14="http://schemas.microsoft.com/office/powerpoint/2010/main" val="20956254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normAutofit/>
          </a:bodyPr>
          <a:lstStyle/>
          <a:p>
            <a:pPr eaLnBrk="1" hangingPunct="1">
              <a:defRPr/>
            </a:pPr>
            <a:r>
              <a:rPr lang="en-US" altLang="zh-CN" sz="4000" dirty="0">
                <a:latin typeface="Times New Roman" pitchFamily="18" charset="0"/>
                <a:cs typeface="Times New Roman" pitchFamily="18" charset="0"/>
              </a:rPr>
              <a:t>Simulation Results (4) </a:t>
            </a:r>
            <a:endParaRPr lang="zh-TW" altLang="en-US" sz="4000" dirty="0">
              <a:latin typeface="Times New Roman" pitchFamily="18" charset="0"/>
              <a:cs typeface="Times New Roman" pitchFamily="18" charset="0"/>
            </a:endParaRPr>
          </a:p>
        </p:txBody>
      </p:sp>
      <p:sp>
        <p:nvSpPr>
          <p:cNvPr id="25603" name="Rectangle 8"/>
          <p:cNvSpPr>
            <a:spLocks noChangeArrowheads="1"/>
          </p:cNvSpPr>
          <p:nvPr/>
        </p:nvSpPr>
        <p:spPr bwMode="auto">
          <a:xfrm>
            <a:off x="838199" y="1591013"/>
            <a:ext cx="6526161" cy="4191917"/>
          </a:xfrm>
          <a:prstGeom prst="rect">
            <a:avLst/>
          </a:prstGeom>
          <a:noFill/>
          <a:ln w="9525">
            <a:noFill/>
            <a:miter lim="800000"/>
            <a:headEnd/>
            <a:tailEnd/>
          </a:ln>
        </p:spPr>
        <p:txBody>
          <a:bodyPr wrap="square" anchor="ctr">
            <a:spAutoFit/>
          </a:bodyPr>
          <a:lstStyle/>
          <a:p>
            <a:pPr marL="342900" indent="-342900" eaLnBrk="0" hangingPunct="0">
              <a:spcBef>
                <a:spcPct val="20000"/>
              </a:spcBef>
              <a:buClr>
                <a:schemeClr val="folHlink"/>
              </a:buClr>
              <a:buSzPct val="90000"/>
              <a:buBlip>
                <a:blip r:embed="rId3"/>
              </a:buBlip>
              <a:defRPr/>
            </a:pPr>
            <a:r>
              <a:rPr lang="en-US" altLang="zh-TW" sz="3600" b="1" dirty="0">
                <a:latin typeface="Times New Roman" pitchFamily="18" charset="0"/>
              </a:rPr>
              <a:t>Composition locality - the distance between the services used in composition</a:t>
            </a:r>
          </a:p>
          <a:p>
            <a:pPr marL="342900" indent="-342900" eaLnBrk="0" hangingPunct="0">
              <a:spcBef>
                <a:spcPct val="20000"/>
              </a:spcBef>
              <a:buClr>
                <a:schemeClr val="folHlink"/>
              </a:buClr>
              <a:buSzPct val="90000"/>
              <a:buBlip>
                <a:blip r:embed="rId3"/>
              </a:buBlip>
              <a:defRPr/>
            </a:pPr>
            <a:endParaRPr lang="en-US" altLang="zh-TW" sz="3600" b="1" dirty="0">
              <a:latin typeface="Times New Roman" pitchFamily="18" charset="0"/>
            </a:endParaRPr>
          </a:p>
          <a:p>
            <a:pPr marL="342900" indent="-342900" eaLnBrk="0" hangingPunct="0">
              <a:spcBef>
                <a:spcPct val="20000"/>
              </a:spcBef>
              <a:buClr>
                <a:schemeClr val="folHlink"/>
              </a:buClr>
              <a:buSzPct val="90000"/>
              <a:buBlip>
                <a:blip r:embed="rId3"/>
              </a:buBlip>
              <a:defRPr/>
            </a:pPr>
            <a:r>
              <a:rPr lang="en-US" altLang="zh-TW" sz="3600" b="1" dirty="0">
                <a:latin typeface="Times New Roman" pitchFamily="18" charset="0"/>
              </a:rPr>
              <a:t>LASEC tends to select compositions with high degree of composition locality</a:t>
            </a:r>
            <a:endParaRPr lang="en-GB" altLang="zh-TW" sz="3600" b="1" dirty="0">
              <a:latin typeface="Times New Roman" pitchFamily="18" charset="0"/>
            </a:endParaRPr>
          </a:p>
        </p:txBody>
      </p:sp>
      <p:pic>
        <p:nvPicPr>
          <p:cNvPr id="26628" name="Picture 2"/>
          <p:cNvPicPr>
            <a:picLocks noChangeAspect="1" noChangeArrowheads="1"/>
          </p:cNvPicPr>
          <p:nvPr/>
        </p:nvPicPr>
        <p:blipFill>
          <a:blip r:embed="rId4"/>
          <a:srcRect/>
          <a:stretch>
            <a:fillRect/>
          </a:stretch>
        </p:blipFill>
        <p:spPr bwMode="auto">
          <a:xfrm>
            <a:off x="7325032" y="939416"/>
            <a:ext cx="4691830" cy="5229919"/>
          </a:xfrm>
          <a:prstGeom prst="rect">
            <a:avLst/>
          </a:prstGeom>
          <a:noFill/>
          <a:ln w="9525">
            <a:noFill/>
            <a:miter lim="800000"/>
            <a:headEnd/>
            <a:tailEnd/>
          </a:ln>
        </p:spPr>
      </p:pic>
    </p:spTree>
    <p:extLst>
      <p:ext uri="{BB962C8B-B14F-4D97-AF65-F5344CB8AC3E}">
        <p14:creationId xmlns:p14="http://schemas.microsoft.com/office/powerpoint/2010/main" val="4004560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a:xfrm>
            <a:off x="838200" y="381792"/>
            <a:ext cx="10515600" cy="1325563"/>
          </a:xfrm>
        </p:spPr>
        <p:txBody>
          <a:bodyPr>
            <a:normAutofit/>
          </a:bodyPr>
          <a:lstStyle/>
          <a:p>
            <a:pPr eaLnBrk="1" hangingPunct="1">
              <a:defRPr/>
            </a:pPr>
            <a:r>
              <a:rPr lang="en-US" altLang="zh-CN" sz="4000" dirty="0">
                <a:latin typeface="Times New Roman" pitchFamily="18" charset="0"/>
                <a:cs typeface="Times New Roman" pitchFamily="18" charset="0"/>
              </a:rPr>
              <a:t>Experiment  Results (1) </a:t>
            </a:r>
            <a:endParaRPr lang="zh-TW" altLang="en-US" sz="4000" dirty="0">
              <a:latin typeface="Times New Roman" pitchFamily="18" charset="0"/>
              <a:cs typeface="Times New Roman" pitchFamily="18" charset="0"/>
            </a:endParaRPr>
          </a:p>
        </p:txBody>
      </p:sp>
      <p:pic>
        <p:nvPicPr>
          <p:cNvPr id="27651" name="Picture 2"/>
          <p:cNvPicPr>
            <a:picLocks noChangeAspect="1" noChangeArrowheads="1"/>
          </p:cNvPicPr>
          <p:nvPr/>
        </p:nvPicPr>
        <p:blipFill>
          <a:blip r:embed="rId3"/>
          <a:srcRect/>
          <a:stretch>
            <a:fillRect/>
          </a:stretch>
        </p:blipFill>
        <p:spPr bwMode="auto">
          <a:xfrm>
            <a:off x="1828801" y="2346326"/>
            <a:ext cx="1685925" cy="1768475"/>
          </a:xfrm>
          <a:prstGeom prst="rect">
            <a:avLst/>
          </a:prstGeom>
          <a:noFill/>
          <a:ln w="9525">
            <a:noFill/>
            <a:miter lim="800000"/>
            <a:headEnd/>
            <a:tailEnd/>
          </a:ln>
        </p:spPr>
      </p:pic>
      <p:pic>
        <p:nvPicPr>
          <p:cNvPr id="27652" name="Picture 3"/>
          <p:cNvPicPr>
            <a:picLocks noChangeAspect="1" noChangeArrowheads="1"/>
          </p:cNvPicPr>
          <p:nvPr/>
        </p:nvPicPr>
        <p:blipFill>
          <a:blip r:embed="rId4"/>
          <a:srcRect/>
          <a:stretch>
            <a:fillRect/>
          </a:stretch>
        </p:blipFill>
        <p:spPr bwMode="auto">
          <a:xfrm>
            <a:off x="3657600" y="2616200"/>
            <a:ext cx="2057400" cy="1270000"/>
          </a:xfrm>
          <a:prstGeom prst="rect">
            <a:avLst/>
          </a:prstGeom>
          <a:noFill/>
          <a:ln w="9525">
            <a:noFill/>
            <a:miter lim="800000"/>
            <a:headEnd/>
            <a:tailEnd/>
          </a:ln>
        </p:spPr>
      </p:pic>
      <p:pic>
        <p:nvPicPr>
          <p:cNvPr id="27653" name="Picture 4"/>
          <p:cNvPicPr>
            <a:picLocks noChangeAspect="1" noChangeArrowheads="1"/>
          </p:cNvPicPr>
          <p:nvPr/>
        </p:nvPicPr>
        <p:blipFill>
          <a:blip r:embed="rId5"/>
          <a:srcRect/>
          <a:stretch>
            <a:fillRect/>
          </a:stretch>
        </p:blipFill>
        <p:spPr bwMode="auto">
          <a:xfrm>
            <a:off x="2443164" y="4267201"/>
            <a:ext cx="2586037" cy="1914525"/>
          </a:xfrm>
          <a:prstGeom prst="rect">
            <a:avLst/>
          </a:prstGeom>
          <a:noFill/>
          <a:ln w="9525">
            <a:noFill/>
            <a:miter lim="800000"/>
            <a:headEnd/>
            <a:tailEnd/>
          </a:ln>
        </p:spPr>
      </p:pic>
      <p:pic>
        <p:nvPicPr>
          <p:cNvPr id="27654" name="Picture 5"/>
          <p:cNvPicPr>
            <a:picLocks noChangeAspect="1" noChangeArrowheads="1"/>
          </p:cNvPicPr>
          <p:nvPr/>
        </p:nvPicPr>
        <p:blipFill>
          <a:blip r:embed="rId6"/>
          <a:srcRect/>
          <a:stretch>
            <a:fillRect/>
          </a:stretch>
        </p:blipFill>
        <p:spPr bwMode="auto">
          <a:xfrm>
            <a:off x="6172201" y="2667001"/>
            <a:ext cx="4176713" cy="3146425"/>
          </a:xfrm>
          <a:prstGeom prst="rect">
            <a:avLst/>
          </a:prstGeom>
          <a:noFill/>
          <a:ln w="9525">
            <a:noFill/>
            <a:miter lim="800000"/>
            <a:headEnd/>
            <a:tailEnd/>
          </a:ln>
        </p:spPr>
      </p:pic>
      <p:sp>
        <p:nvSpPr>
          <p:cNvPr id="27655" name="Rectangle 7"/>
          <p:cNvSpPr>
            <a:spLocks noChangeArrowheads="1"/>
          </p:cNvSpPr>
          <p:nvPr/>
        </p:nvSpPr>
        <p:spPr bwMode="auto">
          <a:xfrm>
            <a:off x="1120877" y="1977111"/>
            <a:ext cx="10117394" cy="461665"/>
          </a:xfrm>
          <a:prstGeom prst="rect">
            <a:avLst/>
          </a:prstGeom>
          <a:noFill/>
          <a:ln w="9525">
            <a:noFill/>
            <a:miter lim="800000"/>
            <a:headEnd/>
            <a:tailEnd/>
          </a:ln>
        </p:spPr>
        <p:txBody>
          <a:bodyPr wrap="square">
            <a:spAutoFit/>
          </a:bodyPr>
          <a:lstStyle/>
          <a:p>
            <a:r>
              <a:rPr lang="en-US" sz="2400" dirty="0"/>
              <a:t>40 </a:t>
            </a:r>
            <a:r>
              <a:rPr lang="en-US" sz="2400" dirty="0" err="1"/>
              <a:t>MicaZ</a:t>
            </a:r>
            <a:r>
              <a:rPr lang="en-US" sz="2400" dirty="0"/>
              <a:t> nodes with a MIB600 gateway deployed in an indoor environment.</a:t>
            </a:r>
          </a:p>
        </p:txBody>
      </p:sp>
    </p:spTree>
    <p:extLst>
      <p:ext uri="{BB962C8B-B14F-4D97-AF65-F5344CB8AC3E}">
        <p14:creationId xmlns:p14="http://schemas.microsoft.com/office/powerpoint/2010/main" val="1032572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normAutofit/>
          </a:bodyPr>
          <a:lstStyle/>
          <a:p>
            <a:pPr eaLnBrk="1" hangingPunct="1">
              <a:defRPr/>
            </a:pPr>
            <a:r>
              <a:rPr lang="en-US" altLang="zh-CN" sz="4000" dirty="0">
                <a:latin typeface="Times New Roman" pitchFamily="18" charset="0"/>
                <a:cs typeface="Times New Roman" pitchFamily="18" charset="0"/>
              </a:rPr>
              <a:t>Experiment  Results (2) </a:t>
            </a:r>
            <a:endParaRPr lang="zh-TW" altLang="en-US" sz="4000" dirty="0">
              <a:latin typeface="Times New Roman" pitchFamily="18" charset="0"/>
              <a:cs typeface="Times New Roman" pitchFamily="18" charset="0"/>
            </a:endParaRPr>
          </a:p>
        </p:txBody>
      </p:sp>
      <p:sp>
        <p:nvSpPr>
          <p:cNvPr id="27651" name="Rectangle 8"/>
          <p:cNvSpPr>
            <a:spLocks noChangeArrowheads="1"/>
          </p:cNvSpPr>
          <p:nvPr/>
        </p:nvSpPr>
        <p:spPr bwMode="auto">
          <a:xfrm>
            <a:off x="838200" y="2073203"/>
            <a:ext cx="5955890" cy="4191917"/>
          </a:xfrm>
          <a:prstGeom prst="rect">
            <a:avLst/>
          </a:prstGeom>
          <a:noFill/>
          <a:ln w="9525">
            <a:noFill/>
            <a:miter lim="800000"/>
            <a:headEnd/>
            <a:tailEnd/>
          </a:ln>
        </p:spPr>
        <p:txBody>
          <a:bodyPr wrap="square" anchor="ctr">
            <a:spAutoFit/>
          </a:bodyPr>
          <a:lstStyle/>
          <a:p>
            <a:pPr marL="342900" indent="-342900" eaLnBrk="0" hangingPunct="0">
              <a:spcBef>
                <a:spcPct val="20000"/>
              </a:spcBef>
              <a:buClr>
                <a:schemeClr val="folHlink"/>
              </a:buClr>
              <a:buSzPct val="90000"/>
              <a:buBlip>
                <a:blip r:embed="rId3"/>
              </a:buBlip>
              <a:defRPr/>
            </a:pPr>
            <a:r>
              <a:rPr lang="en-GB" altLang="zh-TW" sz="3600" b="1" dirty="0">
                <a:latin typeface="Times New Roman" pitchFamily="18" charset="0"/>
              </a:rPr>
              <a:t>Message cost</a:t>
            </a:r>
          </a:p>
          <a:p>
            <a:pPr marL="742950" lvl="1" indent="-285750" eaLnBrk="0" hangingPunct="0">
              <a:spcBef>
                <a:spcPct val="20000"/>
              </a:spcBef>
              <a:buClr>
                <a:schemeClr val="hlink"/>
              </a:buClr>
              <a:buSzPct val="90000"/>
              <a:buBlip>
                <a:blip r:embed="rId4"/>
              </a:buBlip>
              <a:defRPr/>
            </a:pPr>
            <a:r>
              <a:rPr lang="en-US" altLang="zh-TW" sz="3600" dirty="0">
                <a:latin typeface="Times New Roman" pitchFamily="18" charset="0"/>
              </a:rPr>
              <a:t>LASEC can reduce the message cost by over 50 percent</a:t>
            </a:r>
          </a:p>
          <a:p>
            <a:pPr marL="742950" lvl="1" indent="-285750" eaLnBrk="0" hangingPunct="0">
              <a:spcBef>
                <a:spcPct val="20000"/>
              </a:spcBef>
              <a:buClr>
                <a:schemeClr val="hlink"/>
              </a:buClr>
              <a:buSzPct val="90000"/>
              <a:buBlip>
                <a:blip r:embed="rId4"/>
              </a:buBlip>
              <a:defRPr/>
            </a:pPr>
            <a:r>
              <a:rPr lang="en-US" altLang="zh-TW" sz="3600" dirty="0">
                <a:latin typeface="Times New Roman" pitchFamily="18" charset="0"/>
              </a:rPr>
              <a:t>LASEC scales better when the number of services increases</a:t>
            </a:r>
            <a:endParaRPr lang="en-GB" altLang="zh-TW" sz="3600" dirty="0">
              <a:latin typeface="Times New Roman" pitchFamily="18" charset="0"/>
            </a:endParaRPr>
          </a:p>
        </p:txBody>
      </p:sp>
      <p:pic>
        <p:nvPicPr>
          <p:cNvPr id="28676" name="Picture 2"/>
          <p:cNvPicPr>
            <a:picLocks noChangeAspect="1" noChangeArrowheads="1"/>
          </p:cNvPicPr>
          <p:nvPr/>
        </p:nvPicPr>
        <p:blipFill>
          <a:blip r:embed="rId5"/>
          <a:srcRect/>
          <a:stretch>
            <a:fillRect/>
          </a:stretch>
        </p:blipFill>
        <p:spPr bwMode="auto">
          <a:xfrm>
            <a:off x="7162800" y="719595"/>
            <a:ext cx="3696781" cy="2963100"/>
          </a:xfrm>
          <a:prstGeom prst="rect">
            <a:avLst/>
          </a:prstGeom>
          <a:noFill/>
          <a:ln w="9525">
            <a:noFill/>
            <a:miter lim="800000"/>
            <a:headEnd/>
            <a:tailEnd/>
          </a:ln>
        </p:spPr>
      </p:pic>
      <p:pic>
        <p:nvPicPr>
          <p:cNvPr id="28677" name="Picture 3"/>
          <p:cNvPicPr>
            <a:picLocks noChangeAspect="1" noChangeArrowheads="1"/>
          </p:cNvPicPr>
          <p:nvPr/>
        </p:nvPicPr>
        <p:blipFill>
          <a:blip r:embed="rId6"/>
          <a:srcRect/>
          <a:stretch>
            <a:fillRect/>
          </a:stretch>
        </p:blipFill>
        <p:spPr bwMode="auto">
          <a:xfrm>
            <a:off x="7162800" y="3896032"/>
            <a:ext cx="3701846" cy="2963100"/>
          </a:xfrm>
          <a:prstGeom prst="rect">
            <a:avLst/>
          </a:prstGeom>
          <a:noFill/>
          <a:ln w="9525">
            <a:noFill/>
            <a:miter lim="800000"/>
            <a:headEnd/>
            <a:tailEnd/>
          </a:ln>
        </p:spPr>
      </p:pic>
      <p:sp>
        <p:nvSpPr>
          <p:cNvPr id="8" name="Rectangle 7"/>
          <p:cNvSpPr/>
          <p:nvPr/>
        </p:nvSpPr>
        <p:spPr>
          <a:xfrm>
            <a:off x="9220201" y="2819401"/>
            <a:ext cx="774583" cy="584775"/>
          </a:xfrm>
          <a:prstGeom prst="rect">
            <a:avLst/>
          </a:prstGeom>
          <a:noFill/>
        </p:spPr>
        <p:txBody>
          <a:bodyPr>
            <a:spAutoFit/>
          </a:bodyPr>
          <a:lstStyle/>
          <a:p>
            <a:pPr algn="ctr">
              <a:defRPr/>
            </a:pPr>
            <a:r>
              <a:rPr lang="en-US" sz="32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10</a:t>
            </a:r>
          </a:p>
        </p:txBody>
      </p:sp>
      <p:sp>
        <p:nvSpPr>
          <p:cNvPr id="9" name="Rectangle 8"/>
          <p:cNvSpPr/>
          <p:nvPr/>
        </p:nvSpPr>
        <p:spPr>
          <a:xfrm>
            <a:off x="9220201" y="5334001"/>
            <a:ext cx="774583" cy="584775"/>
          </a:xfrm>
          <a:prstGeom prst="rect">
            <a:avLst/>
          </a:prstGeom>
          <a:noFill/>
        </p:spPr>
        <p:txBody>
          <a:bodyPr>
            <a:spAutoFit/>
          </a:bodyPr>
          <a:lstStyle/>
          <a:p>
            <a:pPr algn="ctr">
              <a:defRPr/>
            </a:pPr>
            <a:r>
              <a:rPr lang="en-US" sz="32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20</a:t>
            </a:r>
          </a:p>
        </p:txBody>
      </p:sp>
    </p:spTree>
    <p:extLst>
      <p:ext uri="{BB962C8B-B14F-4D97-AF65-F5344CB8AC3E}">
        <p14:creationId xmlns:p14="http://schemas.microsoft.com/office/powerpoint/2010/main" val="559271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a:xfrm>
            <a:off x="838200" y="276442"/>
            <a:ext cx="10515600" cy="1325563"/>
          </a:xfrm>
        </p:spPr>
        <p:txBody>
          <a:bodyPr>
            <a:normAutofit/>
          </a:bodyPr>
          <a:lstStyle/>
          <a:p>
            <a:pPr eaLnBrk="1" hangingPunct="1">
              <a:defRPr/>
            </a:pPr>
            <a:r>
              <a:rPr lang="en-US" altLang="zh-CN" sz="4000" dirty="0">
                <a:latin typeface="Times New Roman" pitchFamily="18" charset="0"/>
                <a:cs typeface="Times New Roman" pitchFamily="18" charset="0"/>
              </a:rPr>
              <a:t>Experiment  Results (3) </a:t>
            </a:r>
            <a:endParaRPr lang="zh-TW" altLang="en-US" sz="4000" dirty="0">
              <a:latin typeface="Times New Roman" pitchFamily="18" charset="0"/>
              <a:cs typeface="Times New Roman" pitchFamily="18" charset="0"/>
            </a:endParaRPr>
          </a:p>
        </p:txBody>
      </p:sp>
      <p:sp>
        <p:nvSpPr>
          <p:cNvPr id="28675" name="Rectangle 8"/>
          <p:cNvSpPr>
            <a:spLocks noChangeArrowheads="1"/>
          </p:cNvSpPr>
          <p:nvPr/>
        </p:nvSpPr>
        <p:spPr bwMode="auto">
          <a:xfrm>
            <a:off x="481166" y="1928812"/>
            <a:ext cx="7076768" cy="2419124"/>
          </a:xfrm>
          <a:prstGeom prst="rect">
            <a:avLst/>
          </a:prstGeom>
          <a:noFill/>
          <a:ln w="9525">
            <a:noFill/>
            <a:miter lim="800000"/>
            <a:headEnd/>
            <a:tailEnd/>
          </a:ln>
        </p:spPr>
        <p:txBody>
          <a:bodyPr wrap="square" anchor="ctr">
            <a:spAutoFit/>
          </a:bodyPr>
          <a:lstStyle/>
          <a:p>
            <a:pPr marL="342900" indent="-342900" eaLnBrk="0" hangingPunct="0">
              <a:spcBef>
                <a:spcPct val="20000"/>
              </a:spcBef>
              <a:buClr>
                <a:schemeClr val="folHlink"/>
              </a:buClr>
              <a:buSzPct val="90000"/>
              <a:buBlip>
                <a:blip r:embed="rId3"/>
              </a:buBlip>
              <a:defRPr/>
            </a:pPr>
            <a:r>
              <a:rPr lang="en-GB" altLang="zh-TW" sz="3600" b="1" dirty="0">
                <a:latin typeface="Times New Roman" pitchFamily="18" charset="0"/>
              </a:rPr>
              <a:t>Message delay</a:t>
            </a:r>
          </a:p>
          <a:p>
            <a:pPr marL="742950" lvl="1" indent="-285750" eaLnBrk="0" hangingPunct="0">
              <a:spcBef>
                <a:spcPct val="20000"/>
              </a:spcBef>
              <a:buClr>
                <a:schemeClr val="hlink"/>
              </a:buClr>
              <a:buSzPct val="90000"/>
              <a:buBlip>
                <a:blip r:embed="rId4"/>
              </a:buBlip>
              <a:defRPr/>
            </a:pPr>
            <a:r>
              <a:rPr lang="en-US" altLang="zh-TW" sz="3600" dirty="0">
                <a:latin typeface="Times New Roman" pitchFamily="18" charset="0"/>
              </a:rPr>
              <a:t>LASEC achieves smaller delay, especially when there are more services in the environment.</a:t>
            </a:r>
            <a:endParaRPr lang="en-GB" altLang="zh-TW" sz="3600" dirty="0">
              <a:latin typeface="Times New Roman" pitchFamily="18" charset="0"/>
            </a:endParaRPr>
          </a:p>
        </p:txBody>
      </p:sp>
      <p:pic>
        <p:nvPicPr>
          <p:cNvPr id="29700" name="Picture 4"/>
          <p:cNvPicPr>
            <a:picLocks noChangeAspect="1" noChangeArrowheads="1"/>
          </p:cNvPicPr>
          <p:nvPr/>
        </p:nvPicPr>
        <p:blipFill>
          <a:blip r:embed="rId5"/>
          <a:srcRect/>
          <a:stretch>
            <a:fillRect/>
          </a:stretch>
        </p:blipFill>
        <p:spPr bwMode="auto">
          <a:xfrm>
            <a:off x="7200900" y="643131"/>
            <a:ext cx="3771899" cy="3004946"/>
          </a:xfrm>
          <a:prstGeom prst="rect">
            <a:avLst/>
          </a:prstGeom>
          <a:noFill/>
          <a:ln w="9525">
            <a:noFill/>
            <a:miter lim="800000"/>
            <a:headEnd/>
            <a:tailEnd/>
          </a:ln>
        </p:spPr>
      </p:pic>
      <p:pic>
        <p:nvPicPr>
          <p:cNvPr id="29701" name="Picture 6"/>
          <p:cNvPicPr>
            <a:picLocks noChangeAspect="1" noChangeArrowheads="1"/>
          </p:cNvPicPr>
          <p:nvPr/>
        </p:nvPicPr>
        <p:blipFill>
          <a:blip r:embed="rId6"/>
          <a:srcRect/>
          <a:stretch>
            <a:fillRect/>
          </a:stretch>
        </p:blipFill>
        <p:spPr bwMode="auto">
          <a:xfrm>
            <a:off x="7199314" y="3886200"/>
            <a:ext cx="3773486" cy="2983590"/>
          </a:xfrm>
          <a:prstGeom prst="rect">
            <a:avLst/>
          </a:prstGeom>
          <a:noFill/>
          <a:ln w="9525">
            <a:noFill/>
            <a:miter lim="800000"/>
            <a:headEnd/>
            <a:tailEnd/>
          </a:ln>
        </p:spPr>
      </p:pic>
      <p:sp>
        <p:nvSpPr>
          <p:cNvPr id="8" name="Rectangle 7"/>
          <p:cNvSpPr/>
          <p:nvPr/>
        </p:nvSpPr>
        <p:spPr>
          <a:xfrm>
            <a:off x="9220201" y="2819401"/>
            <a:ext cx="774583" cy="584775"/>
          </a:xfrm>
          <a:prstGeom prst="rect">
            <a:avLst/>
          </a:prstGeom>
          <a:noFill/>
        </p:spPr>
        <p:txBody>
          <a:bodyPr>
            <a:spAutoFit/>
          </a:bodyPr>
          <a:lstStyle/>
          <a:p>
            <a:pPr algn="ctr">
              <a:defRPr/>
            </a:pPr>
            <a:r>
              <a:rPr lang="en-US" sz="32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10</a:t>
            </a:r>
          </a:p>
        </p:txBody>
      </p:sp>
      <p:sp>
        <p:nvSpPr>
          <p:cNvPr id="9" name="Rectangle 8"/>
          <p:cNvSpPr/>
          <p:nvPr/>
        </p:nvSpPr>
        <p:spPr>
          <a:xfrm>
            <a:off x="9220201" y="5334001"/>
            <a:ext cx="774583" cy="584775"/>
          </a:xfrm>
          <a:prstGeom prst="rect">
            <a:avLst/>
          </a:prstGeom>
          <a:noFill/>
        </p:spPr>
        <p:txBody>
          <a:bodyPr>
            <a:spAutoFit/>
          </a:bodyPr>
          <a:lstStyle/>
          <a:p>
            <a:pPr algn="ctr">
              <a:defRPr/>
            </a:pPr>
            <a:r>
              <a:rPr lang="en-US" sz="32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20</a:t>
            </a:r>
          </a:p>
        </p:txBody>
      </p:sp>
    </p:spTree>
    <p:extLst>
      <p:ext uri="{BB962C8B-B14F-4D97-AF65-F5344CB8AC3E}">
        <p14:creationId xmlns:p14="http://schemas.microsoft.com/office/powerpoint/2010/main" val="2790000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690-0238-4357-AA54-2B3849EFEB90}"/>
              </a:ext>
            </a:extLst>
          </p:cNvPr>
          <p:cNvSpPr>
            <a:spLocks noGrp="1"/>
          </p:cNvSpPr>
          <p:nvPr>
            <p:ph type="title"/>
          </p:nvPr>
        </p:nvSpPr>
        <p:spPr/>
        <p:txBody>
          <a:bodyPr/>
          <a:lstStyle/>
          <a:p>
            <a:r>
              <a:rPr lang="en-US" dirty="0"/>
              <a:t>Module 3 Summary</a:t>
            </a:r>
          </a:p>
        </p:txBody>
      </p:sp>
      <p:sp>
        <p:nvSpPr>
          <p:cNvPr id="3" name="Content Placeholder 2">
            <a:extLst>
              <a:ext uri="{FF2B5EF4-FFF2-40B4-BE49-F238E27FC236}">
                <a16:creationId xmlns:a16="http://schemas.microsoft.com/office/drawing/2014/main" id="{24462419-4886-48AB-A347-8BCBD82782C0}"/>
              </a:ext>
            </a:extLst>
          </p:cNvPr>
          <p:cNvSpPr>
            <a:spLocks noGrp="1"/>
          </p:cNvSpPr>
          <p:nvPr>
            <p:ph idx="1"/>
          </p:nvPr>
        </p:nvSpPr>
        <p:spPr/>
        <p:txBody>
          <a:bodyPr>
            <a:normAutofit/>
          </a:bodyPr>
          <a:lstStyle/>
          <a:p>
            <a:r>
              <a:rPr lang="en-US" sz="3600" dirty="0"/>
              <a:t>Service discovery</a:t>
            </a:r>
          </a:p>
          <a:p>
            <a:r>
              <a:rPr lang="en-US" sz="3600" dirty="0"/>
              <a:t>Service composition</a:t>
            </a:r>
          </a:p>
        </p:txBody>
      </p:sp>
    </p:spTree>
    <p:extLst>
      <p:ext uri="{BB962C8B-B14F-4D97-AF65-F5344CB8AC3E}">
        <p14:creationId xmlns:p14="http://schemas.microsoft.com/office/powerpoint/2010/main" val="33856651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A6A0F3-AF6F-4A54-B28F-B261140ECEDC}"/>
              </a:ext>
            </a:extLst>
          </p:cNvPr>
          <p:cNvSpPr>
            <a:spLocks noGrp="1"/>
          </p:cNvSpPr>
          <p:nvPr>
            <p:ph type="title"/>
          </p:nvPr>
        </p:nvSpPr>
        <p:spPr/>
        <p:txBody>
          <a:bodyPr/>
          <a:lstStyle/>
          <a:p>
            <a:r>
              <a:rPr lang="en-AU" dirty="0"/>
              <a:t>Module 1-3 review</a:t>
            </a:r>
            <a:endParaRPr lang="x-none" dirty="0"/>
          </a:p>
        </p:txBody>
      </p:sp>
    </p:spTree>
    <p:extLst>
      <p:ext uri="{BB962C8B-B14F-4D97-AF65-F5344CB8AC3E}">
        <p14:creationId xmlns:p14="http://schemas.microsoft.com/office/powerpoint/2010/main" val="3065890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E5BC23B-982B-487D-91BE-FDC259453B47}"/>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What are the names of the three actors in web services architecture?</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AC38D4E1-1CBA-47FE-A882-FC92C1836AEA}"/>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6EDCBFD8-4822-4A62-A3F9-4E8FF52F446B}"/>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C5B1E840-D4C5-41F1-82D7-08A125F90244}"/>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E3811CAE-34B4-42F2-A7AD-55AF2DD797A6}"/>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29511F14-FFD6-42AC-B3E2-6F41CF9F7F09}"/>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FDA8354B-8F6B-4777-9207-CE1240B78328}"/>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13AD7DA7-69D5-4FA7-BCA3-A10668557327}"/>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02D585EA-D2E3-44E8-A6C2-5D119A8D6ED3}"/>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663693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fld id="{E1D16B3F-DD81-4F6B-8E0D-A149A0BBD3BC}" type="slidenum">
              <a:rPr lang="en-US" altLang="en-US"/>
              <a:pPr/>
              <a:t>27</a:t>
            </a:fld>
            <a:endParaRPr lang="en-US" altLang="en-US"/>
          </a:p>
        </p:txBody>
      </p:sp>
      <p:sp>
        <p:nvSpPr>
          <p:cNvPr id="121858" name="Rectangle 2"/>
          <p:cNvSpPr>
            <a:spLocks noGrp="1" noChangeArrowheads="1"/>
          </p:cNvSpPr>
          <p:nvPr>
            <p:ph type="title"/>
          </p:nvPr>
        </p:nvSpPr>
        <p:spPr/>
        <p:txBody>
          <a:bodyPr/>
          <a:lstStyle/>
          <a:p>
            <a:r>
              <a:rPr lang="en-US" altLang="en-US"/>
              <a:t>Web Service Roles</a:t>
            </a:r>
          </a:p>
        </p:txBody>
      </p:sp>
      <p:sp>
        <p:nvSpPr>
          <p:cNvPr id="121870" name="Rectangle 14"/>
          <p:cNvSpPr>
            <a:spLocks noChangeArrowheads="1"/>
          </p:cNvSpPr>
          <p:nvPr/>
        </p:nvSpPr>
        <p:spPr bwMode="auto">
          <a:xfrm>
            <a:off x="5029200" y="1828800"/>
            <a:ext cx="1600200" cy="1295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rgbClr val="000000"/>
                </a:solidFill>
              </a:rPr>
              <a:t>Service</a:t>
            </a:r>
          </a:p>
          <a:p>
            <a:pPr algn="ctr"/>
            <a:r>
              <a:rPr lang="en-US" altLang="en-US" b="1">
                <a:solidFill>
                  <a:srgbClr val="000000"/>
                </a:solidFill>
              </a:rPr>
              <a:t>Registry</a:t>
            </a:r>
          </a:p>
        </p:txBody>
      </p:sp>
      <p:sp>
        <p:nvSpPr>
          <p:cNvPr id="121871" name="Rectangle 15"/>
          <p:cNvSpPr>
            <a:spLocks noChangeArrowheads="1"/>
          </p:cNvSpPr>
          <p:nvPr/>
        </p:nvSpPr>
        <p:spPr bwMode="auto">
          <a:xfrm>
            <a:off x="2971800" y="3657600"/>
            <a:ext cx="1600200" cy="1295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rgbClr val="000000"/>
                </a:solidFill>
              </a:rPr>
              <a:t>Service</a:t>
            </a:r>
          </a:p>
          <a:p>
            <a:pPr algn="ctr"/>
            <a:r>
              <a:rPr lang="en-US" altLang="en-US" b="1">
                <a:solidFill>
                  <a:srgbClr val="000000"/>
                </a:solidFill>
              </a:rPr>
              <a:t>Requestor</a:t>
            </a:r>
          </a:p>
        </p:txBody>
      </p:sp>
      <p:sp>
        <p:nvSpPr>
          <p:cNvPr id="121872" name="Rectangle 16"/>
          <p:cNvSpPr>
            <a:spLocks noChangeArrowheads="1"/>
          </p:cNvSpPr>
          <p:nvPr/>
        </p:nvSpPr>
        <p:spPr bwMode="auto">
          <a:xfrm>
            <a:off x="7162800" y="3581400"/>
            <a:ext cx="1600200" cy="1295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rgbClr val="000000"/>
                </a:solidFill>
              </a:rPr>
              <a:t>Service</a:t>
            </a:r>
          </a:p>
          <a:p>
            <a:pPr algn="ctr"/>
            <a:r>
              <a:rPr lang="en-US" altLang="en-US" b="1">
                <a:solidFill>
                  <a:srgbClr val="000000"/>
                </a:solidFill>
              </a:rPr>
              <a:t>Provider</a:t>
            </a:r>
          </a:p>
        </p:txBody>
      </p:sp>
    </p:spTree>
    <p:extLst>
      <p:ext uri="{BB962C8B-B14F-4D97-AF65-F5344CB8AC3E}">
        <p14:creationId xmlns:p14="http://schemas.microsoft.com/office/powerpoint/2010/main" val="1731252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21870"/>
                                        </p:tgtEl>
                                        <p:attrNameLst>
                                          <p:attrName>style.visibility</p:attrName>
                                        </p:attrNameLst>
                                      </p:cBhvr>
                                      <p:to>
                                        <p:strVal val="visible"/>
                                      </p:to>
                                    </p:set>
                                    <p:animEffect transition="in" filter="fade">
                                      <p:cBhvr>
                                        <p:cTn id="7" dur="1000"/>
                                        <p:tgtEl>
                                          <p:spTgt spid="121870"/>
                                        </p:tgtEl>
                                      </p:cBhvr>
                                    </p:animEffect>
                                    <p:anim calcmode="lin" valueType="num">
                                      <p:cBhvr>
                                        <p:cTn id="8" dur="1000" fill="hold"/>
                                        <p:tgtEl>
                                          <p:spTgt spid="121870"/>
                                        </p:tgtEl>
                                        <p:attrNameLst>
                                          <p:attrName>ppt_x</p:attrName>
                                        </p:attrNameLst>
                                      </p:cBhvr>
                                      <p:tavLst>
                                        <p:tav tm="0">
                                          <p:val>
                                            <p:strVal val="#ppt_x"/>
                                          </p:val>
                                        </p:tav>
                                        <p:tav tm="100000">
                                          <p:val>
                                            <p:strVal val="#ppt_x"/>
                                          </p:val>
                                        </p:tav>
                                      </p:tavLst>
                                    </p:anim>
                                    <p:anim calcmode="lin" valueType="num">
                                      <p:cBhvr>
                                        <p:cTn id="9" dur="900" decel="100000" fill="hold"/>
                                        <p:tgtEl>
                                          <p:spTgt spid="12187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1870"/>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21871"/>
                                        </p:tgtEl>
                                        <p:attrNameLst>
                                          <p:attrName>style.visibility</p:attrName>
                                        </p:attrNameLst>
                                      </p:cBhvr>
                                      <p:to>
                                        <p:strVal val="visible"/>
                                      </p:to>
                                    </p:set>
                                    <p:animEffect transition="in" filter="fade">
                                      <p:cBhvr>
                                        <p:cTn id="13" dur="1000"/>
                                        <p:tgtEl>
                                          <p:spTgt spid="121871"/>
                                        </p:tgtEl>
                                      </p:cBhvr>
                                    </p:animEffect>
                                    <p:anim calcmode="lin" valueType="num">
                                      <p:cBhvr>
                                        <p:cTn id="14" dur="1000" fill="hold"/>
                                        <p:tgtEl>
                                          <p:spTgt spid="121871"/>
                                        </p:tgtEl>
                                        <p:attrNameLst>
                                          <p:attrName>ppt_x</p:attrName>
                                        </p:attrNameLst>
                                      </p:cBhvr>
                                      <p:tavLst>
                                        <p:tav tm="0">
                                          <p:val>
                                            <p:strVal val="#ppt_x"/>
                                          </p:val>
                                        </p:tav>
                                        <p:tav tm="100000">
                                          <p:val>
                                            <p:strVal val="#ppt_x"/>
                                          </p:val>
                                        </p:tav>
                                      </p:tavLst>
                                    </p:anim>
                                    <p:anim calcmode="lin" valueType="num">
                                      <p:cBhvr>
                                        <p:cTn id="15" dur="900" decel="100000" fill="hold"/>
                                        <p:tgtEl>
                                          <p:spTgt spid="121871"/>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21871"/>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21872"/>
                                        </p:tgtEl>
                                        <p:attrNameLst>
                                          <p:attrName>style.visibility</p:attrName>
                                        </p:attrNameLst>
                                      </p:cBhvr>
                                      <p:to>
                                        <p:strVal val="visible"/>
                                      </p:to>
                                    </p:set>
                                    <p:animEffect transition="in" filter="fade">
                                      <p:cBhvr>
                                        <p:cTn id="19" dur="1000"/>
                                        <p:tgtEl>
                                          <p:spTgt spid="121872"/>
                                        </p:tgtEl>
                                      </p:cBhvr>
                                    </p:animEffect>
                                    <p:anim calcmode="lin" valueType="num">
                                      <p:cBhvr>
                                        <p:cTn id="20" dur="1000" fill="hold"/>
                                        <p:tgtEl>
                                          <p:spTgt spid="121872"/>
                                        </p:tgtEl>
                                        <p:attrNameLst>
                                          <p:attrName>ppt_x</p:attrName>
                                        </p:attrNameLst>
                                      </p:cBhvr>
                                      <p:tavLst>
                                        <p:tav tm="0">
                                          <p:val>
                                            <p:strVal val="#ppt_x"/>
                                          </p:val>
                                        </p:tav>
                                        <p:tav tm="100000">
                                          <p:val>
                                            <p:strVal val="#ppt_x"/>
                                          </p:val>
                                        </p:tav>
                                      </p:tavLst>
                                    </p:anim>
                                    <p:anim calcmode="lin" valueType="num">
                                      <p:cBhvr>
                                        <p:cTn id="21" dur="900" decel="100000" fill="hold"/>
                                        <p:tgtEl>
                                          <p:spTgt spid="121872"/>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2187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70" grpId="0" animBg="1"/>
      <p:bldP spid="121871" grpId="0" animBg="1"/>
      <p:bldP spid="12187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9E94700-D5A8-403D-A50B-77161360E542}"/>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What is the purpose of web service protocol stack?</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38BCBBD9-F1CE-44E3-AB42-47CC071CE626}"/>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CC50F82A-E0F8-4A49-9294-A51363C58093}"/>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4052EF06-111C-45CA-8DE4-7AB85E70AD7F}"/>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12B8A5C7-ACEB-4352-870C-7BC78F07186C}"/>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077CE058-1512-4A53-AFF4-DC837821E2CD}"/>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6C8BBDD6-81E7-4867-A1C1-876D7F0B7921}"/>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0A1F5DA0-A592-43E2-B8AC-4E2E966A6C7A}"/>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3342E047-4BAF-4CBD-A21E-A72A288F159D}"/>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922357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a:xfrm>
            <a:off x="8610600" y="6322060"/>
            <a:ext cx="2743200" cy="365125"/>
          </a:xfrm>
        </p:spPr>
        <p:txBody>
          <a:bodyPr/>
          <a:lstStyle/>
          <a:p>
            <a:fld id="{5C2CE16E-9BA0-4AE5-99C0-B27D3C53AEA9}" type="slidenum">
              <a:rPr lang="en-US" altLang="en-US"/>
              <a:pPr/>
              <a:t>29</a:t>
            </a:fld>
            <a:endParaRPr lang="en-US" altLang="en-US"/>
          </a:p>
        </p:txBody>
      </p:sp>
      <p:sp>
        <p:nvSpPr>
          <p:cNvPr id="123906" name="Rectangle 2"/>
          <p:cNvSpPr>
            <a:spLocks noGrp="1" noChangeArrowheads="1"/>
          </p:cNvSpPr>
          <p:nvPr>
            <p:ph type="title"/>
          </p:nvPr>
        </p:nvSpPr>
        <p:spPr/>
        <p:txBody>
          <a:bodyPr/>
          <a:lstStyle/>
          <a:p>
            <a:r>
              <a:rPr lang="en-US" altLang="en-US"/>
              <a:t>Web Service Protocol Stack</a:t>
            </a:r>
          </a:p>
        </p:txBody>
      </p:sp>
      <p:sp>
        <p:nvSpPr>
          <p:cNvPr id="123921" name="Rectangle 17"/>
          <p:cNvSpPr>
            <a:spLocks noChangeArrowheads="1"/>
          </p:cNvSpPr>
          <p:nvPr/>
        </p:nvSpPr>
        <p:spPr bwMode="auto">
          <a:xfrm>
            <a:off x="5105400" y="1905000"/>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b="1">
                <a:solidFill>
                  <a:srgbClr val="000000"/>
                </a:solidFill>
              </a:rPr>
              <a:t>UDDI</a:t>
            </a:r>
          </a:p>
        </p:txBody>
      </p:sp>
      <p:sp>
        <p:nvSpPr>
          <p:cNvPr id="123922" name="Rectangle 18"/>
          <p:cNvSpPr>
            <a:spLocks noChangeArrowheads="1"/>
          </p:cNvSpPr>
          <p:nvPr/>
        </p:nvSpPr>
        <p:spPr bwMode="auto">
          <a:xfrm>
            <a:off x="5105400" y="2667000"/>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b="1">
                <a:solidFill>
                  <a:srgbClr val="000000"/>
                </a:solidFill>
              </a:rPr>
              <a:t>WSDL</a:t>
            </a:r>
          </a:p>
        </p:txBody>
      </p:sp>
      <p:sp>
        <p:nvSpPr>
          <p:cNvPr id="123923" name="Rectangle 19"/>
          <p:cNvSpPr>
            <a:spLocks noChangeArrowheads="1"/>
          </p:cNvSpPr>
          <p:nvPr/>
        </p:nvSpPr>
        <p:spPr bwMode="auto">
          <a:xfrm>
            <a:off x="5105400" y="3429000"/>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b="1">
                <a:solidFill>
                  <a:srgbClr val="000000"/>
                </a:solidFill>
              </a:rPr>
              <a:t>XML-RPC, SOAP, Custom XML</a:t>
            </a:r>
          </a:p>
        </p:txBody>
      </p:sp>
      <p:sp>
        <p:nvSpPr>
          <p:cNvPr id="123924" name="Rectangle 20"/>
          <p:cNvSpPr>
            <a:spLocks noChangeArrowheads="1"/>
          </p:cNvSpPr>
          <p:nvPr/>
        </p:nvSpPr>
        <p:spPr bwMode="auto">
          <a:xfrm>
            <a:off x="5105400" y="4191000"/>
            <a:ext cx="5334000" cy="609600"/>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b="1">
                <a:solidFill>
                  <a:srgbClr val="000000"/>
                </a:solidFill>
              </a:rPr>
              <a:t>HTTP, SMTP, FTP, BEEP</a:t>
            </a:r>
          </a:p>
        </p:txBody>
      </p:sp>
      <p:sp>
        <p:nvSpPr>
          <p:cNvPr id="123925" name="Text Box 21"/>
          <p:cNvSpPr txBox="1">
            <a:spLocks noChangeArrowheads="1"/>
          </p:cNvSpPr>
          <p:nvPr/>
        </p:nvSpPr>
        <p:spPr bwMode="auto">
          <a:xfrm>
            <a:off x="2133600" y="1905000"/>
            <a:ext cx="1629292"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dirty="0"/>
              <a:t>Discovery</a:t>
            </a:r>
          </a:p>
        </p:txBody>
      </p:sp>
      <p:sp>
        <p:nvSpPr>
          <p:cNvPr id="123926" name="Line 22"/>
          <p:cNvSpPr>
            <a:spLocks noChangeShapeType="1"/>
          </p:cNvSpPr>
          <p:nvPr/>
        </p:nvSpPr>
        <p:spPr bwMode="auto">
          <a:xfrm flipH="1">
            <a:off x="2133600" y="2514600"/>
            <a:ext cx="2362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927" name="Text Box 23"/>
          <p:cNvSpPr txBox="1">
            <a:spLocks noChangeArrowheads="1"/>
          </p:cNvSpPr>
          <p:nvPr/>
        </p:nvSpPr>
        <p:spPr bwMode="auto">
          <a:xfrm>
            <a:off x="2133600" y="2667000"/>
            <a:ext cx="1890454"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dirty="0"/>
              <a:t>Description</a:t>
            </a:r>
          </a:p>
        </p:txBody>
      </p:sp>
      <p:sp>
        <p:nvSpPr>
          <p:cNvPr id="123928" name="Text Box 24"/>
          <p:cNvSpPr txBox="1">
            <a:spLocks noChangeArrowheads="1"/>
          </p:cNvSpPr>
          <p:nvPr/>
        </p:nvSpPr>
        <p:spPr bwMode="auto">
          <a:xfrm>
            <a:off x="2133600" y="3429000"/>
            <a:ext cx="2509020"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dirty="0"/>
              <a:t>XML</a:t>
            </a:r>
            <a:r>
              <a:rPr lang="en-US" altLang="en-US" sz="2800" b="1" dirty="0">
                <a:solidFill>
                  <a:schemeClr val="bg1"/>
                </a:solidFill>
              </a:rPr>
              <a:t> </a:t>
            </a:r>
            <a:r>
              <a:rPr lang="en-US" altLang="en-US" sz="2800" b="1" dirty="0"/>
              <a:t>Messaging</a:t>
            </a:r>
          </a:p>
        </p:txBody>
      </p:sp>
      <p:sp>
        <p:nvSpPr>
          <p:cNvPr id="123929" name="Text Box 25"/>
          <p:cNvSpPr txBox="1">
            <a:spLocks noChangeArrowheads="1"/>
          </p:cNvSpPr>
          <p:nvPr/>
        </p:nvSpPr>
        <p:spPr bwMode="auto">
          <a:xfrm>
            <a:off x="2133601" y="4191000"/>
            <a:ext cx="1615507" cy="52322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dirty="0"/>
              <a:t>Transport</a:t>
            </a:r>
          </a:p>
        </p:txBody>
      </p:sp>
      <p:sp>
        <p:nvSpPr>
          <p:cNvPr id="123930" name="Rectangle 26"/>
          <p:cNvSpPr>
            <a:spLocks noChangeArrowheads="1"/>
          </p:cNvSpPr>
          <p:nvPr/>
        </p:nvSpPr>
        <p:spPr bwMode="auto">
          <a:xfrm>
            <a:off x="2057400" y="1905000"/>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3931" name="Rectangle 27"/>
          <p:cNvSpPr>
            <a:spLocks noChangeArrowheads="1"/>
          </p:cNvSpPr>
          <p:nvPr/>
        </p:nvSpPr>
        <p:spPr bwMode="auto">
          <a:xfrm>
            <a:off x="2057400" y="2667000"/>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3932" name="Rectangle 28"/>
          <p:cNvSpPr>
            <a:spLocks noChangeArrowheads="1"/>
          </p:cNvSpPr>
          <p:nvPr/>
        </p:nvSpPr>
        <p:spPr bwMode="auto">
          <a:xfrm>
            <a:off x="2057400" y="3429000"/>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3933" name="Rectangle 29"/>
          <p:cNvSpPr>
            <a:spLocks noChangeArrowheads="1"/>
          </p:cNvSpPr>
          <p:nvPr/>
        </p:nvSpPr>
        <p:spPr bwMode="auto">
          <a:xfrm>
            <a:off x="2057400" y="4191000"/>
            <a:ext cx="8382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 name="Text Box 18">
            <a:extLst>
              <a:ext uri="{FF2B5EF4-FFF2-40B4-BE49-F238E27FC236}">
                <a16:creationId xmlns:a16="http://schemas.microsoft.com/office/drawing/2014/main" id="{2D35CE94-EC1D-4A53-9225-D778F22C5215}"/>
              </a:ext>
            </a:extLst>
          </p:cNvPr>
          <p:cNvSpPr txBox="1">
            <a:spLocks noChangeArrowheads="1"/>
          </p:cNvSpPr>
          <p:nvPr/>
        </p:nvSpPr>
        <p:spPr bwMode="auto">
          <a:xfrm>
            <a:off x="-45373" y="2012978"/>
            <a:ext cx="19208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dirty="0">
                <a:solidFill>
                  <a:srgbClr val="000000"/>
                </a:solidFill>
                <a:latin typeface="Times New Roman" panose="02020603050405020304" pitchFamily="18" charset="0"/>
                <a:ea typeface="新細明體" panose="02020500000000000000" pitchFamily="18" charset="-120"/>
              </a:rPr>
              <a:t>Searching / Publishing Web Services</a:t>
            </a:r>
          </a:p>
        </p:txBody>
      </p:sp>
      <p:sp>
        <p:nvSpPr>
          <p:cNvPr id="18" name="Line 19">
            <a:extLst>
              <a:ext uri="{FF2B5EF4-FFF2-40B4-BE49-F238E27FC236}">
                <a16:creationId xmlns:a16="http://schemas.microsoft.com/office/drawing/2014/main" id="{B9BCE458-E0A6-40DE-95C8-24832E6E01FF}"/>
              </a:ext>
            </a:extLst>
          </p:cNvPr>
          <p:cNvSpPr>
            <a:spLocks noChangeShapeType="1"/>
          </p:cNvSpPr>
          <p:nvPr/>
        </p:nvSpPr>
        <p:spPr bwMode="auto">
          <a:xfrm flipV="1">
            <a:off x="1631026" y="2317777"/>
            <a:ext cx="685800" cy="76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Text Box 16">
            <a:extLst>
              <a:ext uri="{FF2B5EF4-FFF2-40B4-BE49-F238E27FC236}">
                <a16:creationId xmlns:a16="http://schemas.microsoft.com/office/drawing/2014/main" id="{60FFB81B-0EF5-43D3-8400-D5DF709E784A}"/>
              </a:ext>
            </a:extLst>
          </p:cNvPr>
          <p:cNvSpPr txBox="1">
            <a:spLocks noChangeArrowheads="1"/>
          </p:cNvSpPr>
          <p:nvPr/>
        </p:nvSpPr>
        <p:spPr bwMode="auto">
          <a:xfrm>
            <a:off x="0" y="3342619"/>
            <a:ext cx="19970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a:solidFill>
                  <a:srgbClr val="000000"/>
                </a:solidFill>
                <a:latin typeface="Times New Roman" panose="02020603050405020304" pitchFamily="18" charset="0"/>
                <a:ea typeface="新細明體" panose="02020500000000000000" pitchFamily="18" charset="-120"/>
              </a:rPr>
              <a:t>Describing Web Services interface</a:t>
            </a:r>
          </a:p>
        </p:txBody>
      </p:sp>
      <p:sp>
        <p:nvSpPr>
          <p:cNvPr id="20" name="Line 17">
            <a:extLst>
              <a:ext uri="{FF2B5EF4-FFF2-40B4-BE49-F238E27FC236}">
                <a16:creationId xmlns:a16="http://schemas.microsoft.com/office/drawing/2014/main" id="{21A7E5C4-792C-4D71-84AB-F778F39BA7A8}"/>
              </a:ext>
            </a:extLst>
          </p:cNvPr>
          <p:cNvSpPr>
            <a:spLocks noChangeShapeType="1"/>
          </p:cNvSpPr>
          <p:nvPr/>
        </p:nvSpPr>
        <p:spPr bwMode="auto">
          <a:xfrm flipV="1">
            <a:off x="1676399" y="3114018"/>
            <a:ext cx="838200" cy="457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 name="Text Box 14">
            <a:extLst>
              <a:ext uri="{FF2B5EF4-FFF2-40B4-BE49-F238E27FC236}">
                <a16:creationId xmlns:a16="http://schemas.microsoft.com/office/drawing/2014/main" id="{54290913-0DA6-4765-9AF3-5B22A81369D0}"/>
              </a:ext>
            </a:extLst>
          </p:cNvPr>
          <p:cNvSpPr txBox="1">
            <a:spLocks noChangeArrowheads="1"/>
          </p:cNvSpPr>
          <p:nvPr/>
        </p:nvSpPr>
        <p:spPr bwMode="auto">
          <a:xfrm>
            <a:off x="-45373" y="4923948"/>
            <a:ext cx="4532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dirty="0">
                <a:solidFill>
                  <a:srgbClr val="000000"/>
                </a:solidFill>
                <a:latin typeface="Times New Roman" panose="02020603050405020304" pitchFamily="18" charset="0"/>
                <a:ea typeface="新細明體" panose="02020500000000000000" pitchFamily="18" charset="-120"/>
              </a:rPr>
              <a:t>Encoding messages in XML format</a:t>
            </a:r>
          </a:p>
        </p:txBody>
      </p:sp>
      <p:sp>
        <p:nvSpPr>
          <p:cNvPr id="22" name="Line 15">
            <a:extLst>
              <a:ext uri="{FF2B5EF4-FFF2-40B4-BE49-F238E27FC236}">
                <a16:creationId xmlns:a16="http://schemas.microsoft.com/office/drawing/2014/main" id="{2CF6FCBA-84DA-47D2-A5E7-1D00315CA963}"/>
              </a:ext>
            </a:extLst>
          </p:cNvPr>
          <p:cNvSpPr>
            <a:spLocks noChangeShapeType="1"/>
          </p:cNvSpPr>
          <p:nvPr/>
        </p:nvSpPr>
        <p:spPr bwMode="auto">
          <a:xfrm flipV="1">
            <a:off x="1097626" y="3857148"/>
            <a:ext cx="121920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 name="Text Box 12">
            <a:extLst>
              <a:ext uri="{FF2B5EF4-FFF2-40B4-BE49-F238E27FC236}">
                <a16:creationId xmlns:a16="http://schemas.microsoft.com/office/drawing/2014/main" id="{49BE9177-6A05-446E-BB28-ED3B29A14DE9}"/>
              </a:ext>
            </a:extLst>
          </p:cNvPr>
          <p:cNvSpPr txBox="1">
            <a:spLocks noChangeArrowheads="1"/>
          </p:cNvSpPr>
          <p:nvPr/>
        </p:nvSpPr>
        <p:spPr bwMode="auto">
          <a:xfrm>
            <a:off x="1875502" y="5744237"/>
            <a:ext cx="691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Comic Sans MS" panose="030F0702030302020204" pitchFamily="66" charset="0"/>
                <a:ea typeface="宋体" panose="02010600030101010101" pitchFamily="2" charset="-122"/>
              </a:defRPr>
            </a:lvl1pPr>
            <a:lvl2pPr marL="742950" indent="-285750">
              <a:defRPr i="1">
                <a:solidFill>
                  <a:schemeClr val="tx1"/>
                </a:solidFill>
                <a:latin typeface="Comic Sans MS" panose="030F0702030302020204" pitchFamily="66" charset="0"/>
                <a:ea typeface="宋体" panose="02010600030101010101" pitchFamily="2" charset="-122"/>
              </a:defRPr>
            </a:lvl2pPr>
            <a:lvl3pPr marL="1143000" indent="-228600">
              <a:defRPr i="1">
                <a:solidFill>
                  <a:schemeClr val="tx1"/>
                </a:solidFill>
                <a:latin typeface="Comic Sans MS" panose="030F0702030302020204" pitchFamily="66" charset="0"/>
                <a:ea typeface="宋体" panose="02010600030101010101" pitchFamily="2" charset="-122"/>
              </a:defRPr>
            </a:lvl3pPr>
            <a:lvl4pPr marL="1600200" indent="-228600">
              <a:defRPr i="1">
                <a:solidFill>
                  <a:schemeClr val="tx1"/>
                </a:solidFill>
                <a:latin typeface="Comic Sans MS" panose="030F0702030302020204" pitchFamily="66" charset="0"/>
                <a:ea typeface="宋体" panose="02010600030101010101" pitchFamily="2" charset="-122"/>
              </a:defRPr>
            </a:lvl4pPr>
            <a:lvl5pPr marL="2057400" indent="-228600">
              <a:defRPr i="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宋体" panose="02010600030101010101" pitchFamily="2" charset="-122"/>
              </a:defRPr>
            </a:lvl9pPr>
          </a:lstStyle>
          <a:p>
            <a:pPr eaLnBrk="1" hangingPunct="1"/>
            <a:r>
              <a:rPr lang="en-US" altLang="zh-TW" sz="2400" dirty="0">
                <a:solidFill>
                  <a:srgbClr val="000000"/>
                </a:solidFill>
                <a:latin typeface="Times New Roman" panose="02020603050405020304" pitchFamily="18" charset="0"/>
                <a:ea typeface="新細明體" panose="02020500000000000000" pitchFamily="18" charset="-120"/>
              </a:rPr>
              <a:t>Transporting XML messages between client and server</a:t>
            </a:r>
          </a:p>
        </p:txBody>
      </p:sp>
      <p:sp>
        <p:nvSpPr>
          <p:cNvPr id="24" name="Line 13">
            <a:extLst>
              <a:ext uri="{FF2B5EF4-FFF2-40B4-BE49-F238E27FC236}">
                <a16:creationId xmlns:a16="http://schemas.microsoft.com/office/drawing/2014/main" id="{A9685B2F-7608-4727-9C29-3E6BD42B826E}"/>
              </a:ext>
            </a:extLst>
          </p:cNvPr>
          <p:cNvSpPr>
            <a:spLocks noChangeShapeType="1"/>
          </p:cNvSpPr>
          <p:nvPr/>
        </p:nvSpPr>
        <p:spPr bwMode="auto">
          <a:xfrm flipH="1" flipV="1">
            <a:off x="4923502" y="4677437"/>
            <a:ext cx="91440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419489156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B0D5B9-F9DD-4993-9FD5-F81D0F5F91C9}"/>
              </a:ext>
            </a:extLst>
          </p:cNvPr>
          <p:cNvSpPr>
            <a:spLocks noGrp="1"/>
          </p:cNvSpPr>
          <p:nvPr>
            <p:ph type="ctrTitle"/>
          </p:nvPr>
        </p:nvSpPr>
        <p:spPr/>
        <p:txBody>
          <a:bodyPr>
            <a:normAutofit fontScale="90000"/>
          </a:bodyPr>
          <a:lstStyle/>
          <a:p>
            <a:r>
              <a:rPr lang="en-US" dirty="0"/>
              <a:t>Service composition in Pervasive Computing Environments</a:t>
            </a:r>
          </a:p>
        </p:txBody>
      </p:sp>
      <p:sp>
        <p:nvSpPr>
          <p:cNvPr id="5" name="Subtitle 4">
            <a:extLst>
              <a:ext uri="{FF2B5EF4-FFF2-40B4-BE49-F238E27FC236}">
                <a16:creationId xmlns:a16="http://schemas.microsoft.com/office/drawing/2014/main" id="{44D643D4-B47B-4B8D-935E-7B38A90C9AA9}"/>
              </a:ext>
            </a:extLst>
          </p:cNvPr>
          <p:cNvSpPr>
            <a:spLocks noGrp="1"/>
          </p:cNvSpPr>
          <p:nvPr>
            <p:ph type="subTitle" idx="1"/>
          </p:nvPr>
        </p:nvSpPr>
        <p:spPr>
          <a:xfrm>
            <a:off x="1225421" y="4824348"/>
            <a:ext cx="9144000" cy="1655762"/>
          </a:xfrm>
        </p:spPr>
        <p:txBody>
          <a:bodyPr/>
          <a:lstStyle/>
          <a:p>
            <a:r>
              <a:rPr lang="en-US" dirty="0"/>
              <a:t>J. Siebert, J. Cao, Y. Lai, P. Guo, and W. Zhu, “LASEC: A localized approach to service composition in pervasive computing environments,” IEEE Transactions on Parallel and Distributed Systems, vol. PP, no. 99, 2014 </a:t>
            </a:r>
          </a:p>
        </p:txBody>
      </p:sp>
    </p:spTree>
    <p:extLst>
      <p:ext uri="{BB962C8B-B14F-4D97-AF65-F5344CB8AC3E}">
        <p14:creationId xmlns:p14="http://schemas.microsoft.com/office/powerpoint/2010/main" val="2424881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EC6246A-1528-491F-91F8-8D0D749FE4A1}"/>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How service requestor uses the protocols in web service protocol stack?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B4FC6740-6E40-4C81-9304-7ECB641BCEFC}"/>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283CDFB5-09FC-49EC-9611-0BF55FEF5EB8}"/>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ED08E8B2-74A0-41F6-A9B7-14EF809D67E3}"/>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477BA19C-8A91-45C4-A2CE-EBFCDB6EEF39}"/>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86823C0D-42D7-4383-8574-4C7D523DF4A7}"/>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160BEFEE-927B-4DCA-8F21-AF6176BBED89}"/>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BA4DEABB-31DC-4960-8A5E-0FF95BF32E79}"/>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F2B405E0-23D5-46E2-9F8F-AF06614A975A}"/>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661505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fld id="{6DF038A7-FBCE-404B-88B7-94BF46117CE8}" type="slidenum">
              <a:rPr lang="en-US" altLang="en-US"/>
              <a:pPr/>
              <a:t>31</a:t>
            </a:fld>
            <a:endParaRPr lang="en-US" altLang="en-US"/>
          </a:p>
        </p:txBody>
      </p:sp>
      <p:sp>
        <p:nvSpPr>
          <p:cNvPr id="154626" name="Rectangle 2"/>
          <p:cNvSpPr>
            <a:spLocks noGrp="1" noChangeArrowheads="1"/>
          </p:cNvSpPr>
          <p:nvPr>
            <p:ph type="title"/>
          </p:nvPr>
        </p:nvSpPr>
        <p:spPr/>
        <p:txBody>
          <a:bodyPr/>
          <a:lstStyle/>
          <a:p>
            <a:r>
              <a:rPr lang="en-US" altLang="en-US" dirty="0"/>
              <a:t>Using the Protocols Together – service requestor perspective</a:t>
            </a:r>
          </a:p>
        </p:txBody>
      </p:sp>
      <p:sp>
        <p:nvSpPr>
          <p:cNvPr id="154650" name="Rectangle 26"/>
          <p:cNvSpPr>
            <a:spLocks noChangeArrowheads="1"/>
          </p:cNvSpPr>
          <p:nvPr/>
        </p:nvSpPr>
        <p:spPr bwMode="auto">
          <a:xfrm>
            <a:off x="3733800" y="18288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Find Services via UDDI</a:t>
            </a:r>
          </a:p>
        </p:txBody>
      </p:sp>
      <p:sp>
        <p:nvSpPr>
          <p:cNvPr id="154651" name="Text Box 27"/>
          <p:cNvSpPr txBox="1">
            <a:spLocks noChangeArrowheads="1"/>
          </p:cNvSpPr>
          <p:nvPr/>
        </p:nvSpPr>
        <p:spPr bwMode="auto">
          <a:xfrm>
            <a:off x="2209800" y="19272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1:</a:t>
            </a:r>
          </a:p>
        </p:txBody>
      </p:sp>
      <p:sp>
        <p:nvSpPr>
          <p:cNvPr id="154652" name="Line 28"/>
          <p:cNvSpPr>
            <a:spLocks noChangeShapeType="1"/>
          </p:cNvSpPr>
          <p:nvPr/>
        </p:nvSpPr>
        <p:spPr bwMode="auto">
          <a:xfrm flipH="1">
            <a:off x="2209800" y="24384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3" name="Rectangle 29"/>
          <p:cNvSpPr>
            <a:spLocks noChangeArrowheads="1"/>
          </p:cNvSpPr>
          <p:nvPr/>
        </p:nvSpPr>
        <p:spPr bwMode="auto">
          <a:xfrm>
            <a:off x="2133600" y="18288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4" name="Rectangle 30"/>
          <p:cNvSpPr>
            <a:spLocks noChangeArrowheads="1"/>
          </p:cNvSpPr>
          <p:nvPr/>
        </p:nvSpPr>
        <p:spPr bwMode="auto">
          <a:xfrm>
            <a:off x="4419600" y="26670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Retrieve Service Description File:</a:t>
            </a:r>
          </a:p>
          <a:p>
            <a:r>
              <a:rPr lang="en-US" altLang="en-US" b="1">
                <a:solidFill>
                  <a:srgbClr val="000000"/>
                </a:solidFill>
              </a:rPr>
              <a:t>WSDL or XML-RPC Instructions</a:t>
            </a:r>
          </a:p>
        </p:txBody>
      </p:sp>
      <p:sp>
        <p:nvSpPr>
          <p:cNvPr id="154655" name="Text Box 31"/>
          <p:cNvSpPr txBox="1">
            <a:spLocks noChangeArrowheads="1"/>
          </p:cNvSpPr>
          <p:nvPr/>
        </p:nvSpPr>
        <p:spPr bwMode="auto">
          <a:xfrm>
            <a:off x="2895600" y="27654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2:</a:t>
            </a:r>
          </a:p>
        </p:txBody>
      </p:sp>
      <p:sp>
        <p:nvSpPr>
          <p:cNvPr id="154656" name="Line 32"/>
          <p:cNvSpPr>
            <a:spLocks noChangeShapeType="1"/>
          </p:cNvSpPr>
          <p:nvPr/>
        </p:nvSpPr>
        <p:spPr bwMode="auto">
          <a:xfrm flipH="1">
            <a:off x="2895600" y="32766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7" name="Rectangle 33"/>
          <p:cNvSpPr>
            <a:spLocks noChangeArrowheads="1"/>
          </p:cNvSpPr>
          <p:nvPr/>
        </p:nvSpPr>
        <p:spPr bwMode="auto">
          <a:xfrm>
            <a:off x="2819400" y="26670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8" name="Rectangle 34"/>
          <p:cNvSpPr>
            <a:spLocks noChangeArrowheads="1"/>
          </p:cNvSpPr>
          <p:nvPr/>
        </p:nvSpPr>
        <p:spPr bwMode="auto">
          <a:xfrm>
            <a:off x="5029200" y="35052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Create XML-RPC or SOAP Client</a:t>
            </a:r>
          </a:p>
        </p:txBody>
      </p:sp>
      <p:sp>
        <p:nvSpPr>
          <p:cNvPr id="154659" name="Text Box 35"/>
          <p:cNvSpPr txBox="1">
            <a:spLocks noChangeArrowheads="1"/>
          </p:cNvSpPr>
          <p:nvPr/>
        </p:nvSpPr>
        <p:spPr bwMode="auto">
          <a:xfrm>
            <a:off x="3505200" y="36036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3:</a:t>
            </a:r>
          </a:p>
        </p:txBody>
      </p:sp>
      <p:sp>
        <p:nvSpPr>
          <p:cNvPr id="154660" name="Line 36"/>
          <p:cNvSpPr>
            <a:spLocks noChangeShapeType="1"/>
          </p:cNvSpPr>
          <p:nvPr/>
        </p:nvSpPr>
        <p:spPr bwMode="auto">
          <a:xfrm flipH="1">
            <a:off x="3505200" y="41148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1" name="Rectangle 37"/>
          <p:cNvSpPr>
            <a:spLocks noChangeArrowheads="1"/>
          </p:cNvSpPr>
          <p:nvPr/>
        </p:nvSpPr>
        <p:spPr bwMode="auto">
          <a:xfrm>
            <a:off x="3429000" y="35052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2" name="Rectangle 38"/>
          <p:cNvSpPr>
            <a:spLocks noChangeArrowheads="1"/>
          </p:cNvSpPr>
          <p:nvPr/>
        </p:nvSpPr>
        <p:spPr bwMode="auto">
          <a:xfrm>
            <a:off x="5715000" y="43434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000000"/>
                </a:solidFill>
              </a:rPr>
              <a:t>Invoke Remote Service</a:t>
            </a:r>
          </a:p>
        </p:txBody>
      </p:sp>
      <p:sp>
        <p:nvSpPr>
          <p:cNvPr id="154663" name="Text Box 39"/>
          <p:cNvSpPr txBox="1">
            <a:spLocks noChangeArrowheads="1"/>
          </p:cNvSpPr>
          <p:nvPr/>
        </p:nvSpPr>
        <p:spPr bwMode="auto">
          <a:xfrm>
            <a:off x="4191000" y="44418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4:</a:t>
            </a:r>
          </a:p>
        </p:txBody>
      </p:sp>
      <p:sp>
        <p:nvSpPr>
          <p:cNvPr id="154664" name="Line 40"/>
          <p:cNvSpPr>
            <a:spLocks noChangeShapeType="1"/>
          </p:cNvSpPr>
          <p:nvPr/>
        </p:nvSpPr>
        <p:spPr bwMode="auto">
          <a:xfrm flipH="1">
            <a:off x="4191000" y="49530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5" name="Rectangle 41"/>
          <p:cNvSpPr>
            <a:spLocks noChangeArrowheads="1"/>
          </p:cNvSpPr>
          <p:nvPr/>
        </p:nvSpPr>
        <p:spPr bwMode="auto">
          <a:xfrm>
            <a:off x="4114800" y="43434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6" name="Line 42"/>
          <p:cNvSpPr>
            <a:spLocks noChangeShapeType="1"/>
          </p:cNvSpPr>
          <p:nvPr/>
        </p:nvSpPr>
        <p:spPr bwMode="auto">
          <a:xfrm>
            <a:off x="2362200" y="28194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7" name="Line 43"/>
          <p:cNvSpPr>
            <a:spLocks noChangeShapeType="1"/>
          </p:cNvSpPr>
          <p:nvPr/>
        </p:nvSpPr>
        <p:spPr bwMode="auto">
          <a:xfrm>
            <a:off x="2362200" y="24384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8" name="Line 44"/>
          <p:cNvSpPr>
            <a:spLocks noChangeShapeType="1"/>
          </p:cNvSpPr>
          <p:nvPr/>
        </p:nvSpPr>
        <p:spPr bwMode="auto">
          <a:xfrm>
            <a:off x="2971800" y="36576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9" name="Line 45"/>
          <p:cNvSpPr>
            <a:spLocks noChangeShapeType="1"/>
          </p:cNvSpPr>
          <p:nvPr/>
        </p:nvSpPr>
        <p:spPr bwMode="auto">
          <a:xfrm>
            <a:off x="2971800" y="32766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0" name="Line 46"/>
          <p:cNvSpPr>
            <a:spLocks noChangeShapeType="1"/>
          </p:cNvSpPr>
          <p:nvPr/>
        </p:nvSpPr>
        <p:spPr bwMode="auto">
          <a:xfrm>
            <a:off x="3657600" y="4495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1" name="Line 47"/>
          <p:cNvSpPr>
            <a:spLocks noChangeShapeType="1"/>
          </p:cNvSpPr>
          <p:nvPr/>
        </p:nvSpPr>
        <p:spPr bwMode="auto">
          <a:xfrm>
            <a:off x="3657600" y="41148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3975835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1D498-3653-4259-A143-3811F912279B}"/>
              </a:ext>
            </a:extLst>
          </p:cNvPr>
          <p:cNvSpPr>
            <a:spLocks noGrp="1"/>
          </p:cNvSpPr>
          <p:nvPr>
            <p:ph type="title"/>
          </p:nvPr>
        </p:nvSpPr>
        <p:spPr/>
        <p:txBody>
          <a:bodyPr/>
          <a:lstStyle/>
          <a:p>
            <a:r>
              <a:rPr lang="en-AU" dirty="0"/>
              <a:t>Service requestor</a:t>
            </a:r>
            <a:endParaRPr lang="x-none" dirty="0"/>
          </a:p>
        </p:txBody>
      </p:sp>
      <p:sp>
        <p:nvSpPr>
          <p:cNvPr id="4" name="Rectangle 19">
            <a:extLst>
              <a:ext uri="{FF2B5EF4-FFF2-40B4-BE49-F238E27FC236}">
                <a16:creationId xmlns:a16="http://schemas.microsoft.com/office/drawing/2014/main" id="{722146B7-1C6D-4D5A-A87D-500B8F5D4D7E}"/>
              </a:ext>
            </a:extLst>
          </p:cNvPr>
          <p:cNvSpPr>
            <a:spLocks noChangeArrowheads="1"/>
          </p:cNvSpPr>
          <p:nvPr/>
        </p:nvSpPr>
        <p:spPr bwMode="auto">
          <a:xfrm>
            <a:off x="1908209" y="3745028"/>
            <a:ext cx="1600200" cy="23622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solidFill>
                  <a:srgbClr val="000000"/>
                </a:solidFill>
              </a:rPr>
              <a:t>Requestor</a:t>
            </a:r>
          </a:p>
        </p:txBody>
      </p:sp>
      <p:sp>
        <p:nvSpPr>
          <p:cNvPr id="5" name="Rectangle 20">
            <a:extLst>
              <a:ext uri="{FF2B5EF4-FFF2-40B4-BE49-F238E27FC236}">
                <a16:creationId xmlns:a16="http://schemas.microsoft.com/office/drawing/2014/main" id="{685992B8-FD9C-4600-9CEF-25E03B65775C}"/>
              </a:ext>
            </a:extLst>
          </p:cNvPr>
          <p:cNvSpPr>
            <a:spLocks noChangeArrowheads="1"/>
          </p:cNvSpPr>
          <p:nvPr/>
        </p:nvSpPr>
        <p:spPr bwMode="auto">
          <a:xfrm>
            <a:off x="4346609" y="1611428"/>
            <a:ext cx="1600200" cy="1295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solidFill>
                  <a:srgbClr val="000000"/>
                </a:solidFill>
              </a:rPr>
              <a:t>Service</a:t>
            </a:r>
          </a:p>
          <a:p>
            <a:pPr algn="ctr"/>
            <a:r>
              <a:rPr lang="en-US" altLang="en-US" sz="2000" b="1" dirty="0">
                <a:solidFill>
                  <a:srgbClr val="000000"/>
                </a:solidFill>
              </a:rPr>
              <a:t>Registry</a:t>
            </a:r>
          </a:p>
        </p:txBody>
      </p:sp>
      <p:sp>
        <p:nvSpPr>
          <p:cNvPr id="6" name="Line 21">
            <a:extLst>
              <a:ext uri="{FF2B5EF4-FFF2-40B4-BE49-F238E27FC236}">
                <a16:creationId xmlns:a16="http://schemas.microsoft.com/office/drawing/2014/main" id="{715EB3BC-AB0C-4E6A-9A11-39A97F55865D}"/>
              </a:ext>
            </a:extLst>
          </p:cNvPr>
          <p:cNvSpPr>
            <a:spLocks noChangeShapeType="1"/>
          </p:cNvSpPr>
          <p:nvPr/>
        </p:nvSpPr>
        <p:spPr bwMode="auto">
          <a:xfrm flipV="1">
            <a:off x="2136809" y="2297228"/>
            <a:ext cx="0" cy="1447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 name="Line 22">
            <a:extLst>
              <a:ext uri="{FF2B5EF4-FFF2-40B4-BE49-F238E27FC236}">
                <a16:creationId xmlns:a16="http://schemas.microsoft.com/office/drawing/2014/main" id="{DD54C504-A0A8-474F-9227-8D29E28BE755}"/>
              </a:ext>
            </a:extLst>
          </p:cNvPr>
          <p:cNvSpPr>
            <a:spLocks noChangeShapeType="1"/>
          </p:cNvSpPr>
          <p:nvPr/>
        </p:nvSpPr>
        <p:spPr bwMode="auto">
          <a:xfrm>
            <a:off x="2136809" y="2297228"/>
            <a:ext cx="2209800" cy="0"/>
          </a:xfrm>
          <a:prstGeom prst="line">
            <a:avLst/>
          </a:prstGeom>
          <a:noFill/>
          <a:ln w="38100">
            <a:solidFill>
              <a:schemeClr val="tx1"/>
            </a:solidFill>
            <a:miter lim="800000"/>
            <a:headEnd type="none"/>
            <a:tailEnd type="triangle"/>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endParaRPr lang="en-GB" b="1">
              <a:latin typeface="Arial" panose="020B0604020202020204" pitchFamily="34" charset="0"/>
            </a:endParaRPr>
          </a:p>
        </p:txBody>
      </p:sp>
      <p:sp>
        <p:nvSpPr>
          <p:cNvPr id="8" name="Text Box 23">
            <a:extLst>
              <a:ext uri="{FF2B5EF4-FFF2-40B4-BE49-F238E27FC236}">
                <a16:creationId xmlns:a16="http://schemas.microsoft.com/office/drawing/2014/main" id="{2640244F-6C86-497A-BD96-EBC3654593BF}"/>
              </a:ext>
            </a:extLst>
          </p:cNvPr>
          <p:cNvSpPr txBox="1">
            <a:spLocks noChangeArrowheads="1"/>
          </p:cNvSpPr>
          <p:nvPr/>
        </p:nvSpPr>
        <p:spPr bwMode="auto">
          <a:xfrm>
            <a:off x="1679609" y="1878531"/>
            <a:ext cx="2152650" cy="3667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marL="342900" indent="-342900">
              <a:defRPr b="1">
                <a:latin typeface="Arial" panose="020B0604020202020204" pitchFamily="34" charset="0"/>
              </a:defRPr>
            </a:lvl1pPr>
            <a:lvl2pPr marL="800100" indent="-342900" eaLnBrk="0" hangingPunct="0">
              <a:defRPr sz="2400">
                <a:latin typeface="Times New Roman" panose="02020603050405020304" pitchFamily="18" charset="0"/>
              </a:defRPr>
            </a:lvl2pPr>
            <a:lvl3pPr marL="1257300" indent="-342900" eaLnBrk="0" hangingPunct="0">
              <a:defRPr sz="2400">
                <a:latin typeface="Times New Roman" panose="02020603050405020304" pitchFamily="18" charset="0"/>
              </a:defRPr>
            </a:lvl3pPr>
            <a:lvl4pPr marL="1714500" indent="-342900" eaLnBrk="0" hangingPunct="0">
              <a:defRPr sz="2400">
                <a:latin typeface="Times New Roman" panose="02020603050405020304" pitchFamily="18" charset="0"/>
              </a:defRPr>
            </a:lvl4pPr>
            <a:lvl5pPr marL="2171700" indent="-342900" eaLnBrk="0" hangingPunct="0">
              <a:defRPr sz="2400">
                <a:latin typeface="Times New Roman" panose="02020603050405020304" pitchFamily="18" charset="0"/>
              </a:defRPr>
            </a:lvl5pPr>
            <a:lvl6pPr marL="2628900" indent="-342900" eaLnBrk="0" fontAlgn="base" hangingPunct="0">
              <a:spcBef>
                <a:spcPct val="0"/>
              </a:spcBef>
              <a:spcAft>
                <a:spcPct val="0"/>
              </a:spcAft>
              <a:defRPr sz="2400">
                <a:latin typeface="Times New Roman" panose="02020603050405020304" pitchFamily="18" charset="0"/>
              </a:defRPr>
            </a:lvl6pPr>
            <a:lvl7pPr marL="3086100" indent="-342900" eaLnBrk="0" fontAlgn="base" hangingPunct="0">
              <a:spcBef>
                <a:spcPct val="0"/>
              </a:spcBef>
              <a:spcAft>
                <a:spcPct val="0"/>
              </a:spcAft>
              <a:defRPr sz="2400">
                <a:latin typeface="Times New Roman" panose="02020603050405020304" pitchFamily="18" charset="0"/>
              </a:defRPr>
            </a:lvl7pPr>
            <a:lvl8pPr marL="3543300" indent="-342900" eaLnBrk="0" fontAlgn="base" hangingPunct="0">
              <a:spcBef>
                <a:spcPct val="0"/>
              </a:spcBef>
              <a:spcAft>
                <a:spcPct val="0"/>
              </a:spcAft>
              <a:defRPr sz="2400">
                <a:latin typeface="Times New Roman" panose="02020603050405020304" pitchFamily="18" charset="0"/>
              </a:defRPr>
            </a:lvl8pPr>
            <a:lvl9pPr marL="4000500" indent="-342900" eaLnBrk="0" fontAlgn="base" hangingPunct="0">
              <a:spcBef>
                <a:spcPct val="0"/>
              </a:spcBef>
              <a:spcAft>
                <a:spcPct val="0"/>
              </a:spcAft>
              <a:defRPr sz="2400">
                <a:latin typeface="Times New Roman" panose="02020603050405020304" pitchFamily="18" charset="0"/>
              </a:defRPr>
            </a:lvl9pPr>
          </a:lstStyle>
          <a:p>
            <a:r>
              <a:rPr lang="en-US" altLang="en-US" dirty="0"/>
              <a:t>Discover Services</a:t>
            </a:r>
          </a:p>
        </p:txBody>
      </p:sp>
      <p:sp>
        <p:nvSpPr>
          <p:cNvPr id="10" name="Rectangle 25">
            <a:extLst>
              <a:ext uri="{FF2B5EF4-FFF2-40B4-BE49-F238E27FC236}">
                <a16:creationId xmlns:a16="http://schemas.microsoft.com/office/drawing/2014/main" id="{9C721D6E-0AD7-42CC-91C3-1B6A7F77916B}"/>
              </a:ext>
            </a:extLst>
          </p:cNvPr>
          <p:cNvSpPr>
            <a:spLocks noChangeArrowheads="1"/>
          </p:cNvSpPr>
          <p:nvPr/>
        </p:nvSpPr>
        <p:spPr bwMode="auto">
          <a:xfrm>
            <a:off x="6556409" y="3364028"/>
            <a:ext cx="2819400" cy="27432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2000" b="1" dirty="0">
                <a:solidFill>
                  <a:srgbClr val="000000"/>
                </a:solidFill>
              </a:rPr>
              <a:t>Provider </a:t>
            </a:r>
          </a:p>
        </p:txBody>
      </p:sp>
      <p:sp>
        <p:nvSpPr>
          <p:cNvPr id="11" name="Rectangle 26">
            <a:extLst>
              <a:ext uri="{FF2B5EF4-FFF2-40B4-BE49-F238E27FC236}">
                <a16:creationId xmlns:a16="http://schemas.microsoft.com/office/drawing/2014/main" id="{613020B8-6612-4392-8976-CCF3A36DE2AF}"/>
              </a:ext>
            </a:extLst>
          </p:cNvPr>
          <p:cNvSpPr>
            <a:spLocks noChangeArrowheads="1"/>
          </p:cNvSpPr>
          <p:nvPr/>
        </p:nvSpPr>
        <p:spPr bwMode="auto">
          <a:xfrm>
            <a:off x="6708809" y="3897428"/>
            <a:ext cx="2362200" cy="762000"/>
          </a:xfrm>
          <a:prstGeom prst="rect">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000000"/>
                </a:solidFill>
              </a:rPr>
              <a:t>Service Description</a:t>
            </a:r>
          </a:p>
        </p:txBody>
      </p:sp>
      <p:sp>
        <p:nvSpPr>
          <p:cNvPr id="12" name="Rectangle 27">
            <a:extLst>
              <a:ext uri="{FF2B5EF4-FFF2-40B4-BE49-F238E27FC236}">
                <a16:creationId xmlns:a16="http://schemas.microsoft.com/office/drawing/2014/main" id="{13B197FC-8DA1-4D17-82ED-4B16292097DC}"/>
              </a:ext>
            </a:extLst>
          </p:cNvPr>
          <p:cNvSpPr>
            <a:spLocks noChangeArrowheads="1"/>
          </p:cNvSpPr>
          <p:nvPr/>
        </p:nvSpPr>
        <p:spPr bwMode="auto">
          <a:xfrm>
            <a:off x="6708809" y="4888028"/>
            <a:ext cx="2362200" cy="762000"/>
          </a:xfrm>
          <a:prstGeom prst="rect">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srgbClr val="000000"/>
                </a:solidFill>
              </a:rPr>
              <a:t>Service</a:t>
            </a:r>
          </a:p>
        </p:txBody>
      </p:sp>
      <p:sp>
        <p:nvSpPr>
          <p:cNvPr id="13" name="Line 28">
            <a:extLst>
              <a:ext uri="{FF2B5EF4-FFF2-40B4-BE49-F238E27FC236}">
                <a16:creationId xmlns:a16="http://schemas.microsoft.com/office/drawing/2014/main" id="{92EC5DAE-BBEF-4F6E-8AEA-F75537924100}"/>
              </a:ext>
            </a:extLst>
          </p:cNvPr>
          <p:cNvSpPr>
            <a:spLocks noChangeShapeType="1"/>
          </p:cNvSpPr>
          <p:nvPr/>
        </p:nvSpPr>
        <p:spPr bwMode="auto">
          <a:xfrm>
            <a:off x="3508409" y="3973628"/>
            <a:ext cx="3048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 name="Text Box 29">
            <a:extLst>
              <a:ext uri="{FF2B5EF4-FFF2-40B4-BE49-F238E27FC236}">
                <a16:creationId xmlns:a16="http://schemas.microsoft.com/office/drawing/2014/main" id="{99D16CF9-A779-430B-B5CC-1F03B2B1523F}"/>
              </a:ext>
            </a:extLst>
          </p:cNvPr>
          <p:cNvSpPr txBox="1">
            <a:spLocks noChangeArrowheads="1"/>
          </p:cNvSpPr>
          <p:nvPr/>
        </p:nvSpPr>
        <p:spPr bwMode="auto">
          <a:xfrm>
            <a:off x="3952909" y="3181465"/>
            <a:ext cx="1962150" cy="6413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marL="342900" indent="-342900">
              <a:defRPr b="1">
                <a:latin typeface="Arial" panose="020B0604020202020204" pitchFamily="34" charset="0"/>
              </a:defRPr>
            </a:lvl1pPr>
            <a:lvl2pPr marL="800100" indent="-342900" eaLnBrk="0" hangingPunct="0">
              <a:defRPr sz="2400">
                <a:latin typeface="Times New Roman" panose="02020603050405020304" pitchFamily="18" charset="0"/>
              </a:defRPr>
            </a:lvl2pPr>
            <a:lvl3pPr marL="1257300" indent="-342900" eaLnBrk="0" hangingPunct="0">
              <a:defRPr sz="2400">
                <a:latin typeface="Times New Roman" panose="02020603050405020304" pitchFamily="18" charset="0"/>
              </a:defRPr>
            </a:lvl3pPr>
            <a:lvl4pPr marL="1714500" indent="-342900" eaLnBrk="0" hangingPunct="0">
              <a:defRPr sz="2400">
                <a:latin typeface="Times New Roman" panose="02020603050405020304" pitchFamily="18" charset="0"/>
              </a:defRPr>
            </a:lvl4pPr>
            <a:lvl5pPr marL="2171700" indent="-342900" eaLnBrk="0" hangingPunct="0">
              <a:defRPr sz="2400">
                <a:latin typeface="Times New Roman" panose="02020603050405020304" pitchFamily="18" charset="0"/>
              </a:defRPr>
            </a:lvl5pPr>
            <a:lvl6pPr marL="2628900" indent="-342900" eaLnBrk="0" fontAlgn="base" hangingPunct="0">
              <a:spcBef>
                <a:spcPct val="0"/>
              </a:spcBef>
              <a:spcAft>
                <a:spcPct val="0"/>
              </a:spcAft>
              <a:defRPr sz="2400">
                <a:latin typeface="Times New Roman" panose="02020603050405020304" pitchFamily="18" charset="0"/>
              </a:defRPr>
            </a:lvl6pPr>
            <a:lvl7pPr marL="3086100" indent="-342900" eaLnBrk="0" fontAlgn="base" hangingPunct="0">
              <a:spcBef>
                <a:spcPct val="0"/>
              </a:spcBef>
              <a:spcAft>
                <a:spcPct val="0"/>
              </a:spcAft>
              <a:defRPr sz="2400">
                <a:latin typeface="Times New Roman" panose="02020603050405020304" pitchFamily="18" charset="0"/>
              </a:defRPr>
            </a:lvl7pPr>
            <a:lvl8pPr marL="3543300" indent="-342900" eaLnBrk="0" fontAlgn="base" hangingPunct="0">
              <a:spcBef>
                <a:spcPct val="0"/>
              </a:spcBef>
              <a:spcAft>
                <a:spcPct val="0"/>
              </a:spcAft>
              <a:defRPr sz="2400">
                <a:latin typeface="Times New Roman" panose="02020603050405020304" pitchFamily="18" charset="0"/>
              </a:defRPr>
            </a:lvl8pPr>
            <a:lvl9pPr marL="4000500" indent="-342900" eaLnBrk="0" fontAlgn="base" hangingPunct="0">
              <a:spcBef>
                <a:spcPct val="0"/>
              </a:spcBef>
              <a:spcAft>
                <a:spcPct val="0"/>
              </a:spcAft>
              <a:defRPr sz="2400">
                <a:latin typeface="Times New Roman" panose="02020603050405020304" pitchFamily="18" charset="0"/>
              </a:defRPr>
            </a:lvl9pPr>
          </a:lstStyle>
          <a:p>
            <a:r>
              <a:rPr lang="en-US" altLang="en-US" dirty="0"/>
              <a:t>Retrieve Service</a:t>
            </a:r>
          </a:p>
          <a:p>
            <a:r>
              <a:rPr lang="en-US" altLang="en-US" dirty="0"/>
              <a:t>Description</a:t>
            </a:r>
          </a:p>
        </p:txBody>
      </p:sp>
      <p:sp>
        <p:nvSpPr>
          <p:cNvPr id="16" name="Line 31">
            <a:extLst>
              <a:ext uri="{FF2B5EF4-FFF2-40B4-BE49-F238E27FC236}">
                <a16:creationId xmlns:a16="http://schemas.microsoft.com/office/drawing/2014/main" id="{9CB6FA49-46F4-4392-A992-38E962BD7D9A}"/>
              </a:ext>
            </a:extLst>
          </p:cNvPr>
          <p:cNvSpPr>
            <a:spLocks noChangeShapeType="1"/>
          </p:cNvSpPr>
          <p:nvPr/>
        </p:nvSpPr>
        <p:spPr bwMode="auto">
          <a:xfrm>
            <a:off x="3508409" y="5650028"/>
            <a:ext cx="3048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 name="Text Box 32">
            <a:extLst>
              <a:ext uri="{FF2B5EF4-FFF2-40B4-BE49-F238E27FC236}">
                <a16:creationId xmlns:a16="http://schemas.microsoft.com/office/drawing/2014/main" id="{0E096425-85A0-4C45-953B-A1859942B4E2}"/>
              </a:ext>
            </a:extLst>
          </p:cNvPr>
          <p:cNvSpPr txBox="1">
            <a:spLocks noChangeArrowheads="1"/>
          </p:cNvSpPr>
          <p:nvPr/>
        </p:nvSpPr>
        <p:spPr bwMode="auto">
          <a:xfrm>
            <a:off x="4041809" y="5040428"/>
            <a:ext cx="1873250" cy="6413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800100" indent="-342900" eaLnBrk="0" hangingPunct="0">
              <a:defRPr sz="2400">
                <a:solidFill>
                  <a:schemeClr val="tx1"/>
                </a:solidFill>
                <a:latin typeface="Times New Roman" panose="02020603050405020304" pitchFamily="18" charset="0"/>
              </a:defRPr>
            </a:lvl2pPr>
            <a:lvl3pPr marL="1257300" indent="-342900" eaLnBrk="0" hangingPunct="0">
              <a:defRPr sz="2400">
                <a:solidFill>
                  <a:schemeClr val="tx1"/>
                </a:solidFill>
                <a:latin typeface="Times New Roman" panose="02020603050405020304" pitchFamily="18" charset="0"/>
              </a:defRPr>
            </a:lvl3pPr>
            <a:lvl4pPr marL="1714500" indent="-342900" eaLnBrk="0" hangingPunct="0">
              <a:defRPr sz="2400">
                <a:solidFill>
                  <a:schemeClr val="tx1"/>
                </a:solidFill>
                <a:latin typeface="Times New Roman" panose="02020603050405020304" pitchFamily="18" charset="0"/>
              </a:defRPr>
            </a:lvl4pPr>
            <a:lvl5pPr marL="2171700" indent="-342900" eaLnBrk="0" hangingPunct="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dirty="0">
                <a:latin typeface="Arial" panose="020B0604020202020204" pitchFamily="34" charset="0"/>
              </a:rPr>
              <a:t>Invoke Remote </a:t>
            </a:r>
          </a:p>
          <a:p>
            <a:pPr eaLnBrk="1" hangingPunct="1"/>
            <a:r>
              <a:rPr lang="en-US" altLang="en-US" sz="1800" b="1" dirty="0">
                <a:latin typeface="Arial" panose="020B0604020202020204" pitchFamily="34" charset="0"/>
              </a:rPr>
              <a:t>Service</a:t>
            </a:r>
          </a:p>
        </p:txBody>
      </p:sp>
    </p:spTree>
    <p:extLst>
      <p:ext uri="{BB962C8B-B14F-4D97-AF65-F5344CB8AC3E}">
        <p14:creationId xmlns:p14="http://schemas.microsoft.com/office/powerpoint/2010/main" val="157702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0.05"/>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 calcmode="lin" valueType="num">
                                      <p:cBhvr>
                                        <p:cTn id="9" dur="500" fill="hold"/>
                                        <p:tgtEl>
                                          <p:spTgt spid="4"/>
                                        </p:tgtEl>
                                        <p:attrNameLst>
                                          <p:attrName>ppt_x</p:attrName>
                                        </p:attrNameLst>
                                      </p:cBhvr>
                                      <p:tavLst>
                                        <p:tav tm="0">
                                          <p:val>
                                            <p:strVal val="#ppt_x-.2"/>
                                          </p:val>
                                        </p:tav>
                                        <p:tav tm="100000">
                                          <p:val>
                                            <p:strVal val="#ppt_x"/>
                                          </p:val>
                                        </p:tav>
                                      </p:tavLst>
                                    </p:anim>
                                    <p:anim calcmode="lin" valueType="num">
                                      <p:cBhvr>
                                        <p:cTn id="10" dur="500" fill="hold"/>
                                        <p:tgtEl>
                                          <p:spTgt spid="4"/>
                                        </p:tgtEl>
                                        <p:attrNameLst>
                                          <p:attrName>ppt_y</p:attrName>
                                        </p:attrNameLst>
                                      </p:cBhvr>
                                      <p:tavLst>
                                        <p:tav tm="0">
                                          <p:val>
                                            <p:strVal val="#ppt_y"/>
                                          </p:val>
                                        </p:tav>
                                        <p:tav tm="100000">
                                          <p:val>
                                            <p:strVal val="#ppt_y"/>
                                          </p:val>
                                        </p:tav>
                                      </p:tavLst>
                                    </p:anim>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strVal val="#ppt_w*0.05"/>
                                          </p:val>
                                        </p:tav>
                                        <p:tav tm="100000">
                                          <p:val>
                                            <p:strVal val="#ppt_w"/>
                                          </p:val>
                                        </p:tav>
                                      </p:tavLst>
                                    </p:anim>
                                    <p:anim calcmode="lin" valueType="num">
                                      <p:cBhvr>
                                        <p:cTn id="17" dur="500" fill="hold"/>
                                        <p:tgtEl>
                                          <p:spTgt spid="5"/>
                                        </p:tgtEl>
                                        <p:attrNameLst>
                                          <p:attrName>ppt_h</p:attrName>
                                        </p:attrNameLst>
                                      </p:cBhvr>
                                      <p:tavLst>
                                        <p:tav tm="0">
                                          <p:val>
                                            <p:strVal val="#ppt_h"/>
                                          </p:val>
                                        </p:tav>
                                        <p:tav tm="100000">
                                          <p:val>
                                            <p:strVal val="#ppt_h"/>
                                          </p:val>
                                        </p:tav>
                                      </p:tavLst>
                                    </p:anim>
                                    <p:anim calcmode="lin" valueType="num">
                                      <p:cBhvr>
                                        <p:cTn id="18" dur="500" fill="hold"/>
                                        <p:tgtEl>
                                          <p:spTgt spid="5"/>
                                        </p:tgtEl>
                                        <p:attrNameLst>
                                          <p:attrName>ppt_x</p:attrName>
                                        </p:attrNameLst>
                                      </p:cBhvr>
                                      <p:tavLst>
                                        <p:tav tm="0">
                                          <p:val>
                                            <p:strVal val="#ppt_x-.2"/>
                                          </p:val>
                                        </p:tav>
                                        <p:tav tm="100000">
                                          <p:val>
                                            <p:strVal val="#ppt_x"/>
                                          </p:val>
                                        </p:tav>
                                      </p:tavLst>
                                    </p:anim>
                                    <p:anim calcmode="lin" valueType="num">
                                      <p:cBhvr>
                                        <p:cTn id="19" dur="500" fill="hold"/>
                                        <p:tgtEl>
                                          <p:spTgt spid="5"/>
                                        </p:tgtEl>
                                        <p:attrNameLst>
                                          <p:attrName>ppt_y</p:attrName>
                                        </p:attrNameLst>
                                      </p:cBhvr>
                                      <p:tavLst>
                                        <p:tav tm="0">
                                          <p:val>
                                            <p:strVal val="#ppt_y"/>
                                          </p:val>
                                        </p:tav>
                                        <p:tav tm="100000">
                                          <p:val>
                                            <p:strVal val="#ppt_y"/>
                                          </p:val>
                                        </p:tav>
                                      </p:tavLst>
                                    </p:anim>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strVal val="#ppt_w*0.05"/>
                                          </p:val>
                                        </p:tav>
                                        <p:tav tm="100000">
                                          <p:val>
                                            <p:strVal val="#ppt_w"/>
                                          </p:val>
                                        </p:tav>
                                      </p:tavLst>
                                    </p:anim>
                                    <p:anim calcmode="lin" valueType="num">
                                      <p:cBhvr>
                                        <p:cTn id="26" dur="500" fill="hold"/>
                                        <p:tgtEl>
                                          <p:spTgt spid="10"/>
                                        </p:tgtEl>
                                        <p:attrNameLst>
                                          <p:attrName>ppt_h</p:attrName>
                                        </p:attrNameLst>
                                      </p:cBhvr>
                                      <p:tavLst>
                                        <p:tav tm="0">
                                          <p:val>
                                            <p:strVal val="#ppt_h"/>
                                          </p:val>
                                        </p:tav>
                                        <p:tav tm="100000">
                                          <p:val>
                                            <p:strVal val="#ppt_h"/>
                                          </p:val>
                                        </p:tav>
                                      </p:tavLst>
                                    </p:anim>
                                    <p:anim calcmode="lin" valueType="num">
                                      <p:cBhvr>
                                        <p:cTn id="27" dur="500" fill="hold"/>
                                        <p:tgtEl>
                                          <p:spTgt spid="10"/>
                                        </p:tgtEl>
                                        <p:attrNameLst>
                                          <p:attrName>ppt_x</p:attrName>
                                        </p:attrNameLst>
                                      </p:cBhvr>
                                      <p:tavLst>
                                        <p:tav tm="0">
                                          <p:val>
                                            <p:strVal val="#ppt_x-.2"/>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Effect transition="in" filter="fade">
                                      <p:cBhvr>
                                        <p:cTn id="29" dur="500"/>
                                        <p:tgtEl>
                                          <p:spTgt spid="10"/>
                                        </p:tgtEl>
                                      </p:cBhvr>
                                    </p:animEffect>
                                  </p:childTnLst>
                                </p:cTn>
                              </p:par>
                              <p:par>
                                <p:cTn id="30" presetID="54" presetClass="entr" presetSubtype="0" accel="10000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strVal val="#ppt_w*0.05"/>
                                          </p:val>
                                        </p:tav>
                                        <p:tav tm="100000">
                                          <p:val>
                                            <p:strVal val="#ppt_w"/>
                                          </p:val>
                                        </p:tav>
                                      </p:tavLst>
                                    </p:anim>
                                    <p:anim calcmode="lin" valueType="num">
                                      <p:cBhvr>
                                        <p:cTn id="33" dur="500" fill="hold"/>
                                        <p:tgtEl>
                                          <p:spTgt spid="11"/>
                                        </p:tgtEl>
                                        <p:attrNameLst>
                                          <p:attrName>ppt_h</p:attrName>
                                        </p:attrNameLst>
                                      </p:cBhvr>
                                      <p:tavLst>
                                        <p:tav tm="0">
                                          <p:val>
                                            <p:strVal val="#ppt_h"/>
                                          </p:val>
                                        </p:tav>
                                        <p:tav tm="100000">
                                          <p:val>
                                            <p:strVal val="#ppt_h"/>
                                          </p:val>
                                        </p:tav>
                                      </p:tavLst>
                                    </p:anim>
                                    <p:anim calcmode="lin" valueType="num">
                                      <p:cBhvr>
                                        <p:cTn id="34" dur="500" fill="hold"/>
                                        <p:tgtEl>
                                          <p:spTgt spid="11"/>
                                        </p:tgtEl>
                                        <p:attrNameLst>
                                          <p:attrName>ppt_x</p:attrName>
                                        </p:attrNameLst>
                                      </p:cBhvr>
                                      <p:tavLst>
                                        <p:tav tm="0">
                                          <p:val>
                                            <p:strVal val="#ppt_x-.2"/>
                                          </p:val>
                                        </p:tav>
                                        <p:tav tm="100000">
                                          <p:val>
                                            <p:strVal val="#ppt_x"/>
                                          </p:val>
                                        </p:tav>
                                      </p:tavLst>
                                    </p:anim>
                                    <p:anim calcmode="lin" valueType="num">
                                      <p:cBhvr>
                                        <p:cTn id="35" dur="500" fill="hold"/>
                                        <p:tgtEl>
                                          <p:spTgt spid="11"/>
                                        </p:tgtEl>
                                        <p:attrNameLst>
                                          <p:attrName>ppt_y</p:attrName>
                                        </p:attrNameLst>
                                      </p:cBhvr>
                                      <p:tavLst>
                                        <p:tav tm="0">
                                          <p:val>
                                            <p:strVal val="#ppt_y"/>
                                          </p:val>
                                        </p:tav>
                                        <p:tav tm="100000">
                                          <p:val>
                                            <p:strVal val="#ppt_y"/>
                                          </p:val>
                                        </p:tav>
                                      </p:tavLst>
                                    </p:anim>
                                    <p:animEffect transition="in" filter="fade">
                                      <p:cBhvr>
                                        <p:cTn id="36" dur="500"/>
                                        <p:tgtEl>
                                          <p:spTgt spid="11"/>
                                        </p:tgtEl>
                                      </p:cBhvr>
                                    </p:animEffect>
                                  </p:childTnLst>
                                </p:cTn>
                              </p:par>
                              <p:par>
                                <p:cTn id="37" presetID="54" presetClass="entr" presetSubtype="0" accel="10000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strVal val="#ppt_w*0.05"/>
                                          </p:val>
                                        </p:tav>
                                        <p:tav tm="100000">
                                          <p:val>
                                            <p:strVal val="#ppt_w"/>
                                          </p:val>
                                        </p:tav>
                                      </p:tavLst>
                                    </p:anim>
                                    <p:anim calcmode="lin" valueType="num">
                                      <p:cBhvr>
                                        <p:cTn id="40" dur="500" fill="hold"/>
                                        <p:tgtEl>
                                          <p:spTgt spid="12"/>
                                        </p:tgtEl>
                                        <p:attrNameLst>
                                          <p:attrName>ppt_h</p:attrName>
                                        </p:attrNameLst>
                                      </p:cBhvr>
                                      <p:tavLst>
                                        <p:tav tm="0">
                                          <p:val>
                                            <p:strVal val="#ppt_h"/>
                                          </p:val>
                                        </p:tav>
                                        <p:tav tm="100000">
                                          <p:val>
                                            <p:strVal val="#ppt_h"/>
                                          </p:val>
                                        </p:tav>
                                      </p:tavLst>
                                    </p:anim>
                                    <p:anim calcmode="lin" valueType="num">
                                      <p:cBhvr>
                                        <p:cTn id="41" dur="500" fill="hold"/>
                                        <p:tgtEl>
                                          <p:spTgt spid="12"/>
                                        </p:tgtEl>
                                        <p:attrNameLst>
                                          <p:attrName>ppt_x</p:attrName>
                                        </p:attrNameLst>
                                      </p:cBhvr>
                                      <p:tavLst>
                                        <p:tav tm="0">
                                          <p:val>
                                            <p:strVal val="#ppt_x-.2"/>
                                          </p:val>
                                        </p:tav>
                                        <p:tav tm="100000">
                                          <p:val>
                                            <p:strVal val="#ppt_x"/>
                                          </p:val>
                                        </p:tav>
                                      </p:tavLst>
                                    </p:anim>
                                    <p:anim calcmode="lin" valueType="num">
                                      <p:cBhvr>
                                        <p:cTn id="42" dur="500" fill="hold"/>
                                        <p:tgtEl>
                                          <p:spTgt spid="12"/>
                                        </p:tgtEl>
                                        <p:attrNameLst>
                                          <p:attrName>ppt_y</p:attrName>
                                        </p:attrNameLst>
                                      </p:cBhvr>
                                      <p:tavLst>
                                        <p:tav tm="0">
                                          <p:val>
                                            <p:strVal val="#ppt_y"/>
                                          </p:val>
                                        </p:tav>
                                        <p:tav tm="100000">
                                          <p:val>
                                            <p:strVal val="#ppt_y"/>
                                          </p:val>
                                        </p:tav>
                                      </p:tavLst>
                                    </p:anim>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54" presetClass="entr" presetSubtype="0" accel="10000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500" fill="hold"/>
                                        <p:tgtEl>
                                          <p:spTgt spid="8"/>
                                        </p:tgtEl>
                                        <p:attrNameLst>
                                          <p:attrName>ppt_w</p:attrName>
                                        </p:attrNameLst>
                                      </p:cBhvr>
                                      <p:tavLst>
                                        <p:tav tm="0">
                                          <p:val>
                                            <p:strVal val="#ppt_w*0.05"/>
                                          </p:val>
                                        </p:tav>
                                        <p:tav tm="100000">
                                          <p:val>
                                            <p:strVal val="#ppt_w"/>
                                          </p:val>
                                        </p:tav>
                                      </p:tavLst>
                                    </p:anim>
                                    <p:anim calcmode="lin" valueType="num">
                                      <p:cBhvr>
                                        <p:cTn id="49" dur="500" fill="hold"/>
                                        <p:tgtEl>
                                          <p:spTgt spid="8"/>
                                        </p:tgtEl>
                                        <p:attrNameLst>
                                          <p:attrName>ppt_h</p:attrName>
                                        </p:attrNameLst>
                                      </p:cBhvr>
                                      <p:tavLst>
                                        <p:tav tm="0">
                                          <p:val>
                                            <p:strVal val="#ppt_h"/>
                                          </p:val>
                                        </p:tav>
                                        <p:tav tm="100000">
                                          <p:val>
                                            <p:strVal val="#ppt_h"/>
                                          </p:val>
                                        </p:tav>
                                      </p:tavLst>
                                    </p:anim>
                                    <p:anim calcmode="lin" valueType="num">
                                      <p:cBhvr>
                                        <p:cTn id="50" dur="500" fill="hold"/>
                                        <p:tgtEl>
                                          <p:spTgt spid="8"/>
                                        </p:tgtEl>
                                        <p:attrNameLst>
                                          <p:attrName>ppt_x</p:attrName>
                                        </p:attrNameLst>
                                      </p:cBhvr>
                                      <p:tavLst>
                                        <p:tav tm="0">
                                          <p:val>
                                            <p:strVal val="#ppt_x-.2"/>
                                          </p:val>
                                        </p:tav>
                                        <p:tav tm="100000">
                                          <p:val>
                                            <p:strVal val="#ppt_x"/>
                                          </p:val>
                                        </p:tav>
                                      </p:tavLst>
                                    </p:anim>
                                    <p:anim calcmode="lin" valueType="num">
                                      <p:cBhvr>
                                        <p:cTn id="51" dur="500" fill="hold"/>
                                        <p:tgtEl>
                                          <p:spTgt spid="8"/>
                                        </p:tgtEl>
                                        <p:attrNameLst>
                                          <p:attrName>ppt_y</p:attrName>
                                        </p:attrNameLst>
                                      </p:cBhvr>
                                      <p:tavLst>
                                        <p:tav tm="0">
                                          <p:val>
                                            <p:strVal val="#ppt_y"/>
                                          </p:val>
                                        </p:tav>
                                        <p:tav tm="100000">
                                          <p:val>
                                            <p:strVal val="#ppt_y"/>
                                          </p:val>
                                        </p:tav>
                                      </p:tavLst>
                                    </p:anim>
                                    <p:animEffect transition="in" filter="fade">
                                      <p:cBhvr>
                                        <p:cTn id="52" dur="500"/>
                                        <p:tgtEl>
                                          <p:spTgt spid="8"/>
                                        </p:tgtEl>
                                      </p:cBhvr>
                                    </p:animEffect>
                                  </p:childTnLst>
                                </p:cTn>
                              </p:par>
                              <p:par>
                                <p:cTn id="53" presetID="54" presetClass="entr" presetSubtype="0" accel="10000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strVal val="#ppt_w*0.05"/>
                                          </p:val>
                                        </p:tav>
                                        <p:tav tm="100000">
                                          <p:val>
                                            <p:strVal val="#ppt_w"/>
                                          </p:val>
                                        </p:tav>
                                      </p:tavLst>
                                    </p:anim>
                                    <p:anim calcmode="lin" valueType="num">
                                      <p:cBhvr>
                                        <p:cTn id="56" dur="500" fill="hold"/>
                                        <p:tgtEl>
                                          <p:spTgt spid="6"/>
                                        </p:tgtEl>
                                        <p:attrNameLst>
                                          <p:attrName>ppt_h</p:attrName>
                                        </p:attrNameLst>
                                      </p:cBhvr>
                                      <p:tavLst>
                                        <p:tav tm="0">
                                          <p:val>
                                            <p:strVal val="#ppt_h"/>
                                          </p:val>
                                        </p:tav>
                                        <p:tav tm="100000">
                                          <p:val>
                                            <p:strVal val="#ppt_h"/>
                                          </p:val>
                                        </p:tav>
                                      </p:tavLst>
                                    </p:anim>
                                    <p:anim calcmode="lin" valueType="num">
                                      <p:cBhvr>
                                        <p:cTn id="57" dur="500" fill="hold"/>
                                        <p:tgtEl>
                                          <p:spTgt spid="6"/>
                                        </p:tgtEl>
                                        <p:attrNameLst>
                                          <p:attrName>ppt_x</p:attrName>
                                        </p:attrNameLst>
                                      </p:cBhvr>
                                      <p:tavLst>
                                        <p:tav tm="0">
                                          <p:val>
                                            <p:strVal val="#ppt_x-.2"/>
                                          </p:val>
                                        </p:tav>
                                        <p:tav tm="100000">
                                          <p:val>
                                            <p:strVal val="#ppt_x"/>
                                          </p:val>
                                        </p:tav>
                                      </p:tavLst>
                                    </p:anim>
                                    <p:anim calcmode="lin" valueType="num">
                                      <p:cBhvr>
                                        <p:cTn id="58" dur="500" fill="hold"/>
                                        <p:tgtEl>
                                          <p:spTgt spid="6"/>
                                        </p:tgtEl>
                                        <p:attrNameLst>
                                          <p:attrName>ppt_y</p:attrName>
                                        </p:attrNameLst>
                                      </p:cBhvr>
                                      <p:tavLst>
                                        <p:tav tm="0">
                                          <p:val>
                                            <p:strVal val="#ppt_y"/>
                                          </p:val>
                                        </p:tav>
                                        <p:tav tm="100000">
                                          <p:val>
                                            <p:strVal val="#ppt_y"/>
                                          </p:val>
                                        </p:tav>
                                      </p:tavLst>
                                    </p:anim>
                                    <p:animEffect transition="in" filter="fade">
                                      <p:cBhvr>
                                        <p:cTn id="59" dur="500"/>
                                        <p:tgtEl>
                                          <p:spTgt spid="6"/>
                                        </p:tgtEl>
                                      </p:cBhvr>
                                    </p:animEffect>
                                  </p:childTnLst>
                                </p:cTn>
                              </p:par>
                              <p:par>
                                <p:cTn id="60" presetID="54" presetClass="entr" presetSubtype="0" accel="100000" fill="hold" grpId="0" nodeType="withEffect">
                                  <p:stCondLst>
                                    <p:cond delay="0"/>
                                  </p:stCondLst>
                                  <p:childTnLst>
                                    <p:set>
                                      <p:cBhvr>
                                        <p:cTn id="61" dur="1" fill="hold">
                                          <p:stCondLst>
                                            <p:cond delay="0"/>
                                          </p:stCondLst>
                                        </p:cTn>
                                        <p:tgtEl>
                                          <p:spTgt spid="7"/>
                                        </p:tgtEl>
                                        <p:attrNameLst>
                                          <p:attrName>style.visibility</p:attrName>
                                        </p:attrNameLst>
                                      </p:cBhvr>
                                      <p:to>
                                        <p:strVal val="visible"/>
                                      </p:to>
                                    </p:set>
                                    <p:anim calcmode="lin" valueType="num">
                                      <p:cBhvr>
                                        <p:cTn id="62" dur="500" fill="hold"/>
                                        <p:tgtEl>
                                          <p:spTgt spid="7"/>
                                        </p:tgtEl>
                                        <p:attrNameLst>
                                          <p:attrName>ppt_w</p:attrName>
                                        </p:attrNameLst>
                                      </p:cBhvr>
                                      <p:tavLst>
                                        <p:tav tm="0">
                                          <p:val>
                                            <p:strVal val="#ppt_w*0.05"/>
                                          </p:val>
                                        </p:tav>
                                        <p:tav tm="100000">
                                          <p:val>
                                            <p:strVal val="#ppt_w"/>
                                          </p:val>
                                        </p:tav>
                                      </p:tavLst>
                                    </p:anim>
                                    <p:anim calcmode="lin" valueType="num">
                                      <p:cBhvr>
                                        <p:cTn id="63" dur="500" fill="hold"/>
                                        <p:tgtEl>
                                          <p:spTgt spid="7"/>
                                        </p:tgtEl>
                                        <p:attrNameLst>
                                          <p:attrName>ppt_h</p:attrName>
                                        </p:attrNameLst>
                                      </p:cBhvr>
                                      <p:tavLst>
                                        <p:tav tm="0">
                                          <p:val>
                                            <p:strVal val="#ppt_h"/>
                                          </p:val>
                                        </p:tav>
                                        <p:tav tm="100000">
                                          <p:val>
                                            <p:strVal val="#ppt_h"/>
                                          </p:val>
                                        </p:tav>
                                      </p:tavLst>
                                    </p:anim>
                                    <p:anim calcmode="lin" valueType="num">
                                      <p:cBhvr>
                                        <p:cTn id="64" dur="500" fill="hold"/>
                                        <p:tgtEl>
                                          <p:spTgt spid="7"/>
                                        </p:tgtEl>
                                        <p:attrNameLst>
                                          <p:attrName>ppt_x</p:attrName>
                                        </p:attrNameLst>
                                      </p:cBhvr>
                                      <p:tavLst>
                                        <p:tav tm="0">
                                          <p:val>
                                            <p:strVal val="#ppt_x-.2"/>
                                          </p:val>
                                        </p:tav>
                                        <p:tav tm="100000">
                                          <p:val>
                                            <p:strVal val="#ppt_x"/>
                                          </p:val>
                                        </p:tav>
                                      </p:tavLst>
                                    </p:anim>
                                    <p:anim calcmode="lin" valueType="num">
                                      <p:cBhvr>
                                        <p:cTn id="65" dur="500" fill="hold"/>
                                        <p:tgtEl>
                                          <p:spTgt spid="7"/>
                                        </p:tgtEl>
                                        <p:attrNameLst>
                                          <p:attrName>ppt_y</p:attrName>
                                        </p:attrNameLst>
                                      </p:cBhvr>
                                      <p:tavLst>
                                        <p:tav tm="0">
                                          <p:val>
                                            <p:strVal val="#ppt_y"/>
                                          </p:val>
                                        </p:tav>
                                        <p:tav tm="100000">
                                          <p:val>
                                            <p:strVal val="#ppt_y"/>
                                          </p:val>
                                        </p:tav>
                                      </p:tavLst>
                                    </p:anim>
                                    <p:animEffect transition="in" filter="fade">
                                      <p:cBhvr>
                                        <p:cTn id="66" dur="5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54" presetClass="entr" presetSubtype="0" accel="10000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p:cTn id="71" dur="500" fill="hold"/>
                                        <p:tgtEl>
                                          <p:spTgt spid="13"/>
                                        </p:tgtEl>
                                        <p:attrNameLst>
                                          <p:attrName>ppt_w</p:attrName>
                                        </p:attrNameLst>
                                      </p:cBhvr>
                                      <p:tavLst>
                                        <p:tav tm="0">
                                          <p:val>
                                            <p:strVal val="#ppt_w*0.05"/>
                                          </p:val>
                                        </p:tav>
                                        <p:tav tm="100000">
                                          <p:val>
                                            <p:strVal val="#ppt_w"/>
                                          </p:val>
                                        </p:tav>
                                      </p:tavLst>
                                    </p:anim>
                                    <p:anim calcmode="lin" valueType="num">
                                      <p:cBhvr>
                                        <p:cTn id="72" dur="500" fill="hold"/>
                                        <p:tgtEl>
                                          <p:spTgt spid="13"/>
                                        </p:tgtEl>
                                        <p:attrNameLst>
                                          <p:attrName>ppt_h</p:attrName>
                                        </p:attrNameLst>
                                      </p:cBhvr>
                                      <p:tavLst>
                                        <p:tav tm="0">
                                          <p:val>
                                            <p:strVal val="#ppt_h"/>
                                          </p:val>
                                        </p:tav>
                                        <p:tav tm="100000">
                                          <p:val>
                                            <p:strVal val="#ppt_h"/>
                                          </p:val>
                                        </p:tav>
                                      </p:tavLst>
                                    </p:anim>
                                    <p:anim calcmode="lin" valueType="num">
                                      <p:cBhvr>
                                        <p:cTn id="73" dur="500" fill="hold"/>
                                        <p:tgtEl>
                                          <p:spTgt spid="13"/>
                                        </p:tgtEl>
                                        <p:attrNameLst>
                                          <p:attrName>ppt_x</p:attrName>
                                        </p:attrNameLst>
                                      </p:cBhvr>
                                      <p:tavLst>
                                        <p:tav tm="0">
                                          <p:val>
                                            <p:strVal val="#ppt_x-.2"/>
                                          </p:val>
                                        </p:tav>
                                        <p:tav tm="100000">
                                          <p:val>
                                            <p:strVal val="#ppt_x"/>
                                          </p:val>
                                        </p:tav>
                                      </p:tavLst>
                                    </p:anim>
                                    <p:anim calcmode="lin" valueType="num">
                                      <p:cBhvr>
                                        <p:cTn id="74" dur="500" fill="hold"/>
                                        <p:tgtEl>
                                          <p:spTgt spid="13"/>
                                        </p:tgtEl>
                                        <p:attrNameLst>
                                          <p:attrName>ppt_y</p:attrName>
                                        </p:attrNameLst>
                                      </p:cBhvr>
                                      <p:tavLst>
                                        <p:tav tm="0">
                                          <p:val>
                                            <p:strVal val="#ppt_y"/>
                                          </p:val>
                                        </p:tav>
                                        <p:tav tm="100000">
                                          <p:val>
                                            <p:strVal val="#ppt_y"/>
                                          </p:val>
                                        </p:tav>
                                      </p:tavLst>
                                    </p:anim>
                                    <p:animEffect transition="in" filter="fade">
                                      <p:cBhvr>
                                        <p:cTn id="75" dur="500"/>
                                        <p:tgtEl>
                                          <p:spTgt spid="13"/>
                                        </p:tgtEl>
                                      </p:cBhvr>
                                    </p:animEffect>
                                  </p:childTnLst>
                                </p:cTn>
                              </p:par>
                              <p:par>
                                <p:cTn id="76" presetID="54" presetClass="entr" presetSubtype="0" accel="100000" fill="hold" grpId="0" nodeType="withEffect">
                                  <p:stCondLst>
                                    <p:cond delay="0"/>
                                  </p:stCondLst>
                                  <p:childTnLst>
                                    <p:set>
                                      <p:cBhvr>
                                        <p:cTn id="77" dur="1" fill="hold">
                                          <p:stCondLst>
                                            <p:cond delay="0"/>
                                          </p:stCondLst>
                                        </p:cTn>
                                        <p:tgtEl>
                                          <p:spTgt spid="14"/>
                                        </p:tgtEl>
                                        <p:attrNameLst>
                                          <p:attrName>style.visibility</p:attrName>
                                        </p:attrNameLst>
                                      </p:cBhvr>
                                      <p:to>
                                        <p:strVal val="visible"/>
                                      </p:to>
                                    </p:set>
                                    <p:anim calcmode="lin" valueType="num">
                                      <p:cBhvr>
                                        <p:cTn id="78" dur="500" fill="hold"/>
                                        <p:tgtEl>
                                          <p:spTgt spid="14"/>
                                        </p:tgtEl>
                                        <p:attrNameLst>
                                          <p:attrName>ppt_w</p:attrName>
                                        </p:attrNameLst>
                                      </p:cBhvr>
                                      <p:tavLst>
                                        <p:tav tm="0">
                                          <p:val>
                                            <p:strVal val="#ppt_w*0.05"/>
                                          </p:val>
                                        </p:tav>
                                        <p:tav tm="100000">
                                          <p:val>
                                            <p:strVal val="#ppt_w"/>
                                          </p:val>
                                        </p:tav>
                                      </p:tavLst>
                                    </p:anim>
                                    <p:anim calcmode="lin" valueType="num">
                                      <p:cBhvr>
                                        <p:cTn id="79" dur="500" fill="hold"/>
                                        <p:tgtEl>
                                          <p:spTgt spid="14"/>
                                        </p:tgtEl>
                                        <p:attrNameLst>
                                          <p:attrName>ppt_h</p:attrName>
                                        </p:attrNameLst>
                                      </p:cBhvr>
                                      <p:tavLst>
                                        <p:tav tm="0">
                                          <p:val>
                                            <p:strVal val="#ppt_h"/>
                                          </p:val>
                                        </p:tav>
                                        <p:tav tm="100000">
                                          <p:val>
                                            <p:strVal val="#ppt_h"/>
                                          </p:val>
                                        </p:tav>
                                      </p:tavLst>
                                    </p:anim>
                                    <p:anim calcmode="lin" valueType="num">
                                      <p:cBhvr>
                                        <p:cTn id="80" dur="500" fill="hold"/>
                                        <p:tgtEl>
                                          <p:spTgt spid="14"/>
                                        </p:tgtEl>
                                        <p:attrNameLst>
                                          <p:attrName>ppt_x</p:attrName>
                                        </p:attrNameLst>
                                      </p:cBhvr>
                                      <p:tavLst>
                                        <p:tav tm="0">
                                          <p:val>
                                            <p:strVal val="#ppt_x-.2"/>
                                          </p:val>
                                        </p:tav>
                                        <p:tav tm="100000">
                                          <p:val>
                                            <p:strVal val="#ppt_x"/>
                                          </p:val>
                                        </p:tav>
                                      </p:tavLst>
                                    </p:anim>
                                    <p:anim calcmode="lin" valueType="num">
                                      <p:cBhvr>
                                        <p:cTn id="81" dur="500" fill="hold"/>
                                        <p:tgtEl>
                                          <p:spTgt spid="14"/>
                                        </p:tgtEl>
                                        <p:attrNameLst>
                                          <p:attrName>ppt_y</p:attrName>
                                        </p:attrNameLst>
                                      </p:cBhvr>
                                      <p:tavLst>
                                        <p:tav tm="0">
                                          <p:val>
                                            <p:strVal val="#ppt_y"/>
                                          </p:val>
                                        </p:tav>
                                        <p:tav tm="100000">
                                          <p:val>
                                            <p:strVal val="#ppt_y"/>
                                          </p:val>
                                        </p:tav>
                                      </p:tavLst>
                                    </p:anim>
                                    <p:animEffect transition="in" filter="fade">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54" presetClass="entr" presetSubtype="0" accel="100000"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500" fill="hold"/>
                                        <p:tgtEl>
                                          <p:spTgt spid="16"/>
                                        </p:tgtEl>
                                        <p:attrNameLst>
                                          <p:attrName>ppt_w</p:attrName>
                                        </p:attrNameLst>
                                      </p:cBhvr>
                                      <p:tavLst>
                                        <p:tav tm="0">
                                          <p:val>
                                            <p:strVal val="#ppt_w*0.05"/>
                                          </p:val>
                                        </p:tav>
                                        <p:tav tm="100000">
                                          <p:val>
                                            <p:strVal val="#ppt_w"/>
                                          </p:val>
                                        </p:tav>
                                      </p:tavLst>
                                    </p:anim>
                                    <p:anim calcmode="lin" valueType="num">
                                      <p:cBhvr>
                                        <p:cTn id="88" dur="500" fill="hold"/>
                                        <p:tgtEl>
                                          <p:spTgt spid="16"/>
                                        </p:tgtEl>
                                        <p:attrNameLst>
                                          <p:attrName>ppt_h</p:attrName>
                                        </p:attrNameLst>
                                      </p:cBhvr>
                                      <p:tavLst>
                                        <p:tav tm="0">
                                          <p:val>
                                            <p:strVal val="#ppt_h"/>
                                          </p:val>
                                        </p:tav>
                                        <p:tav tm="100000">
                                          <p:val>
                                            <p:strVal val="#ppt_h"/>
                                          </p:val>
                                        </p:tav>
                                      </p:tavLst>
                                    </p:anim>
                                    <p:anim calcmode="lin" valueType="num">
                                      <p:cBhvr>
                                        <p:cTn id="89" dur="500" fill="hold"/>
                                        <p:tgtEl>
                                          <p:spTgt spid="16"/>
                                        </p:tgtEl>
                                        <p:attrNameLst>
                                          <p:attrName>ppt_x</p:attrName>
                                        </p:attrNameLst>
                                      </p:cBhvr>
                                      <p:tavLst>
                                        <p:tav tm="0">
                                          <p:val>
                                            <p:strVal val="#ppt_x-.2"/>
                                          </p:val>
                                        </p:tav>
                                        <p:tav tm="100000">
                                          <p:val>
                                            <p:strVal val="#ppt_x"/>
                                          </p:val>
                                        </p:tav>
                                      </p:tavLst>
                                    </p:anim>
                                    <p:anim calcmode="lin" valueType="num">
                                      <p:cBhvr>
                                        <p:cTn id="90" dur="500" fill="hold"/>
                                        <p:tgtEl>
                                          <p:spTgt spid="16"/>
                                        </p:tgtEl>
                                        <p:attrNameLst>
                                          <p:attrName>ppt_y</p:attrName>
                                        </p:attrNameLst>
                                      </p:cBhvr>
                                      <p:tavLst>
                                        <p:tav tm="0">
                                          <p:val>
                                            <p:strVal val="#ppt_y"/>
                                          </p:val>
                                        </p:tav>
                                        <p:tav tm="100000">
                                          <p:val>
                                            <p:strVal val="#ppt_y"/>
                                          </p:val>
                                        </p:tav>
                                      </p:tavLst>
                                    </p:anim>
                                    <p:animEffect transition="in" filter="fade">
                                      <p:cBhvr>
                                        <p:cTn id="91" dur="500"/>
                                        <p:tgtEl>
                                          <p:spTgt spid="16"/>
                                        </p:tgtEl>
                                      </p:cBhvr>
                                    </p:animEffect>
                                  </p:childTnLst>
                                </p:cTn>
                              </p:par>
                              <p:par>
                                <p:cTn id="92" presetID="54" presetClass="entr" presetSubtype="0" accel="100000" fill="hold" grpId="0" nodeType="withEffect">
                                  <p:stCondLst>
                                    <p:cond delay="0"/>
                                  </p:stCondLst>
                                  <p:childTnLst>
                                    <p:set>
                                      <p:cBhvr>
                                        <p:cTn id="93" dur="1" fill="hold">
                                          <p:stCondLst>
                                            <p:cond delay="0"/>
                                          </p:stCondLst>
                                        </p:cTn>
                                        <p:tgtEl>
                                          <p:spTgt spid="17"/>
                                        </p:tgtEl>
                                        <p:attrNameLst>
                                          <p:attrName>style.visibility</p:attrName>
                                        </p:attrNameLst>
                                      </p:cBhvr>
                                      <p:to>
                                        <p:strVal val="visible"/>
                                      </p:to>
                                    </p:set>
                                    <p:anim calcmode="lin" valueType="num">
                                      <p:cBhvr>
                                        <p:cTn id="94" dur="500" fill="hold"/>
                                        <p:tgtEl>
                                          <p:spTgt spid="17"/>
                                        </p:tgtEl>
                                        <p:attrNameLst>
                                          <p:attrName>ppt_w</p:attrName>
                                        </p:attrNameLst>
                                      </p:cBhvr>
                                      <p:tavLst>
                                        <p:tav tm="0">
                                          <p:val>
                                            <p:strVal val="#ppt_w*0.05"/>
                                          </p:val>
                                        </p:tav>
                                        <p:tav tm="100000">
                                          <p:val>
                                            <p:strVal val="#ppt_w"/>
                                          </p:val>
                                        </p:tav>
                                      </p:tavLst>
                                    </p:anim>
                                    <p:anim calcmode="lin" valueType="num">
                                      <p:cBhvr>
                                        <p:cTn id="95" dur="500" fill="hold"/>
                                        <p:tgtEl>
                                          <p:spTgt spid="17"/>
                                        </p:tgtEl>
                                        <p:attrNameLst>
                                          <p:attrName>ppt_h</p:attrName>
                                        </p:attrNameLst>
                                      </p:cBhvr>
                                      <p:tavLst>
                                        <p:tav tm="0">
                                          <p:val>
                                            <p:strVal val="#ppt_h"/>
                                          </p:val>
                                        </p:tav>
                                        <p:tav tm="100000">
                                          <p:val>
                                            <p:strVal val="#ppt_h"/>
                                          </p:val>
                                        </p:tav>
                                      </p:tavLst>
                                    </p:anim>
                                    <p:anim calcmode="lin" valueType="num">
                                      <p:cBhvr>
                                        <p:cTn id="96" dur="500" fill="hold"/>
                                        <p:tgtEl>
                                          <p:spTgt spid="17"/>
                                        </p:tgtEl>
                                        <p:attrNameLst>
                                          <p:attrName>ppt_x</p:attrName>
                                        </p:attrNameLst>
                                      </p:cBhvr>
                                      <p:tavLst>
                                        <p:tav tm="0">
                                          <p:val>
                                            <p:strVal val="#ppt_x-.2"/>
                                          </p:val>
                                        </p:tav>
                                        <p:tav tm="100000">
                                          <p:val>
                                            <p:strVal val="#ppt_x"/>
                                          </p:val>
                                        </p:tav>
                                      </p:tavLst>
                                    </p:anim>
                                    <p:anim calcmode="lin" valueType="num">
                                      <p:cBhvr>
                                        <p:cTn id="97" dur="500" fill="hold"/>
                                        <p:tgtEl>
                                          <p:spTgt spid="17"/>
                                        </p:tgtEl>
                                        <p:attrNameLst>
                                          <p:attrName>ppt_y</p:attrName>
                                        </p:attrNameLst>
                                      </p:cBhvr>
                                      <p:tavLst>
                                        <p:tav tm="0">
                                          <p:val>
                                            <p:strVal val="#ppt_y"/>
                                          </p:val>
                                        </p:tav>
                                        <p:tav tm="100000">
                                          <p:val>
                                            <p:strVal val="#ppt_y"/>
                                          </p:val>
                                        </p:tav>
                                      </p:tavLst>
                                    </p:anim>
                                    <p:animEffect transition="in" filter="fade">
                                      <p:cBhvr>
                                        <p:cTn id="9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10" grpId="0" animBg="1"/>
      <p:bldP spid="11" grpId="0" animBg="1"/>
      <p:bldP spid="12" grpId="0" animBg="1"/>
      <p:bldP spid="13" grpId="0" animBg="1"/>
      <p:bldP spid="14" grpId="0"/>
      <p:bldP spid="16" grpId="0" animBg="1"/>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EC6246A-1528-491F-91F8-8D0D749FE4A1}"/>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How service provider uses the protocols in web service protocol stack?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B4FC6740-6E40-4C81-9304-7ECB641BCEFC}"/>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283CDFB5-09FC-49EC-9611-0BF55FEF5EB8}"/>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ED08E8B2-74A0-41F6-A9B7-14EF809D67E3}"/>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477BA19C-8A91-45C4-A2CE-EBFCDB6EEF39}"/>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86823C0D-42D7-4383-8574-4C7D523DF4A7}"/>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160BEFEE-927B-4DCA-8F21-AF6176BBED89}"/>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BA4DEABB-31DC-4960-8A5E-0FF95BF32E79}"/>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F2B405E0-23D5-46E2-9F8F-AF06614A975A}"/>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275371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fld id="{6DF038A7-FBCE-404B-88B7-94BF46117CE8}" type="slidenum">
              <a:rPr lang="en-US" altLang="en-US"/>
              <a:pPr/>
              <a:t>34</a:t>
            </a:fld>
            <a:endParaRPr lang="en-US" altLang="en-US"/>
          </a:p>
        </p:txBody>
      </p:sp>
      <p:sp>
        <p:nvSpPr>
          <p:cNvPr id="154626" name="Rectangle 2"/>
          <p:cNvSpPr>
            <a:spLocks noGrp="1" noChangeArrowheads="1"/>
          </p:cNvSpPr>
          <p:nvPr>
            <p:ph type="title"/>
          </p:nvPr>
        </p:nvSpPr>
        <p:spPr/>
        <p:txBody>
          <a:bodyPr/>
          <a:lstStyle/>
          <a:p>
            <a:r>
              <a:rPr lang="en-US" altLang="en-US" dirty="0"/>
              <a:t>Using the Protocols Together – service provider perspective</a:t>
            </a:r>
          </a:p>
        </p:txBody>
      </p:sp>
      <p:sp>
        <p:nvSpPr>
          <p:cNvPr id="154650" name="Rectangle 26"/>
          <p:cNvSpPr>
            <a:spLocks noChangeArrowheads="1"/>
          </p:cNvSpPr>
          <p:nvPr/>
        </p:nvSpPr>
        <p:spPr bwMode="auto">
          <a:xfrm>
            <a:off x="3733800" y="18288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Create core functionality</a:t>
            </a:r>
          </a:p>
        </p:txBody>
      </p:sp>
      <p:sp>
        <p:nvSpPr>
          <p:cNvPr id="154651" name="Text Box 27"/>
          <p:cNvSpPr txBox="1">
            <a:spLocks noChangeArrowheads="1"/>
          </p:cNvSpPr>
          <p:nvPr/>
        </p:nvSpPr>
        <p:spPr bwMode="auto">
          <a:xfrm>
            <a:off x="2209800" y="19272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1:</a:t>
            </a:r>
          </a:p>
        </p:txBody>
      </p:sp>
      <p:sp>
        <p:nvSpPr>
          <p:cNvPr id="154652" name="Line 28"/>
          <p:cNvSpPr>
            <a:spLocks noChangeShapeType="1"/>
          </p:cNvSpPr>
          <p:nvPr/>
        </p:nvSpPr>
        <p:spPr bwMode="auto">
          <a:xfrm flipH="1">
            <a:off x="2209800" y="24384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3" name="Rectangle 29"/>
          <p:cNvSpPr>
            <a:spLocks noChangeArrowheads="1"/>
          </p:cNvSpPr>
          <p:nvPr/>
        </p:nvSpPr>
        <p:spPr bwMode="auto">
          <a:xfrm>
            <a:off x="2133600" y="18288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4" name="Rectangle 30"/>
          <p:cNvSpPr>
            <a:spLocks noChangeArrowheads="1"/>
          </p:cNvSpPr>
          <p:nvPr/>
        </p:nvSpPr>
        <p:spPr bwMode="auto">
          <a:xfrm>
            <a:off x="4419600" y="2667000"/>
            <a:ext cx="44196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Create an XML-RPC or SOAP service wrapper</a:t>
            </a:r>
          </a:p>
        </p:txBody>
      </p:sp>
      <p:sp>
        <p:nvSpPr>
          <p:cNvPr id="154655" name="Text Box 31"/>
          <p:cNvSpPr txBox="1">
            <a:spLocks noChangeArrowheads="1"/>
          </p:cNvSpPr>
          <p:nvPr/>
        </p:nvSpPr>
        <p:spPr bwMode="auto">
          <a:xfrm>
            <a:off x="2895600" y="27654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Step 2:</a:t>
            </a:r>
          </a:p>
        </p:txBody>
      </p:sp>
      <p:sp>
        <p:nvSpPr>
          <p:cNvPr id="154656" name="Line 32"/>
          <p:cNvSpPr>
            <a:spLocks noChangeShapeType="1"/>
          </p:cNvSpPr>
          <p:nvPr/>
        </p:nvSpPr>
        <p:spPr bwMode="auto">
          <a:xfrm flipH="1">
            <a:off x="2895600" y="32766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57" name="Rectangle 33"/>
          <p:cNvSpPr>
            <a:spLocks noChangeArrowheads="1"/>
          </p:cNvSpPr>
          <p:nvPr/>
        </p:nvSpPr>
        <p:spPr bwMode="auto">
          <a:xfrm>
            <a:off x="2819400" y="2667000"/>
            <a:ext cx="601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58" name="Rectangle 34"/>
          <p:cNvSpPr>
            <a:spLocks noChangeArrowheads="1"/>
          </p:cNvSpPr>
          <p:nvPr/>
        </p:nvSpPr>
        <p:spPr bwMode="auto">
          <a:xfrm>
            <a:off x="5029200" y="35052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Create WSDL service description </a:t>
            </a:r>
          </a:p>
          <a:p>
            <a:r>
              <a:rPr lang="en-US" altLang="en-US" b="1" dirty="0">
                <a:solidFill>
                  <a:srgbClr val="000000"/>
                </a:solidFill>
              </a:rPr>
              <a:t>or XML-RPC integration instructions</a:t>
            </a:r>
          </a:p>
        </p:txBody>
      </p:sp>
      <p:sp>
        <p:nvSpPr>
          <p:cNvPr id="154659" name="Text Box 35"/>
          <p:cNvSpPr txBox="1">
            <a:spLocks noChangeArrowheads="1"/>
          </p:cNvSpPr>
          <p:nvPr/>
        </p:nvSpPr>
        <p:spPr bwMode="auto">
          <a:xfrm>
            <a:off x="3505200" y="36036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3:</a:t>
            </a:r>
          </a:p>
        </p:txBody>
      </p:sp>
      <p:sp>
        <p:nvSpPr>
          <p:cNvPr id="154660" name="Line 36"/>
          <p:cNvSpPr>
            <a:spLocks noChangeShapeType="1"/>
          </p:cNvSpPr>
          <p:nvPr/>
        </p:nvSpPr>
        <p:spPr bwMode="auto">
          <a:xfrm flipH="1">
            <a:off x="3505200" y="41148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1" name="Rectangle 37"/>
          <p:cNvSpPr>
            <a:spLocks noChangeArrowheads="1"/>
          </p:cNvSpPr>
          <p:nvPr/>
        </p:nvSpPr>
        <p:spPr bwMode="auto">
          <a:xfrm>
            <a:off x="3429000" y="35052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2" name="Rectangle 38"/>
          <p:cNvSpPr>
            <a:spLocks noChangeArrowheads="1"/>
          </p:cNvSpPr>
          <p:nvPr/>
        </p:nvSpPr>
        <p:spPr bwMode="auto">
          <a:xfrm>
            <a:off x="5715000" y="4343400"/>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Deploy service</a:t>
            </a:r>
          </a:p>
        </p:txBody>
      </p:sp>
      <p:sp>
        <p:nvSpPr>
          <p:cNvPr id="154663" name="Text Box 39"/>
          <p:cNvSpPr txBox="1">
            <a:spLocks noChangeArrowheads="1"/>
          </p:cNvSpPr>
          <p:nvPr/>
        </p:nvSpPr>
        <p:spPr bwMode="auto">
          <a:xfrm>
            <a:off x="4191000" y="4441825"/>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4:</a:t>
            </a:r>
          </a:p>
        </p:txBody>
      </p:sp>
      <p:sp>
        <p:nvSpPr>
          <p:cNvPr id="154664" name="Line 40"/>
          <p:cNvSpPr>
            <a:spLocks noChangeShapeType="1"/>
          </p:cNvSpPr>
          <p:nvPr/>
        </p:nvSpPr>
        <p:spPr bwMode="auto">
          <a:xfrm flipH="1">
            <a:off x="4191000" y="4953000"/>
            <a:ext cx="23622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5" name="Rectangle 41"/>
          <p:cNvSpPr>
            <a:spLocks noChangeArrowheads="1"/>
          </p:cNvSpPr>
          <p:nvPr/>
        </p:nvSpPr>
        <p:spPr bwMode="auto">
          <a:xfrm>
            <a:off x="4114800" y="4343400"/>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66" name="Line 42"/>
          <p:cNvSpPr>
            <a:spLocks noChangeShapeType="1"/>
          </p:cNvSpPr>
          <p:nvPr/>
        </p:nvSpPr>
        <p:spPr bwMode="auto">
          <a:xfrm>
            <a:off x="2362200" y="28194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7" name="Line 43"/>
          <p:cNvSpPr>
            <a:spLocks noChangeShapeType="1"/>
          </p:cNvSpPr>
          <p:nvPr/>
        </p:nvSpPr>
        <p:spPr bwMode="auto">
          <a:xfrm>
            <a:off x="2362200" y="24384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8" name="Line 44"/>
          <p:cNvSpPr>
            <a:spLocks noChangeShapeType="1"/>
          </p:cNvSpPr>
          <p:nvPr/>
        </p:nvSpPr>
        <p:spPr bwMode="auto">
          <a:xfrm>
            <a:off x="2971800" y="36576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69" name="Line 45"/>
          <p:cNvSpPr>
            <a:spLocks noChangeShapeType="1"/>
          </p:cNvSpPr>
          <p:nvPr/>
        </p:nvSpPr>
        <p:spPr bwMode="auto">
          <a:xfrm>
            <a:off x="2971800" y="32766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0" name="Line 46"/>
          <p:cNvSpPr>
            <a:spLocks noChangeShapeType="1"/>
          </p:cNvSpPr>
          <p:nvPr/>
        </p:nvSpPr>
        <p:spPr bwMode="auto">
          <a:xfrm>
            <a:off x="3657600" y="4495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4671" name="Line 47"/>
          <p:cNvSpPr>
            <a:spLocks noChangeShapeType="1"/>
          </p:cNvSpPr>
          <p:nvPr/>
        </p:nvSpPr>
        <p:spPr bwMode="auto">
          <a:xfrm>
            <a:off x="3657600" y="41148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 name="Rectangle 38"/>
          <p:cNvSpPr>
            <a:spLocks noChangeArrowheads="1"/>
          </p:cNvSpPr>
          <p:nvPr/>
        </p:nvSpPr>
        <p:spPr bwMode="auto">
          <a:xfrm>
            <a:off x="6382040" y="5189645"/>
            <a:ext cx="4267200" cy="609600"/>
          </a:xfrm>
          <a:prstGeom prst="rect">
            <a:avLst/>
          </a:prstGeom>
          <a:solidFill>
            <a:srgbClr val="BBE0E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dirty="0">
                <a:solidFill>
                  <a:srgbClr val="000000"/>
                </a:solidFill>
              </a:rPr>
              <a:t>Register new service via UDDI</a:t>
            </a:r>
          </a:p>
        </p:txBody>
      </p:sp>
      <p:sp>
        <p:nvSpPr>
          <p:cNvPr id="27" name="Text Box 39"/>
          <p:cNvSpPr txBox="1">
            <a:spLocks noChangeArrowheads="1"/>
          </p:cNvSpPr>
          <p:nvPr/>
        </p:nvSpPr>
        <p:spPr bwMode="auto">
          <a:xfrm>
            <a:off x="4858040" y="5288070"/>
            <a:ext cx="917302"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 5:</a:t>
            </a:r>
          </a:p>
        </p:txBody>
      </p:sp>
      <p:sp>
        <p:nvSpPr>
          <p:cNvPr id="28" name="Rectangle 41"/>
          <p:cNvSpPr>
            <a:spLocks noChangeArrowheads="1"/>
          </p:cNvSpPr>
          <p:nvPr/>
        </p:nvSpPr>
        <p:spPr bwMode="auto">
          <a:xfrm>
            <a:off x="4781840" y="5189645"/>
            <a:ext cx="586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 name="Line 46"/>
          <p:cNvSpPr>
            <a:spLocks noChangeShapeType="1"/>
          </p:cNvSpPr>
          <p:nvPr/>
        </p:nvSpPr>
        <p:spPr bwMode="auto">
          <a:xfrm>
            <a:off x="4324640" y="5342045"/>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 name="Line 47"/>
          <p:cNvSpPr>
            <a:spLocks noChangeShapeType="1"/>
          </p:cNvSpPr>
          <p:nvPr/>
        </p:nvSpPr>
        <p:spPr bwMode="auto">
          <a:xfrm>
            <a:off x="4324640" y="4961045"/>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524864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1D498-3653-4259-A143-3811F912279B}"/>
              </a:ext>
            </a:extLst>
          </p:cNvPr>
          <p:cNvSpPr>
            <a:spLocks noGrp="1"/>
          </p:cNvSpPr>
          <p:nvPr>
            <p:ph type="title"/>
          </p:nvPr>
        </p:nvSpPr>
        <p:spPr/>
        <p:txBody>
          <a:bodyPr/>
          <a:lstStyle/>
          <a:p>
            <a:r>
              <a:rPr lang="en-AU" dirty="0"/>
              <a:t>Service Provider</a:t>
            </a:r>
            <a:endParaRPr lang="x-none" dirty="0"/>
          </a:p>
        </p:txBody>
      </p:sp>
      <p:sp>
        <p:nvSpPr>
          <p:cNvPr id="4" name="Rectangle 19">
            <a:extLst>
              <a:ext uri="{FF2B5EF4-FFF2-40B4-BE49-F238E27FC236}">
                <a16:creationId xmlns:a16="http://schemas.microsoft.com/office/drawing/2014/main" id="{722146B7-1C6D-4D5A-A87D-500B8F5D4D7E}"/>
              </a:ext>
            </a:extLst>
          </p:cNvPr>
          <p:cNvSpPr>
            <a:spLocks noChangeArrowheads="1"/>
          </p:cNvSpPr>
          <p:nvPr/>
        </p:nvSpPr>
        <p:spPr bwMode="auto">
          <a:xfrm>
            <a:off x="2668607" y="3879782"/>
            <a:ext cx="1600200" cy="23622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solidFill>
                  <a:srgbClr val="000000"/>
                </a:solidFill>
              </a:rPr>
              <a:t>Customers</a:t>
            </a:r>
          </a:p>
        </p:txBody>
      </p:sp>
      <p:sp>
        <p:nvSpPr>
          <p:cNvPr id="5" name="Rectangle 20">
            <a:extLst>
              <a:ext uri="{FF2B5EF4-FFF2-40B4-BE49-F238E27FC236}">
                <a16:creationId xmlns:a16="http://schemas.microsoft.com/office/drawing/2014/main" id="{685992B8-FD9C-4600-9CEF-25E03B65775C}"/>
              </a:ext>
            </a:extLst>
          </p:cNvPr>
          <p:cNvSpPr>
            <a:spLocks noChangeArrowheads="1"/>
          </p:cNvSpPr>
          <p:nvPr/>
        </p:nvSpPr>
        <p:spPr bwMode="auto">
          <a:xfrm>
            <a:off x="3648348" y="1732298"/>
            <a:ext cx="1600200" cy="12954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solidFill>
                  <a:srgbClr val="000000"/>
                </a:solidFill>
              </a:rPr>
              <a:t>Service</a:t>
            </a:r>
          </a:p>
          <a:p>
            <a:pPr algn="ctr"/>
            <a:r>
              <a:rPr lang="en-US" altLang="en-US" sz="2000" b="1" dirty="0">
                <a:solidFill>
                  <a:srgbClr val="000000"/>
                </a:solidFill>
              </a:rPr>
              <a:t>Registry</a:t>
            </a:r>
          </a:p>
        </p:txBody>
      </p:sp>
      <p:sp>
        <p:nvSpPr>
          <p:cNvPr id="6" name="Line 21">
            <a:extLst>
              <a:ext uri="{FF2B5EF4-FFF2-40B4-BE49-F238E27FC236}">
                <a16:creationId xmlns:a16="http://schemas.microsoft.com/office/drawing/2014/main" id="{715EB3BC-AB0C-4E6A-9A11-39A97F55865D}"/>
              </a:ext>
            </a:extLst>
          </p:cNvPr>
          <p:cNvSpPr>
            <a:spLocks noChangeShapeType="1"/>
          </p:cNvSpPr>
          <p:nvPr/>
        </p:nvSpPr>
        <p:spPr bwMode="auto">
          <a:xfrm flipV="1">
            <a:off x="7630563" y="2379998"/>
            <a:ext cx="0" cy="1447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 name="Line 22">
            <a:extLst>
              <a:ext uri="{FF2B5EF4-FFF2-40B4-BE49-F238E27FC236}">
                <a16:creationId xmlns:a16="http://schemas.microsoft.com/office/drawing/2014/main" id="{DD54C504-A0A8-474F-9227-8D29E28BE755}"/>
              </a:ext>
            </a:extLst>
          </p:cNvPr>
          <p:cNvSpPr>
            <a:spLocks noChangeShapeType="1"/>
          </p:cNvSpPr>
          <p:nvPr/>
        </p:nvSpPr>
        <p:spPr bwMode="auto">
          <a:xfrm flipH="1" flipV="1">
            <a:off x="5335176" y="2411113"/>
            <a:ext cx="2295386" cy="0"/>
          </a:xfrm>
          <a:prstGeom prst="line">
            <a:avLst/>
          </a:prstGeom>
          <a:noFill/>
          <a:ln w="38100">
            <a:solidFill>
              <a:schemeClr val="tx1"/>
            </a:solidFill>
            <a:miter lim="800000"/>
            <a:headEnd type="none"/>
            <a:tailEnd type="triangle"/>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endParaRPr lang="en-GB" b="1">
              <a:latin typeface="Arial" panose="020B0604020202020204" pitchFamily="34" charset="0"/>
            </a:endParaRPr>
          </a:p>
        </p:txBody>
      </p:sp>
      <p:sp>
        <p:nvSpPr>
          <p:cNvPr id="8" name="Text Box 23">
            <a:extLst>
              <a:ext uri="{FF2B5EF4-FFF2-40B4-BE49-F238E27FC236}">
                <a16:creationId xmlns:a16="http://schemas.microsoft.com/office/drawing/2014/main" id="{2640244F-6C86-497A-BD96-EBC3654593BF}"/>
              </a:ext>
            </a:extLst>
          </p:cNvPr>
          <p:cNvSpPr txBox="1">
            <a:spLocks noChangeArrowheads="1"/>
          </p:cNvSpPr>
          <p:nvPr/>
        </p:nvSpPr>
        <p:spPr bwMode="auto">
          <a:xfrm>
            <a:off x="5344793" y="1969035"/>
            <a:ext cx="2121093" cy="36933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marL="342900" indent="-342900">
              <a:defRPr b="1">
                <a:latin typeface="Arial" panose="020B0604020202020204" pitchFamily="34" charset="0"/>
              </a:defRPr>
            </a:lvl1pPr>
            <a:lvl2pPr marL="800100" indent="-342900" eaLnBrk="0" hangingPunct="0">
              <a:defRPr sz="2400">
                <a:latin typeface="Times New Roman" panose="02020603050405020304" pitchFamily="18" charset="0"/>
              </a:defRPr>
            </a:lvl2pPr>
            <a:lvl3pPr marL="1257300" indent="-342900" eaLnBrk="0" hangingPunct="0">
              <a:defRPr sz="2400">
                <a:latin typeface="Times New Roman" panose="02020603050405020304" pitchFamily="18" charset="0"/>
              </a:defRPr>
            </a:lvl3pPr>
            <a:lvl4pPr marL="1714500" indent="-342900" eaLnBrk="0" hangingPunct="0">
              <a:defRPr sz="2400">
                <a:latin typeface="Times New Roman" panose="02020603050405020304" pitchFamily="18" charset="0"/>
              </a:defRPr>
            </a:lvl4pPr>
            <a:lvl5pPr marL="2171700" indent="-342900" eaLnBrk="0" hangingPunct="0">
              <a:defRPr sz="2400">
                <a:latin typeface="Times New Roman" panose="02020603050405020304" pitchFamily="18" charset="0"/>
              </a:defRPr>
            </a:lvl5pPr>
            <a:lvl6pPr marL="2628900" indent="-342900" eaLnBrk="0" fontAlgn="base" hangingPunct="0">
              <a:spcBef>
                <a:spcPct val="0"/>
              </a:spcBef>
              <a:spcAft>
                <a:spcPct val="0"/>
              </a:spcAft>
              <a:defRPr sz="2400">
                <a:latin typeface="Times New Roman" panose="02020603050405020304" pitchFamily="18" charset="0"/>
              </a:defRPr>
            </a:lvl6pPr>
            <a:lvl7pPr marL="3086100" indent="-342900" eaLnBrk="0" fontAlgn="base" hangingPunct="0">
              <a:spcBef>
                <a:spcPct val="0"/>
              </a:spcBef>
              <a:spcAft>
                <a:spcPct val="0"/>
              </a:spcAft>
              <a:defRPr sz="2400">
                <a:latin typeface="Times New Roman" panose="02020603050405020304" pitchFamily="18" charset="0"/>
              </a:defRPr>
            </a:lvl7pPr>
            <a:lvl8pPr marL="3543300" indent="-342900" eaLnBrk="0" fontAlgn="base" hangingPunct="0">
              <a:spcBef>
                <a:spcPct val="0"/>
              </a:spcBef>
              <a:spcAft>
                <a:spcPct val="0"/>
              </a:spcAft>
              <a:defRPr sz="2400">
                <a:latin typeface="Times New Roman" panose="02020603050405020304" pitchFamily="18" charset="0"/>
              </a:defRPr>
            </a:lvl8pPr>
            <a:lvl9pPr marL="4000500" indent="-342900" eaLnBrk="0" fontAlgn="base" hangingPunct="0">
              <a:spcBef>
                <a:spcPct val="0"/>
              </a:spcBef>
              <a:spcAft>
                <a:spcPct val="0"/>
              </a:spcAft>
              <a:defRPr sz="2400">
                <a:latin typeface="Times New Roman" panose="02020603050405020304" pitchFamily="18" charset="0"/>
              </a:defRPr>
            </a:lvl9pPr>
          </a:lstStyle>
          <a:p>
            <a:r>
              <a:rPr lang="en-US" altLang="en-US" dirty="0"/>
              <a:t>Register Services</a:t>
            </a:r>
          </a:p>
        </p:txBody>
      </p:sp>
      <p:sp>
        <p:nvSpPr>
          <p:cNvPr id="10" name="Rectangle 25">
            <a:extLst>
              <a:ext uri="{FF2B5EF4-FFF2-40B4-BE49-F238E27FC236}">
                <a16:creationId xmlns:a16="http://schemas.microsoft.com/office/drawing/2014/main" id="{9C721D6E-0AD7-42CC-91C3-1B6A7F77916B}"/>
              </a:ext>
            </a:extLst>
          </p:cNvPr>
          <p:cNvSpPr>
            <a:spLocks noChangeArrowheads="1"/>
          </p:cNvSpPr>
          <p:nvPr/>
        </p:nvSpPr>
        <p:spPr bwMode="auto">
          <a:xfrm>
            <a:off x="7316807" y="3498782"/>
            <a:ext cx="2819400" cy="2743200"/>
          </a:xfrm>
          <a:prstGeom prst="rect">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2000" b="1" dirty="0">
                <a:solidFill>
                  <a:srgbClr val="000000"/>
                </a:solidFill>
              </a:rPr>
              <a:t>Service publisher</a:t>
            </a:r>
          </a:p>
        </p:txBody>
      </p:sp>
      <p:sp>
        <p:nvSpPr>
          <p:cNvPr id="11" name="Rectangle 26">
            <a:extLst>
              <a:ext uri="{FF2B5EF4-FFF2-40B4-BE49-F238E27FC236}">
                <a16:creationId xmlns:a16="http://schemas.microsoft.com/office/drawing/2014/main" id="{613020B8-6612-4392-8976-CCF3A36DE2AF}"/>
              </a:ext>
            </a:extLst>
          </p:cNvPr>
          <p:cNvSpPr>
            <a:spLocks noChangeArrowheads="1"/>
          </p:cNvSpPr>
          <p:nvPr/>
        </p:nvSpPr>
        <p:spPr bwMode="auto">
          <a:xfrm>
            <a:off x="7469207" y="4032182"/>
            <a:ext cx="2362200" cy="762000"/>
          </a:xfrm>
          <a:prstGeom prst="rect">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rgbClr val="000000"/>
                </a:solidFill>
              </a:rPr>
              <a:t>Service Description</a:t>
            </a:r>
          </a:p>
        </p:txBody>
      </p:sp>
      <p:sp>
        <p:nvSpPr>
          <p:cNvPr id="12" name="Rectangle 27">
            <a:extLst>
              <a:ext uri="{FF2B5EF4-FFF2-40B4-BE49-F238E27FC236}">
                <a16:creationId xmlns:a16="http://schemas.microsoft.com/office/drawing/2014/main" id="{13B197FC-8DA1-4D17-82ED-4B16292097DC}"/>
              </a:ext>
            </a:extLst>
          </p:cNvPr>
          <p:cNvSpPr>
            <a:spLocks noChangeArrowheads="1"/>
          </p:cNvSpPr>
          <p:nvPr/>
        </p:nvSpPr>
        <p:spPr bwMode="auto">
          <a:xfrm>
            <a:off x="7469207" y="5022782"/>
            <a:ext cx="2362200" cy="762000"/>
          </a:xfrm>
          <a:prstGeom prst="rect">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srgbClr val="000000"/>
                </a:solidFill>
              </a:rPr>
              <a:t>Service</a:t>
            </a:r>
          </a:p>
        </p:txBody>
      </p:sp>
      <p:sp>
        <p:nvSpPr>
          <p:cNvPr id="13" name="Line 28">
            <a:extLst>
              <a:ext uri="{FF2B5EF4-FFF2-40B4-BE49-F238E27FC236}">
                <a16:creationId xmlns:a16="http://schemas.microsoft.com/office/drawing/2014/main" id="{92EC5DAE-BBEF-4F6E-8AEA-F75537924100}"/>
              </a:ext>
            </a:extLst>
          </p:cNvPr>
          <p:cNvSpPr>
            <a:spLocks noChangeShapeType="1"/>
          </p:cNvSpPr>
          <p:nvPr/>
        </p:nvSpPr>
        <p:spPr bwMode="auto">
          <a:xfrm>
            <a:off x="4268807" y="4108382"/>
            <a:ext cx="3048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 name="Text Box 29">
            <a:extLst>
              <a:ext uri="{FF2B5EF4-FFF2-40B4-BE49-F238E27FC236}">
                <a16:creationId xmlns:a16="http://schemas.microsoft.com/office/drawing/2014/main" id="{99D16CF9-A779-430B-B5CC-1F03B2B1523F}"/>
              </a:ext>
            </a:extLst>
          </p:cNvPr>
          <p:cNvSpPr txBox="1">
            <a:spLocks noChangeArrowheads="1"/>
          </p:cNvSpPr>
          <p:nvPr/>
        </p:nvSpPr>
        <p:spPr bwMode="auto">
          <a:xfrm>
            <a:off x="4713307" y="3316219"/>
            <a:ext cx="1962150" cy="6413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marL="342900" indent="-342900">
              <a:defRPr b="1">
                <a:latin typeface="Arial" panose="020B0604020202020204" pitchFamily="34" charset="0"/>
              </a:defRPr>
            </a:lvl1pPr>
            <a:lvl2pPr marL="800100" indent="-342900" eaLnBrk="0" hangingPunct="0">
              <a:defRPr sz="2400">
                <a:latin typeface="Times New Roman" panose="02020603050405020304" pitchFamily="18" charset="0"/>
              </a:defRPr>
            </a:lvl2pPr>
            <a:lvl3pPr marL="1257300" indent="-342900" eaLnBrk="0" hangingPunct="0">
              <a:defRPr sz="2400">
                <a:latin typeface="Times New Roman" panose="02020603050405020304" pitchFamily="18" charset="0"/>
              </a:defRPr>
            </a:lvl3pPr>
            <a:lvl4pPr marL="1714500" indent="-342900" eaLnBrk="0" hangingPunct="0">
              <a:defRPr sz="2400">
                <a:latin typeface="Times New Roman" panose="02020603050405020304" pitchFamily="18" charset="0"/>
              </a:defRPr>
            </a:lvl4pPr>
            <a:lvl5pPr marL="2171700" indent="-342900" eaLnBrk="0" hangingPunct="0">
              <a:defRPr sz="2400">
                <a:latin typeface="Times New Roman" panose="02020603050405020304" pitchFamily="18" charset="0"/>
              </a:defRPr>
            </a:lvl5pPr>
            <a:lvl6pPr marL="2628900" indent="-342900" eaLnBrk="0" fontAlgn="base" hangingPunct="0">
              <a:spcBef>
                <a:spcPct val="0"/>
              </a:spcBef>
              <a:spcAft>
                <a:spcPct val="0"/>
              </a:spcAft>
              <a:defRPr sz="2400">
                <a:latin typeface="Times New Roman" panose="02020603050405020304" pitchFamily="18" charset="0"/>
              </a:defRPr>
            </a:lvl6pPr>
            <a:lvl7pPr marL="3086100" indent="-342900" eaLnBrk="0" fontAlgn="base" hangingPunct="0">
              <a:spcBef>
                <a:spcPct val="0"/>
              </a:spcBef>
              <a:spcAft>
                <a:spcPct val="0"/>
              </a:spcAft>
              <a:defRPr sz="2400">
                <a:latin typeface="Times New Roman" panose="02020603050405020304" pitchFamily="18" charset="0"/>
              </a:defRPr>
            </a:lvl7pPr>
            <a:lvl8pPr marL="3543300" indent="-342900" eaLnBrk="0" fontAlgn="base" hangingPunct="0">
              <a:spcBef>
                <a:spcPct val="0"/>
              </a:spcBef>
              <a:spcAft>
                <a:spcPct val="0"/>
              </a:spcAft>
              <a:defRPr sz="2400">
                <a:latin typeface="Times New Roman" panose="02020603050405020304" pitchFamily="18" charset="0"/>
              </a:defRPr>
            </a:lvl8pPr>
            <a:lvl9pPr marL="4000500" indent="-342900" eaLnBrk="0" fontAlgn="base" hangingPunct="0">
              <a:spcBef>
                <a:spcPct val="0"/>
              </a:spcBef>
              <a:spcAft>
                <a:spcPct val="0"/>
              </a:spcAft>
              <a:defRPr sz="2400">
                <a:latin typeface="Times New Roman" panose="02020603050405020304" pitchFamily="18" charset="0"/>
              </a:defRPr>
            </a:lvl9pPr>
          </a:lstStyle>
          <a:p>
            <a:r>
              <a:rPr lang="en-US" altLang="en-US" dirty="0"/>
              <a:t>Retrieve Service</a:t>
            </a:r>
          </a:p>
          <a:p>
            <a:r>
              <a:rPr lang="en-US" altLang="en-US" dirty="0"/>
              <a:t>Description</a:t>
            </a:r>
          </a:p>
        </p:txBody>
      </p:sp>
      <p:sp>
        <p:nvSpPr>
          <p:cNvPr id="16" name="Line 31">
            <a:extLst>
              <a:ext uri="{FF2B5EF4-FFF2-40B4-BE49-F238E27FC236}">
                <a16:creationId xmlns:a16="http://schemas.microsoft.com/office/drawing/2014/main" id="{9CB6FA49-46F4-4392-A992-38E962BD7D9A}"/>
              </a:ext>
            </a:extLst>
          </p:cNvPr>
          <p:cNvSpPr>
            <a:spLocks noChangeShapeType="1"/>
          </p:cNvSpPr>
          <p:nvPr/>
        </p:nvSpPr>
        <p:spPr bwMode="auto">
          <a:xfrm>
            <a:off x="4268807" y="5784782"/>
            <a:ext cx="3048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 name="Text Box 32">
            <a:extLst>
              <a:ext uri="{FF2B5EF4-FFF2-40B4-BE49-F238E27FC236}">
                <a16:creationId xmlns:a16="http://schemas.microsoft.com/office/drawing/2014/main" id="{0E096425-85A0-4C45-953B-A1859942B4E2}"/>
              </a:ext>
            </a:extLst>
          </p:cNvPr>
          <p:cNvSpPr txBox="1">
            <a:spLocks noChangeArrowheads="1"/>
          </p:cNvSpPr>
          <p:nvPr/>
        </p:nvSpPr>
        <p:spPr bwMode="auto">
          <a:xfrm>
            <a:off x="4802207" y="5175182"/>
            <a:ext cx="1873250" cy="6413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800100" indent="-342900" eaLnBrk="0" hangingPunct="0">
              <a:defRPr sz="2400">
                <a:solidFill>
                  <a:schemeClr val="tx1"/>
                </a:solidFill>
                <a:latin typeface="Times New Roman" panose="02020603050405020304" pitchFamily="18" charset="0"/>
              </a:defRPr>
            </a:lvl2pPr>
            <a:lvl3pPr marL="1257300" indent="-342900" eaLnBrk="0" hangingPunct="0">
              <a:defRPr sz="2400">
                <a:solidFill>
                  <a:schemeClr val="tx1"/>
                </a:solidFill>
                <a:latin typeface="Times New Roman" panose="02020603050405020304" pitchFamily="18" charset="0"/>
              </a:defRPr>
            </a:lvl3pPr>
            <a:lvl4pPr marL="1714500" indent="-342900" eaLnBrk="0" hangingPunct="0">
              <a:defRPr sz="2400">
                <a:solidFill>
                  <a:schemeClr val="tx1"/>
                </a:solidFill>
                <a:latin typeface="Times New Roman" panose="02020603050405020304" pitchFamily="18" charset="0"/>
              </a:defRPr>
            </a:lvl4pPr>
            <a:lvl5pPr marL="2171700" indent="-342900" eaLnBrk="0" hangingPunct="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dirty="0">
                <a:latin typeface="Arial" panose="020B0604020202020204" pitchFamily="34" charset="0"/>
              </a:rPr>
              <a:t>Invoke Remote </a:t>
            </a:r>
          </a:p>
          <a:p>
            <a:pPr eaLnBrk="1" hangingPunct="1"/>
            <a:r>
              <a:rPr lang="en-US" altLang="en-US" sz="1800" b="1" dirty="0">
                <a:latin typeface="Arial" panose="020B0604020202020204" pitchFamily="34" charset="0"/>
              </a:rPr>
              <a:t>Service</a:t>
            </a:r>
          </a:p>
        </p:txBody>
      </p:sp>
    </p:spTree>
    <p:extLst>
      <p:ext uri="{BB962C8B-B14F-4D97-AF65-F5344CB8AC3E}">
        <p14:creationId xmlns:p14="http://schemas.microsoft.com/office/powerpoint/2010/main" val="331597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8DFC-9BD6-4ABA-83F1-1555671E049E}"/>
              </a:ext>
            </a:extLst>
          </p:cNvPr>
          <p:cNvSpPr>
            <a:spLocks noGrp="1"/>
          </p:cNvSpPr>
          <p:nvPr>
            <p:ph type="title"/>
          </p:nvPr>
        </p:nvSpPr>
        <p:spPr/>
        <p:txBody>
          <a:bodyPr/>
          <a:lstStyle/>
          <a:p>
            <a:r>
              <a:rPr lang="en-US" dirty="0"/>
              <a:t>Service composition</a:t>
            </a:r>
          </a:p>
        </p:txBody>
      </p:sp>
      <p:sp>
        <p:nvSpPr>
          <p:cNvPr id="3" name="Content Placeholder 2">
            <a:extLst>
              <a:ext uri="{FF2B5EF4-FFF2-40B4-BE49-F238E27FC236}">
                <a16:creationId xmlns:a16="http://schemas.microsoft.com/office/drawing/2014/main" id="{1E40170F-393D-4483-A6D0-0639E5D3ACA3}"/>
              </a:ext>
            </a:extLst>
          </p:cNvPr>
          <p:cNvSpPr>
            <a:spLocks noGrp="1"/>
          </p:cNvSpPr>
          <p:nvPr>
            <p:ph idx="1"/>
          </p:nvPr>
        </p:nvSpPr>
        <p:spPr/>
        <p:txBody>
          <a:bodyPr>
            <a:normAutofit/>
          </a:bodyPr>
          <a:lstStyle/>
          <a:p>
            <a:r>
              <a:rPr lang="en-GB" sz="3600" i="1" dirty="0">
                <a:solidFill>
                  <a:srgbClr val="00B050"/>
                </a:solidFill>
              </a:rPr>
              <a:t>Service: </a:t>
            </a:r>
            <a:r>
              <a:rPr lang="en-GB" sz="3600" dirty="0"/>
              <a:t>A functionality of a computational entity whose execution satisfies the requestor’s </a:t>
            </a:r>
            <a:r>
              <a:rPr lang="en-US" sz="3600" dirty="0"/>
              <a:t>requirement.</a:t>
            </a:r>
          </a:p>
          <a:p>
            <a:r>
              <a:rPr lang="en-GB" sz="3600" i="1" dirty="0">
                <a:solidFill>
                  <a:srgbClr val="00B050"/>
                </a:solidFill>
              </a:rPr>
              <a:t>Service Composition: </a:t>
            </a:r>
            <a:r>
              <a:rPr lang="en-GB" sz="3600" dirty="0"/>
              <a:t>A process of identifying and combining component functionalities to compose a higher level functionality and provide means to perform the requested functionality.</a:t>
            </a:r>
            <a:endParaRPr lang="en-US" sz="3600" dirty="0"/>
          </a:p>
        </p:txBody>
      </p:sp>
    </p:spTree>
    <p:extLst>
      <p:ext uri="{BB962C8B-B14F-4D97-AF65-F5344CB8AC3E}">
        <p14:creationId xmlns:p14="http://schemas.microsoft.com/office/powerpoint/2010/main" val="79166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D5F24-350F-463D-9E12-C8D90BA90096}"/>
              </a:ext>
            </a:extLst>
          </p:cNvPr>
          <p:cNvSpPr>
            <a:spLocks noGrp="1"/>
          </p:cNvSpPr>
          <p:nvPr>
            <p:ph type="title"/>
          </p:nvPr>
        </p:nvSpPr>
        <p:spPr/>
        <p:txBody>
          <a:bodyPr/>
          <a:lstStyle/>
          <a:p>
            <a:r>
              <a:rPr lang="en-US" dirty="0"/>
              <a:t>Pervasive computing environments</a:t>
            </a:r>
          </a:p>
        </p:txBody>
      </p:sp>
      <p:pic>
        <p:nvPicPr>
          <p:cNvPr id="4" name="Picture 3">
            <a:extLst>
              <a:ext uri="{FF2B5EF4-FFF2-40B4-BE49-F238E27FC236}">
                <a16:creationId xmlns:a16="http://schemas.microsoft.com/office/drawing/2014/main" id="{222DE3A1-9997-4589-A40A-5D132A447472}"/>
              </a:ext>
            </a:extLst>
          </p:cNvPr>
          <p:cNvPicPr>
            <a:picLocks noChangeAspect="1"/>
          </p:cNvPicPr>
          <p:nvPr/>
        </p:nvPicPr>
        <p:blipFill>
          <a:blip r:embed="rId2"/>
          <a:stretch>
            <a:fillRect/>
          </a:stretch>
        </p:blipFill>
        <p:spPr>
          <a:xfrm>
            <a:off x="2508341" y="2083453"/>
            <a:ext cx="7337562" cy="3835681"/>
          </a:xfrm>
          <a:prstGeom prst="rect">
            <a:avLst/>
          </a:prstGeom>
        </p:spPr>
      </p:pic>
    </p:spTree>
    <p:extLst>
      <p:ext uri="{BB962C8B-B14F-4D97-AF65-F5344CB8AC3E}">
        <p14:creationId xmlns:p14="http://schemas.microsoft.com/office/powerpoint/2010/main" val="232535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738B6-F19C-469D-B4E9-385C7BBA17B5}"/>
              </a:ext>
            </a:extLst>
          </p:cNvPr>
          <p:cNvSpPr>
            <a:spLocks noGrp="1"/>
          </p:cNvSpPr>
          <p:nvPr>
            <p:ph type="title"/>
          </p:nvPr>
        </p:nvSpPr>
        <p:spPr/>
        <p:txBody>
          <a:bodyPr/>
          <a:lstStyle/>
          <a:p>
            <a:r>
              <a:rPr lang="en-US" dirty="0"/>
              <a:t>Challenges in large scale dynamic environments</a:t>
            </a:r>
          </a:p>
        </p:txBody>
      </p:sp>
      <p:sp>
        <p:nvSpPr>
          <p:cNvPr id="3" name="Content Placeholder 2">
            <a:extLst>
              <a:ext uri="{FF2B5EF4-FFF2-40B4-BE49-F238E27FC236}">
                <a16:creationId xmlns:a16="http://schemas.microsoft.com/office/drawing/2014/main" id="{63A63072-6808-41F1-B003-70DF9DEC76BB}"/>
              </a:ext>
            </a:extLst>
          </p:cNvPr>
          <p:cNvSpPr>
            <a:spLocks noGrp="1"/>
          </p:cNvSpPr>
          <p:nvPr>
            <p:ph idx="1"/>
          </p:nvPr>
        </p:nvSpPr>
        <p:spPr/>
        <p:txBody>
          <a:bodyPr>
            <a:normAutofit/>
          </a:bodyPr>
          <a:lstStyle/>
          <a:p>
            <a:r>
              <a:rPr lang="en-US" sz="4800" i="1" dirty="0"/>
              <a:t>Bottom-up devices collaboration support</a:t>
            </a:r>
          </a:p>
          <a:p>
            <a:r>
              <a:rPr lang="en-US" sz="4800" i="1" dirty="0"/>
              <a:t>Handling changes in environments</a:t>
            </a:r>
          </a:p>
          <a:p>
            <a:r>
              <a:rPr lang="en-US" sz="4800" i="1" dirty="0"/>
              <a:t>Heterogeneity support</a:t>
            </a:r>
            <a:endParaRPr lang="en-US" sz="4800" dirty="0"/>
          </a:p>
        </p:txBody>
      </p:sp>
    </p:spTree>
    <p:extLst>
      <p:ext uri="{BB962C8B-B14F-4D97-AF65-F5344CB8AC3E}">
        <p14:creationId xmlns:p14="http://schemas.microsoft.com/office/powerpoint/2010/main" val="405804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57657-CD00-45CB-9585-6C30F39BF114}"/>
              </a:ext>
            </a:extLst>
          </p:cNvPr>
          <p:cNvSpPr>
            <a:spLocks noGrp="1"/>
          </p:cNvSpPr>
          <p:nvPr>
            <p:ph type="title"/>
          </p:nvPr>
        </p:nvSpPr>
        <p:spPr>
          <a:xfrm>
            <a:off x="858416" y="365125"/>
            <a:ext cx="4337425" cy="2751701"/>
          </a:xfrm>
        </p:spPr>
        <p:txBody>
          <a:bodyPr/>
          <a:lstStyle/>
          <a:p>
            <a:r>
              <a:rPr lang="en-US" dirty="0"/>
              <a:t>Service composition framework </a:t>
            </a:r>
          </a:p>
        </p:txBody>
      </p:sp>
      <p:pic>
        <p:nvPicPr>
          <p:cNvPr id="6" name="Picture 5">
            <a:extLst>
              <a:ext uri="{FF2B5EF4-FFF2-40B4-BE49-F238E27FC236}">
                <a16:creationId xmlns:a16="http://schemas.microsoft.com/office/drawing/2014/main" id="{17B1DF24-E2C3-4A4A-B38E-E8131F7419D8}"/>
              </a:ext>
            </a:extLst>
          </p:cNvPr>
          <p:cNvPicPr>
            <a:picLocks noChangeAspect="1"/>
          </p:cNvPicPr>
          <p:nvPr/>
        </p:nvPicPr>
        <p:blipFill>
          <a:blip r:embed="rId2"/>
          <a:stretch>
            <a:fillRect/>
          </a:stretch>
        </p:blipFill>
        <p:spPr>
          <a:xfrm>
            <a:off x="5458854" y="122831"/>
            <a:ext cx="5631933" cy="6612337"/>
          </a:xfrm>
          <a:prstGeom prst="rect">
            <a:avLst/>
          </a:prstGeom>
        </p:spPr>
      </p:pic>
    </p:spTree>
    <p:extLst>
      <p:ext uri="{BB962C8B-B14F-4D97-AF65-F5344CB8AC3E}">
        <p14:creationId xmlns:p14="http://schemas.microsoft.com/office/powerpoint/2010/main" val="1241645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5A62-FB63-4B13-889B-7B30392CC7B4}"/>
              </a:ext>
            </a:extLst>
          </p:cNvPr>
          <p:cNvSpPr>
            <a:spLocks noGrp="1"/>
          </p:cNvSpPr>
          <p:nvPr>
            <p:ph type="title"/>
          </p:nvPr>
        </p:nvSpPr>
        <p:spPr/>
        <p:txBody>
          <a:bodyPr/>
          <a:lstStyle/>
          <a:p>
            <a:r>
              <a:rPr lang="en-US" dirty="0"/>
              <a:t>Service composition approaches</a:t>
            </a:r>
          </a:p>
        </p:txBody>
      </p:sp>
      <p:pic>
        <p:nvPicPr>
          <p:cNvPr id="5" name="Picture 4">
            <a:extLst>
              <a:ext uri="{FF2B5EF4-FFF2-40B4-BE49-F238E27FC236}">
                <a16:creationId xmlns:a16="http://schemas.microsoft.com/office/drawing/2014/main" id="{BD485111-1DDD-4180-87ED-BE9860473B46}"/>
              </a:ext>
            </a:extLst>
          </p:cNvPr>
          <p:cNvPicPr>
            <a:picLocks noChangeAspect="1"/>
          </p:cNvPicPr>
          <p:nvPr/>
        </p:nvPicPr>
        <p:blipFill>
          <a:blip r:embed="rId2"/>
          <a:stretch>
            <a:fillRect/>
          </a:stretch>
        </p:blipFill>
        <p:spPr>
          <a:xfrm>
            <a:off x="1223370" y="2018285"/>
            <a:ext cx="9896914" cy="4392348"/>
          </a:xfrm>
          <a:prstGeom prst="rect">
            <a:avLst/>
          </a:prstGeom>
        </p:spPr>
      </p:pic>
    </p:spTree>
    <p:extLst>
      <p:ext uri="{BB962C8B-B14F-4D97-AF65-F5344CB8AC3E}">
        <p14:creationId xmlns:p14="http://schemas.microsoft.com/office/powerpoint/2010/main" val="1178703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5F39-E6EF-43E5-B8AC-6D0DE2349796}"/>
              </a:ext>
            </a:extLst>
          </p:cNvPr>
          <p:cNvSpPr>
            <a:spLocks noGrp="1"/>
          </p:cNvSpPr>
          <p:nvPr>
            <p:ph type="title"/>
          </p:nvPr>
        </p:nvSpPr>
        <p:spPr/>
        <p:txBody>
          <a:bodyPr/>
          <a:lstStyle/>
          <a:p>
            <a:r>
              <a:rPr lang="en-US" dirty="0"/>
              <a:t>Localized approach</a:t>
            </a:r>
          </a:p>
        </p:txBody>
      </p:sp>
      <p:pic>
        <p:nvPicPr>
          <p:cNvPr id="5" name="Picture 4">
            <a:extLst>
              <a:ext uri="{FF2B5EF4-FFF2-40B4-BE49-F238E27FC236}">
                <a16:creationId xmlns:a16="http://schemas.microsoft.com/office/drawing/2014/main" id="{BF536F07-6B3F-4E5C-B0FB-AABB93604139}"/>
              </a:ext>
            </a:extLst>
          </p:cNvPr>
          <p:cNvPicPr>
            <a:picLocks noChangeAspect="1"/>
          </p:cNvPicPr>
          <p:nvPr/>
        </p:nvPicPr>
        <p:blipFill>
          <a:blip r:embed="rId2"/>
          <a:stretch>
            <a:fillRect/>
          </a:stretch>
        </p:blipFill>
        <p:spPr>
          <a:xfrm>
            <a:off x="3111317" y="1825625"/>
            <a:ext cx="5827449" cy="4148871"/>
          </a:xfrm>
          <a:prstGeom prst="rect">
            <a:avLst/>
          </a:prstGeom>
        </p:spPr>
      </p:pic>
    </p:spTree>
    <p:extLst>
      <p:ext uri="{BB962C8B-B14F-4D97-AF65-F5344CB8AC3E}">
        <p14:creationId xmlns:p14="http://schemas.microsoft.com/office/powerpoint/2010/main" val="16400743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6393</TotalTime>
  <Words>1140</Words>
  <Application>Microsoft Office PowerPoint</Application>
  <PresentationFormat>宽屏</PresentationFormat>
  <Paragraphs>187</Paragraphs>
  <Slides>35</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Microsoft Yahei</vt:lpstr>
      <vt:lpstr>Arial</vt:lpstr>
      <vt:lpstr>Calibri</vt:lpstr>
      <vt:lpstr>Calibri Light</vt:lpstr>
      <vt:lpstr>Times New Roman</vt:lpstr>
      <vt:lpstr>Office Theme</vt:lpstr>
      <vt:lpstr>Assignment deadlines reminder</vt:lpstr>
      <vt:lpstr>COMP3017  Service Computing</vt:lpstr>
      <vt:lpstr>Service composition in Pervasive Computing Environments</vt:lpstr>
      <vt:lpstr>Service composition</vt:lpstr>
      <vt:lpstr>Pervasive computing environments</vt:lpstr>
      <vt:lpstr>Challenges in large scale dynamic environments</vt:lpstr>
      <vt:lpstr>Service composition framework </vt:lpstr>
      <vt:lpstr>Service composition approaches</vt:lpstr>
      <vt:lpstr>Localized approach</vt:lpstr>
      <vt:lpstr>Localized approach example</vt:lpstr>
      <vt:lpstr>Basic idea of LASEC algorithm</vt:lpstr>
      <vt:lpstr>Overview of the Solution (1)</vt:lpstr>
      <vt:lpstr>Overview of the Solution (2)</vt:lpstr>
      <vt:lpstr>Overview of the Solution (3)</vt:lpstr>
      <vt:lpstr>Challenging Issues</vt:lpstr>
      <vt:lpstr>Basic Idea of LASEC</vt:lpstr>
      <vt:lpstr>Simulation Results  (1) </vt:lpstr>
      <vt:lpstr>Simulation Results (2) </vt:lpstr>
      <vt:lpstr>Simulation Results (3)  </vt:lpstr>
      <vt:lpstr>Simulation Results (4) </vt:lpstr>
      <vt:lpstr>Experiment  Results (1) </vt:lpstr>
      <vt:lpstr>Experiment  Results (2) </vt:lpstr>
      <vt:lpstr>Experiment  Results (3) </vt:lpstr>
      <vt:lpstr>Module 3 Summary</vt:lpstr>
      <vt:lpstr>Module 1-3 review</vt:lpstr>
      <vt:lpstr>PowerPoint 演示文稿</vt:lpstr>
      <vt:lpstr>Web Service Roles</vt:lpstr>
      <vt:lpstr>PowerPoint 演示文稿</vt:lpstr>
      <vt:lpstr>Web Service Protocol Stack</vt:lpstr>
      <vt:lpstr>PowerPoint 演示文稿</vt:lpstr>
      <vt:lpstr>Using the Protocols Together – service requestor perspective</vt:lpstr>
      <vt:lpstr>Service requestor</vt:lpstr>
      <vt:lpstr>PowerPoint 演示文稿</vt:lpstr>
      <vt:lpstr>Using the Protocols Together – service provider perspective</vt:lpstr>
      <vt:lpstr>Service Provider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COMP3017_Spring2023_Module 3_part 3</dc:title>
  <dc:creator>Joanna Siebert</dc:creator>
  <cp:lastModifiedBy>刘玄昊</cp:lastModifiedBy>
  <cp:revision>401</cp:revision>
  <cp:lastPrinted>2023-02-18T04:32:49Z</cp:lastPrinted>
  <dcterms:created xsi:type="dcterms:W3CDTF">2020-03-15T08:11:10Z</dcterms:created>
  <dcterms:modified xsi:type="dcterms:W3CDTF">2023-04-22T13:59:13Z</dcterms:modified>
</cp:coreProperties>
</file>