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786" r:id="rId2"/>
    <p:sldId id="1611" r:id="rId3"/>
    <p:sldId id="1612" r:id="rId4"/>
    <p:sldId id="1613" r:id="rId5"/>
    <p:sldId id="1614" r:id="rId6"/>
    <p:sldId id="1615" r:id="rId7"/>
    <p:sldId id="1616" r:id="rId8"/>
    <p:sldId id="1617" r:id="rId9"/>
    <p:sldId id="1618" r:id="rId10"/>
    <p:sldId id="1619" r:id="rId11"/>
    <p:sldId id="1620" r:id="rId12"/>
    <p:sldId id="1621" r:id="rId13"/>
    <p:sldId id="1622" r:id="rId14"/>
    <p:sldId id="1623" r:id="rId15"/>
    <p:sldId id="1624" r:id="rId16"/>
    <p:sldId id="1625" r:id="rId17"/>
    <p:sldId id="1626" r:id="rId18"/>
    <p:sldId id="1627" r:id="rId19"/>
    <p:sldId id="1628" r:id="rId20"/>
    <p:sldId id="1629" r:id="rId21"/>
    <p:sldId id="1636" r:id="rId22"/>
    <p:sldId id="1630" r:id="rId23"/>
    <p:sldId id="1637" r:id="rId24"/>
    <p:sldId id="1631" r:id="rId25"/>
    <p:sldId id="1638" r:id="rId26"/>
    <p:sldId id="1632" r:id="rId27"/>
    <p:sldId id="1633" r:id="rId28"/>
    <p:sldId id="1634" r:id="rId29"/>
    <p:sldId id="1635" r:id="rId30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9829" autoAdjust="0"/>
  </p:normalViewPr>
  <p:slideViewPr>
    <p:cSldViewPr snapToGrid="0">
      <p:cViewPr varScale="1">
        <p:scale>
          <a:sx n="107" d="100"/>
          <a:sy n="107" d="100"/>
        </p:scale>
        <p:origin x="21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2.tmp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image" Target="../media/image2.tmp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image" Target="../media/image2.tmp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image" Target="../media/image2.tmp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image" Target="../media/image2.tmp"/><Relationship Id="rId2" Type="http://schemas.openxmlformats.org/officeDocument/2006/relationships/tags" Target="../tags/tag7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cp.org/en/jsr/detail?id=22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255" y="139027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COMP3017 </a:t>
            </a:r>
            <a:br>
              <a:rPr lang="en-US" sz="4950" dirty="0"/>
            </a:br>
            <a:r>
              <a:rPr lang="en-US" sz="4950" dirty="0"/>
              <a:t>Service Computing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626-F764-4734-ABB3-E25FD61C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JAX-WS to create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CA03-1842-4559-867C-56C2007D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this tutorial, you will use JAX-WS to</a:t>
            </a:r>
          </a:p>
          <a:p>
            <a:pPr lvl="1"/>
            <a:r>
              <a:rPr lang="en-US" sz="3200" dirty="0"/>
              <a:t>Create a SOAP Web Service</a:t>
            </a:r>
          </a:p>
          <a:p>
            <a:pPr lvl="1"/>
            <a:r>
              <a:rPr lang="en-US" sz="3200" dirty="0"/>
              <a:t>Connect to a SOAP Web Service</a:t>
            </a:r>
          </a:p>
          <a:p>
            <a:r>
              <a:rPr lang="en-US" sz="3600" dirty="0"/>
              <a:t>Please follow the tutorial document uploaded to our </a:t>
            </a:r>
            <a:r>
              <a:rPr lang="en-US" sz="3600" dirty="0" err="1"/>
              <a:t>WeChat</a:t>
            </a:r>
            <a:r>
              <a:rPr lang="en-US" sz="3600" dirty="0"/>
              <a:t> group</a:t>
            </a:r>
          </a:p>
          <a:p>
            <a:r>
              <a:rPr lang="en-US" sz="3600" dirty="0"/>
              <a:t>If you have any problems or questions, contact us on WeChat</a:t>
            </a:r>
          </a:p>
        </p:txBody>
      </p:sp>
    </p:spTree>
    <p:extLst>
      <p:ext uri="{BB962C8B-B14F-4D97-AF65-F5344CB8AC3E}">
        <p14:creationId xmlns:p14="http://schemas.microsoft.com/office/powerpoint/2010/main" val="354350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FD348-E66B-4ED9-B8BE-DCA8122F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Creating and Connecting to SOAP Web Service using JAX-WS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3C920-7DFF-4AF1-8190-30824E97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/>
              <a:t>Java API for XML Web Services (JAX-WS) </a:t>
            </a:r>
          </a:p>
          <a:p>
            <a:pPr lvl="1"/>
            <a:r>
              <a:rPr lang="en-US" sz="4000" dirty="0"/>
              <a:t>a standardized API for creating and consuming SOAP web services</a:t>
            </a:r>
          </a:p>
          <a:p>
            <a:pPr lvl="1"/>
            <a:r>
              <a:rPr lang="en-US" sz="4000" dirty="0"/>
              <a:t>a framework that simplifies using SOAP</a:t>
            </a:r>
          </a:p>
          <a:p>
            <a:pPr algn="l"/>
            <a:r>
              <a:rPr lang="en-US" sz="4400" dirty="0"/>
              <a:t>In this Tutorial, we'll create a SOAP web service and connect to it using JAX-WS</a:t>
            </a:r>
          </a:p>
        </p:txBody>
      </p:sp>
    </p:spTree>
    <p:extLst>
      <p:ext uri="{BB962C8B-B14F-4D97-AF65-F5344CB8AC3E}">
        <p14:creationId xmlns:p14="http://schemas.microsoft.com/office/powerpoint/2010/main" val="239741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1FCEA-A4E5-4E9A-94BF-A5040066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75F26-A73E-45DB-80D7-1C26967E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7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/>
              <a:t>A Java Development kit(JDK). </a:t>
            </a:r>
          </a:p>
          <a:p>
            <a:r>
              <a:rPr lang="en-US" sz="4000" dirty="0"/>
              <a:t>The Inject java package</a:t>
            </a:r>
            <a:endParaRPr lang="x-none" sz="4000" dirty="0"/>
          </a:p>
        </p:txBody>
      </p:sp>
    </p:spTree>
    <p:extLst>
      <p:ext uri="{BB962C8B-B14F-4D97-AF65-F5344CB8AC3E}">
        <p14:creationId xmlns:p14="http://schemas.microsoft.com/office/powerpoint/2010/main" val="18524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43342-3547-4427-A569-F049572B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sz="4400" dirty="0"/>
              <a:t>eb services built on JAX-WS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1DFA-A369-4E84-8786-A629B769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7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/>
              <a:t>The web service built on JAX-WS can be divided into two parts</a:t>
            </a:r>
          </a:p>
          <a:p>
            <a:pPr lvl="1"/>
            <a:r>
              <a:rPr lang="en-US" sz="4000" dirty="0"/>
              <a:t>Server </a:t>
            </a:r>
          </a:p>
          <a:p>
            <a:pPr lvl="1"/>
            <a:r>
              <a:rPr lang="en-US" sz="4000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96015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6CD4C-BB83-4D10-98C4-EA77A2A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Server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2C55A-1401-4D4E-9AE8-A50E1AF6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There are two ways of building SOAP web services. </a:t>
            </a:r>
          </a:p>
          <a:p>
            <a:pPr lvl="1"/>
            <a:r>
              <a:rPr lang="en-US" sz="4000" dirty="0"/>
              <a:t>Top-down approach (contract-first) </a:t>
            </a:r>
          </a:p>
          <a:p>
            <a:pPr lvl="1"/>
            <a:r>
              <a:rPr lang="en-US" sz="4000" dirty="0"/>
              <a:t>Bottom-up approach(contract-last) </a:t>
            </a:r>
          </a:p>
          <a:p>
            <a:r>
              <a:rPr lang="en-US" sz="4400" dirty="0"/>
              <a:t>In this tutorial, we'll take a look at both approaches.</a:t>
            </a:r>
            <a:endParaRPr lang="x-none" sz="4400" dirty="0"/>
          </a:p>
        </p:txBody>
      </p:sp>
    </p:spTree>
    <p:extLst>
      <p:ext uri="{BB962C8B-B14F-4D97-AF65-F5344CB8AC3E}">
        <p14:creationId xmlns:p14="http://schemas.microsoft.com/office/powerpoint/2010/main" val="35790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6CD4C-BB83-4D10-98C4-EA77A2A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approach (contract-first) 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2C55A-1401-4D4E-9AE8-A50E1AF6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WSDL document is created first</a:t>
            </a:r>
          </a:p>
          <a:p>
            <a:r>
              <a:rPr lang="en-US" sz="4800" dirty="0"/>
              <a:t>The necessary Java classes are generated from the WSDL</a:t>
            </a:r>
          </a:p>
        </p:txBody>
      </p:sp>
    </p:spTree>
    <p:extLst>
      <p:ext uri="{BB962C8B-B14F-4D97-AF65-F5344CB8AC3E}">
        <p14:creationId xmlns:p14="http://schemas.microsoft.com/office/powerpoint/2010/main" val="115929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6CD4C-BB83-4D10-98C4-EA77A2A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approach(contract-last) 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2C55A-1401-4D4E-9AE8-A50E1AF6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Java classes are written first</a:t>
            </a:r>
          </a:p>
          <a:p>
            <a:r>
              <a:rPr lang="en-US" sz="5400" dirty="0"/>
              <a:t>WSDL is generated from the Java classes</a:t>
            </a:r>
          </a:p>
        </p:txBody>
      </p:sp>
    </p:spTree>
    <p:extLst>
      <p:ext uri="{BB962C8B-B14F-4D97-AF65-F5344CB8AC3E}">
        <p14:creationId xmlns:p14="http://schemas.microsoft.com/office/powerpoint/2010/main" val="3566013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6CD4C-BB83-4D10-98C4-EA77A2A2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top-down and bottom-up approaches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2C55A-1401-4D4E-9AE8-A50E1AF6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Bottom-up approach is an easier option in case of complex web services </a:t>
            </a:r>
          </a:p>
          <a:p>
            <a:pPr lvl="1"/>
            <a:r>
              <a:rPr lang="en-US" sz="3600" dirty="0"/>
              <a:t>Writing a WSDL file can be quite difficult depending on how complex your web service is</a:t>
            </a:r>
          </a:p>
          <a:p>
            <a:r>
              <a:rPr lang="en-US" sz="4000" dirty="0"/>
              <a:t>Since WSDL is generated from the Java classes, any change in code might cause a change in the WSDL</a:t>
            </a:r>
          </a:p>
          <a:p>
            <a:pPr lvl="1"/>
            <a:r>
              <a:rPr lang="en-US" sz="3600" dirty="0"/>
              <a:t>This is not the case for top-down approach </a:t>
            </a:r>
          </a:p>
        </p:txBody>
      </p:sp>
    </p:spTree>
    <p:extLst>
      <p:ext uri="{BB962C8B-B14F-4D97-AF65-F5344CB8AC3E}">
        <p14:creationId xmlns:p14="http://schemas.microsoft.com/office/powerpoint/2010/main" val="193653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A05E6-7770-4832-AF8E-2770A4D2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172D5F-FED5-40F4-A677-1A278E9A5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7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/>
              <a:t>We can use </a:t>
            </a:r>
            <a:r>
              <a:rPr lang="en-US" sz="4400" dirty="0" err="1">
                <a:highlight>
                  <a:srgbClr val="FFFF00"/>
                </a:highlight>
              </a:rPr>
              <a:t>wsimport</a:t>
            </a:r>
            <a:r>
              <a:rPr lang="en-US" sz="4400" dirty="0">
                <a:highlight>
                  <a:srgbClr val="FFFF00"/>
                </a:highlight>
              </a:rPr>
              <a:t> </a:t>
            </a:r>
            <a:r>
              <a:rPr lang="en-US" sz="4400" dirty="0"/>
              <a:t>tool, a web service tool provided by Java, to generate the client code automatically. </a:t>
            </a:r>
            <a:endParaRPr lang="x-none" sz="4400" dirty="0"/>
          </a:p>
          <a:p>
            <a:pPr marL="0" indent="0">
              <a:buNone/>
            </a:pPr>
            <a:endParaRPr lang="x-none" sz="4400" dirty="0"/>
          </a:p>
        </p:txBody>
      </p:sp>
    </p:spTree>
    <p:extLst>
      <p:ext uri="{BB962C8B-B14F-4D97-AF65-F5344CB8AC3E}">
        <p14:creationId xmlns:p14="http://schemas.microsoft.com/office/powerpoint/2010/main" val="301066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9732C-FA5A-4F01-A1CA-A6BDE648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review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91781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87" y="2905633"/>
            <a:ext cx="11215315" cy="2852737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Module Four: Basics of web service programming; developing web services with JEE platform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50" y="3973"/>
            <a:ext cx="5223565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28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2F00D0D-5FDB-458B-B371-3C913BD041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(Please select 3 answers ) 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will you do in this tutorial?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56165A-6A8B-40C3-B9DE-F5D51FD95F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Create a SOAP web service using top-down approach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092079-269F-4422-AEBB-19F31354226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Create a SOAP web service using bottom-up approach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745930-EBEC-4EE3-9992-D52FA019576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 the WSDL file from the web service to generate the client code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43E7A4-4BDE-4609-B30C-5CFFBF2B3B9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Write the client code manually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E2B4C6-61E4-42A0-9FDF-1D82B628BC2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45E6E6-16AB-4C65-B570-9ECCB6A6A34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D3B2D5-9D19-4CF6-B0AE-13B6890BFA0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0C1187-CBBC-43CD-8C9F-C11AEEE513A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21A3BBD-688C-4526-A1E2-614F1D7C364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Group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Poll</a:t>
              </a:r>
            </a:p>
          </p:txBody>
        </p:sp>
        <p:sp>
          <p:nvSpPr>
            <p:cNvPr id="2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z="14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 answer(s) at most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18A1167-BDAA-49D8-A249-8DBCAFD9380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480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2F00D0D-5FDB-458B-B371-3C913BD041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i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(Please select 3 answers ) 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will you do in this tutorial?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56165A-6A8B-40C3-B9DE-F5D51FD95F9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Create a SOAP web service using top-down approach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092079-269F-4422-AEBB-19F31354226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Create a SOAP web service using bottom-up approach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745930-EBEC-4EE3-9992-D52FA019576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 the WSDL file from the web service to generate the client code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43E7A4-4BDE-4609-B30C-5CFFBF2B3B9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Write the client code manually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E2B4C6-61E4-42A0-9FDF-1D82B628BC2A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45E6E6-16AB-4C65-B570-9ECCB6A6A34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D3B2D5-9D19-4CF6-B0AE-13B6890BFA01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0C1187-CBBC-43CD-8C9F-C11AEEE513AF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21A3BBD-688C-4526-A1E2-614F1D7C364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7127967-1F57-4B5D-844B-E6D61FC4987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6DAAAB51-D26C-4952-BC19-790AF57D689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04CCD877-3123-4447-A1C4-0D5069D1B18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58323A80-952A-4ACE-87F3-E5C3EC44A434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Choice(multiple)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68A69564-7AF9-4FF3-B275-273A552F8FF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3276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18A1167-BDAA-49D8-A249-8DBCAFD9380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156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258D1F-509C-4121-BE66-40C7381D6B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 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JAX-WS, c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 we 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generate the client code automatically?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CE80EB-6E1B-4F57-A3FD-381E0889A45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YES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0A7B5B-F82C-49AF-994E-2B94062F578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A02A3DC-7AE2-4F89-B613-812992F3E571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A36CE36-756A-4273-B346-2B2304413AD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C60E2FC-2D97-4C3C-8ED6-C2B6A833542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2" name="Group 11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Poll</a:t>
              </a:r>
            </a:p>
          </p:txBody>
        </p:sp>
        <p:sp>
          <p:nvSpPr>
            <p:cNvPr id="2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z="14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 answer(s) at most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499F58B-942B-416D-8DE6-2F70D53FFA50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7533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258D1F-509C-4121-BE66-40C7381D6BF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 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JAX-WS, c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 we 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generate the client code automatically?</a:t>
            </a:r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CE80EB-6E1B-4F57-A3FD-381E0889A45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YES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0A7B5B-F82C-49AF-994E-2B94062F578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A02A3DC-7AE2-4F89-B613-812992F3E571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A36CE36-756A-4273-B346-2B2304413ADE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C60E2FC-2D97-4C3C-8ED6-C2B6A833542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5DB49E-E3F6-46B5-8C00-D9E1E3D0933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4797739C-0BCC-467C-B66B-3421DB3B288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157D7496-84DA-4240-88BA-89D6276E35E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6A6C376A-DF88-4A1E-BD8D-8E9F8B69BBDA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Choice(single)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F3156EF5-366B-4119-B0DB-27ED0547575F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3022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499F58B-942B-416D-8DE6-2F70D53FFA50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7818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F44011-D56D-41B6-A948-9B7680EAA9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is the name of the 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web service tool provided by Java, that allows us to generate the client code from the WSDL file automatically?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848236-47BD-444C-B97E-C6ED0F21FCF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JAX-WS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4CE2FA-EB0B-433D-801E-A63423525BA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wsimport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CD4DC3-E410-4756-BF0B-B79E7367EC2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SOAP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9932188-5F97-4AF8-8FB4-EA1212EC5DC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605720A-99F2-4DB7-BF2B-11C03B3F788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991671E-E749-4CA3-AD55-F88157EAA2C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6CC938A-138A-4818-B688-7D27EC67691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5" name="Group 14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Poll</a:t>
              </a:r>
            </a:p>
          </p:txBody>
        </p:sp>
        <p:sp>
          <p:nvSpPr>
            <p:cNvPr id="2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14300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GB" sz="14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 answer(s) at most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AB9B981-2729-42F7-9AC3-F039E5FC0E9A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0676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F44011-D56D-41B6-A948-9B7680EAA90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is the name of the </a:t>
            </a:r>
            <a:r>
              <a:rPr 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web service tool provided by Java, that allows us to generate the client code from the WSDL file automatically?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848236-47BD-444C-B97E-C6ED0F21FCF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JAX-WS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4CE2FA-EB0B-433D-801E-A63423525BA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wsimport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CD4DC3-E410-4756-BF0B-B79E7367EC2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AU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SOAP</a:t>
            </a:r>
            <a:endParaRPr lang="x-none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9932188-5F97-4AF8-8FB4-EA1212EC5DC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605720A-99F2-4DB7-BF2B-11C03B3F7887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991671E-E749-4CA3-AD55-F88157EAA2C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6CC938A-138A-4818-B688-7D27EC67691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AU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Submit</a:t>
            </a:r>
            <a:endParaRPr lang="x-none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2B389C9-A804-4F3F-8C64-B518D040AD8C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C91AD9E9-21E1-4A86-8C56-5E5E537AF8B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A7E7A41F-FB91-423D-94A0-A115B0C5B36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F9ABEAD7-7D69-42C1-8F82-B3C1F2A58A3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Multiple Choice(single)</a:t>
              </a:r>
              <a:endParaRPr lang="x-none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C073B9CB-D423-40A9-AE2B-BDC1053C1C41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3022918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AU" sz="14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Points: 1</a:t>
              </a:r>
              <a:endParaRPr lang="x-none" sz="14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AB9B981-2729-42F7-9AC3-F039E5FC0E9A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7628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626-F764-4734-ABB3-E25FD61C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CA03-1842-4559-867C-56C2007D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Please follow the tutorial document uploaded to the Blackboard</a:t>
            </a:r>
          </a:p>
          <a:p>
            <a:r>
              <a:rPr lang="en-US" sz="3600" dirty="0"/>
              <a:t>If you have any problems or questions, contact us on WeChat</a:t>
            </a:r>
          </a:p>
        </p:txBody>
      </p:sp>
    </p:spTree>
    <p:extLst>
      <p:ext uri="{BB962C8B-B14F-4D97-AF65-F5344CB8AC3E}">
        <p14:creationId xmlns:p14="http://schemas.microsoft.com/office/powerpoint/2010/main" val="3848831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B6C0E-F47F-4AD9-93B2-D61E64EA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Assessment questions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9CA41-1E34-4094-96C6-EE9C1330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After completing the tutorial, as your assignment, you will need to answer the following questions:</a:t>
            </a:r>
          </a:p>
          <a:p>
            <a:pPr lvl="1"/>
            <a:r>
              <a:rPr lang="en-US" sz="3200" dirty="0"/>
              <a:t>In the top-down service, can the client use </a:t>
            </a:r>
            <a:r>
              <a:rPr lang="en-US" sz="3200" dirty="0" err="1"/>
              <a:t>getEmployee</a:t>
            </a:r>
            <a:r>
              <a:rPr lang="en-US" sz="3200" dirty="0"/>
              <a:t>, </a:t>
            </a:r>
            <a:r>
              <a:rPr lang="en-US" sz="3200" dirty="0" err="1"/>
              <a:t>updateEmployee</a:t>
            </a:r>
            <a:r>
              <a:rPr lang="en-US" sz="3200" dirty="0"/>
              <a:t> methods? Please explain.</a:t>
            </a:r>
          </a:p>
          <a:p>
            <a:pPr lvl="1"/>
            <a:r>
              <a:rPr lang="en-US" sz="3200" dirty="0"/>
              <a:t>If we want the client connected to the bottom-up web service to use </a:t>
            </a:r>
            <a:r>
              <a:rPr lang="en-US" sz="3200" dirty="0" err="1"/>
              <a:t>countEmployees</a:t>
            </a:r>
            <a:r>
              <a:rPr lang="en-US" sz="3200" dirty="0"/>
              <a:t> method, what modification should we do in the EmployeeService.java and EmployeeServiceImp.java ?</a:t>
            </a:r>
          </a:p>
          <a:p>
            <a:pPr lvl="1"/>
            <a:r>
              <a:rPr lang="en-US" sz="3200" dirty="0"/>
              <a:t>What is </a:t>
            </a:r>
            <a:r>
              <a:rPr lang="en-US" sz="3200" dirty="0" err="1"/>
              <a:t>GlassFish</a:t>
            </a:r>
            <a:r>
              <a:rPr lang="en-US" sz="3200" dirty="0"/>
              <a:t>?</a:t>
            </a:r>
            <a:endParaRPr lang="x-none" sz="3200" dirty="0"/>
          </a:p>
        </p:txBody>
      </p:sp>
    </p:spTree>
    <p:extLst>
      <p:ext uri="{BB962C8B-B14F-4D97-AF65-F5344CB8AC3E}">
        <p14:creationId xmlns:p14="http://schemas.microsoft.com/office/powerpoint/2010/main" val="1727019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6944-FFCE-4A7D-87D5-3446C9C6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D4A66-1784-4287-AD0B-B2D816AA3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 completing the tutorial and submitting answers to the questions, you can get 10 points towards your final grade – 1/2 of the “Exercises” component</a:t>
            </a:r>
          </a:p>
          <a:p>
            <a:pPr lvl="1"/>
            <a:r>
              <a:rPr lang="en-US" sz="3200" dirty="0"/>
              <a:t>Complete exercises in the “Module 4 web service tutorial” </a:t>
            </a:r>
          </a:p>
          <a:p>
            <a:pPr lvl="1"/>
            <a:r>
              <a:rPr lang="en-US" sz="3200" dirty="0"/>
              <a:t>Prepare the  document with your answers to the tutorial assessment  questions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Submit the tutorial answers document in the Blackboard assignment box by 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the end of March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08527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4690-0238-4357-AA54-2B3849EF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2419-4886-48AB-A347-8BCBD8278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Basics of web service programming </a:t>
            </a:r>
          </a:p>
          <a:p>
            <a:r>
              <a:rPr lang="en-US" sz="3600" dirty="0"/>
              <a:t>Introduction to JAX-WS</a:t>
            </a:r>
          </a:p>
        </p:txBody>
      </p:sp>
    </p:spTree>
    <p:extLst>
      <p:ext uri="{BB962C8B-B14F-4D97-AF65-F5344CB8AC3E}">
        <p14:creationId xmlns:p14="http://schemas.microsoft.com/office/powerpoint/2010/main" val="163655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materials for this module: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Tutorial document </a:t>
            </a:r>
          </a:p>
          <a:p>
            <a:pPr lvl="1"/>
            <a:r>
              <a:rPr lang="en-GB" sz="4000" dirty="0"/>
              <a:t>You can find it in the Blackboard</a:t>
            </a:r>
          </a:p>
          <a:p>
            <a:r>
              <a:rPr lang="en-GB" sz="4400" dirty="0"/>
              <a:t>Java guide document</a:t>
            </a:r>
          </a:p>
          <a:p>
            <a:pPr lvl="1"/>
            <a:r>
              <a:rPr lang="en-GB" sz="4000" dirty="0"/>
              <a:t>Also available in the Blackboard, additional help for the students who are not familiar with Java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9178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CAD7-60E5-4C4F-9068-9AABF7BB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A2F7-AF34-416F-986F-09E004F7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be familiar with JAX-WS</a:t>
            </a:r>
          </a:p>
          <a:p>
            <a:r>
              <a:rPr lang="en-GB" dirty="0"/>
              <a:t>create an SOAP web service using two ways: top-down approach and bottom-up approach</a:t>
            </a:r>
          </a:p>
          <a:p>
            <a:r>
              <a:rPr lang="en-GB" dirty="0"/>
              <a:t>use </a:t>
            </a:r>
            <a:r>
              <a:rPr lang="en-GB" i="1" dirty="0" err="1"/>
              <a:t>wsimport</a:t>
            </a:r>
            <a:r>
              <a:rPr lang="en-GB" i="1" dirty="0"/>
              <a:t> </a:t>
            </a:r>
            <a:r>
              <a:rPr lang="en-GB" dirty="0"/>
              <a:t>tool</a:t>
            </a:r>
          </a:p>
          <a:p>
            <a:r>
              <a:rPr lang="en-GB" dirty="0"/>
              <a:t>generate web service source files from WSDL</a:t>
            </a:r>
          </a:p>
          <a:p>
            <a:r>
              <a:rPr lang="en-GB" dirty="0"/>
              <a:t>publish the web service end points</a:t>
            </a:r>
          </a:p>
          <a:p>
            <a:r>
              <a:rPr lang="en-GB" dirty="0"/>
              <a:t>connect to the web service </a:t>
            </a:r>
          </a:p>
          <a:p>
            <a:r>
              <a:rPr lang="en-GB" dirty="0"/>
              <a:t>create a JAX-WS client</a:t>
            </a:r>
          </a:p>
          <a:p>
            <a:r>
              <a:rPr lang="en-GB" dirty="0"/>
              <a:t>make web service calls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0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AE8591-7E9D-4A9B-AC3B-41CFFA83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Web Services with Java EE platform</a:t>
            </a:r>
          </a:p>
        </p:txBody>
      </p:sp>
    </p:spTree>
    <p:extLst>
      <p:ext uri="{BB962C8B-B14F-4D97-AF65-F5344CB8AC3E}">
        <p14:creationId xmlns:p14="http://schemas.microsoft.com/office/powerpoint/2010/main" val="286823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2578-C767-411A-9E0C-67DFAE7E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– Java Enterprise Edition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F0D5-4A5C-4413-8AB1-8AF4AB30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Platform, Enterprise Edition</a:t>
            </a:r>
          </a:p>
          <a:p>
            <a:r>
              <a:rPr lang="en-US" dirty="0"/>
              <a:t>Formerly known as</a:t>
            </a:r>
          </a:p>
          <a:p>
            <a:pPr lvl="1"/>
            <a:r>
              <a:rPr lang="en-US" dirty="0"/>
              <a:t>Java 2 Platform, Enterprise Edition (J2EE)</a:t>
            </a:r>
          </a:p>
          <a:p>
            <a:r>
              <a:rPr lang="en-US" dirty="0"/>
              <a:t>The current version is known as</a:t>
            </a:r>
          </a:p>
          <a:p>
            <a:pPr lvl="1"/>
            <a:r>
              <a:rPr lang="en-US" dirty="0"/>
              <a:t>Jakarta EE</a:t>
            </a:r>
          </a:p>
          <a:p>
            <a:r>
              <a:rPr lang="en-US" dirty="0"/>
              <a:t>A set of specifications, extending Java SE 8 with specifications for enterprise features such as distributed computing and web services</a:t>
            </a:r>
          </a:p>
          <a:p>
            <a:r>
              <a:rPr lang="en-US" dirty="0"/>
              <a:t>Java EE is defined by its specification </a:t>
            </a:r>
          </a:p>
          <a:p>
            <a:pPr lvl="1"/>
            <a:r>
              <a:rPr lang="en-US" dirty="0"/>
              <a:t>It defines APIs and their interactions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40AC-F610-4091-8EEA-DA220210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5369-1738-4A20-A469-C3DD96FFC9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specifications</a:t>
            </a:r>
          </a:p>
          <a:p>
            <a:pPr lvl="1"/>
            <a:r>
              <a:rPr lang="en-US" dirty="0"/>
              <a:t>Servlet</a:t>
            </a:r>
          </a:p>
          <a:p>
            <a:pPr lvl="1"/>
            <a:r>
              <a:rPr lang="en-US" dirty="0"/>
              <a:t>WebSocket</a:t>
            </a:r>
          </a:p>
          <a:p>
            <a:pPr lvl="1"/>
            <a:r>
              <a:rPr lang="en-US" dirty="0"/>
              <a:t>Java Server Faces</a:t>
            </a:r>
          </a:p>
          <a:p>
            <a:pPr lvl="1"/>
            <a:r>
              <a:rPr lang="en-US" dirty="0"/>
              <a:t>Unified Expression Language</a:t>
            </a:r>
          </a:p>
          <a:p>
            <a:r>
              <a:rPr lang="en-US" dirty="0"/>
              <a:t>Web Service specifications</a:t>
            </a:r>
          </a:p>
          <a:p>
            <a:pPr lvl="1"/>
            <a:r>
              <a:rPr lang="en-US" dirty="0"/>
              <a:t>Java API for </a:t>
            </a:r>
            <a:r>
              <a:rPr lang="en-US" dirty="0" err="1"/>
              <a:t>RESTFful</a:t>
            </a:r>
            <a:r>
              <a:rPr lang="en-US" dirty="0"/>
              <a:t> Web Services</a:t>
            </a:r>
          </a:p>
          <a:p>
            <a:pPr lvl="1"/>
            <a:r>
              <a:rPr lang="en-US" dirty="0"/>
              <a:t>Java API for JSON Processing</a:t>
            </a:r>
          </a:p>
          <a:p>
            <a:pPr lvl="1"/>
            <a:r>
              <a:rPr lang="en-US" dirty="0"/>
              <a:t>JAVA API for JSON Binding</a:t>
            </a:r>
          </a:p>
          <a:p>
            <a:pPr lvl="1"/>
            <a:r>
              <a:rPr lang="en-US" dirty="0"/>
              <a:t>Java Architecture for XML Binding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Java API for XML Web Services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A162D0-E704-4A76-BBAE-F2D7DD7A5F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Enterprise specifications</a:t>
            </a:r>
          </a:p>
          <a:p>
            <a:pPr lvl="1"/>
            <a:r>
              <a:rPr lang="en-US" dirty="0"/>
              <a:t>Contexts and Dependency Injection</a:t>
            </a:r>
          </a:p>
          <a:p>
            <a:pPr lvl="1"/>
            <a:r>
              <a:rPr lang="en-US" dirty="0"/>
              <a:t>Enterprise JavaBean</a:t>
            </a:r>
          </a:p>
          <a:p>
            <a:pPr lvl="1"/>
            <a:r>
              <a:rPr lang="en-US" dirty="0"/>
              <a:t>Java Persistence API</a:t>
            </a:r>
          </a:p>
          <a:p>
            <a:pPr lvl="1"/>
            <a:r>
              <a:rPr lang="en-US" dirty="0"/>
              <a:t>Java Transaction API</a:t>
            </a:r>
          </a:p>
          <a:p>
            <a:pPr lvl="1"/>
            <a:r>
              <a:rPr lang="en-US" dirty="0"/>
              <a:t>Java Message Service</a:t>
            </a:r>
          </a:p>
          <a:p>
            <a:r>
              <a:rPr lang="en-US" dirty="0"/>
              <a:t>Other specifications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Batch Applications</a:t>
            </a:r>
          </a:p>
          <a:p>
            <a:pPr lvl="1"/>
            <a:r>
              <a:rPr lang="en-US" dirty="0"/>
              <a:t>Java EE Connector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7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76B7-6FFC-47C6-A11D-DFD1D8E7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21B8-14DA-4784-83E9-C4FFCEDD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part of the Java EE platform</a:t>
            </a:r>
          </a:p>
          <a:p>
            <a:r>
              <a:rPr lang="en-US" sz="3600" dirty="0">
                <a:highlight>
                  <a:srgbClr val="FFFF00"/>
                </a:highlight>
              </a:rPr>
              <a:t>Java API for XML Web Services</a:t>
            </a:r>
          </a:p>
          <a:p>
            <a:r>
              <a:rPr lang="en-US" sz="3600" dirty="0"/>
              <a:t>A Java programming language API for creating web services, particularly SOAP services</a:t>
            </a:r>
          </a:p>
          <a:p>
            <a:r>
              <a:rPr lang="en-US" sz="3600" dirty="0"/>
              <a:t>One of the JAVA XML programming APIs</a:t>
            </a:r>
          </a:p>
          <a:p>
            <a:r>
              <a:rPr lang="en-US" sz="3600" dirty="0"/>
              <a:t>It can be used in Java SE starting with version 6</a:t>
            </a:r>
          </a:p>
        </p:txBody>
      </p:sp>
    </p:spTree>
    <p:extLst>
      <p:ext uri="{BB962C8B-B14F-4D97-AF65-F5344CB8AC3E}">
        <p14:creationId xmlns:p14="http://schemas.microsoft.com/office/powerpoint/2010/main" val="182494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2964-4743-443D-9732-2E10B594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JAX-WS 2.2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8102-5044-4F36-9B1C-D9AE6BAC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https://jcp.org/en/jsr/detail?id=224</a:t>
            </a:r>
            <a:endParaRPr lang="en-US" sz="3200" dirty="0"/>
          </a:p>
          <a:p>
            <a:r>
              <a:rPr lang="en-US" sz="3200" dirty="0"/>
              <a:t>Defines a standard Java-to-WSDL mapping which determines how WSDL operations are bound to Java methods when a SOAP message invokes a WSDL operation</a:t>
            </a:r>
          </a:p>
          <a:p>
            <a:pPr lvl="1"/>
            <a:r>
              <a:rPr lang="en-US" sz="2800" dirty="0"/>
              <a:t>Determines which Java method gets invoked and how that SOAP message is mapped to the method’s parameters</a:t>
            </a:r>
          </a:p>
          <a:p>
            <a:pPr lvl="1"/>
            <a:r>
              <a:rPr lang="en-US" sz="2800" dirty="0"/>
              <a:t>Determines how the method’s return value gets mapped to the SOAP response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99913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SCORE_HALF" val="0.0"/>
  <p:tag name="RAINPROBLEMTYPE" val="Polling"/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olling"/>
  <p:tag name="RAINPROBLEM" val="Polling"/>
  <p:tag name="ANONYMOUSPOLLING" val="False"/>
  <p:tag name="PROBLEMSCORE" val="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olling"/>
  <p:tag name="RAINPROBLEM" val="Polling"/>
  <p:tag name="ANONYMOUSPOLLING" val="False"/>
  <p:tag name="PROBLEMSCORE" val="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BULLET" val="Wrong"/>
  <p:tag name="RAINPROBLEMTYPE" val="Polli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6135</TotalTime>
  <Words>1075</Words>
  <Application>Microsoft Office PowerPoint</Application>
  <PresentationFormat>宽屏</PresentationFormat>
  <Paragraphs>172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Microsoft Yahei</vt:lpstr>
      <vt:lpstr>Arial</vt:lpstr>
      <vt:lpstr>Calibri</vt:lpstr>
      <vt:lpstr>Calibri Light</vt:lpstr>
      <vt:lpstr>Office Theme</vt:lpstr>
      <vt:lpstr>COMP3017  Service Computing</vt:lpstr>
      <vt:lpstr>Module Four: Basics of web service programming; developing web services with JEE platform</vt:lpstr>
      <vt:lpstr>Our materials for this module: </vt:lpstr>
      <vt:lpstr>Module 4 Learning Outcomes</vt:lpstr>
      <vt:lpstr>Developing Web Services with Java EE platform</vt:lpstr>
      <vt:lpstr>Java EE – Java Enterprise Edition </vt:lpstr>
      <vt:lpstr>Java EE specifications</vt:lpstr>
      <vt:lpstr>JAX-WS</vt:lpstr>
      <vt:lpstr>JAX-WS 2.2 specification</vt:lpstr>
      <vt:lpstr>Using JAX-WS to create Web Services</vt:lpstr>
      <vt:lpstr>Creating and Connecting to SOAP Web Service using JAX-WS</vt:lpstr>
      <vt:lpstr>Tools</vt:lpstr>
      <vt:lpstr>Web services built on JAX-WS</vt:lpstr>
      <vt:lpstr>Server</vt:lpstr>
      <vt:lpstr>Top-down approach (contract-first) </vt:lpstr>
      <vt:lpstr>Bottom-up approach(contract-last) </vt:lpstr>
      <vt:lpstr>Comparison of top-down and bottom-up approaches</vt:lpstr>
      <vt:lpstr>Client</vt:lpstr>
      <vt:lpstr>Tutorial review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Programming assignment </vt:lpstr>
      <vt:lpstr>Tutorial Assessment questions</vt:lpstr>
      <vt:lpstr>Tutorial assignment</vt:lpstr>
      <vt:lpstr>Module 4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COMP3017_Spring2023_Module 4</dc:title>
  <dc:creator>Joanna Siebert</dc:creator>
  <cp:lastModifiedBy>刘玄昊</cp:lastModifiedBy>
  <cp:revision>359</cp:revision>
  <cp:lastPrinted>2023-03-11T03:20:21Z</cp:lastPrinted>
  <dcterms:created xsi:type="dcterms:W3CDTF">2020-03-15T08:11:10Z</dcterms:created>
  <dcterms:modified xsi:type="dcterms:W3CDTF">2023-04-22T13:59:40Z</dcterms:modified>
</cp:coreProperties>
</file>