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3093" r:id="rId2"/>
    <p:sldId id="2601" r:id="rId3"/>
    <p:sldId id="2602" r:id="rId4"/>
    <p:sldId id="2603" r:id="rId5"/>
    <p:sldId id="2604" r:id="rId6"/>
    <p:sldId id="2605" r:id="rId7"/>
    <p:sldId id="2606" r:id="rId8"/>
    <p:sldId id="2607" r:id="rId9"/>
    <p:sldId id="2608" r:id="rId10"/>
    <p:sldId id="2609" r:id="rId11"/>
    <p:sldId id="2610" r:id="rId12"/>
    <p:sldId id="2611" r:id="rId13"/>
    <p:sldId id="2612" r:id="rId14"/>
    <p:sldId id="2613" r:id="rId15"/>
    <p:sldId id="2614" r:id="rId16"/>
    <p:sldId id="2615" r:id="rId17"/>
    <p:sldId id="2617" r:id="rId18"/>
    <p:sldId id="2618" r:id="rId19"/>
    <p:sldId id="2619" r:id="rId20"/>
    <p:sldId id="2620" r:id="rId21"/>
    <p:sldId id="2621" r:id="rId22"/>
    <p:sldId id="2622" r:id="rId23"/>
    <p:sldId id="2623" r:id="rId24"/>
    <p:sldId id="2624" r:id="rId25"/>
    <p:sldId id="2625" r:id="rId26"/>
    <p:sldId id="2626" r:id="rId27"/>
    <p:sldId id="2627" r:id="rId28"/>
    <p:sldId id="2628" r:id="rId29"/>
    <p:sldId id="2629" r:id="rId30"/>
    <p:sldId id="2630" r:id="rId31"/>
    <p:sldId id="2631" r:id="rId32"/>
    <p:sldId id="2632" r:id="rId33"/>
    <p:sldId id="2633" r:id="rId34"/>
    <p:sldId id="2634" r:id="rId35"/>
    <p:sldId id="2635" r:id="rId36"/>
    <p:sldId id="2636" r:id="rId37"/>
    <p:sldId id="2637" r:id="rId38"/>
    <p:sldId id="2639" r:id="rId39"/>
    <p:sldId id="2640" r:id="rId40"/>
    <p:sldId id="2641" r:id="rId41"/>
    <p:sldId id="2642" r:id="rId42"/>
    <p:sldId id="2643" r:id="rId43"/>
    <p:sldId id="2644" r:id="rId44"/>
    <p:sldId id="2645" r:id="rId45"/>
    <p:sldId id="2646" r:id="rId46"/>
    <p:sldId id="2647" r:id="rId47"/>
    <p:sldId id="2648" r:id="rId48"/>
    <p:sldId id="2649" r:id="rId49"/>
    <p:sldId id="2650" r:id="rId50"/>
    <p:sldId id="2651" r:id="rId51"/>
    <p:sldId id="2652" r:id="rId52"/>
    <p:sldId id="2653" r:id="rId53"/>
    <p:sldId id="2655" r:id="rId54"/>
    <p:sldId id="2656" r:id="rId55"/>
    <p:sldId id="2657" r:id="rId56"/>
    <p:sldId id="2658" r:id="rId57"/>
    <p:sldId id="2659" r:id="rId58"/>
    <p:sldId id="2660" r:id="rId59"/>
    <p:sldId id="2661" r:id="rId60"/>
    <p:sldId id="2662" r:id="rId61"/>
    <p:sldId id="2664" r:id="rId62"/>
    <p:sldId id="2665" r:id="rId63"/>
    <p:sldId id="2666" r:id="rId64"/>
    <p:sldId id="2667" r:id="rId65"/>
    <p:sldId id="2668" r:id="rId66"/>
    <p:sldId id="2669" r:id="rId67"/>
    <p:sldId id="2670" r:id="rId68"/>
    <p:sldId id="2671" r:id="rId69"/>
    <p:sldId id="2672" r:id="rId70"/>
    <p:sldId id="2673" r:id="rId71"/>
    <p:sldId id="2674" r:id="rId72"/>
    <p:sldId id="2675" r:id="rId73"/>
    <p:sldId id="2676" r:id="rId74"/>
    <p:sldId id="2677" r:id="rId75"/>
    <p:sldId id="2678" r:id="rId76"/>
    <p:sldId id="2680" r:id="rId77"/>
    <p:sldId id="2682" r:id="rId78"/>
    <p:sldId id="2681" r:id="rId79"/>
    <p:sldId id="2684" r:id="rId80"/>
    <p:sldId id="2686" r:id="rId81"/>
    <p:sldId id="2687" r:id="rId82"/>
    <p:sldId id="2688" r:id="rId83"/>
    <p:sldId id="2689" r:id="rId84"/>
    <p:sldId id="2690" r:id="rId85"/>
    <p:sldId id="2691" r:id="rId86"/>
    <p:sldId id="2692" r:id="rId87"/>
    <p:sldId id="2693" r:id="rId88"/>
    <p:sldId id="2694" r:id="rId89"/>
    <p:sldId id="2695" r:id="rId90"/>
    <p:sldId id="2696" r:id="rId9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0" autoAdjust="0"/>
    <p:restoredTop sz="94660"/>
  </p:normalViewPr>
  <p:slideViewPr>
    <p:cSldViewPr snapToGrid="0">
      <p:cViewPr varScale="1">
        <p:scale>
          <a:sx n="85" d="100"/>
          <a:sy n="85" d="100"/>
        </p:scale>
        <p:origin x="72"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0C55675-568C-418C-9A04-D6E14FEF2C99}" type="slidenum">
              <a:rPr lang="zh-CN" altLang="en-US"/>
              <a:pPr eaLnBrk="1" hangingPunct="1"/>
              <a:t>11</a:t>
            </a:fld>
            <a:endParaRPr lang="en-US" altLang="zh-CN"/>
          </a:p>
        </p:txBody>
      </p:sp>
    </p:spTree>
    <p:extLst>
      <p:ext uri="{BB962C8B-B14F-4D97-AF65-F5344CB8AC3E}">
        <p14:creationId xmlns:p14="http://schemas.microsoft.com/office/powerpoint/2010/main" val="352188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CA5FDA1-1777-40FA-BBF5-4AFC4900B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900982BF-EDB2-47CE-9C1D-F49BE317A1B1}" type="slidenum">
              <a:rPr lang="en-US" altLang="x-none" sz="1200"/>
              <a:pPr eaLnBrk="1" hangingPunct="1"/>
              <a:t>85</a:t>
            </a:fld>
            <a:endParaRPr lang="en-US" altLang="x-none" sz="1200"/>
          </a:p>
        </p:txBody>
      </p:sp>
      <p:sp>
        <p:nvSpPr>
          <p:cNvPr id="73731" name="Rectangle 2">
            <a:extLst>
              <a:ext uri="{FF2B5EF4-FFF2-40B4-BE49-F238E27FC236}">
                <a16:creationId xmlns:a16="http://schemas.microsoft.com/office/drawing/2014/main" id="{D7570D4C-EFEC-411C-93AE-57D35C65ABE3}"/>
              </a:ext>
            </a:extLst>
          </p:cNvPr>
          <p:cNvSpPr>
            <a:spLocks noGrp="1" noRot="1" noChangeAspect="1" noChangeArrowheads="1" noTextEdit="1"/>
          </p:cNvSpPr>
          <p:nvPr>
            <p:ph type="sldImg"/>
          </p:nvPr>
        </p:nvSpPr>
        <p:spPr>
          <a:xfrm>
            <a:off x="409575" y="698500"/>
            <a:ext cx="6202363" cy="3489325"/>
          </a:xfrm>
          <a:ln/>
        </p:spPr>
      </p:sp>
      <p:sp>
        <p:nvSpPr>
          <p:cNvPr id="73732" name="Rectangle 3">
            <a:extLst>
              <a:ext uri="{FF2B5EF4-FFF2-40B4-BE49-F238E27FC236}">
                <a16:creationId xmlns:a16="http://schemas.microsoft.com/office/drawing/2014/main" id="{A55B602E-FA40-4A0F-936A-51D3A84E83E4}"/>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latin typeface="Arial" panose="020B0604020202020204" pitchFamily="34" charset="0"/>
              </a:rPr>
              <a:t>Independence from Technology - Dependency on the underlying IT infrastructure is reduced so that business departments can focus on functional requirements.</a:t>
            </a:r>
          </a:p>
          <a:p>
            <a:pPr eaLnBrk="1" hangingPunct="1"/>
            <a:r>
              <a:rPr lang="en-US" altLang="x-none">
                <a:latin typeface="Arial" panose="020B0604020202020204" pitchFamily="34" charset="0"/>
              </a:rPr>
              <a:t>Shorter Time to Market-  Business departments can achieve a shorter time to market for new functionality.</a:t>
            </a:r>
          </a:p>
          <a:p>
            <a:pPr eaLnBrk="1" hangingPunct="1"/>
            <a:r>
              <a:rPr lang="en-US" altLang="x-none">
                <a:latin typeface="Arial" panose="020B0604020202020204" pitchFamily="34" charset="0"/>
              </a:rPr>
              <a:t>Reduction of Development Costs-  The costs for developing new functionality are significantly reduced. </a:t>
            </a:r>
          </a:p>
          <a:p>
            <a:pPr eaLnBrk="1" hangingPunct="1"/>
            <a:endParaRPr lang="en-US" altLang="x-none">
              <a:latin typeface="Arial" panose="020B0604020202020204" pitchFamily="34" charset="0"/>
            </a:endParaRPr>
          </a:p>
          <a:p>
            <a:pPr eaLnBrk="1" hangingPunct="1"/>
            <a:endParaRPr lang="en-US" altLang="x-none">
              <a:latin typeface="Arial" panose="020B0604020202020204" pitchFamily="34" charset="0"/>
            </a:endParaRPr>
          </a:p>
          <a:p>
            <a:pPr eaLnBrk="1" hangingPunct="1"/>
            <a:r>
              <a:rPr lang="en-US" altLang="x-none">
                <a:latin typeface="Arial" panose="020B0604020202020204" pitchFamily="34" charset="0"/>
              </a:rPr>
              <a:t>Service Orientation- Business functionality has to be made available as services. Service contracts must be fixed and adhered to.</a:t>
            </a:r>
          </a:p>
          <a:p>
            <a:pPr eaLnBrk="1" hangingPunct="1"/>
            <a:r>
              <a:rPr lang="en-US" altLang="x-none">
                <a:latin typeface="Arial" panose="020B0604020202020204" pitchFamily="34" charset="0"/>
              </a:rPr>
              <a:t>Reuse- Implemented services must be designed with reuse in mind. This creates some overhead.</a:t>
            </a:r>
          </a:p>
          <a:p>
            <a:pPr eaLnBrk="1" hangingPunct="1"/>
            <a:r>
              <a:rPr lang="en-US" altLang="x-none">
                <a:latin typeface="Arial" panose="020B0604020202020204" pitchFamily="34" charset="0"/>
              </a:rPr>
              <a:t>Sharing of Responsibilities- Potential service users must be involved in the design process and will have influence on the service design. </a:t>
            </a:r>
          </a:p>
        </p:txBody>
      </p:sp>
    </p:spTree>
    <p:extLst>
      <p:ext uri="{BB962C8B-B14F-4D97-AF65-F5344CB8AC3E}">
        <p14:creationId xmlns:p14="http://schemas.microsoft.com/office/powerpoint/2010/main" val="400404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7FC987-FD6C-44A5-83E1-2D50B9B74D75}"/>
              </a:ext>
            </a:extLst>
          </p:cNvPr>
          <p:cNvSpPr>
            <a:spLocks noGrp="1" noChangeArrowheads="1"/>
          </p:cNvSpPr>
          <p:nvPr>
            <p:ph type="sldNum" sz="quarter" idx="5"/>
          </p:nvPr>
        </p:nvSpPr>
        <p:spPr>
          <a:ln/>
        </p:spPr>
        <p:txBody>
          <a:bodyPr/>
          <a:lstStyle/>
          <a:p>
            <a:fld id="{0A13CFCD-A415-48B1-AF30-DC098481EB17}" type="slidenum">
              <a:rPr lang="en-AU" altLang="x-none"/>
              <a:pPr/>
              <a:t>13</a:t>
            </a:fld>
            <a:endParaRPr lang="en-AU" altLang="x-none"/>
          </a:p>
        </p:txBody>
      </p:sp>
      <p:sp>
        <p:nvSpPr>
          <p:cNvPr id="38914" name="Rectangle 2">
            <a:extLst>
              <a:ext uri="{FF2B5EF4-FFF2-40B4-BE49-F238E27FC236}">
                <a16:creationId xmlns:a16="http://schemas.microsoft.com/office/drawing/2014/main" id="{455108D3-9771-4F90-ABD9-C9C1247ACFC5}"/>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AB15014-3030-4633-9FE9-6F31AF2FCFE7}"/>
              </a:ext>
            </a:extLst>
          </p:cNvPr>
          <p:cNvSpPr>
            <a:spLocks noGrp="1" noChangeArrowheads="1"/>
          </p:cNvSpPr>
          <p:nvPr>
            <p:ph type="body" idx="1"/>
          </p:nvPr>
        </p:nvSpPr>
        <p:spPr>
          <a:xfrm>
            <a:off x="914400" y="4343400"/>
            <a:ext cx="5029200" cy="4114800"/>
          </a:xfrm>
        </p:spPr>
        <p:txBody>
          <a:bodyPr lIns="91435" tIns="45718" rIns="91435" bIns="45718"/>
          <a:lstStyle/>
          <a:p>
            <a:endParaRPr lang="x-none" altLang="x-none"/>
          </a:p>
        </p:txBody>
      </p:sp>
    </p:spTree>
    <p:extLst>
      <p:ext uri="{BB962C8B-B14F-4D97-AF65-F5344CB8AC3E}">
        <p14:creationId xmlns:p14="http://schemas.microsoft.com/office/powerpoint/2010/main" val="82092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C8A8A-0F7E-47D9-8318-0B1AD05D0327}" type="slidenum">
              <a:rPr lang="en-US" smtClean="0"/>
              <a:pPr/>
              <a:t>16</a:t>
            </a:fld>
            <a:endParaRPr lang="en-US"/>
          </a:p>
        </p:txBody>
      </p:sp>
    </p:spTree>
    <p:extLst>
      <p:ext uri="{BB962C8B-B14F-4D97-AF65-F5344CB8AC3E}">
        <p14:creationId xmlns:p14="http://schemas.microsoft.com/office/powerpoint/2010/main" val="151958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15D6DC0-A4F1-47DE-964A-A6C1B5255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48769578-A5EB-48A6-B073-204F4CCF7614}" type="slidenum">
              <a:rPr lang="en-US" altLang="x-none" sz="1200"/>
              <a:pPr eaLnBrk="1" hangingPunct="1"/>
              <a:t>19</a:t>
            </a:fld>
            <a:endParaRPr lang="en-US" altLang="x-none" sz="1200"/>
          </a:p>
        </p:txBody>
      </p:sp>
      <p:sp>
        <p:nvSpPr>
          <p:cNvPr id="45059" name="Rectangle 2">
            <a:extLst>
              <a:ext uri="{FF2B5EF4-FFF2-40B4-BE49-F238E27FC236}">
                <a16:creationId xmlns:a16="http://schemas.microsoft.com/office/drawing/2014/main" id="{B31E9A4C-F80E-4EE8-B0DE-695F34E9307F}"/>
              </a:ext>
            </a:extLst>
          </p:cNvPr>
          <p:cNvSpPr>
            <a:spLocks noGrp="1" noRot="1" noChangeAspect="1" noChangeArrowheads="1" noTextEdit="1"/>
          </p:cNvSpPr>
          <p:nvPr>
            <p:ph type="sldImg"/>
          </p:nvPr>
        </p:nvSpPr>
        <p:spPr>
          <a:xfrm>
            <a:off x="409575" y="698500"/>
            <a:ext cx="6202363" cy="3489325"/>
          </a:xfrm>
          <a:ln/>
        </p:spPr>
      </p:sp>
      <p:sp>
        <p:nvSpPr>
          <p:cNvPr id="45060" name="Rectangle 3">
            <a:extLst>
              <a:ext uri="{FF2B5EF4-FFF2-40B4-BE49-F238E27FC236}">
                <a16:creationId xmlns:a16="http://schemas.microsoft.com/office/drawing/2014/main" id="{C7B58FC2-6A29-4B25-AE3E-EAFA97741915}"/>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x-none" sz="1000">
              <a:latin typeface="Arial" panose="020B0604020202020204" pitchFamily="34" charset="0"/>
            </a:endParaRPr>
          </a:p>
        </p:txBody>
      </p:sp>
    </p:spTree>
    <p:extLst>
      <p:ext uri="{BB962C8B-B14F-4D97-AF65-F5344CB8AC3E}">
        <p14:creationId xmlns:p14="http://schemas.microsoft.com/office/powerpoint/2010/main" val="250669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B9A2D78-2AC0-4C38-80F2-55E3CB0D1A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1000">
                <a:solidFill>
                  <a:schemeClr val="tx1"/>
                </a:solidFill>
                <a:latin typeface="Arial" panose="020B0604020202020204" pitchFamily="34" charset="0"/>
              </a:defRPr>
            </a:lvl1pPr>
            <a:lvl2pPr marL="742950" indent="-285750" defTabSz="933450" eaLnBrk="0" hangingPunct="0">
              <a:defRPr sz="1000">
                <a:solidFill>
                  <a:schemeClr val="tx1"/>
                </a:solidFill>
                <a:latin typeface="Arial" panose="020B0604020202020204" pitchFamily="34" charset="0"/>
              </a:defRPr>
            </a:lvl2pPr>
            <a:lvl3pPr marL="1143000" indent="-228600" defTabSz="933450" eaLnBrk="0" hangingPunct="0">
              <a:defRPr sz="1000">
                <a:solidFill>
                  <a:schemeClr val="tx1"/>
                </a:solidFill>
                <a:latin typeface="Arial" panose="020B0604020202020204" pitchFamily="34" charset="0"/>
              </a:defRPr>
            </a:lvl3pPr>
            <a:lvl4pPr marL="1600200" indent="-228600" defTabSz="933450" eaLnBrk="0" hangingPunct="0">
              <a:defRPr sz="1000">
                <a:solidFill>
                  <a:schemeClr val="tx1"/>
                </a:solidFill>
                <a:latin typeface="Arial" panose="020B0604020202020204" pitchFamily="34" charset="0"/>
              </a:defRPr>
            </a:lvl4pPr>
            <a:lvl5pPr marL="2057400" indent="-228600" defTabSz="933450" eaLnBrk="0" hangingPunct="0">
              <a:defRPr sz="1000">
                <a:solidFill>
                  <a:schemeClr val="tx1"/>
                </a:solidFill>
                <a:latin typeface="Arial" panose="020B0604020202020204" pitchFamily="34" charset="0"/>
              </a:defRPr>
            </a:lvl5pPr>
            <a:lvl6pPr marL="2514600" indent="-228600" algn="ctr" defTabSz="933450"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defTabSz="933450"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defTabSz="933450"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defTabSz="93345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fld id="{470B1F15-026E-4557-B62E-3975F55274EA}" type="slidenum">
              <a:rPr lang="en-US" altLang="x-none" sz="1200"/>
              <a:pPr eaLnBrk="1" hangingPunct="1"/>
              <a:t>20</a:t>
            </a:fld>
            <a:endParaRPr lang="en-US" altLang="x-none" sz="1200"/>
          </a:p>
        </p:txBody>
      </p:sp>
      <p:sp>
        <p:nvSpPr>
          <p:cNvPr id="47107" name="Rectangle 2">
            <a:extLst>
              <a:ext uri="{FF2B5EF4-FFF2-40B4-BE49-F238E27FC236}">
                <a16:creationId xmlns:a16="http://schemas.microsoft.com/office/drawing/2014/main" id="{E5B20144-6E96-4474-BF20-BDCF8504EA8A}"/>
              </a:ext>
            </a:extLst>
          </p:cNvPr>
          <p:cNvSpPr>
            <a:spLocks noGrp="1" noRot="1" noChangeAspect="1" noChangeArrowheads="1" noTextEdit="1"/>
          </p:cNvSpPr>
          <p:nvPr>
            <p:ph type="sldImg"/>
          </p:nvPr>
        </p:nvSpPr>
        <p:spPr>
          <a:xfrm>
            <a:off x="409575" y="698500"/>
            <a:ext cx="6202363" cy="3489325"/>
          </a:xfrm>
          <a:ln/>
        </p:spPr>
      </p:sp>
      <p:sp>
        <p:nvSpPr>
          <p:cNvPr id="47108" name="Rectangle 3">
            <a:extLst>
              <a:ext uri="{FF2B5EF4-FFF2-40B4-BE49-F238E27FC236}">
                <a16:creationId xmlns:a16="http://schemas.microsoft.com/office/drawing/2014/main" id="{74A12007-7CE4-480D-9288-2E9DB931B159}"/>
              </a:ext>
            </a:extLst>
          </p:cNvPr>
          <p:cNvSpPr>
            <a:spLocks noGrp="1" noChangeArrowheads="1"/>
          </p:cNvSpPr>
          <p:nvPr>
            <p:ph type="body" idx="1"/>
          </p:nvPr>
        </p:nvSpPr>
        <p:spPr>
          <a:xfrm>
            <a:off x="701675" y="4419600"/>
            <a:ext cx="5616575" cy="4187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sz="1000">
                <a:latin typeface="Arial" panose="020B0604020202020204" pitchFamily="34" charset="0"/>
              </a:rPr>
              <a:t> structures the business and its systems as a set of capabilities that are</a:t>
            </a:r>
          </a:p>
          <a:p>
            <a:pPr eaLnBrk="1" hangingPunct="1"/>
            <a:r>
              <a:rPr lang="en-US" altLang="x-none" sz="1000">
                <a:latin typeface="Arial" panose="020B0604020202020204" pitchFamily="34" charset="0"/>
              </a:rPr>
              <a:t>&lt;CLICK&gt; offered as Services organized into a service architecture</a:t>
            </a:r>
          </a:p>
          <a:p>
            <a:pPr eaLnBrk="1" hangingPunct="1"/>
            <a:r>
              <a:rPr lang="en-US" altLang="x-none" sz="1000">
                <a:latin typeface="Arial" panose="020B0604020202020204" pitchFamily="34" charset="0"/>
              </a:rPr>
              <a:t>and where the Service virtualizes how that capability is performed, and where and by whom the resources are provided,</a:t>
            </a:r>
          </a:p>
          <a:p>
            <a:pPr eaLnBrk="1" hangingPunct="1"/>
            <a:r>
              <a:rPr lang="en-US" altLang="x-none" sz="1000">
                <a:latin typeface="Arial" panose="020B0604020202020204" pitchFamily="34" charset="0"/>
              </a:rPr>
              <a:t>enabling</a:t>
            </a:r>
          </a:p>
          <a:p>
            <a:pPr eaLnBrk="1" hangingPunct="1"/>
            <a:r>
              <a:rPr lang="en-US" altLang="x-none" sz="1000">
                <a:latin typeface="Arial" panose="020B0604020202020204" pitchFamily="34" charset="0"/>
              </a:rPr>
              <a:t>&lt;CLICK&gt; multiple providers and consumers to participate together in shared business activities.</a:t>
            </a:r>
          </a:p>
          <a:p>
            <a:pPr eaLnBrk="1" hangingPunct="1"/>
            <a:endParaRPr lang="sv-SE" altLang="x-none" sz="1000">
              <a:latin typeface="Arial" panose="020B0604020202020204" pitchFamily="34" charset="0"/>
            </a:endParaRPr>
          </a:p>
        </p:txBody>
      </p:sp>
    </p:spTree>
    <p:extLst>
      <p:ext uri="{BB962C8B-B14F-4D97-AF65-F5344CB8AC3E}">
        <p14:creationId xmlns:p14="http://schemas.microsoft.com/office/powerpoint/2010/main" val="126464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0E7B3B-1297-45BB-95F0-1CCDBD1FE505}"/>
              </a:ext>
            </a:extLst>
          </p:cNvPr>
          <p:cNvSpPr>
            <a:spLocks noGrp="1" noChangeArrowheads="1"/>
          </p:cNvSpPr>
          <p:nvPr>
            <p:ph type="sldNum" sz="quarter" idx="5"/>
          </p:nvPr>
        </p:nvSpPr>
        <p:spPr>
          <a:ln/>
        </p:spPr>
        <p:txBody>
          <a:bodyPr/>
          <a:lstStyle/>
          <a:p>
            <a:fld id="{1D27871E-9D28-4ED0-BAD3-0C4E9694CF4B}" type="slidenum">
              <a:rPr lang="en-AU" altLang="x-none"/>
              <a:pPr/>
              <a:t>35</a:t>
            </a:fld>
            <a:endParaRPr lang="en-AU" altLang="x-none"/>
          </a:p>
        </p:txBody>
      </p:sp>
      <p:sp>
        <p:nvSpPr>
          <p:cNvPr id="53250" name="Rectangle 2">
            <a:extLst>
              <a:ext uri="{FF2B5EF4-FFF2-40B4-BE49-F238E27FC236}">
                <a16:creationId xmlns:a16="http://schemas.microsoft.com/office/drawing/2014/main" id="{CB4669D8-3104-4E3C-BEAF-FFFD7E0592CF}"/>
              </a:ext>
            </a:extLst>
          </p:cNvPr>
          <p:cNvSpPr>
            <a:spLocks noGrp="1" noRot="1" noChangeAspect="1" noChangeArrowheads="1" noTextEdit="1"/>
          </p:cNvSpPr>
          <p:nvPr>
            <p:ph type="sldImg"/>
          </p:nvPr>
        </p:nvSpPr>
        <p:spPr>
          <a:xfrm>
            <a:off x="404813" y="698500"/>
            <a:ext cx="6049962" cy="3403600"/>
          </a:xfrm>
          <a:ln/>
        </p:spPr>
      </p:sp>
      <p:sp>
        <p:nvSpPr>
          <p:cNvPr id="53251" name="Rectangle 3">
            <a:extLst>
              <a:ext uri="{FF2B5EF4-FFF2-40B4-BE49-F238E27FC236}">
                <a16:creationId xmlns:a16="http://schemas.microsoft.com/office/drawing/2014/main" id="{C42F883F-1872-4EA8-B4D3-62CE497FCD2F}"/>
              </a:ext>
            </a:extLst>
          </p:cNvPr>
          <p:cNvSpPr>
            <a:spLocks noGrp="1" noChangeArrowheads="1"/>
          </p:cNvSpPr>
          <p:nvPr>
            <p:ph type="body" idx="1"/>
          </p:nvPr>
        </p:nvSpPr>
        <p:spPr>
          <a:xfrm>
            <a:off x="914400" y="4341813"/>
            <a:ext cx="5029200" cy="4114800"/>
          </a:xfrm>
        </p:spPr>
        <p:txBody>
          <a:bodyPr lIns="89730" tIns="44865" rIns="89730" bIns="44865"/>
          <a:lstStyle/>
          <a:p>
            <a:endParaRPr lang="x-none" altLang="x-none"/>
          </a:p>
        </p:txBody>
      </p:sp>
    </p:spTree>
    <p:extLst>
      <p:ext uri="{BB962C8B-B14F-4D97-AF65-F5344CB8AC3E}">
        <p14:creationId xmlns:p14="http://schemas.microsoft.com/office/powerpoint/2010/main" val="214632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30C55675-568C-418C-9A04-D6E14FEF2C99}" type="slidenum">
              <a:rPr lang="zh-CN" altLang="en-US"/>
              <a:pPr eaLnBrk="1" hangingPunct="1"/>
              <a:t>42</a:t>
            </a:fld>
            <a:endParaRPr lang="en-US" altLang="zh-CN"/>
          </a:p>
        </p:txBody>
      </p:sp>
    </p:spTree>
    <p:extLst>
      <p:ext uri="{BB962C8B-B14F-4D97-AF65-F5344CB8AC3E}">
        <p14:creationId xmlns:p14="http://schemas.microsoft.com/office/powerpoint/2010/main" val="235657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Instead of thinking about consuming services across a network, think</a:t>
            </a:r>
          </a:p>
          <a:p>
            <a:r>
              <a:rPr lang="en-US" altLang="zh-CN"/>
              <a:t>of a service bus as a network of collaborating services</a:t>
            </a:r>
          </a:p>
          <a:p>
            <a:r>
              <a:rPr lang="en-US" altLang="zh-CN"/>
              <a:t>– a set of applications exposed as services, plus a separate set of</a:t>
            </a:r>
          </a:p>
          <a:p>
            <a:r>
              <a:rPr lang="en-US" altLang="zh-CN"/>
              <a:t>intermediary services that perform security, monitoring, and so forth</a:t>
            </a:r>
          </a:p>
          <a:p>
            <a:r>
              <a:rPr lang="en-US" altLang="zh-CN"/>
              <a:t>– You can add new intermediaries without disrupting existing</a:t>
            </a:r>
          </a:p>
          <a:p>
            <a:r>
              <a:rPr lang="en-US" altLang="zh-CN"/>
              <a:t>applications</a:t>
            </a:r>
            <a:endParaRPr lang="zh-CN" altLang="en-US"/>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60920D7D-D410-4CA7-B74C-848905BD1002}" type="slidenum">
              <a:rPr lang="zh-CN" altLang="en-US"/>
              <a:pPr eaLnBrk="1" hangingPunct="1"/>
              <a:t>76</a:t>
            </a:fld>
            <a:endParaRPr lang="en-US" altLang="zh-CN"/>
          </a:p>
        </p:txBody>
      </p:sp>
    </p:spTree>
    <p:extLst>
      <p:ext uri="{BB962C8B-B14F-4D97-AF65-F5344CB8AC3E}">
        <p14:creationId xmlns:p14="http://schemas.microsoft.com/office/powerpoint/2010/main" val="38559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C3F64A-5E67-4C7B-A16E-B3473DD04CA3}"/>
              </a:ext>
            </a:extLst>
          </p:cNvPr>
          <p:cNvSpPr>
            <a:spLocks noGrp="1" noChangeArrowheads="1"/>
          </p:cNvSpPr>
          <p:nvPr>
            <p:ph type="sldNum" sz="quarter" idx="5"/>
          </p:nvPr>
        </p:nvSpPr>
        <p:spPr>
          <a:ln/>
        </p:spPr>
        <p:txBody>
          <a:bodyPr/>
          <a:lstStyle/>
          <a:p>
            <a:fld id="{502C2A2E-8CB3-4FDD-A646-7B4DDAE40EAF}" type="slidenum">
              <a:rPr lang="en-AU" altLang="x-none"/>
              <a:pPr/>
              <a:t>77</a:t>
            </a:fld>
            <a:endParaRPr lang="en-AU" altLang="x-none"/>
          </a:p>
        </p:txBody>
      </p:sp>
      <p:sp>
        <p:nvSpPr>
          <p:cNvPr id="40962" name="Rectangle 2">
            <a:extLst>
              <a:ext uri="{FF2B5EF4-FFF2-40B4-BE49-F238E27FC236}">
                <a16:creationId xmlns:a16="http://schemas.microsoft.com/office/drawing/2014/main" id="{271C3598-26E9-49DF-A5AF-7A62712CB8F4}"/>
              </a:ext>
            </a:extLst>
          </p:cNvPr>
          <p:cNvSpPr>
            <a:spLocks noGrp="1" noRot="1" noChangeAspect="1" noChangeArrowheads="1" noTextEdit="1"/>
          </p:cNvSpPr>
          <p:nvPr>
            <p:ph type="sldImg"/>
          </p:nvPr>
        </p:nvSpPr>
        <p:spPr>
          <a:xfrm>
            <a:off x="384175" y="687388"/>
            <a:ext cx="6089650" cy="3425825"/>
          </a:xfrm>
          <a:ln w="12700" cap="flat">
            <a:solidFill>
              <a:schemeClr val="tx1"/>
            </a:solidFill>
          </a:ln>
          <a:extLst>
            <a:ext uri="{909E8E84-426E-40DD-AFC4-6F175D3DCCD1}">
              <a14:hiddenFill xmlns:a14="http://schemas.microsoft.com/office/drawing/2010/main">
                <a:noFill/>
              </a14:hiddenFill>
            </a:ext>
          </a:extLst>
        </p:spPr>
      </p:sp>
      <p:sp>
        <p:nvSpPr>
          <p:cNvPr id="40963" name="Rectangle 3">
            <a:extLst>
              <a:ext uri="{FF2B5EF4-FFF2-40B4-BE49-F238E27FC236}">
                <a16:creationId xmlns:a16="http://schemas.microsoft.com/office/drawing/2014/main" id="{77AFAB46-1ACE-4417-A6F2-82492156F5AB}"/>
              </a:ext>
            </a:extLst>
          </p:cNvPr>
          <p:cNvSpPr>
            <a:spLocks noGrp="1" noChangeArrowheads="1"/>
          </p:cNvSpPr>
          <p:nvPr>
            <p:ph type="body" idx="1"/>
          </p:nvPr>
        </p:nvSpPr>
        <p:spPr>
          <a:xfrm>
            <a:off x="914400" y="4343400"/>
            <a:ext cx="5029200" cy="4114800"/>
          </a:xfrm>
          <a:ln/>
        </p:spPr>
        <p:txBody>
          <a:bodyPr lIns="92075" tIns="46038" rIns="92075" bIns="46038"/>
          <a:lstStyle/>
          <a:p>
            <a:endParaRPr lang="x-none" altLang="x-none"/>
          </a:p>
        </p:txBody>
      </p:sp>
    </p:spTree>
    <p:extLst>
      <p:ext uri="{BB962C8B-B14F-4D97-AF65-F5344CB8AC3E}">
        <p14:creationId xmlns:p14="http://schemas.microsoft.com/office/powerpoint/2010/main" val="291042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5451" y="396876"/>
            <a:ext cx="9632949" cy="715963"/>
          </a:xfrm>
        </p:spPr>
        <p:txBody>
          <a:bodyPr/>
          <a:lstStyle/>
          <a:p>
            <a:r>
              <a:rPr lang="en-US"/>
              <a:t>Click to edit Master title style</a:t>
            </a:r>
          </a:p>
        </p:txBody>
      </p:sp>
      <p:sp>
        <p:nvSpPr>
          <p:cNvPr id="3" name="Content Placeholder 2"/>
          <p:cNvSpPr>
            <a:spLocks noGrp="1"/>
          </p:cNvSpPr>
          <p:nvPr>
            <p:ph sz="half" idx="1"/>
          </p:nvPr>
        </p:nvSpPr>
        <p:spPr>
          <a:xfrm>
            <a:off x="5080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4478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386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794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image" Target="../media/image11.wmf"/><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wmf"/><Relationship Id="rId11" Type="http://schemas.openxmlformats.org/officeDocument/2006/relationships/image" Target="../media/image14.emf"/><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9.emf"/><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soa-principle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0.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0.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7.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0.tmp"/><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7.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20.tmp"/><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Layout" Target="../slideLayouts/slideLayout7.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slideLayout" Target="../slideLayouts/slideLayout7.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tags" Target="../tags/tag68.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tags" Target="../tags/tag67.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image" Target="../media/image20.tmp"/></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20.tmp"/><Relationship Id="rId5" Type="http://schemas.openxmlformats.org/officeDocument/2006/relationships/tags" Target="../tags/tag73.xml"/><Relationship Id="rId10" Type="http://schemas.openxmlformats.org/officeDocument/2006/relationships/slideLayout" Target="../slideLayouts/slideLayout7.xml"/><Relationship Id="rId4" Type="http://schemas.openxmlformats.org/officeDocument/2006/relationships/tags" Target="../tags/tag72.xml"/><Relationship Id="rId9" Type="http://schemas.openxmlformats.org/officeDocument/2006/relationships/tags" Target="../tags/tag7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20.tmp"/><Relationship Id="rId5" Type="http://schemas.openxmlformats.org/officeDocument/2006/relationships/tags" Target="../tags/tag82.xml"/><Relationship Id="rId10" Type="http://schemas.openxmlformats.org/officeDocument/2006/relationships/slideLayout" Target="../slideLayouts/slideLayout7.xml"/><Relationship Id="rId4" Type="http://schemas.openxmlformats.org/officeDocument/2006/relationships/tags" Target="../tags/tag81.xml"/><Relationship Id="rId9" Type="http://schemas.openxmlformats.org/officeDocument/2006/relationships/tags" Target="../tags/tag8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20.tmp"/><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5262"/>
            <a:ext cx="9144000" cy="1790700"/>
          </a:xfrm>
        </p:spPr>
        <p:txBody>
          <a:bodyPr>
            <a:noAutofit/>
          </a:bodyPr>
          <a:lstStyle/>
          <a:p>
            <a:r>
              <a:rPr lang="en-US" sz="6600" dirty="0"/>
              <a:t>COMP3017</a:t>
            </a:r>
            <a:br>
              <a:rPr lang="en-US" sz="4950" dirty="0"/>
            </a:br>
            <a:r>
              <a:rPr lang="en-US" sz="4950" dirty="0"/>
              <a:t>Service Computing</a:t>
            </a:r>
            <a:endParaRPr lang="en-US" sz="3300" dirty="0"/>
          </a:p>
        </p:txBody>
      </p:sp>
    </p:spTree>
    <p:extLst>
      <p:ext uri="{BB962C8B-B14F-4D97-AF65-F5344CB8AC3E}">
        <p14:creationId xmlns:p14="http://schemas.microsoft.com/office/powerpoint/2010/main" val="24493533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4770-FA97-4657-A720-FEA63F31E59F}"/>
              </a:ext>
            </a:extLst>
          </p:cNvPr>
          <p:cNvSpPr>
            <a:spLocks noGrp="1"/>
          </p:cNvSpPr>
          <p:nvPr>
            <p:ph type="title"/>
          </p:nvPr>
        </p:nvSpPr>
        <p:spPr/>
        <p:txBody>
          <a:bodyPr/>
          <a:lstStyle/>
          <a:p>
            <a:r>
              <a:rPr lang="en-US" dirty="0"/>
              <a:t>Service Oriented Architecture</a:t>
            </a:r>
          </a:p>
        </p:txBody>
      </p:sp>
      <p:sp>
        <p:nvSpPr>
          <p:cNvPr id="3" name="Content Placeholder 2">
            <a:extLst>
              <a:ext uri="{FF2B5EF4-FFF2-40B4-BE49-F238E27FC236}">
                <a16:creationId xmlns:a16="http://schemas.microsoft.com/office/drawing/2014/main" id="{75831E40-CA70-4DC6-AA0F-C6F005322D5F}"/>
              </a:ext>
            </a:extLst>
          </p:cNvPr>
          <p:cNvSpPr>
            <a:spLocks noGrp="1"/>
          </p:cNvSpPr>
          <p:nvPr>
            <p:ph idx="1"/>
          </p:nvPr>
        </p:nvSpPr>
        <p:spPr/>
        <p:txBody>
          <a:bodyPr>
            <a:normAutofit/>
          </a:bodyPr>
          <a:lstStyle/>
          <a:p>
            <a:r>
              <a:rPr lang="en-US" sz="3600" dirty="0"/>
              <a:t>A style of software design where services are provided to the other companies by application components, through a communication protocol over a network</a:t>
            </a:r>
          </a:p>
        </p:txBody>
      </p:sp>
    </p:spTree>
    <p:extLst>
      <p:ext uri="{BB962C8B-B14F-4D97-AF65-F5344CB8AC3E}">
        <p14:creationId xmlns:p14="http://schemas.microsoft.com/office/powerpoint/2010/main" val="16177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What is SOA?</a:t>
            </a:r>
            <a:endParaRPr lang="zh-CN" altLang="en-US"/>
          </a:p>
        </p:txBody>
      </p:sp>
      <p:sp>
        <p:nvSpPr>
          <p:cNvPr id="8195" name="内容占位符 2"/>
          <p:cNvSpPr>
            <a:spLocks noGrp="1"/>
          </p:cNvSpPr>
          <p:nvPr>
            <p:ph idx="1"/>
          </p:nvPr>
        </p:nvSpPr>
        <p:spPr>
          <a:xfrm>
            <a:off x="773084" y="1371600"/>
            <a:ext cx="9590116" cy="4800600"/>
          </a:xfrm>
        </p:spPr>
        <p:txBody>
          <a:bodyPr>
            <a:normAutofit/>
          </a:bodyPr>
          <a:lstStyle/>
          <a:p>
            <a:r>
              <a:rPr lang="en-US" altLang="zh-CN" sz="3600" dirty="0"/>
              <a:t>Service-Oriented Architecture (SOA) is a set of principles and methodologies for </a:t>
            </a:r>
            <a:r>
              <a:rPr lang="en-US" altLang="zh-CN" sz="3600" dirty="0">
                <a:highlight>
                  <a:srgbClr val="FFFF00"/>
                </a:highlight>
              </a:rPr>
              <a:t>designing and developing software in the form of interoperable services. </a:t>
            </a:r>
          </a:p>
          <a:p>
            <a:r>
              <a:rPr lang="en-US" altLang="zh-CN" sz="3600" dirty="0"/>
              <a:t>These services are well-defined business functionalities that are built as software components that can be reused for different purposes.</a:t>
            </a:r>
          </a:p>
        </p:txBody>
      </p:sp>
    </p:spTree>
    <p:extLst>
      <p:ext uri="{BB962C8B-B14F-4D97-AF65-F5344CB8AC3E}">
        <p14:creationId xmlns:p14="http://schemas.microsoft.com/office/powerpoint/2010/main" val="24405170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4900-4545-4299-9AFD-7B3C8671DD28}"/>
              </a:ext>
            </a:extLst>
          </p:cNvPr>
          <p:cNvSpPr>
            <a:spLocks noGrp="1"/>
          </p:cNvSpPr>
          <p:nvPr>
            <p:ph type="title"/>
          </p:nvPr>
        </p:nvSpPr>
        <p:spPr/>
        <p:txBody>
          <a:bodyPr/>
          <a:lstStyle/>
          <a:p>
            <a:r>
              <a:rPr lang="en-US" dirty="0"/>
              <a:t>SOA Service</a:t>
            </a:r>
          </a:p>
        </p:txBody>
      </p:sp>
      <p:sp>
        <p:nvSpPr>
          <p:cNvPr id="3" name="Content Placeholder 2">
            <a:extLst>
              <a:ext uri="{FF2B5EF4-FFF2-40B4-BE49-F238E27FC236}">
                <a16:creationId xmlns:a16="http://schemas.microsoft.com/office/drawing/2014/main" id="{96115CF9-E9DC-4160-8487-7DF6F014BF38}"/>
              </a:ext>
            </a:extLst>
          </p:cNvPr>
          <p:cNvSpPr>
            <a:spLocks noGrp="1"/>
          </p:cNvSpPr>
          <p:nvPr>
            <p:ph idx="1"/>
          </p:nvPr>
        </p:nvSpPr>
        <p:spPr/>
        <p:txBody>
          <a:bodyPr>
            <a:normAutofit/>
          </a:bodyPr>
          <a:lstStyle/>
          <a:p>
            <a:r>
              <a:rPr lang="en-US" sz="3600" dirty="0"/>
              <a:t>A discrete unit of functionality that can be accessed remotely and acted upon and updated independently</a:t>
            </a:r>
          </a:p>
          <a:p>
            <a:r>
              <a:rPr lang="en-US" altLang="zh-CN" sz="3600" dirty="0">
                <a:highlight>
                  <a:srgbClr val="FFFF00"/>
                </a:highlight>
              </a:rPr>
              <a:t>A repeatable task</a:t>
            </a:r>
            <a:r>
              <a:rPr lang="en-US" altLang="zh-CN" sz="3600" dirty="0"/>
              <a:t>, for example:</a:t>
            </a:r>
          </a:p>
          <a:p>
            <a:pPr lvl="1">
              <a:buFont typeface="Arial" panose="020B0604020202020204" pitchFamily="34" charset="0"/>
              <a:buNone/>
            </a:pPr>
            <a:r>
              <a:rPr lang="en-US" altLang="zh-CN" sz="3600" dirty="0"/>
              <a:t>• Open an account</a:t>
            </a:r>
          </a:p>
          <a:p>
            <a:pPr lvl="1">
              <a:buNone/>
            </a:pPr>
            <a:r>
              <a:rPr lang="en-US" altLang="zh-CN" sz="3600" dirty="0"/>
              <a:t>• Perform a credit check</a:t>
            </a:r>
          </a:p>
          <a:p>
            <a:pPr lvl="1">
              <a:buNone/>
            </a:pPr>
            <a:r>
              <a:rPr lang="en-US" altLang="zh-CN" sz="3600" dirty="0"/>
              <a:t>• </a:t>
            </a:r>
            <a:r>
              <a:rPr lang="en-US" sz="3600" dirty="0"/>
              <a:t>retrieving a credit card statement online</a:t>
            </a:r>
          </a:p>
          <a:p>
            <a:endParaRPr lang="en-US" sz="3600" dirty="0"/>
          </a:p>
        </p:txBody>
      </p:sp>
    </p:spTree>
    <p:extLst>
      <p:ext uri="{BB962C8B-B14F-4D97-AF65-F5344CB8AC3E}">
        <p14:creationId xmlns:p14="http://schemas.microsoft.com/office/powerpoint/2010/main" val="1664911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436FD2-74C2-4A82-AC7C-F0876EE1F26D}"/>
              </a:ext>
            </a:extLst>
          </p:cNvPr>
          <p:cNvSpPr>
            <a:spLocks noChangeArrowheads="1"/>
          </p:cNvSpPr>
          <p:nvPr/>
        </p:nvSpPr>
        <p:spPr bwMode="auto">
          <a:xfrm>
            <a:off x="7391400" y="5226050"/>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1" name="Rectangle 3">
            <a:extLst>
              <a:ext uri="{FF2B5EF4-FFF2-40B4-BE49-F238E27FC236}">
                <a16:creationId xmlns:a16="http://schemas.microsoft.com/office/drawing/2014/main" id="{3B23140A-613F-4E6B-8796-958BDC71DA7E}"/>
              </a:ext>
            </a:extLst>
          </p:cNvPr>
          <p:cNvSpPr>
            <a:spLocks noChangeArrowheads="1"/>
          </p:cNvSpPr>
          <p:nvPr/>
        </p:nvSpPr>
        <p:spPr bwMode="auto">
          <a:xfrm>
            <a:off x="7467600" y="4692650"/>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2" name="Rectangle 4">
            <a:extLst>
              <a:ext uri="{FF2B5EF4-FFF2-40B4-BE49-F238E27FC236}">
                <a16:creationId xmlns:a16="http://schemas.microsoft.com/office/drawing/2014/main" id="{DCF4D03A-AE6D-4B95-B94C-82190499A080}"/>
              </a:ext>
            </a:extLst>
          </p:cNvPr>
          <p:cNvSpPr>
            <a:spLocks noGrp="1" noChangeArrowheads="1"/>
          </p:cNvSpPr>
          <p:nvPr>
            <p:ph type="title"/>
          </p:nvPr>
        </p:nvSpPr>
        <p:spPr/>
        <p:txBody>
          <a:bodyPr/>
          <a:lstStyle/>
          <a:p>
            <a:r>
              <a:rPr lang="en-US" altLang="x-none"/>
              <a:t>Anatomy of a Service</a:t>
            </a:r>
          </a:p>
        </p:txBody>
      </p:sp>
      <p:sp>
        <p:nvSpPr>
          <p:cNvPr id="37893" name="Rectangle 5">
            <a:extLst>
              <a:ext uri="{FF2B5EF4-FFF2-40B4-BE49-F238E27FC236}">
                <a16:creationId xmlns:a16="http://schemas.microsoft.com/office/drawing/2014/main" id="{8696997B-F2CC-45B3-9281-FB5433E8D7EB}"/>
              </a:ext>
            </a:extLst>
          </p:cNvPr>
          <p:cNvSpPr>
            <a:spLocks noChangeArrowheads="1"/>
          </p:cNvSpPr>
          <p:nvPr/>
        </p:nvSpPr>
        <p:spPr bwMode="auto">
          <a:xfrm>
            <a:off x="2895600" y="3119438"/>
            <a:ext cx="838200" cy="533400"/>
          </a:xfrm>
          <a:prstGeom prst="rect">
            <a:avLst/>
          </a:prstGeom>
          <a:gradFill rotWithShape="0">
            <a:gsLst>
              <a:gs pos="0">
                <a:srgbClr val="33CC33"/>
              </a:gs>
              <a:gs pos="100000">
                <a:srgbClr val="33CC33">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contourClr>
              <a:srgbClr val="33CC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4" name="Rectangle 6">
            <a:extLst>
              <a:ext uri="{FF2B5EF4-FFF2-40B4-BE49-F238E27FC236}">
                <a16:creationId xmlns:a16="http://schemas.microsoft.com/office/drawing/2014/main" id="{558CC34F-97AC-4199-B3A9-DD78E798D05A}"/>
              </a:ext>
            </a:extLst>
          </p:cNvPr>
          <p:cNvSpPr>
            <a:spLocks noChangeArrowheads="1"/>
          </p:cNvSpPr>
          <p:nvPr/>
        </p:nvSpPr>
        <p:spPr bwMode="auto">
          <a:xfrm>
            <a:off x="3810000" y="311943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5" name="Rectangle 7">
            <a:extLst>
              <a:ext uri="{FF2B5EF4-FFF2-40B4-BE49-F238E27FC236}">
                <a16:creationId xmlns:a16="http://schemas.microsoft.com/office/drawing/2014/main" id="{40A228A5-2C72-4125-B6AF-3100F28D2997}"/>
              </a:ext>
            </a:extLst>
          </p:cNvPr>
          <p:cNvSpPr>
            <a:spLocks noChangeArrowheads="1"/>
          </p:cNvSpPr>
          <p:nvPr/>
        </p:nvSpPr>
        <p:spPr bwMode="auto">
          <a:xfrm>
            <a:off x="6324600" y="210978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6" name="Rectangle 8">
            <a:extLst>
              <a:ext uri="{FF2B5EF4-FFF2-40B4-BE49-F238E27FC236}">
                <a16:creationId xmlns:a16="http://schemas.microsoft.com/office/drawing/2014/main" id="{4F258826-9930-4573-855F-C96225613648}"/>
              </a:ext>
            </a:extLst>
          </p:cNvPr>
          <p:cNvSpPr>
            <a:spLocks noChangeArrowheads="1"/>
          </p:cNvSpPr>
          <p:nvPr/>
        </p:nvSpPr>
        <p:spPr bwMode="auto">
          <a:xfrm>
            <a:off x="6553200" y="2109788"/>
            <a:ext cx="8382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7" name="Rectangle 9">
            <a:extLst>
              <a:ext uri="{FF2B5EF4-FFF2-40B4-BE49-F238E27FC236}">
                <a16:creationId xmlns:a16="http://schemas.microsoft.com/office/drawing/2014/main" id="{963F9DEA-19DB-4C0B-AEB1-84B863FBCF89}"/>
              </a:ext>
            </a:extLst>
          </p:cNvPr>
          <p:cNvSpPr>
            <a:spLocks noChangeArrowheads="1"/>
          </p:cNvSpPr>
          <p:nvPr/>
        </p:nvSpPr>
        <p:spPr bwMode="auto">
          <a:xfrm>
            <a:off x="6324600" y="3124200"/>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8" name="Rectangle 10">
            <a:extLst>
              <a:ext uri="{FF2B5EF4-FFF2-40B4-BE49-F238E27FC236}">
                <a16:creationId xmlns:a16="http://schemas.microsoft.com/office/drawing/2014/main" id="{C7AF739D-777E-4A98-AA9B-D671577178C9}"/>
              </a:ext>
            </a:extLst>
          </p:cNvPr>
          <p:cNvSpPr>
            <a:spLocks noChangeArrowheads="1"/>
          </p:cNvSpPr>
          <p:nvPr/>
        </p:nvSpPr>
        <p:spPr bwMode="auto">
          <a:xfrm>
            <a:off x="6553200" y="3124200"/>
            <a:ext cx="3048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899" name="Rectangle 11">
            <a:extLst>
              <a:ext uri="{FF2B5EF4-FFF2-40B4-BE49-F238E27FC236}">
                <a16:creationId xmlns:a16="http://schemas.microsoft.com/office/drawing/2014/main" id="{A9A98C8F-FA5E-4957-8B76-CE093BDD7DC6}"/>
              </a:ext>
            </a:extLst>
          </p:cNvPr>
          <p:cNvSpPr>
            <a:spLocks noChangeArrowheads="1"/>
          </p:cNvSpPr>
          <p:nvPr/>
        </p:nvSpPr>
        <p:spPr bwMode="auto">
          <a:xfrm>
            <a:off x="7315200" y="3124200"/>
            <a:ext cx="8382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0" name="Rectangle 12">
            <a:extLst>
              <a:ext uri="{FF2B5EF4-FFF2-40B4-BE49-F238E27FC236}">
                <a16:creationId xmlns:a16="http://schemas.microsoft.com/office/drawing/2014/main" id="{D9177B0F-B93A-4EDE-B70F-AFFDC8FAE7CC}"/>
              </a:ext>
            </a:extLst>
          </p:cNvPr>
          <p:cNvSpPr>
            <a:spLocks noChangeArrowheads="1"/>
          </p:cNvSpPr>
          <p:nvPr/>
        </p:nvSpPr>
        <p:spPr bwMode="auto">
          <a:xfrm>
            <a:off x="6324600" y="4535488"/>
            <a:ext cx="152400" cy="5334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1" name="Rectangle 13">
            <a:extLst>
              <a:ext uri="{FF2B5EF4-FFF2-40B4-BE49-F238E27FC236}">
                <a16:creationId xmlns:a16="http://schemas.microsoft.com/office/drawing/2014/main" id="{E95F5F30-34C0-436B-8CC7-7B265362F7AA}"/>
              </a:ext>
            </a:extLst>
          </p:cNvPr>
          <p:cNvSpPr>
            <a:spLocks noChangeArrowheads="1"/>
          </p:cNvSpPr>
          <p:nvPr/>
        </p:nvSpPr>
        <p:spPr bwMode="auto">
          <a:xfrm>
            <a:off x="6553200" y="4535488"/>
            <a:ext cx="304800" cy="5334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2" name="Rectangle 14">
            <a:extLst>
              <a:ext uri="{FF2B5EF4-FFF2-40B4-BE49-F238E27FC236}">
                <a16:creationId xmlns:a16="http://schemas.microsoft.com/office/drawing/2014/main" id="{9EF4F5A2-00C5-4D60-8A15-ADD428F33D68}"/>
              </a:ext>
            </a:extLst>
          </p:cNvPr>
          <p:cNvSpPr>
            <a:spLocks noChangeArrowheads="1"/>
          </p:cNvSpPr>
          <p:nvPr/>
        </p:nvSpPr>
        <p:spPr bwMode="auto">
          <a:xfrm>
            <a:off x="7543800" y="4154488"/>
            <a:ext cx="152400" cy="38100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3" name="Rectangle 15">
            <a:extLst>
              <a:ext uri="{FF2B5EF4-FFF2-40B4-BE49-F238E27FC236}">
                <a16:creationId xmlns:a16="http://schemas.microsoft.com/office/drawing/2014/main" id="{478B3B5D-F5CC-4AE5-973C-68C23857F60C}"/>
              </a:ext>
            </a:extLst>
          </p:cNvPr>
          <p:cNvSpPr>
            <a:spLocks noChangeArrowheads="1"/>
          </p:cNvSpPr>
          <p:nvPr/>
        </p:nvSpPr>
        <p:spPr bwMode="auto">
          <a:xfrm>
            <a:off x="7772400" y="4154488"/>
            <a:ext cx="838200" cy="3810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4" name="Rectangle 16">
            <a:extLst>
              <a:ext uri="{FF2B5EF4-FFF2-40B4-BE49-F238E27FC236}">
                <a16:creationId xmlns:a16="http://schemas.microsoft.com/office/drawing/2014/main" id="{2B54B4ED-D7F3-49DE-A2AA-AA02EDDCC627}"/>
              </a:ext>
            </a:extLst>
          </p:cNvPr>
          <p:cNvSpPr>
            <a:spLocks noChangeArrowheads="1"/>
          </p:cNvSpPr>
          <p:nvPr/>
        </p:nvSpPr>
        <p:spPr bwMode="auto">
          <a:xfrm>
            <a:off x="7696200" y="4692650"/>
            <a:ext cx="914400" cy="376238"/>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5" name="Rectangle 17">
            <a:extLst>
              <a:ext uri="{FF2B5EF4-FFF2-40B4-BE49-F238E27FC236}">
                <a16:creationId xmlns:a16="http://schemas.microsoft.com/office/drawing/2014/main" id="{B24BF19C-8DA5-47C5-BF31-F5AEE8780545}"/>
              </a:ext>
            </a:extLst>
          </p:cNvPr>
          <p:cNvSpPr>
            <a:spLocks noChangeArrowheads="1"/>
          </p:cNvSpPr>
          <p:nvPr/>
        </p:nvSpPr>
        <p:spPr bwMode="auto">
          <a:xfrm>
            <a:off x="7620000" y="5221288"/>
            <a:ext cx="990600" cy="38100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06" name="Text Box 18">
            <a:extLst>
              <a:ext uri="{FF2B5EF4-FFF2-40B4-BE49-F238E27FC236}">
                <a16:creationId xmlns:a16="http://schemas.microsoft.com/office/drawing/2014/main" id="{A162A3F1-3D6B-45F2-8237-3168BFA6C164}"/>
              </a:ext>
            </a:extLst>
          </p:cNvPr>
          <p:cNvSpPr txBox="1">
            <a:spLocks noChangeArrowheads="1"/>
          </p:cNvSpPr>
          <p:nvPr/>
        </p:nvSpPr>
        <p:spPr bwMode="auto">
          <a:xfrm>
            <a:off x="2362200" y="2373313"/>
            <a:ext cx="20912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Service Consumer</a:t>
            </a:r>
          </a:p>
        </p:txBody>
      </p:sp>
      <p:sp>
        <p:nvSpPr>
          <p:cNvPr id="37907" name="Text Box 19">
            <a:extLst>
              <a:ext uri="{FF2B5EF4-FFF2-40B4-BE49-F238E27FC236}">
                <a16:creationId xmlns:a16="http://schemas.microsoft.com/office/drawing/2014/main" id="{FC90D643-4983-4091-AD9B-876AE847BE40}"/>
              </a:ext>
            </a:extLst>
          </p:cNvPr>
          <p:cNvSpPr txBox="1">
            <a:spLocks noChangeArrowheads="1"/>
          </p:cNvSpPr>
          <p:nvPr/>
        </p:nvSpPr>
        <p:spPr bwMode="auto">
          <a:xfrm>
            <a:off x="2895600" y="3970339"/>
            <a:ext cx="1145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Interface Proxy</a:t>
            </a:r>
          </a:p>
        </p:txBody>
      </p:sp>
      <p:sp>
        <p:nvSpPr>
          <p:cNvPr id="37908" name="Rectangle 20">
            <a:extLst>
              <a:ext uri="{FF2B5EF4-FFF2-40B4-BE49-F238E27FC236}">
                <a16:creationId xmlns:a16="http://schemas.microsoft.com/office/drawing/2014/main" id="{71E4885F-D9E4-421E-BD70-C434ABAE297A}"/>
              </a:ext>
            </a:extLst>
          </p:cNvPr>
          <p:cNvSpPr>
            <a:spLocks noChangeArrowheads="1"/>
          </p:cNvSpPr>
          <p:nvPr/>
        </p:nvSpPr>
        <p:spPr bwMode="auto">
          <a:xfrm>
            <a:off x="6096000" y="1828800"/>
            <a:ext cx="1676400" cy="914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09" name="Rectangle 21">
            <a:extLst>
              <a:ext uri="{FF2B5EF4-FFF2-40B4-BE49-F238E27FC236}">
                <a16:creationId xmlns:a16="http://schemas.microsoft.com/office/drawing/2014/main" id="{4908DF88-3DE3-4322-AC3F-114DAFAB8657}"/>
              </a:ext>
            </a:extLst>
          </p:cNvPr>
          <p:cNvSpPr>
            <a:spLocks noChangeArrowheads="1"/>
          </p:cNvSpPr>
          <p:nvPr/>
        </p:nvSpPr>
        <p:spPr bwMode="auto">
          <a:xfrm>
            <a:off x="6096000" y="2857500"/>
            <a:ext cx="2438400" cy="914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10" name="Rectangle 22">
            <a:extLst>
              <a:ext uri="{FF2B5EF4-FFF2-40B4-BE49-F238E27FC236}">
                <a16:creationId xmlns:a16="http://schemas.microsoft.com/office/drawing/2014/main" id="{6826BB38-741E-4136-9048-22419F4F0563}"/>
              </a:ext>
            </a:extLst>
          </p:cNvPr>
          <p:cNvSpPr>
            <a:spLocks noChangeArrowheads="1"/>
          </p:cNvSpPr>
          <p:nvPr/>
        </p:nvSpPr>
        <p:spPr bwMode="auto">
          <a:xfrm>
            <a:off x="6096000" y="3886200"/>
            <a:ext cx="2895600" cy="1828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911" name="Line 23">
            <a:extLst>
              <a:ext uri="{FF2B5EF4-FFF2-40B4-BE49-F238E27FC236}">
                <a16:creationId xmlns:a16="http://schemas.microsoft.com/office/drawing/2014/main" id="{5A579A6C-C393-4425-A6F4-586EC7D2978F}"/>
              </a:ext>
            </a:extLst>
          </p:cNvPr>
          <p:cNvSpPr>
            <a:spLocks noChangeShapeType="1"/>
          </p:cNvSpPr>
          <p:nvPr/>
        </p:nvSpPr>
        <p:spPr bwMode="auto">
          <a:xfrm flipV="1">
            <a:off x="4191000" y="2306638"/>
            <a:ext cx="1854200" cy="889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2" name="Line 24">
            <a:extLst>
              <a:ext uri="{FF2B5EF4-FFF2-40B4-BE49-F238E27FC236}">
                <a16:creationId xmlns:a16="http://schemas.microsoft.com/office/drawing/2014/main" id="{860FB7B9-4F4F-4F6A-9BE7-74CF8A8D0096}"/>
              </a:ext>
            </a:extLst>
          </p:cNvPr>
          <p:cNvSpPr>
            <a:spLocks noChangeShapeType="1"/>
          </p:cNvSpPr>
          <p:nvPr/>
        </p:nvSpPr>
        <p:spPr bwMode="auto">
          <a:xfrm>
            <a:off x="4191000" y="3313113"/>
            <a:ext cx="1828800" cy="476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3" name="Line 25">
            <a:extLst>
              <a:ext uri="{FF2B5EF4-FFF2-40B4-BE49-F238E27FC236}">
                <a16:creationId xmlns:a16="http://schemas.microsoft.com/office/drawing/2014/main" id="{1BEA484C-B690-40B8-A6CF-90CAA061B51F}"/>
              </a:ext>
            </a:extLst>
          </p:cNvPr>
          <p:cNvSpPr>
            <a:spLocks noChangeShapeType="1"/>
          </p:cNvSpPr>
          <p:nvPr/>
        </p:nvSpPr>
        <p:spPr bwMode="auto">
          <a:xfrm>
            <a:off x="4183064" y="3416300"/>
            <a:ext cx="1836737" cy="13843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4" name="Line 26">
            <a:extLst>
              <a:ext uri="{FF2B5EF4-FFF2-40B4-BE49-F238E27FC236}">
                <a16:creationId xmlns:a16="http://schemas.microsoft.com/office/drawing/2014/main" id="{4B2592BA-CCE3-4081-806B-E915683B8280}"/>
              </a:ext>
            </a:extLst>
          </p:cNvPr>
          <p:cNvSpPr>
            <a:spLocks noChangeShapeType="1"/>
          </p:cNvSpPr>
          <p:nvPr/>
        </p:nvSpPr>
        <p:spPr bwMode="auto">
          <a:xfrm>
            <a:off x="7054850" y="33147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5" name="Line 27">
            <a:extLst>
              <a:ext uri="{FF2B5EF4-FFF2-40B4-BE49-F238E27FC236}">
                <a16:creationId xmlns:a16="http://schemas.microsoft.com/office/drawing/2014/main" id="{0B5034E2-02D8-4CB0-B715-CD362B2FA02A}"/>
              </a:ext>
            </a:extLst>
          </p:cNvPr>
          <p:cNvSpPr>
            <a:spLocks noChangeShapeType="1"/>
          </p:cNvSpPr>
          <p:nvPr/>
        </p:nvSpPr>
        <p:spPr bwMode="auto">
          <a:xfrm flipV="1">
            <a:off x="7086601" y="4324351"/>
            <a:ext cx="423863" cy="219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6" name="Line 28">
            <a:extLst>
              <a:ext uri="{FF2B5EF4-FFF2-40B4-BE49-F238E27FC236}">
                <a16:creationId xmlns:a16="http://schemas.microsoft.com/office/drawing/2014/main" id="{22225358-AE3D-432C-851B-85B83BA7716C}"/>
              </a:ext>
            </a:extLst>
          </p:cNvPr>
          <p:cNvSpPr>
            <a:spLocks noChangeShapeType="1"/>
          </p:cNvSpPr>
          <p:nvPr/>
        </p:nvSpPr>
        <p:spPr bwMode="auto">
          <a:xfrm>
            <a:off x="7086601" y="4687889"/>
            <a:ext cx="322263" cy="160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7" name="Line 29">
            <a:extLst>
              <a:ext uri="{FF2B5EF4-FFF2-40B4-BE49-F238E27FC236}">
                <a16:creationId xmlns:a16="http://schemas.microsoft.com/office/drawing/2014/main" id="{7A34FAC7-8EC7-432D-8629-ACD68B15BA2D}"/>
              </a:ext>
            </a:extLst>
          </p:cNvPr>
          <p:cNvSpPr>
            <a:spLocks noChangeShapeType="1"/>
          </p:cNvSpPr>
          <p:nvPr/>
        </p:nvSpPr>
        <p:spPr bwMode="auto">
          <a:xfrm>
            <a:off x="7094538" y="4848226"/>
            <a:ext cx="246062" cy="365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8" name="Line 30">
            <a:extLst>
              <a:ext uri="{FF2B5EF4-FFF2-40B4-BE49-F238E27FC236}">
                <a16:creationId xmlns:a16="http://schemas.microsoft.com/office/drawing/2014/main" id="{0A2D3CA2-729F-4522-8560-C98FFAD63CA9}"/>
              </a:ext>
            </a:extLst>
          </p:cNvPr>
          <p:cNvSpPr>
            <a:spLocks noChangeShapeType="1"/>
          </p:cNvSpPr>
          <p:nvPr/>
        </p:nvSpPr>
        <p:spPr bwMode="auto">
          <a:xfrm flipV="1">
            <a:off x="3886200" y="369252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7919" name="Rectangle 31">
            <a:extLst>
              <a:ext uri="{FF2B5EF4-FFF2-40B4-BE49-F238E27FC236}">
                <a16:creationId xmlns:a16="http://schemas.microsoft.com/office/drawing/2014/main" id="{398DDF4F-87E4-4AA8-8D66-357E2602DA3A}"/>
              </a:ext>
            </a:extLst>
          </p:cNvPr>
          <p:cNvSpPr>
            <a:spLocks noChangeArrowheads="1"/>
          </p:cNvSpPr>
          <p:nvPr/>
        </p:nvSpPr>
        <p:spPr bwMode="auto">
          <a:xfrm>
            <a:off x="2478089" y="5238751"/>
            <a:ext cx="134937" cy="473075"/>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20" name="Text Box 32">
            <a:extLst>
              <a:ext uri="{FF2B5EF4-FFF2-40B4-BE49-F238E27FC236}">
                <a16:creationId xmlns:a16="http://schemas.microsoft.com/office/drawing/2014/main" id="{D718D474-D2C7-41D4-A6BB-391E6628DAF9}"/>
              </a:ext>
            </a:extLst>
          </p:cNvPr>
          <p:cNvSpPr txBox="1">
            <a:spLocks noChangeArrowheads="1"/>
          </p:cNvSpPr>
          <p:nvPr/>
        </p:nvSpPr>
        <p:spPr bwMode="auto">
          <a:xfrm>
            <a:off x="2849563" y="5148264"/>
            <a:ext cx="752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Service</a:t>
            </a:r>
          </a:p>
          <a:p>
            <a:r>
              <a:rPr lang="en-US" altLang="x-none" sz="1200" b="1">
                <a:effectLst>
                  <a:outerShdw blurRad="38100" dist="38100" dir="2700000" algn="tl">
                    <a:srgbClr val="000000"/>
                  </a:outerShdw>
                </a:effectLst>
                <a:cs typeface="Times New Roman" panose="02020603050405020304" pitchFamily="18" charset="0"/>
              </a:rPr>
              <a:t>Interface</a:t>
            </a:r>
          </a:p>
        </p:txBody>
      </p:sp>
      <p:sp>
        <p:nvSpPr>
          <p:cNvPr id="37921" name="Rectangle 33">
            <a:extLst>
              <a:ext uri="{FF2B5EF4-FFF2-40B4-BE49-F238E27FC236}">
                <a16:creationId xmlns:a16="http://schemas.microsoft.com/office/drawing/2014/main" id="{454D13E9-0EFD-4043-ACED-6EF2C135DEC7}"/>
              </a:ext>
            </a:extLst>
          </p:cNvPr>
          <p:cNvSpPr>
            <a:spLocks noChangeArrowheads="1"/>
          </p:cNvSpPr>
          <p:nvPr/>
        </p:nvSpPr>
        <p:spPr bwMode="auto">
          <a:xfrm>
            <a:off x="3894139" y="5237163"/>
            <a:ext cx="153987" cy="474662"/>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x-none"/>
          </a:p>
        </p:txBody>
      </p:sp>
      <p:sp>
        <p:nvSpPr>
          <p:cNvPr id="37922" name="Text Box 34">
            <a:extLst>
              <a:ext uri="{FF2B5EF4-FFF2-40B4-BE49-F238E27FC236}">
                <a16:creationId xmlns:a16="http://schemas.microsoft.com/office/drawing/2014/main" id="{B91646C4-B699-41DC-8E12-C9F3A3F5F4F1}"/>
              </a:ext>
            </a:extLst>
          </p:cNvPr>
          <p:cNvSpPr txBox="1">
            <a:spLocks noChangeArrowheads="1"/>
          </p:cNvSpPr>
          <p:nvPr/>
        </p:nvSpPr>
        <p:spPr bwMode="auto">
          <a:xfrm>
            <a:off x="4284664" y="5148264"/>
            <a:ext cx="1217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1200" b="1">
                <a:effectLst>
                  <a:outerShdw blurRad="38100" dist="38100" dir="2700000" algn="tl">
                    <a:srgbClr val="000000"/>
                  </a:outerShdw>
                </a:effectLst>
                <a:cs typeface="Times New Roman" panose="02020603050405020304" pitchFamily="18" charset="0"/>
              </a:rPr>
              <a:t>Service</a:t>
            </a:r>
          </a:p>
          <a:p>
            <a:r>
              <a:rPr lang="en-US" altLang="x-none" sz="1200" b="1">
                <a:effectLst>
                  <a:outerShdw blurRad="38100" dist="38100" dir="2700000" algn="tl">
                    <a:srgbClr val="000000"/>
                  </a:outerShdw>
                </a:effectLst>
                <a:cs typeface="Times New Roman" panose="02020603050405020304" pitchFamily="18" charset="0"/>
              </a:rPr>
              <a:t>Implementation</a:t>
            </a:r>
          </a:p>
        </p:txBody>
      </p:sp>
      <p:sp>
        <p:nvSpPr>
          <p:cNvPr id="37923" name="Text Box 35">
            <a:extLst>
              <a:ext uri="{FF2B5EF4-FFF2-40B4-BE49-F238E27FC236}">
                <a16:creationId xmlns:a16="http://schemas.microsoft.com/office/drawing/2014/main" id="{8C9F3E2A-C019-4093-98D7-4AE73B2E8E52}"/>
              </a:ext>
            </a:extLst>
          </p:cNvPr>
          <p:cNvSpPr txBox="1">
            <a:spLocks noChangeArrowheads="1"/>
          </p:cNvSpPr>
          <p:nvPr/>
        </p:nvSpPr>
        <p:spPr bwMode="auto">
          <a:xfrm>
            <a:off x="7837489" y="2087563"/>
            <a:ext cx="149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New Service</a:t>
            </a:r>
          </a:p>
        </p:txBody>
      </p:sp>
      <p:sp>
        <p:nvSpPr>
          <p:cNvPr id="37924" name="Text Box 36">
            <a:extLst>
              <a:ext uri="{FF2B5EF4-FFF2-40B4-BE49-F238E27FC236}">
                <a16:creationId xmlns:a16="http://schemas.microsoft.com/office/drawing/2014/main" id="{540FE554-764B-45C8-8DE4-B762828C08FE}"/>
              </a:ext>
            </a:extLst>
          </p:cNvPr>
          <p:cNvSpPr txBox="1">
            <a:spLocks noChangeArrowheads="1"/>
          </p:cNvSpPr>
          <p:nvPr/>
        </p:nvSpPr>
        <p:spPr bwMode="auto">
          <a:xfrm>
            <a:off x="8599489" y="2963863"/>
            <a:ext cx="11658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sz="2000" b="1">
                <a:effectLst>
                  <a:outerShdw blurRad="38100" dist="38100" dir="2700000" algn="tl">
                    <a:srgbClr val="000000"/>
                  </a:outerShdw>
                </a:effectLst>
                <a:cs typeface="Times New Roman" panose="02020603050405020304" pitchFamily="18" charset="0"/>
              </a:rPr>
              <a:t>Wrapped</a:t>
            </a:r>
          </a:p>
          <a:p>
            <a:r>
              <a:rPr lang="en-US" altLang="x-none" sz="2000" b="1">
                <a:effectLst>
                  <a:outerShdw blurRad="38100" dist="38100" dir="2700000" algn="tl">
                    <a:srgbClr val="000000"/>
                  </a:outerShdw>
                </a:effectLst>
                <a:cs typeface="Times New Roman" panose="02020603050405020304" pitchFamily="18" charset="0"/>
              </a:rPr>
              <a:t>Legacy</a:t>
            </a:r>
          </a:p>
        </p:txBody>
      </p:sp>
      <p:sp>
        <p:nvSpPr>
          <p:cNvPr id="37925" name="Text Box 37">
            <a:extLst>
              <a:ext uri="{FF2B5EF4-FFF2-40B4-BE49-F238E27FC236}">
                <a16:creationId xmlns:a16="http://schemas.microsoft.com/office/drawing/2014/main" id="{9D64997B-6075-44B6-AE7A-B6150249F40F}"/>
              </a:ext>
            </a:extLst>
          </p:cNvPr>
          <p:cNvSpPr txBox="1">
            <a:spLocks noChangeArrowheads="1"/>
          </p:cNvSpPr>
          <p:nvPr/>
        </p:nvSpPr>
        <p:spPr bwMode="auto">
          <a:xfrm>
            <a:off x="9067800" y="4449764"/>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x-none" sz="2000" b="1">
                <a:effectLst>
                  <a:outerShdw blurRad="38100" dist="38100" dir="2700000" algn="tl">
                    <a:srgbClr val="000000"/>
                  </a:outerShdw>
                </a:effectLst>
                <a:cs typeface="Times New Roman" panose="02020603050405020304" pitchFamily="18" charset="0"/>
              </a:rPr>
              <a:t>Composite</a:t>
            </a:r>
          </a:p>
          <a:p>
            <a:r>
              <a:rPr lang="en-US" altLang="x-none" sz="2000" b="1">
                <a:effectLst>
                  <a:outerShdw blurRad="38100" dist="38100" dir="2700000" algn="tl">
                    <a:srgbClr val="000000"/>
                  </a:outerShdw>
                </a:effectLst>
                <a:cs typeface="Times New Roman" panose="02020603050405020304" pitchFamily="18" charset="0"/>
              </a:rPr>
              <a:t>Service</a:t>
            </a:r>
          </a:p>
        </p:txBody>
      </p:sp>
    </p:spTree>
    <p:extLst>
      <p:ext uri="{BB962C8B-B14F-4D97-AF65-F5344CB8AC3E}">
        <p14:creationId xmlns:p14="http://schemas.microsoft.com/office/powerpoint/2010/main" val="2410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263" t="18200" r="12200" b="11801"/>
          <a:stretch/>
        </p:blipFill>
        <p:spPr>
          <a:xfrm>
            <a:off x="2011064" y="1988840"/>
            <a:ext cx="7272808" cy="3600400"/>
          </a:xfrm>
          <a:prstGeom prst="rect">
            <a:avLst/>
          </a:prstGeom>
        </p:spPr>
      </p:pic>
      <p:sp>
        <p:nvSpPr>
          <p:cNvPr id="4" name="Slide Number Placeholder 3"/>
          <p:cNvSpPr>
            <a:spLocks noGrp="1"/>
          </p:cNvSpPr>
          <p:nvPr>
            <p:ph type="sldNum" sz="quarter" idx="12"/>
          </p:nvPr>
        </p:nvSpPr>
        <p:spPr/>
        <p:txBody>
          <a:bodyPr/>
          <a:lstStyle/>
          <a:p>
            <a:fld id="{B53C3553-6D76-487D-82B0-E7D1E2143BE1}" type="slidenum">
              <a:rPr lang="et-EE" smtClean="0"/>
              <a:pPr/>
              <a:t>14</a:t>
            </a:fld>
            <a:endParaRPr lang="et-EE"/>
          </a:p>
        </p:txBody>
      </p:sp>
    </p:spTree>
    <p:extLst>
      <p:ext uri="{BB962C8B-B14F-4D97-AF65-F5344CB8AC3E}">
        <p14:creationId xmlns:p14="http://schemas.microsoft.com/office/powerpoint/2010/main" val="37999909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20784" cy="1325563"/>
          </a:xfrm>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563" t="17800" r="16138" b="12201"/>
          <a:stretch/>
        </p:blipFill>
        <p:spPr>
          <a:xfrm>
            <a:off x="4797364" y="3121075"/>
            <a:ext cx="6336704" cy="3600400"/>
          </a:xfrm>
          <a:prstGeom prst="rect">
            <a:avLst/>
          </a:prstGeom>
        </p:spPr>
      </p:pic>
      <p:sp>
        <p:nvSpPr>
          <p:cNvPr id="4" name="Slide Number Placeholder 3"/>
          <p:cNvSpPr>
            <a:spLocks noGrp="1"/>
          </p:cNvSpPr>
          <p:nvPr>
            <p:ph type="sldNum" sz="quarter" idx="12"/>
          </p:nvPr>
        </p:nvSpPr>
        <p:spPr/>
        <p:txBody>
          <a:bodyPr/>
          <a:lstStyle/>
          <a:p>
            <a:fld id="{B53C3553-6D76-487D-82B0-E7D1E2143BE1}" type="slidenum">
              <a:rPr lang="et-EE" smtClean="0"/>
              <a:pPr/>
              <a:t>15</a:t>
            </a:fld>
            <a:endParaRPr lang="et-EE"/>
          </a:p>
        </p:txBody>
      </p:sp>
      <p:pic>
        <p:nvPicPr>
          <p:cNvPr id="5" name="Picture 2">
            <a:extLst>
              <a:ext uri="{FF2B5EF4-FFF2-40B4-BE49-F238E27FC236}">
                <a16:creationId xmlns:a16="http://schemas.microsoft.com/office/drawing/2014/main" id="{A612F082-A51F-403D-8FBD-88388B8E2E4D}"/>
              </a:ext>
            </a:extLst>
          </p:cNvPr>
          <p:cNvPicPr>
            <a:picLocks noChangeAspect="1"/>
          </p:cNvPicPr>
          <p:nvPr/>
        </p:nvPicPr>
        <p:blipFill rotWithShape="1">
          <a:blip r:embed="rId3">
            <a:extLst>
              <a:ext uri="{28A0092B-C50C-407E-A947-70E740481C1C}">
                <a14:useLocalDpi xmlns:a14="http://schemas.microsoft.com/office/drawing/2010/main" val="0"/>
              </a:ext>
            </a:extLst>
          </a:blip>
          <a:srcRect l="13775" t="16401" r="16138" b="12201"/>
          <a:stretch/>
        </p:blipFill>
        <p:spPr>
          <a:xfrm>
            <a:off x="5141682" y="755585"/>
            <a:ext cx="6408712" cy="3672408"/>
          </a:xfrm>
          <a:prstGeom prst="rect">
            <a:avLst/>
          </a:prstGeom>
        </p:spPr>
      </p:pic>
    </p:spTree>
    <p:extLst>
      <p:ext uri="{BB962C8B-B14F-4D97-AF65-F5344CB8AC3E}">
        <p14:creationId xmlns:p14="http://schemas.microsoft.com/office/powerpoint/2010/main" val="4053221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7"/>
          <p:cNvGrpSpPr/>
          <p:nvPr/>
        </p:nvGrpSpPr>
        <p:grpSpPr>
          <a:xfrm>
            <a:off x="1991545" y="2640364"/>
            <a:ext cx="1865315" cy="1879884"/>
            <a:chOff x="467544" y="2640364"/>
            <a:chExt cx="1865315" cy="1879884"/>
          </a:xfrm>
        </p:grpSpPr>
        <p:sp>
          <p:nvSpPr>
            <p:cNvPr id="16" name="Rounded Rectangle 15"/>
            <p:cNvSpPr/>
            <p:nvPr/>
          </p:nvSpPr>
          <p:spPr>
            <a:xfrm>
              <a:off x="467544" y="2640364"/>
              <a:ext cx="1677892" cy="1383910"/>
            </a:xfrm>
            <a:prstGeom prst="roundRect">
              <a:avLst>
                <a:gd name="adj" fmla="val 10000"/>
              </a:avLst>
            </a:prstGeom>
            <a:blipFill rotWithShape="0">
              <a:blip r:embed="rId3" cstate="print"/>
              <a:stretch>
                <a:fillRect/>
              </a:stretch>
            </a:blipFill>
          </p:spPr>
          <p:style>
            <a:lnRef idx="1">
              <a:schemeClr val="accent5">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41399" y="392714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55471" tIns="42771" rIns="55471" bIns="42771" numCol="1" spcCol="1270" anchor="ctr" anchorCtr="0">
              <a:noAutofit/>
            </a:bodyPr>
            <a:lstStyle/>
            <a:p>
              <a:pPr algn="ctr" defTabSz="889000">
                <a:lnSpc>
                  <a:spcPct val="90000"/>
                </a:lnSpc>
                <a:spcBef>
                  <a:spcPct val="0"/>
                </a:spcBef>
                <a:spcAft>
                  <a:spcPct val="35000"/>
                </a:spcAft>
              </a:pPr>
              <a:r>
                <a:rPr lang="en-US" sz="2000" dirty="0">
                  <a:solidFill>
                    <a:srgbClr val="0070C0"/>
                  </a:solidFill>
                </a:rPr>
                <a:t>Procedural Oriented</a:t>
              </a:r>
            </a:p>
          </p:txBody>
        </p:sp>
      </p:grpSp>
      <p:grpSp>
        <p:nvGrpSpPr>
          <p:cNvPr id="18" name="Group 21"/>
          <p:cNvGrpSpPr/>
          <p:nvPr/>
        </p:nvGrpSpPr>
        <p:grpSpPr>
          <a:xfrm>
            <a:off x="2941871" y="2543235"/>
            <a:ext cx="3036087" cy="2465581"/>
            <a:chOff x="1417870" y="2543234"/>
            <a:chExt cx="3036087" cy="2465581"/>
          </a:xfrm>
        </p:grpSpPr>
        <p:sp>
          <p:nvSpPr>
            <p:cNvPr id="19" name="Shape 18"/>
            <p:cNvSpPr/>
            <p:nvPr/>
          </p:nvSpPr>
          <p:spPr>
            <a:xfrm>
              <a:off x="1417870" y="3192392"/>
              <a:ext cx="1816423" cy="1816423"/>
            </a:xfrm>
            <a:prstGeom prst="leftCircularArrow">
              <a:avLst>
                <a:gd name="adj1" fmla="val 2969"/>
                <a:gd name="adj2" fmla="val 363730"/>
                <a:gd name="adj3" fmla="val 2139241"/>
                <a:gd name="adj4" fmla="val 9024489"/>
                <a:gd name="adj5" fmla="val 3463"/>
              </a:avLst>
            </a:pr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sp>
        <p:grpSp>
          <p:nvGrpSpPr>
            <p:cNvPr id="20" name="Group 18"/>
            <p:cNvGrpSpPr/>
            <p:nvPr/>
          </p:nvGrpSpPr>
          <p:grpSpPr>
            <a:xfrm>
              <a:off x="2589632" y="2543234"/>
              <a:ext cx="1864325" cy="1680462"/>
              <a:chOff x="2589632" y="2543234"/>
              <a:chExt cx="1864325" cy="1680462"/>
            </a:xfrm>
          </p:grpSpPr>
          <p:sp>
            <p:nvSpPr>
              <p:cNvPr id="21" name="Rounded Rectangle 9"/>
              <p:cNvSpPr/>
              <p:nvPr/>
            </p:nvSpPr>
            <p:spPr>
              <a:xfrm>
                <a:off x="2589632" y="2839786"/>
                <a:ext cx="1677892" cy="1383910"/>
              </a:xfrm>
              <a:prstGeom prst="roundRect">
                <a:avLst>
                  <a:gd name="adj" fmla="val 10000"/>
                </a:avLst>
              </a:prstGeom>
              <a:blipFill rotWithShape="0">
                <a:blip r:embed="rId4" cstate="print"/>
                <a:stretch>
                  <a:fillRect/>
                </a:stretch>
              </a:blipFill>
            </p:spPr>
            <p:style>
              <a:lnRef idx="1">
                <a:schemeClr val="accent5">
                  <a:hueOff val="-3311292"/>
                  <a:satOff val="13270"/>
                  <a:lumOff val="2876"/>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Freeform 21"/>
              <p:cNvSpPr/>
              <p:nvPr/>
            </p:nvSpPr>
            <p:spPr>
              <a:xfrm>
                <a:off x="2962497" y="254323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3311292"/>
                  <a:satOff val="13270"/>
                  <a:lumOff val="2876"/>
                  <a:alphaOff val="0"/>
                </a:schemeClr>
              </a:fillRef>
              <a:effectRef idx="3">
                <a:schemeClr val="accent5">
                  <a:hueOff val="-3311292"/>
                  <a:satOff val="13270"/>
                  <a:lumOff val="2876"/>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Object Oriented</a:t>
                </a:r>
              </a:p>
            </p:txBody>
          </p:sp>
        </p:grpSp>
      </p:grpSp>
      <p:grpSp>
        <p:nvGrpSpPr>
          <p:cNvPr id="23" name="Group 22"/>
          <p:cNvGrpSpPr/>
          <p:nvPr/>
        </p:nvGrpSpPr>
        <p:grpSpPr>
          <a:xfrm>
            <a:off x="5048987" y="2000404"/>
            <a:ext cx="3050069" cy="2519844"/>
            <a:chOff x="3524986" y="2000404"/>
            <a:chExt cx="3050069" cy="2519844"/>
          </a:xfrm>
        </p:grpSpPr>
        <p:sp>
          <p:nvSpPr>
            <p:cNvPr id="24" name="Circular Arrow 23"/>
            <p:cNvSpPr/>
            <p:nvPr/>
          </p:nvSpPr>
          <p:spPr>
            <a:xfrm>
              <a:off x="3524986" y="2000404"/>
              <a:ext cx="2030821" cy="2030821"/>
            </a:xfrm>
            <a:prstGeom prst="circularArrow">
              <a:avLst>
                <a:gd name="adj1" fmla="val 2655"/>
                <a:gd name="adj2" fmla="val 322955"/>
                <a:gd name="adj3" fmla="val 19501534"/>
                <a:gd name="adj4" fmla="val 12575511"/>
                <a:gd name="adj5" fmla="val 3098"/>
              </a:avLst>
            </a:prstGeom>
          </p:spPr>
          <p:style>
            <a:lnRef idx="0">
              <a:schemeClr val="lt1">
                <a:hueOff val="0"/>
                <a:satOff val="0"/>
                <a:lumOff val="0"/>
                <a:alphaOff val="0"/>
              </a:schemeClr>
            </a:lnRef>
            <a:fillRef idx="3">
              <a:schemeClr val="accent5">
                <a:hueOff val="-4966938"/>
                <a:satOff val="19906"/>
                <a:lumOff val="4314"/>
                <a:alphaOff val="0"/>
              </a:schemeClr>
            </a:fillRef>
            <a:effectRef idx="3">
              <a:schemeClr val="accent5">
                <a:hueOff val="-4966938"/>
                <a:satOff val="19906"/>
                <a:lumOff val="4314"/>
                <a:alphaOff val="0"/>
              </a:schemeClr>
            </a:effectRef>
            <a:fontRef idx="minor">
              <a:schemeClr val="lt1"/>
            </a:fontRef>
          </p:style>
        </p:sp>
        <p:grpSp>
          <p:nvGrpSpPr>
            <p:cNvPr id="25" name="Group 19"/>
            <p:cNvGrpSpPr/>
            <p:nvPr/>
          </p:nvGrpSpPr>
          <p:grpSpPr>
            <a:xfrm>
              <a:off x="4710730" y="2839786"/>
              <a:ext cx="1864325" cy="1680462"/>
              <a:chOff x="4710730" y="2839786"/>
              <a:chExt cx="1864325" cy="1680462"/>
            </a:xfrm>
          </p:grpSpPr>
          <p:sp>
            <p:nvSpPr>
              <p:cNvPr id="26" name="Rounded Rectangle 12"/>
              <p:cNvSpPr/>
              <p:nvPr/>
            </p:nvSpPr>
            <p:spPr>
              <a:xfrm>
                <a:off x="4710730" y="2839786"/>
                <a:ext cx="1677892" cy="1383910"/>
              </a:xfrm>
              <a:prstGeom prst="roundRect">
                <a:avLst>
                  <a:gd name="adj" fmla="val 10000"/>
                </a:avLst>
              </a:prstGeom>
              <a:blipFill rotWithShape="0">
                <a:blip r:embed="rId5" cstate="print"/>
                <a:stretch>
                  <a:fillRect/>
                </a:stretch>
              </a:blipFill>
            </p:spPr>
            <p:style>
              <a:lnRef idx="1">
                <a:schemeClr val="accent5">
                  <a:hueOff val="-6622584"/>
                  <a:satOff val="26541"/>
                  <a:lumOff val="5752"/>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5083595" y="392714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6622584"/>
                  <a:satOff val="26541"/>
                  <a:lumOff val="5752"/>
                  <a:alphaOff val="0"/>
                </a:schemeClr>
              </a:fillRef>
              <a:effectRef idx="3">
                <a:schemeClr val="accent5">
                  <a:hueOff val="-6622584"/>
                  <a:satOff val="26541"/>
                  <a:lumOff val="5752"/>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Component Oriented</a:t>
                </a:r>
              </a:p>
            </p:txBody>
          </p:sp>
        </p:grpSp>
      </p:grpSp>
      <p:grpSp>
        <p:nvGrpSpPr>
          <p:cNvPr id="28" name="Group 23"/>
          <p:cNvGrpSpPr/>
          <p:nvPr/>
        </p:nvGrpSpPr>
        <p:grpSpPr>
          <a:xfrm>
            <a:off x="7184067" y="2543235"/>
            <a:ext cx="3036087" cy="2465581"/>
            <a:chOff x="5660066" y="2543234"/>
            <a:chExt cx="3036087" cy="2465581"/>
          </a:xfrm>
        </p:grpSpPr>
        <p:sp>
          <p:nvSpPr>
            <p:cNvPr id="29" name="Shape 28"/>
            <p:cNvSpPr/>
            <p:nvPr/>
          </p:nvSpPr>
          <p:spPr>
            <a:xfrm>
              <a:off x="5660066" y="3192392"/>
              <a:ext cx="1816423" cy="1816423"/>
            </a:xfrm>
            <a:prstGeom prst="leftCircularArrow">
              <a:avLst>
                <a:gd name="adj1" fmla="val 2969"/>
                <a:gd name="adj2" fmla="val 363730"/>
                <a:gd name="adj3" fmla="val 2139241"/>
                <a:gd name="adj4" fmla="val 9024489"/>
                <a:gd name="adj5" fmla="val 3463"/>
              </a:avLst>
            </a:pr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sp>
        <p:grpSp>
          <p:nvGrpSpPr>
            <p:cNvPr id="30" name="Group 20"/>
            <p:cNvGrpSpPr/>
            <p:nvPr/>
          </p:nvGrpSpPr>
          <p:grpSpPr>
            <a:xfrm>
              <a:off x="6831828" y="2543234"/>
              <a:ext cx="1864325" cy="1680462"/>
              <a:chOff x="6831828" y="2543234"/>
              <a:chExt cx="1864325" cy="1680462"/>
            </a:xfrm>
          </p:grpSpPr>
          <p:sp>
            <p:nvSpPr>
              <p:cNvPr id="31" name="Rounded Rectangle 30"/>
              <p:cNvSpPr/>
              <p:nvPr/>
            </p:nvSpPr>
            <p:spPr>
              <a:xfrm>
                <a:off x="6831828" y="2839786"/>
                <a:ext cx="1677892" cy="1383910"/>
              </a:xfrm>
              <a:prstGeom prst="roundRect">
                <a:avLst>
                  <a:gd name="adj" fmla="val 10000"/>
                </a:avLst>
              </a:prstGeom>
              <a:blipFill rotWithShape="0">
                <a:blip r:embed="rId6" cstate="print"/>
                <a:stretch>
                  <a:fillRect/>
                </a:stretch>
              </a:blipFill>
            </p:spPr>
            <p:style>
              <a:lnRef idx="1">
                <a:schemeClr val="accent5">
                  <a:hueOff val="-9933876"/>
                  <a:satOff val="39811"/>
                  <a:lumOff val="8628"/>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32" name="Freeform 16"/>
              <p:cNvSpPr/>
              <p:nvPr/>
            </p:nvSpPr>
            <p:spPr>
              <a:xfrm>
                <a:off x="7204693" y="2543234"/>
                <a:ext cx="1491460" cy="593104"/>
              </a:xfrm>
              <a:custGeom>
                <a:avLst/>
                <a:gdLst>
                  <a:gd name="connsiteX0" fmla="*/ 0 w 1491460"/>
                  <a:gd name="connsiteY0" fmla="*/ 59310 h 593104"/>
                  <a:gd name="connsiteX1" fmla="*/ 17372 w 1491460"/>
                  <a:gd name="connsiteY1" fmla="*/ 17372 h 593104"/>
                  <a:gd name="connsiteX2" fmla="*/ 59311 w 1491460"/>
                  <a:gd name="connsiteY2" fmla="*/ 1 h 593104"/>
                  <a:gd name="connsiteX3" fmla="*/ 1432150 w 1491460"/>
                  <a:gd name="connsiteY3" fmla="*/ 0 h 593104"/>
                  <a:gd name="connsiteX4" fmla="*/ 1474088 w 1491460"/>
                  <a:gd name="connsiteY4" fmla="*/ 17372 h 593104"/>
                  <a:gd name="connsiteX5" fmla="*/ 1491459 w 1491460"/>
                  <a:gd name="connsiteY5" fmla="*/ 59311 h 593104"/>
                  <a:gd name="connsiteX6" fmla="*/ 1491460 w 1491460"/>
                  <a:gd name="connsiteY6" fmla="*/ 533794 h 593104"/>
                  <a:gd name="connsiteX7" fmla="*/ 1474088 w 1491460"/>
                  <a:gd name="connsiteY7" fmla="*/ 575733 h 593104"/>
                  <a:gd name="connsiteX8" fmla="*/ 1432149 w 1491460"/>
                  <a:gd name="connsiteY8" fmla="*/ 593104 h 593104"/>
                  <a:gd name="connsiteX9" fmla="*/ 59310 w 1491460"/>
                  <a:gd name="connsiteY9" fmla="*/ 593104 h 593104"/>
                  <a:gd name="connsiteX10" fmla="*/ 17371 w 1491460"/>
                  <a:gd name="connsiteY10" fmla="*/ 575732 h 593104"/>
                  <a:gd name="connsiteX11" fmla="*/ 0 w 1491460"/>
                  <a:gd name="connsiteY11" fmla="*/ 533793 h 593104"/>
                  <a:gd name="connsiteX12" fmla="*/ 0 w 1491460"/>
                  <a:gd name="connsiteY12" fmla="*/ 59310 h 59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1460" h="593104">
                    <a:moveTo>
                      <a:pt x="0" y="59310"/>
                    </a:moveTo>
                    <a:cubicBezTo>
                      <a:pt x="0" y="43580"/>
                      <a:pt x="6249" y="28494"/>
                      <a:pt x="17372" y="17372"/>
                    </a:cubicBezTo>
                    <a:cubicBezTo>
                      <a:pt x="28495" y="6249"/>
                      <a:pt x="43581" y="1"/>
                      <a:pt x="59311" y="1"/>
                    </a:cubicBezTo>
                    <a:lnTo>
                      <a:pt x="1432150" y="0"/>
                    </a:lnTo>
                    <a:cubicBezTo>
                      <a:pt x="1447880" y="0"/>
                      <a:pt x="1462966" y="6249"/>
                      <a:pt x="1474088" y="17372"/>
                    </a:cubicBezTo>
                    <a:cubicBezTo>
                      <a:pt x="1485211" y="28495"/>
                      <a:pt x="1491459" y="43581"/>
                      <a:pt x="1491459" y="59311"/>
                    </a:cubicBezTo>
                    <a:cubicBezTo>
                      <a:pt x="1491459" y="217472"/>
                      <a:pt x="1491460" y="375633"/>
                      <a:pt x="1491460" y="533794"/>
                    </a:cubicBezTo>
                    <a:cubicBezTo>
                      <a:pt x="1491460" y="549524"/>
                      <a:pt x="1485211" y="564610"/>
                      <a:pt x="1474088" y="575733"/>
                    </a:cubicBezTo>
                    <a:cubicBezTo>
                      <a:pt x="1462965" y="586856"/>
                      <a:pt x="1447879" y="593104"/>
                      <a:pt x="1432149" y="593104"/>
                    </a:cubicBezTo>
                    <a:lnTo>
                      <a:pt x="59310" y="593104"/>
                    </a:lnTo>
                    <a:cubicBezTo>
                      <a:pt x="43580" y="593104"/>
                      <a:pt x="28494" y="586855"/>
                      <a:pt x="17371" y="575732"/>
                    </a:cubicBezTo>
                    <a:cubicBezTo>
                      <a:pt x="6248" y="564609"/>
                      <a:pt x="0" y="549523"/>
                      <a:pt x="0" y="533793"/>
                    </a:cubicBezTo>
                    <a:lnTo>
                      <a:pt x="0" y="59310"/>
                    </a:lnTo>
                    <a:close/>
                  </a:path>
                </a:pathLst>
              </a:cu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spcFirstLastPara="0" vert="horz" wrap="square" lIns="51661" tIns="40231" rIns="51661" bIns="40231" numCol="1" spcCol="1270" anchor="ctr" anchorCtr="0">
                <a:noAutofit/>
              </a:bodyPr>
              <a:lstStyle/>
              <a:p>
                <a:pPr algn="ctr" defTabSz="800100">
                  <a:lnSpc>
                    <a:spcPct val="90000"/>
                  </a:lnSpc>
                  <a:spcBef>
                    <a:spcPct val="0"/>
                  </a:spcBef>
                  <a:spcAft>
                    <a:spcPct val="35000"/>
                  </a:spcAft>
                </a:pPr>
                <a:r>
                  <a:rPr lang="en-US" dirty="0">
                    <a:solidFill>
                      <a:srgbClr val="0070C0"/>
                    </a:solidFill>
                  </a:rPr>
                  <a:t>Service Oriented</a:t>
                </a:r>
              </a:p>
            </p:txBody>
          </p:sp>
        </p:grpSp>
      </p:grpSp>
      <p:sp>
        <p:nvSpPr>
          <p:cNvPr id="33" name="Title 1"/>
          <p:cNvSpPr>
            <a:spLocks noGrp="1"/>
          </p:cNvSpPr>
          <p:nvPr>
            <p:ph type="title"/>
          </p:nvPr>
        </p:nvSpPr>
        <p:spPr>
          <a:xfrm>
            <a:off x="1981200" y="274638"/>
            <a:ext cx="8229600" cy="1143000"/>
          </a:xfrm>
        </p:spPr>
        <p:txBody>
          <a:bodyPr/>
          <a:lstStyle/>
          <a:p>
            <a:r>
              <a:rPr lang="et-EE" dirty="0" err="1"/>
              <a:t>How</a:t>
            </a:r>
            <a:r>
              <a:rPr lang="et-EE" dirty="0"/>
              <a:t> </a:t>
            </a:r>
            <a:r>
              <a:rPr lang="et-EE" dirty="0" err="1"/>
              <a:t>did</a:t>
            </a:r>
            <a:r>
              <a:rPr lang="et-EE" dirty="0"/>
              <a:t> </a:t>
            </a:r>
            <a:r>
              <a:rPr lang="et-EE" dirty="0" err="1"/>
              <a:t>it</a:t>
            </a:r>
            <a:r>
              <a:rPr lang="et-EE" dirty="0"/>
              <a:t> </a:t>
            </a:r>
            <a:r>
              <a:rPr lang="et-EE" dirty="0" err="1"/>
              <a:t>come</a:t>
            </a:r>
            <a:r>
              <a:rPr lang="et-EE" dirty="0"/>
              <a:t> </a:t>
            </a:r>
            <a:r>
              <a:rPr lang="et-EE" dirty="0" err="1"/>
              <a:t>to</a:t>
            </a:r>
            <a:r>
              <a:rPr lang="et-EE" dirty="0"/>
              <a:t> SOA?</a:t>
            </a:r>
            <a:endParaRPr lang="en-US" dirty="0"/>
          </a:p>
        </p:txBody>
      </p:sp>
      <p:sp>
        <p:nvSpPr>
          <p:cNvPr id="2" name="Slide Number Placeholder 1"/>
          <p:cNvSpPr>
            <a:spLocks noGrp="1"/>
          </p:cNvSpPr>
          <p:nvPr>
            <p:ph type="sldNum" sz="quarter" idx="12"/>
          </p:nvPr>
        </p:nvSpPr>
        <p:spPr/>
        <p:txBody>
          <a:bodyPr/>
          <a:lstStyle/>
          <a:p>
            <a:fld id="{F2B1BC60-FA16-4175-939F-92161651437E}" type="slidenum">
              <a:rPr lang="et-EE" smtClean="0"/>
              <a:pPr/>
              <a:t>16</a:t>
            </a:fld>
            <a:endParaRPr lang="et-EE"/>
          </a:p>
        </p:txBody>
      </p:sp>
    </p:spTree>
    <p:extLst>
      <p:ext uri="{BB962C8B-B14F-4D97-AF65-F5344CB8AC3E}">
        <p14:creationId xmlns:p14="http://schemas.microsoft.com/office/powerpoint/2010/main" val="3391739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86B5-6F2B-43B0-A5E3-6E64F44A7E80}"/>
              </a:ext>
            </a:extLst>
          </p:cNvPr>
          <p:cNvSpPr>
            <a:spLocks noGrp="1"/>
          </p:cNvSpPr>
          <p:nvPr>
            <p:ph type="title"/>
          </p:nvPr>
        </p:nvSpPr>
        <p:spPr/>
        <p:txBody>
          <a:bodyPr/>
          <a:lstStyle/>
          <a:p>
            <a:r>
              <a:rPr lang="en-US" dirty="0"/>
              <a:t>Why SOA in Enterprise?</a:t>
            </a:r>
          </a:p>
        </p:txBody>
      </p:sp>
      <p:sp>
        <p:nvSpPr>
          <p:cNvPr id="3" name="Content Placeholder 2">
            <a:extLst>
              <a:ext uri="{FF2B5EF4-FFF2-40B4-BE49-F238E27FC236}">
                <a16:creationId xmlns:a16="http://schemas.microsoft.com/office/drawing/2014/main" id="{E2BFEDDE-0018-468E-B5D5-B16CD4A29BE7}"/>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Why to introduce SOA in an organization?  What are the benefits for enterprises?</a:t>
            </a:r>
          </a:p>
          <a:p>
            <a:endParaRPr lang="en-US" sz="3600" dirty="0"/>
          </a:p>
        </p:txBody>
      </p:sp>
    </p:spTree>
    <p:extLst>
      <p:ext uri="{BB962C8B-B14F-4D97-AF65-F5344CB8AC3E}">
        <p14:creationId xmlns:p14="http://schemas.microsoft.com/office/powerpoint/2010/main" val="8055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E473A-0DEC-4A3F-BFAE-9D973CDADE90}"/>
              </a:ext>
            </a:extLst>
          </p:cNvPr>
          <p:cNvSpPr>
            <a:spLocks noGrp="1"/>
          </p:cNvSpPr>
          <p:nvPr>
            <p:ph type="title"/>
          </p:nvPr>
        </p:nvSpPr>
        <p:spPr/>
        <p:txBody>
          <a:bodyPr/>
          <a:lstStyle/>
          <a:p>
            <a:r>
              <a:rPr lang="en-AU" dirty="0"/>
              <a:t>Why SOA?</a:t>
            </a:r>
            <a:endParaRPr lang="x-none" dirty="0"/>
          </a:p>
        </p:txBody>
      </p:sp>
      <p:sp>
        <p:nvSpPr>
          <p:cNvPr id="3" name="内容占位符 2">
            <a:extLst>
              <a:ext uri="{FF2B5EF4-FFF2-40B4-BE49-F238E27FC236}">
                <a16:creationId xmlns:a16="http://schemas.microsoft.com/office/drawing/2014/main" id="{89E95211-8CEF-4F3F-83FC-9BE0534AF245}"/>
              </a:ext>
            </a:extLst>
          </p:cNvPr>
          <p:cNvSpPr>
            <a:spLocks noGrp="1"/>
          </p:cNvSpPr>
          <p:nvPr>
            <p:ph idx="1"/>
          </p:nvPr>
        </p:nvSpPr>
        <p:spPr/>
        <p:txBody>
          <a:bodyPr>
            <a:normAutofit/>
          </a:bodyPr>
          <a:lstStyle/>
          <a:p>
            <a:r>
              <a:rPr lang="en-AU" sz="4000" dirty="0"/>
              <a:t>From application centric to service centric environment </a:t>
            </a:r>
            <a:endParaRPr lang="x-none" sz="4000" dirty="0"/>
          </a:p>
        </p:txBody>
      </p:sp>
    </p:spTree>
    <p:extLst>
      <p:ext uri="{BB962C8B-B14F-4D97-AF65-F5344CB8AC3E}">
        <p14:creationId xmlns:p14="http://schemas.microsoft.com/office/powerpoint/2010/main" val="347721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Freeform 2">
            <a:extLst>
              <a:ext uri="{FF2B5EF4-FFF2-40B4-BE49-F238E27FC236}">
                <a16:creationId xmlns:a16="http://schemas.microsoft.com/office/drawing/2014/main" id="{03FBD730-4EE6-4B2B-9A81-8F757F036594}"/>
              </a:ext>
            </a:extLst>
          </p:cNvPr>
          <p:cNvSpPr>
            <a:spLocks/>
          </p:cNvSpPr>
          <p:nvPr/>
        </p:nvSpPr>
        <p:spPr bwMode="auto">
          <a:xfrm>
            <a:off x="1928813" y="1331913"/>
            <a:ext cx="4114800" cy="3903662"/>
          </a:xfrm>
          <a:custGeom>
            <a:avLst/>
            <a:gdLst>
              <a:gd name="T0" fmla="*/ 385 w 2571"/>
              <a:gd name="T1" fmla="*/ 351 h 2311"/>
              <a:gd name="T2" fmla="*/ 575 w 2571"/>
              <a:gd name="T3" fmla="*/ 281 h 2311"/>
              <a:gd name="T4" fmla="*/ 652 w 2571"/>
              <a:gd name="T5" fmla="*/ 260 h 2311"/>
              <a:gd name="T6" fmla="*/ 715 w 2571"/>
              <a:gd name="T7" fmla="*/ 225 h 2311"/>
              <a:gd name="T8" fmla="*/ 772 w 2571"/>
              <a:gd name="T9" fmla="*/ 218 h 2311"/>
              <a:gd name="T10" fmla="*/ 891 w 2571"/>
              <a:gd name="T11" fmla="*/ 176 h 2311"/>
              <a:gd name="T12" fmla="*/ 1074 w 2571"/>
              <a:gd name="T13" fmla="*/ 112 h 2311"/>
              <a:gd name="T14" fmla="*/ 1256 w 2571"/>
              <a:gd name="T15" fmla="*/ 77 h 2311"/>
              <a:gd name="T16" fmla="*/ 1320 w 2571"/>
              <a:gd name="T17" fmla="*/ 56 h 2311"/>
              <a:gd name="T18" fmla="*/ 1376 w 2571"/>
              <a:gd name="T19" fmla="*/ 28 h 2311"/>
              <a:gd name="T20" fmla="*/ 1453 w 2571"/>
              <a:gd name="T21" fmla="*/ 0 h 2311"/>
              <a:gd name="T22" fmla="*/ 1558 w 2571"/>
              <a:gd name="T23" fmla="*/ 28 h 2311"/>
              <a:gd name="T24" fmla="*/ 1636 w 2571"/>
              <a:gd name="T25" fmla="*/ 119 h 2311"/>
              <a:gd name="T26" fmla="*/ 1692 w 2571"/>
              <a:gd name="T27" fmla="*/ 133 h 2311"/>
              <a:gd name="T28" fmla="*/ 1720 w 2571"/>
              <a:gd name="T29" fmla="*/ 147 h 2311"/>
              <a:gd name="T30" fmla="*/ 1741 w 2571"/>
              <a:gd name="T31" fmla="*/ 169 h 2311"/>
              <a:gd name="T32" fmla="*/ 1896 w 2571"/>
              <a:gd name="T33" fmla="*/ 190 h 2311"/>
              <a:gd name="T34" fmla="*/ 1945 w 2571"/>
              <a:gd name="T35" fmla="*/ 218 h 2311"/>
              <a:gd name="T36" fmla="*/ 1966 w 2571"/>
              <a:gd name="T37" fmla="*/ 225 h 2311"/>
              <a:gd name="T38" fmla="*/ 2029 w 2571"/>
              <a:gd name="T39" fmla="*/ 260 h 2311"/>
              <a:gd name="T40" fmla="*/ 2057 w 2571"/>
              <a:gd name="T41" fmla="*/ 407 h 2311"/>
              <a:gd name="T42" fmla="*/ 2141 w 2571"/>
              <a:gd name="T43" fmla="*/ 527 h 2311"/>
              <a:gd name="T44" fmla="*/ 2184 w 2571"/>
              <a:gd name="T45" fmla="*/ 597 h 2311"/>
              <a:gd name="T46" fmla="*/ 2310 w 2571"/>
              <a:gd name="T47" fmla="*/ 941 h 2311"/>
              <a:gd name="T48" fmla="*/ 2401 w 2571"/>
              <a:gd name="T49" fmla="*/ 1089 h 2311"/>
              <a:gd name="T50" fmla="*/ 2514 w 2571"/>
              <a:gd name="T51" fmla="*/ 1257 h 2311"/>
              <a:gd name="T52" fmla="*/ 2535 w 2571"/>
              <a:gd name="T53" fmla="*/ 1299 h 2311"/>
              <a:gd name="T54" fmla="*/ 2563 w 2571"/>
              <a:gd name="T55" fmla="*/ 1405 h 2311"/>
              <a:gd name="T56" fmla="*/ 2464 w 2571"/>
              <a:gd name="T57" fmla="*/ 1868 h 2311"/>
              <a:gd name="T58" fmla="*/ 2373 w 2571"/>
              <a:gd name="T59" fmla="*/ 1995 h 2311"/>
              <a:gd name="T60" fmla="*/ 2338 w 2571"/>
              <a:gd name="T61" fmla="*/ 2065 h 2311"/>
              <a:gd name="T62" fmla="*/ 2282 w 2571"/>
              <a:gd name="T63" fmla="*/ 2135 h 2311"/>
              <a:gd name="T64" fmla="*/ 2127 w 2571"/>
              <a:gd name="T65" fmla="*/ 2234 h 2311"/>
              <a:gd name="T66" fmla="*/ 1706 w 2571"/>
              <a:gd name="T67" fmla="*/ 2269 h 2311"/>
              <a:gd name="T68" fmla="*/ 1453 w 2571"/>
              <a:gd name="T69" fmla="*/ 2283 h 2311"/>
              <a:gd name="T70" fmla="*/ 1327 w 2571"/>
              <a:gd name="T71" fmla="*/ 2311 h 2311"/>
              <a:gd name="T72" fmla="*/ 1039 w 2571"/>
              <a:gd name="T73" fmla="*/ 2304 h 2311"/>
              <a:gd name="T74" fmla="*/ 968 w 2571"/>
              <a:gd name="T75" fmla="*/ 2269 h 2311"/>
              <a:gd name="T76" fmla="*/ 842 w 2571"/>
              <a:gd name="T77" fmla="*/ 2227 h 2311"/>
              <a:gd name="T78" fmla="*/ 694 w 2571"/>
              <a:gd name="T79" fmla="*/ 2121 h 2311"/>
              <a:gd name="T80" fmla="*/ 603 w 2571"/>
              <a:gd name="T81" fmla="*/ 2044 h 2311"/>
              <a:gd name="T82" fmla="*/ 561 w 2571"/>
              <a:gd name="T83" fmla="*/ 2023 h 2311"/>
              <a:gd name="T84" fmla="*/ 477 w 2571"/>
              <a:gd name="T85" fmla="*/ 1932 h 2311"/>
              <a:gd name="T86" fmla="*/ 357 w 2571"/>
              <a:gd name="T87" fmla="*/ 1826 h 2311"/>
              <a:gd name="T88" fmla="*/ 308 w 2571"/>
              <a:gd name="T89" fmla="*/ 1777 h 2311"/>
              <a:gd name="T90" fmla="*/ 224 w 2571"/>
              <a:gd name="T91" fmla="*/ 1644 h 2311"/>
              <a:gd name="T92" fmla="*/ 168 w 2571"/>
              <a:gd name="T93" fmla="*/ 1552 h 2311"/>
              <a:gd name="T94" fmla="*/ 111 w 2571"/>
              <a:gd name="T95" fmla="*/ 1475 h 2311"/>
              <a:gd name="T96" fmla="*/ 69 w 2571"/>
              <a:gd name="T97" fmla="*/ 1384 h 2311"/>
              <a:gd name="T98" fmla="*/ 48 w 2571"/>
              <a:gd name="T99" fmla="*/ 1278 h 2311"/>
              <a:gd name="T100" fmla="*/ 175 w 2571"/>
              <a:gd name="T101" fmla="*/ 653 h 2311"/>
              <a:gd name="T102" fmla="*/ 252 w 2571"/>
              <a:gd name="T103" fmla="*/ 527 h 2311"/>
              <a:gd name="T104" fmla="*/ 273 w 2571"/>
              <a:gd name="T105" fmla="*/ 485 h 2311"/>
              <a:gd name="T106" fmla="*/ 294 w 2571"/>
              <a:gd name="T107" fmla="*/ 478 h 2311"/>
              <a:gd name="T108" fmla="*/ 371 w 2571"/>
              <a:gd name="T109" fmla="*/ 435 h 2311"/>
              <a:gd name="T110" fmla="*/ 406 w 2571"/>
              <a:gd name="T111" fmla="*/ 386 h 2311"/>
              <a:gd name="T112" fmla="*/ 385 w 2571"/>
              <a:gd name="T113" fmla="*/ 351 h 23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71"/>
              <a:gd name="T172" fmla="*/ 0 h 2311"/>
              <a:gd name="T173" fmla="*/ 2571 w 2571"/>
              <a:gd name="T174" fmla="*/ 2311 h 23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71" h="2311">
                <a:moveTo>
                  <a:pt x="385" y="351"/>
                </a:moveTo>
                <a:cubicBezTo>
                  <a:pt x="427" y="319"/>
                  <a:pt x="524" y="287"/>
                  <a:pt x="575" y="281"/>
                </a:cubicBezTo>
                <a:cubicBezTo>
                  <a:pt x="647" y="245"/>
                  <a:pt x="546" y="292"/>
                  <a:pt x="652" y="260"/>
                </a:cubicBezTo>
                <a:cubicBezTo>
                  <a:pt x="673" y="254"/>
                  <a:pt x="694" y="231"/>
                  <a:pt x="715" y="225"/>
                </a:cubicBezTo>
                <a:cubicBezTo>
                  <a:pt x="733" y="220"/>
                  <a:pt x="753" y="220"/>
                  <a:pt x="772" y="218"/>
                </a:cubicBezTo>
                <a:cubicBezTo>
                  <a:pt x="806" y="196"/>
                  <a:pt x="852" y="188"/>
                  <a:pt x="891" y="176"/>
                </a:cubicBezTo>
                <a:cubicBezTo>
                  <a:pt x="953" y="157"/>
                  <a:pt x="1012" y="132"/>
                  <a:pt x="1074" y="112"/>
                </a:cubicBezTo>
                <a:cubicBezTo>
                  <a:pt x="1130" y="93"/>
                  <a:pt x="1197" y="87"/>
                  <a:pt x="1256" y="77"/>
                </a:cubicBezTo>
                <a:cubicBezTo>
                  <a:pt x="1277" y="69"/>
                  <a:pt x="1299" y="65"/>
                  <a:pt x="1320" y="56"/>
                </a:cubicBezTo>
                <a:cubicBezTo>
                  <a:pt x="1339" y="48"/>
                  <a:pt x="1356" y="32"/>
                  <a:pt x="1376" y="28"/>
                </a:cubicBezTo>
                <a:cubicBezTo>
                  <a:pt x="1408" y="22"/>
                  <a:pt x="1426" y="18"/>
                  <a:pt x="1453" y="0"/>
                </a:cubicBezTo>
                <a:cubicBezTo>
                  <a:pt x="1487" y="7"/>
                  <a:pt x="1532" y="2"/>
                  <a:pt x="1558" y="28"/>
                </a:cubicBezTo>
                <a:cubicBezTo>
                  <a:pt x="1581" y="51"/>
                  <a:pt x="1612" y="100"/>
                  <a:pt x="1636" y="119"/>
                </a:cubicBezTo>
                <a:cubicBezTo>
                  <a:pt x="1643" y="125"/>
                  <a:pt x="1690" y="133"/>
                  <a:pt x="1692" y="133"/>
                </a:cubicBezTo>
                <a:cubicBezTo>
                  <a:pt x="1701" y="138"/>
                  <a:pt x="1712" y="141"/>
                  <a:pt x="1720" y="147"/>
                </a:cubicBezTo>
                <a:cubicBezTo>
                  <a:pt x="1728" y="153"/>
                  <a:pt x="1732" y="164"/>
                  <a:pt x="1741" y="169"/>
                </a:cubicBezTo>
                <a:cubicBezTo>
                  <a:pt x="1786" y="196"/>
                  <a:pt x="1844" y="184"/>
                  <a:pt x="1896" y="190"/>
                </a:cubicBezTo>
                <a:cubicBezTo>
                  <a:pt x="1955" y="205"/>
                  <a:pt x="1895" y="185"/>
                  <a:pt x="1945" y="218"/>
                </a:cubicBezTo>
                <a:cubicBezTo>
                  <a:pt x="1951" y="222"/>
                  <a:pt x="1960" y="221"/>
                  <a:pt x="1966" y="225"/>
                </a:cubicBezTo>
                <a:cubicBezTo>
                  <a:pt x="2038" y="265"/>
                  <a:pt x="1981" y="244"/>
                  <a:pt x="2029" y="260"/>
                </a:cubicBezTo>
                <a:cubicBezTo>
                  <a:pt x="2059" y="305"/>
                  <a:pt x="2039" y="358"/>
                  <a:pt x="2057" y="407"/>
                </a:cubicBezTo>
                <a:cubicBezTo>
                  <a:pt x="2073" y="450"/>
                  <a:pt x="2113" y="490"/>
                  <a:pt x="2141" y="527"/>
                </a:cubicBezTo>
                <a:cubicBezTo>
                  <a:pt x="2149" y="561"/>
                  <a:pt x="2159" y="573"/>
                  <a:pt x="2184" y="597"/>
                </a:cubicBezTo>
                <a:cubicBezTo>
                  <a:pt x="2239" y="706"/>
                  <a:pt x="2263" y="829"/>
                  <a:pt x="2310" y="941"/>
                </a:cubicBezTo>
                <a:cubicBezTo>
                  <a:pt x="2333" y="996"/>
                  <a:pt x="2368" y="1040"/>
                  <a:pt x="2401" y="1089"/>
                </a:cubicBezTo>
                <a:cubicBezTo>
                  <a:pt x="2439" y="1146"/>
                  <a:pt x="2465" y="1208"/>
                  <a:pt x="2514" y="1257"/>
                </a:cubicBezTo>
                <a:cubicBezTo>
                  <a:pt x="2519" y="1272"/>
                  <a:pt x="2531" y="1284"/>
                  <a:pt x="2535" y="1299"/>
                </a:cubicBezTo>
                <a:cubicBezTo>
                  <a:pt x="2566" y="1415"/>
                  <a:pt x="2529" y="1353"/>
                  <a:pt x="2563" y="1405"/>
                </a:cubicBezTo>
                <a:cubicBezTo>
                  <a:pt x="2560" y="1519"/>
                  <a:pt x="2571" y="1766"/>
                  <a:pt x="2464" y="1868"/>
                </a:cubicBezTo>
                <a:cubicBezTo>
                  <a:pt x="2440" y="1917"/>
                  <a:pt x="2403" y="1950"/>
                  <a:pt x="2373" y="1995"/>
                </a:cubicBezTo>
                <a:cubicBezTo>
                  <a:pt x="2334" y="2053"/>
                  <a:pt x="2368" y="2006"/>
                  <a:pt x="2338" y="2065"/>
                </a:cubicBezTo>
                <a:cubicBezTo>
                  <a:pt x="2324" y="2092"/>
                  <a:pt x="2301" y="2112"/>
                  <a:pt x="2282" y="2135"/>
                </a:cubicBezTo>
                <a:cubicBezTo>
                  <a:pt x="2236" y="2190"/>
                  <a:pt x="2201" y="2222"/>
                  <a:pt x="2127" y="2234"/>
                </a:cubicBezTo>
                <a:cubicBezTo>
                  <a:pt x="2006" y="2282"/>
                  <a:pt x="1816" y="2266"/>
                  <a:pt x="1706" y="2269"/>
                </a:cubicBezTo>
                <a:cubicBezTo>
                  <a:pt x="1622" y="2274"/>
                  <a:pt x="1537" y="2275"/>
                  <a:pt x="1453" y="2283"/>
                </a:cubicBezTo>
                <a:cubicBezTo>
                  <a:pt x="1414" y="2287"/>
                  <a:pt x="1368" y="2306"/>
                  <a:pt x="1327" y="2311"/>
                </a:cubicBezTo>
                <a:cubicBezTo>
                  <a:pt x="1231" y="2309"/>
                  <a:pt x="1135" y="2310"/>
                  <a:pt x="1039" y="2304"/>
                </a:cubicBezTo>
                <a:cubicBezTo>
                  <a:pt x="1023" y="2303"/>
                  <a:pt x="984" y="2274"/>
                  <a:pt x="968" y="2269"/>
                </a:cubicBezTo>
                <a:cubicBezTo>
                  <a:pt x="926" y="2255"/>
                  <a:pt x="884" y="2241"/>
                  <a:pt x="842" y="2227"/>
                </a:cubicBezTo>
                <a:cubicBezTo>
                  <a:pt x="798" y="2183"/>
                  <a:pt x="742" y="2158"/>
                  <a:pt x="694" y="2121"/>
                </a:cubicBezTo>
                <a:cubicBezTo>
                  <a:pt x="664" y="2097"/>
                  <a:pt x="635" y="2065"/>
                  <a:pt x="603" y="2044"/>
                </a:cubicBezTo>
                <a:cubicBezTo>
                  <a:pt x="556" y="2013"/>
                  <a:pt x="608" y="2065"/>
                  <a:pt x="561" y="2023"/>
                </a:cubicBezTo>
                <a:cubicBezTo>
                  <a:pt x="530" y="1996"/>
                  <a:pt x="508" y="1958"/>
                  <a:pt x="477" y="1932"/>
                </a:cubicBezTo>
                <a:cubicBezTo>
                  <a:pt x="435" y="1897"/>
                  <a:pt x="393" y="1866"/>
                  <a:pt x="357" y="1826"/>
                </a:cubicBezTo>
                <a:cubicBezTo>
                  <a:pt x="341" y="1809"/>
                  <a:pt x="308" y="1777"/>
                  <a:pt x="308" y="1777"/>
                </a:cubicBezTo>
                <a:cubicBezTo>
                  <a:pt x="289" y="1719"/>
                  <a:pt x="260" y="1690"/>
                  <a:pt x="224" y="1644"/>
                </a:cubicBezTo>
                <a:cubicBezTo>
                  <a:pt x="202" y="1616"/>
                  <a:pt x="189" y="1580"/>
                  <a:pt x="168" y="1552"/>
                </a:cubicBezTo>
                <a:cubicBezTo>
                  <a:pt x="148" y="1525"/>
                  <a:pt x="129" y="1505"/>
                  <a:pt x="111" y="1475"/>
                </a:cubicBezTo>
                <a:cubicBezTo>
                  <a:pt x="103" y="1443"/>
                  <a:pt x="87" y="1412"/>
                  <a:pt x="69" y="1384"/>
                </a:cubicBezTo>
                <a:cubicBezTo>
                  <a:pt x="62" y="1347"/>
                  <a:pt x="53" y="1315"/>
                  <a:pt x="48" y="1278"/>
                </a:cubicBezTo>
                <a:cubicBezTo>
                  <a:pt x="52" y="1050"/>
                  <a:pt x="0" y="820"/>
                  <a:pt x="175" y="653"/>
                </a:cubicBezTo>
                <a:cubicBezTo>
                  <a:pt x="197" y="609"/>
                  <a:pt x="225" y="568"/>
                  <a:pt x="252" y="527"/>
                </a:cubicBezTo>
                <a:cubicBezTo>
                  <a:pt x="261" y="514"/>
                  <a:pt x="262" y="496"/>
                  <a:pt x="273" y="485"/>
                </a:cubicBezTo>
                <a:cubicBezTo>
                  <a:pt x="278" y="480"/>
                  <a:pt x="287" y="481"/>
                  <a:pt x="294" y="478"/>
                </a:cubicBezTo>
                <a:cubicBezTo>
                  <a:pt x="341" y="456"/>
                  <a:pt x="339" y="456"/>
                  <a:pt x="371" y="435"/>
                </a:cubicBezTo>
                <a:cubicBezTo>
                  <a:pt x="387" y="386"/>
                  <a:pt x="371" y="398"/>
                  <a:pt x="406" y="386"/>
                </a:cubicBezTo>
                <a:cubicBezTo>
                  <a:pt x="416" y="355"/>
                  <a:pt x="420" y="368"/>
                  <a:pt x="385" y="351"/>
                </a:cubicBezTo>
                <a:close/>
              </a:path>
            </a:pathLst>
          </a:custGeom>
          <a:solidFill>
            <a:srgbClr val="FFFFCC"/>
          </a:solidFill>
          <a:ln w="9525">
            <a:solidFill>
              <a:schemeClr val="tx1"/>
            </a:solidFill>
            <a:round/>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1011" name="Rectangle 3">
            <a:extLst>
              <a:ext uri="{FF2B5EF4-FFF2-40B4-BE49-F238E27FC236}">
                <a16:creationId xmlns:a16="http://schemas.microsoft.com/office/drawing/2014/main" id="{CC3E8DD1-DCCE-4DC8-85A4-D98E4ABF9691}"/>
              </a:ext>
            </a:extLst>
          </p:cNvPr>
          <p:cNvSpPr>
            <a:spLocks noChangeArrowheads="1"/>
          </p:cNvSpPr>
          <p:nvPr/>
        </p:nvSpPr>
        <p:spPr bwMode="auto">
          <a:xfrm>
            <a:off x="6597650" y="2676526"/>
            <a:ext cx="3467100" cy="8794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cxnSp>
        <p:nvCxnSpPr>
          <p:cNvPr id="2091012" name="AutoShape 4">
            <a:extLst>
              <a:ext uri="{FF2B5EF4-FFF2-40B4-BE49-F238E27FC236}">
                <a16:creationId xmlns:a16="http://schemas.microsoft.com/office/drawing/2014/main" id="{47C01AA8-D330-4A51-BBD4-64AB8BD9C3BD}"/>
              </a:ext>
            </a:extLst>
          </p:cNvPr>
          <p:cNvCxnSpPr>
            <a:cxnSpLocks noChangeShapeType="1"/>
          </p:cNvCxnSpPr>
          <p:nvPr/>
        </p:nvCxnSpPr>
        <p:spPr bwMode="auto">
          <a:xfrm>
            <a:off x="3933826" y="2513014"/>
            <a:ext cx="517525" cy="136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1013" name="AutoShape 5">
            <a:extLst>
              <a:ext uri="{FF2B5EF4-FFF2-40B4-BE49-F238E27FC236}">
                <a16:creationId xmlns:a16="http://schemas.microsoft.com/office/drawing/2014/main" id="{2FEFC47A-7171-483B-ABE2-B76343565C4A}"/>
              </a:ext>
            </a:extLst>
          </p:cNvPr>
          <p:cNvCxnSpPr>
            <a:cxnSpLocks noChangeShapeType="1"/>
          </p:cNvCxnSpPr>
          <p:nvPr/>
        </p:nvCxnSpPr>
        <p:spPr bwMode="auto">
          <a:xfrm>
            <a:off x="3178175" y="3133726"/>
            <a:ext cx="173038" cy="3349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91014" name="AutoShape 6">
            <a:extLst>
              <a:ext uri="{FF2B5EF4-FFF2-40B4-BE49-F238E27FC236}">
                <a16:creationId xmlns:a16="http://schemas.microsoft.com/office/drawing/2014/main" id="{17434D29-99A4-4764-8163-E00CB330E631}"/>
              </a:ext>
            </a:extLst>
          </p:cNvPr>
          <p:cNvSpPr>
            <a:spLocks noChangeArrowheads="1"/>
          </p:cNvSpPr>
          <p:nvPr/>
        </p:nvSpPr>
        <p:spPr bwMode="auto">
          <a:xfrm>
            <a:off x="5838825" y="2976564"/>
            <a:ext cx="725488" cy="346075"/>
          </a:xfrm>
          <a:prstGeom prst="rightArrow">
            <a:avLst>
              <a:gd name="adj1" fmla="val 50000"/>
              <a:gd name="adj2" fmla="val 52408"/>
            </a:avLst>
          </a:prstGeom>
          <a:solidFill>
            <a:schemeClr val="bg1"/>
          </a:solidFill>
          <a:ln w="9525">
            <a:solidFill>
              <a:schemeClr val="tx1"/>
            </a:solidFill>
            <a:miter lim="800000"/>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1015" name="Rectangle 7">
            <a:extLst>
              <a:ext uri="{FF2B5EF4-FFF2-40B4-BE49-F238E27FC236}">
                <a16:creationId xmlns:a16="http://schemas.microsoft.com/office/drawing/2014/main" id="{782432E6-9A7D-4061-B754-0F10044BEA7B}"/>
              </a:ext>
            </a:extLst>
          </p:cNvPr>
          <p:cNvSpPr>
            <a:spLocks noGrp="1" noChangeArrowheads="1"/>
          </p:cNvSpPr>
          <p:nvPr>
            <p:ph type="title"/>
          </p:nvPr>
        </p:nvSpPr>
        <p:spPr/>
        <p:txBody>
          <a:bodyPr/>
          <a:lstStyle/>
          <a:p>
            <a:pPr eaLnBrk="1" hangingPunct="1">
              <a:defRPr/>
            </a:pPr>
            <a:r>
              <a:rPr lang="en-US"/>
              <a:t>Application Centric</a:t>
            </a:r>
            <a:endParaRPr lang="sv-SE"/>
          </a:p>
        </p:txBody>
      </p:sp>
      <p:graphicFrame>
        <p:nvGraphicFramePr>
          <p:cNvPr id="2091016" name="Object 8">
            <a:extLst>
              <a:ext uri="{FF2B5EF4-FFF2-40B4-BE49-F238E27FC236}">
                <a16:creationId xmlns:a16="http://schemas.microsoft.com/office/drawing/2014/main" id="{63180002-B483-4809-9E02-2C694046B13B}"/>
              </a:ext>
            </a:extLst>
          </p:cNvPr>
          <p:cNvGraphicFramePr>
            <a:graphicFrameLocks noGrp="1" noChangeAspect="1"/>
          </p:cNvGraphicFramePr>
          <p:nvPr>
            <p:ph sz="half" idx="1"/>
          </p:nvPr>
        </p:nvGraphicFramePr>
        <p:xfrm>
          <a:off x="3235325" y="2982914"/>
          <a:ext cx="1549400" cy="1577975"/>
        </p:xfrm>
        <a:graphic>
          <a:graphicData uri="http://schemas.openxmlformats.org/presentationml/2006/ole">
            <mc:AlternateContent xmlns:mc="http://schemas.openxmlformats.org/markup-compatibility/2006">
              <mc:Choice xmlns:v="urn:schemas-microsoft-com:vml" Requires="v">
                <p:oleObj name="Visio" r:id="rId3" imgW="1156023" imgH="1197376" progId="Visio.Drawing.11">
                  <p:embed/>
                </p:oleObj>
              </mc:Choice>
              <mc:Fallback>
                <p:oleObj name="Visio" r:id="rId3" imgW="1156023" imgH="11973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2982914"/>
                        <a:ext cx="1549400" cy="1577975"/>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1017" name="Object 9">
            <a:extLst>
              <a:ext uri="{FF2B5EF4-FFF2-40B4-BE49-F238E27FC236}">
                <a16:creationId xmlns:a16="http://schemas.microsoft.com/office/drawing/2014/main" id="{BB60519E-FBEF-49F4-9121-ED3E9BE7BAFF}"/>
              </a:ext>
            </a:extLst>
          </p:cNvPr>
          <p:cNvGraphicFramePr>
            <a:graphicFrameLocks noGrp="1" noChangeAspect="1"/>
          </p:cNvGraphicFramePr>
          <p:nvPr>
            <p:ph sz="quarter" idx="2"/>
          </p:nvPr>
        </p:nvGraphicFramePr>
        <p:xfrm>
          <a:off x="2573339" y="2179639"/>
          <a:ext cx="1260475" cy="1271587"/>
        </p:xfrm>
        <a:graphic>
          <a:graphicData uri="http://schemas.openxmlformats.org/presentationml/2006/ole">
            <mc:AlternateContent xmlns:mc="http://schemas.openxmlformats.org/markup-compatibility/2006">
              <mc:Choice xmlns:v="urn:schemas-microsoft-com:vml" Requires="v">
                <p:oleObj name="Visio" r:id="rId5" imgW="1156023" imgH="1197376" progId="Visio.Drawing.11">
                  <p:embed/>
                </p:oleObj>
              </mc:Choice>
              <mc:Fallback>
                <p:oleObj name="Visio" r:id="rId5" imgW="1156023" imgH="11973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339" y="2179639"/>
                        <a:ext cx="1260475" cy="1271587"/>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1018" name="Text Box 10">
            <a:extLst>
              <a:ext uri="{FF2B5EF4-FFF2-40B4-BE49-F238E27FC236}">
                <a16:creationId xmlns:a16="http://schemas.microsoft.com/office/drawing/2014/main" id="{88ACDAEE-8C66-4F78-8288-6F82A911A80A}"/>
              </a:ext>
            </a:extLst>
          </p:cNvPr>
          <p:cNvSpPr txBox="1">
            <a:spLocks noChangeArrowheads="1"/>
          </p:cNvSpPr>
          <p:nvPr/>
        </p:nvSpPr>
        <p:spPr bwMode="auto">
          <a:xfrm>
            <a:off x="3860800" y="2036764"/>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Finance</a:t>
            </a:r>
          </a:p>
        </p:txBody>
      </p:sp>
      <p:sp>
        <p:nvSpPr>
          <p:cNvPr id="2091019" name="Text Box 11">
            <a:extLst>
              <a:ext uri="{FF2B5EF4-FFF2-40B4-BE49-F238E27FC236}">
                <a16:creationId xmlns:a16="http://schemas.microsoft.com/office/drawing/2014/main" id="{C2F132DA-A9C6-4956-8926-909402D7FDD3}"/>
              </a:ext>
            </a:extLst>
          </p:cNvPr>
          <p:cNvSpPr txBox="1">
            <a:spLocks noChangeArrowheads="1"/>
          </p:cNvSpPr>
          <p:nvPr/>
        </p:nvSpPr>
        <p:spPr bwMode="auto">
          <a:xfrm>
            <a:off x="4389439" y="3956050"/>
            <a:ext cx="942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Distribution</a:t>
            </a:r>
          </a:p>
        </p:txBody>
      </p:sp>
      <p:sp>
        <p:nvSpPr>
          <p:cNvPr id="2091020" name="Text Box 12">
            <a:extLst>
              <a:ext uri="{FF2B5EF4-FFF2-40B4-BE49-F238E27FC236}">
                <a16:creationId xmlns:a16="http://schemas.microsoft.com/office/drawing/2014/main" id="{4DE50A90-59C1-4E94-A010-9DCE28061C48}"/>
              </a:ext>
            </a:extLst>
          </p:cNvPr>
          <p:cNvSpPr txBox="1">
            <a:spLocks noChangeArrowheads="1"/>
          </p:cNvSpPr>
          <p:nvPr/>
        </p:nvSpPr>
        <p:spPr bwMode="auto">
          <a:xfrm>
            <a:off x="2311401" y="3983039"/>
            <a:ext cx="114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Manufacturing</a:t>
            </a:r>
          </a:p>
        </p:txBody>
      </p:sp>
      <p:pic>
        <p:nvPicPr>
          <p:cNvPr id="2091021" name="Picture 13" descr="bs00882_">
            <a:extLst>
              <a:ext uri="{FF2B5EF4-FFF2-40B4-BE49-F238E27FC236}">
                <a16:creationId xmlns:a16="http://schemas.microsoft.com/office/drawing/2014/main" id="{E740BB4D-A32A-477E-B05E-5BECA55A88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7625" y="1425576"/>
            <a:ext cx="615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2" name="Picture 14" descr="j0295696">
            <a:extLst>
              <a:ext uri="{FF2B5EF4-FFF2-40B4-BE49-F238E27FC236}">
                <a16:creationId xmlns:a16="http://schemas.microsoft.com/office/drawing/2014/main" id="{88ED5437-AB92-4E53-911A-47A59F5B1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19600" y="4259264"/>
            <a:ext cx="769938"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3" name="Picture 15" descr="j0329595">
            <a:extLst>
              <a:ext uri="{FF2B5EF4-FFF2-40B4-BE49-F238E27FC236}">
                <a16:creationId xmlns:a16="http://schemas.microsoft.com/office/drawing/2014/main" id="{A85F36B5-D1A2-430D-A332-5518D394EC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00376" y="4191001"/>
            <a:ext cx="6588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024" name="Picture 16">
            <a:extLst>
              <a:ext uri="{FF2B5EF4-FFF2-40B4-BE49-F238E27FC236}">
                <a16:creationId xmlns:a16="http://schemas.microsoft.com/office/drawing/2014/main" id="{158B3CAE-21C8-4E2E-9218-993449BEE3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4414" y="2417763"/>
            <a:ext cx="53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1025" name="Text Box 17">
            <a:extLst>
              <a:ext uri="{FF2B5EF4-FFF2-40B4-BE49-F238E27FC236}">
                <a16:creationId xmlns:a16="http://schemas.microsoft.com/office/drawing/2014/main" id="{B2F3B87A-2353-4E86-85D0-055D8B93AC0A}"/>
              </a:ext>
            </a:extLst>
          </p:cNvPr>
          <p:cNvSpPr txBox="1">
            <a:spLocks noChangeArrowheads="1"/>
          </p:cNvSpPr>
          <p:nvPr/>
        </p:nvSpPr>
        <p:spPr bwMode="auto">
          <a:xfrm>
            <a:off x="2239963" y="29845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Supply</a:t>
            </a:r>
          </a:p>
        </p:txBody>
      </p:sp>
      <p:sp>
        <p:nvSpPr>
          <p:cNvPr id="2091026" name="Text Box 18">
            <a:extLst>
              <a:ext uri="{FF2B5EF4-FFF2-40B4-BE49-F238E27FC236}">
                <a16:creationId xmlns:a16="http://schemas.microsoft.com/office/drawing/2014/main" id="{D22D0804-B3F7-4CE8-870D-357AEFCABEE4}"/>
              </a:ext>
            </a:extLst>
          </p:cNvPr>
          <p:cNvSpPr txBox="1">
            <a:spLocks noChangeArrowheads="1"/>
          </p:cNvSpPr>
          <p:nvPr/>
        </p:nvSpPr>
        <p:spPr bwMode="auto">
          <a:xfrm>
            <a:off x="7327901"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7" name="Text Box 19">
            <a:extLst>
              <a:ext uri="{FF2B5EF4-FFF2-40B4-BE49-F238E27FC236}">
                <a16:creationId xmlns:a16="http://schemas.microsoft.com/office/drawing/2014/main" id="{9EF9B10A-6750-460F-BAF5-FEDB18D77D55}"/>
              </a:ext>
            </a:extLst>
          </p:cNvPr>
          <p:cNvSpPr txBox="1">
            <a:spLocks noChangeArrowheads="1"/>
          </p:cNvSpPr>
          <p:nvPr/>
        </p:nvSpPr>
        <p:spPr bwMode="auto">
          <a:xfrm>
            <a:off x="7777164"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8" name="Text Box 20">
            <a:extLst>
              <a:ext uri="{FF2B5EF4-FFF2-40B4-BE49-F238E27FC236}">
                <a16:creationId xmlns:a16="http://schemas.microsoft.com/office/drawing/2014/main" id="{9AD006E9-2491-45C7-8217-AFD837E3FD74}"/>
              </a:ext>
            </a:extLst>
          </p:cNvPr>
          <p:cNvSpPr txBox="1">
            <a:spLocks noChangeArrowheads="1"/>
          </p:cNvSpPr>
          <p:nvPr/>
        </p:nvSpPr>
        <p:spPr bwMode="auto">
          <a:xfrm>
            <a:off x="8228014"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29" name="Text Box 21">
            <a:extLst>
              <a:ext uri="{FF2B5EF4-FFF2-40B4-BE49-F238E27FC236}">
                <a16:creationId xmlns:a16="http://schemas.microsoft.com/office/drawing/2014/main" id="{43121A8F-C9BD-4F6B-B344-03CC0D3595CA}"/>
              </a:ext>
            </a:extLst>
          </p:cNvPr>
          <p:cNvSpPr txBox="1">
            <a:spLocks noChangeArrowheads="1"/>
          </p:cNvSpPr>
          <p:nvPr/>
        </p:nvSpPr>
        <p:spPr bwMode="auto">
          <a:xfrm>
            <a:off x="8677276" y="2090739"/>
            <a:ext cx="365125" cy="376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2091030" name="AutoShape 22">
            <a:extLst>
              <a:ext uri="{FF2B5EF4-FFF2-40B4-BE49-F238E27FC236}">
                <a16:creationId xmlns:a16="http://schemas.microsoft.com/office/drawing/2014/main" id="{D07DF065-6CD5-4A82-8081-B4E5651FBE60}"/>
              </a:ext>
            </a:extLst>
          </p:cNvPr>
          <p:cNvCxnSpPr>
            <a:cxnSpLocks noChangeShapeType="1"/>
            <a:stCxn id="2091026" idx="2"/>
          </p:cNvCxnSpPr>
          <p:nvPr/>
        </p:nvCxnSpPr>
        <p:spPr bwMode="auto">
          <a:xfrm>
            <a:off x="7510464" y="2466975"/>
            <a:ext cx="674687"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1" name="AutoShape 23">
            <a:extLst>
              <a:ext uri="{FF2B5EF4-FFF2-40B4-BE49-F238E27FC236}">
                <a16:creationId xmlns:a16="http://schemas.microsoft.com/office/drawing/2014/main" id="{202A21BD-8C31-41BC-8FA5-24495A5F4A8F}"/>
              </a:ext>
            </a:extLst>
          </p:cNvPr>
          <p:cNvCxnSpPr>
            <a:cxnSpLocks noChangeShapeType="1"/>
            <a:stCxn id="2091028" idx="2"/>
          </p:cNvCxnSpPr>
          <p:nvPr/>
        </p:nvCxnSpPr>
        <p:spPr bwMode="auto">
          <a:xfrm flipH="1">
            <a:off x="8185151" y="2466975"/>
            <a:ext cx="225425"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2" name="AutoShape 24">
            <a:extLst>
              <a:ext uri="{FF2B5EF4-FFF2-40B4-BE49-F238E27FC236}">
                <a16:creationId xmlns:a16="http://schemas.microsoft.com/office/drawing/2014/main" id="{5895748F-F22B-4A26-B550-F6E76C50193C}"/>
              </a:ext>
            </a:extLst>
          </p:cNvPr>
          <p:cNvCxnSpPr>
            <a:cxnSpLocks noChangeShapeType="1"/>
            <a:stCxn id="2091027" idx="2"/>
          </p:cNvCxnSpPr>
          <p:nvPr/>
        </p:nvCxnSpPr>
        <p:spPr bwMode="auto">
          <a:xfrm>
            <a:off x="7959726" y="2466975"/>
            <a:ext cx="225425"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3" name="AutoShape 25">
            <a:extLst>
              <a:ext uri="{FF2B5EF4-FFF2-40B4-BE49-F238E27FC236}">
                <a16:creationId xmlns:a16="http://schemas.microsoft.com/office/drawing/2014/main" id="{69041FF0-0358-4C2B-A687-26C6C35734CB}"/>
              </a:ext>
            </a:extLst>
          </p:cNvPr>
          <p:cNvCxnSpPr>
            <a:cxnSpLocks noChangeShapeType="1"/>
            <a:stCxn id="2091029" idx="2"/>
          </p:cNvCxnSpPr>
          <p:nvPr/>
        </p:nvCxnSpPr>
        <p:spPr bwMode="auto">
          <a:xfrm flipH="1">
            <a:off x="8185150" y="2466975"/>
            <a:ext cx="674688"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91034" name="Text Box 26">
            <a:extLst>
              <a:ext uri="{FF2B5EF4-FFF2-40B4-BE49-F238E27FC236}">
                <a16:creationId xmlns:a16="http://schemas.microsoft.com/office/drawing/2014/main" id="{6AD70BA6-97E6-4091-8F47-7DD907278ECE}"/>
              </a:ext>
            </a:extLst>
          </p:cNvPr>
          <p:cNvSpPr txBox="1">
            <a:spLocks noChangeArrowheads="1"/>
          </p:cNvSpPr>
          <p:nvPr/>
        </p:nvSpPr>
        <p:spPr bwMode="auto">
          <a:xfrm>
            <a:off x="7151688" y="1452563"/>
            <a:ext cx="2611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Narrow Consumers </a:t>
            </a:r>
            <a:br>
              <a:rPr lang="en-US" altLang="x-none" sz="1400" b="1"/>
            </a:br>
            <a:r>
              <a:rPr lang="en-US" altLang="x-none" sz="1400" b="1"/>
              <a:t>Limited Business Processes</a:t>
            </a:r>
          </a:p>
        </p:txBody>
      </p:sp>
      <p:sp>
        <p:nvSpPr>
          <p:cNvPr id="2091035" name="Text Box 27">
            <a:extLst>
              <a:ext uri="{FF2B5EF4-FFF2-40B4-BE49-F238E27FC236}">
                <a16:creationId xmlns:a16="http://schemas.microsoft.com/office/drawing/2014/main" id="{BE33C686-6053-43B4-A9ED-4B6B62026AE8}"/>
              </a:ext>
            </a:extLst>
          </p:cNvPr>
          <p:cNvSpPr txBox="1">
            <a:spLocks noChangeArrowheads="1"/>
          </p:cNvSpPr>
          <p:nvPr/>
        </p:nvSpPr>
        <p:spPr bwMode="auto">
          <a:xfrm>
            <a:off x="6881814" y="3744914"/>
            <a:ext cx="1063625" cy="376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36" name="Text Box 28">
            <a:extLst>
              <a:ext uri="{FF2B5EF4-FFF2-40B4-BE49-F238E27FC236}">
                <a16:creationId xmlns:a16="http://schemas.microsoft.com/office/drawing/2014/main" id="{3EB03BD1-3C0A-49A1-B872-ABEBA56EE771}"/>
              </a:ext>
            </a:extLst>
          </p:cNvPr>
          <p:cNvSpPr txBox="1">
            <a:spLocks noChangeArrowheads="1"/>
          </p:cNvSpPr>
          <p:nvPr/>
        </p:nvSpPr>
        <p:spPr bwMode="auto">
          <a:xfrm>
            <a:off x="7683501" y="3906839"/>
            <a:ext cx="1057275" cy="4524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2091037" name="Text Box 29">
            <a:extLst>
              <a:ext uri="{FF2B5EF4-FFF2-40B4-BE49-F238E27FC236}">
                <a16:creationId xmlns:a16="http://schemas.microsoft.com/office/drawing/2014/main" id="{11D53EEB-3732-4F35-A6A9-E16C0BD8755D}"/>
              </a:ext>
            </a:extLst>
          </p:cNvPr>
          <p:cNvSpPr txBox="1">
            <a:spLocks noChangeArrowheads="1"/>
          </p:cNvSpPr>
          <p:nvPr/>
        </p:nvSpPr>
        <p:spPr bwMode="auto">
          <a:xfrm>
            <a:off x="8424864" y="3668714"/>
            <a:ext cx="1260475" cy="376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2091038" name="AutoShape 30">
            <a:extLst>
              <a:ext uri="{FF2B5EF4-FFF2-40B4-BE49-F238E27FC236}">
                <a16:creationId xmlns:a16="http://schemas.microsoft.com/office/drawing/2014/main" id="{1DAEAA2C-45FE-4F8D-9854-1380F1846A1F}"/>
              </a:ext>
            </a:extLst>
          </p:cNvPr>
          <p:cNvCxnSpPr>
            <a:cxnSpLocks noChangeShapeType="1"/>
            <a:endCxn id="2091035" idx="0"/>
          </p:cNvCxnSpPr>
          <p:nvPr/>
        </p:nvCxnSpPr>
        <p:spPr bwMode="auto">
          <a:xfrm flipH="1">
            <a:off x="7413625" y="3116263"/>
            <a:ext cx="401638" cy="628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39" name="AutoShape 31">
            <a:extLst>
              <a:ext uri="{FF2B5EF4-FFF2-40B4-BE49-F238E27FC236}">
                <a16:creationId xmlns:a16="http://schemas.microsoft.com/office/drawing/2014/main" id="{FE5095D7-865B-4B1F-A2D2-721413B67227}"/>
              </a:ext>
            </a:extLst>
          </p:cNvPr>
          <p:cNvCxnSpPr>
            <a:cxnSpLocks noChangeShapeType="1"/>
            <a:endCxn id="2091036" idx="0"/>
          </p:cNvCxnSpPr>
          <p:nvPr/>
        </p:nvCxnSpPr>
        <p:spPr bwMode="auto">
          <a:xfrm>
            <a:off x="8185150" y="3492500"/>
            <a:ext cx="26988" cy="414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91040" name="AutoShape 32">
            <a:extLst>
              <a:ext uri="{FF2B5EF4-FFF2-40B4-BE49-F238E27FC236}">
                <a16:creationId xmlns:a16="http://schemas.microsoft.com/office/drawing/2014/main" id="{520AA56E-6286-4C54-B5B0-672C29687276}"/>
              </a:ext>
            </a:extLst>
          </p:cNvPr>
          <p:cNvCxnSpPr>
            <a:cxnSpLocks noChangeShapeType="1"/>
            <a:endCxn id="2091037" idx="0"/>
          </p:cNvCxnSpPr>
          <p:nvPr/>
        </p:nvCxnSpPr>
        <p:spPr bwMode="auto">
          <a:xfrm>
            <a:off x="8555038" y="3116263"/>
            <a:ext cx="500062" cy="552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91041" name="Text Box 33">
            <a:extLst>
              <a:ext uri="{FF2B5EF4-FFF2-40B4-BE49-F238E27FC236}">
                <a16:creationId xmlns:a16="http://schemas.microsoft.com/office/drawing/2014/main" id="{A6F85BAE-966E-48B0-A7BB-A823C326161C}"/>
              </a:ext>
            </a:extLst>
          </p:cNvPr>
          <p:cNvSpPr txBox="1">
            <a:spLocks noChangeArrowheads="1"/>
          </p:cNvSpPr>
          <p:nvPr/>
        </p:nvSpPr>
        <p:spPr bwMode="auto">
          <a:xfrm>
            <a:off x="6775451" y="4327525"/>
            <a:ext cx="20746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Overlapped resources</a:t>
            </a:r>
            <a:br>
              <a:rPr lang="en-US" altLang="x-none" sz="1400" b="1"/>
            </a:br>
            <a:r>
              <a:rPr lang="en-US" altLang="x-none" sz="1400" b="1"/>
              <a:t>Overlapped providers</a:t>
            </a:r>
          </a:p>
        </p:txBody>
      </p:sp>
      <p:sp>
        <p:nvSpPr>
          <p:cNvPr id="2091042" name="Text Box 34">
            <a:extLst>
              <a:ext uri="{FF2B5EF4-FFF2-40B4-BE49-F238E27FC236}">
                <a16:creationId xmlns:a16="http://schemas.microsoft.com/office/drawing/2014/main" id="{4DD31FEF-9C51-4070-8886-9F4A0B9E98D6}"/>
              </a:ext>
            </a:extLst>
          </p:cNvPr>
          <p:cNvSpPr txBox="1">
            <a:spLocks noChangeArrowheads="1"/>
          </p:cNvSpPr>
          <p:nvPr/>
        </p:nvSpPr>
        <p:spPr bwMode="auto">
          <a:xfrm>
            <a:off x="1895475" y="1257300"/>
            <a:ext cx="1885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Business scope</a:t>
            </a:r>
          </a:p>
        </p:txBody>
      </p:sp>
      <p:graphicFrame>
        <p:nvGraphicFramePr>
          <p:cNvPr id="2091043" name="Object 35">
            <a:extLst>
              <a:ext uri="{FF2B5EF4-FFF2-40B4-BE49-F238E27FC236}">
                <a16:creationId xmlns:a16="http://schemas.microsoft.com/office/drawing/2014/main" id="{CF3E14F9-1752-406C-9A92-E85909CF2F5D}"/>
              </a:ext>
            </a:extLst>
          </p:cNvPr>
          <p:cNvGraphicFramePr>
            <a:graphicFrameLocks noGrp="1" noChangeAspect="1"/>
          </p:cNvGraphicFramePr>
          <p:nvPr>
            <p:ph sz="quarter" idx="3"/>
          </p:nvPr>
        </p:nvGraphicFramePr>
        <p:xfrm>
          <a:off x="4365625" y="2427289"/>
          <a:ext cx="1041400" cy="1049337"/>
        </p:xfrm>
        <a:graphic>
          <a:graphicData uri="http://schemas.openxmlformats.org/presentationml/2006/ole">
            <mc:AlternateContent xmlns:mc="http://schemas.openxmlformats.org/markup-compatibility/2006">
              <mc:Choice xmlns:v="urn:schemas-microsoft-com:vml" Requires="v">
                <p:oleObj name="Visio" r:id="rId10" imgW="1165444" imgH="1206253" progId="Visio.Drawing.11">
                  <p:embed/>
                </p:oleObj>
              </mc:Choice>
              <mc:Fallback>
                <p:oleObj name="Visio" r:id="rId10" imgW="1165444" imgH="1206253"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5625" y="2427289"/>
                        <a:ext cx="1041400" cy="1049337"/>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91044" name="AutoShape 36">
            <a:extLst>
              <a:ext uri="{FF2B5EF4-FFF2-40B4-BE49-F238E27FC236}">
                <a16:creationId xmlns:a16="http://schemas.microsoft.com/office/drawing/2014/main" id="{85C6BF39-11D7-40C2-B054-BE60407F70E1}"/>
              </a:ext>
            </a:extLst>
          </p:cNvPr>
          <p:cNvCxnSpPr>
            <a:cxnSpLocks noChangeShapeType="1"/>
          </p:cNvCxnSpPr>
          <p:nvPr/>
        </p:nvCxnSpPr>
        <p:spPr bwMode="auto">
          <a:xfrm flipV="1">
            <a:off x="4859339" y="3173414"/>
            <a:ext cx="98425" cy="295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091045" name="Picture 37">
            <a:extLst>
              <a:ext uri="{FF2B5EF4-FFF2-40B4-BE49-F238E27FC236}">
                <a16:creationId xmlns:a16="http://schemas.microsoft.com/office/drawing/2014/main" id="{EEBFBC27-68BC-49B9-8A94-8094E13CB1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5264" y="2740026"/>
            <a:ext cx="7397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1046" name="Text Box 38">
            <a:extLst>
              <a:ext uri="{FF2B5EF4-FFF2-40B4-BE49-F238E27FC236}">
                <a16:creationId xmlns:a16="http://schemas.microsoft.com/office/drawing/2014/main" id="{66C4FB56-B016-409C-81DC-EAF609FBA297}"/>
              </a:ext>
            </a:extLst>
          </p:cNvPr>
          <p:cNvSpPr txBox="1">
            <a:spLocks noChangeArrowheads="1"/>
          </p:cNvSpPr>
          <p:nvPr/>
        </p:nvSpPr>
        <p:spPr bwMode="auto">
          <a:xfrm>
            <a:off x="6619876" y="2835276"/>
            <a:ext cx="111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b="1" i="1"/>
              <a:t>Integration</a:t>
            </a:r>
          </a:p>
          <a:p>
            <a:pPr algn="l" eaLnBrk="1" hangingPunct="1">
              <a:spcBef>
                <a:spcPct val="50000"/>
              </a:spcBef>
            </a:pPr>
            <a:r>
              <a:rPr lang="en-US" altLang="x-none" sz="1200" b="1" i="1"/>
              <a:t>Architecture</a:t>
            </a:r>
          </a:p>
        </p:txBody>
      </p:sp>
      <p:sp>
        <p:nvSpPr>
          <p:cNvPr id="2091047" name="Rectangle 39">
            <a:extLst>
              <a:ext uri="{FF2B5EF4-FFF2-40B4-BE49-F238E27FC236}">
                <a16:creationId xmlns:a16="http://schemas.microsoft.com/office/drawing/2014/main" id="{C2D2B6B9-C23A-4C74-B649-1155B55FCF18}"/>
              </a:ext>
            </a:extLst>
          </p:cNvPr>
          <p:cNvSpPr>
            <a:spLocks noChangeArrowheads="1"/>
          </p:cNvSpPr>
          <p:nvPr/>
        </p:nvSpPr>
        <p:spPr bwMode="auto">
          <a:xfrm>
            <a:off x="2840038" y="5431393"/>
            <a:ext cx="2616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Business functionality is duplicated in each application that requires it.</a:t>
            </a:r>
            <a:endParaRPr lang="en-US" altLang="x-none" sz="1400" b="1" i="1"/>
          </a:p>
        </p:txBody>
      </p:sp>
      <p:sp>
        <p:nvSpPr>
          <p:cNvPr id="2091048" name="Rectangle 40">
            <a:extLst>
              <a:ext uri="{FF2B5EF4-FFF2-40B4-BE49-F238E27FC236}">
                <a16:creationId xmlns:a16="http://schemas.microsoft.com/office/drawing/2014/main" id="{546E3EC5-F93E-43EB-B919-8BFB422AC372}"/>
              </a:ext>
            </a:extLst>
          </p:cNvPr>
          <p:cNvSpPr>
            <a:spLocks noChangeArrowheads="1"/>
          </p:cNvSpPr>
          <p:nvPr/>
        </p:nvSpPr>
        <p:spPr bwMode="auto">
          <a:xfrm>
            <a:off x="6519863" y="4987925"/>
            <a:ext cx="30972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a:t>EAI   ‘leverage’ application silos with the drawback  of data and function redundancy.</a:t>
            </a:r>
            <a:r>
              <a:rPr lang="en-US" altLang="x-none" sz="1400" i="1"/>
              <a:t> </a:t>
            </a:r>
          </a:p>
        </p:txBody>
      </p:sp>
      <p:sp>
        <p:nvSpPr>
          <p:cNvPr id="2091049" name="Text Box 41">
            <a:extLst>
              <a:ext uri="{FF2B5EF4-FFF2-40B4-BE49-F238E27FC236}">
                <a16:creationId xmlns:a16="http://schemas.microsoft.com/office/drawing/2014/main" id="{1BC186F2-756D-4E2F-A374-64AFF65B97A0}"/>
              </a:ext>
            </a:extLst>
          </p:cNvPr>
          <p:cNvSpPr txBox="1">
            <a:spLocks noChangeArrowheads="1"/>
          </p:cNvSpPr>
          <p:nvPr/>
        </p:nvSpPr>
        <p:spPr bwMode="auto">
          <a:xfrm>
            <a:off x="8963026" y="2809875"/>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bound to EAI vendor</a:t>
            </a:r>
          </a:p>
        </p:txBody>
      </p:sp>
      <p:sp>
        <p:nvSpPr>
          <p:cNvPr id="2091050" name="Text Box 42">
            <a:extLst>
              <a:ext uri="{FF2B5EF4-FFF2-40B4-BE49-F238E27FC236}">
                <a16:creationId xmlns:a16="http://schemas.microsoft.com/office/drawing/2014/main" id="{98B7036B-FE65-48B5-B4D3-76F0E162599C}"/>
              </a:ext>
            </a:extLst>
          </p:cNvPr>
          <p:cNvSpPr txBox="1">
            <a:spLocks noChangeArrowheads="1"/>
          </p:cNvSpPr>
          <p:nvPr/>
        </p:nvSpPr>
        <p:spPr bwMode="auto">
          <a:xfrm>
            <a:off x="9705975" y="3724275"/>
            <a:ext cx="1085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Redundancy</a:t>
            </a:r>
          </a:p>
        </p:txBody>
      </p:sp>
    </p:spTree>
    <p:extLst>
      <p:ext uri="{BB962C8B-B14F-4D97-AF65-F5344CB8AC3E}">
        <p14:creationId xmlns:p14="http://schemas.microsoft.com/office/powerpoint/2010/main" val="630156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91010"/>
                                        </p:tgtEl>
                                        <p:attrNameLst>
                                          <p:attrName>style.visibility</p:attrName>
                                        </p:attrNameLst>
                                      </p:cBhvr>
                                      <p:to>
                                        <p:strVal val="visible"/>
                                      </p:to>
                                    </p:set>
                                    <p:anim calcmode="lin" valueType="num">
                                      <p:cBhvr>
                                        <p:cTn id="7" dur="1000" fill="hold"/>
                                        <p:tgtEl>
                                          <p:spTgt spid="2091010"/>
                                        </p:tgtEl>
                                        <p:attrNameLst>
                                          <p:attrName>ppt_w</p:attrName>
                                        </p:attrNameLst>
                                      </p:cBhvr>
                                      <p:tavLst>
                                        <p:tav tm="0">
                                          <p:val>
                                            <p:fltVal val="0"/>
                                          </p:val>
                                        </p:tav>
                                        <p:tav tm="100000">
                                          <p:val>
                                            <p:strVal val="#ppt_w"/>
                                          </p:val>
                                        </p:tav>
                                      </p:tavLst>
                                    </p:anim>
                                    <p:anim calcmode="lin" valueType="num">
                                      <p:cBhvr>
                                        <p:cTn id="8" dur="1000" fill="hold"/>
                                        <p:tgtEl>
                                          <p:spTgt spid="2091010"/>
                                        </p:tgtEl>
                                        <p:attrNameLst>
                                          <p:attrName>ppt_h</p:attrName>
                                        </p:attrNameLst>
                                      </p:cBhvr>
                                      <p:tavLst>
                                        <p:tav tm="0">
                                          <p:val>
                                            <p:fltVal val="0"/>
                                          </p:val>
                                        </p:tav>
                                        <p:tav tm="100000">
                                          <p:val>
                                            <p:strVal val="#ppt_h"/>
                                          </p:val>
                                        </p:tav>
                                      </p:tavLst>
                                    </p:anim>
                                    <p:anim calcmode="lin" valueType="num">
                                      <p:cBhvr>
                                        <p:cTn id="9" dur="1000" fill="hold"/>
                                        <p:tgtEl>
                                          <p:spTgt spid="2091010"/>
                                        </p:tgtEl>
                                        <p:attrNameLst>
                                          <p:attrName>style.rotation</p:attrName>
                                        </p:attrNameLst>
                                      </p:cBhvr>
                                      <p:tavLst>
                                        <p:tav tm="0">
                                          <p:val>
                                            <p:fltVal val="90"/>
                                          </p:val>
                                        </p:tav>
                                        <p:tav tm="100000">
                                          <p:val>
                                            <p:fltVal val="0"/>
                                          </p:val>
                                        </p:tav>
                                      </p:tavLst>
                                    </p:anim>
                                    <p:animEffect transition="in" filter="fade">
                                      <p:cBhvr>
                                        <p:cTn id="10" dur="1000"/>
                                        <p:tgtEl>
                                          <p:spTgt spid="2091010"/>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2091042"/>
                                        </p:tgtEl>
                                        <p:attrNameLst>
                                          <p:attrName>style.visibility</p:attrName>
                                        </p:attrNameLst>
                                      </p:cBhvr>
                                      <p:to>
                                        <p:strVal val="visible"/>
                                      </p:to>
                                    </p:set>
                                    <p:anim calcmode="lin" valueType="num">
                                      <p:cBhvr>
                                        <p:cTn id="13" dur="1000" fill="hold"/>
                                        <p:tgtEl>
                                          <p:spTgt spid="2091042"/>
                                        </p:tgtEl>
                                        <p:attrNameLst>
                                          <p:attrName>ppt_x</p:attrName>
                                        </p:attrNameLst>
                                      </p:cBhvr>
                                      <p:tavLst>
                                        <p:tav tm="0">
                                          <p:val>
                                            <p:strVal val="#ppt_x-.2"/>
                                          </p:val>
                                        </p:tav>
                                        <p:tav tm="100000">
                                          <p:val>
                                            <p:strVal val="#ppt_x"/>
                                          </p:val>
                                        </p:tav>
                                      </p:tavLst>
                                    </p:anim>
                                    <p:anim calcmode="lin" valueType="num">
                                      <p:cBhvr>
                                        <p:cTn id="14" dur="1000" fill="hold"/>
                                        <p:tgtEl>
                                          <p:spTgt spid="2091042"/>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910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91021"/>
                                        </p:tgtEl>
                                        <p:attrNameLst>
                                          <p:attrName>style.visibility</p:attrName>
                                        </p:attrNameLst>
                                      </p:cBhvr>
                                      <p:to>
                                        <p:strVal val="visible"/>
                                      </p:to>
                                    </p:set>
                                    <p:animEffect transition="in" filter="dissolve">
                                      <p:cBhvr>
                                        <p:cTn id="20" dur="500"/>
                                        <p:tgtEl>
                                          <p:spTgt spid="209102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91018"/>
                                        </p:tgtEl>
                                        <p:attrNameLst>
                                          <p:attrName>style.visibility</p:attrName>
                                        </p:attrNameLst>
                                      </p:cBhvr>
                                      <p:to>
                                        <p:strVal val="visible"/>
                                      </p:to>
                                    </p:set>
                                    <p:animEffect transition="in" filter="dissolve">
                                      <p:cBhvr>
                                        <p:cTn id="23" dur="500"/>
                                        <p:tgtEl>
                                          <p:spTgt spid="2091018"/>
                                        </p:tgtEl>
                                      </p:cBhvr>
                                    </p:animEffect>
                                  </p:childTnLst>
                                </p:cTn>
                              </p:par>
                              <p:par>
                                <p:cTn id="24" presetID="9" presetClass="entr" presetSubtype="0" fill="hold" nodeType="withEffect">
                                  <p:stCondLst>
                                    <p:cond delay="0"/>
                                  </p:stCondLst>
                                  <p:childTnLst>
                                    <p:set>
                                      <p:cBhvr>
                                        <p:cTn id="25" dur="1" fill="hold">
                                          <p:stCondLst>
                                            <p:cond delay="0"/>
                                          </p:stCondLst>
                                        </p:cTn>
                                        <p:tgtEl>
                                          <p:spTgt spid="2091024"/>
                                        </p:tgtEl>
                                        <p:attrNameLst>
                                          <p:attrName>style.visibility</p:attrName>
                                        </p:attrNameLst>
                                      </p:cBhvr>
                                      <p:to>
                                        <p:strVal val="visible"/>
                                      </p:to>
                                    </p:set>
                                    <p:animEffect transition="in" filter="dissolve">
                                      <p:cBhvr>
                                        <p:cTn id="26" dur="500"/>
                                        <p:tgtEl>
                                          <p:spTgt spid="209102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91025"/>
                                        </p:tgtEl>
                                        <p:attrNameLst>
                                          <p:attrName>style.visibility</p:attrName>
                                        </p:attrNameLst>
                                      </p:cBhvr>
                                      <p:to>
                                        <p:strVal val="visible"/>
                                      </p:to>
                                    </p:set>
                                    <p:animEffect transition="in" filter="dissolve">
                                      <p:cBhvr>
                                        <p:cTn id="29" dur="500"/>
                                        <p:tgtEl>
                                          <p:spTgt spid="209102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91020"/>
                                        </p:tgtEl>
                                        <p:attrNameLst>
                                          <p:attrName>style.visibility</p:attrName>
                                        </p:attrNameLst>
                                      </p:cBhvr>
                                      <p:to>
                                        <p:strVal val="visible"/>
                                      </p:to>
                                    </p:set>
                                    <p:animEffect transition="in" filter="dissolve">
                                      <p:cBhvr>
                                        <p:cTn id="32" dur="500"/>
                                        <p:tgtEl>
                                          <p:spTgt spid="2091020"/>
                                        </p:tgtEl>
                                      </p:cBhvr>
                                    </p:animEffect>
                                  </p:childTnLst>
                                </p:cTn>
                              </p:par>
                              <p:par>
                                <p:cTn id="33" presetID="9" presetClass="entr" presetSubtype="0" fill="hold" nodeType="withEffect">
                                  <p:stCondLst>
                                    <p:cond delay="0"/>
                                  </p:stCondLst>
                                  <p:childTnLst>
                                    <p:set>
                                      <p:cBhvr>
                                        <p:cTn id="34" dur="1" fill="hold">
                                          <p:stCondLst>
                                            <p:cond delay="0"/>
                                          </p:stCondLst>
                                        </p:cTn>
                                        <p:tgtEl>
                                          <p:spTgt spid="2091023"/>
                                        </p:tgtEl>
                                        <p:attrNameLst>
                                          <p:attrName>style.visibility</p:attrName>
                                        </p:attrNameLst>
                                      </p:cBhvr>
                                      <p:to>
                                        <p:strVal val="visible"/>
                                      </p:to>
                                    </p:set>
                                    <p:animEffect transition="in" filter="dissolve">
                                      <p:cBhvr>
                                        <p:cTn id="35" dur="500"/>
                                        <p:tgtEl>
                                          <p:spTgt spid="20910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91019"/>
                                        </p:tgtEl>
                                        <p:attrNameLst>
                                          <p:attrName>style.visibility</p:attrName>
                                        </p:attrNameLst>
                                      </p:cBhvr>
                                      <p:to>
                                        <p:strVal val="visible"/>
                                      </p:to>
                                    </p:set>
                                    <p:animEffect transition="in" filter="dissolve">
                                      <p:cBhvr>
                                        <p:cTn id="38" dur="500"/>
                                        <p:tgtEl>
                                          <p:spTgt spid="2091019"/>
                                        </p:tgtEl>
                                      </p:cBhvr>
                                    </p:animEffect>
                                  </p:childTnLst>
                                </p:cTn>
                              </p:par>
                              <p:par>
                                <p:cTn id="39" presetID="9" presetClass="entr" presetSubtype="0" fill="hold" nodeType="withEffect">
                                  <p:stCondLst>
                                    <p:cond delay="0"/>
                                  </p:stCondLst>
                                  <p:childTnLst>
                                    <p:set>
                                      <p:cBhvr>
                                        <p:cTn id="40" dur="1" fill="hold">
                                          <p:stCondLst>
                                            <p:cond delay="0"/>
                                          </p:stCondLst>
                                        </p:cTn>
                                        <p:tgtEl>
                                          <p:spTgt spid="2091022"/>
                                        </p:tgtEl>
                                        <p:attrNameLst>
                                          <p:attrName>style.visibility</p:attrName>
                                        </p:attrNameLst>
                                      </p:cBhvr>
                                      <p:to>
                                        <p:strVal val="visible"/>
                                      </p:to>
                                    </p:set>
                                    <p:animEffect transition="in" filter="dissolve">
                                      <p:cBhvr>
                                        <p:cTn id="41" dur="500"/>
                                        <p:tgtEl>
                                          <p:spTgt spid="20910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2091017"/>
                                        </p:tgtEl>
                                        <p:attrNameLst>
                                          <p:attrName>style.visibility</p:attrName>
                                        </p:attrNameLst>
                                      </p:cBhvr>
                                      <p:to>
                                        <p:strVal val="visible"/>
                                      </p:to>
                                    </p:set>
                                    <p:animEffect transition="in" filter="dissolve">
                                      <p:cBhvr>
                                        <p:cTn id="46" dur="500"/>
                                        <p:tgtEl>
                                          <p:spTgt spid="2091017"/>
                                        </p:tgtEl>
                                      </p:cBhvr>
                                    </p:animEffect>
                                  </p:childTnLst>
                                </p:cTn>
                              </p:par>
                              <p:par>
                                <p:cTn id="47" presetID="9" presetClass="entr" presetSubtype="0" fill="hold" nodeType="withEffect">
                                  <p:stCondLst>
                                    <p:cond delay="0"/>
                                  </p:stCondLst>
                                  <p:childTnLst>
                                    <p:set>
                                      <p:cBhvr>
                                        <p:cTn id="48" dur="1" fill="hold">
                                          <p:stCondLst>
                                            <p:cond delay="0"/>
                                          </p:stCondLst>
                                        </p:cTn>
                                        <p:tgtEl>
                                          <p:spTgt spid="2091012"/>
                                        </p:tgtEl>
                                        <p:attrNameLst>
                                          <p:attrName>style.visibility</p:attrName>
                                        </p:attrNameLst>
                                      </p:cBhvr>
                                      <p:to>
                                        <p:strVal val="visible"/>
                                      </p:to>
                                    </p:set>
                                    <p:animEffect transition="in" filter="dissolve">
                                      <p:cBhvr>
                                        <p:cTn id="49" dur="500"/>
                                        <p:tgtEl>
                                          <p:spTgt spid="2091012"/>
                                        </p:tgtEl>
                                      </p:cBhvr>
                                    </p:animEffect>
                                  </p:childTnLst>
                                </p:cTn>
                              </p:par>
                              <p:par>
                                <p:cTn id="50" presetID="9" presetClass="entr" presetSubtype="0" fill="hold" nodeType="withEffect">
                                  <p:stCondLst>
                                    <p:cond delay="0"/>
                                  </p:stCondLst>
                                  <p:childTnLst>
                                    <p:set>
                                      <p:cBhvr>
                                        <p:cTn id="51" dur="1" fill="hold">
                                          <p:stCondLst>
                                            <p:cond delay="0"/>
                                          </p:stCondLst>
                                        </p:cTn>
                                        <p:tgtEl>
                                          <p:spTgt spid="2091043"/>
                                        </p:tgtEl>
                                        <p:attrNameLst>
                                          <p:attrName>style.visibility</p:attrName>
                                        </p:attrNameLst>
                                      </p:cBhvr>
                                      <p:to>
                                        <p:strVal val="visible"/>
                                      </p:to>
                                    </p:set>
                                    <p:animEffect transition="in" filter="dissolve">
                                      <p:cBhvr>
                                        <p:cTn id="52" dur="500"/>
                                        <p:tgtEl>
                                          <p:spTgt spid="2091043"/>
                                        </p:tgtEl>
                                      </p:cBhvr>
                                    </p:animEffect>
                                  </p:childTnLst>
                                </p:cTn>
                              </p:par>
                              <p:par>
                                <p:cTn id="53" presetID="9" presetClass="entr" presetSubtype="0" fill="hold" nodeType="withEffect">
                                  <p:stCondLst>
                                    <p:cond delay="0"/>
                                  </p:stCondLst>
                                  <p:childTnLst>
                                    <p:set>
                                      <p:cBhvr>
                                        <p:cTn id="54" dur="1" fill="hold">
                                          <p:stCondLst>
                                            <p:cond delay="0"/>
                                          </p:stCondLst>
                                        </p:cTn>
                                        <p:tgtEl>
                                          <p:spTgt spid="2091044"/>
                                        </p:tgtEl>
                                        <p:attrNameLst>
                                          <p:attrName>style.visibility</p:attrName>
                                        </p:attrNameLst>
                                      </p:cBhvr>
                                      <p:to>
                                        <p:strVal val="visible"/>
                                      </p:to>
                                    </p:set>
                                    <p:animEffect transition="in" filter="dissolve">
                                      <p:cBhvr>
                                        <p:cTn id="55" dur="500"/>
                                        <p:tgtEl>
                                          <p:spTgt spid="2091044"/>
                                        </p:tgtEl>
                                      </p:cBhvr>
                                    </p:animEffect>
                                  </p:childTnLst>
                                </p:cTn>
                              </p:par>
                              <p:par>
                                <p:cTn id="56" presetID="9" presetClass="entr" presetSubtype="0" fill="hold" nodeType="withEffect">
                                  <p:stCondLst>
                                    <p:cond delay="0"/>
                                  </p:stCondLst>
                                  <p:childTnLst>
                                    <p:set>
                                      <p:cBhvr>
                                        <p:cTn id="57" dur="1" fill="hold">
                                          <p:stCondLst>
                                            <p:cond delay="0"/>
                                          </p:stCondLst>
                                        </p:cTn>
                                        <p:tgtEl>
                                          <p:spTgt spid="2091016"/>
                                        </p:tgtEl>
                                        <p:attrNameLst>
                                          <p:attrName>style.visibility</p:attrName>
                                        </p:attrNameLst>
                                      </p:cBhvr>
                                      <p:to>
                                        <p:strVal val="visible"/>
                                      </p:to>
                                    </p:set>
                                    <p:animEffect transition="in" filter="dissolve">
                                      <p:cBhvr>
                                        <p:cTn id="58" dur="500"/>
                                        <p:tgtEl>
                                          <p:spTgt spid="2091016"/>
                                        </p:tgtEl>
                                      </p:cBhvr>
                                    </p:animEffect>
                                  </p:childTnLst>
                                </p:cTn>
                              </p:par>
                              <p:par>
                                <p:cTn id="59" presetID="9" presetClass="entr" presetSubtype="0" fill="hold" nodeType="withEffect">
                                  <p:stCondLst>
                                    <p:cond delay="0"/>
                                  </p:stCondLst>
                                  <p:childTnLst>
                                    <p:set>
                                      <p:cBhvr>
                                        <p:cTn id="60" dur="1" fill="hold">
                                          <p:stCondLst>
                                            <p:cond delay="0"/>
                                          </p:stCondLst>
                                        </p:cTn>
                                        <p:tgtEl>
                                          <p:spTgt spid="2091013"/>
                                        </p:tgtEl>
                                        <p:attrNameLst>
                                          <p:attrName>style.visibility</p:attrName>
                                        </p:attrNameLst>
                                      </p:cBhvr>
                                      <p:to>
                                        <p:strVal val="visible"/>
                                      </p:to>
                                    </p:set>
                                    <p:animEffect transition="in" filter="dissolve">
                                      <p:cBhvr>
                                        <p:cTn id="61" dur="500"/>
                                        <p:tgtEl>
                                          <p:spTgt spid="209101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91047"/>
                                        </p:tgtEl>
                                        <p:attrNameLst>
                                          <p:attrName>style.visibility</p:attrName>
                                        </p:attrNameLst>
                                      </p:cBhvr>
                                      <p:to>
                                        <p:strVal val="visible"/>
                                      </p:to>
                                    </p:set>
                                    <p:animEffect transition="in" filter="dissolve">
                                      <p:cBhvr>
                                        <p:cTn id="64" dur="500"/>
                                        <p:tgtEl>
                                          <p:spTgt spid="20910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2091014"/>
                                        </p:tgtEl>
                                        <p:attrNameLst>
                                          <p:attrName>style.visibility</p:attrName>
                                        </p:attrNameLst>
                                      </p:cBhvr>
                                      <p:to>
                                        <p:strVal val="visible"/>
                                      </p:to>
                                    </p:set>
                                    <p:animEffect transition="in" filter="strips(downLeft)">
                                      <p:cBhvr>
                                        <p:cTn id="69" dur="500"/>
                                        <p:tgtEl>
                                          <p:spTgt spid="2091014"/>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091046"/>
                                        </p:tgtEl>
                                        <p:attrNameLst>
                                          <p:attrName>style.visibility</p:attrName>
                                        </p:attrNameLst>
                                      </p:cBhvr>
                                      <p:to>
                                        <p:strVal val="visible"/>
                                      </p:to>
                                    </p:set>
                                    <p:animEffect transition="in" filter="strips(downLeft)">
                                      <p:cBhvr>
                                        <p:cTn id="72" dur="500"/>
                                        <p:tgtEl>
                                          <p:spTgt spid="2091046"/>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2091011"/>
                                        </p:tgtEl>
                                        <p:attrNameLst>
                                          <p:attrName>style.visibility</p:attrName>
                                        </p:attrNameLst>
                                      </p:cBhvr>
                                      <p:to>
                                        <p:strVal val="visible"/>
                                      </p:to>
                                    </p:set>
                                    <p:animEffect transition="in" filter="strips(downLeft)">
                                      <p:cBhvr>
                                        <p:cTn id="75" dur="500"/>
                                        <p:tgtEl>
                                          <p:spTgt spid="2091011"/>
                                        </p:tgtEl>
                                      </p:cBhvr>
                                    </p:animEffect>
                                  </p:childTnLst>
                                </p:cTn>
                              </p:par>
                              <p:par>
                                <p:cTn id="76" presetID="18" presetClass="entr" presetSubtype="12" fill="hold" nodeType="withEffect">
                                  <p:stCondLst>
                                    <p:cond delay="0"/>
                                  </p:stCondLst>
                                  <p:childTnLst>
                                    <p:set>
                                      <p:cBhvr>
                                        <p:cTn id="77" dur="1" fill="hold">
                                          <p:stCondLst>
                                            <p:cond delay="0"/>
                                          </p:stCondLst>
                                        </p:cTn>
                                        <p:tgtEl>
                                          <p:spTgt spid="2091045"/>
                                        </p:tgtEl>
                                        <p:attrNameLst>
                                          <p:attrName>style.visibility</p:attrName>
                                        </p:attrNameLst>
                                      </p:cBhvr>
                                      <p:to>
                                        <p:strVal val="visible"/>
                                      </p:to>
                                    </p:set>
                                    <p:animEffect transition="in" filter="strips(downLeft)">
                                      <p:cBhvr>
                                        <p:cTn id="78" dur="500"/>
                                        <p:tgtEl>
                                          <p:spTgt spid="209104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091048"/>
                                        </p:tgtEl>
                                        <p:attrNameLst>
                                          <p:attrName>style.visibility</p:attrName>
                                        </p:attrNameLst>
                                      </p:cBhvr>
                                      <p:to>
                                        <p:strVal val="visible"/>
                                      </p:to>
                                    </p:set>
                                    <p:animEffect transition="in" filter="dissolve">
                                      <p:cBhvr>
                                        <p:cTn id="81" dur="500"/>
                                        <p:tgtEl>
                                          <p:spTgt spid="209104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91026"/>
                                        </p:tgtEl>
                                        <p:attrNameLst>
                                          <p:attrName>style.visibility</p:attrName>
                                        </p:attrNameLst>
                                      </p:cBhvr>
                                      <p:to>
                                        <p:strVal val="visible"/>
                                      </p:to>
                                    </p:set>
                                    <p:animEffect transition="in" filter="dissolve">
                                      <p:cBhvr>
                                        <p:cTn id="86" dur="500"/>
                                        <p:tgtEl>
                                          <p:spTgt spid="2091026"/>
                                        </p:tgtEl>
                                      </p:cBhvr>
                                    </p:animEffect>
                                  </p:childTnLst>
                                </p:cTn>
                              </p:par>
                              <p:par>
                                <p:cTn id="87" presetID="9" presetClass="entr" presetSubtype="0" fill="hold" nodeType="withEffect">
                                  <p:stCondLst>
                                    <p:cond delay="0"/>
                                  </p:stCondLst>
                                  <p:childTnLst>
                                    <p:set>
                                      <p:cBhvr>
                                        <p:cTn id="88" dur="1" fill="hold">
                                          <p:stCondLst>
                                            <p:cond delay="0"/>
                                          </p:stCondLst>
                                        </p:cTn>
                                        <p:tgtEl>
                                          <p:spTgt spid="2091027"/>
                                        </p:tgtEl>
                                        <p:attrNameLst>
                                          <p:attrName>style.visibility</p:attrName>
                                        </p:attrNameLst>
                                      </p:cBhvr>
                                      <p:to>
                                        <p:strVal val="visible"/>
                                      </p:to>
                                    </p:set>
                                    <p:animEffect transition="in" filter="dissolve">
                                      <p:cBhvr>
                                        <p:cTn id="89" dur="500"/>
                                        <p:tgtEl>
                                          <p:spTgt spid="2091027"/>
                                        </p:tgtEl>
                                      </p:cBhvr>
                                    </p:animEffect>
                                  </p:childTnLst>
                                </p:cTn>
                              </p:par>
                              <p:par>
                                <p:cTn id="90" presetID="9" presetClass="entr" presetSubtype="0" fill="hold" nodeType="withEffect">
                                  <p:stCondLst>
                                    <p:cond delay="0"/>
                                  </p:stCondLst>
                                  <p:childTnLst>
                                    <p:set>
                                      <p:cBhvr>
                                        <p:cTn id="91" dur="1" fill="hold">
                                          <p:stCondLst>
                                            <p:cond delay="0"/>
                                          </p:stCondLst>
                                        </p:cTn>
                                        <p:tgtEl>
                                          <p:spTgt spid="2091028"/>
                                        </p:tgtEl>
                                        <p:attrNameLst>
                                          <p:attrName>style.visibility</p:attrName>
                                        </p:attrNameLst>
                                      </p:cBhvr>
                                      <p:to>
                                        <p:strVal val="visible"/>
                                      </p:to>
                                    </p:set>
                                    <p:animEffect transition="in" filter="dissolve">
                                      <p:cBhvr>
                                        <p:cTn id="92" dur="500"/>
                                        <p:tgtEl>
                                          <p:spTgt spid="2091028"/>
                                        </p:tgtEl>
                                      </p:cBhvr>
                                    </p:animEffect>
                                  </p:childTnLst>
                                </p:cTn>
                              </p:par>
                              <p:par>
                                <p:cTn id="93" presetID="9" presetClass="entr" presetSubtype="0" fill="hold" nodeType="withEffect">
                                  <p:stCondLst>
                                    <p:cond delay="0"/>
                                  </p:stCondLst>
                                  <p:childTnLst>
                                    <p:set>
                                      <p:cBhvr>
                                        <p:cTn id="94" dur="1" fill="hold">
                                          <p:stCondLst>
                                            <p:cond delay="0"/>
                                          </p:stCondLst>
                                        </p:cTn>
                                        <p:tgtEl>
                                          <p:spTgt spid="2091029"/>
                                        </p:tgtEl>
                                        <p:attrNameLst>
                                          <p:attrName>style.visibility</p:attrName>
                                        </p:attrNameLst>
                                      </p:cBhvr>
                                      <p:to>
                                        <p:strVal val="visible"/>
                                      </p:to>
                                    </p:set>
                                    <p:animEffect transition="in" filter="dissolve">
                                      <p:cBhvr>
                                        <p:cTn id="95" dur="500"/>
                                        <p:tgtEl>
                                          <p:spTgt spid="2091029"/>
                                        </p:tgtEl>
                                      </p:cBhvr>
                                    </p:animEffect>
                                  </p:childTnLst>
                                </p:cTn>
                              </p:par>
                              <p:par>
                                <p:cTn id="96" presetID="9" presetClass="entr" presetSubtype="0" fill="hold" nodeType="withEffect">
                                  <p:stCondLst>
                                    <p:cond delay="0"/>
                                  </p:stCondLst>
                                  <p:childTnLst>
                                    <p:set>
                                      <p:cBhvr>
                                        <p:cTn id="97" dur="1" fill="hold">
                                          <p:stCondLst>
                                            <p:cond delay="0"/>
                                          </p:stCondLst>
                                        </p:cTn>
                                        <p:tgtEl>
                                          <p:spTgt spid="2091030"/>
                                        </p:tgtEl>
                                        <p:attrNameLst>
                                          <p:attrName>style.visibility</p:attrName>
                                        </p:attrNameLst>
                                      </p:cBhvr>
                                      <p:to>
                                        <p:strVal val="visible"/>
                                      </p:to>
                                    </p:set>
                                    <p:animEffect transition="in" filter="dissolve">
                                      <p:cBhvr>
                                        <p:cTn id="98" dur="500"/>
                                        <p:tgtEl>
                                          <p:spTgt spid="2091030"/>
                                        </p:tgtEl>
                                      </p:cBhvr>
                                    </p:animEffect>
                                  </p:childTnLst>
                                </p:cTn>
                              </p:par>
                              <p:par>
                                <p:cTn id="99" presetID="9" presetClass="entr" presetSubtype="0" fill="hold" nodeType="withEffect">
                                  <p:stCondLst>
                                    <p:cond delay="0"/>
                                  </p:stCondLst>
                                  <p:childTnLst>
                                    <p:set>
                                      <p:cBhvr>
                                        <p:cTn id="100" dur="1" fill="hold">
                                          <p:stCondLst>
                                            <p:cond delay="0"/>
                                          </p:stCondLst>
                                        </p:cTn>
                                        <p:tgtEl>
                                          <p:spTgt spid="2091031"/>
                                        </p:tgtEl>
                                        <p:attrNameLst>
                                          <p:attrName>style.visibility</p:attrName>
                                        </p:attrNameLst>
                                      </p:cBhvr>
                                      <p:to>
                                        <p:strVal val="visible"/>
                                      </p:to>
                                    </p:set>
                                    <p:animEffect transition="in" filter="dissolve">
                                      <p:cBhvr>
                                        <p:cTn id="101" dur="500"/>
                                        <p:tgtEl>
                                          <p:spTgt spid="2091031"/>
                                        </p:tgtEl>
                                      </p:cBhvr>
                                    </p:animEffect>
                                  </p:childTnLst>
                                </p:cTn>
                              </p:par>
                              <p:par>
                                <p:cTn id="102" presetID="9" presetClass="entr" presetSubtype="0" fill="hold" nodeType="withEffect">
                                  <p:stCondLst>
                                    <p:cond delay="0"/>
                                  </p:stCondLst>
                                  <p:childTnLst>
                                    <p:set>
                                      <p:cBhvr>
                                        <p:cTn id="103" dur="1" fill="hold">
                                          <p:stCondLst>
                                            <p:cond delay="0"/>
                                          </p:stCondLst>
                                        </p:cTn>
                                        <p:tgtEl>
                                          <p:spTgt spid="2091032"/>
                                        </p:tgtEl>
                                        <p:attrNameLst>
                                          <p:attrName>style.visibility</p:attrName>
                                        </p:attrNameLst>
                                      </p:cBhvr>
                                      <p:to>
                                        <p:strVal val="visible"/>
                                      </p:to>
                                    </p:set>
                                    <p:animEffect transition="in" filter="dissolve">
                                      <p:cBhvr>
                                        <p:cTn id="104" dur="500"/>
                                        <p:tgtEl>
                                          <p:spTgt spid="2091032"/>
                                        </p:tgtEl>
                                      </p:cBhvr>
                                    </p:animEffect>
                                  </p:childTnLst>
                                </p:cTn>
                              </p:par>
                              <p:par>
                                <p:cTn id="105" presetID="9" presetClass="entr" presetSubtype="0" fill="hold" nodeType="withEffect">
                                  <p:stCondLst>
                                    <p:cond delay="0"/>
                                  </p:stCondLst>
                                  <p:childTnLst>
                                    <p:set>
                                      <p:cBhvr>
                                        <p:cTn id="106" dur="1" fill="hold">
                                          <p:stCondLst>
                                            <p:cond delay="0"/>
                                          </p:stCondLst>
                                        </p:cTn>
                                        <p:tgtEl>
                                          <p:spTgt spid="2091033"/>
                                        </p:tgtEl>
                                        <p:attrNameLst>
                                          <p:attrName>style.visibility</p:attrName>
                                        </p:attrNameLst>
                                      </p:cBhvr>
                                      <p:to>
                                        <p:strVal val="visible"/>
                                      </p:to>
                                    </p:set>
                                    <p:animEffect transition="in" filter="dissolve">
                                      <p:cBhvr>
                                        <p:cTn id="107" dur="500"/>
                                        <p:tgtEl>
                                          <p:spTgt spid="2091033"/>
                                        </p:tgtEl>
                                      </p:cBhvr>
                                    </p:animEffect>
                                  </p:childTnLst>
                                </p:cTn>
                              </p:par>
                              <p:par>
                                <p:cTn id="108" presetID="9" presetClass="entr" presetSubtype="0" fill="hold" nodeType="withEffect">
                                  <p:stCondLst>
                                    <p:cond delay="0"/>
                                  </p:stCondLst>
                                  <p:childTnLst>
                                    <p:set>
                                      <p:cBhvr>
                                        <p:cTn id="109" dur="1" fill="hold">
                                          <p:stCondLst>
                                            <p:cond delay="0"/>
                                          </p:stCondLst>
                                        </p:cTn>
                                        <p:tgtEl>
                                          <p:spTgt spid="2091034"/>
                                        </p:tgtEl>
                                        <p:attrNameLst>
                                          <p:attrName>style.visibility</p:attrName>
                                        </p:attrNameLst>
                                      </p:cBhvr>
                                      <p:to>
                                        <p:strVal val="visible"/>
                                      </p:to>
                                    </p:set>
                                    <p:animEffect transition="in" filter="dissolve">
                                      <p:cBhvr>
                                        <p:cTn id="110" dur="500"/>
                                        <p:tgtEl>
                                          <p:spTgt spid="2091034"/>
                                        </p:tgtEl>
                                      </p:cBhvr>
                                    </p:animEffect>
                                  </p:childTnLst>
                                </p:cTn>
                              </p:par>
                              <p:par>
                                <p:cTn id="111" presetID="9" presetClass="entr" presetSubtype="0" fill="hold" nodeType="withEffect">
                                  <p:stCondLst>
                                    <p:cond delay="0"/>
                                  </p:stCondLst>
                                  <p:childTnLst>
                                    <p:set>
                                      <p:cBhvr>
                                        <p:cTn id="112" dur="1" fill="hold">
                                          <p:stCondLst>
                                            <p:cond delay="0"/>
                                          </p:stCondLst>
                                        </p:cTn>
                                        <p:tgtEl>
                                          <p:spTgt spid="2091035"/>
                                        </p:tgtEl>
                                        <p:attrNameLst>
                                          <p:attrName>style.visibility</p:attrName>
                                        </p:attrNameLst>
                                      </p:cBhvr>
                                      <p:to>
                                        <p:strVal val="visible"/>
                                      </p:to>
                                    </p:set>
                                    <p:animEffect transition="in" filter="dissolve">
                                      <p:cBhvr>
                                        <p:cTn id="113" dur="500"/>
                                        <p:tgtEl>
                                          <p:spTgt spid="2091035"/>
                                        </p:tgtEl>
                                      </p:cBhvr>
                                    </p:animEffect>
                                  </p:childTnLst>
                                </p:cTn>
                              </p:par>
                              <p:par>
                                <p:cTn id="114" presetID="9" presetClass="entr" presetSubtype="0" fill="hold" nodeType="withEffect">
                                  <p:stCondLst>
                                    <p:cond delay="0"/>
                                  </p:stCondLst>
                                  <p:childTnLst>
                                    <p:set>
                                      <p:cBhvr>
                                        <p:cTn id="115" dur="1" fill="hold">
                                          <p:stCondLst>
                                            <p:cond delay="0"/>
                                          </p:stCondLst>
                                        </p:cTn>
                                        <p:tgtEl>
                                          <p:spTgt spid="2091036"/>
                                        </p:tgtEl>
                                        <p:attrNameLst>
                                          <p:attrName>style.visibility</p:attrName>
                                        </p:attrNameLst>
                                      </p:cBhvr>
                                      <p:to>
                                        <p:strVal val="visible"/>
                                      </p:to>
                                    </p:set>
                                    <p:animEffect transition="in" filter="dissolve">
                                      <p:cBhvr>
                                        <p:cTn id="116" dur="500"/>
                                        <p:tgtEl>
                                          <p:spTgt spid="2091036"/>
                                        </p:tgtEl>
                                      </p:cBhvr>
                                    </p:animEffect>
                                  </p:childTnLst>
                                </p:cTn>
                              </p:par>
                              <p:par>
                                <p:cTn id="117" presetID="9" presetClass="entr" presetSubtype="0" fill="hold" nodeType="withEffect">
                                  <p:stCondLst>
                                    <p:cond delay="0"/>
                                  </p:stCondLst>
                                  <p:childTnLst>
                                    <p:set>
                                      <p:cBhvr>
                                        <p:cTn id="118" dur="1" fill="hold">
                                          <p:stCondLst>
                                            <p:cond delay="0"/>
                                          </p:stCondLst>
                                        </p:cTn>
                                        <p:tgtEl>
                                          <p:spTgt spid="2091037"/>
                                        </p:tgtEl>
                                        <p:attrNameLst>
                                          <p:attrName>style.visibility</p:attrName>
                                        </p:attrNameLst>
                                      </p:cBhvr>
                                      <p:to>
                                        <p:strVal val="visible"/>
                                      </p:to>
                                    </p:set>
                                    <p:animEffect transition="in" filter="dissolve">
                                      <p:cBhvr>
                                        <p:cTn id="119" dur="500"/>
                                        <p:tgtEl>
                                          <p:spTgt spid="2091037"/>
                                        </p:tgtEl>
                                      </p:cBhvr>
                                    </p:animEffect>
                                  </p:childTnLst>
                                </p:cTn>
                              </p:par>
                              <p:par>
                                <p:cTn id="120" presetID="9" presetClass="entr" presetSubtype="0" fill="hold" nodeType="withEffect">
                                  <p:stCondLst>
                                    <p:cond delay="0"/>
                                  </p:stCondLst>
                                  <p:childTnLst>
                                    <p:set>
                                      <p:cBhvr>
                                        <p:cTn id="121" dur="1" fill="hold">
                                          <p:stCondLst>
                                            <p:cond delay="0"/>
                                          </p:stCondLst>
                                        </p:cTn>
                                        <p:tgtEl>
                                          <p:spTgt spid="2091038"/>
                                        </p:tgtEl>
                                        <p:attrNameLst>
                                          <p:attrName>style.visibility</p:attrName>
                                        </p:attrNameLst>
                                      </p:cBhvr>
                                      <p:to>
                                        <p:strVal val="visible"/>
                                      </p:to>
                                    </p:set>
                                    <p:animEffect transition="in" filter="dissolve">
                                      <p:cBhvr>
                                        <p:cTn id="122" dur="500"/>
                                        <p:tgtEl>
                                          <p:spTgt spid="2091038"/>
                                        </p:tgtEl>
                                      </p:cBhvr>
                                    </p:animEffect>
                                  </p:childTnLst>
                                </p:cTn>
                              </p:par>
                              <p:par>
                                <p:cTn id="123" presetID="9" presetClass="entr" presetSubtype="0" fill="hold" nodeType="withEffect">
                                  <p:stCondLst>
                                    <p:cond delay="0"/>
                                  </p:stCondLst>
                                  <p:childTnLst>
                                    <p:set>
                                      <p:cBhvr>
                                        <p:cTn id="124" dur="1" fill="hold">
                                          <p:stCondLst>
                                            <p:cond delay="0"/>
                                          </p:stCondLst>
                                        </p:cTn>
                                        <p:tgtEl>
                                          <p:spTgt spid="2091039"/>
                                        </p:tgtEl>
                                        <p:attrNameLst>
                                          <p:attrName>style.visibility</p:attrName>
                                        </p:attrNameLst>
                                      </p:cBhvr>
                                      <p:to>
                                        <p:strVal val="visible"/>
                                      </p:to>
                                    </p:set>
                                    <p:animEffect transition="in" filter="dissolve">
                                      <p:cBhvr>
                                        <p:cTn id="125" dur="500"/>
                                        <p:tgtEl>
                                          <p:spTgt spid="2091039"/>
                                        </p:tgtEl>
                                      </p:cBhvr>
                                    </p:animEffect>
                                  </p:childTnLst>
                                </p:cTn>
                              </p:par>
                              <p:par>
                                <p:cTn id="126" presetID="9" presetClass="entr" presetSubtype="0" fill="hold" nodeType="withEffect">
                                  <p:stCondLst>
                                    <p:cond delay="0"/>
                                  </p:stCondLst>
                                  <p:childTnLst>
                                    <p:set>
                                      <p:cBhvr>
                                        <p:cTn id="127" dur="1" fill="hold">
                                          <p:stCondLst>
                                            <p:cond delay="0"/>
                                          </p:stCondLst>
                                        </p:cTn>
                                        <p:tgtEl>
                                          <p:spTgt spid="2091040"/>
                                        </p:tgtEl>
                                        <p:attrNameLst>
                                          <p:attrName>style.visibility</p:attrName>
                                        </p:attrNameLst>
                                      </p:cBhvr>
                                      <p:to>
                                        <p:strVal val="visible"/>
                                      </p:to>
                                    </p:set>
                                    <p:animEffect transition="in" filter="dissolve">
                                      <p:cBhvr>
                                        <p:cTn id="128" dur="500"/>
                                        <p:tgtEl>
                                          <p:spTgt spid="2091040"/>
                                        </p:tgtEl>
                                      </p:cBhvr>
                                    </p:animEffect>
                                  </p:childTnLst>
                                </p:cTn>
                              </p:par>
                              <p:par>
                                <p:cTn id="129" presetID="9" presetClass="entr" presetSubtype="0" fill="hold" nodeType="withEffect">
                                  <p:stCondLst>
                                    <p:cond delay="0"/>
                                  </p:stCondLst>
                                  <p:childTnLst>
                                    <p:set>
                                      <p:cBhvr>
                                        <p:cTn id="130" dur="1" fill="hold">
                                          <p:stCondLst>
                                            <p:cond delay="0"/>
                                          </p:stCondLst>
                                        </p:cTn>
                                        <p:tgtEl>
                                          <p:spTgt spid="2091041"/>
                                        </p:tgtEl>
                                        <p:attrNameLst>
                                          <p:attrName>style.visibility</p:attrName>
                                        </p:attrNameLst>
                                      </p:cBhvr>
                                      <p:to>
                                        <p:strVal val="visible"/>
                                      </p:to>
                                    </p:set>
                                    <p:animEffect transition="in" filter="dissolve">
                                      <p:cBhvr>
                                        <p:cTn id="131" dur="500"/>
                                        <p:tgtEl>
                                          <p:spTgt spid="209104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2091049"/>
                                        </p:tgtEl>
                                        <p:attrNameLst>
                                          <p:attrName>style.visibility</p:attrName>
                                        </p:attrNameLst>
                                      </p:cBhvr>
                                      <p:to>
                                        <p:strVal val="visible"/>
                                      </p:to>
                                    </p:set>
                                    <p:animEffect transition="in" filter="dissolve">
                                      <p:cBhvr>
                                        <p:cTn id="136" dur="500"/>
                                        <p:tgtEl>
                                          <p:spTgt spid="2091049"/>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091050"/>
                                        </p:tgtEl>
                                        <p:attrNameLst>
                                          <p:attrName>style.visibility</p:attrName>
                                        </p:attrNameLst>
                                      </p:cBhvr>
                                      <p:to>
                                        <p:strVal val="visible"/>
                                      </p:to>
                                    </p:set>
                                    <p:animEffect transition="in" filter="dissolve">
                                      <p:cBhvr>
                                        <p:cTn id="139" dur="500"/>
                                        <p:tgtEl>
                                          <p:spTgt spid="2091050"/>
                                        </p:tgtEl>
                                      </p:cBhvr>
                                    </p:animEffect>
                                  </p:childTnLst>
                                </p:cTn>
                              </p:par>
                              <p:par>
                                <p:cTn id="140" presetID="9" presetClass="entr" presetSubtype="0" fill="hold" grpId="1" nodeType="withEffect">
                                  <p:stCondLst>
                                    <p:cond delay="0"/>
                                  </p:stCondLst>
                                  <p:childTnLst>
                                    <p:set>
                                      <p:cBhvr>
                                        <p:cTn id="141" dur="1" fill="hold">
                                          <p:stCondLst>
                                            <p:cond delay="0"/>
                                          </p:stCondLst>
                                        </p:cTn>
                                        <p:tgtEl>
                                          <p:spTgt spid="2091050"/>
                                        </p:tgtEl>
                                        <p:attrNameLst>
                                          <p:attrName>style.visibility</p:attrName>
                                        </p:attrNameLst>
                                      </p:cBhvr>
                                      <p:to>
                                        <p:strVal val="visible"/>
                                      </p:to>
                                    </p:set>
                                    <p:animEffect transition="in" filter="dissolve">
                                      <p:cBhvr>
                                        <p:cTn id="142" dur="500"/>
                                        <p:tgtEl>
                                          <p:spTgt spid="209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1010" grpId="0" animBg="1"/>
      <p:bldP spid="2091011" grpId="0" animBg="1"/>
      <p:bldP spid="2091014" grpId="0" animBg="1"/>
      <p:bldP spid="2091018" grpId="0"/>
      <p:bldP spid="2091019" grpId="0"/>
      <p:bldP spid="2091020" grpId="0"/>
      <p:bldP spid="2091025" grpId="0"/>
      <p:bldP spid="2091026" grpId="0" animBg="1"/>
      <p:bldP spid="2091042" grpId="0"/>
      <p:bldP spid="2091046" grpId="0"/>
      <p:bldP spid="2091047" grpId="0"/>
      <p:bldP spid="2091048" grpId="0"/>
      <p:bldP spid="2091049" grpId="0"/>
      <p:bldP spid="2091050" grpId="0"/>
      <p:bldP spid="209105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7" y="3303198"/>
            <a:ext cx="11215315" cy="2852737"/>
          </a:xfrm>
        </p:spPr>
        <p:txBody>
          <a:bodyPr>
            <a:normAutofit/>
          </a:bodyPr>
          <a:lstStyle/>
          <a:p>
            <a:pPr algn="ctr"/>
            <a:r>
              <a:rPr lang="en-GB" sz="4400" dirty="0"/>
              <a:t>Module Five: Service Oriented Architecture: architectural patterns and modelling methods of SOA, designing a distributed service system with SOA </a:t>
            </a:r>
            <a:endParaRPr lang="en-US" sz="4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57252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Freeform 2">
            <a:extLst>
              <a:ext uri="{FF2B5EF4-FFF2-40B4-BE49-F238E27FC236}">
                <a16:creationId xmlns:a16="http://schemas.microsoft.com/office/drawing/2014/main" id="{50979989-7E86-4FFD-AB2F-DB0A40422321}"/>
              </a:ext>
            </a:extLst>
          </p:cNvPr>
          <p:cNvSpPr>
            <a:spLocks/>
          </p:cNvSpPr>
          <p:nvPr/>
        </p:nvSpPr>
        <p:spPr bwMode="auto">
          <a:xfrm>
            <a:off x="1928813" y="1331913"/>
            <a:ext cx="4114800" cy="3903662"/>
          </a:xfrm>
          <a:custGeom>
            <a:avLst/>
            <a:gdLst>
              <a:gd name="T0" fmla="*/ 385 w 2571"/>
              <a:gd name="T1" fmla="*/ 351 h 2311"/>
              <a:gd name="T2" fmla="*/ 575 w 2571"/>
              <a:gd name="T3" fmla="*/ 281 h 2311"/>
              <a:gd name="T4" fmla="*/ 652 w 2571"/>
              <a:gd name="T5" fmla="*/ 260 h 2311"/>
              <a:gd name="T6" fmla="*/ 715 w 2571"/>
              <a:gd name="T7" fmla="*/ 225 h 2311"/>
              <a:gd name="T8" fmla="*/ 772 w 2571"/>
              <a:gd name="T9" fmla="*/ 218 h 2311"/>
              <a:gd name="T10" fmla="*/ 891 w 2571"/>
              <a:gd name="T11" fmla="*/ 176 h 2311"/>
              <a:gd name="T12" fmla="*/ 1074 w 2571"/>
              <a:gd name="T13" fmla="*/ 112 h 2311"/>
              <a:gd name="T14" fmla="*/ 1256 w 2571"/>
              <a:gd name="T15" fmla="*/ 77 h 2311"/>
              <a:gd name="T16" fmla="*/ 1320 w 2571"/>
              <a:gd name="T17" fmla="*/ 56 h 2311"/>
              <a:gd name="T18" fmla="*/ 1376 w 2571"/>
              <a:gd name="T19" fmla="*/ 28 h 2311"/>
              <a:gd name="T20" fmla="*/ 1453 w 2571"/>
              <a:gd name="T21" fmla="*/ 0 h 2311"/>
              <a:gd name="T22" fmla="*/ 1558 w 2571"/>
              <a:gd name="T23" fmla="*/ 28 h 2311"/>
              <a:gd name="T24" fmla="*/ 1636 w 2571"/>
              <a:gd name="T25" fmla="*/ 119 h 2311"/>
              <a:gd name="T26" fmla="*/ 1692 w 2571"/>
              <a:gd name="T27" fmla="*/ 133 h 2311"/>
              <a:gd name="T28" fmla="*/ 1720 w 2571"/>
              <a:gd name="T29" fmla="*/ 147 h 2311"/>
              <a:gd name="T30" fmla="*/ 1741 w 2571"/>
              <a:gd name="T31" fmla="*/ 169 h 2311"/>
              <a:gd name="T32" fmla="*/ 1896 w 2571"/>
              <a:gd name="T33" fmla="*/ 190 h 2311"/>
              <a:gd name="T34" fmla="*/ 1945 w 2571"/>
              <a:gd name="T35" fmla="*/ 218 h 2311"/>
              <a:gd name="T36" fmla="*/ 1966 w 2571"/>
              <a:gd name="T37" fmla="*/ 225 h 2311"/>
              <a:gd name="T38" fmla="*/ 2029 w 2571"/>
              <a:gd name="T39" fmla="*/ 260 h 2311"/>
              <a:gd name="T40" fmla="*/ 2057 w 2571"/>
              <a:gd name="T41" fmla="*/ 407 h 2311"/>
              <a:gd name="T42" fmla="*/ 2141 w 2571"/>
              <a:gd name="T43" fmla="*/ 527 h 2311"/>
              <a:gd name="T44" fmla="*/ 2184 w 2571"/>
              <a:gd name="T45" fmla="*/ 597 h 2311"/>
              <a:gd name="T46" fmla="*/ 2310 w 2571"/>
              <a:gd name="T47" fmla="*/ 941 h 2311"/>
              <a:gd name="T48" fmla="*/ 2401 w 2571"/>
              <a:gd name="T49" fmla="*/ 1089 h 2311"/>
              <a:gd name="T50" fmla="*/ 2514 w 2571"/>
              <a:gd name="T51" fmla="*/ 1257 h 2311"/>
              <a:gd name="T52" fmla="*/ 2535 w 2571"/>
              <a:gd name="T53" fmla="*/ 1299 h 2311"/>
              <a:gd name="T54" fmla="*/ 2563 w 2571"/>
              <a:gd name="T55" fmla="*/ 1405 h 2311"/>
              <a:gd name="T56" fmla="*/ 2464 w 2571"/>
              <a:gd name="T57" fmla="*/ 1868 h 2311"/>
              <a:gd name="T58" fmla="*/ 2373 w 2571"/>
              <a:gd name="T59" fmla="*/ 1995 h 2311"/>
              <a:gd name="T60" fmla="*/ 2338 w 2571"/>
              <a:gd name="T61" fmla="*/ 2065 h 2311"/>
              <a:gd name="T62" fmla="*/ 2282 w 2571"/>
              <a:gd name="T63" fmla="*/ 2135 h 2311"/>
              <a:gd name="T64" fmla="*/ 2127 w 2571"/>
              <a:gd name="T65" fmla="*/ 2234 h 2311"/>
              <a:gd name="T66" fmla="*/ 1706 w 2571"/>
              <a:gd name="T67" fmla="*/ 2269 h 2311"/>
              <a:gd name="T68" fmla="*/ 1453 w 2571"/>
              <a:gd name="T69" fmla="*/ 2283 h 2311"/>
              <a:gd name="T70" fmla="*/ 1327 w 2571"/>
              <a:gd name="T71" fmla="*/ 2311 h 2311"/>
              <a:gd name="T72" fmla="*/ 1039 w 2571"/>
              <a:gd name="T73" fmla="*/ 2304 h 2311"/>
              <a:gd name="T74" fmla="*/ 968 w 2571"/>
              <a:gd name="T75" fmla="*/ 2269 h 2311"/>
              <a:gd name="T76" fmla="*/ 842 w 2571"/>
              <a:gd name="T77" fmla="*/ 2227 h 2311"/>
              <a:gd name="T78" fmla="*/ 694 w 2571"/>
              <a:gd name="T79" fmla="*/ 2121 h 2311"/>
              <a:gd name="T80" fmla="*/ 603 w 2571"/>
              <a:gd name="T81" fmla="*/ 2044 h 2311"/>
              <a:gd name="T82" fmla="*/ 561 w 2571"/>
              <a:gd name="T83" fmla="*/ 2023 h 2311"/>
              <a:gd name="T84" fmla="*/ 477 w 2571"/>
              <a:gd name="T85" fmla="*/ 1932 h 2311"/>
              <a:gd name="T86" fmla="*/ 357 w 2571"/>
              <a:gd name="T87" fmla="*/ 1826 h 2311"/>
              <a:gd name="T88" fmla="*/ 308 w 2571"/>
              <a:gd name="T89" fmla="*/ 1777 h 2311"/>
              <a:gd name="T90" fmla="*/ 224 w 2571"/>
              <a:gd name="T91" fmla="*/ 1644 h 2311"/>
              <a:gd name="T92" fmla="*/ 168 w 2571"/>
              <a:gd name="T93" fmla="*/ 1552 h 2311"/>
              <a:gd name="T94" fmla="*/ 111 w 2571"/>
              <a:gd name="T95" fmla="*/ 1475 h 2311"/>
              <a:gd name="T96" fmla="*/ 69 w 2571"/>
              <a:gd name="T97" fmla="*/ 1384 h 2311"/>
              <a:gd name="T98" fmla="*/ 48 w 2571"/>
              <a:gd name="T99" fmla="*/ 1278 h 2311"/>
              <a:gd name="T100" fmla="*/ 175 w 2571"/>
              <a:gd name="T101" fmla="*/ 653 h 2311"/>
              <a:gd name="T102" fmla="*/ 252 w 2571"/>
              <a:gd name="T103" fmla="*/ 527 h 2311"/>
              <a:gd name="T104" fmla="*/ 273 w 2571"/>
              <a:gd name="T105" fmla="*/ 485 h 2311"/>
              <a:gd name="T106" fmla="*/ 294 w 2571"/>
              <a:gd name="T107" fmla="*/ 478 h 2311"/>
              <a:gd name="T108" fmla="*/ 371 w 2571"/>
              <a:gd name="T109" fmla="*/ 435 h 2311"/>
              <a:gd name="T110" fmla="*/ 406 w 2571"/>
              <a:gd name="T111" fmla="*/ 386 h 2311"/>
              <a:gd name="T112" fmla="*/ 385 w 2571"/>
              <a:gd name="T113" fmla="*/ 351 h 23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71"/>
              <a:gd name="T172" fmla="*/ 0 h 2311"/>
              <a:gd name="T173" fmla="*/ 2571 w 2571"/>
              <a:gd name="T174" fmla="*/ 2311 h 23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71" h="2311">
                <a:moveTo>
                  <a:pt x="385" y="351"/>
                </a:moveTo>
                <a:cubicBezTo>
                  <a:pt x="427" y="319"/>
                  <a:pt x="524" y="287"/>
                  <a:pt x="575" y="281"/>
                </a:cubicBezTo>
                <a:cubicBezTo>
                  <a:pt x="647" y="245"/>
                  <a:pt x="546" y="292"/>
                  <a:pt x="652" y="260"/>
                </a:cubicBezTo>
                <a:cubicBezTo>
                  <a:pt x="673" y="254"/>
                  <a:pt x="694" y="231"/>
                  <a:pt x="715" y="225"/>
                </a:cubicBezTo>
                <a:cubicBezTo>
                  <a:pt x="733" y="220"/>
                  <a:pt x="753" y="220"/>
                  <a:pt x="772" y="218"/>
                </a:cubicBezTo>
                <a:cubicBezTo>
                  <a:pt x="806" y="196"/>
                  <a:pt x="852" y="188"/>
                  <a:pt x="891" y="176"/>
                </a:cubicBezTo>
                <a:cubicBezTo>
                  <a:pt x="953" y="157"/>
                  <a:pt x="1012" y="132"/>
                  <a:pt x="1074" y="112"/>
                </a:cubicBezTo>
                <a:cubicBezTo>
                  <a:pt x="1130" y="93"/>
                  <a:pt x="1197" y="87"/>
                  <a:pt x="1256" y="77"/>
                </a:cubicBezTo>
                <a:cubicBezTo>
                  <a:pt x="1277" y="69"/>
                  <a:pt x="1299" y="65"/>
                  <a:pt x="1320" y="56"/>
                </a:cubicBezTo>
                <a:cubicBezTo>
                  <a:pt x="1339" y="48"/>
                  <a:pt x="1356" y="32"/>
                  <a:pt x="1376" y="28"/>
                </a:cubicBezTo>
                <a:cubicBezTo>
                  <a:pt x="1408" y="22"/>
                  <a:pt x="1426" y="18"/>
                  <a:pt x="1453" y="0"/>
                </a:cubicBezTo>
                <a:cubicBezTo>
                  <a:pt x="1487" y="7"/>
                  <a:pt x="1532" y="2"/>
                  <a:pt x="1558" y="28"/>
                </a:cubicBezTo>
                <a:cubicBezTo>
                  <a:pt x="1581" y="51"/>
                  <a:pt x="1612" y="100"/>
                  <a:pt x="1636" y="119"/>
                </a:cubicBezTo>
                <a:cubicBezTo>
                  <a:pt x="1643" y="125"/>
                  <a:pt x="1690" y="133"/>
                  <a:pt x="1692" y="133"/>
                </a:cubicBezTo>
                <a:cubicBezTo>
                  <a:pt x="1701" y="138"/>
                  <a:pt x="1712" y="141"/>
                  <a:pt x="1720" y="147"/>
                </a:cubicBezTo>
                <a:cubicBezTo>
                  <a:pt x="1728" y="153"/>
                  <a:pt x="1732" y="164"/>
                  <a:pt x="1741" y="169"/>
                </a:cubicBezTo>
                <a:cubicBezTo>
                  <a:pt x="1786" y="196"/>
                  <a:pt x="1844" y="184"/>
                  <a:pt x="1896" y="190"/>
                </a:cubicBezTo>
                <a:cubicBezTo>
                  <a:pt x="1955" y="205"/>
                  <a:pt x="1895" y="185"/>
                  <a:pt x="1945" y="218"/>
                </a:cubicBezTo>
                <a:cubicBezTo>
                  <a:pt x="1951" y="222"/>
                  <a:pt x="1960" y="221"/>
                  <a:pt x="1966" y="225"/>
                </a:cubicBezTo>
                <a:cubicBezTo>
                  <a:pt x="2038" y="265"/>
                  <a:pt x="1981" y="244"/>
                  <a:pt x="2029" y="260"/>
                </a:cubicBezTo>
                <a:cubicBezTo>
                  <a:pt x="2059" y="305"/>
                  <a:pt x="2039" y="358"/>
                  <a:pt x="2057" y="407"/>
                </a:cubicBezTo>
                <a:cubicBezTo>
                  <a:pt x="2073" y="450"/>
                  <a:pt x="2113" y="490"/>
                  <a:pt x="2141" y="527"/>
                </a:cubicBezTo>
                <a:cubicBezTo>
                  <a:pt x="2149" y="561"/>
                  <a:pt x="2159" y="573"/>
                  <a:pt x="2184" y="597"/>
                </a:cubicBezTo>
                <a:cubicBezTo>
                  <a:pt x="2239" y="706"/>
                  <a:pt x="2263" y="829"/>
                  <a:pt x="2310" y="941"/>
                </a:cubicBezTo>
                <a:cubicBezTo>
                  <a:pt x="2333" y="996"/>
                  <a:pt x="2368" y="1040"/>
                  <a:pt x="2401" y="1089"/>
                </a:cubicBezTo>
                <a:cubicBezTo>
                  <a:pt x="2439" y="1146"/>
                  <a:pt x="2465" y="1208"/>
                  <a:pt x="2514" y="1257"/>
                </a:cubicBezTo>
                <a:cubicBezTo>
                  <a:pt x="2519" y="1272"/>
                  <a:pt x="2531" y="1284"/>
                  <a:pt x="2535" y="1299"/>
                </a:cubicBezTo>
                <a:cubicBezTo>
                  <a:pt x="2566" y="1415"/>
                  <a:pt x="2529" y="1353"/>
                  <a:pt x="2563" y="1405"/>
                </a:cubicBezTo>
                <a:cubicBezTo>
                  <a:pt x="2560" y="1519"/>
                  <a:pt x="2571" y="1766"/>
                  <a:pt x="2464" y="1868"/>
                </a:cubicBezTo>
                <a:cubicBezTo>
                  <a:pt x="2440" y="1917"/>
                  <a:pt x="2403" y="1950"/>
                  <a:pt x="2373" y="1995"/>
                </a:cubicBezTo>
                <a:cubicBezTo>
                  <a:pt x="2334" y="2053"/>
                  <a:pt x="2368" y="2006"/>
                  <a:pt x="2338" y="2065"/>
                </a:cubicBezTo>
                <a:cubicBezTo>
                  <a:pt x="2324" y="2092"/>
                  <a:pt x="2301" y="2112"/>
                  <a:pt x="2282" y="2135"/>
                </a:cubicBezTo>
                <a:cubicBezTo>
                  <a:pt x="2236" y="2190"/>
                  <a:pt x="2201" y="2222"/>
                  <a:pt x="2127" y="2234"/>
                </a:cubicBezTo>
                <a:cubicBezTo>
                  <a:pt x="2006" y="2282"/>
                  <a:pt x="1816" y="2266"/>
                  <a:pt x="1706" y="2269"/>
                </a:cubicBezTo>
                <a:cubicBezTo>
                  <a:pt x="1622" y="2274"/>
                  <a:pt x="1537" y="2275"/>
                  <a:pt x="1453" y="2283"/>
                </a:cubicBezTo>
                <a:cubicBezTo>
                  <a:pt x="1414" y="2287"/>
                  <a:pt x="1368" y="2306"/>
                  <a:pt x="1327" y="2311"/>
                </a:cubicBezTo>
                <a:cubicBezTo>
                  <a:pt x="1231" y="2309"/>
                  <a:pt x="1135" y="2310"/>
                  <a:pt x="1039" y="2304"/>
                </a:cubicBezTo>
                <a:cubicBezTo>
                  <a:pt x="1023" y="2303"/>
                  <a:pt x="984" y="2274"/>
                  <a:pt x="968" y="2269"/>
                </a:cubicBezTo>
                <a:cubicBezTo>
                  <a:pt x="926" y="2255"/>
                  <a:pt x="884" y="2241"/>
                  <a:pt x="842" y="2227"/>
                </a:cubicBezTo>
                <a:cubicBezTo>
                  <a:pt x="798" y="2183"/>
                  <a:pt x="742" y="2158"/>
                  <a:pt x="694" y="2121"/>
                </a:cubicBezTo>
                <a:cubicBezTo>
                  <a:pt x="664" y="2097"/>
                  <a:pt x="635" y="2065"/>
                  <a:pt x="603" y="2044"/>
                </a:cubicBezTo>
                <a:cubicBezTo>
                  <a:pt x="556" y="2013"/>
                  <a:pt x="608" y="2065"/>
                  <a:pt x="561" y="2023"/>
                </a:cubicBezTo>
                <a:cubicBezTo>
                  <a:pt x="530" y="1996"/>
                  <a:pt x="508" y="1958"/>
                  <a:pt x="477" y="1932"/>
                </a:cubicBezTo>
                <a:cubicBezTo>
                  <a:pt x="435" y="1897"/>
                  <a:pt x="393" y="1866"/>
                  <a:pt x="357" y="1826"/>
                </a:cubicBezTo>
                <a:cubicBezTo>
                  <a:pt x="341" y="1809"/>
                  <a:pt x="308" y="1777"/>
                  <a:pt x="308" y="1777"/>
                </a:cubicBezTo>
                <a:cubicBezTo>
                  <a:pt x="289" y="1719"/>
                  <a:pt x="260" y="1690"/>
                  <a:pt x="224" y="1644"/>
                </a:cubicBezTo>
                <a:cubicBezTo>
                  <a:pt x="202" y="1616"/>
                  <a:pt x="189" y="1580"/>
                  <a:pt x="168" y="1552"/>
                </a:cubicBezTo>
                <a:cubicBezTo>
                  <a:pt x="148" y="1525"/>
                  <a:pt x="129" y="1505"/>
                  <a:pt x="111" y="1475"/>
                </a:cubicBezTo>
                <a:cubicBezTo>
                  <a:pt x="103" y="1443"/>
                  <a:pt x="87" y="1412"/>
                  <a:pt x="69" y="1384"/>
                </a:cubicBezTo>
                <a:cubicBezTo>
                  <a:pt x="62" y="1347"/>
                  <a:pt x="53" y="1315"/>
                  <a:pt x="48" y="1278"/>
                </a:cubicBezTo>
                <a:cubicBezTo>
                  <a:pt x="52" y="1050"/>
                  <a:pt x="0" y="820"/>
                  <a:pt x="175" y="653"/>
                </a:cubicBezTo>
                <a:cubicBezTo>
                  <a:pt x="197" y="609"/>
                  <a:pt x="225" y="568"/>
                  <a:pt x="252" y="527"/>
                </a:cubicBezTo>
                <a:cubicBezTo>
                  <a:pt x="261" y="514"/>
                  <a:pt x="262" y="496"/>
                  <a:pt x="273" y="485"/>
                </a:cubicBezTo>
                <a:cubicBezTo>
                  <a:pt x="278" y="480"/>
                  <a:pt x="287" y="481"/>
                  <a:pt x="294" y="478"/>
                </a:cubicBezTo>
                <a:cubicBezTo>
                  <a:pt x="341" y="456"/>
                  <a:pt x="339" y="456"/>
                  <a:pt x="371" y="435"/>
                </a:cubicBezTo>
                <a:cubicBezTo>
                  <a:pt x="387" y="386"/>
                  <a:pt x="371" y="398"/>
                  <a:pt x="406" y="386"/>
                </a:cubicBezTo>
                <a:cubicBezTo>
                  <a:pt x="416" y="355"/>
                  <a:pt x="420" y="368"/>
                  <a:pt x="385" y="351"/>
                </a:cubicBezTo>
                <a:close/>
              </a:path>
            </a:pathLst>
          </a:custGeom>
          <a:solidFill>
            <a:srgbClr val="FFFFCC"/>
          </a:solidFill>
          <a:ln w="9525">
            <a:solidFill>
              <a:schemeClr val="tx1"/>
            </a:solidFill>
            <a:round/>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grpSp>
        <p:nvGrpSpPr>
          <p:cNvPr id="2" name="Group 3">
            <a:extLst>
              <a:ext uri="{FF2B5EF4-FFF2-40B4-BE49-F238E27FC236}">
                <a16:creationId xmlns:a16="http://schemas.microsoft.com/office/drawing/2014/main" id="{2A934519-29F6-4C77-B547-D4EB186362D4}"/>
              </a:ext>
            </a:extLst>
          </p:cNvPr>
          <p:cNvGrpSpPr>
            <a:grpSpLocks/>
          </p:cNvGrpSpPr>
          <p:nvPr/>
        </p:nvGrpSpPr>
        <p:grpSpPr bwMode="auto">
          <a:xfrm>
            <a:off x="6284913" y="2722564"/>
            <a:ext cx="3467100" cy="879475"/>
            <a:chOff x="3119" y="1715"/>
            <a:chExt cx="2184" cy="554"/>
          </a:xfrm>
        </p:grpSpPr>
        <p:sp>
          <p:nvSpPr>
            <p:cNvPr id="11328" name="Rectangle 4">
              <a:extLst>
                <a:ext uri="{FF2B5EF4-FFF2-40B4-BE49-F238E27FC236}">
                  <a16:creationId xmlns:a16="http://schemas.microsoft.com/office/drawing/2014/main" id="{513D0AA4-D112-4A56-99DB-B2B7A600894B}"/>
                </a:ext>
              </a:extLst>
            </p:cNvPr>
            <p:cNvSpPr>
              <a:spLocks noChangeArrowheads="1"/>
            </p:cNvSpPr>
            <p:nvPr/>
          </p:nvSpPr>
          <p:spPr bwMode="auto">
            <a:xfrm>
              <a:off x="3119" y="1715"/>
              <a:ext cx="2184" cy="55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11329" name="Oval 5">
              <a:extLst>
                <a:ext uri="{FF2B5EF4-FFF2-40B4-BE49-F238E27FC236}">
                  <a16:creationId xmlns:a16="http://schemas.microsoft.com/office/drawing/2014/main" id="{043A9961-B0E1-40A8-A074-0E6E3F757356}"/>
                </a:ext>
              </a:extLst>
            </p:cNvPr>
            <p:cNvSpPr>
              <a:spLocks noChangeArrowheads="1"/>
            </p:cNvSpPr>
            <p:nvPr/>
          </p:nvSpPr>
          <p:spPr bwMode="auto">
            <a:xfrm>
              <a:off x="3383"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0" name="Oval 6">
              <a:extLst>
                <a:ext uri="{FF2B5EF4-FFF2-40B4-BE49-F238E27FC236}">
                  <a16:creationId xmlns:a16="http://schemas.microsoft.com/office/drawing/2014/main" id="{A23184C8-CF20-44CA-8AFF-4567F5E64C85}"/>
                </a:ext>
              </a:extLst>
            </p:cNvPr>
            <p:cNvSpPr>
              <a:spLocks noChangeArrowheads="1"/>
            </p:cNvSpPr>
            <p:nvPr/>
          </p:nvSpPr>
          <p:spPr bwMode="auto">
            <a:xfrm>
              <a:off x="3667"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1" name="Oval 7">
              <a:extLst>
                <a:ext uri="{FF2B5EF4-FFF2-40B4-BE49-F238E27FC236}">
                  <a16:creationId xmlns:a16="http://schemas.microsoft.com/office/drawing/2014/main" id="{327BFEC4-B286-4FF2-AF2B-CC99A10030CF}"/>
                </a:ext>
              </a:extLst>
            </p:cNvPr>
            <p:cNvSpPr>
              <a:spLocks noChangeArrowheads="1"/>
            </p:cNvSpPr>
            <p:nvPr/>
          </p:nvSpPr>
          <p:spPr bwMode="auto">
            <a:xfrm>
              <a:off x="3342"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2" name="Oval 8">
              <a:extLst>
                <a:ext uri="{FF2B5EF4-FFF2-40B4-BE49-F238E27FC236}">
                  <a16:creationId xmlns:a16="http://schemas.microsoft.com/office/drawing/2014/main" id="{CFBAD8A6-7260-4DD1-BD0E-929C57ACD813}"/>
                </a:ext>
              </a:extLst>
            </p:cNvPr>
            <p:cNvSpPr>
              <a:spLocks noChangeArrowheads="1"/>
            </p:cNvSpPr>
            <p:nvPr/>
          </p:nvSpPr>
          <p:spPr bwMode="auto">
            <a:xfrm>
              <a:off x="3625"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3" name="Oval 9">
              <a:extLst>
                <a:ext uri="{FF2B5EF4-FFF2-40B4-BE49-F238E27FC236}">
                  <a16:creationId xmlns:a16="http://schemas.microsoft.com/office/drawing/2014/main" id="{70243292-B75E-4D9A-B44B-144F18A038D0}"/>
                </a:ext>
              </a:extLst>
            </p:cNvPr>
            <p:cNvSpPr>
              <a:spLocks noChangeArrowheads="1"/>
            </p:cNvSpPr>
            <p:nvPr/>
          </p:nvSpPr>
          <p:spPr bwMode="auto">
            <a:xfrm>
              <a:off x="3911"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4" name="Oval 10">
              <a:extLst>
                <a:ext uri="{FF2B5EF4-FFF2-40B4-BE49-F238E27FC236}">
                  <a16:creationId xmlns:a16="http://schemas.microsoft.com/office/drawing/2014/main" id="{C40F4F85-E2DA-462C-864B-1FD594F453DA}"/>
                </a:ext>
              </a:extLst>
            </p:cNvPr>
            <p:cNvSpPr>
              <a:spLocks noChangeArrowheads="1"/>
            </p:cNvSpPr>
            <p:nvPr/>
          </p:nvSpPr>
          <p:spPr bwMode="auto">
            <a:xfrm>
              <a:off x="3979"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5" name="Oval 11">
              <a:extLst>
                <a:ext uri="{FF2B5EF4-FFF2-40B4-BE49-F238E27FC236}">
                  <a16:creationId xmlns:a16="http://schemas.microsoft.com/office/drawing/2014/main" id="{3432003B-73D6-441E-B617-236E1F00DB8E}"/>
                </a:ext>
              </a:extLst>
            </p:cNvPr>
            <p:cNvSpPr>
              <a:spLocks noChangeArrowheads="1"/>
            </p:cNvSpPr>
            <p:nvPr/>
          </p:nvSpPr>
          <p:spPr bwMode="auto">
            <a:xfrm>
              <a:off x="4376" y="1771"/>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6" name="Oval 12">
              <a:extLst>
                <a:ext uri="{FF2B5EF4-FFF2-40B4-BE49-F238E27FC236}">
                  <a16:creationId xmlns:a16="http://schemas.microsoft.com/office/drawing/2014/main" id="{9F206491-639E-4300-A235-35AEF8880395}"/>
                </a:ext>
              </a:extLst>
            </p:cNvPr>
            <p:cNvSpPr>
              <a:spLocks noChangeArrowheads="1"/>
            </p:cNvSpPr>
            <p:nvPr/>
          </p:nvSpPr>
          <p:spPr bwMode="auto">
            <a:xfrm>
              <a:off x="4192"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7" name="Oval 13">
              <a:extLst>
                <a:ext uri="{FF2B5EF4-FFF2-40B4-BE49-F238E27FC236}">
                  <a16:creationId xmlns:a16="http://schemas.microsoft.com/office/drawing/2014/main" id="{E4A882F7-0791-4FBA-B58A-C7696E37C9EF}"/>
                </a:ext>
              </a:extLst>
            </p:cNvPr>
            <p:cNvSpPr>
              <a:spLocks noChangeArrowheads="1"/>
            </p:cNvSpPr>
            <p:nvPr/>
          </p:nvSpPr>
          <p:spPr bwMode="auto">
            <a:xfrm>
              <a:off x="4475"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8" name="Oval 14">
              <a:extLst>
                <a:ext uri="{FF2B5EF4-FFF2-40B4-BE49-F238E27FC236}">
                  <a16:creationId xmlns:a16="http://schemas.microsoft.com/office/drawing/2014/main" id="{A137B4DD-D45C-4AAA-9A29-908462109B55}"/>
                </a:ext>
              </a:extLst>
            </p:cNvPr>
            <p:cNvSpPr>
              <a:spLocks noChangeArrowheads="1"/>
            </p:cNvSpPr>
            <p:nvPr/>
          </p:nvSpPr>
          <p:spPr bwMode="auto">
            <a:xfrm>
              <a:off x="4758" y="2054"/>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39" name="Oval 15">
              <a:extLst>
                <a:ext uri="{FF2B5EF4-FFF2-40B4-BE49-F238E27FC236}">
                  <a16:creationId xmlns:a16="http://schemas.microsoft.com/office/drawing/2014/main" id="{5907C29F-63BD-4661-960E-C4E6E05D714A}"/>
                </a:ext>
              </a:extLst>
            </p:cNvPr>
            <p:cNvSpPr>
              <a:spLocks noChangeArrowheads="1"/>
            </p:cNvSpPr>
            <p:nvPr/>
          </p:nvSpPr>
          <p:spPr bwMode="auto">
            <a:xfrm>
              <a:off x="5043" y="2047"/>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sp>
          <p:nvSpPr>
            <p:cNvPr id="11340" name="Oval 16">
              <a:extLst>
                <a:ext uri="{FF2B5EF4-FFF2-40B4-BE49-F238E27FC236}">
                  <a16:creationId xmlns:a16="http://schemas.microsoft.com/office/drawing/2014/main" id="{CCB36540-A054-4B17-A001-99287C90A2BC}"/>
                </a:ext>
              </a:extLst>
            </p:cNvPr>
            <p:cNvSpPr>
              <a:spLocks noChangeArrowheads="1"/>
            </p:cNvSpPr>
            <p:nvPr/>
          </p:nvSpPr>
          <p:spPr bwMode="auto">
            <a:xfrm>
              <a:off x="4744" y="1742"/>
              <a:ext cx="141" cy="142"/>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200" b="1">
                <a:solidFill>
                  <a:schemeClr val="bg1"/>
                </a:solidFill>
              </a:endParaRPr>
            </a:p>
          </p:txBody>
        </p:sp>
        <p:cxnSp>
          <p:nvCxnSpPr>
            <p:cNvPr id="11341" name="AutoShape 17">
              <a:extLst>
                <a:ext uri="{FF2B5EF4-FFF2-40B4-BE49-F238E27FC236}">
                  <a16:creationId xmlns:a16="http://schemas.microsoft.com/office/drawing/2014/main" id="{3A4B5D06-399E-43EB-82A8-3DBA70DB741F}"/>
                </a:ext>
              </a:extLst>
            </p:cNvPr>
            <p:cNvCxnSpPr>
              <a:cxnSpLocks noChangeShapeType="1"/>
              <a:stCxn id="11334" idx="6"/>
              <a:endCxn id="11335" idx="2"/>
            </p:cNvCxnSpPr>
            <p:nvPr/>
          </p:nvCxnSpPr>
          <p:spPr bwMode="auto">
            <a:xfrm>
              <a:off x="4120" y="1842"/>
              <a:ext cx="25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2" name="AutoShape 18">
              <a:extLst>
                <a:ext uri="{FF2B5EF4-FFF2-40B4-BE49-F238E27FC236}">
                  <a16:creationId xmlns:a16="http://schemas.microsoft.com/office/drawing/2014/main" id="{739A2A81-B516-4906-BE25-BD1FBC6B9E14}"/>
                </a:ext>
              </a:extLst>
            </p:cNvPr>
            <p:cNvCxnSpPr>
              <a:cxnSpLocks noChangeShapeType="1"/>
              <a:stCxn id="11335" idx="3"/>
              <a:endCxn id="11336" idx="0"/>
            </p:cNvCxnSpPr>
            <p:nvPr/>
          </p:nvCxnSpPr>
          <p:spPr bwMode="auto">
            <a:xfrm flipH="1">
              <a:off x="4263" y="1892"/>
              <a:ext cx="134" cy="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3" name="AutoShape 19">
              <a:extLst>
                <a:ext uri="{FF2B5EF4-FFF2-40B4-BE49-F238E27FC236}">
                  <a16:creationId xmlns:a16="http://schemas.microsoft.com/office/drawing/2014/main" id="{91B99049-A1A4-4BC8-8570-17736BAD8304}"/>
                </a:ext>
              </a:extLst>
            </p:cNvPr>
            <p:cNvCxnSpPr>
              <a:cxnSpLocks noChangeShapeType="1"/>
              <a:stCxn id="11335" idx="4"/>
              <a:endCxn id="11337" idx="0"/>
            </p:cNvCxnSpPr>
            <p:nvPr/>
          </p:nvCxnSpPr>
          <p:spPr bwMode="auto">
            <a:xfrm>
              <a:off x="4447" y="1913"/>
              <a:ext cx="99"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4" name="AutoShape 20">
              <a:extLst>
                <a:ext uri="{FF2B5EF4-FFF2-40B4-BE49-F238E27FC236}">
                  <a16:creationId xmlns:a16="http://schemas.microsoft.com/office/drawing/2014/main" id="{68DDC853-66A5-48A1-BC52-EDE80B31A5D1}"/>
                </a:ext>
              </a:extLst>
            </p:cNvPr>
            <p:cNvCxnSpPr>
              <a:cxnSpLocks noChangeShapeType="1"/>
              <a:stCxn id="11329" idx="4"/>
              <a:endCxn id="11331" idx="0"/>
            </p:cNvCxnSpPr>
            <p:nvPr/>
          </p:nvCxnSpPr>
          <p:spPr bwMode="auto">
            <a:xfrm flipH="1">
              <a:off x="3413" y="1913"/>
              <a:ext cx="41"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5" name="AutoShape 21">
              <a:extLst>
                <a:ext uri="{FF2B5EF4-FFF2-40B4-BE49-F238E27FC236}">
                  <a16:creationId xmlns:a16="http://schemas.microsoft.com/office/drawing/2014/main" id="{74AEC4D3-38E5-4FAF-81E3-9B54C7E91C2C}"/>
                </a:ext>
              </a:extLst>
            </p:cNvPr>
            <p:cNvCxnSpPr>
              <a:cxnSpLocks noChangeShapeType="1"/>
              <a:stCxn id="11329" idx="4"/>
              <a:endCxn id="11332" idx="1"/>
            </p:cNvCxnSpPr>
            <p:nvPr/>
          </p:nvCxnSpPr>
          <p:spPr bwMode="auto">
            <a:xfrm>
              <a:off x="3454" y="1913"/>
              <a:ext cx="192" cy="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6" name="AutoShape 22">
              <a:extLst>
                <a:ext uri="{FF2B5EF4-FFF2-40B4-BE49-F238E27FC236}">
                  <a16:creationId xmlns:a16="http://schemas.microsoft.com/office/drawing/2014/main" id="{D645D93C-A49D-4F8A-BF97-04ADCB64A9BB}"/>
                </a:ext>
              </a:extLst>
            </p:cNvPr>
            <p:cNvCxnSpPr>
              <a:cxnSpLocks noChangeShapeType="1"/>
              <a:stCxn id="11330" idx="4"/>
              <a:endCxn id="11333" idx="0"/>
            </p:cNvCxnSpPr>
            <p:nvPr/>
          </p:nvCxnSpPr>
          <p:spPr bwMode="auto">
            <a:xfrm>
              <a:off x="3738" y="1913"/>
              <a:ext cx="244" cy="1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7" name="AutoShape 23">
              <a:extLst>
                <a:ext uri="{FF2B5EF4-FFF2-40B4-BE49-F238E27FC236}">
                  <a16:creationId xmlns:a16="http://schemas.microsoft.com/office/drawing/2014/main" id="{014C6156-6A22-4C6D-B7A3-D05733EAAF18}"/>
                </a:ext>
              </a:extLst>
            </p:cNvPr>
            <p:cNvCxnSpPr>
              <a:cxnSpLocks noChangeShapeType="1"/>
              <a:stCxn id="11340" idx="4"/>
              <a:endCxn id="11338" idx="0"/>
            </p:cNvCxnSpPr>
            <p:nvPr/>
          </p:nvCxnSpPr>
          <p:spPr bwMode="auto">
            <a:xfrm>
              <a:off x="4815" y="1884"/>
              <a:ext cx="14" cy="17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48" name="AutoShape 24">
              <a:extLst>
                <a:ext uri="{FF2B5EF4-FFF2-40B4-BE49-F238E27FC236}">
                  <a16:creationId xmlns:a16="http://schemas.microsoft.com/office/drawing/2014/main" id="{52B3E956-27C9-4D46-9B68-B763FBBD33AA}"/>
                </a:ext>
              </a:extLst>
            </p:cNvPr>
            <p:cNvCxnSpPr>
              <a:cxnSpLocks noChangeShapeType="1"/>
              <a:stCxn id="11340" idx="5"/>
              <a:endCxn id="11339" idx="1"/>
            </p:cNvCxnSpPr>
            <p:nvPr/>
          </p:nvCxnSpPr>
          <p:spPr bwMode="auto">
            <a:xfrm>
              <a:off x="4864" y="1863"/>
              <a:ext cx="200" cy="20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349" name="Text Box 25">
              <a:extLst>
                <a:ext uri="{FF2B5EF4-FFF2-40B4-BE49-F238E27FC236}">
                  <a16:creationId xmlns:a16="http://schemas.microsoft.com/office/drawing/2014/main" id="{C7B3C4D3-1168-444A-B492-00D612D7F949}"/>
                </a:ext>
              </a:extLst>
            </p:cNvPr>
            <p:cNvSpPr txBox="1">
              <a:spLocks noChangeArrowheads="1"/>
            </p:cNvSpPr>
            <p:nvPr/>
          </p:nvSpPr>
          <p:spPr bwMode="auto">
            <a:xfrm>
              <a:off x="3539" y="1881"/>
              <a:ext cx="12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Service Architecture</a:t>
              </a:r>
            </a:p>
          </p:txBody>
        </p:sp>
      </p:grpSp>
      <p:sp>
        <p:nvSpPr>
          <p:cNvPr id="2095130" name="Oval 26">
            <a:extLst>
              <a:ext uri="{FF2B5EF4-FFF2-40B4-BE49-F238E27FC236}">
                <a16:creationId xmlns:a16="http://schemas.microsoft.com/office/drawing/2014/main" id="{7FF8916F-EED8-410A-BE4D-EB3E8805DFFD}"/>
              </a:ext>
            </a:extLst>
          </p:cNvPr>
          <p:cNvSpPr>
            <a:spLocks noChangeArrowheads="1"/>
          </p:cNvSpPr>
          <p:nvPr/>
        </p:nvSpPr>
        <p:spPr bwMode="auto">
          <a:xfrm>
            <a:off x="3070226" y="2549526"/>
            <a:ext cx="614363"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1" name="Oval 27">
            <a:extLst>
              <a:ext uri="{FF2B5EF4-FFF2-40B4-BE49-F238E27FC236}">
                <a16:creationId xmlns:a16="http://schemas.microsoft.com/office/drawing/2014/main" id="{5B12968B-6681-4BE4-A5CF-7A67F75A91A8}"/>
              </a:ext>
            </a:extLst>
          </p:cNvPr>
          <p:cNvSpPr>
            <a:spLocks noChangeArrowheads="1"/>
          </p:cNvSpPr>
          <p:nvPr/>
        </p:nvSpPr>
        <p:spPr bwMode="auto">
          <a:xfrm>
            <a:off x="4602163" y="3189288"/>
            <a:ext cx="614362" cy="628650"/>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2" name="Oval 28">
            <a:extLst>
              <a:ext uri="{FF2B5EF4-FFF2-40B4-BE49-F238E27FC236}">
                <a16:creationId xmlns:a16="http://schemas.microsoft.com/office/drawing/2014/main" id="{FFB35481-C687-4756-A481-F164E4510BC3}"/>
              </a:ext>
            </a:extLst>
          </p:cNvPr>
          <p:cNvSpPr>
            <a:spLocks noChangeArrowheads="1"/>
          </p:cNvSpPr>
          <p:nvPr/>
        </p:nvSpPr>
        <p:spPr bwMode="auto">
          <a:xfrm>
            <a:off x="3467101" y="3482976"/>
            <a:ext cx="614363"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sp>
        <p:nvSpPr>
          <p:cNvPr id="2095133" name="Oval 29">
            <a:extLst>
              <a:ext uri="{FF2B5EF4-FFF2-40B4-BE49-F238E27FC236}">
                <a16:creationId xmlns:a16="http://schemas.microsoft.com/office/drawing/2014/main" id="{C043FBF2-52AB-4E19-A1B5-227F0FA9436A}"/>
              </a:ext>
            </a:extLst>
          </p:cNvPr>
          <p:cNvSpPr>
            <a:spLocks noChangeArrowheads="1"/>
          </p:cNvSpPr>
          <p:nvPr/>
        </p:nvSpPr>
        <p:spPr bwMode="auto">
          <a:xfrm>
            <a:off x="4572001" y="1984376"/>
            <a:ext cx="612775" cy="627063"/>
          </a:xfrm>
          <a:prstGeom prst="ellipse">
            <a:avLst/>
          </a:prstGeom>
          <a:solidFill>
            <a:srgbClr val="339966"/>
          </a:solidFill>
          <a:ln w="9525">
            <a:solidFill>
              <a:schemeClr val="tx1"/>
            </a:solidFill>
            <a:round/>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sv-SE" altLang="x-none" sz="1200" b="1">
                <a:solidFill>
                  <a:schemeClr val="bg1"/>
                </a:solidFill>
              </a:rPr>
              <a:t>Service</a:t>
            </a:r>
          </a:p>
        </p:txBody>
      </p:sp>
      <p:cxnSp>
        <p:nvCxnSpPr>
          <p:cNvPr id="2095134" name="AutoShape 30">
            <a:extLst>
              <a:ext uri="{FF2B5EF4-FFF2-40B4-BE49-F238E27FC236}">
                <a16:creationId xmlns:a16="http://schemas.microsoft.com/office/drawing/2014/main" id="{42879CAC-8898-4C27-914D-982CB2B5EA21}"/>
              </a:ext>
            </a:extLst>
          </p:cNvPr>
          <p:cNvCxnSpPr>
            <a:cxnSpLocks noChangeShapeType="1"/>
            <a:stCxn id="2095130" idx="6"/>
            <a:endCxn id="2095133" idx="2"/>
          </p:cNvCxnSpPr>
          <p:nvPr/>
        </p:nvCxnSpPr>
        <p:spPr bwMode="auto">
          <a:xfrm flipV="1">
            <a:off x="3684588" y="2298701"/>
            <a:ext cx="887412" cy="563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5135" name="AutoShape 31">
            <a:extLst>
              <a:ext uri="{FF2B5EF4-FFF2-40B4-BE49-F238E27FC236}">
                <a16:creationId xmlns:a16="http://schemas.microsoft.com/office/drawing/2014/main" id="{7695E48C-DDC0-4AE5-B6CD-484BD1BE7952}"/>
              </a:ext>
            </a:extLst>
          </p:cNvPr>
          <p:cNvCxnSpPr>
            <a:cxnSpLocks noChangeShapeType="1"/>
            <a:stCxn id="2095130" idx="6"/>
            <a:endCxn id="2095131" idx="2"/>
          </p:cNvCxnSpPr>
          <p:nvPr/>
        </p:nvCxnSpPr>
        <p:spPr bwMode="auto">
          <a:xfrm>
            <a:off x="3684589" y="2863851"/>
            <a:ext cx="917575" cy="639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95136" name="AutoShape 32">
            <a:extLst>
              <a:ext uri="{FF2B5EF4-FFF2-40B4-BE49-F238E27FC236}">
                <a16:creationId xmlns:a16="http://schemas.microsoft.com/office/drawing/2014/main" id="{0C9B4F95-FBB9-429C-A010-93093A27ED62}"/>
              </a:ext>
            </a:extLst>
          </p:cNvPr>
          <p:cNvCxnSpPr>
            <a:cxnSpLocks noChangeShapeType="1"/>
            <a:stCxn id="2095131" idx="2"/>
            <a:endCxn id="2095132" idx="6"/>
          </p:cNvCxnSpPr>
          <p:nvPr/>
        </p:nvCxnSpPr>
        <p:spPr bwMode="auto">
          <a:xfrm flipH="1">
            <a:off x="4081463" y="3503614"/>
            <a:ext cx="520700" cy="293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95137" name="AutoShape 33">
            <a:extLst>
              <a:ext uri="{FF2B5EF4-FFF2-40B4-BE49-F238E27FC236}">
                <a16:creationId xmlns:a16="http://schemas.microsoft.com/office/drawing/2014/main" id="{2BE03D02-71D3-4718-9DE4-C2275BCCAC77}"/>
              </a:ext>
            </a:extLst>
          </p:cNvPr>
          <p:cNvSpPr>
            <a:spLocks noChangeArrowheads="1"/>
          </p:cNvSpPr>
          <p:nvPr/>
        </p:nvSpPr>
        <p:spPr bwMode="auto">
          <a:xfrm>
            <a:off x="5838825" y="2976564"/>
            <a:ext cx="725488" cy="346075"/>
          </a:xfrm>
          <a:prstGeom prst="rightArrow">
            <a:avLst>
              <a:gd name="adj1" fmla="val 50000"/>
              <a:gd name="adj2" fmla="val 52408"/>
            </a:avLst>
          </a:prstGeom>
          <a:solidFill>
            <a:schemeClr val="bg1"/>
          </a:solidFill>
          <a:ln w="9525">
            <a:solidFill>
              <a:schemeClr val="tx1"/>
            </a:solidFill>
            <a:miter lim="800000"/>
            <a:headEnd/>
            <a:tailEnd/>
          </a:ln>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39" name="Text Box 35">
            <a:extLst>
              <a:ext uri="{FF2B5EF4-FFF2-40B4-BE49-F238E27FC236}">
                <a16:creationId xmlns:a16="http://schemas.microsoft.com/office/drawing/2014/main" id="{F69E683A-6ECA-4993-A509-6E116400852D}"/>
              </a:ext>
            </a:extLst>
          </p:cNvPr>
          <p:cNvSpPr txBox="1">
            <a:spLocks noChangeArrowheads="1"/>
          </p:cNvSpPr>
          <p:nvPr/>
        </p:nvSpPr>
        <p:spPr bwMode="auto">
          <a:xfrm>
            <a:off x="3860800" y="2036764"/>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Finance</a:t>
            </a:r>
          </a:p>
        </p:txBody>
      </p:sp>
      <p:sp>
        <p:nvSpPr>
          <p:cNvPr id="2095140" name="Text Box 36">
            <a:extLst>
              <a:ext uri="{FF2B5EF4-FFF2-40B4-BE49-F238E27FC236}">
                <a16:creationId xmlns:a16="http://schemas.microsoft.com/office/drawing/2014/main" id="{BE931117-61D1-4AE9-ABA2-95AFEA65D816}"/>
              </a:ext>
            </a:extLst>
          </p:cNvPr>
          <p:cNvSpPr txBox="1">
            <a:spLocks noChangeArrowheads="1"/>
          </p:cNvSpPr>
          <p:nvPr/>
        </p:nvSpPr>
        <p:spPr bwMode="auto">
          <a:xfrm>
            <a:off x="4389439" y="3956050"/>
            <a:ext cx="942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Distribution</a:t>
            </a:r>
          </a:p>
        </p:txBody>
      </p:sp>
      <p:sp>
        <p:nvSpPr>
          <p:cNvPr id="2095141" name="Text Box 37">
            <a:extLst>
              <a:ext uri="{FF2B5EF4-FFF2-40B4-BE49-F238E27FC236}">
                <a16:creationId xmlns:a16="http://schemas.microsoft.com/office/drawing/2014/main" id="{385C4F68-60B0-464F-9DBE-9BB76BB2018A}"/>
              </a:ext>
            </a:extLst>
          </p:cNvPr>
          <p:cNvSpPr txBox="1">
            <a:spLocks noChangeArrowheads="1"/>
          </p:cNvSpPr>
          <p:nvPr/>
        </p:nvSpPr>
        <p:spPr bwMode="auto">
          <a:xfrm>
            <a:off x="2311401" y="3983039"/>
            <a:ext cx="114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Manufacturing</a:t>
            </a:r>
          </a:p>
        </p:txBody>
      </p:sp>
      <p:pic>
        <p:nvPicPr>
          <p:cNvPr id="2095142" name="Picture 38" descr="bs00882_">
            <a:extLst>
              <a:ext uri="{FF2B5EF4-FFF2-40B4-BE49-F238E27FC236}">
                <a16:creationId xmlns:a16="http://schemas.microsoft.com/office/drawing/2014/main" id="{E8E0A741-8D52-4E89-908B-28DEBBBCF5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5" y="1425576"/>
            <a:ext cx="615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143" name="Picture 39" descr="j0295696">
            <a:extLst>
              <a:ext uri="{FF2B5EF4-FFF2-40B4-BE49-F238E27FC236}">
                <a16:creationId xmlns:a16="http://schemas.microsoft.com/office/drawing/2014/main" id="{97FC9882-AB97-48DA-985B-D15196195A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59264"/>
            <a:ext cx="769938"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144" name="Picture 40" descr="j0329595">
            <a:extLst>
              <a:ext uri="{FF2B5EF4-FFF2-40B4-BE49-F238E27FC236}">
                <a16:creationId xmlns:a16="http://schemas.microsoft.com/office/drawing/2014/main" id="{30F79B1C-84C7-4621-86E5-B1AED2577D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0376" y="4191001"/>
            <a:ext cx="6588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95145" name="AutoShape 41">
            <a:extLst>
              <a:ext uri="{FF2B5EF4-FFF2-40B4-BE49-F238E27FC236}">
                <a16:creationId xmlns:a16="http://schemas.microsoft.com/office/drawing/2014/main" id="{84FFDA49-33B8-49A9-8222-9F1B7FF014D5}"/>
              </a:ext>
            </a:extLst>
          </p:cNvPr>
          <p:cNvCxnSpPr>
            <a:cxnSpLocks noChangeShapeType="1"/>
            <a:stCxn id="11303" idx="2"/>
            <a:endCxn id="11329" idx="0"/>
          </p:cNvCxnSpPr>
          <p:nvPr/>
        </p:nvCxnSpPr>
        <p:spPr bwMode="auto">
          <a:xfrm>
            <a:off x="6746875" y="2513013"/>
            <a:ext cx="69850" cy="298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2095146" name="Picture 42">
            <a:extLst>
              <a:ext uri="{FF2B5EF4-FFF2-40B4-BE49-F238E27FC236}">
                <a16:creationId xmlns:a16="http://schemas.microsoft.com/office/drawing/2014/main" id="{8B0D29E9-315A-4871-A648-122E03B89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4414" y="2417763"/>
            <a:ext cx="53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5147" name="Text Box 43">
            <a:extLst>
              <a:ext uri="{FF2B5EF4-FFF2-40B4-BE49-F238E27FC236}">
                <a16:creationId xmlns:a16="http://schemas.microsoft.com/office/drawing/2014/main" id="{D1D721B4-FB65-4021-911C-6B645A3CC5C5}"/>
              </a:ext>
            </a:extLst>
          </p:cNvPr>
          <p:cNvSpPr txBox="1">
            <a:spLocks noChangeArrowheads="1"/>
          </p:cNvSpPr>
          <p:nvPr/>
        </p:nvSpPr>
        <p:spPr bwMode="auto">
          <a:xfrm>
            <a:off x="2239963" y="29845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i="1"/>
              <a:t>Supply</a:t>
            </a:r>
          </a:p>
        </p:txBody>
      </p:sp>
      <p:sp>
        <p:nvSpPr>
          <p:cNvPr id="2095148" name="Freeform 44">
            <a:extLst>
              <a:ext uri="{FF2B5EF4-FFF2-40B4-BE49-F238E27FC236}">
                <a16:creationId xmlns:a16="http://schemas.microsoft.com/office/drawing/2014/main" id="{9688E2F1-6F87-4B2D-A421-F323EF234845}"/>
              </a:ext>
            </a:extLst>
          </p:cNvPr>
          <p:cNvSpPr>
            <a:spLocks/>
          </p:cNvSpPr>
          <p:nvPr/>
        </p:nvSpPr>
        <p:spPr bwMode="auto">
          <a:xfrm>
            <a:off x="2251076" y="1695451"/>
            <a:ext cx="1738313" cy="2308225"/>
          </a:xfrm>
          <a:custGeom>
            <a:avLst/>
            <a:gdLst>
              <a:gd name="T0" fmla="*/ 583 w 1095"/>
              <a:gd name="T1" fmla="*/ 0 h 1454"/>
              <a:gd name="T2" fmla="*/ 1038 w 1095"/>
              <a:gd name="T3" fmla="*/ 527 h 1454"/>
              <a:gd name="T4" fmla="*/ 771 w 1095"/>
              <a:gd name="T5" fmla="*/ 1187 h 1454"/>
              <a:gd name="T6" fmla="*/ 0 w 1095"/>
              <a:gd name="T7" fmla="*/ 1454 h 1454"/>
              <a:gd name="T8" fmla="*/ 0 60000 65536"/>
              <a:gd name="T9" fmla="*/ 0 60000 65536"/>
              <a:gd name="T10" fmla="*/ 0 60000 65536"/>
              <a:gd name="T11" fmla="*/ 0 60000 65536"/>
              <a:gd name="T12" fmla="*/ 0 w 1095"/>
              <a:gd name="T13" fmla="*/ 0 h 1454"/>
              <a:gd name="T14" fmla="*/ 1095 w 1095"/>
              <a:gd name="T15" fmla="*/ 1454 h 1454"/>
            </a:gdLst>
            <a:ahLst/>
            <a:cxnLst>
              <a:cxn ang="T8">
                <a:pos x="T0" y="T1"/>
              </a:cxn>
              <a:cxn ang="T9">
                <a:pos x="T2" y="T3"/>
              </a:cxn>
              <a:cxn ang="T10">
                <a:pos x="T4" y="T5"/>
              </a:cxn>
              <a:cxn ang="T11">
                <a:pos x="T6" y="T7"/>
              </a:cxn>
            </a:cxnLst>
            <a:rect l="T12" t="T13" r="T14" b="T15"/>
            <a:pathLst>
              <a:path w="1095" h="1454">
                <a:moveTo>
                  <a:pt x="583" y="0"/>
                </a:moveTo>
                <a:cubicBezTo>
                  <a:pt x="659" y="88"/>
                  <a:pt x="1007" y="329"/>
                  <a:pt x="1038" y="527"/>
                </a:cubicBezTo>
                <a:cubicBezTo>
                  <a:pt x="1095" y="685"/>
                  <a:pt x="933" y="1031"/>
                  <a:pt x="771" y="1187"/>
                </a:cubicBezTo>
                <a:cubicBezTo>
                  <a:pt x="609" y="1343"/>
                  <a:pt x="161" y="1398"/>
                  <a:pt x="0" y="1454"/>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49" name="Freeform 45">
            <a:extLst>
              <a:ext uri="{FF2B5EF4-FFF2-40B4-BE49-F238E27FC236}">
                <a16:creationId xmlns:a16="http://schemas.microsoft.com/office/drawing/2014/main" id="{D4A64844-0CA9-43D2-8E13-D02B77C40F11}"/>
              </a:ext>
            </a:extLst>
          </p:cNvPr>
          <p:cNvSpPr>
            <a:spLocks/>
          </p:cNvSpPr>
          <p:nvPr/>
        </p:nvSpPr>
        <p:spPr bwMode="auto">
          <a:xfrm>
            <a:off x="3787776" y="3133725"/>
            <a:ext cx="525463" cy="2052638"/>
          </a:xfrm>
          <a:custGeom>
            <a:avLst/>
            <a:gdLst>
              <a:gd name="T0" fmla="*/ 0 w 331"/>
              <a:gd name="T1" fmla="*/ 0 h 1293"/>
              <a:gd name="T2" fmla="*/ 225 w 331"/>
              <a:gd name="T3" fmla="*/ 267 h 1293"/>
              <a:gd name="T4" fmla="*/ 316 w 331"/>
              <a:gd name="T5" fmla="*/ 836 h 1293"/>
              <a:gd name="T6" fmla="*/ 316 w 331"/>
              <a:gd name="T7" fmla="*/ 1293 h 1293"/>
              <a:gd name="T8" fmla="*/ 0 60000 65536"/>
              <a:gd name="T9" fmla="*/ 0 60000 65536"/>
              <a:gd name="T10" fmla="*/ 0 60000 65536"/>
              <a:gd name="T11" fmla="*/ 0 60000 65536"/>
              <a:gd name="T12" fmla="*/ 0 w 331"/>
              <a:gd name="T13" fmla="*/ 0 h 1293"/>
              <a:gd name="T14" fmla="*/ 331 w 331"/>
              <a:gd name="T15" fmla="*/ 1293 h 1293"/>
            </a:gdLst>
            <a:ahLst/>
            <a:cxnLst>
              <a:cxn ang="T8">
                <a:pos x="T0" y="T1"/>
              </a:cxn>
              <a:cxn ang="T9">
                <a:pos x="T2" y="T3"/>
              </a:cxn>
              <a:cxn ang="T10">
                <a:pos x="T4" y="T5"/>
              </a:cxn>
              <a:cxn ang="T11">
                <a:pos x="T6" y="T7"/>
              </a:cxn>
            </a:cxnLst>
            <a:rect l="T12" t="T13" r="T14" b="T15"/>
            <a:pathLst>
              <a:path w="331" h="1293">
                <a:moveTo>
                  <a:pt x="0" y="0"/>
                </a:moveTo>
                <a:cubicBezTo>
                  <a:pt x="37" y="44"/>
                  <a:pt x="172" y="128"/>
                  <a:pt x="225" y="267"/>
                </a:cubicBezTo>
                <a:cubicBezTo>
                  <a:pt x="278" y="406"/>
                  <a:pt x="301" y="665"/>
                  <a:pt x="316" y="836"/>
                </a:cubicBezTo>
                <a:cubicBezTo>
                  <a:pt x="331" y="1007"/>
                  <a:pt x="316" y="1198"/>
                  <a:pt x="316" y="1293"/>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50" name="Freeform 46">
            <a:extLst>
              <a:ext uri="{FF2B5EF4-FFF2-40B4-BE49-F238E27FC236}">
                <a16:creationId xmlns:a16="http://schemas.microsoft.com/office/drawing/2014/main" id="{71E27E71-39AE-477D-BF47-CF64C803EFC3}"/>
              </a:ext>
            </a:extLst>
          </p:cNvPr>
          <p:cNvSpPr>
            <a:spLocks/>
          </p:cNvSpPr>
          <p:nvPr/>
        </p:nvSpPr>
        <p:spPr bwMode="auto">
          <a:xfrm>
            <a:off x="3910013" y="2532064"/>
            <a:ext cx="1606550" cy="492125"/>
          </a:xfrm>
          <a:custGeom>
            <a:avLst/>
            <a:gdLst>
              <a:gd name="T0" fmla="*/ 0 w 1012"/>
              <a:gd name="T1" fmla="*/ 11 h 310"/>
              <a:gd name="T2" fmla="*/ 653 w 1012"/>
              <a:gd name="T3" fmla="*/ 253 h 310"/>
              <a:gd name="T4" fmla="*/ 1012 w 1012"/>
              <a:gd name="T5" fmla="*/ 0 h 310"/>
              <a:gd name="T6" fmla="*/ 0 60000 65536"/>
              <a:gd name="T7" fmla="*/ 0 60000 65536"/>
              <a:gd name="T8" fmla="*/ 0 60000 65536"/>
              <a:gd name="T9" fmla="*/ 0 w 1012"/>
              <a:gd name="T10" fmla="*/ 0 h 310"/>
              <a:gd name="T11" fmla="*/ 1012 w 1012"/>
              <a:gd name="T12" fmla="*/ 310 h 310"/>
            </a:gdLst>
            <a:ahLst/>
            <a:cxnLst>
              <a:cxn ang="T6">
                <a:pos x="T0" y="T1"/>
              </a:cxn>
              <a:cxn ang="T7">
                <a:pos x="T2" y="T3"/>
              </a:cxn>
              <a:cxn ang="T8">
                <a:pos x="T4" y="T5"/>
              </a:cxn>
            </a:cxnLst>
            <a:rect l="T9" t="T10" r="T11" b="T12"/>
            <a:pathLst>
              <a:path w="1012" h="310">
                <a:moveTo>
                  <a:pt x="0" y="11"/>
                </a:moveTo>
                <a:cubicBezTo>
                  <a:pt x="109" y="50"/>
                  <a:pt x="357" y="310"/>
                  <a:pt x="653" y="253"/>
                </a:cubicBezTo>
                <a:cubicBezTo>
                  <a:pt x="906" y="197"/>
                  <a:pt x="937" y="53"/>
                  <a:pt x="1012" y="0"/>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51" name="Text Box 47">
            <a:extLst>
              <a:ext uri="{FF2B5EF4-FFF2-40B4-BE49-F238E27FC236}">
                <a16:creationId xmlns:a16="http://schemas.microsoft.com/office/drawing/2014/main" id="{EE509367-4A70-482B-BAE9-4A932652C891}"/>
              </a:ext>
            </a:extLst>
          </p:cNvPr>
          <p:cNvSpPr txBox="1">
            <a:spLocks noChangeArrowheads="1"/>
          </p:cNvSpPr>
          <p:nvPr/>
        </p:nvSpPr>
        <p:spPr bwMode="auto">
          <a:xfrm>
            <a:off x="6513513" y="4867276"/>
            <a:ext cx="366236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a:t>Service virtualizes how that capability is performed, and where and by whom the resources are provided, enabling multiple providers and consumers to participate together in shared business activities.</a:t>
            </a:r>
          </a:p>
        </p:txBody>
      </p:sp>
      <p:grpSp>
        <p:nvGrpSpPr>
          <p:cNvPr id="3" name="Group 48">
            <a:extLst>
              <a:ext uri="{FF2B5EF4-FFF2-40B4-BE49-F238E27FC236}">
                <a16:creationId xmlns:a16="http://schemas.microsoft.com/office/drawing/2014/main" id="{BB8306DC-AEA4-4A2D-8FE9-00AE2B2F3C00}"/>
              </a:ext>
            </a:extLst>
          </p:cNvPr>
          <p:cNvGrpSpPr>
            <a:grpSpLocks/>
          </p:cNvGrpSpPr>
          <p:nvPr/>
        </p:nvGrpSpPr>
        <p:grpSpPr bwMode="auto">
          <a:xfrm>
            <a:off x="6472238" y="1455738"/>
            <a:ext cx="3162300" cy="3346450"/>
            <a:chOff x="3237" y="917"/>
            <a:chExt cx="1992" cy="2108"/>
          </a:xfrm>
        </p:grpSpPr>
        <p:sp>
          <p:nvSpPr>
            <p:cNvPr id="11296" name="Text Box 49">
              <a:extLst>
                <a:ext uri="{FF2B5EF4-FFF2-40B4-BE49-F238E27FC236}">
                  <a16:creationId xmlns:a16="http://schemas.microsoft.com/office/drawing/2014/main" id="{8FA3893D-9943-483C-AF7E-AAB43E4DC5EB}"/>
                </a:ext>
              </a:extLst>
            </p:cNvPr>
            <p:cNvSpPr txBox="1">
              <a:spLocks noChangeArrowheads="1"/>
            </p:cNvSpPr>
            <p:nvPr/>
          </p:nvSpPr>
          <p:spPr bwMode="auto">
            <a:xfrm>
              <a:off x="3298"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7" name="Text Box 50">
              <a:extLst>
                <a:ext uri="{FF2B5EF4-FFF2-40B4-BE49-F238E27FC236}">
                  <a16:creationId xmlns:a16="http://schemas.microsoft.com/office/drawing/2014/main" id="{86AE8F06-985D-4931-95C9-246488B9AD07}"/>
                </a:ext>
              </a:extLst>
            </p:cNvPr>
            <p:cNvSpPr txBox="1">
              <a:spLocks noChangeArrowheads="1"/>
            </p:cNvSpPr>
            <p:nvPr/>
          </p:nvSpPr>
          <p:spPr bwMode="auto">
            <a:xfrm>
              <a:off x="3582"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8" name="Text Box 51">
              <a:extLst>
                <a:ext uri="{FF2B5EF4-FFF2-40B4-BE49-F238E27FC236}">
                  <a16:creationId xmlns:a16="http://schemas.microsoft.com/office/drawing/2014/main" id="{FA5DCA14-B0D4-46B5-BB3E-1D8C4DA33F7D}"/>
                </a:ext>
              </a:extLst>
            </p:cNvPr>
            <p:cNvSpPr txBox="1">
              <a:spLocks noChangeArrowheads="1"/>
            </p:cNvSpPr>
            <p:nvPr/>
          </p:nvSpPr>
          <p:spPr bwMode="auto">
            <a:xfrm>
              <a:off x="3865"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299" name="Text Box 52">
              <a:extLst>
                <a:ext uri="{FF2B5EF4-FFF2-40B4-BE49-F238E27FC236}">
                  <a16:creationId xmlns:a16="http://schemas.microsoft.com/office/drawing/2014/main" id="{3624988C-CB43-4D75-96A0-062F5A74ACDC}"/>
                </a:ext>
              </a:extLst>
            </p:cNvPr>
            <p:cNvSpPr txBox="1">
              <a:spLocks noChangeArrowheads="1"/>
            </p:cNvSpPr>
            <p:nvPr/>
          </p:nvSpPr>
          <p:spPr bwMode="auto">
            <a:xfrm>
              <a:off x="4149"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0" name="Text Box 53">
              <a:extLst>
                <a:ext uri="{FF2B5EF4-FFF2-40B4-BE49-F238E27FC236}">
                  <a16:creationId xmlns:a16="http://schemas.microsoft.com/office/drawing/2014/main" id="{44A6CDBF-550A-4072-A222-A4242A515CF9}"/>
                </a:ext>
              </a:extLst>
            </p:cNvPr>
            <p:cNvSpPr txBox="1">
              <a:spLocks noChangeArrowheads="1"/>
            </p:cNvSpPr>
            <p:nvPr/>
          </p:nvSpPr>
          <p:spPr bwMode="auto">
            <a:xfrm>
              <a:off x="4432"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1" name="Text Box 54">
              <a:extLst>
                <a:ext uri="{FF2B5EF4-FFF2-40B4-BE49-F238E27FC236}">
                  <a16:creationId xmlns:a16="http://schemas.microsoft.com/office/drawing/2014/main" id="{11B685E2-000F-490E-9B6C-D08A3CE1B997}"/>
                </a:ext>
              </a:extLst>
            </p:cNvPr>
            <p:cNvSpPr txBox="1">
              <a:spLocks noChangeArrowheads="1"/>
            </p:cNvSpPr>
            <p:nvPr/>
          </p:nvSpPr>
          <p:spPr bwMode="auto">
            <a:xfrm>
              <a:off x="4716"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2" name="Text Box 55">
              <a:extLst>
                <a:ext uri="{FF2B5EF4-FFF2-40B4-BE49-F238E27FC236}">
                  <a16:creationId xmlns:a16="http://schemas.microsoft.com/office/drawing/2014/main" id="{0524097A-3BB0-41C7-99FE-474E73758E83}"/>
                </a:ext>
              </a:extLst>
            </p:cNvPr>
            <p:cNvSpPr txBox="1">
              <a:spLocks noChangeArrowheads="1"/>
            </p:cNvSpPr>
            <p:nvPr/>
          </p:nvSpPr>
          <p:spPr bwMode="auto">
            <a:xfrm>
              <a:off x="4999" y="2388"/>
              <a:ext cx="230" cy="237"/>
            </a:xfrm>
            <a:prstGeom prst="rect">
              <a:avLst/>
            </a:prstGeom>
            <a:solidFill>
              <a:srgbClr val="CCFFFF"/>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3" name="Text Box 56">
              <a:extLst>
                <a:ext uri="{FF2B5EF4-FFF2-40B4-BE49-F238E27FC236}">
                  <a16:creationId xmlns:a16="http://schemas.microsoft.com/office/drawing/2014/main" id="{EB4C27D7-FCCC-4AC8-97A3-44B031E98F61}"/>
                </a:ext>
              </a:extLst>
            </p:cNvPr>
            <p:cNvSpPr txBox="1">
              <a:spLocks noChangeArrowheads="1"/>
            </p:cNvSpPr>
            <p:nvPr/>
          </p:nvSpPr>
          <p:spPr bwMode="auto">
            <a:xfrm>
              <a:off x="3295"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4" name="Text Box 57">
              <a:extLst>
                <a:ext uri="{FF2B5EF4-FFF2-40B4-BE49-F238E27FC236}">
                  <a16:creationId xmlns:a16="http://schemas.microsoft.com/office/drawing/2014/main" id="{A9300BA4-90F3-4B43-B26E-65BA03470A5A}"/>
                </a:ext>
              </a:extLst>
            </p:cNvPr>
            <p:cNvSpPr txBox="1">
              <a:spLocks noChangeArrowheads="1"/>
            </p:cNvSpPr>
            <p:nvPr/>
          </p:nvSpPr>
          <p:spPr bwMode="auto">
            <a:xfrm>
              <a:off x="3579"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5" name="Text Box 58">
              <a:extLst>
                <a:ext uri="{FF2B5EF4-FFF2-40B4-BE49-F238E27FC236}">
                  <a16:creationId xmlns:a16="http://schemas.microsoft.com/office/drawing/2014/main" id="{B9C9BF4A-CBCA-4C7E-AD4A-36A8C2190371}"/>
                </a:ext>
              </a:extLst>
            </p:cNvPr>
            <p:cNvSpPr txBox="1">
              <a:spLocks noChangeArrowheads="1"/>
            </p:cNvSpPr>
            <p:nvPr/>
          </p:nvSpPr>
          <p:spPr bwMode="auto">
            <a:xfrm>
              <a:off x="3862"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6" name="Text Box 59">
              <a:extLst>
                <a:ext uri="{FF2B5EF4-FFF2-40B4-BE49-F238E27FC236}">
                  <a16:creationId xmlns:a16="http://schemas.microsoft.com/office/drawing/2014/main" id="{620F1A25-64B8-4756-B79B-B034A5A487FE}"/>
                </a:ext>
              </a:extLst>
            </p:cNvPr>
            <p:cNvSpPr txBox="1">
              <a:spLocks noChangeArrowheads="1"/>
            </p:cNvSpPr>
            <p:nvPr/>
          </p:nvSpPr>
          <p:spPr bwMode="auto">
            <a:xfrm>
              <a:off x="4146"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7" name="Text Box 60">
              <a:extLst>
                <a:ext uri="{FF2B5EF4-FFF2-40B4-BE49-F238E27FC236}">
                  <a16:creationId xmlns:a16="http://schemas.microsoft.com/office/drawing/2014/main" id="{18695D2C-243A-488C-B8EE-29AC9A35244E}"/>
                </a:ext>
              </a:extLst>
            </p:cNvPr>
            <p:cNvSpPr txBox="1">
              <a:spLocks noChangeArrowheads="1"/>
            </p:cNvSpPr>
            <p:nvPr/>
          </p:nvSpPr>
          <p:spPr bwMode="auto">
            <a:xfrm>
              <a:off x="4429"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8" name="Text Box 61">
              <a:extLst>
                <a:ext uri="{FF2B5EF4-FFF2-40B4-BE49-F238E27FC236}">
                  <a16:creationId xmlns:a16="http://schemas.microsoft.com/office/drawing/2014/main" id="{7BEC9B23-2C99-4C34-8C56-7377C631CA77}"/>
                </a:ext>
              </a:extLst>
            </p:cNvPr>
            <p:cNvSpPr txBox="1">
              <a:spLocks noChangeArrowheads="1"/>
            </p:cNvSpPr>
            <p:nvPr/>
          </p:nvSpPr>
          <p:spPr bwMode="auto">
            <a:xfrm>
              <a:off x="4713"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sp>
          <p:nvSpPr>
            <p:cNvPr id="11309" name="Text Box 62">
              <a:extLst>
                <a:ext uri="{FF2B5EF4-FFF2-40B4-BE49-F238E27FC236}">
                  <a16:creationId xmlns:a16="http://schemas.microsoft.com/office/drawing/2014/main" id="{651622F3-77FA-45D6-85DB-7CDDC9CF34CA}"/>
                </a:ext>
              </a:extLst>
            </p:cNvPr>
            <p:cNvSpPr txBox="1">
              <a:spLocks noChangeArrowheads="1"/>
            </p:cNvSpPr>
            <p:nvPr/>
          </p:nvSpPr>
          <p:spPr bwMode="auto">
            <a:xfrm>
              <a:off x="4996" y="1346"/>
              <a:ext cx="230" cy="237"/>
            </a:xfrm>
            <a:prstGeom prst="rect">
              <a:avLst/>
            </a:prstGeom>
            <a:solidFill>
              <a:srgbClr val="FFDBB7"/>
            </a:solidFill>
            <a:ln w="9525">
              <a:solidFill>
                <a:schemeClr val="tx1"/>
              </a:solidFill>
              <a:miter lim="800000"/>
              <a:headEnd/>
              <a:tailEnd/>
            </a:ln>
          </p:spPr>
          <p:txBody>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sz="1800"/>
            </a:p>
          </p:txBody>
        </p:sp>
        <p:cxnSp>
          <p:nvCxnSpPr>
            <p:cNvPr id="11310" name="AutoShape 63">
              <a:extLst>
                <a:ext uri="{FF2B5EF4-FFF2-40B4-BE49-F238E27FC236}">
                  <a16:creationId xmlns:a16="http://schemas.microsoft.com/office/drawing/2014/main" id="{D68DF487-9600-4E86-9520-B84EC46E635E}"/>
                </a:ext>
              </a:extLst>
            </p:cNvPr>
            <p:cNvCxnSpPr>
              <a:cxnSpLocks noChangeShapeType="1"/>
              <a:stCxn id="11303" idx="2"/>
              <a:endCxn id="11330" idx="0"/>
            </p:cNvCxnSpPr>
            <p:nvPr/>
          </p:nvCxnSpPr>
          <p:spPr bwMode="auto">
            <a:xfrm>
              <a:off x="3410" y="1583"/>
              <a:ext cx="328"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1" name="AutoShape 64">
              <a:extLst>
                <a:ext uri="{FF2B5EF4-FFF2-40B4-BE49-F238E27FC236}">
                  <a16:creationId xmlns:a16="http://schemas.microsoft.com/office/drawing/2014/main" id="{D008160F-8D58-4A7D-8587-E13F72B96C77}"/>
                </a:ext>
              </a:extLst>
            </p:cNvPr>
            <p:cNvCxnSpPr>
              <a:cxnSpLocks noChangeShapeType="1"/>
              <a:stCxn id="11304" idx="2"/>
              <a:endCxn id="11329" idx="0"/>
            </p:cNvCxnSpPr>
            <p:nvPr/>
          </p:nvCxnSpPr>
          <p:spPr bwMode="auto">
            <a:xfrm flipH="1">
              <a:off x="3454" y="1583"/>
              <a:ext cx="240"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2" name="AutoShape 65">
              <a:extLst>
                <a:ext uri="{FF2B5EF4-FFF2-40B4-BE49-F238E27FC236}">
                  <a16:creationId xmlns:a16="http://schemas.microsoft.com/office/drawing/2014/main" id="{BAD98EE9-C9B2-4CF0-92A3-85EF7F4E2C18}"/>
                </a:ext>
              </a:extLst>
            </p:cNvPr>
            <p:cNvCxnSpPr>
              <a:cxnSpLocks noChangeShapeType="1"/>
              <a:stCxn id="11305" idx="2"/>
              <a:endCxn id="11330" idx="0"/>
            </p:cNvCxnSpPr>
            <p:nvPr/>
          </p:nvCxnSpPr>
          <p:spPr bwMode="auto">
            <a:xfrm flipH="1">
              <a:off x="3738" y="1583"/>
              <a:ext cx="239"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3" name="AutoShape 66">
              <a:extLst>
                <a:ext uri="{FF2B5EF4-FFF2-40B4-BE49-F238E27FC236}">
                  <a16:creationId xmlns:a16="http://schemas.microsoft.com/office/drawing/2014/main" id="{77FA8279-4A35-415C-8688-9537941BDF56}"/>
                </a:ext>
              </a:extLst>
            </p:cNvPr>
            <p:cNvCxnSpPr>
              <a:cxnSpLocks noChangeShapeType="1"/>
              <a:stCxn id="11306" idx="2"/>
              <a:endCxn id="11334" idx="0"/>
            </p:cNvCxnSpPr>
            <p:nvPr/>
          </p:nvCxnSpPr>
          <p:spPr bwMode="auto">
            <a:xfrm flipH="1">
              <a:off x="4050" y="1583"/>
              <a:ext cx="211"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4" name="AutoShape 67">
              <a:extLst>
                <a:ext uri="{FF2B5EF4-FFF2-40B4-BE49-F238E27FC236}">
                  <a16:creationId xmlns:a16="http://schemas.microsoft.com/office/drawing/2014/main" id="{6D14B419-D78F-4F85-A401-CB24D2AC8B0D}"/>
                </a:ext>
              </a:extLst>
            </p:cNvPr>
            <p:cNvCxnSpPr>
              <a:cxnSpLocks noChangeShapeType="1"/>
              <a:stCxn id="11305" idx="2"/>
              <a:endCxn id="11334" idx="0"/>
            </p:cNvCxnSpPr>
            <p:nvPr/>
          </p:nvCxnSpPr>
          <p:spPr bwMode="auto">
            <a:xfrm>
              <a:off x="3977" y="1583"/>
              <a:ext cx="73"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5" name="AutoShape 68">
              <a:extLst>
                <a:ext uri="{FF2B5EF4-FFF2-40B4-BE49-F238E27FC236}">
                  <a16:creationId xmlns:a16="http://schemas.microsoft.com/office/drawing/2014/main" id="{335DEC0A-1E60-4931-A554-8F6715ED24AA}"/>
                </a:ext>
              </a:extLst>
            </p:cNvPr>
            <p:cNvCxnSpPr>
              <a:cxnSpLocks noChangeShapeType="1"/>
              <a:stCxn id="11307" idx="2"/>
              <a:endCxn id="11335" idx="0"/>
            </p:cNvCxnSpPr>
            <p:nvPr/>
          </p:nvCxnSpPr>
          <p:spPr bwMode="auto">
            <a:xfrm flipH="1">
              <a:off x="4447" y="1583"/>
              <a:ext cx="97" cy="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6" name="AutoShape 69">
              <a:extLst>
                <a:ext uri="{FF2B5EF4-FFF2-40B4-BE49-F238E27FC236}">
                  <a16:creationId xmlns:a16="http://schemas.microsoft.com/office/drawing/2014/main" id="{FC39889C-3501-451E-80FA-04A4BE59D81A}"/>
                </a:ext>
              </a:extLst>
            </p:cNvPr>
            <p:cNvCxnSpPr>
              <a:cxnSpLocks noChangeShapeType="1"/>
              <a:stCxn id="11307" idx="2"/>
              <a:endCxn id="11340" idx="0"/>
            </p:cNvCxnSpPr>
            <p:nvPr/>
          </p:nvCxnSpPr>
          <p:spPr bwMode="auto">
            <a:xfrm>
              <a:off x="4544" y="1583"/>
              <a:ext cx="271"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7" name="AutoShape 70">
              <a:extLst>
                <a:ext uri="{FF2B5EF4-FFF2-40B4-BE49-F238E27FC236}">
                  <a16:creationId xmlns:a16="http://schemas.microsoft.com/office/drawing/2014/main" id="{9803F214-A5D7-4AAB-8D99-72D11284BB2D}"/>
                </a:ext>
              </a:extLst>
            </p:cNvPr>
            <p:cNvCxnSpPr>
              <a:cxnSpLocks noChangeShapeType="1"/>
              <a:stCxn id="11308" idx="2"/>
              <a:endCxn id="11340" idx="0"/>
            </p:cNvCxnSpPr>
            <p:nvPr/>
          </p:nvCxnSpPr>
          <p:spPr bwMode="auto">
            <a:xfrm flipH="1">
              <a:off x="4815" y="1583"/>
              <a:ext cx="13"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8" name="AutoShape 71">
              <a:extLst>
                <a:ext uri="{FF2B5EF4-FFF2-40B4-BE49-F238E27FC236}">
                  <a16:creationId xmlns:a16="http://schemas.microsoft.com/office/drawing/2014/main" id="{DF7C5CDF-D7C7-4DD2-8753-E5F5A7FC923F}"/>
                </a:ext>
              </a:extLst>
            </p:cNvPr>
            <p:cNvCxnSpPr>
              <a:cxnSpLocks noChangeShapeType="1"/>
              <a:stCxn id="11309" idx="2"/>
              <a:endCxn id="11340" idx="0"/>
            </p:cNvCxnSpPr>
            <p:nvPr/>
          </p:nvCxnSpPr>
          <p:spPr bwMode="auto">
            <a:xfrm flipH="1">
              <a:off x="4815" y="1583"/>
              <a:ext cx="296" cy="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19" name="AutoShape 72">
              <a:extLst>
                <a:ext uri="{FF2B5EF4-FFF2-40B4-BE49-F238E27FC236}">
                  <a16:creationId xmlns:a16="http://schemas.microsoft.com/office/drawing/2014/main" id="{FEE3DE57-B669-4A7C-90BF-64796ED01DA1}"/>
                </a:ext>
              </a:extLst>
            </p:cNvPr>
            <p:cNvCxnSpPr>
              <a:cxnSpLocks noChangeShapeType="1"/>
              <a:stCxn id="11331" idx="4"/>
              <a:endCxn id="11296" idx="0"/>
            </p:cNvCxnSpPr>
            <p:nvPr/>
          </p:nvCxnSpPr>
          <p:spPr bwMode="auto">
            <a:xfrm>
              <a:off x="3413" y="2196"/>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0" name="AutoShape 73">
              <a:extLst>
                <a:ext uri="{FF2B5EF4-FFF2-40B4-BE49-F238E27FC236}">
                  <a16:creationId xmlns:a16="http://schemas.microsoft.com/office/drawing/2014/main" id="{9D12FC7E-A9FA-45C4-AE68-39C689A13959}"/>
                </a:ext>
              </a:extLst>
            </p:cNvPr>
            <p:cNvCxnSpPr>
              <a:cxnSpLocks noChangeShapeType="1"/>
              <a:stCxn id="11332" idx="4"/>
              <a:endCxn id="11297" idx="0"/>
            </p:cNvCxnSpPr>
            <p:nvPr/>
          </p:nvCxnSpPr>
          <p:spPr bwMode="auto">
            <a:xfrm>
              <a:off x="3696"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1" name="AutoShape 74">
              <a:extLst>
                <a:ext uri="{FF2B5EF4-FFF2-40B4-BE49-F238E27FC236}">
                  <a16:creationId xmlns:a16="http://schemas.microsoft.com/office/drawing/2014/main" id="{9E7682FE-BA67-4B38-A5FB-2A379F5E9DFA}"/>
                </a:ext>
              </a:extLst>
            </p:cNvPr>
            <p:cNvCxnSpPr>
              <a:cxnSpLocks noChangeShapeType="1"/>
              <a:stCxn id="11333" idx="4"/>
              <a:endCxn id="11298" idx="0"/>
            </p:cNvCxnSpPr>
            <p:nvPr/>
          </p:nvCxnSpPr>
          <p:spPr bwMode="auto">
            <a:xfrm flipH="1">
              <a:off x="3980" y="2196"/>
              <a:ext cx="2"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2" name="AutoShape 75">
              <a:extLst>
                <a:ext uri="{FF2B5EF4-FFF2-40B4-BE49-F238E27FC236}">
                  <a16:creationId xmlns:a16="http://schemas.microsoft.com/office/drawing/2014/main" id="{6C7A0C4F-2F9E-49C8-A113-875CD062A411}"/>
                </a:ext>
              </a:extLst>
            </p:cNvPr>
            <p:cNvCxnSpPr>
              <a:cxnSpLocks noChangeShapeType="1"/>
              <a:stCxn id="11336" idx="4"/>
              <a:endCxn id="11299" idx="0"/>
            </p:cNvCxnSpPr>
            <p:nvPr/>
          </p:nvCxnSpPr>
          <p:spPr bwMode="auto">
            <a:xfrm>
              <a:off x="4263"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3" name="AutoShape 76">
              <a:extLst>
                <a:ext uri="{FF2B5EF4-FFF2-40B4-BE49-F238E27FC236}">
                  <a16:creationId xmlns:a16="http://schemas.microsoft.com/office/drawing/2014/main" id="{6CBB2643-2D9C-4321-A1F1-8AA077C5C8FC}"/>
                </a:ext>
              </a:extLst>
            </p:cNvPr>
            <p:cNvCxnSpPr>
              <a:cxnSpLocks noChangeShapeType="1"/>
              <a:stCxn id="11337" idx="4"/>
              <a:endCxn id="11300" idx="0"/>
            </p:cNvCxnSpPr>
            <p:nvPr/>
          </p:nvCxnSpPr>
          <p:spPr bwMode="auto">
            <a:xfrm>
              <a:off x="4546" y="2196"/>
              <a:ext cx="1"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4" name="AutoShape 77">
              <a:extLst>
                <a:ext uri="{FF2B5EF4-FFF2-40B4-BE49-F238E27FC236}">
                  <a16:creationId xmlns:a16="http://schemas.microsoft.com/office/drawing/2014/main" id="{B0903CC0-4EBA-4D1D-9BCE-AAF13C200F39}"/>
                </a:ext>
              </a:extLst>
            </p:cNvPr>
            <p:cNvCxnSpPr>
              <a:cxnSpLocks noChangeShapeType="1"/>
              <a:stCxn id="11338" idx="4"/>
              <a:endCxn id="11301" idx="0"/>
            </p:cNvCxnSpPr>
            <p:nvPr/>
          </p:nvCxnSpPr>
          <p:spPr bwMode="auto">
            <a:xfrm>
              <a:off x="4829" y="2196"/>
              <a:ext cx="2"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325" name="AutoShape 78">
              <a:extLst>
                <a:ext uri="{FF2B5EF4-FFF2-40B4-BE49-F238E27FC236}">
                  <a16:creationId xmlns:a16="http://schemas.microsoft.com/office/drawing/2014/main" id="{DAFC898B-4FA6-457A-B1AF-BD3889BD0762}"/>
                </a:ext>
              </a:extLst>
            </p:cNvPr>
            <p:cNvCxnSpPr>
              <a:cxnSpLocks noChangeShapeType="1"/>
              <a:stCxn id="11339" idx="4"/>
              <a:endCxn id="11302" idx="0"/>
            </p:cNvCxnSpPr>
            <p:nvPr/>
          </p:nvCxnSpPr>
          <p:spPr bwMode="auto">
            <a:xfrm>
              <a:off x="5114" y="2189"/>
              <a:ext cx="0" cy="1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326" name="Text Box 79">
              <a:extLst>
                <a:ext uri="{FF2B5EF4-FFF2-40B4-BE49-F238E27FC236}">
                  <a16:creationId xmlns:a16="http://schemas.microsoft.com/office/drawing/2014/main" id="{CCC555DE-A9E4-458E-800A-080983124801}"/>
                </a:ext>
              </a:extLst>
            </p:cNvPr>
            <p:cNvSpPr txBox="1">
              <a:spLocks noChangeArrowheads="1"/>
            </p:cNvSpPr>
            <p:nvPr/>
          </p:nvSpPr>
          <p:spPr bwMode="auto">
            <a:xfrm>
              <a:off x="3243" y="917"/>
              <a:ext cx="16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Multiple Service Consumers</a:t>
              </a:r>
              <a:br>
                <a:rPr lang="en-US" altLang="x-none" sz="1400" b="1"/>
              </a:br>
              <a:r>
                <a:rPr lang="en-US" altLang="x-none" sz="1400" b="1"/>
                <a:t>Multiple Business Processes</a:t>
              </a:r>
            </a:p>
          </p:txBody>
        </p:sp>
        <p:sp>
          <p:nvSpPr>
            <p:cNvPr id="11327" name="Text Box 80">
              <a:extLst>
                <a:ext uri="{FF2B5EF4-FFF2-40B4-BE49-F238E27FC236}">
                  <a16:creationId xmlns:a16="http://schemas.microsoft.com/office/drawing/2014/main" id="{693FB0B9-83E7-40A8-9B75-3991950C5BBB}"/>
                </a:ext>
              </a:extLst>
            </p:cNvPr>
            <p:cNvSpPr txBox="1">
              <a:spLocks noChangeArrowheads="1"/>
            </p:cNvSpPr>
            <p:nvPr/>
          </p:nvSpPr>
          <p:spPr bwMode="auto">
            <a:xfrm>
              <a:off x="3237" y="2695"/>
              <a:ext cx="16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400" b="1"/>
                <a:t>Multiple Discrete Resources</a:t>
              </a:r>
              <a:br>
                <a:rPr lang="en-US" altLang="x-none" sz="1400" b="1"/>
              </a:br>
              <a:r>
                <a:rPr lang="en-US" altLang="x-none" sz="1400" b="1"/>
                <a:t>Multiple Service Providers</a:t>
              </a:r>
            </a:p>
          </p:txBody>
        </p:sp>
      </p:grpSp>
      <p:sp>
        <p:nvSpPr>
          <p:cNvPr id="2095186" name="Text Box 82">
            <a:extLst>
              <a:ext uri="{FF2B5EF4-FFF2-40B4-BE49-F238E27FC236}">
                <a16:creationId xmlns:a16="http://schemas.microsoft.com/office/drawing/2014/main" id="{E83EF332-3F08-4306-A19C-7DCF55AC921F}"/>
              </a:ext>
            </a:extLst>
          </p:cNvPr>
          <p:cNvSpPr txBox="1">
            <a:spLocks noChangeArrowheads="1"/>
          </p:cNvSpPr>
          <p:nvPr/>
        </p:nvSpPr>
        <p:spPr bwMode="auto">
          <a:xfrm>
            <a:off x="1895475" y="1257300"/>
            <a:ext cx="1885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Business scope</a:t>
            </a:r>
          </a:p>
        </p:txBody>
      </p:sp>
      <p:sp>
        <p:nvSpPr>
          <p:cNvPr id="2095187" name="Rectangle 83">
            <a:extLst>
              <a:ext uri="{FF2B5EF4-FFF2-40B4-BE49-F238E27FC236}">
                <a16:creationId xmlns:a16="http://schemas.microsoft.com/office/drawing/2014/main" id="{46E87B9B-F778-4919-A046-E512330EB575}"/>
              </a:ext>
            </a:extLst>
          </p:cNvPr>
          <p:cNvSpPr>
            <a:spLocks noChangeArrowheads="1"/>
          </p:cNvSpPr>
          <p:nvPr/>
        </p:nvSpPr>
        <p:spPr bwMode="auto">
          <a:xfrm>
            <a:off x="2667000" y="5357814"/>
            <a:ext cx="352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r>
              <a:rPr lang="en-US" altLang="x-none" sz="1200" b="1"/>
              <a:t>SOA structures the business and its systems as a set of capabilities that are offered</a:t>
            </a:r>
          </a:p>
          <a:p>
            <a:pPr algn="l" eaLnBrk="1" hangingPunct="1"/>
            <a:r>
              <a:rPr lang="en-US" altLang="x-none" sz="1200" b="1"/>
              <a:t>as Services, organized into a Service Architecture</a:t>
            </a:r>
          </a:p>
        </p:txBody>
      </p:sp>
      <p:sp>
        <p:nvSpPr>
          <p:cNvPr id="2095188" name="AutoShape 84">
            <a:extLst>
              <a:ext uri="{FF2B5EF4-FFF2-40B4-BE49-F238E27FC236}">
                <a16:creationId xmlns:a16="http://schemas.microsoft.com/office/drawing/2014/main" id="{3E547575-AD5B-4F0D-99F0-DA8C86879F7C}"/>
              </a:ext>
            </a:extLst>
          </p:cNvPr>
          <p:cNvSpPr>
            <a:spLocks/>
          </p:cNvSpPr>
          <p:nvPr/>
        </p:nvSpPr>
        <p:spPr bwMode="auto">
          <a:xfrm>
            <a:off x="9648825" y="3133726"/>
            <a:ext cx="247650" cy="561975"/>
          </a:xfrm>
          <a:prstGeom prst="rightBrace">
            <a:avLst>
              <a:gd name="adj1" fmla="val 1891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x-none" altLang="x-none"/>
          </a:p>
        </p:txBody>
      </p:sp>
      <p:sp>
        <p:nvSpPr>
          <p:cNvPr id="2095189" name="Text Box 85">
            <a:extLst>
              <a:ext uri="{FF2B5EF4-FFF2-40B4-BE49-F238E27FC236}">
                <a16:creationId xmlns:a16="http://schemas.microsoft.com/office/drawing/2014/main" id="{8A05DEAA-01B9-42AC-8B94-92DF066ED1BB}"/>
              </a:ext>
            </a:extLst>
          </p:cNvPr>
          <p:cNvSpPr txBox="1">
            <a:spLocks noChangeArrowheads="1"/>
          </p:cNvSpPr>
          <p:nvPr/>
        </p:nvSpPr>
        <p:spPr bwMode="auto">
          <a:xfrm>
            <a:off x="9896476" y="3171826"/>
            <a:ext cx="771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l" eaLnBrk="1" hangingPunct="1">
              <a:spcBef>
                <a:spcPct val="50000"/>
              </a:spcBef>
            </a:pPr>
            <a:r>
              <a:rPr lang="en-US" altLang="x-none" sz="1200" i="1"/>
              <a:t>Shared</a:t>
            </a:r>
          </a:p>
          <a:p>
            <a:pPr algn="l" eaLnBrk="1" hangingPunct="1">
              <a:spcBef>
                <a:spcPct val="50000"/>
              </a:spcBef>
            </a:pPr>
            <a:r>
              <a:rPr lang="en-US" altLang="x-none" sz="1200" i="1"/>
              <a:t>Services</a:t>
            </a:r>
          </a:p>
        </p:txBody>
      </p:sp>
      <p:sp>
        <p:nvSpPr>
          <p:cNvPr id="2095190" name="Rectangle 86">
            <a:extLst>
              <a:ext uri="{FF2B5EF4-FFF2-40B4-BE49-F238E27FC236}">
                <a16:creationId xmlns:a16="http://schemas.microsoft.com/office/drawing/2014/main" id="{5330EFC4-9DF6-4460-A259-585084C9715A}"/>
              </a:ext>
            </a:extLst>
          </p:cNvPr>
          <p:cNvSpPr>
            <a:spLocks noGrp="1" noChangeArrowheads="1"/>
          </p:cNvSpPr>
          <p:nvPr>
            <p:ph type="title"/>
          </p:nvPr>
        </p:nvSpPr>
        <p:spPr/>
        <p:txBody>
          <a:bodyPr/>
          <a:lstStyle/>
          <a:p>
            <a:pPr eaLnBrk="1" hangingPunct="1">
              <a:defRPr/>
            </a:pPr>
            <a:r>
              <a:rPr lang="en-US"/>
              <a:t>Service Centric</a:t>
            </a:r>
          </a:p>
        </p:txBody>
      </p:sp>
    </p:spTree>
    <p:extLst>
      <p:ext uri="{BB962C8B-B14F-4D97-AF65-F5344CB8AC3E}">
        <p14:creationId xmlns:p14="http://schemas.microsoft.com/office/powerpoint/2010/main" val="6257609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95106"/>
                                        </p:tgtEl>
                                        <p:attrNameLst>
                                          <p:attrName>style.visibility</p:attrName>
                                        </p:attrNameLst>
                                      </p:cBhvr>
                                      <p:to>
                                        <p:strVal val="visible"/>
                                      </p:to>
                                    </p:set>
                                    <p:anim calcmode="lin" valueType="num">
                                      <p:cBhvr>
                                        <p:cTn id="7" dur="1000" fill="hold"/>
                                        <p:tgtEl>
                                          <p:spTgt spid="2095106"/>
                                        </p:tgtEl>
                                        <p:attrNameLst>
                                          <p:attrName>ppt_w</p:attrName>
                                        </p:attrNameLst>
                                      </p:cBhvr>
                                      <p:tavLst>
                                        <p:tav tm="0">
                                          <p:val>
                                            <p:fltVal val="0"/>
                                          </p:val>
                                        </p:tav>
                                        <p:tav tm="100000">
                                          <p:val>
                                            <p:strVal val="#ppt_w"/>
                                          </p:val>
                                        </p:tav>
                                      </p:tavLst>
                                    </p:anim>
                                    <p:anim calcmode="lin" valueType="num">
                                      <p:cBhvr>
                                        <p:cTn id="8" dur="1000" fill="hold"/>
                                        <p:tgtEl>
                                          <p:spTgt spid="2095106"/>
                                        </p:tgtEl>
                                        <p:attrNameLst>
                                          <p:attrName>ppt_h</p:attrName>
                                        </p:attrNameLst>
                                      </p:cBhvr>
                                      <p:tavLst>
                                        <p:tav tm="0">
                                          <p:val>
                                            <p:fltVal val="0"/>
                                          </p:val>
                                        </p:tav>
                                        <p:tav tm="100000">
                                          <p:val>
                                            <p:strVal val="#ppt_h"/>
                                          </p:val>
                                        </p:tav>
                                      </p:tavLst>
                                    </p:anim>
                                    <p:anim calcmode="lin" valueType="num">
                                      <p:cBhvr>
                                        <p:cTn id="9" dur="1000" fill="hold"/>
                                        <p:tgtEl>
                                          <p:spTgt spid="2095106"/>
                                        </p:tgtEl>
                                        <p:attrNameLst>
                                          <p:attrName>style.rotation</p:attrName>
                                        </p:attrNameLst>
                                      </p:cBhvr>
                                      <p:tavLst>
                                        <p:tav tm="0">
                                          <p:val>
                                            <p:fltVal val="90"/>
                                          </p:val>
                                        </p:tav>
                                        <p:tav tm="100000">
                                          <p:val>
                                            <p:fltVal val="0"/>
                                          </p:val>
                                        </p:tav>
                                      </p:tavLst>
                                    </p:anim>
                                    <p:animEffect transition="in" filter="fade">
                                      <p:cBhvr>
                                        <p:cTn id="10" dur="1000"/>
                                        <p:tgtEl>
                                          <p:spTgt spid="2095106"/>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2095186"/>
                                        </p:tgtEl>
                                        <p:attrNameLst>
                                          <p:attrName>style.visibility</p:attrName>
                                        </p:attrNameLst>
                                      </p:cBhvr>
                                      <p:to>
                                        <p:strVal val="visible"/>
                                      </p:to>
                                    </p:set>
                                    <p:anim calcmode="lin" valueType="num">
                                      <p:cBhvr>
                                        <p:cTn id="13" dur="1000" fill="hold"/>
                                        <p:tgtEl>
                                          <p:spTgt spid="2095186"/>
                                        </p:tgtEl>
                                        <p:attrNameLst>
                                          <p:attrName>ppt_x</p:attrName>
                                        </p:attrNameLst>
                                      </p:cBhvr>
                                      <p:tavLst>
                                        <p:tav tm="0">
                                          <p:val>
                                            <p:strVal val="#ppt_x-.2"/>
                                          </p:val>
                                        </p:tav>
                                        <p:tav tm="100000">
                                          <p:val>
                                            <p:strVal val="#ppt_x"/>
                                          </p:val>
                                        </p:tav>
                                      </p:tavLst>
                                    </p:anim>
                                    <p:anim calcmode="lin" valueType="num">
                                      <p:cBhvr>
                                        <p:cTn id="14" dur="1000" fill="hold"/>
                                        <p:tgtEl>
                                          <p:spTgt spid="2095186"/>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951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095142"/>
                                        </p:tgtEl>
                                        <p:attrNameLst>
                                          <p:attrName>style.visibility</p:attrName>
                                        </p:attrNameLst>
                                      </p:cBhvr>
                                      <p:to>
                                        <p:strVal val="visible"/>
                                      </p:to>
                                    </p:set>
                                    <p:animEffect transition="in" filter="dissolve">
                                      <p:cBhvr>
                                        <p:cTn id="20" dur="500"/>
                                        <p:tgtEl>
                                          <p:spTgt spid="2095142"/>
                                        </p:tgtEl>
                                      </p:cBhvr>
                                    </p:animEffect>
                                  </p:childTnLst>
                                </p:cTn>
                              </p:par>
                              <p:par>
                                <p:cTn id="21" presetID="9" presetClass="entr" presetSubtype="0" fill="hold" nodeType="withEffect">
                                  <p:stCondLst>
                                    <p:cond delay="0"/>
                                  </p:stCondLst>
                                  <p:childTnLst>
                                    <p:set>
                                      <p:cBhvr>
                                        <p:cTn id="22" dur="1" fill="hold">
                                          <p:stCondLst>
                                            <p:cond delay="0"/>
                                          </p:stCondLst>
                                        </p:cTn>
                                        <p:tgtEl>
                                          <p:spTgt spid="2095146"/>
                                        </p:tgtEl>
                                        <p:attrNameLst>
                                          <p:attrName>style.visibility</p:attrName>
                                        </p:attrNameLst>
                                      </p:cBhvr>
                                      <p:to>
                                        <p:strVal val="visible"/>
                                      </p:to>
                                    </p:set>
                                    <p:animEffect transition="in" filter="dissolve">
                                      <p:cBhvr>
                                        <p:cTn id="23" dur="500"/>
                                        <p:tgtEl>
                                          <p:spTgt spid="2095146"/>
                                        </p:tgtEl>
                                      </p:cBhvr>
                                    </p:animEffect>
                                  </p:childTnLst>
                                </p:cTn>
                              </p:par>
                              <p:par>
                                <p:cTn id="24" presetID="9" presetClass="entr" presetSubtype="0" fill="hold" nodeType="withEffect">
                                  <p:stCondLst>
                                    <p:cond delay="0"/>
                                  </p:stCondLst>
                                  <p:childTnLst>
                                    <p:set>
                                      <p:cBhvr>
                                        <p:cTn id="25" dur="1" fill="hold">
                                          <p:stCondLst>
                                            <p:cond delay="0"/>
                                          </p:stCondLst>
                                        </p:cTn>
                                        <p:tgtEl>
                                          <p:spTgt spid="2095144"/>
                                        </p:tgtEl>
                                        <p:attrNameLst>
                                          <p:attrName>style.visibility</p:attrName>
                                        </p:attrNameLst>
                                      </p:cBhvr>
                                      <p:to>
                                        <p:strVal val="visible"/>
                                      </p:to>
                                    </p:set>
                                    <p:animEffect transition="in" filter="dissolve">
                                      <p:cBhvr>
                                        <p:cTn id="26" dur="500"/>
                                        <p:tgtEl>
                                          <p:spTgt spid="2095144"/>
                                        </p:tgtEl>
                                      </p:cBhvr>
                                    </p:animEffect>
                                  </p:childTnLst>
                                </p:cTn>
                              </p:par>
                              <p:par>
                                <p:cTn id="27" presetID="9" presetClass="entr" presetSubtype="0" fill="hold" nodeType="withEffect">
                                  <p:stCondLst>
                                    <p:cond delay="0"/>
                                  </p:stCondLst>
                                  <p:childTnLst>
                                    <p:set>
                                      <p:cBhvr>
                                        <p:cTn id="28" dur="1" fill="hold">
                                          <p:stCondLst>
                                            <p:cond delay="0"/>
                                          </p:stCondLst>
                                        </p:cTn>
                                        <p:tgtEl>
                                          <p:spTgt spid="2095143"/>
                                        </p:tgtEl>
                                        <p:attrNameLst>
                                          <p:attrName>style.visibility</p:attrName>
                                        </p:attrNameLst>
                                      </p:cBhvr>
                                      <p:to>
                                        <p:strVal val="visible"/>
                                      </p:to>
                                    </p:set>
                                    <p:animEffect transition="in" filter="dissolve">
                                      <p:cBhvr>
                                        <p:cTn id="29" dur="500"/>
                                        <p:tgtEl>
                                          <p:spTgt spid="209514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95139"/>
                                        </p:tgtEl>
                                        <p:attrNameLst>
                                          <p:attrName>style.visibility</p:attrName>
                                        </p:attrNameLst>
                                      </p:cBhvr>
                                      <p:to>
                                        <p:strVal val="visible"/>
                                      </p:to>
                                    </p:set>
                                    <p:animEffect transition="in" filter="dissolve">
                                      <p:cBhvr>
                                        <p:cTn id="32" dur="500"/>
                                        <p:tgtEl>
                                          <p:spTgt spid="209513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095147"/>
                                        </p:tgtEl>
                                        <p:attrNameLst>
                                          <p:attrName>style.visibility</p:attrName>
                                        </p:attrNameLst>
                                      </p:cBhvr>
                                      <p:to>
                                        <p:strVal val="visible"/>
                                      </p:to>
                                    </p:set>
                                    <p:animEffect transition="in" filter="dissolve">
                                      <p:cBhvr>
                                        <p:cTn id="35" dur="500"/>
                                        <p:tgtEl>
                                          <p:spTgt spid="209514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95141"/>
                                        </p:tgtEl>
                                        <p:attrNameLst>
                                          <p:attrName>style.visibility</p:attrName>
                                        </p:attrNameLst>
                                      </p:cBhvr>
                                      <p:to>
                                        <p:strVal val="visible"/>
                                      </p:to>
                                    </p:set>
                                    <p:animEffect transition="in" filter="dissolve">
                                      <p:cBhvr>
                                        <p:cTn id="38" dur="500"/>
                                        <p:tgtEl>
                                          <p:spTgt spid="209514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95140"/>
                                        </p:tgtEl>
                                        <p:attrNameLst>
                                          <p:attrName>style.visibility</p:attrName>
                                        </p:attrNameLst>
                                      </p:cBhvr>
                                      <p:to>
                                        <p:strVal val="visible"/>
                                      </p:to>
                                    </p:set>
                                    <p:animEffect transition="in" filter="dissolve">
                                      <p:cBhvr>
                                        <p:cTn id="41" dur="500"/>
                                        <p:tgtEl>
                                          <p:spTgt spid="209514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2095150"/>
                                        </p:tgtEl>
                                        <p:attrNameLst>
                                          <p:attrName>style.visibility</p:attrName>
                                        </p:attrNameLst>
                                      </p:cBhvr>
                                      <p:to>
                                        <p:strVal val="visible"/>
                                      </p:to>
                                    </p:set>
                                    <p:animEffect transition="in" filter="strips(downLeft)">
                                      <p:cBhvr>
                                        <p:cTn id="46" dur="500"/>
                                        <p:tgtEl>
                                          <p:spTgt spid="2095150"/>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095148"/>
                                        </p:tgtEl>
                                        <p:attrNameLst>
                                          <p:attrName>style.visibility</p:attrName>
                                        </p:attrNameLst>
                                      </p:cBhvr>
                                      <p:to>
                                        <p:strVal val="visible"/>
                                      </p:to>
                                    </p:set>
                                    <p:animEffect transition="in" filter="strips(downLeft)">
                                      <p:cBhvr>
                                        <p:cTn id="49" dur="500"/>
                                        <p:tgtEl>
                                          <p:spTgt spid="2095148"/>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095149"/>
                                        </p:tgtEl>
                                        <p:attrNameLst>
                                          <p:attrName>style.visibility</p:attrName>
                                        </p:attrNameLst>
                                      </p:cBhvr>
                                      <p:to>
                                        <p:strVal val="visible"/>
                                      </p:to>
                                    </p:set>
                                    <p:animEffect transition="in" filter="strips(downLeft)">
                                      <p:cBhvr>
                                        <p:cTn id="52" dur="500"/>
                                        <p:tgtEl>
                                          <p:spTgt spid="20951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grpId="0" nodeType="clickEffect">
                                  <p:stCondLst>
                                    <p:cond delay="0"/>
                                  </p:stCondLst>
                                  <p:childTnLst>
                                    <p:set>
                                      <p:cBhvr>
                                        <p:cTn id="56" dur="1" fill="hold">
                                          <p:stCondLst>
                                            <p:cond delay="0"/>
                                          </p:stCondLst>
                                        </p:cTn>
                                        <p:tgtEl>
                                          <p:spTgt spid="2095132"/>
                                        </p:tgtEl>
                                        <p:attrNameLst>
                                          <p:attrName>style.visibility</p:attrName>
                                        </p:attrNameLst>
                                      </p:cBhvr>
                                      <p:to>
                                        <p:strVal val="visible"/>
                                      </p:to>
                                    </p:set>
                                    <p:anim calcmode="lin" valueType="num">
                                      <p:cBhvr>
                                        <p:cTn id="57" dur="500" fill="hold"/>
                                        <p:tgtEl>
                                          <p:spTgt spid="2095132"/>
                                        </p:tgtEl>
                                        <p:attrNameLst>
                                          <p:attrName>ppt_w</p:attrName>
                                        </p:attrNameLst>
                                      </p:cBhvr>
                                      <p:tavLst>
                                        <p:tav tm="0">
                                          <p:val>
                                            <p:fltVal val="0"/>
                                          </p:val>
                                        </p:tav>
                                        <p:tav tm="100000">
                                          <p:val>
                                            <p:strVal val="#ppt_w"/>
                                          </p:val>
                                        </p:tav>
                                      </p:tavLst>
                                    </p:anim>
                                    <p:anim calcmode="lin" valueType="num">
                                      <p:cBhvr>
                                        <p:cTn id="58" dur="500" fill="hold"/>
                                        <p:tgtEl>
                                          <p:spTgt spid="2095132"/>
                                        </p:tgtEl>
                                        <p:attrNameLst>
                                          <p:attrName>ppt_h</p:attrName>
                                        </p:attrNameLst>
                                      </p:cBhvr>
                                      <p:tavLst>
                                        <p:tav tm="0">
                                          <p:val>
                                            <p:fltVal val="0"/>
                                          </p:val>
                                        </p:tav>
                                        <p:tav tm="100000">
                                          <p:val>
                                            <p:strVal val="#ppt_h"/>
                                          </p:val>
                                        </p:tav>
                                      </p:tavLst>
                                    </p:anim>
                                    <p:animEffect transition="in" filter="fade">
                                      <p:cBhvr>
                                        <p:cTn id="59" dur="500"/>
                                        <p:tgtEl>
                                          <p:spTgt spid="2095132"/>
                                        </p:tgtEl>
                                      </p:cBhvr>
                                    </p:animEffect>
                                  </p:childTnLst>
                                </p:cTn>
                              </p:par>
                              <p:par>
                                <p:cTn id="60" presetID="53" presetClass="entr" presetSubtype="0" fill="hold" nodeType="withEffect">
                                  <p:stCondLst>
                                    <p:cond delay="0"/>
                                  </p:stCondLst>
                                  <p:childTnLst>
                                    <p:set>
                                      <p:cBhvr>
                                        <p:cTn id="61" dur="1" fill="hold">
                                          <p:stCondLst>
                                            <p:cond delay="0"/>
                                          </p:stCondLst>
                                        </p:cTn>
                                        <p:tgtEl>
                                          <p:spTgt spid="2095136"/>
                                        </p:tgtEl>
                                        <p:attrNameLst>
                                          <p:attrName>style.visibility</p:attrName>
                                        </p:attrNameLst>
                                      </p:cBhvr>
                                      <p:to>
                                        <p:strVal val="visible"/>
                                      </p:to>
                                    </p:set>
                                    <p:anim calcmode="lin" valueType="num">
                                      <p:cBhvr>
                                        <p:cTn id="62" dur="500" fill="hold"/>
                                        <p:tgtEl>
                                          <p:spTgt spid="2095136"/>
                                        </p:tgtEl>
                                        <p:attrNameLst>
                                          <p:attrName>ppt_w</p:attrName>
                                        </p:attrNameLst>
                                      </p:cBhvr>
                                      <p:tavLst>
                                        <p:tav tm="0">
                                          <p:val>
                                            <p:fltVal val="0"/>
                                          </p:val>
                                        </p:tav>
                                        <p:tav tm="100000">
                                          <p:val>
                                            <p:strVal val="#ppt_w"/>
                                          </p:val>
                                        </p:tav>
                                      </p:tavLst>
                                    </p:anim>
                                    <p:anim calcmode="lin" valueType="num">
                                      <p:cBhvr>
                                        <p:cTn id="63" dur="500" fill="hold"/>
                                        <p:tgtEl>
                                          <p:spTgt spid="2095136"/>
                                        </p:tgtEl>
                                        <p:attrNameLst>
                                          <p:attrName>ppt_h</p:attrName>
                                        </p:attrNameLst>
                                      </p:cBhvr>
                                      <p:tavLst>
                                        <p:tav tm="0">
                                          <p:val>
                                            <p:fltVal val="0"/>
                                          </p:val>
                                        </p:tav>
                                        <p:tav tm="100000">
                                          <p:val>
                                            <p:strVal val="#ppt_h"/>
                                          </p:val>
                                        </p:tav>
                                      </p:tavLst>
                                    </p:anim>
                                    <p:animEffect transition="in" filter="fade">
                                      <p:cBhvr>
                                        <p:cTn id="64" dur="500"/>
                                        <p:tgtEl>
                                          <p:spTgt spid="2095136"/>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2095131"/>
                                        </p:tgtEl>
                                        <p:attrNameLst>
                                          <p:attrName>style.visibility</p:attrName>
                                        </p:attrNameLst>
                                      </p:cBhvr>
                                      <p:to>
                                        <p:strVal val="visible"/>
                                      </p:to>
                                    </p:set>
                                    <p:anim calcmode="lin" valueType="num">
                                      <p:cBhvr>
                                        <p:cTn id="67" dur="500" fill="hold"/>
                                        <p:tgtEl>
                                          <p:spTgt spid="2095131"/>
                                        </p:tgtEl>
                                        <p:attrNameLst>
                                          <p:attrName>ppt_w</p:attrName>
                                        </p:attrNameLst>
                                      </p:cBhvr>
                                      <p:tavLst>
                                        <p:tav tm="0">
                                          <p:val>
                                            <p:fltVal val="0"/>
                                          </p:val>
                                        </p:tav>
                                        <p:tav tm="100000">
                                          <p:val>
                                            <p:strVal val="#ppt_w"/>
                                          </p:val>
                                        </p:tav>
                                      </p:tavLst>
                                    </p:anim>
                                    <p:anim calcmode="lin" valueType="num">
                                      <p:cBhvr>
                                        <p:cTn id="68" dur="500" fill="hold"/>
                                        <p:tgtEl>
                                          <p:spTgt spid="2095131"/>
                                        </p:tgtEl>
                                        <p:attrNameLst>
                                          <p:attrName>ppt_h</p:attrName>
                                        </p:attrNameLst>
                                      </p:cBhvr>
                                      <p:tavLst>
                                        <p:tav tm="0">
                                          <p:val>
                                            <p:fltVal val="0"/>
                                          </p:val>
                                        </p:tav>
                                        <p:tav tm="100000">
                                          <p:val>
                                            <p:strVal val="#ppt_h"/>
                                          </p:val>
                                        </p:tav>
                                      </p:tavLst>
                                    </p:anim>
                                    <p:animEffect transition="in" filter="fade">
                                      <p:cBhvr>
                                        <p:cTn id="69" dur="500"/>
                                        <p:tgtEl>
                                          <p:spTgt spid="2095131"/>
                                        </p:tgtEl>
                                      </p:cBhvr>
                                    </p:animEffect>
                                  </p:childTnLst>
                                </p:cTn>
                              </p:par>
                              <p:par>
                                <p:cTn id="70" presetID="53" presetClass="entr" presetSubtype="0" fill="hold" nodeType="withEffect">
                                  <p:stCondLst>
                                    <p:cond delay="0"/>
                                  </p:stCondLst>
                                  <p:childTnLst>
                                    <p:set>
                                      <p:cBhvr>
                                        <p:cTn id="71" dur="1" fill="hold">
                                          <p:stCondLst>
                                            <p:cond delay="0"/>
                                          </p:stCondLst>
                                        </p:cTn>
                                        <p:tgtEl>
                                          <p:spTgt spid="2095135"/>
                                        </p:tgtEl>
                                        <p:attrNameLst>
                                          <p:attrName>style.visibility</p:attrName>
                                        </p:attrNameLst>
                                      </p:cBhvr>
                                      <p:to>
                                        <p:strVal val="visible"/>
                                      </p:to>
                                    </p:set>
                                    <p:anim calcmode="lin" valueType="num">
                                      <p:cBhvr>
                                        <p:cTn id="72" dur="500" fill="hold"/>
                                        <p:tgtEl>
                                          <p:spTgt spid="2095135"/>
                                        </p:tgtEl>
                                        <p:attrNameLst>
                                          <p:attrName>ppt_w</p:attrName>
                                        </p:attrNameLst>
                                      </p:cBhvr>
                                      <p:tavLst>
                                        <p:tav tm="0">
                                          <p:val>
                                            <p:fltVal val="0"/>
                                          </p:val>
                                        </p:tav>
                                        <p:tav tm="100000">
                                          <p:val>
                                            <p:strVal val="#ppt_w"/>
                                          </p:val>
                                        </p:tav>
                                      </p:tavLst>
                                    </p:anim>
                                    <p:anim calcmode="lin" valueType="num">
                                      <p:cBhvr>
                                        <p:cTn id="73" dur="500" fill="hold"/>
                                        <p:tgtEl>
                                          <p:spTgt spid="2095135"/>
                                        </p:tgtEl>
                                        <p:attrNameLst>
                                          <p:attrName>ppt_h</p:attrName>
                                        </p:attrNameLst>
                                      </p:cBhvr>
                                      <p:tavLst>
                                        <p:tav tm="0">
                                          <p:val>
                                            <p:fltVal val="0"/>
                                          </p:val>
                                        </p:tav>
                                        <p:tav tm="100000">
                                          <p:val>
                                            <p:strVal val="#ppt_h"/>
                                          </p:val>
                                        </p:tav>
                                      </p:tavLst>
                                    </p:anim>
                                    <p:animEffect transition="in" filter="fade">
                                      <p:cBhvr>
                                        <p:cTn id="74" dur="500"/>
                                        <p:tgtEl>
                                          <p:spTgt spid="2095135"/>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2095130"/>
                                        </p:tgtEl>
                                        <p:attrNameLst>
                                          <p:attrName>style.visibility</p:attrName>
                                        </p:attrNameLst>
                                      </p:cBhvr>
                                      <p:to>
                                        <p:strVal val="visible"/>
                                      </p:to>
                                    </p:set>
                                    <p:anim calcmode="lin" valueType="num">
                                      <p:cBhvr>
                                        <p:cTn id="77" dur="500" fill="hold"/>
                                        <p:tgtEl>
                                          <p:spTgt spid="2095130"/>
                                        </p:tgtEl>
                                        <p:attrNameLst>
                                          <p:attrName>ppt_w</p:attrName>
                                        </p:attrNameLst>
                                      </p:cBhvr>
                                      <p:tavLst>
                                        <p:tav tm="0">
                                          <p:val>
                                            <p:fltVal val="0"/>
                                          </p:val>
                                        </p:tav>
                                        <p:tav tm="100000">
                                          <p:val>
                                            <p:strVal val="#ppt_w"/>
                                          </p:val>
                                        </p:tav>
                                      </p:tavLst>
                                    </p:anim>
                                    <p:anim calcmode="lin" valueType="num">
                                      <p:cBhvr>
                                        <p:cTn id="78" dur="500" fill="hold"/>
                                        <p:tgtEl>
                                          <p:spTgt spid="2095130"/>
                                        </p:tgtEl>
                                        <p:attrNameLst>
                                          <p:attrName>ppt_h</p:attrName>
                                        </p:attrNameLst>
                                      </p:cBhvr>
                                      <p:tavLst>
                                        <p:tav tm="0">
                                          <p:val>
                                            <p:fltVal val="0"/>
                                          </p:val>
                                        </p:tav>
                                        <p:tav tm="100000">
                                          <p:val>
                                            <p:strVal val="#ppt_h"/>
                                          </p:val>
                                        </p:tav>
                                      </p:tavLst>
                                    </p:anim>
                                    <p:animEffect transition="in" filter="fade">
                                      <p:cBhvr>
                                        <p:cTn id="79" dur="500"/>
                                        <p:tgtEl>
                                          <p:spTgt spid="2095130"/>
                                        </p:tgtEl>
                                      </p:cBhvr>
                                    </p:animEffect>
                                  </p:childTnLst>
                                </p:cTn>
                              </p:par>
                              <p:par>
                                <p:cTn id="80" presetID="53" presetClass="entr" presetSubtype="0" fill="hold" nodeType="withEffect">
                                  <p:stCondLst>
                                    <p:cond delay="0"/>
                                  </p:stCondLst>
                                  <p:childTnLst>
                                    <p:set>
                                      <p:cBhvr>
                                        <p:cTn id="81" dur="1" fill="hold">
                                          <p:stCondLst>
                                            <p:cond delay="0"/>
                                          </p:stCondLst>
                                        </p:cTn>
                                        <p:tgtEl>
                                          <p:spTgt spid="2095134"/>
                                        </p:tgtEl>
                                        <p:attrNameLst>
                                          <p:attrName>style.visibility</p:attrName>
                                        </p:attrNameLst>
                                      </p:cBhvr>
                                      <p:to>
                                        <p:strVal val="visible"/>
                                      </p:to>
                                    </p:set>
                                    <p:anim calcmode="lin" valueType="num">
                                      <p:cBhvr>
                                        <p:cTn id="82" dur="500" fill="hold"/>
                                        <p:tgtEl>
                                          <p:spTgt spid="2095134"/>
                                        </p:tgtEl>
                                        <p:attrNameLst>
                                          <p:attrName>ppt_w</p:attrName>
                                        </p:attrNameLst>
                                      </p:cBhvr>
                                      <p:tavLst>
                                        <p:tav tm="0">
                                          <p:val>
                                            <p:fltVal val="0"/>
                                          </p:val>
                                        </p:tav>
                                        <p:tav tm="100000">
                                          <p:val>
                                            <p:strVal val="#ppt_w"/>
                                          </p:val>
                                        </p:tav>
                                      </p:tavLst>
                                    </p:anim>
                                    <p:anim calcmode="lin" valueType="num">
                                      <p:cBhvr>
                                        <p:cTn id="83" dur="500" fill="hold"/>
                                        <p:tgtEl>
                                          <p:spTgt spid="2095134"/>
                                        </p:tgtEl>
                                        <p:attrNameLst>
                                          <p:attrName>ppt_h</p:attrName>
                                        </p:attrNameLst>
                                      </p:cBhvr>
                                      <p:tavLst>
                                        <p:tav tm="0">
                                          <p:val>
                                            <p:fltVal val="0"/>
                                          </p:val>
                                        </p:tav>
                                        <p:tav tm="100000">
                                          <p:val>
                                            <p:strVal val="#ppt_h"/>
                                          </p:val>
                                        </p:tav>
                                      </p:tavLst>
                                    </p:anim>
                                    <p:animEffect transition="in" filter="fade">
                                      <p:cBhvr>
                                        <p:cTn id="84" dur="500"/>
                                        <p:tgtEl>
                                          <p:spTgt spid="2095134"/>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2095133"/>
                                        </p:tgtEl>
                                        <p:attrNameLst>
                                          <p:attrName>style.visibility</p:attrName>
                                        </p:attrNameLst>
                                      </p:cBhvr>
                                      <p:to>
                                        <p:strVal val="visible"/>
                                      </p:to>
                                    </p:set>
                                    <p:anim calcmode="lin" valueType="num">
                                      <p:cBhvr>
                                        <p:cTn id="87" dur="500" fill="hold"/>
                                        <p:tgtEl>
                                          <p:spTgt spid="2095133"/>
                                        </p:tgtEl>
                                        <p:attrNameLst>
                                          <p:attrName>ppt_w</p:attrName>
                                        </p:attrNameLst>
                                      </p:cBhvr>
                                      <p:tavLst>
                                        <p:tav tm="0">
                                          <p:val>
                                            <p:fltVal val="0"/>
                                          </p:val>
                                        </p:tav>
                                        <p:tav tm="100000">
                                          <p:val>
                                            <p:strVal val="#ppt_w"/>
                                          </p:val>
                                        </p:tav>
                                      </p:tavLst>
                                    </p:anim>
                                    <p:anim calcmode="lin" valueType="num">
                                      <p:cBhvr>
                                        <p:cTn id="88" dur="500" fill="hold"/>
                                        <p:tgtEl>
                                          <p:spTgt spid="2095133"/>
                                        </p:tgtEl>
                                        <p:attrNameLst>
                                          <p:attrName>ppt_h</p:attrName>
                                        </p:attrNameLst>
                                      </p:cBhvr>
                                      <p:tavLst>
                                        <p:tav tm="0">
                                          <p:val>
                                            <p:fltVal val="0"/>
                                          </p:val>
                                        </p:tav>
                                        <p:tav tm="100000">
                                          <p:val>
                                            <p:strVal val="#ppt_h"/>
                                          </p:val>
                                        </p:tav>
                                      </p:tavLst>
                                    </p:anim>
                                    <p:animEffect transition="in" filter="fade">
                                      <p:cBhvr>
                                        <p:cTn id="89" dur="500"/>
                                        <p:tgtEl>
                                          <p:spTgt spid="209513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095187"/>
                                        </p:tgtEl>
                                        <p:attrNameLst>
                                          <p:attrName>style.visibility</p:attrName>
                                        </p:attrNameLst>
                                      </p:cBhvr>
                                      <p:to>
                                        <p:strVal val="visible"/>
                                      </p:to>
                                    </p:set>
                                    <p:animEffect transition="in" filter="dissolve">
                                      <p:cBhvr>
                                        <p:cTn id="92" dur="500"/>
                                        <p:tgtEl>
                                          <p:spTgt spid="209518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3" presetClass="entr" presetSubtype="0"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p:cTn id="97" dur="500" fill="hold"/>
                                        <p:tgtEl>
                                          <p:spTgt spid="2"/>
                                        </p:tgtEl>
                                        <p:attrNameLst>
                                          <p:attrName>ppt_w</p:attrName>
                                        </p:attrNameLst>
                                      </p:cBhvr>
                                      <p:tavLst>
                                        <p:tav tm="0">
                                          <p:val>
                                            <p:fltVal val="0"/>
                                          </p:val>
                                        </p:tav>
                                        <p:tav tm="100000">
                                          <p:val>
                                            <p:strVal val="#ppt_w"/>
                                          </p:val>
                                        </p:tav>
                                      </p:tavLst>
                                    </p:anim>
                                    <p:anim calcmode="lin" valueType="num">
                                      <p:cBhvr>
                                        <p:cTn id="98" dur="500" fill="hold"/>
                                        <p:tgtEl>
                                          <p:spTgt spid="2"/>
                                        </p:tgtEl>
                                        <p:attrNameLst>
                                          <p:attrName>ppt_h</p:attrName>
                                        </p:attrNameLst>
                                      </p:cBhvr>
                                      <p:tavLst>
                                        <p:tav tm="0">
                                          <p:val>
                                            <p:fltVal val="0"/>
                                          </p:val>
                                        </p:tav>
                                        <p:tav tm="100000">
                                          <p:val>
                                            <p:strVal val="#ppt_h"/>
                                          </p:val>
                                        </p:tav>
                                      </p:tavLst>
                                    </p:anim>
                                    <p:animEffect transition="in" filter="fade">
                                      <p:cBhvr>
                                        <p:cTn id="99" dur="500"/>
                                        <p:tgtEl>
                                          <p:spTgt spid="2"/>
                                        </p:tgtEl>
                                      </p:cBhvr>
                                    </p:animEffect>
                                  </p:childTnLst>
                                </p:cTn>
                              </p:par>
                              <p:par>
                                <p:cTn id="100" presetID="53" presetClass="entr" presetSubtype="0" fill="hold" grpId="0" nodeType="withEffect">
                                  <p:stCondLst>
                                    <p:cond delay="0"/>
                                  </p:stCondLst>
                                  <p:childTnLst>
                                    <p:set>
                                      <p:cBhvr>
                                        <p:cTn id="101" dur="1" fill="hold">
                                          <p:stCondLst>
                                            <p:cond delay="0"/>
                                          </p:stCondLst>
                                        </p:cTn>
                                        <p:tgtEl>
                                          <p:spTgt spid="2095137"/>
                                        </p:tgtEl>
                                        <p:attrNameLst>
                                          <p:attrName>style.visibility</p:attrName>
                                        </p:attrNameLst>
                                      </p:cBhvr>
                                      <p:to>
                                        <p:strVal val="visible"/>
                                      </p:to>
                                    </p:set>
                                    <p:anim calcmode="lin" valueType="num">
                                      <p:cBhvr>
                                        <p:cTn id="102" dur="500" fill="hold"/>
                                        <p:tgtEl>
                                          <p:spTgt spid="2095137"/>
                                        </p:tgtEl>
                                        <p:attrNameLst>
                                          <p:attrName>ppt_w</p:attrName>
                                        </p:attrNameLst>
                                      </p:cBhvr>
                                      <p:tavLst>
                                        <p:tav tm="0">
                                          <p:val>
                                            <p:fltVal val="0"/>
                                          </p:val>
                                        </p:tav>
                                        <p:tav tm="100000">
                                          <p:val>
                                            <p:strVal val="#ppt_w"/>
                                          </p:val>
                                        </p:tav>
                                      </p:tavLst>
                                    </p:anim>
                                    <p:anim calcmode="lin" valueType="num">
                                      <p:cBhvr>
                                        <p:cTn id="103" dur="500" fill="hold"/>
                                        <p:tgtEl>
                                          <p:spTgt spid="2095137"/>
                                        </p:tgtEl>
                                        <p:attrNameLst>
                                          <p:attrName>ppt_h</p:attrName>
                                        </p:attrNameLst>
                                      </p:cBhvr>
                                      <p:tavLst>
                                        <p:tav tm="0">
                                          <p:val>
                                            <p:fltVal val="0"/>
                                          </p:val>
                                        </p:tav>
                                        <p:tav tm="100000">
                                          <p:val>
                                            <p:strVal val="#ppt_h"/>
                                          </p:val>
                                        </p:tav>
                                      </p:tavLst>
                                    </p:anim>
                                    <p:animEffect transition="in" filter="fade">
                                      <p:cBhvr>
                                        <p:cTn id="104" dur="500"/>
                                        <p:tgtEl>
                                          <p:spTgt spid="209513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3" presetClass="entr" presetSubtype="0"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p:cTn id="109" dur="500" fill="hold"/>
                                        <p:tgtEl>
                                          <p:spTgt spid="3"/>
                                        </p:tgtEl>
                                        <p:attrNameLst>
                                          <p:attrName>ppt_w</p:attrName>
                                        </p:attrNameLst>
                                      </p:cBhvr>
                                      <p:tavLst>
                                        <p:tav tm="0">
                                          <p:val>
                                            <p:fltVal val="0"/>
                                          </p:val>
                                        </p:tav>
                                        <p:tav tm="100000">
                                          <p:val>
                                            <p:strVal val="#ppt_w"/>
                                          </p:val>
                                        </p:tav>
                                      </p:tavLst>
                                    </p:anim>
                                    <p:anim calcmode="lin" valueType="num">
                                      <p:cBhvr>
                                        <p:cTn id="110" dur="500" fill="hold"/>
                                        <p:tgtEl>
                                          <p:spTgt spid="3"/>
                                        </p:tgtEl>
                                        <p:attrNameLst>
                                          <p:attrName>ppt_h</p:attrName>
                                        </p:attrNameLst>
                                      </p:cBhvr>
                                      <p:tavLst>
                                        <p:tav tm="0">
                                          <p:val>
                                            <p:fltVal val="0"/>
                                          </p:val>
                                        </p:tav>
                                        <p:tav tm="100000">
                                          <p:val>
                                            <p:strVal val="#ppt_h"/>
                                          </p:val>
                                        </p:tav>
                                      </p:tavLst>
                                    </p:anim>
                                    <p:animEffect transition="in" filter="fade">
                                      <p:cBhvr>
                                        <p:cTn id="111" dur="500"/>
                                        <p:tgtEl>
                                          <p:spTgt spid="3"/>
                                        </p:tgtEl>
                                      </p:cBhvr>
                                    </p:animEffect>
                                  </p:childTnLst>
                                </p:cTn>
                              </p:par>
                              <p:par>
                                <p:cTn id="112" presetID="53" presetClass="entr" presetSubtype="0" fill="hold" nodeType="withEffect">
                                  <p:stCondLst>
                                    <p:cond delay="0"/>
                                  </p:stCondLst>
                                  <p:childTnLst>
                                    <p:set>
                                      <p:cBhvr>
                                        <p:cTn id="113" dur="1" fill="hold">
                                          <p:stCondLst>
                                            <p:cond delay="0"/>
                                          </p:stCondLst>
                                        </p:cTn>
                                        <p:tgtEl>
                                          <p:spTgt spid="2095145"/>
                                        </p:tgtEl>
                                        <p:attrNameLst>
                                          <p:attrName>style.visibility</p:attrName>
                                        </p:attrNameLst>
                                      </p:cBhvr>
                                      <p:to>
                                        <p:strVal val="visible"/>
                                      </p:to>
                                    </p:set>
                                    <p:anim calcmode="lin" valueType="num">
                                      <p:cBhvr>
                                        <p:cTn id="114" dur="500" fill="hold"/>
                                        <p:tgtEl>
                                          <p:spTgt spid="2095145"/>
                                        </p:tgtEl>
                                        <p:attrNameLst>
                                          <p:attrName>ppt_w</p:attrName>
                                        </p:attrNameLst>
                                      </p:cBhvr>
                                      <p:tavLst>
                                        <p:tav tm="0">
                                          <p:val>
                                            <p:fltVal val="0"/>
                                          </p:val>
                                        </p:tav>
                                        <p:tav tm="100000">
                                          <p:val>
                                            <p:strVal val="#ppt_w"/>
                                          </p:val>
                                        </p:tav>
                                      </p:tavLst>
                                    </p:anim>
                                    <p:anim calcmode="lin" valueType="num">
                                      <p:cBhvr>
                                        <p:cTn id="115" dur="500" fill="hold"/>
                                        <p:tgtEl>
                                          <p:spTgt spid="2095145"/>
                                        </p:tgtEl>
                                        <p:attrNameLst>
                                          <p:attrName>ppt_h</p:attrName>
                                        </p:attrNameLst>
                                      </p:cBhvr>
                                      <p:tavLst>
                                        <p:tav tm="0">
                                          <p:val>
                                            <p:fltVal val="0"/>
                                          </p:val>
                                        </p:tav>
                                        <p:tav tm="100000">
                                          <p:val>
                                            <p:strVal val="#ppt_h"/>
                                          </p:val>
                                        </p:tav>
                                      </p:tavLst>
                                    </p:anim>
                                    <p:animEffect transition="in" filter="fade">
                                      <p:cBhvr>
                                        <p:cTn id="116" dur="500"/>
                                        <p:tgtEl>
                                          <p:spTgt spid="209514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095151"/>
                                        </p:tgtEl>
                                        <p:attrNameLst>
                                          <p:attrName>style.visibility</p:attrName>
                                        </p:attrNameLst>
                                      </p:cBhvr>
                                      <p:to>
                                        <p:strVal val="visible"/>
                                      </p:to>
                                    </p:set>
                                    <p:animEffect transition="in" filter="dissolve">
                                      <p:cBhvr>
                                        <p:cTn id="119" dur="500"/>
                                        <p:tgtEl>
                                          <p:spTgt spid="209515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095189"/>
                                        </p:tgtEl>
                                        <p:attrNameLst>
                                          <p:attrName>style.visibility</p:attrName>
                                        </p:attrNameLst>
                                      </p:cBhvr>
                                      <p:to>
                                        <p:strVal val="visible"/>
                                      </p:to>
                                    </p:set>
                                    <p:animEffect transition="in" filter="dissolve">
                                      <p:cBhvr>
                                        <p:cTn id="124" dur="500"/>
                                        <p:tgtEl>
                                          <p:spTgt spid="2095189"/>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2095188"/>
                                        </p:tgtEl>
                                        <p:attrNameLst>
                                          <p:attrName>style.visibility</p:attrName>
                                        </p:attrNameLst>
                                      </p:cBhvr>
                                      <p:to>
                                        <p:strVal val="visible"/>
                                      </p:to>
                                    </p:set>
                                    <p:animEffect transition="in" filter="dissolve">
                                      <p:cBhvr>
                                        <p:cTn id="127" dur="500"/>
                                        <p:tgtEl>
                                          <p:spTgt spid="209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5106" grpId="0" animBg="1"/>
      <p:bldP spid="2095130" grpId="0" animBg="1"/>
      <p:bldP spid="2095131" grpId="0" animBg="1"/>
      <p:bldP spid="2095132" grpId="0" animBg="1"/>
      <p:bldP spid="2095133" grpId="0" animBg="1"/>
      <p:bldP spid="2095137" grpId="0" animBg="1"/>
      <p:bldP spid="2095139" grpId="0"/>
      <p:bldP spid="2095140" grpId="0"/>
      <p:bldP spid="2095141" grpId="0"/>
      <p:bldP spid="2095147" grpId="0"/>
      <p:bldP spid="2095148" grpId="0" animBg="1"/>
      <p:bldP spid="2095149" grpId="0" animBg="1"/>
      <p:bldP spid="2095150" grpId="0" animBg="1"/>
      <p:bldP spid="2095151" grpId="0"/>
      <p:bldP spid="2095186" grpId="0"/>
      <p:bldP spid="2095187" grpId="0"/>
      <p:bldP spid="2095188" grpId="0" animBg="1"/>
      <p:bldP spid="20951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DB7F-FE88-48EE-98C6-7E6E35E87705}"/>
              </a:ext>
            </a:extLst>
          </p:cNvPr>
          <p:cNvSpPr>
            <a:spLocks noGrp="1"/>
          </p:cNvSpPr>
          <p:nvPr>
            <p:ph type="title"/>
          </p:nvPr>
        </p:nvSpPr>
        <p:spPr/>
        <p:txBody>
          <a:bodyPr/>
          <a:lstStyle/>
          <a:p>
            <a:r>
              <a:rPr lang="en-GB" dirty="0"/>
              <a:t>Why SOA in Enterprises? ENABLE FLEXIBLE, FEDERATED BUSINESS PROCESSES</a:t>
            </a:r>
            <a:endParaRPr lang="en-US" dirty="0"/>
          </a:p>
        </p:txBody>
      </p:sp>
      <p:sp>
        <p:nvSpPr>
          <p:cNvPr id="3" name="Content Placeholder 2">
            <a:extLst>
              <a:ext uri="{FF2B5EF4-FFF2-40B4-BE49-F238E27FC236}">
                <a16:creationId xmlns:a16="http://schemas.microsoft.com/office/drawing/2014/main" id="{FF7DFF14-9440-455E-A057-D9304EA14991}"/>
              </a:ext>
            </a:extLst>
          </p:cNvPr>
          <p:cNvSpPr>
            <a:spLocks noGrp="1"/>
          </p:cNvSpPr>
          <p:nvPr>
            <p:ph idx="1"/>
          </p:nvPr>
        </p:nvSpPr>
        <p:spPr>
          <a:xfrm>
            <a:off x="838200" y="1825625"/>
            <a:ext cx="3491204" cy="4351338"/>
          </a:xfrm>
        </p:spPr>
        <p:txBody>
          <a:bodyPr/>
          <a:lstStyle/>
          <a:p>
            <a:r>
              <a:rPr lang="en-US" dirty="0"/>
              <a:t>Enable flexible, federated business processes</a:t>
            </a:r>
          </a:p>
        </p:txBody>
      </p:sp>
      <p:pic>
        <p:nvPicPr>
          <p:cNvPr id="4" name="Picture 3">
            <a:extLst>
              <a:ext uri="{FF2B5EF4-FFF2-40B4-BE49-F238E27FC236}">
                <a16:creationId xmlns:a16="http://schemas.microsoft.com/office/drawing/2014/main" id="{EEADFDE7-EAFE-4A08-923C-30CC4941F4D1}"/>
              </a:ext>
            </a:extLst>
          </p:cNvPr>
          <p:cNvPicPr>
            <a:picLocks noChangeAspect="1"/>
          </p:cNvPicPr>
          <p:nvPr/>
        </p:nvPicPr>
        <p:blipFill>
          <a:blip r:embed="rId2"/>
          <a:stretch>
            <a:fillRect/>
          </a:stretch>
        </p:blipFill>
        <p:spPr>
          <a:xfrm>
            <a:off x="4247613" y="1557861"/>
            <a:ext cx="7858305" cy="5188171"/>
          </a:xfrm>
          <a:prstGeom prst="rect">
            <a:avLst/>
          </a:prstGeom>
        </p:spPr>
      </p:pic>
    </p:spTree>
    <p:extLst>
      <p:ext uri="{BB962C8B-B14F-4D97-AF65-F5344CB8AC3E}">
        <p14:creationId xmlns:p14="http://schemas.microsoft.com/office/powerpoint/2010/main" val="120745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decreased cost</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Decreased cost: </a:t>
            </a:r>
          </a:p>
          <a:p>
            <a:pPr lvl="1"/>
            <a:r>
              <a:rPr lang="en-GB" sz="3200" dirty="0"/>
              <a:t>Add value to core investments by leveraging existing assets </a:t>
            </a:r>
          </a:p>
          <a:p>
            <a:pPr lvl="1"/>
            <a:r>
              <a:rPr lang="en-GB" sz="3200" dirty="0"/>
              <a:t>New systems can be built faster for less money</a:t>
            </a:r>
          </a:p>
          <a:p>
            <a:pPr lvl="2"/>
            <a:r>
              <a:rPr lang="en-GB" sz="2800" dirty="0"/>
              <a:t>Reducing integration expense </a:t>
            </a:r>
          </a:p>
          <a:p>
            <a:pPr lvl="2"/>
            <a:r>
              <a:rPr lang="en-GB" sz="2800" dirty="0"/>
              <a:t>Built for flexibility </a:t>
            </a:r>
          </a:p>
          <a:p>
            <a:pPr lvl="2"/>
            <a:r>
              <a:rPr lang="en-GB" sz="2800" dirty="0"/>
              <a:t>Long term value of interoperability</a:t>
            </a:r>
          </a:p>
          <a:p>
            <a:endParaRPr lang="en-US" sz="3600" dirty="0"/>
          </a:p>
        </p:txBody>
      </p:sp>
    </p:spTree>
    <p:extLst>
      <p:ext uri="{BB962C8B-B14F-4D97-AF65-F5344CB8AC3E}">
        <p14:creationId xmlns:p14="http://schemas.microsoft.com/office/powerpoint/2010/main" val="23792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increased productivity</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Increased employee productivity: </a:t>
            </a:r>
          </a:p>
          <a:p>
            <a:pPr lvl="1"/>
            <a:r>
              <a:rPr lang="en-GB" sz="3200" dirty="0"/>
              <a:t>Built on existing skills </a:t>
            </a:r>
          </a:p>
          <a:p>
            <a:pPr lvl="1"/>
            <a:r>
              <a:rPr lang="en-GB" sz="3200" dirty="0"/>
              <a:t>Consolidate duplicate functionality </a:t>
            </a:r>
          </a:p>
        </p:txBody>
      </p:sp>
    </p:spTree>
    <p:extLst>
      <p:ext uri="{BB962C8B-B14F-4D97-AF65-F5344CB8AC3E}">
        <p14:creationId xmlns:p14="http://schemas.microsoft.com/office/powerpoint/2010/main" val="716943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partnership</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Built for partnerships: </a:t>
            </a:r>
          </a:p>
          <a:p>
            <a:pPr lvl="1"/>
            <a:r>
              <a:rPr lang="en-GB" sz="3200" dirty="0"/>
              <a:t>Standards based </a:t>
            </a:r>
          </a:p>
          <a:p>
            <a:pPr lvl="1"/>
            <a:r>
              <a:rPr lang="en-GB" sz="3200" dirty="0"/>
              <a:t>Business relationships expressed via service interactions </a:t>
            </a:r>
          </a:p>
          <a:p>
            <a:pPr lvl="1"/>
            <a:r>
              <a:rPr lang="en-GB" sz="3200" dirty="0"/>
              <a:t>Integration is driven by what is needed, not what is technically possible</a:t>
            </a:r>
          </a:p>
        </p:txBody>
      </p:sp>
    </p:spTree>
    <p:extLst>
      <p:ext uri="{BB962C8B-B14F-4D97-AF65-F5344CB8AC3E}">
        <p14:creationId xmlns:p14="http://schemas.microsoft.com/office/powerpoint/2010/main" val="372426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0D1-6074-40A0-A878-5603A248C848}"/>
              </a:ext>
            </a:extLst>
          </p:cNvPr>
          <p:cNvSpPr>
            <a:spLocks noGrp="1"/>
          </p:cNvSpPr>
          <p:nvPr>
            <p:ph type="title"/>
          </p:nvPr>
        </p:nvSpPr>
        <p:spPr/>
        <p:txBody>
          <a:bodyPr/>
          <a:lstStyle/>
          <a:p>
            <a:r>
              <a:rPr lang="en-US" dirty="0"/>
              <a:t>Business benefits – </a:t>
            </a:r>
            <a:r>
              <a:rPr lang="en-US" dirty="0">
                <a:highlight>
                  <a:srgbClr val="FFFF00"/>
                </a:highlight>
              </a:rPr>
              <a:t>agility </a:t>
            </a:r>
          </a:p>
        </p:txBody>
      </p:sp>
      <p:sp>
        <p:nvSpPr>
          <p:cNvPr id="3" name="Content Placeholder 2">
            <a:extLst>
              <a:ext uri="{FF2B5EF4-FFF2-40B4-BE49-F238E27FC236}">
                <a16:creationId xmlns:a16="http://schemas.microsoft.com/office/drawing/2014/main" id="{FC7F5A8B-3C3A-4097-9887-CFC46CF7891A}"/>
              </a:ext>
            </a:extLst>
          </p:cNvPr>
          <p:cNvSpPr>
            <a:spLocks noGrp="1"/>
          </p:cNvSpPr>
          <p:nvPr>
            <p:ph idx="1"/>
          </p:nvPr>
        </p:nvSpPr>
        <p:spPr/>
        <p:txBody>
          <a:bodyPr>
            <a:normAutofit/>
          </a:bodyPr>
          <a:lstStyle/>
          <a:p>
            <a:r>
              <a:rPr lang="en-GB" sz="3600" dirty="0"/>
              <a:t>Agility - Built for change </a:t>
            </a:r>
          </a:p>
          <a:p>
            <a:pPr lvl="1"/>
            <a:r>
              <a:rPr lang="en-GB" sz="3200" dirty="0"/>
              <a:t>Helps applications evolve over time and last </a:t>
            </a:r>
          </a:p>
          <a:p>
            <a:pPr lvl="1"/>
            <a:r>
              <a:rPr lang="en-GB" sz="3200" dirty="0"/>
              <a:t>Abstract the backend and replace over time </a:t>
            </a:r>
          </a:p>
          <a:p>
            <a:pPr lvl="1"/>
            <a:r>
              <a:rPr lang="en-GB" sz="3200" dirty="0"/>
              <a:t>Focusing on core-competencies </a:t>
            </a:r>
          </a:p>
          <a:p>
            <a:pPr lvl="1"/>
            <a:r>
              <a:rPr lang="en-GB" sz="3200" dirty="0"/>
              <a:t>Incremental implementation approach is supported </a:t>
            </a:r>
          </a:p>
          <a:p>
            <a:pPr lvl="1"/>
            <a:r>
              <a:rPr lang="en-GB" sz="3200" dirty="0"/>
              <a:t>Service Outsourcing – new business model!</a:t>
            </a:r>
            <a:endParaRPr lang="en-US" sz="3200" dirty="0"/>
          </a:p>
        </p:txBody>
      </p:sp>
    </p:spTree>
    <p:extLst>
      <p:ext uri="{BB962C8B-B14F-4D97-AF65-F5344CB8AC3E}">
        <p14:creationId xmlns:p14="http://schemas.microsoft.com/office/powerpoint/2010/main" val="2825026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45-3B57-4E43-AE1E-629C610B3D48}"/>
              </a:ext>
            </a:extLst>
          </p:cNvPr>
          <p:cNvSpPr>
            <a:spLocks noGrp="1"/>
          </p:cNvSpPr>
          <p:nvPr>
            <p:ph type="title"/>
          </p:nvPr>
        </p:nvSpPr>
        <p:spPr/>
        <p:txBody>
          <a:bodyPr/>
          <a:lstStyle/>
          <a:p>
            <a:r>
              <a:rPr lang="en-US" dirty="0"/>
              <a:t>Technical Benefits</a:t>
            </a:r>
          </a:p>
        </p:txBody>
      </p:sp>
      <p:sp>
        <p:nvSpPr>
          <p:cNvPr id="3" name="Content Placeholder 2">
            <a:extLst>
              <a:ext uri="{FF2B5EF4-FFF2-40B4-BE49-F238E27FC236}">
                <a16:creationId xmlns:a16="http://schemas.microsoft.com/office/drawing/2014/main" id="{07713FAA-894D-4675-B1AA-C860AE48CAC5}"/>
              </a:ext>
            </a:extLst>
          </p:cNvPr>
          <p:cNvSpPr>
            <a:spLocks noGrp="1"/>
          </p:cNvSpPr>
          <p:nvPr>
            <p:ph idx="1"/>
          </p:nvPr>
        </p:nvSpPr>
        <p:spPr/>
        <p:txBody>
          <a:bodyPr>
            <a:normAutofit/>
          </a:bodyPr>
          <a:lstStyle/>
          <a:p>
            <a:r>
              <a:rPr lang="en-US" sz="3200" dirty="0">
                <a:highlight>
                  <a:srgbClr val="FFFF00"/>
                </a:highlight>
              </a:rPr>
              <a:t>Services Scale </a:t>
            </a:r>
          </a:p>
          <a:p>
            <a:pPr lvl="1"/>
            <a:r>
              <a:rPr lang="en-US" sz="2800" dirty="0"/>
              <a:t>Build scalable, evolvable systems </a:t>
            </a:r>
          </a:p>
          <a:p>
            <a:pPr lvl="1"/>
            <a:r>
              <a:rPr lang="en-US" sz="2800" dirty="0"/>
              <a:t>Scale down to mobile devices </a:t>
            </a:r>
          </a:p>
          <a:p>
            <a:pPr lvl="1"/>
            <a:r>
              <a:rPr lang="en-US" sz="2800" dirty="0"/>
              <a:t>Scale up to for large systems or across organizations </a:t>
            </a:r>
          </a:p>
        </p:txBody>
      </p:sp>
    </p:spTree>
    <p:extLst>
      <p:ext uri="{BB962C8B-B14F-4D97-AF65-F5344CB8AC3E}">
        <p14:creationId xmlns:p14="http://schemas.microsoft.com/office/powerpoint/2010/main" val="929998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45-3B57-4E43-AE1E-629C610B3D48}"/>
              </a:ext>
            </a:extLst>
          </p:cNvPr>
          <p:cNvSpPr>
            <a:spLocks noGrp="1"/>
          </p:cNvSpPr>
          <p:nvPr>
            <p:ph type="title"/>
          </p:nvPr>
        </p:nvSpPr>
        <p:spPr/>
        <p:txBody>
          <a:bodyPr/>
          <a:lstStyle/>
          <a:p>
            <a:r>
              <a:rPr lang="en-US" dirty="0"/>
              <a:t>Technical Benefits</a:t>
            </a:r>
          </a:p>
        </p:txBody>
      </p:sp>
      <p:sp>
        <p:nvSpPr>
          <p:cNvPr id="3" name="Content Placeholder 2">
            <a:extLst>
              <a:ext uri="{FF2B5EF4-FFF2-40B4-BE49-F238E27FC236}">
                <a16:creationId xmlns:a16="http://schemas.microsoft.com/office/drawing/2014/main" id="{07713FAA-894D-4675-B1AA-C860AE48CAC5}"/>
              </a:ext>
            </a:extLst>
          </p:cNvPr>
          <p:cNvSpPr>
            <a:spLocks noGrp="1"/>
          </p:cNvSpPr>
          <p:nvPr>
            <p:ph idx="1"/>
          </p:nvPr>
        </p:nvSpPr>
        <p:spPr/>
        <p:txBody>
          <a:bodyPr>
            <a:normAutofit/>
          </a:bodyPr>
          <a:lstStyle/>
          <a:p>
            <a:r>
              <a:rPr lang="en-US" sz="3200" dirty="0">
                <a:highlight>
                  <a:srgbClr val="FFFF00"/>
                </a:highlight>
              </a:rPr>
              <a:t>Services Scale </a:t>
            </a:r>
          </a:p>
          <a:p>
            <a:pPr lvl="1"/>
            <a:r>
              <a:rPr lang="en-US" sz="2800" dirty="0"/>
              <a:t>Build scalable, evolvable systems </a:t>
            </a:r>
          </a:p>
          <a:p>
            <a:pPr lvl="1"/>
            <a:r>
              <a:rPr lang="en-US" sz="2800" dirty="0"/>
              <a:t>Scale down to mobile devices </a:t>
            </a:r>
          </a:p>
          <a:p>
            <a:pPr lvl="1"/>
            <a:r>
              <a:rPr lang="en-US" sz="2800" dirty="0"/>
              <a:t>Scale up to for large systems or across organizations </a:t>
            </a:r>
          </a:p>
          <a:p>
            <a:r>
              <a:rPr lang="en-US" sz="3200" dirty="0">
                <a:highlight>
                  <a:srgbClr val="FFFF00"/>
                </a:highlight>
              </a:rPr>
              <a:t>Manage complex systems </a:t>
            </a:r>
          </a:p>
          <a:p>
            <a:pPr lvl="1"/>
            <a:r>
              <a:rPr lang="en-US" sz="2800" dirty="0"/>
              <a:t>Does not require centralized services </a:t>
            </a:r>
          </a:p>
          <a:p>
            <a:pPr lvl="1"/>
            <a:r>
              <a:rPr lang="en-US" sz="2800" dirty="0"/>
              <a:t>Empowers users with high end communication </a:t>
            </a:r>
          </a:p>
        </p:txBody>
      </p:sp>
    </p:spTree>
    <p:extLst>
      <p:ext uri="{BB962C8B-B14F-4D97-AF65-F5344CB8AC3E}">
        <p14:creationId xmlns:p14="http://schemas.microsoft.com/office/powerpoint/2010/main" val="41092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45-3B57-4E43-AE1E-629C610B3D48}"/>
              </a:ext>
            </a:extLst>
          </p:cNvPr>
          <p:cNvSpPr>
            <a:spLocks noGrp="1"/>
          </p:cNvSpPr>
          <p:nvPr>
            <p:ph type="title"/>
          </p:nvPr>
        </p:nvSpPr>
        <p:spPr/>
        <p:txBody>
          <a:bodyPr/>
          <a:lstStyle/>
          <a:p>
            <a:r>
              <a:rPr lang="en-US" dirty="0"/>
              <a:t>Technical Benefits</a:t>
            </a:r>
          </a:p>
        </p:txBody>
      </p:sp>
      <p:sp>
        <p:nvSpPr>
          <p:cNvPr id="3" name="Content Placeholder 2">
            <a:extLst>
              <a:ext uri="{FF2B5EF4-FFF2-40B4-BE49-F238E27FC236}">
                <a16:creationId xmlns:a16="http://schemas.microsoft.com/office/drawing/2014/main" id="{07713FAA-894D-4675-B1AA-C860AE48CAC5}"/>
              </a:ext>
            </a:extLst>
          </p:cNvPr>
          <p:cNvSpPr>
            <a:spLocks noGrp="1"/>
          </p:cNvSpPr>
          <p:nvPr>
            <p:ph idx="1"/>
          </p:nvPr>
        </p:nvSpPr>
        <p:spPr/>
        <p:txBody>
          <a:bodyPr>
            <a:normAutofit/>
          </a:bodyPr>
          <a:lstStyle/>
          <a:p>
            <a:r>
              <a:rPr lang="en-US" sz="3200" dirty="0">
                <a:highlight>
                  <a:srgbClr val="FFFF00"/>
                </a:highlight>
              </a:rPr>
              <a:t>Services Scale </a:t>
            </a:r>
          </a:p>
          <a:p>
            <a:pPr lvl="1"/>
            <a:r>
              <a:rPr lang="en-US" sz="2800" dirty="0"/>
              <a:t>Build scalable, evolvable systems </a:t>
            </a:r>
          </a:p>
          <a:p>
            <a:pPr lvl="1"/>
            <a:r>
              <a:rPr lang="en-US" sz="2800" dirty="0"/>
              <a:t>Scale down to mobile devices </a:t>
            </a:r>
          </a:p>
          <a:p>
            <a:pPr lvl="1"/>
            <a:r>
              <a:rPr lang="en-US" sz="2800" dirty="0"/>
              <a:t>Scale up to for large systems or across organizations </a:t>
            </a:r>
          </a:p>
          <a:p>
            <a:r>
              <a:rPr lang="en-US" sz="3200" dirty="0">
                <a:highlight>
                  <a:srgbClr val="FFFF00"/>
                </a:highlight>
              </a:rPr>
              <a:t>Manage complex systems </a:t>
            </a:r>
          </a:p>
          <a:p>
            <a:pPr lvl="1"/>
            <a:r>
              <a:rPr lang="en-US" sz="2800" dirty="0"/>
              <a:t>Does not require centralized services </a:t>
            </a:r>
          </a:p>
          <a:p>
            <a:pPr lvl="1"/>
            <a:r>
              <a:rPr lang="en-US" sz="2800" dirty="0"/>
              <a:t>Empowers users with high end communication </a:t>
            </a:r>
          </a:p>
          <a:p>
            <a:r>
              <a:rPr lang="en-US" sz="3200" dirty="0">
                <a:highlight>
                  <a:srgbClr val="FFFF00"/>
                </a:highlight>
              </a:rPr>
              <a:t>Platform independent use </a:t>
            </a:r>
          </a:p>
        </p:txBody>
      </p:sp>
    </p:spTree>
    <p:extLst>
      <p:ext uri="{BB962C8B-B14F-4D97-AF65-F5344CB8AC3E}">
        <p14:creationId xmlns:p14="http://schemas.microsoft.com/office/powerpoint/2010/main" val="280097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45-3B57-4E43-AE1E-629C610B3D48}"/>
              </a:ext>
            </a:extLst>
          </p:cNvPr>
          <p:cNvSpPr>
            <a:spLocks noGrp="1"/>
          </p:cNvSpPr>
          <p:nvPr>
            <p:ph type="title"/>
          </p:nvPr>
        </p:nvSpPr>
        <p:spPr/>
        <p:txBody>
          <a:bodyPr/>
          <a:lstStyle/>
          <a:p>
            <a:r>
              <a:rPr lang="en-US" dirty="0"/>
              <a:t>Technical Benefits</a:t>
            </a:r>
          </a:p>
        </p:txBody>
      </p:sp>
      <p:sp>
        <p:nvSpPr>
          <p:cNvPr id="3" name="Content Placeholder 2">
            <a:extLst>
              <a:ext uri="{FF2B5EF4-FFF2-40B4-BE49-F238E27FC236}">
                <a16:creationId xmlns:a16="http://schemas.microsoft.com/office/drawing/2014/main" id="{07713FAA-894D-4675-B1AA-C860AE48CAC5}"/>
              </a:ext>
            </a:extLst>
          </p:cNvPr>
          <p:cNvSpPr>
            <a:spLocks noGrp="1"/>
          </p:cNvSpPr>
          <p:nvPr>
            <p:ph idx="1"/>
          </p:nvPr>
        </p:nvSpPr>
        <p:spPr/>
        <p:txBody>
          <a:bodyPr>
            <a:normAutofit fontScale="92500" lnSpcReduction="10000"/>
          </a:bodyPr>
          <a:lstStyle/>
          <a:p>
            <a:r>
              <a:rPr lang="en-US" sz="3600" dirty="0">
                <a:highlight>
                  <a:srgbClr val="FFFF00"/>
                </a:highlight>
              </a:rPr>
              <a:t>Services Scale </a:t>
            </a:r>
          </a:p>
          <a:p>
            <a:pPr lvl="1"/>
            <a:r>
              <a:rPr lang="en-US" sz="3200" dirty="0"/>
              <a:t>Build scalable, evolvable systems </a:t>
            </a:r>
          </a:p>
          <a:p>
            <a:pPr lvl="1"/>
            <a:r>
              <a:rPr lang="en-US" sz="3200" dirty="0"/>
              <a:t>Scale down to mobile devices </a:t>
            </a:r>
          </a:p>
          <a:p>
            <a:pPr lvl="1"/>
            <a:r>
              <a:rPr lang="en-US" sz="3200" dirty="0"/>
              <a:t>Scale up to for large systems or across organizations </a:t>
            </a:r>
          </a:p>
          <a:p>
            <a:r>
              <a:rPr lang="en-US" sz="3600" dirty="0">
                <a:highlight>
                  <a:srgbClr val="FFFF00"/>
                </a:highlight>
              </a:rPr>
              <a:t>Manage complex systems </a:t>
            </a:r>
          </a:p>
          <a:p>
            <a:pPr lvl="1"/>
            <a:r>
              <a:rPr lang="en-US" sz="3200" dirty="0"/>
              <a:t>Does not require centralized services </a:t>
            </a:r>
          </a:p>
          <a:p>
            <a:pPr lvl="1"/>
            <a:r>
              <a:rPr lang="en-US" sz="3200" dirty="0"/>
              <a:t>Empowers users with high end communication </a:t>
            </a:r>
          </a:p>
          <a:p>
            <a:r>
              <a:rPr lang="en-US" sz="3600" dirty="0">
                <a:highlight>
                  <a:srgbClr val="FFFF00"/>
                </a:highlight>
              </a:rPr>
              <a:t>Platform independent use </a:t>
            </a:r>
          </a:p>
          <a:p>
            <a:r>
              <a:rPr lang="en-US" sz="3600" dirty="0">
                <a:highlight>
                  <a:srgbClr val="FFFF00"/>
                </a:highlight>
              </a:rPr>
              <a:t>Loose Coupling allows flexibility</a:t>
            </a:r>
          </a:p>
        </p:txBody>
      </p:sp>
    </p:spTree>
    <p:extLst>
      <p:ext uri="{BB962C8B-B14F-4D97-AF65-F5344CB8AC3E}">
        <p14:creationId xmlns:p14="http://schemas.microsoft.com/office/powerpoint/2010/main" val="46745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Our materials for this module: </a:t>
            </a:r>
          </a:p>
        </p:txBody>
      </p:sp>
      <p:sp>
        <p:nvSpPr>
          <p:cNvPr id="5" name="内容占位符 4"/>
          <p:cNvSpPr>
            <a:spLocks noGrp="1"/>
          </p:cNvSpPr>
          <p:nvPr>
            <p:ph idx="1"/>
          </p:nvPr>
        </p:nvSpPr>
        <p:spPr/>
        <p:txBody>
          <a:bodyPr/>
          <a:lstStyle/>
          <a:p>
            <a:r>
              <a:rPr lang="en-GB" b="1" dirty="0"/>
              <a:t>Thomas </a:t>
            </a:r>
            <a:r>
              <a:rPr lang="en-GB" b="1" dirty="0" err="1"/>
              <a:t>Erl</a:t>
            </a:r>
            <a:r>
              <a:rPr lang="en-GB" b="1" dirty="0"/>
              <a:t>, Service-Oriented Architecture, Concepts, Technology, and Design, ISBN：9787030336422，</a:t>
            </a:r>
            <a:endParaRPr lang="en-GB" dirty="0"/>
          </a:p>
          <a:p>
            <a:pPr lvl="1"/>
            <a:r>
              <a:rPr lang="en-GB" dirty="0"/>
              <a:t>Chapter 3  </a:t>
            </a:r>
          </a:p>
          <a:p>
            <a:pPr lvl="1"/>
            <a:r>
              <a:rPr lang="en-GB" dirty="0"/>
              <a:t>Chapter 8</a:t>
            </a:r>
          </a:p>
          <a:p>
            <a:r>
              <a:rPr lang="en-GB" b="1" dirty="0"/>
              <a:t>Online resources:</a:t>
            </a:r>
            <a:br>
              <a:rPr lang="en-GB" b="1" dirty="0"/>
            </a:br>
            <a:r>
              <a:rPr lang="en-GB" b="1" dirty="0"/>
              <a:t>	</a:t>
            </a:r>
            <a:r>
              <a:rPr lang="en-GB" b="1" u="sng" dirty="0">
                <a:hlinkClick r:id="rId2"/>
              </a:rPr>
              <a:t>https://www.guru99.com/soa-principles.html</a:t>
            </a:r>
            <a:endParaRPr lang="en-GB" dirty="0"/>
          </a:p>
          <a:p>
            <a:endParaRPr lang="en-GB" dirty="0"/>
          </a:p>
        </p:txBody>
      </p:sp>
    </p:spTree>
    <p:extLst>
      <p:ext uri="{BB962C8B-B14F-4D97-AF65-F5344CB8AC3E}">
        <p14:creationId xmlns:p14="http://schemas.microsoft.com/office/powerpoint/2010/main" val="2134515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32C3-B0DB-4B3E-A3F5-1D45192D5BC3}"/>
              </a:ext>
            </a:extLst>
          </p:cNvPr>
          <p:cNvSpPr>
            <a:spLocks noGrp="1"/>
          </p:cNvSpPr>
          <p:nvPr>
            <p:ph type="title"/>
          </p:nvPr>
        </p:nvSpPr>
        <p:spPr/>
        <p:txBody>
          <a:bodyPr/>
          <a:lstStyle/>
          <a:p>
            <a:r>
              <a:rPr lang="en-US" dirty="0"/>
              <a:t>Web Services vs SOA</a:t>
            </a:r>
          </a:p>
        </p:txBody>
      </p:sp>
      <p:sp>
        <p:nvSpPr>
          <p:cNvPr id="3" name="Content Placeholder 2">
            <a:extLst>
              <a:ext uri="{FF2B5EF4-FFF2-40B4-BE49-F238E27FC236}">
                <a16:creationId xmlns:a16="http://schemas.microsoft.com/office/drawing/2014/main" id="{53331A67-47D2-4BAE-998B-1D03C077A35F}"/>
              </a:ext>
            </a:extLst>
          </p:cNvPr>
          <p:cNvSpPr>
            <a:spLocks noGrp="1"/>
          </p:cNvSpPr>
          <p:nvPr>
            <p:ph idx="1"/>
          </p:nvPr>
        </p:nvSpPr>
        <p:spPr/>
        <p:txBody>
          <a:bodyPr>
            <a:normAutofit/>
          </a:bodyPr>
          <a:lstStyle/>
          <a:p>
            <a:r>
              <a:rPr lang="en-US" sz="4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Are SOA and Web Services the same thing?</a:t>
            </a:r>
            <a:endParaRPr lang="en-GB" sz="4000" dirty="0"/>
          </a:p>
        </p:txBody>
      </p:sp>
    </p:spTree>
    <p:extLst>
      <p:ext uri="{BB962C8B-B14F-4D97-AF65-F5344CB8AC3E}">
        <p14:creationId xmlns:p14="http://schemas.microsoft.com/office/powerpoint/2010/main" val="339500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32C3-B0DB-4B3E-A3F5-1D45192D5BC3}"/>
              </a:ext>
            </a:extLst>
          </p:cNvPr>
          <p:cNvSpPr>
            <a:spLocks noGrp="1"/>
          </p:cNvSpPr>
          <p:nvPr>
            <p:ph type="title"/>
          </p:nvPr>
        </p:nvSpPr>
        <p:spPr/>
        <p:txBody>
          <a:bodyPr/>
          <a:lstStyle/>
          <a:p>
            <a:r>
              <a:rPr lang="en-US" dirty="0"/>
              <a:t>Web Services vs SOA</a:t>
            </a:r>
          </a:p>
        </p:txBody>
      </p:sp>
      <p:sp>
        <p:nvSpPr>
          <p:cNvPr id="3" name="Content Placeholder 2">
            <a:extLst>
              <a:ext uri="{FF2B5EF4-FFF2-40B4-BE49-F238E27FC236}">
                <a16:creationId xmlns:a16="http://schemas.microsoft.com/office/drawing/2014/main" id="{53331A67-47D2-4BAE-998B-1D03C077A35F}"/>
              </a:ext>
            </a:extLst>
          </p:cNvPr>
          <p:cNvSpPr>
            <a:spLocks noGrp="1"/>
          </p:cNvSpPr>
          <p:nvPr>
            <p:ph idx="1"/>
          </p:nvPr>
        </p:nvSpPr>
        <p:spPr/>
        <p:txBody>
          <a:bodyPr>
            <a:normAutofit/>
          </a:bodyPr>
          <a:lstStyle/>
          <a:p>
            <a:r>
              <a:rPr lang="en-GB" sz="4000" dirty="0"/>
              <a:t>Web services and SOA are not synonymous. </a:t>
            </a:r>
          </a:p>
        </p:txBody>
      </p:sp>
    </p:spTree>
    <p:extLst>
      <p:ext uri="{BB962C8B-B14F-4D97-AF65-F5344CB8AC3E}">
        <p14:creationId xmlns:p14="http://schemas.microsoft.com/office/powerpoint/2010/main" val="1667494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32C3-B0DB-4B3E-A3F5-1D45192D5BC3}"/>
              </a:ext>
            </a:extLst>
          </p:cNvPr>
          <p:cNvSpPr>
            <a:spLocks noGrp="1"/>
          </p:cNvSpPr>
          <p:nvPr>
            <p:ph type="title"/>
          </p:nvPr>
        </p:nvSpPr>
        <p:spPr/>
        <p:txBody>
          <a:bodyPr/>
          <a:lstStyle/>
          <a:p>
            <a:r>
              <a:rPr lang="en-US" dirty="0"/>
              <a:t>Web Services vs SOA</a:t>
            </a:r>
          </a:p>
        </p:txBody>
      </p:sp>
      <p:sp>
        <p:nvSpPr>
          <p:cNvPr id="3" name="Content Placeholder 2">
            <a:extLst>
              <a:ext uri="{FF2B5EF4-FFF2-40B4-BE49-F238E27FC236}">
                <a16:creationId xmlns:a16="http://schemas.microsoft.com/office/drawing/2014/main" id="{53331A67-47D2-4BAE-998B-1D03C077A35F}"/>
              </a:ext>
            </a:extLst>
          </p:cNvPr>
          <p:cNvSpPr>
            <a:spLocks noGrp="1"/>
          </p:cNvSpPr>
          <p:nvPr>
            <p:ph idx="1"/>
          </p:nvPr>
        </p:nvSpPr>
        <p:spPr/>
        <p:txBody>
          <a:bodyPr>
            <a:normAutofit/>
          </a:bodyPr>
          <a:lstStyle/>
          <a:p>
            <a:r>
              <a:rPr lang="en-GB" sz="4000" dirty="0"/>
              <a:t>Web services and SOA are not synonymous. </a:t>
            </a:r>
          </a:p>
          <a:p>
            <a:r>
              <a:rPr lang="en-GB" sz="4000" dirty="0"/>
              <a:t>SOA is a design principle, whereas web services is an implementation technology. </a:t>
            </a:r>
          </a:p>
        </p:txBody>
      </p:sp>
    </p:spTree>
    <p:extLst>
      <p:ext uri="{BB962C8B-B14F-4D97-AF65-F5344CB8AC3E}">
        <p14:creationId xmlns:p14="http://schemas.microsoft.com/office/powerpoint/2010/main" val="199810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32C3-B0DB-4B3E-A3F5-1D45192D5BC3}"/>
              </a:ext>
            </a:extLst>
          </p:cNvPr>
          <p:cNvSpPr>
            <a:spLocks noGrp="1"/>
          </p:cNvSpPr>
          <p:nvPr>
            <p:ph type="title"/>
          </p:nvPr>
        </p:nvSpPr>
        <p:spPr/>
        <p:txBody>
          <a:bodyPr/>
          <a:lstStyle/>
          <a:p>
            <a:r>
              <a:rPr lang="en-US" dirty="0"/>
              <a:t>Web Services vs SOA</a:t>
            </a:r>
          </a:p>
        </p:txBody>
      </p:sp>
      <p:sp>
        <p:nvSpPr>
          <p:cNvPr id="3" name="Content Placeholder 2">
            <a:extLst>
              <a:ext uri="{FF2B5EF4-FFF2-40B4-BE49-F238E27FC236}">
                <a16:creationId xmlns:a16="http://schemas.microsoft.com/office/drawing/2014/main" id="{53331A67-47D2-4BAE-998B-1D03C077A35F}"/>
              </a:ext>
            </a:extLst>
          </p:cNvPr>
          <p:cNvSpPr>
            <a:spLocks noGrp="1"/>
          </p:cNvSpPr>
          <p:nvPr>
            <p:ph idx="1"/>
          </p:nvPr>
        </p:nvSpPr>
        <p:spPr/>
        <p:txBody>
          <a:bodyPr>
            <a:normAutofit/>
          </a:bodyPr>
          <a:lstStyle/>
          <a:p>
            <a:r>
              <a:rPr lang="en-GB" sz="4000" dirty="0"/>
              <a:t>Web services and SOA are not synonymous. </a:t>
            </a:r>
          </a:p>
          <a:p>
            <a:r>
              <a:rPr lang="en-GB" sz="4000" dirty="0"/>
              <a:t>SOA is a design principle, whereas web services is an implementation technology. </a:t>
            </a:r>
          </a:p>
          <a:p>
            <a:r>
              <a:rPr lang="en-GB" sz="4000" dirty="0"/>
              <a:t>You can build a service-oriented application without using web services</a:t>
            </a:r>
            <a:endParaRPr lang="en-US" sz="4000" dirty="0"/>
          </a:p>
        </p:txBody>
      </p:sp>
    </p:spTree>
    <p:extLst>
      <p:ext uri="{BB962C8B-B14F-4D97-AF65-F5344CB8AC3E}">
        <p14:creationId xmlns:p14="http://schemas.microsoft.com/office/powerpoint/2010/main" val="241689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E4C-1082-4574-8CE3-057133B0A7B2}"/>
              </a:ext>
            </a:extLst>
          </p:cNvPr>
          <p:cNvSpPr>
            <a:spLocks noGrp="1"/>
          </p:cNvSpPr>
          <p:nvPr>
            <p:ph type="title"/>
          </p:nvPr>
        </p:nvSpPr>
        <p:spPr/>
        <p:txBody>
          <a:bodyPr/>
          <a:lstStyle/>
          <a:p>
            <a:r>
              <a:rPr lang="en-US" dirty="0"/>
              <a:t>Web service implementation of SOA</a:t>
            </a:r>
          </a:p>
        </p:txBody>
      </p:sp>
      <p:sp>
        <p:nvSpPr>
          <p:cNvPr id="3" name="Content Placeholder 2">
            <a:extLst>
              <a:ext uri="{FF2B5EF4-FFF2-40B4-BE49-F238E27FC236}">
                <a16:creationId xmlns:a16="http://schemas.microsoft.com/office/drawing/2014/main" id="{EA2721DC-F135-4805-9BD5-BACD9C736197}"/>
              </a:ext>
            </a:extLst>
          </p:cNvPr>
          <p:cNvSpPr>
            <a:spLocks noGrp="1"/>
          </p:cNvSpPr>
          <p:nvPr>
            <p:ph idx="1"/>
          </p:nvPr>
        </p:nvSpPr>
        <p:spPr/>
        <p:txBody>
          <a:bodyPr/>
          <a:lstStyle/>
          <a:p>
            <a:r>
              <a:rPr lang="en-US" dirty="0"/>
              <a:t>Service-oriented architecture can be implemented with web services.</a:t>
            </a:r>
          </a:p>
          <a:p>
            <a:r>
              <a:rPr lang="en-US" dirty="0"/>
              <a:t>Functional building blocks are accessible over standard internet protocols</a:t>
            </a:r>
          </a:p>
          <a:p>
            <a:pPr lvl="1"/>
            <a:r>
              <a:rPr lang="en-US" dirty="0"/>
              <a:t>Independent of platforms and programming languages </a:t>
            </a:r>
          </a:p>
          <a:p>
            <a:r>
              <a:rPr lang="en-US" dirty="0"/>
              <a:t>Web services can represent </a:t>
            </a:r>
          </a:p>
          <a:p>
            <a:pPr lvl="1"/>
            <a:r>
              <a:rPr lang="en-US" dirty="0"/>
              <a:t>New applications</a:t>
            </a:r>
          </a:p>
          <a:p>
            <a:pPr lvl="1"/>
            <a:r>
              <a:rPr lang="en-US" dirty="0"/>
              <a:t>Wrappers around existing legacy systems</a:t>
            </a:r>
          </a:p>
          <a:p>
            <a:r>
              <a:rPr lang="en-US" dirty="0">
                <a:solidFill>
                  <a:srgbClr val="FF0000"/>
                </a:solidFill>
              </a:rPr>
              <a:t>SOA can be implemented using other technologies</a:t>
            </a:r>
          </a:p>
        </p:txBody>
      </p:sp>
    </p:spTree>
    <p:extLst>
      <p:ext uri="{BB962C8B-B14F-4D97-AF65-F5344CB8AC3E}">
        <p14:creationId xmlns:p14="http://schemas.microsoft.com/office/powerpoint/2010/main" val="4168898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extLst>
              <a:ext uri="{FF2B5EF4-FFF2-40B4-BE49-F238E27FC236}">
                <a16:creationId xmlns:a16="http://schemas.microsoft.com/office/drawing/2014/main" id="{E5B891AF-9BC0-498A-9E72-64638ABF6097}"/>
              </a:ext>
            </a:extLst>
          </p:cNvPr>
          <p:cNvSpPr>
            <a:spLocks noChangeArrowheads="1"/>
          </p:cNvSpPr>
          <p:nvPr/>
        </p:nvSpPr>
        <p:spPr bwMode="auto">
          <a:xfrm>
            <a:off x="7848600" y="1597025"/>
            <a:ext cx="1676400" cy="1524000"/>
          </a:xfrm>
          <a:prstGeom prst="flowChartMultidocument">
            <a:avLst/>
          </a:prstGeom>
          <a:gradFill rotWithShape="0">
            <a:gsLst>
              <a:gs pos="0">
                <a:srgbClr val="969696"/>
              </a:gs>
              <a:gs pos="100000">
                <a:srgbClr val="969696">
                  <a:gamma/>
                  <a:shade val="46275"/>
                  <a:invGamma/>
                </a:srgbClr>
              </a:gs>
            </a:gsLst>
            <a:lin ang="54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dirty="0">
                <a:cs typeface="Times New Roman" panose="02020603050405020304" pitchFamily="18" charset="0"/>
              </a:rPr>
              <a:t>WSDL</a:t>
            </a:r>
          </a:p>
        </p:txBody>
      </p:sp>
      <p:sp>
        <p:nvSpPr>
          <p:cNvPr id="52227" name="Rectangle 3">
            <a:extLst>
              <a:ext uri="{FF2B5EF4-FFF2-40B4-BE49-F238E27FC236}">
                <a16:creationId xmlns:a16="http://schemas.microsoft.com/office/drawing/2014/main" id="{632614B3-228D-45EF-A42D-D4AEDAADF862}"/>
              </a:ext>
            </a:extLst>
          </p:cNvPr>
          <p:cNvSpPr>
            <a:spLocks noChangeArrowheads="1"/>
          </p:cNvSpPr>
          <p:nvPr/>
        </p:nvSpPr>
        <p:spPr bwMode="auto">
          <a:xfrm>
            <a:off x="7772400" y="4492625"/>
            <a:ext cx="1752600" cy="1371600"/>
          </a:xfrm>
          <a:prstGeom prst="rect">
            <a:avLst/>
          </a:prstGeom>
          <a:gradFill rotWithShape="0">
            <a:gsLst>
              <a:gs pos="0">
                <a:schemeClr val="hlink"/>
              </a:gs>
              <a:gs pos="100000">
                <a:schemeClr val="hlink">
                  <a:gamma/>
                  <a:shade val="46275"/>
                  <a:invGamma/>
                </a:scheme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pPr algn="ctr"/>
            <a:r>
              <a:rPr lang="en-US" altLang="x-none" sz="2000" b="1" dirty="0">
                <a:cs typeface="Times New Roman" panose="02020603050405020304" pitchFamily="18" charset="0"/>
              </a:rPr>
              <a:t> Web Service</a:t>
            </a:r>
          </a:p>
          <a:p>
            <a:pPr algn="ctr"/>
            <a:r>
              <a:rPr lang="en-US" altLang="x-none" sz="1600" b="1" dirty="0">
                <a:cs typeface="Times New Roman" panose="02020603050405020304" pitchFamily="18" charset="0"/>
              </a:rPr>
              <a:t>(J2EE, PL/SQL,</a:t>
            </a:r>
            <a:br>
              <a:rPr lang="en-US" altLang="x-none" sz="1600" b="1" dirty="0">
                <a:cs typeface="Times New Roman" panose="02020603050405020304" pitchFamily="18" charset="0"/>
              </a:rPr>
            </a:br>
            <a:r>
              <a:rPr lang="en-US" altLang="x-none" sz="1600" b="1" dirty="0">
                <a:cs typeface="Times New Roman" panose="02020603050405020304" pitchFamily="18" charset="0"/>
              </a:rPr>
              <a:t>.NET,C/C++,</a:t>
            </a:r>
            <a:br>
              <a:rPr lang="en-US" altLang="x-none" sz="1600" b="1" dirty="0">
                <a:cs typeface="Times New Roman" panose="02020603050405020304" pitchFamily="18" charset="0"/>
              </a:rPr>
            </a:br>
            <a:r>
              <a:rPr lang="en-US" altLang="x-none" sz="1600" b="1" dirty="0">
                <a:cs typeface="Times New Roman" panose="02020603050405020304" pitchFamily="18" charset="0"/>
              </a:rPr>
              <a:t>Legacy …)</a:t>
            </a:r>
          </a:p>
        </p:txBody>
      </p:sp>
      <p:sp>
        <p:nvSpPr>
          <p:cNvPr id="52228" name="Rectangle 4">
            <a:extLst>
              <a:ext uri="{FF2B5EF4-FFF2-40B4-BE49-F238E27FC236}">
                <a16:creationId xmlns:a16="http://schemas.microsoft.com/office/drawing/2014/main" id="{5CD11C95-8A98-4C24-9F08-FDFE9CB4D6C5}"/>
              </a:ext>
            </a:extLst>
          </p:cNvPr>
          <p:cNvSpPr>
            <a:spLocks noChangeArrowheads="1"/>
          </p:cNvSpPr>
          <p:nvPr/>
        </p:nvSpPr>
        <p:spPr bwMode="auto">
          <a:xfrm>
            <a:off x="2743200" y="4492625"/>
            <a:ext cx="1752600" cy="1371600"/>
          </a:xfrm>
          <a:prstGeom prst="rect">
            <a:avLst/>
          </a:prstGeom>
          <a:gradFill rotWithShape="0">
            <a:gsLst>
              <a:gs pos="0">
                <a:schemeClr val="hlink"/>
              </a:gs>
              <a:gs pos="100000">
                <a:schemeClr val="hlink">
                  <a:gamma/>
                  <a:shade val="46275"/>
                  <a:invGamma/>
                </a:scheme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wrap="none" anchor="ctr"/>
          <a:lstStyle/>
          <a:p>
            <a:pPr algn="ctr"/>
            <a:r>
              <a:rPr lang="en-US" altLang="x-none" sz="2000" b="1" dirty="0">
                <a:cs typeface="Times New Roman" panose="02020603050405020304" pitchFamily="18" charset="0"/>
              </a:rPr>
              <a:t>Web Service</a:t>
            </a:r>
          </a:p>
          <a:p>
            <a:pPr algn="ctr"/>
            <a:r>
              <a:rPr lang="en-US" altLang="x-none" sz="2000" b="1" dirty="0">
                <a:cs typeface="Times New Roman" panose="02020603050405020304" pitchFamily="18" charset="0"/>
              </a:rPr>
              <a:t>Client</a:t>
            </a:r>
          </a:p>
          <a:p>
            <a:pPr algn="ctr"/>
            <a:r>
              <a:rPr lang="en-US" altLang="x-none" sz="1600" b="1" dirty="0">
                <a:cs typeface="Times New Roman" panose="02020603050405020304" pitchFamily="18" charset="0"/>
              </a:rPr>
              <a:t>(J2EE, .NET,</a:t>
            </a:r>
            <a:br>
              <a:rPr lang="en-US" altLang="x-none" sz="1600" b="1" dirty="0">
                <a:cs typeface="Times New Roman" panose="02020603050405020304" pitchFamily="18" charset="0"/>
              </a:rPr>
            </a:br>
            <a:r>
              <a:rPr lang="en-US" altLang="x-none" sz="1600" b="1" dirty="0">
                <a:cs typeface="Times New Roman" panose="02020603050405020304" pitchFamily="18" charset="0"/>
              </a:rPr>
              <a:t>PL/SQL …)</a:t>
            </a:r>
          </a:p>
        </p:txBody>
      </p:sp>
      <p:sp>
        <p:nvSpPr>
          <p:cNvPr id="52229" name="Line 5">
            <a:extLst>
              <a:ext uri="{FF2B5EF4-FFF2-40B4-BE49-F238E27FC236}">
                <a16:creationId xmlns:a16="http://schemas.microsoft.com/office/drawing/2014/main" id="{D689FFB2-9726-40B6-BDB1-1E8694C611C0}"/>
              </a:ext>
            </a:extLst>
          </p:cNvPr>
          <p:cNvSpPr>
            <a:spLocks noChangeShapeType="1"/>
          </p:cNvSpPr>
          <p:nvPr/>
        </p:nvSpPr>
        <p:spPr bwMode="auto">
          <a:xfrm flipH="1" flipV="1">
            <a:off x="8610600" y="3273425"/>
            <a:ext cx="0" cy="1066800"/>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30" name="Text Box 6">
            <a:extLst>
              <a:ext uri="{FF2B5EF4-FFF2-40B4-BE49-F238E27FC236}">
                <a16:creationId xmlns:a16="http://schemas.microsoft.com/office/drawing/2014/main" id="{576E4705-4331-4EB7-BE3A-6DB542DE4308}"/>
              </a:ext>
            </a:extLst>
          </p:cNvPr>
          <p:cNvSpPr txBox="1">
            <a:spLocks noChangeArrowheads="1"/>
          </p:cNvSpPr>
          <p:nvPr/>
        </p:nvSpPr>
        <p:spPr bwMode="auto">
          <a:xfrm>
            <a:off x="5490938" y="1611314"/>
            <a:ext cx="1254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Points to </a:t>
            </a:r>
          </a:p>
          <a:p>
            <a:pPr algn="ctr"/>
            <a:r>
              <a:rPr lang="en-US" altLang="x-none" b="1" dirty="0">
                <a:cs typeface="Times New Roman" panose="02020603050405020304" pitchFamily="18" charset="0"/>
              </a:rPr>
              <a:t>description</a:t>
            </a:r>
          </a:p>
        </p:txBody>
      </p:sp>
      <p:sp>
        <p:nvSpPr>
          <p:cNvPr id="52231" name="Text Box 7">
            <a:extLst>
              <a:ext uri="{FF2B5EF4-FFF2-40B4-BE49-F238E27FC236}">
                <a16:creationId xmlns:a16="http://schemas.microsoft.com/office/drawing/2014/main" id="{18E7E1E0-5A33-48F5-ADFC-8B365870712C}"/>
              </a:ext>
            </a:extLst>
          </p:cNvPr>
          <p:cNvSpPr txBox="1">
            <a:spLocks noChangeArrowheads="1"/>
          </p:cNvSpPr>
          <p:nvPr/>
        </p:nvSpPr>
        <p:spPr bwMode="auto">
          <a:xfrm rot="21549880">
            <a:off x="5713413" y="2728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x-none" altLang="x-none" b="1">
              <a:cs typeface="Times New Roman" panose="02020603050405020304" pitchFamily="18" charset="0"/>
            </a:endParaRPr>
          </a:p>
        </p:txBody>
      </p:sp>
      <p:sp>
        <p:nvSpPr>
          <p:cNvPr id="52232" name="Text Box 8">
            <a:extLst>
              <a:ext uri="{FF2B5EF4-FFF2-40B4-BE49-F238E27FC236}">
                <a16:creationId xmlns:a16="http://schemas.microsoft.com/office/drawing/2014/main" id="{0E54DACE-5588-4BB3-BB0B-635A82CFD96E}"/>
              </a:ext>
            </a:extLst>
          </p:cNvPr>
          <p:cNvSpPr txBox="1">
            <a:spLocks noChangeArrowheads="1"/>
          </p:cNvSpPr>
          <p:nvPr/>
        </p:nvSpPr>
        <p:spPr bwMode="auto">
          <a:xfrm>
            <a:off x="8869433" y="3403601"/>
            <a:ext cx="11015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Describes</a:t>
            </a:r>
          </a:p>
          <a:p>
            <a:pPr algn="ctr"/>
            <a:r>
              <a:rPr lang="en-US" altLang="x-none" b="1" dirty="0">
                <a:cs typeface="Times New Roman" panose="02020603050405020304" pitchFamily="18" charset="0"/>
              </a:rPr>
              <a:t>Service</a:t>
            </a:r>
          </a:p>
        </p:txBody>
      </p:sp>
      <p:sp>
        <p:nvSpPr>
          <p:cNvPr id="52233" name="Text Box 9">
            <a:extLst>
              <a:ext uri="{FF2B5EF4-FFF2-40B4-BE49-F238E27FC236}">
                <a16:creationId xmlns:a16="http://schemas.microsoft.com/office/drawing/2014/main" id="{45335D8E-837B-4241-8553-5212FE987318}"/>
              </a:ext>
            </a:extLst>
          </p:cNvPr>
          <p:cNvSpPr txBox="1">
            <a:spLocks noChangeArrowheads="1"/>
          </p:cNvSpPr>
          <p:nvPr/>
        </p:nvSpPr>
        <p:spPr bwMode="auto">
          <a:xfrm>
            <a:off x="3854627" y="3360739"/>
            <a:ext cx="8695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Finds</a:t>
            </a:r>
          </a:p>
          <a:p>
            <a:pPr algn="ctr"/>
            <a:r>
              <a:rPr lang="en-US" altLang="x-none" b="1" dirty="0">
                <a:cs typeface="Times New Roman" panose="02020603050405020304" pitchFamily="18" charset="0"/>
              </a:rPr>
              <a:t>Service</a:t>
            </a:r>
          </a:p>
        </p:txBody>
      </p:sp>
      <p:sp>
        <p:nvSpPr>
          <p:cNvPr id="52234" name="Text Box 10">
            <a:extLst>
              <a:ext uri="{FF2B5EF4-FFF2-40B4-BE49-F238E27FC236}">
                <a16:creationId xmlns:a16="http://schemas.microsoft.com/office/drawing/2014/main" id="{ACC5F7C6-5436-482C-A281-7B4E9AAAC0DB}"/>
              </a:ext>
            </a:extLst>
          </p:cNvPr>
          <p:cNvSpPr txBox="1">
            <a:spLocks noChangeArrowheads="1"/>
          </p:cNvSpPr>
          <p:nvPr/>
        </p:nvSpPr>
        <p:spPr bwMode="auto">
          <a:xfrm>
            <a:off x="5322623" y="5497514"/>
            <a:ext cx="15912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x-none" b="1" dirty="0">
                <a:cs typeface="Times New Roman" panose="02020603050405020304" pitchFamily="18" charset="0"/>
              </a:rPr>
              <a:t>Invokes with</a:t>
            </a:r>
          </a:p>
          <a:p>
            <a:pPr algn="ctr"/>
            <a:r>
              <a:rPr lang="en-US" altLang="x-none" b="1" dirty="0">
                <a:cs typeface="Times New Roman" panose="02020603050405020304" pitchFamily="18" charset="0"/>
              </a:rPr>
              <a:t>XML Messages</a:t>
            </a:r>
          </a:p>
        </p:txBody>
      </p:sp>
      <p:sp>
        <p:nvSpPr>
          <p:cNvPr id="52235" name="Rectangle 11">
            <a:extLst>
              <a:ext uri="{FF2B5EF4-FFF2-40B4-BE49-F238E27FC236}">
                <a16:creationId xmlns:a16="http://schemas.microsoft.com/office/drawing/2014/main" id="{94CA6C8C-8E58-4F15-93CD-03A7B673E1C0}"/>
              </a:ext>
            </a:extLst>
          </p:cNvPr>
          <p:cNvSpPr>
            <a:spLocks noGrp="1" noChangeArrowheads="1"/>
          </p:cNvSpPr>
          <p:nvPr>
            <p:ph type="title"/>
          </p:nvPr>
        </p:nvSpPr>
        <p:spPr>
          <a:xfrm>
            <a:off x="2135188" y="301626"/>
            <a:ext cx="8075612" cy="1069975"/>
          </a:xfrm>
        </p:spPr>
        <p:txBody>
          <a:bodyPr/>
          <a:lstStyle/>
          <a:p>
            <a:r>
              <a:rPr lang="en-US" altLang="x-none" dirty="0"/>
              <a:t>Basic Web Services</a:t>
            </a:r>
          </a:p>
        </p:txBody>
      </p:sp>
      <p:sp>
        <p:nvSpPr>
          <p:cNvPr id="52236" name="Line 12">
            <a:extLst>
              <a:ext uri="{FF2B5EF4-FFF2-40B4-BE49-F238E27FC236}">
                <a16:creationId xmlns:a16="http://schemas.microsoft.com/office/drawing/2014/main" id="{922E9F74-CAE0-48AC-90C7-B71D4BB4C5E4}"/>
              </a:ext>
            </a:extLst>
          </p:cNvPr>
          <p:cNvSpPr>
            <a:spLocks noChangeShapeType="1"/>
          </p:cNvSpPr>
          <p:nvPr/>
        </p:nvSpPr>
        <p:spPr bwMode="auto">
          <a:xfrm rot="5400000" flipH="1" flipV="1">
            <a:off x="6146007" y="3548857"/>
            <a:ext cx="1587" cy="3244850"/>
          </a:xfrm>
          <a:prstGeom prst="line">
            <a:avLst/>
          </a:prstGeom>
          <a:noFill/>
          <a:ln w="76327">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37" name="Rectangle 13">
            <a:extLst>
              <a:ext uri="{FF2B5EF4-FFF2-40B4-BE49-F238E27FC236}">
                <a16:creationId xmlns:a16="http://schemas.microsoft.com/office/drawing/2014/main" id="{950D172A-AC67-42CD-B5D9-1E5A703B0E4B}"/>
              </a:ext>
            </a:extLst>
          </p:cNvPr>
          <p:cNvSpPr>
            <a:spLocks noChangeArrowheads="1"/>
          </p:cNvSpPr>
          <p:nvPr/>
        </p:nvSpPr>
        <p:spPr bwMode="auto">
          <a:xfrm>
            <a:off x="5665789" y="4595813"/>
            <a:ext cx="76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x-none" sz="2000" b="1" dirty="0">
                <a:cs typeface="Times New Roman" panose="02020603050405020304" pitchFamily="18" charset="0"/>
              </a:rPr>
              <a:t>SOAP</a:t>
            </a:r>
          </a:p>
        </p:txBody>
      </p:sp>
      <p:pic>
        <p:nvPicPr>
          <p:cNvPr id="52238" name="Picture 14">
            <a:extLst>
              <a:ext uri="{FF2B5EF4-FFF2-40B4-BE49-F238E27FC236}">
                <a16:creationId xmlns:a16="http://schemas.microsoft.com/office/drawing/2014/main" id="{C922DCD1-D0A2-4822-BC73-245414E41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066800"/>
            <a:ext cx="2914650" cy="2146300"/>
          </a:xfrm>
          <a:prstGeom prst="rect">
            <a:avLst/>
          </a:prstGeom>
          <a:noFill/>
          <a:extLst>
            <a:ext uri="{909E8E84-426E-40DD-AFC4-6F175D3DCCD1}">
              <a14:hiddenFill xmlns:a14="http://schemas.microsoft.com/office/drawing/2010/main">
                <a:solidFill>
                  <a:srgbClr val="FFFFFF"/>
                </a:solidFill>
              </a14:hiddenFill>
            </a:ext>
          </a:extLst>
        </p:spPr>
      </p:pic>
      <p:sp>
        <p:nvSpPr>
          <p:cNvPr id="52239" name="Rectangle 15">
            <a:extLst>
              <a:ext uri="{FF2B5EF4-FFF2-40B4-BE49-F238E27FC236}">
                <a16:creationId xmlns:a16="http://schemas.microsoft.com/office/drawing/2014/main" id="{1BD8C4E4-22C6-4569-BB62-2C9B61615AFD}"/>
              </a:ext>
            </a:extLst>
          </p:cNvPr>
          <p:cNvSpPr>
            <a:spLocks noChangeArrowheads="1"/>
          </p:cNvSpPr>
          <p:nvPr/>
        </p:nvSpPr>
        <p:spPr bwMode="auto">
          <a:xfrm>
            <a:off x="942015" y="1549759"/>
            <a:ext cx="10415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x-none" sz="2000" b="1" dirty="0">
                <a:cs typeface="Times New Roman" panose="02020603050405020304" pitchFamily="18" charset="0"/>
              </a:rPr>
              <a:t>UDDI </a:t>
            </a:r>
            <a:br>
              <a:rPr lang="en-US" altLang="x-none" sz="2000" b="1" dirty="0">
                <a:cs typeface="Times New Roman" panose="02020603050405020304" pitchFamily="18" charset="0"/>
              </a:rPr>
            </a:br>
            <a:r>
              <a:rPr lang="en-US" altLang="x-none" sz="2000" b="1" dirty="0">
                <a:cs typeface="Times New Roman" panose="02020603050405020304" pitchFamily="18" charset="0"/>
              </a:rPr>
              <a:t>Registry</a:t>
            </a:r>
          </a:p>
        </p:txBody>
      </p:sp>
      <p:sp>
        <p:nvSpPr>
          <p:cNvPr id="52240" name="Line 16">
            <a:extLst>
              <a:ext uri="{FF2B5EF4-FFF2-40B4-BE49-F238E27FC236}">
                <a16:creationId xmlns:a16="http://schemas.microsoft.com/office/drawing/2014/main" id="{DD8BB3D6-45E1-46EF-AE39-2EAD84432B35}"/>
              </a:ext>
            </a:extLst>
          </p:cNvPr>
          <p:cNvSpPr>
            <a:spLocks noChangeShapeType="1"/>
          </p:cNvSpPr>
          <p:nvPr/>
        </p:nvSpPr>
        <p:spPr bwMode="auto">
          <a:xfrm flipV="1">
            <a:off x="3598864" y="2809876"/>
            <a:ext cx="1587" cy="1547813"/>
          </a:xfrm>
          <a:prstGeom prst="line">
            <a:avLst/>
          </a:prstGeom>
          <a:noFill/>
          <a:ln w="76327">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1" name="Line 17">
            <a:extLst>
              <a:ext uri="{FF2B5EF4-FFF2-40B4-BE49-F238E27FC236}">
                <a16:creationId xmlns:a16="http://schemas.microsoft.com/office/drawing/2014/main" id="{74D9038F-44E3-4745-B6CC-B6A2C703C83A}"/>
              </a:ext>
            </a:extLst>
          </p:cNvPr>
          <p:cNvSpPr>
            <a:spLocks noChangeShapeType="1"/>
          </p:cNvSpPr>
          <p:nvPr/>
        </p:nvSpPr>
        <p:spPr bwMode="auto">
          <a:xfrm flipH="1" flipV="1">
            <a:off x="4310064" y="2373314"/>
            <a:ext cx="3309937" cy="7937"/>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2" name="Line 18">
            <a:extLst>
              <a:ext uri="{FF2B5EF4-FFF2-40B4-BE49-F238E27FC236}">
                <a16:creationId xmlns:a16="http://schemas.microsoft.com/office/drawing/2014/main" id="{2B884E41-C296-4F4F-94C3-D7E47B368B49}"/>
              </a:ext>
            </a:extLst>
          </p:cNvPr>
          <p:cNvSpPr>
            <a:spLocks noChangeShapeType="1"/>
          </p:cNvSpPr>
          <p:nvPr/>
        </p:nvSpPr>
        <p:spPr bwMode="auto">
          <a:xfrm flipH="1" flipV="1">
            <a:off x="4267200" y="2717800"/>
            <a:ext cx="3348038" cy="1898650"/>
          </a:xfrm>
          <a:prstGeom prst="line">
            <a:avLst/>
          </a:prstGeom>
          <a:noFill/>
          <a:ln w="76327">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x-none"/>
          </a:p>
        </p:txBody>
      </p:sp>
      <p:sp>
        <p:nvSpPr>
          <p:cNvPr id="52243" name="Rectangle 19">
            <a:extLst>
              <a:ext uri="{FF2B5EF4-FFF2-40B4-BE49-F238E27FC236}">
                <a16:creationId xmlns:a16="http://schemas.microsoft.com/office/drawing/2014/main" id="{B3F7CE91-5FB9-4FCD-B262-D869256B1595}"/>
              </a:ext>
            </a:extLst>
          </p:cNvPr>
          <p:cNvSpPr>
            <a:spLocks noChangeArrowheads="1"/>
          </p:cNvSpPr>
          <p:nvPr/>
        </p:nvSpPr>
        <p:spPr bwMode="auto">
          <a:xfrm>
            <a:off x="5449889" y="2894013"/>
            <a:ext cx="1336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x-none" b="1" dirty="0">
                <a:cs typeface="Times New Roman" panose="02020603050405020304" pitchFamily="18" charset="0"/>
              </a:rPr>
              <a:t>Points to service</a:t>
            </a:r>
          </a:p>
        </p:txBody>
      </p:sp>
    </p:spTree>
    <p:extLst>
      <p:ext uri="{BB962C8B-B14F-4D97-AF65-F5344CB8AC3E}">
        <p14:creationId xmlns:p14="http://schemas.microsoft.com/office/powerpoint/2010/main" val="4202482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AU"/>
              <a:t>SOA Standards Stack</a:t>
            </a:r>
          </a:p>
        </p:txBody>
      </p:sp>
      <p:pic>
        <p:nvPicPr>
          <p:cNvPr id="39939" name="Picture 7" descr="PPT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16" y="1447799"/>
            <a:ext cx="8976184" cy="522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317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SOA Architecture </a:t>
            </a:r>
            <a:endParaRPr lang="zh-CN" altLang="en-US"/>
          </a:p>
        </p:txBody>
      </p:sp>
      <p:pic>
        <p:nvPicPr>
          <p:cNvPr id="43012" name="Picture 4" descr="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5867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912094"/>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Basic </a:t>
            </a:r>
            <a:r>
              <a:rPr lang="et-EE"/>
              <a:t>C</a:t>
            </a:r>
            <a:r>
              <a:rPr lang="en-US"/>
              <a:t>omponents of an SOA</a:t>
            </a:r>
            <a:endParaRPr lang="et-EE"/>
          </a:p>
        </p:txBody>
      </p:sp>
      <p:sp>
        <p:nvSpPr>
          <p:cNvPr id="6147" name="Rectangle 3"/>
          <p:cNvSpPr>
            <a:spLocks noGrp="1" noChangeArrowheads="1"/>
          </p:cNvSpPr>
          <p:nvPr>
            <p:ph type="body" idx="1"/>
          </p:nvPr>
        </p:nvSpPr>
        <p:spPr>
          <a:xfrm>
            <a:off x="838200" y="1844875"/>
            <a:ext cx="10515600" cy="4351338"/>
          </a:xfrm>
        </p:spPr>
        <p:txBody>
          <a:bodyPr>
            <a:noAutofit/>
          </a:bodyPr>
          <a:lstStyle/>
          <a:p>
            <a:r>
              <a:rPr lang="en-US" sz="3200" dirty="0"/>
              <a:t>SOA consists of the following three components:</a:t>
            </a:r>
            <a:endParaRPr lang="et-EE" sz="3200" dirty="0"/>
          </a:p>
          <a:p>
            <a:pPr lvl="1"/>
            <a:r>
              <a:rPr lang="et-EE" sz="2800" dirty="0"/>
              <a:t>Service </a:t>
            </a:r>
            <a:r>
              <a:rPr lang="et-EE" sz="2800" dirty="0">
                <a:solidFill>
                  <a:srgbClr val="CC3300"/>
                </a:solidFill>
              </a:rPr>
              <a:t>provider</a:t>
            </a:r>
          </a:p>
          <a:p>
            <a:pPr lvl="1"/>
            <a:r>
              <a:rPr lang="et-EE" sz="2800" dirty="0"/>
              <a:t>Service </a:t>
            </a:r>
            <a:r>
              <a:rPr lang="et-EE" sz="2800" dirty="0">
                <a:solidFill>
                  <a:srgbClr val="CC3300"/>
                </a:solidFill>
              </a:rPr>
              <a:t>consumer</a:t>
            </a:r>
          </a:p>
          <a:p>
            <a:pPr lvl="1"/>
            <a:r>
              <a:rPr lang="et-EE" sz="2800" dirty="0"/>
              <a:t>Service </a:t>
            </a:r>
            <a:r>
              <a:rPr lang="et-EE" sz="2800" dirty="0">
                <a:solidFill>
                  <a:srgbClr val="CC3300"/>
                </a:solidFill>
              </a:rPr>
              <a:t>registry</a:t>
            </a:r>
          </a:p>
          <a:p>
            <a:r>
              <a:rPr lang="en-US" sz="3200" dirty="0"/>
              <a:t>Each component can also act as one of the two other components. </a:t>
            </a:r>
            <a:endParaRPr lang="et-EE" sz="3200" dirty="0"/>
          </a:p>
          <a:p>
            <a:pPr lvl="1"/>
            <a:r>
              <a:rPr lang="en-US" sz="2800" dirty="0"/>
              <a:t>For instance,</a:t>
            </a:r>
            <a:r>
              <a:rPr lang="et-EE" sz="2800" dirty="0"/>
              <a:t> </a:t>
            </a:r>
            <a:r>
              <a:rPr lang="en-US" sz="2800" dirty="0"/>
              <a:t>if a service provider needs additional information that it can only acquire from</a:t>
            </a:r>
            <a:r>
              <a:rPr lang="et-EE" sz="2800" dirty="0"/>
              <a:t> </a:t>
            </a:r>
            <a:r>
              <a:rPr lang="en-US" sz="2800" dirty="0"/>
              <a:t>another service, it acts as a service consumer.</a:t>
            </a:r>
            <a:endParaRPr lang="et-EE" sz="2800" dirty="0"/>
          </a:p>
        </p:txBody>
      </p:sp>
      <p:sp>
        <p:nvSpPr>
          <p:cNvPr id="2" name="Slide Number Placeholder 1"/>
          <p:cNvSpPr>
            <a:spLocks noGrp="1"/>
          </p:cNvSpPr>
          <p:nvPr>
            <p:ph type="sldNum" sz="quarter" idx="12"/>
          </p:nvPr>
        </p:nvSpPr>
        <p:spPr/>
        <p:txBody>
          <a:bodyPr/>
          <a:lstStyle/>
          <a:p>
            <a:fld id="{F2B1BC60-FA16-4175-939F-92161651437E}" type="slidenum">
              <a:rPr lang="et-EE" smtClean="0"/>
              <a:pPr/>
              <a:t>38</a:t>
            </a:fld>
            <a:endParaRPr lang="et-EE"/>
          </a:p>
        </p:txBody>
      </p:sp>
    </p:spTree>
    <p:extLst>
      <p:ext uri="{BB962C8B-B14F-4D97-AF65-F5344CB8AC3E}">
        <p14:creationId xmlns:p14="http://schemas.microsoft.com/office/powerpoint/2010/main" val="3015660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CDE8DD4-72ED-4E85-A6C5-9C459CABCD6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your opinion, if the enterprise decides to use SOA paradigm, is it necessary for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 the IT functions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company to become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412A487-3024-444E-87C5-43462D117C4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Yes, only then the SOA will be successful</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54F9FD9-B4FC-4B3A-930C-324BFAF5A1D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 we should select carefully which IT functions should become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9F53F96-E644-4316-B8CF-B2DD517596A4}"/>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7CF5BFA-3AA8-47B1-9912-E78A5B5B874C}"/>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C377C842-7BE4-4E1A-AD2B-A1D409058D8B}"/>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B067A99B-57AD-455A-A423-6A0CCBE8E3EC}"/>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50AF00FC-01DF-4222-B4F2-153BBDB4EF99}"/>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2A96CCD2-8713-4977-BE95-8E7B8360E58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0E1E590F-F2B7-46FB-9D6A-6FFA3411A7C7}"/>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0A6344B-9EC3-4DE3-A958-F8B397899600}"/>
                </a:ext>
              </a:extLst>
            </p:cNvPr>
            <p:cNvSpPr txBox="1"/>
            <p:nvPr>
              <p:custDataLst>
                <p:tags r:id="rId13"/>
              </p:custDataLst>
            </p:nvPr>
          </p:nvSpPr>
          <p:spPr>
            <a:xfrm>
              <a:off x="1143000"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800938-84A0-4924-861D-5B79B74DF0B0}"/>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9350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4A58-101F-464A-8EBC-D7221E46ED9E}"/>
              </a:ext>
            </a:extLst>
          </p:cNvPr>
          <p:cNvSpPr>
            <a:spLocks noGrp="1"/>
          </p:cNvSpPr>
          <p:nvPr>
            <p:ph type="title"/>
          </p:nvPr>
        </p:nvSpPr>
        <p:spPr/>
        <p:txBody>
          <a:bodyPr/>
          <a:lstStyle/>
          <a:p>
            <a:r>
              <a:rPr lang="en-US" dirty="0"/>
              <a:t>Module 5 Learning Outcomes</a:t>
            </a:r>
          </a:p>
        </p:txBody>
      </p:sp>
      <p:sp>
        <p:nvSpPr>
          <p:cNvPr id="3" name="Content Placeholder 2">
            <a:extLst>
              <a:ext uri="{FF2B5EF4-FFF2-40B4-BE49-F238E27FC236}">
                <a16:creationId xmlns:a16="http://schemas.microsoft.com/office/drawing/2014/main" id="{7EB3299E-F630-47C1-A8E2-95900B3734D6}"/>
              </a:ext>
            </a:extLst>
          </p:cNvPr>
          <p:cNvSpPr>
            <a:spLocks noGrp="1"/>
          </p:cNvSpPr>
          <p:nvPr>
            <p:ph idx="1"/>
          </p:nvPr>
        </p:nvSpPr>
        <p:spPr/>
        <p:txBody>
          <a:bodyPr>
            <a:normAutofit fontScale="92500"/>
          </a:bodyPr>
          <a:lstStyle/>
          <a:p>
            <a:r>
              <a:rPr lang="en-GB" dirty="0" err="1"/>
              <a:t>Analyze</a:t>
            </a:r>
            <a:r>
              <a:rPr lang="en-GB" dirty="0"/>
              <a:t>  common characteristics of SOA</a:t>
            </a:r>
          </a:p>
          <a:p>
            <a:r>
              <a:rPr lang="en-GB" dirty="0"/>
              <a:t>List common benefits of using SOA</a:t>
            </a:r>
          </a:p>
          <a:p>
            <a:r>
              <a:rPr lang="en-GB" dirty="0"/>
              <a:t>Assess common pitfalls of adopting SOA</a:t>
            </a:r>
          </a:p>
          <a:p>
            <a:r>
              <a:rPr lang="en-GB" dirty="0"/>
              <a:t>Understand the service orientation in the enterprise</a:t>
            </a:r>
          </a:p>
          <a:p>
            <a:r>
              <a:rPr lang="en-GB" dirty="0"/>
              <a:t>Be familiar with anatomy of a service oriented architecture </a:t>
            </a:r>
          </a:p>
          <a:p>
            <a:r>
              <a:rPr lang="en-GB" dirty="0"/>
              <a:t>Be able to explain the common principles of service orientation</a:t>
            </a:r>
          </a:p>
          <a:p>
            <a:r>
              <a:rPr lang="en-GB" dirty="0"/>
              <a:t>Understand how service orientation principles inter-relate</a:t>
            </a:r>
          </a:p>
          <a:p>
            <a:r>
              <a:rPr lang="en-GB"/>
              <a:t>Be able to evaluate Web service support for service-orientation principles</a:t>
            </a:r>
            <a:br>
              <a:rPr lang="en-GB" dirty="0"/>
            </a:br>
            <a:endParaRPr lang="en-US" dirty="0"/>
          </a:p>
        </p:txBody>
      </p:sp>
    </p:spTree>
    <p:extLst>
      <p:ext uri="{BB962C8B-B14F-4D97-AF65-F5344CB8AC3E}">
        <p14:creationId xmlns:p14="http://schemas.microsoft.com/office/powerpoint/2010/main" val="2866895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Characteristics of service-oriented architectures</a:t>
            </a:r>
            <a:endParaRPr lang="zh-CN" altLang="en-US"/>
          </a:p>
        </p:txBody>
      </p:sp>
      <p:sp>
        <p:nvSpPr>
          <p:cNvPr id="20483" name="内容占位符 2"/>
          <p:cNvSpPr>
            <a:spLocks noGrp="1"/>
          </p:cNvSpPr>
          <p:nvPr>
            <p:ph idx="1"/>
          </p:nvPr>
        </p:nvSpPr>
        <p:spPr/>
        <p:txBody>
          <a:bodyPr>
            <a:normAutofit/>
          </a:bodyPr>
          <a:lstStyle/>
          <a:p>
            <a:r>
              <a:rPr lang="en-US" altLang="zh-CN" sz="4000" dirty="0"/>
              <a:t>Any function can be a service but need not be. </a:t>
            </a:r>
            <a:endParaRPr lang="zh-CN" altLang="en-US" sz="4000" dirty="0"/>
          </a:p>
        </p:txBody>
      </p:sp>
    </p:spTree>
    <p:extLst>
      <p:ext uri="{BB962C8B-B14F-4D97-AF65-F5344CB8AC3E}">
        <p14:creationId xmlns:p14="http://schemas.microsoft.com/office/powerpoint/2010/main" val="201000987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7F12E78-75F9-4837-9B40-27E311FEBB1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Please complete this sentence: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criteria for whether a function needs to be a service should be based on ……………………………...</a:t>
            </a:r>
          </a:p>
        </p:txBody>
      </p:sp>
      <p:sp>
        <p:nvSpPr>
          <p:cNvPr id="7" name="矩形: 圆角 6">
            <a:extLst>
              <a:ext uri="{FF2B5EF4-FFF2-40B4-BE49-F238E27FC236}">
                <a16:creationId xmlns:a16="http://schemas.microsoft.com/office/drawing/2014/main" id="{6FF5785B-60B7-47CB-818F-90855D03F64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15CE5CBE-B694-421D-A057-79F43B600B7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30F9E697-5CAB-4CBE-AE29-1840753C98D0}"/>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933978D-D692-4D7E-923E-BAF3926CA64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7B0724E6-35BE-4F52-8AEC-3B2FD34A2428}"/>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87E97F76-30CF-492C-927A-7B60BDBBF683}"/>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79550BD5-FE13-41AF-80B7-0A593507691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322FE26-0C92-4F8D-8447-9F7A1465683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917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solidFill>
                  <a:srgbClr val="FF0000"/>
                </a:solidFill>
              </a:rPr>
              <a:t>Recall our definition - </a:t>
            </a:r>
            <a:r>
              <a:rPr lang="en-AU" altLang="zh-CN" dirty="0"/>
              <a:t>What is SOA?</a:t>
            </a:r>
            <a:endParaRPr lang="zh-CN" altLang="en-US" dirty="0"/>
          </a:p>
        </p:txBody>
      </p:sp>
      <p:sp>
        <p:nvSpPr>
          <p:cNvPr id="8195" name="内容占位符 2"/>
          <p:cNvSpPr>
            <a:spLocks noGrp="1"/>
          </p:cNvSpPr>
          <p:nvPr>
            <p:ph idx="1"/>
          </p:nvPr>
        </p:nvSpPr>
        <p:spPr>
          <a:xfrm>
            <a:off x="616017" y="1371600"/>
            <a:ext cx="10737783" cy="4800600"/>
          </a:xfrm>
        </p:spPr>
        <p:txBody>
          <a:bodyPr>
            <a:normAutofit/>
          </a:bodyPr>
          <a:lstStyle/>
          <a:p>
            <a:r>
              <a:rPr lang="en-US" altLang="zh-CN" sz="3200" dirty="0"/>
              <a:t>Service-Oriented Architecture (SOA) is a set of principles and methodologies for designing and developing software in the form of interoperable services. </a:t>
            </a:r>
          </a:p>
          <a:p>
            <a:r>
              <a:rPr lang="en-US" altLang="zh-CN" sz="3200" dirty="0"/>
              <a:t>These services are well-defined business functionalities that are built as software components that </a:t>
            </a:r>
            <a:r>
              <a:rPr lang="en-US" altLang="zh-CN" sz="3200" dirty="0">
                <a:highlight>
                  <a:srgbClr val="FFFF00"/>
                </a:highlight>
              </a:rPr>
              <a:t>can be reused </a:t>
            </a:r>
            <a:r>
              <a:rPr lang="en-US" altLang="zh-CN" sz="3200" dirty="0"/>
              <a:t>for different purposes.</a:t>
            </a:r>
          </a:p>
          <a:p>
            <a:r>
              <a:rPr lang="en-US" altLang="zh-CN" sz="3200" dirty="0"/>
              <a:t> SOA design principles are used during the phases of systems development and integration.</a:t>
            </a:r>
            <a:endParaRPr lang="en-AU" altLang="zh-CN" sz="3200" dirty="0"/>
          </a:p>
        </p:txBody>
      </p:sp>
    </p:spTree>
    <p:extLst>
      <p:ext uri="{BB962C8B-B14F-4D97-AF65-F5344CB8AC3E}">
        <p14:creationId xmlns:p14="http://schemas.microsoft.com/office/powerpoint/2010/main" val="138694137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4900-4545-4299-9AFD-7B3C8671DD28}"/>
              </a:ext>
            </a:extLst>
          </p:cNvPr>
          <p:cNvSpPr>
            <a:spLocks noGrp="1"/>
          </p:cNvSpPr>
          <p:nvPr>
            <p:ph type="title"/>
          </p:nvPr>
        </p:nvSpPr>
        <p:spPr/>
        <p:txBody>
          <a:bodyPr/>
          <a:lstStyle/>
          <a:p>
            <a:r>
              <a:rPr lang="en-AU" altLang="zh-CN" dirty="0">
                <a:solidFill>
                  <a:srgbClr val="FF0000"/>
                </a:solidFill>
              </a:rPr>
              <a:t>Recall our definition - </a:t>
            </a:r>
            <a:r>
              <a:rPr lang="en-US" dirty="0"/>
              <a:t>SOA Service</a:t>
            </a:r>
          </a:p>
        </p:txBody>
      </p:sp>
      <p:sp>
        <p:nvSpPr>
          <p:cNvPr id="3" name="Content Placeholder 2">
            <a:extLst>
              <a:ext uri="{FF2B5EF4-FFF2-40B4-BE49-F238E27FC236}">
                <a16:creationId xmlns:a16="http://schemas.microsoft.com/office/drawing/2014/main" id="{96115CF9-E9DC-4160-8487-7DF6F014BF38}"/>
              </a:ext>
            </a:extLst>
          </p:cNvPr>
          <p:cNvSpPr>
            <a:spLocks noGrp="1"/>
          </p:cNvSpPr>
          <p:nvPr>
            <p:ph idx="1"/>
          </p:nvPr>
        </p:nvSpPr>
        <p:spPr/>
        <p:txBody>
          <a:bodyPr>
            <a:normAutofit/>
          </a:bodyPr>
          <a:lstStyle/>
          <a:p>
            <a:r>
              <a:rPr lang="en-US" sz="3600" dirty="0"/>
              <a:t>A discrete unit of functionality that can be accessed remotely and acted upon and updated independently</a:t>
            </a:r>
          </a:p>
          <a:p>
            <a:r>
              <a:rPr lang="en-US" altLang="zh-CN" sz="3600" dirty="0">
                <a:highlight>
                  <a:srgbClr val="FFFF00"/>
                </a:highlight>
              </a:rPr>
              <a:t>A repeatable task, </a:t>
            </a:r>
            <a:r>
              <a:rPr lang="en-US" altLang="zh-CN" sz="3600" dirty="0"/>
              <a:t>for example:</a:t>
            </a:r>
          </a:p>
          <a:p>
            <a:pPr lvl="1">
              <a:buFont typeface="Arial" panose="020B0604020202020204" pitchFamily="34" charset="0"/>
              <a:buNone/>
            </a:pPr>
            <a:r>
              <a:rPr lang="en-US" altLang="zh-CN" sz="3600" dirty="0"/>
              <a:t>• Open an account</a:t>
            </a:r>
          </a:p>
          <a:p>
            <a:pPr lvl="1">
              <a:buNone/>
            </a:pPr>
            <a:r>
              <a:rPr lang="en-US" altLang="zh-CN" sz="3600" dirty="0"/>
              <a:t>• Perform a credit check</a:t>
            </a:r>
          </a:p>
          <a:p>
            <a:pPr lvl="1">
              <a:buNone/>
            </a:pPr>
            <a:r>
              <a:rPr lang="en-US" altLang="zh-CN" sz="3600" dirty="0"/>
              <a:t>• </a:t>
            </a:r>
            <a:r>
              <a:rPr lang="en-US" sz="3600" dirty="0"/>
              <a:t>retrieving a credit card statement online</a:t>
            </a:r>
          </a:p>
          <a:p>
            <a:endParaRPr lang="en-US" sz="3600" dirty="0"/>
          </a:p>
        </p:txBody>
      </p:sp>
    </p:spTree>
    <p:extLst>
      <p:ext uri="{BB962C8B-B14F-4D97-AF65-F5344CB8AC3E}">
        <p14:creationId xmlns:p14="http://schemas.microsoft.com/office/powerpoint/2010/main" val="25461625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Characteristics of service-oriented architectures</a:t>
            </a:r>
            <a:endParaRPr lang="zh-CN" altLang="en-US"/>
          </a:p>
        </p:txBody>
      </p:sp>
      <p:sp>
        <p:nvSpPr>
          <p:cNvPr id="20483" name="内容占位符 2"/>
          <p:cNvSpPr>
            <a:spLocks noGrp="1"/>
          </p:cNvSpPr>
          <p:nvPr>
            <p:ph idx="1"/>
          </p:nvPr>
        </p:nvSpPr>
        <p:spPr/>
        <p:txBody>
          <a:bodyPr/>
          <a:lstStyle/>
          <a:p>
            <a:r>
              <a:rPr lang="en-US" altLang="zh-CN"/>
              <a:t>Any function can be a service but need not be. The criteria for whether a function needs to be a service is based on its reuse potential</a:t>
            </a:r>
          </a:p>
          <a:p>
            <a:pPr lvl="1"/>
            <a:r>
              <a:rPr lang="en-US" altLang="zh-CN"/>
              <a:t>Business process services</a:t>
            </a:r>
          </a:p>
          <a:p>
            <a:pPr lvl="2"/>
            <a:r>
              <a:rPr lang="en-US" altLang="zh-CN"/>
              <a:t> createStockOrder, reconcileAccount, renewPolicy</a:t>
            </a:r>
          </a:p>
          <a:p>
            <a:pPr lvl="1"/>
            <a:r>
              <a:rPr lang="en-US" altLang="zh-CN"/>
              <a:t>Business transaction services</a:t>
            </a:r>
          </a:p>
          <a:p>
            <a:pPr lvl="2"/>
            <a:r>
              <a:rPr lang="en-US" altLang="zh-CN"/>
              <a:t>checkOrderAvailability, createBillingRecord</a:t>
            </a:r>
          </a:p>
          <a:p>
            <a:pPr lvl="1"/>
            <a:r>
              <a:rPr lang="en-US" altLang="zh-CN"/>
              <a:t>Business function services</a:t>
            </a:r>
          </a:p>
          <a:p>
            <a:pPr lvl="2"/>
            <a:r>
              <a:rPr lang="en-US" altLang="zh-CN"/>
              <a:t>calculateDollarValueFromYen, getStockPrice</a:t>
            </a:r>
          </a:p>
          <a:p>
            <a:pPr lvl="1"/>
            <a:r>
              <a:rPr lang="en-US" altLang="zh-CN"/>
              <a:t>Technical function services</a:t>
            </a:r>
          </a:p>
          <a:p>
            <a:pPr lvl="2"/>
            <a:r>
              <a:rPr lang="en-US" altLang="zh-CN"/>
              <a:t>auditEvent, checkUserPassword,checkUserAuthorisation</a:t>
            </a:r>
            <a:endParaRPr lang="zh-CN" altLang="en-US"/>
          </a:p>
          <a:p>
            <a:endParaRPr lang="zh-CN" altLang="en-US"/>
          </a:p>
        </p:txBody>
      </p:sp>
    </p:spTree>
    <p:extLst>
      <p:ext uri="{BB962C8B-B14F-4D97-AF65-F5344CB8AC3E}">
        <p14:creationId xmlns:p14="http://schemas.microsoft.com/office/powerpoint/2010/main" val="2739423653"/>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BE60-F9D3-4785-A058-4EA2E938AEE7}"/>
              </a:ext>
            </a:extLst>
          </p:cNvPr>
          <p:cNvSpPr>
            <a:spLocks noGrp="1"/>
          </p:cNvSpPr>
          <p:nvPr>
            <p:ph type="title"/>
          </p:nvPr>
        </p:nvSpPr>
        <p:spPr/>
        <p:txBody>
          <a:bodyPr/>
          <a:lstStyle/>
          <a:p>
            <a:r>
              <a:rPr lang="en-US" dirty="0"/>
              <a:t>Service Design Principles</a:t>
            </a:r>
          </a:p>
        </p:txBody>
      </p:sp>
      <p:sp>
        <p:nvSpPr>
          <p:cNvPr id="3" name="Content Placeholder 2">
            <a:extLst>
              <a:ext uri="{FF2B5EF4-FFF2-40B4-BE49-F238E27FC236}">
                <a16:creationId xmlns:a16="http://schemas.microsoft.com/office/drawing/2014/main" id="{9BEB8AA5-401C-4EB6-8FA9-35C3A78A624E}"/>
              </a:ext>
            </a:extLst>
          </p:cNvPr>
          <p:cNvSpPr>
            <a:spLocks noGrp="1"/>
          </p:cNvSpPr>
          <p:nvPr>
            <p:ph idx="1"/>
          </p:nvPr>
        </p:nvSpPr>
        <p:spPr/>
        <p:txBody>
          <a:bodyPr>
            <a:normAutofit/>
          </a:bodyPr>
          <a:lstStyle/>
          <a:p>
            <a:r>
              <a:rPr lang="en-GB" sz="4000" dirty="0"/>
              <a:t>The principles of service-orientation provide a means of supporting and achieving a foundation paradigm based upon building of SOA characteristics.</a:t>
            </a:r>
            <a:r>
              <a:rPr lang="en-US" sz="4000" dirty="0"/>
              <a:t>          </a:t>
            </a:r>
          </a:p>
        </p:txBody>
      </p:sp>
    </p:spTree>
    <p:extLst>
      <p:ext uri="{BB962C8B-B14F-4D97-AF65-F5344CB8AC3E}">
        <p14:creationId xmlns:p14="http://schemas.microsoft.com/office/powerpoint/2010/main" val="360693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Common Service Design Principles</a:t>
            </a:r>
          </a:p>
        </p:txBody>
      </p:sp>
      <p:sp>
        <p:nvSpPr>
          <p:cNvPr id="3" name="Content Placeholder 2">
            <a:extLst>
              <a:ext uri="{FF2B5EF4-FFF2-40B4-BE49-F238E27FC236}">
                <a16:creationId xmlns:a16="http://schemas.microsoft.com/office/drawing/2014/main" id="{46AEF9BF-1854-4D3F-886E-71145FD45DCB}"/>
              </a:ext>
            </a:extLst>
          </p:cNvPr>
          <p:cNvSpPr>
            <a:spLocks noGrp="1"/>
          </p:cNvSpPr>
          <p:nvPr>
            <p:ph idx="1"/>
          </p:nvPr>
        </p:nvSpPr>
        <p:spPr/>
        <p:txBody>
          <a:bodyPr>
            <a:normAutofit fontScale="92500" lnSpcReduction="10000"/>
          </a:bodyPr>
          <a:lstStyle/>
          <a:p>
            <a:r>
              <a:rPr lang="en-GB" sz="3600" dirty="0"/>
              <a:t>Standardized Service Contracts </a:t>
            </a:r>
          </a:p>
          <a:p>
            <a:r>
              <a:rPr lang="en-GB" sz="3600" dirty="0"/>
              <a:t>Loose Coupling</a:t>
            </a:r>
          </a:p>
          <a:p>
            <a:r>
              <a:rPr lang="en-GB" sz="3600" dirty="0"/>
              <a:t>Abstraction </a:t>
            </a:r>
          </a:p>
          <a:p>
            <a:r>
              <a:rPr lang="en-GB" sz="3600" dirty="0"/>
              <a:t>Reusability </a:t>
            </a:r>
          </a:p>
          <a:p>
            <a:r>
              <a:rPr lang="en-GB" sz="3600" dirty="0"/>
              <a:t>Autonomy </a:t>
            </a:r>
          </a:p>
          <a:p>
            <a:r>
              <a:rPr lang="en-GB" sz="3600" dirty="0"/>
              <a:t>Statelessness </a:t>
            </a:r>
          </a:p>
          <a:p>
            <a:r>
              <a:rPr lang="en-GB" sz="3600" dirty="0"/>
              <a:t>Discoverability </a:t>
            </a:r>
          </a:p>
          <a:p>
            <a:r>
              <a:rPr lang="en-GB" sz="3600" dirty="0"/>
              <a:t>Composability</a:t>
            </a:r>
            <a:endParaRPr lang="en-US" sz="3600" dirty="0"/>
          </a:p>
        </p:txBody>
      </p:sp>
    </p:spTree>
    <p:extLst>
      <p:ext uri="{BB962C8B-B14F-4D97-AF65-F5344CB8AC3E}">
        <p14:creationId xmlns:p14="http://schemas.microsoft.com/office/powerpoint/2010/main" val="1013269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7889-487E-4A44-ADBD-46014FC554F4}"/>
              </a:ext>
            </a:extLst>
          </p:cNvPr>
          <p:cNvSpPr>
            <a:spLocks noGrp="1"/>
          </p:cNvSpPr>
          <p:nvPr>
            <p:ph type="title"/>
          </p:nvPr>
        </p:nvSpPr>
        <p:spPr/>
        <p:txBody>
          <a:bodyPr/>
          <a:lstStyle/>
          <a:p>
            <a:r>
              <a:rPr lang="en-US" dirty="0"/>
              <a:t>Standardized Service Contracts </a:t>
            </a:r>
          </a:p>
        </p:txBody>
      </p:sp>
      <p:sp>
        <p:nvSpPr>
          <p:cNvPr id="3" name="Content Placeholder 2">
            <a:extLst>
              <a:ext uri="{FF2B5EF4-FFF2-40B4-BE49-F238E27FC236}">
                <a16:creationId xmlns:a16="http://schemas.microsoft.com/office/drawing/2014/main" id="{4359AF0E-AFB2-45A2-959F-A81B9F2DCE70}"/>
              </a:ext>
            </a:extLst>
          </p:cNvPr>
          <p:cNvSpPr>
            <a:spLocks noGrp="1"/>
          </p:cNvSpPr>
          <p:nvPr>
            <p:ph idx="1"/>
          </p:nvPr>
        </p:nvSpPr>
        <p:spPr/>
        <p:txBody>
          <a:bodyPr>
            <a:normAutofit/>
          </a:bodyPr>
          <a:lstStyle/>
          <a:p>
            <a:r>
              <a:rPr lang="en-GB" sz="3600" dirty="0"/>
              <a:t>Services share a formal contract</a:t>
            </a:r>
          </a:p>
          <a:p>
            <a:r>
              <a:rPr lang="en-GB" sz="3600" dirty="0"/>
              <a:t>Services adhere to a communications agreement as defined collectively by one or more service description documents </a:t>
            </a:r>
          </a:p>
          <a:p>
            <a:r>
              <a:rPr lang="en-GB" sz="3600" dirty="0"/>
              <a:t>For services to interact, they need not share anything but a formal contract that describes each service and defines the terms of information exchange.</a:t>
            </a:r>
            <a:endParaRPr lang="en-US" sz="3600" dirty="0"/>
          </a:p>
        </p:txBody>
      </p:sp>
    </p:spTree>
    <p:extLst>
      <p:ext uri="{BB962C8B-B14F-4D97-AF65-F5344CB8AC3E}">
        <p14:creationId xmlns:p14="http://schemas.microsoft.com/office/powerpoint/2010/main" val="4248124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Standardized Service Contracts in SOA Architecture </a:t>
            </a:r>
            <a:endParaRPr lang="zh-CN" altLang="en-US" dirty="0"/>
          </a:p>
        </p:txBody>
      </p:sp>
      <p:pic>
        <p:nvPicPr>
          <p:cNvPr id="43012" name="Picture 4" descr="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76400"/>
            <a:ext cx="5867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235811"/>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281119F-4B7B-47C1-9384-2529606C533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is the principle of standardized service contracts supported in the Web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E4336C3C-01BD-4FDD-B07A-0A0AF51ADBB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49C19F4-28F9-499F-88CF-68BC62BDE8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4DE6D9B-157E-4191-B93C-10CAAB86E80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B1A8414-D0C9-4D4B-B721-E56DA46143C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7F8477E-53B1-41E3-8F5E-A16D5DAA651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37F182-4AEA-4657-B4FD-DB1153DE316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62F6C7A-129E-457D-9C69-70DCB6C14BE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88F01C-56B3-4AB2-99C6-4437D57BF3D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396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5</a:t>
            </a:r>
            <a:endParaRPr lang="en-GB" dirty="0"/>
          </a:p>
        </p:txBody>
      </p:sp>
      <p:sp>
        <p:nvSpPr>
          <p:cNvPr id="5" name="内容占位符 4"/>
          <p:cNvSpPr>
            <a:spLocks noGrp="1"/>
          </p:cNvSpPr>
          <p:nvPr>
            <p:ph idx="1"/>
          </p:nvPr>
        </p:nvSpPr>
        <p:spPr/>
        <p:txBody>
          <a:bodyPr>
            <a:normAutofit/>
          </a:bodyPr>
          <a:lstStyle/>
          <a:p>
            <a:r>
              <a:rPr lang="en-GB" dirty="0"/>
              <a:t>What does the “service oriented” concept mean?</a:t>
            </a:r>
          </a:p>
          <a:p>
            <a:r>
              <a:rPr lang="en-GB" dirty="0"/>
              <a:t>What is a service oriented architecture?</a:t>
            </a:r>
          </a:p>
          <a:p>
            <a:r>
              <a:rPr lang="en-GB" dirty="0"/>
              <a:t>What are services within SOA?</a:t>
            </a:r>
          </a:p>
          <a:p>
            <a:r>
              <a:rPr lang="en-GB" dirty="0"/>
              <a:t>What is a business process?</a:t>
            </a:r>
          </a:p>
          <a:p>
            <a:r>
              <a:rPr lang="en-GB" dirty="0"/>
              <a:t>How is a service related to a business process?</a:t>
            </a:r>
          </a:p>
          <a:p>
            <a:r>
              <a:rPr lang="en-GB" dirty="0"/>
              <a:t>How services relate to each other within SOA?</a:t>
            </a:r>
          </a:p>
          <a:p>
            <a:r>
              <a:rPr lang="en-GB" dirty="0"/>
              <a:t>How services communicate?</a:t>
            </a:r>
          </a:p>
          <a:p>
            <a:r>
              <a:rPr lang="en-GB" dirty="0"/>
              <a:t>How services are designed?</a:t>
            </a:r>
          </a:p>
        </p:txBody>
      </p:sp>
    </p:spTree>
    <p:extLst>
      <p:ext uri="{BB962C8B-B14F-4D97-AF65-F5344CB8AC3E}">
        <p14:creationId xmlns:p14="http://schemas.microsoft.com/office/powerpoint/2010/main" val="2378860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66CA5-F176-4AAF-84BC-BEF0DDCF7F99}"/>
              </a:ext>
            </a:extLst>
          </p:cNvPr>
          <p:cNvSpPr>
            <a:spLocks noGrp="1"/>
          </p:cNvSpPr>
          <p:nvPr>
            <p:ph type="title"/>
          </p:nvPr>
        </p:nvSpPr>
        <p:spPr/>
        <p:txBody>
          <a:bodyPr/>
          <a:lstStyle/>
          <a:p>
            <a:r>
              <a:rPr lang="en-AU" dirty="0"/>
              <a:t>Service contract goals</a:t>
            </a:r>
            <a:endParaRPr lang="x-none" dirty="0"/>
          </a:p>
        </p:txBody>
      </p:sp>
      <p:sp>
        <p:nvSpPr>
          <p:cNvPr id="3" name="内容占位符 2">
            <a:extLst>
              <a:ext uri="{FF2B5EF4-FFF2-40B4-BE49-F238E27FC236}">
                <a16:creationId xmlns:a16="http://schemas.microsoft.com/office/drawing/2014/main" id="{489AED81-B16F-4C43-8D2C-04EA5A6AC63D}"/>
              </a:ext>
            </a:extLst>
          </p:cNvPr>
          <p:cNvSpPr>
            <a:spLocks noGrp="1"/>
          </p:cNvSpPr>
          <p:nvPr>
            <p:ph idx="1"/>
          </p:nvPr>
        </p:nvSpPr>
        <p:spPr/>
        <p:txBody>
          <a:bodyPr/>
          <a:lstStyle/>
          <a:p>
            <a:r>
              <a:rPr lang="en-US" dirty="0"/>
              <a:t>Reduce the need for data transformations as two services interact with each other</a:t>
            </a:r>
          </a:p>
          <a:p>
            <a:pPr lvl="1"/>
            <a:r>
              <a:rPr lang="en-US" dirty="0"/>
              <a:t>If the services have been implemented as web services, this is achieved when the service contracts use standardized data models e.g. </a:t>
            </a:r>
            <a:r>
              <a:rPr lang="en-US" dirty="0">
                <a:highlight>
                  <a:srgbClr val="FFFF00"/>
                </a:highlight>
              </a:rPr>
              <a:t>XML schemas </a:t>
            </a:r>
            <a:r>
              <a:rPr lang="en-US" dirty="0"/>
              <a:t> (interoperability of the services will also be improved) </a:t>
            </a:r>
          </a:p>
          <a:p>
            <a:r>
              <a:rPr lang="en-US" dirty="0"/>
              <a:t>Use a standardized way of expressing service capabilities so that their purpose and ability can be easily understood at design time</a:t>
            </a:r>
          </a:p>
          <a:p>
            <a:pPr lvl="1"/>
            <a:r>
              <a:rPr lang="en-US" dirty="0"/>
              <a:t>In Web Services, </a:t>
            </a:r>
            <a:r>
              <a:rPr lang="en-US" dirty="0">
                <a:highlight>
                  <a:srgbClr val="FFFF00"/>
                </a:highlight>
              </a:rPr>
              <a:t>WSDL i</a:t>
            </a:r>
            <a:r>
              <a:rPr lang="en-US" dirty="0"/>
              <a:t>s a specification defining how to describe web services in a common XML grammar </a:t>
            </a:r>
          </a:p>
          <a:p>
            <a:pPr lvl="1"/>
            <a:endParaRPr lang="x-none" dirty="0"/>
          </a:p>
        </p:txBody>
      </p:sp>
    </p:spTree>
    <p:extLst>
      <p:ext uri="{BB962C8B-B14F-4D97-AF65-F5344CB8AC3E}">
        <p14:creationId xmlns:p14="http://schemas.microsoft.com/office/powerpoint/2010/main" val="3696408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WSDL – standardized service contracts support in Web Services</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fontScale="92500"/>
          </a:bodyPr>
          <a:lstStyle/>
          <a:p>
            <a:r>
              <a:rPr lang="en-GB" sz="3600" dirty="0"/>
              <a:t>WSDL is a specification defining how to describe web services in a common XML grammar. </a:t>
            </a:r>
          </a:p>
          <a:p>
            <a:r>
              <a:rPr lang="en-GB" sz="3600" dirty="0"/>
              <a:t>WSDL describes four critical pieces of data:</a:t>
            </a:r>
          </a:p>
          <a:p>
            <a:pPr lvl="1"/>
            <a:r>
              <a:rPr lang="en-GB" sz="3200" dirty="0"/>
              <a:t>Interface information describing all publicly available functions</a:t>
            </a:r>
          </a:p>
          <a:p>
            <a:pPr lvl="1"/>
            <a:r>
              <a:rPr lang="en-GB" sz="3200" dirty="0"/>
              <a:t>Data type information for all message requests and message responses</a:t>
            </a:r>
          </a:p>
          <a:p>
            <a:pPr lvl="1"/>
            <a:r>
              <a:rPr lang="en-GB" sz="3200" dirty="0"/>
              <a:t>Binding information about the transport protocol to be used</a:t>
            </a:r>
          </a:p>
          <a:p>
            <a:pPr lvl="1"/>
            <a:r>
              <a:rPr lang="en-GB" sz="3200" dirty="0"/>
              <a:t>Address information for locating the specified service</a:t>
            </a:r>
            <a:endParaRPr lang="en-US" sz="3200" dirty="0"/>
          </a:p>
        </p:txBody>
      </p:sp>
    </p:spTree>
    <p:extLst>
      <p:ext uri="{BB962C8B-B14F-4D97-AF65-F5344CB8AC3E}">
        <p14:creationId xmlns:p14="http://schemas.microsoft.com/office/powerpoint/2010/main" val="1585787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ED9B-0B9C-4658-AC79-14785120DD40}"/>
              </a:ext>
            </a:extLst>
          </p:cNvPr>
          <p:cNvSpPr>
            <a:spLocks noGrp="1"/>
          </p:cNvSpPr>
          <p:nvPr>
            <p:ph type="title"/>
          </p:nvPr>
        </p:nvSpPr>
        <p:spPr/>
        <p:txBody>
          <a:bodyPr/>
          <a:lstStyle/>
          <a:p>
            <a:r>
              <a:rPr lang="en-US" dirty="0"/>
              <a:t>Loose Coupling </a:t>
            </a:r>
          </a:p>
        </p:txBody>
      </p:sp>
      <p:sp>
        <p:nvSpPr>
          <p:cNvPr id="3" name="Content Placeholder 2">
            <a:extLst>
              <a:ext uri="{FF2B5EF4-FFF2-40B4-BE49-F238E27FC236}">
                <a16:creationId xmlns:a16="http://schemas.microsoft.com/office/drawing/2014/main" id="{B44B96B9-744B-4F80-B20D-E994AA9EE94D}"/>
              </a:ext>
            </a:extLst>
          </p:cNvPr>
          <p:cNvSpPr>
            <a:spLocks noGrp="1"/>
          </p:cNvSpPr>
          <p:nvPr>
            <p:ph idx="1"/>
          </p:nvPr>
        </p:nvSpPr>
        <p:spPr/>
        <p:txBody>
          <a:bodyPr>
            <a:normAutofit fontScale="92500" lnSpcReduction="20000"/>
          </a:bodyPr>
          <a:lstStyle/>
          <a:p>
            <a:r>
              <a:rPr lang="en-GB" sz="3600" dirty="0"/>
              <a:t>Services are loosely coupled </a:t>
            </a:r>
          </a:p>
          <a:p>
            <a:r>
              <a:rPr lang="en-GB" sz="3600" dirty="0"/>
              <a:t>Services maintain a relationship that minimizes dependencies and only maintain an awareness of each other</a:t>
            </a:r>
          </a:p>
          <a:p>
            <a:r>
              <a:rPr lang="en-GB" sz="3600" dirty="0"/>
              <a:t>Services must be designed to interact without the need for tight, cross-service dependencies</a:t>
            </a:r>
          </a:p>
          <a:p>
            <a:r>
              <a:rPr lang="en-US" altLang="zh-CN" sz="3600" dirty="0"/>
              <a:t>A service is defined solely by an implementation-independent interface</a:t>
            </a:r>
          </a:p>
          <a:p>
            <a:r>
              <a:rPr lang="en-US" altLang="zh-CN" sz="3600" dirty="0"/>
              <a:t>Services should be able to change their implementation without impacting service consumers</a:t>
            </a:r>
          </a:p>
          <a:p>
            <a:endParaRPr lang="en-US" sz="3600" dirty="0"/>
          </a:p>
        </p:txBody>
      </p:sp>
    </p:spTree>
    <p:extLst>
      <p:ext uri="{BB962C8B-B14F-4D97-AF65-F5344CB8AC3E}">
        <p14:creationId xmlns:p14="http://schemas.microsoft.com/office/powerpoint/2010/main" val="978586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DCB0-11F8-43AE-A38B-067D5051184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73F357A4-ADAD-432C-AFBA-B17D4C170C4D}"/>
              </a:ext>
            </a:extLst>
          </p:cNvPr>
          <p:cNvSpPr>
            <a:spLocks noGrp="1"/>
          </p:cNvSpPr>
          <p:nvPr>
            <p:ph idx="1"/>
          </p:nvPr>
        </p:nvSpPr>
        <p:spPr/>
        <p:txBody>
          <a:bodyPr>
            <a:normAutofit/>
          </a:bodyPr>
          <a:lstStyle/>
          <a:p>
            <a:r>
              <a:rPr lang="en-GB" sz="3600" dirty="0"/>
              <a:t>Services abstract underlying logic</a:t>
            </a:r>
          </a:p>
          <a:p>
            <a:r>
              <a:rPr lang="en-GB" sz="3600" dirty="0"/>
              <a:t>Beyond what is described in the service contract, services hide logic from the outside world </a:t>
            </a:r>
          </a:p>
          <a:p>
            <a:r>
              <a:rPr lang="en-GB" sz="3600" dirty="0"/>
              <a:t>The only part of a service that is visible to the outside world is what is exposed via the service contract. Underlying logic, beyond what is expressed in the descriptions that comprise the contract, is invisible and irrelevant to service requestors.</a:t>
            </a:r>
            <a:endParaRPr lang="en-US" sz="3600" dirty="0"/>
          </a:p>
        </p:txBody>
      </p:sp>
      <p:pic>
        <p:nvPicPr>
          <p:cNvPr id="4" name="Picture 6">
            <a:extLst>
              <a:ext uri="{FF2B5EF4-FFF2-40B4-BE49-F238E27FC236}">
                <a16:creationId xmlns:a16="http://schemas.microsoft.com/office/drawing/2014/main" id="{111FCC3F-5A63-4F48-9727-0FC4FC0FB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779" y="353841"/>
            <a:ext cx="6019568" cy="13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684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415A-EB8A-43AA-BA86-C51C4057B93E}"/>
              </a:ext>
            </a:extLst>
          </p:cNvPr>
          <p:cNvSpPr>
            <a:spLocks noGrp="1"/>
          </p:cNvSpPr>
          <p:nvPr>
            <p:ph type="title"/>
          </p:nvPr>
        </p:nvSpPr>
        <p:spPr/>
        <p:txBody>
          <a:bodyPr/>
          <a:lstStyle/>
          <a:p>
            <a:r>
              <a:rPr lang="en-US" dirty="0"/>
              <a:t>Reusability</a:t>
            </a:r>
          </a:p>
        </p:txBody>
      </p:sp>
      <p:sp>
        <p:nvSpPr>
          <p:cNvPr id="3" name="Content Placeholder 2">
            <a:extLst>
              <a:ext uri="{FF2B5EF4-FFF2-40B4-BE49-F238E27FC236}">
                <a16:creationId xmlns:a16="http://schemas.microsoft.com/office/drawing/2014/main" id="{EAE34431-D49B-44FF-B75F-D23E4F9CE76D}"/>
              </a:ext>
            </a:extLst>
          </p:cNvPr>
          <p:cNvSpPr>
            <a:spLocks noGrp="1"/>
          </p:cNvSpPr>
          <p:nvPr>
            <p:ph idx="1"/>
          </p:nvPr>
        </p:nvSpPr>
        <p:spPr/>
        <p:txBody>
          <a:bodyPr>
            <a:normAutofit/>
          </a:bodyPr>
          <a:lstStyle/>
          <a:p>
            <a:r>
              <a:rPr lang="en-GB" sz="3600" dirty="0"/>
              <a:t>Services are reusable</a:t>
            </a:r>
          </a:p>
          <a:p>
            <a:r>
              <a:rPr lang="en-GB" sz="3600" dirty="0"/>
              <a:t>Logic is divided into services with the intention of promoting reuse </a:t>
            </a:r>
          </a:p>
          <a:p>
            <a:r>
              <a:rPr lang="en-GB" sz="3600" dirty="0"/>
              <a:t>Regardless of whether immediate reuse opportunities exist; services are designed to support potential reuse</a:t>
            </a:r>
            <a:endParaRPr lang="en-US" sz="3600" dirty="0"/>
          </a:p>
        </p:txBody>
      </p:sp>
    </p:spTree>
    <p:extLst>
      <p:ext uri="{BB962C8B-B14F-4D97-AF65-F5344CB8AC3E}">
        <p14:creationId xmlns:p14="http://schemas.microsoft.com/office/powerpoint/2010/main" val="967297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design principles: Reusability</a:t>
            </a:r>
            <a:endParaRPr lang="zh-CN" altLang="en-US" dirty="0"/>
          </a:p>
        </p:txBody>
      </p:sp>
      <p:sp>
        <p:nvSpPr>
          <p:cNvPr id="24579" name="内容占位符 2"/>
          <p:cNvSpPr>
            <a:spLocks noGrp="1"/>
          </p:cNvSpPr>
          <p:nvPr>
            <p:ph idx="1"/>
          </p:nvPr>
        </p:nvSpPr>
        <p:spPr>
          <a:xfrm>
            <a:off x="1116531" y="4381499"/>
            <a:ext cx="9952522" cy="1990425"/>
          </a:xfrm>
        </p:spPr>
        <p:txBody>
          <a:bodyPr>
            <a:normAutofit/>
          </a:bodyPr>
          <a:lstStyle/>
          <a:p>
            <a:r>
              <a:rPr lang="en-US" altLang="zh-CN" sz="3200" dirty="0"/>
              <a:t>Concept</a:t>
            </a:r>
          </a:p>
          <a:p>
            <a:pPr lvl="1"/>
            <a:r>
              <a:rPr lang="en-US" altLang="zh-CN" sz="2800" dirty="0"/>
              <a:t>A service interface should be designed with reuse in mind</a:t>
            </a:r>
          </a:p>
          <a:p>
            <a:pPr lvl="1"/>
            <a:r>
              <a:rPr lang="en-US" altLang="zh-CN" sz="2800" dirty="0"/>
              <a:t>Anticipate reuse scenarios</a:t>
            </a:r>
            <a:endParaRPr lang="zh-CN" altLang="en-US" sz="2800" dirty="0"/>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7824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550687"/>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Reusability</a:t>
            </a:r>
            <a:endParaRPr lang="zh-CN" altLang="en-US" dirty="0"/>
          </a:p>
        </p:txBody>
      </p:sp>
      <p:sp>
        <p:nvSpPr>
          <p:cNvPr id="25603" name="内容占位符 2"/>
          <p:cNvSpPr>
            <a:spLocks noGrp="1"/>
          </p:cNvSpPr>
          <p:nvPr>
            <p:ph idx="1"/>
          </p:nvPr>
        </p:nvSpPr>
        <p:spPr/>
        <p:txBody>
          <a:bodyPr>
            <a:normAutofit/>
          </a:bodyPr>
          <a:lstStyle/>
          <a:p>
            <a:r>
              <a:rPr lang="en-US" altLang="zh-CN" sz="4000" dirty="0"/>
              <a:t>Consequences</a:t>
            </a:r>
          </a:p>
          <a:p>
            <a:pPr lvl="1"/>
            <a:r>
              <a:rPr lang="en-US" altLang="zh-CN" sz="3600" dirty="0"/>
              <a:t>Well factored service interfaces:</a:t>
            </a:r>
          </a:p>
          <a:p>
            <a:pPr lvl="2"/>
            <a:r>
              <a:rPr lang="en-US" altLang="zh-CN" sz="3200" dirty="0"/>
              <a:t>Anticipate usage scenarios and consequently facilitate reuse</a:t>
            </a:r>
          </a:p>
          <a:p>
            <a:pPr lvl="1"/>
            <a:r>
              <a:rPr lang="en-US" altLang="zh-CN" sz="3600" dirty="0"/>
              <a:t>Poorly factored service interfaces:</a:t>
            </a:r>
          </a:p>
          <a:p>
            <a:pPr lvl="2"/>
            <a:r>
              <a:rPr lang="en-US" altLang="zh-CN" sz="3200" dirty="0"/>
              <a:t>Hinder reuse and encourage functional duplication, which can result in architectural decay (loss of architectural integrity over time)</a:t>
            </a:r>
            <a:endParaRPr lang="zh-CN" altLang="en-US" sz="3200" dirty="0"/>
          </a:p>
        </p:txBody>
      </p:sp>
    </p:spTree>
    <p:extLst>
      <p:ext uri="{BB962C8B-B14F-4D97-AF65-F5344CB8AC3E}">
        <p14:creationId xmlns:p14="http://schemas.microsoft.com/office/powerpoint/2010/main" val="2729624402"/>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281119F-4B7B-47C1-9384-2529606C533A}"/>
              </a:ext>
            </a:extLst>
          </p:cNvPr>
          <p:cNvSpPr txBox="1"/>
          <p:nvPr>
            <p:custDataLst>
              <p:tags r:id="rId2"/>
            </p:custDataLst>
          </p:nvPr>
        </p:nvSpPr>
        <p:spPr>
          <a:xfrm>
            <a:off x="1111135" y="1298344"/>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just said that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service interface should be designed with reuse in mind. In Web services, WSDL describes the interface to the system. What can we do to</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enhance reusability when building applications based on Web Services?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E4336C3C-01BD-4FDD-B07A-0A0AF51ADBB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49C19F4-28F9-499F-88CF-68BC62BDE8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94DE6D9B-157E-4191-B93C-10CAAB86E80A}"/>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5B1A8414-D0C9-4D4B-B721-E56DA46143CB}"/>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57F8477E-53B1-41E3-8F5E-A16D5DAA651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7737F182-4AEA-4657-B4FD-DB1153DE316C}"/>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62F6C7A-129E-457D-9C69-70DCB6C14BE0}"/>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88F01C-56B3-4AB2-99C6-4437D57BF3D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39318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82FBB4-B07E-49F4-B5F7-B5CB6F110470}"/>
              </a:ext>
            </a:extLst>
          </p:cNvPr>
          <p:cNvSpPr>
            <a:spLocks noGrp="1" noChangeArrowheads="1"/>
          </p:cNvSpPr>
          <p:nvPr>
            <p:ph type="title"/>
          </p:nvPr>
        </p:nvSpPr>
        <p:spPr/>
        <p:txBody>
          <a:bodyPr/>
          <a:lstStyle/>
          <a:p>
            <a:r>
              <a:rPr lang="en-US" altLang="zh-CN" dirty="0"/>
              <a:t>WSDL Authoring Style Recommendation helps with reusability of Web Services</a:t>
            </a:r>
          </a:p>
        </p:txBody>
      </p:sp>
      <p:sp>
        <p:nvSpPr>
          <p:cNvPr id="69635" name="Rectangle 3">
            <a:extLst>
              <a:ext uri="{FF2B5EF4-FFF2-40B4-BE49-F238E27FC236}">
                <a16:creationId xmlns:a16="http://schemas.microsoft.com/office/drawing/2014/main" id="{27BD6D67-E62F-4A32-875E-502261E4BA3E}"/>
              </a:ext>
            </a:extLst>
          </p:cNvPr>
          <p:cNvSpPr>
            <a:spLocks noGrp="1" noChangeArrowheads="1"/>
          </p:cNvSpPr>
          <p:nvPr>
            <p:ph type="body" idx="1"/>
          </p:nvPr>
        </p:nvSpPr>
        <p:spPr/>
        <p:txBody>
          <a:bodyPr>
            <a:normAutofit/>
          </a:bodyPr>
          <a:lstStyle/>
          <a:p>
            <a:r>
              <a:rPr lang="en-US" altLang="zh-CN" sz="3200" dirty="0">
                <a:solidFill>
                  <a:srgbClr val="0000FF"/>
                </a:solidFill>
              </a:rPr>
              <a:t>Maintain WSDL document in </a:t>
            </a:r>
            <a:r>
              <a:rPr lang="en-US" altLang="zh-CN" sz="3200" u="sng" dirty="0">
                <a:solidFill>
                  <a:srgbClr val="0000FF"/>
                </a:solidFill>
              </a:rPr>
              <a:t>3 separate parts </a:t>
            </a:r>
          </a:p>
          <a:p>
            <a:pPr lvl="1">
              <a:buFont typeface="Arial" panose="020B0604020202020204" pitchFamily="34" charset="0"/>
              <a:buNone/>
            </a:pPr>
            <a:r>
              <a:rPr lang="en-US" altLang="zh-CN" sz="2800" dirty="0">
                <a:solidFill>
                  <a:srgbClr val="0000FF"/>
                </a:solidFill>
              </a:rPr>
              <a:t>– Data type definitions</a:t>
            </a:r>
          </a:p>
          <a:p>
            <a:pPr lvl="1">
              <a:buFont typeface="Arial" panose="020B0604020202020204" pitchFamily="34" charset="0"/>
              <a:buNone/>
            </a:pPr>
            <a:r>
              <a:rPr lang="en-US" altLang="zh-CN" sz="2800" dirty="0">
                <a:solidFill>
                  <a:srgbClr val="0000FF"/>
                </a:solidFill>
              </a:rPr>
              <a:t>– Abstract definitions</a:t>
            </a:r>
          </a:p>
          <a:p>
            <a:pPr lvl="1">
              <a:buFont typeface="Arial" panose="020B0604020202020204" pitchFamily="34" charset="0"/>
              <a:buNone/>
            </a:pPr>
            <a:r>
              <a:rPr lang="en-US" altLang="zh-CN" sz="2800" dirty="0">
                <a:solidFill>
                  <a:srgbClr val="0000FF"/>
                </a:solidFill>
              </a:rPr>
              <a:t>– Specific service bindings</a:t>
            </a:r>
          </a:p>
          <a:p>
            <a:r>
              <a:rPr lang="en-US" altLang="zh-CN" sz="3200" dirty="0"/>
              <a:t>Use “</a:t>
            </a:r>
            <a:r>
              <a:rPr lang="en-US" altLang="zh-CN" sz="3200" i="1" u="sng" dirty="0"/>
              <a:t>import</a:t>
            </a:r>
            <a:r>
              <a:rPr lang="en-US" altLang="zh-CN" sz="3200" dirty="0"/>
              <a:t>” element to import necessary part of WSDL document</a:t>
            </a:r>
          </a:p>
        </p:txBody>
      </p:sp>
    </p:spTree>
    <p:extLst>
      <p:ext uri="{BB962C8B-B14F-4D97-AF65-F5344CB8AC3E}">
        <p14:creationId xmlns:p14="http://schemas.microsoft.com/office/powerpoint/2010/main" val="2638899185"/>
      </p:ext>
    </p:extLst>
  </p:cSld>
  <p:clrMapOvr>
    <a:masterClrMapping/>
  </p:clrMapOvr>
  <p:transition spd="slow" advTm="13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2A18-CBC8-4A49-A7A6-B12EF7BA5A1B}"/>
              </a:ext>
            </a:extLst>
          </p:cNvPr>
          <p:cNvSpPr>
            <a:spLocks noGrp="1"/>
          </p:cNvSpPr>
          <p:nvPr>
            <p:ph type="title"/>
          </p:nvPr>
        </p:nvSpPr>
        <p:spPr/>
        <p:txBody>
          <a:bodyPr/>
          <a:lstStyle/>
          <a:p>
            <a:r>
              <a:rPr lang="en-US" dirty="0"/>
              <a:t>Autonomy</a:t>
            </a:r>
          </a:p>
        </p:txBody>
      </p:sp>
      <p:sp>
        <p:nvSpPr>
          <p:cNvPr id="3" name="Content Placeholder 2">
            <a:extLst>
              <a:ext uri="{FF2B5EF4-FFF2-40B4-BE49-F238E27FC236}">
                <a16:creationId xmlns:a16="http://schemas.microsoft.com/office/drawing/2014/main" id="{CEB1BCF9-7B9A-4BDD-8F27-582D2CEDF544}"/>
              </a:ext>
            </a:extLst>
          </p:cNvPr>
          <p:cNvSpPr>
            <a:spLocks noGrp="1"/>
          </p:cNvSpPr>
          <p:nvPr>
            <p:ph idx="1"/>
          </p:nvPr>
        </p:nvSpPr>
        <p:spPr/>
        <p:txBody>
          <a:bodyPr>
            <a:normAutofit/>
          </a:bodyPr>
          <a:lstStyle/>
          <a:p>
            <a:r>
              <a:rPr lang="en-GB" sz="3600" dirty="0"/>
              <a:t>Services are autonomous</a:t>
            </a:r>
          </a:p>
          <a:p>
            <a:r>
              <a:rPr lang="en-GB" sz="3600" dirty="0"/>
              <a:t>Services have control over the logic they encapsulate </a:t>
            </a:r>
          </a:p>
          <a:p>
            <a:r>
              <a:rPr lang="en-GB" sz="3600" dirty="0"/>
              <a:t>The logic governed by a service resides within an explicit boundary. The service has control within this boundary and is not dependent on other services for it to execute its governance.</a:t>
            </a:r>
            <a:endParaRPr lang="en-US" sz="3600" dirty="0"/>
          </a:p>
        </p:txBody>
      </p:sp>
    </p:spTree>
    <p:extLst>
      <p:ext uri="{BB962C8B-B14F-4D97-AF65-F5344CB8AC3E}">
        <p14:creationId xmlns:p14="http://schemas.microsoft.com/office/powerpoint/2010/main" val="103874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Guided questions for Module 5</a:t>
            </a:r>
            <a:endParaRPr lang="en-GB" dirty="0"/>
          </a:p>
        </p:txBody>
      </p:sp>
      <p:sp>
        <p:nvSpPr>
          <p:cNvPr id="5" name="内容占位符 4"/>
          <p:cNvSpPr>
            <a:spLocks noGrp="1"/>
          </p:cNvSpPr>
          <p:nvPr>
            <p:ph idx="1"/>
          </p:nvPr>
        </p:nvSpPr>
        <p:spPr/>
        <p:txBody>
          <a:bodyPr>
            <a:normAutofit/>
          </a:bodyPr>
          <a:lstStyle/>
          <a:p>
            <a:r>
              <a:rPr lang="en-GB" dirty="0"/>
              <a:t>What are the principles of service-orientation?</a:t>
            </a:r>
          </a:p>
          <a:p>
            <a:r>
              <a:rPr lang="en-GB" dirty="0"/>
              <a:t>What are characteristics of contemporary SOA?</a:t>
            </a:r>
          </a:p>
          <a:p>
            <a:r>
              <a:rPr lang="en-GB" dirty="0"/>
              <a:t>What are the benefits of SOA?</a:t>
            </a:r>
          </a:p>
          <a:p>
            <a:r>
              <a:rPr lang="en-GB" dirty="0"/>
              <a:t>What are the pitfalls of adopting SOA?</a:t>
            </a:r>
          </a:p>
          <a:p>
            <a:r>
              <a:rPr lang="en-GB" dirty="0"/>
              <a:t>How service orientation applies to the enterprise</a:t>
            </a:r>
          </a:p>
          <a:p>
            <a:r>
              <a:rPr lang="en-GB" dirty="0"/>
              <a:t>How service orientation principles inter-relate?</a:t>
            </a:r>
          </a:p>
          <a:p>
            <a:r>
              <a:rPr lang="en-GB" dirty="0"/>
              <a:t>How Web services support service orientation principles?</a:t>
            </a:r>
          </a:p>
          <a:p>
            <a:endParaRPr lang="en-GB" dirty="0"/>
          </a:p>
        </p:txBody>
      </p:sp>
    </p:spTree>
    <p:extLst>
      <p:ext uri="{BB962C8B-B14F-4D97-AF65-F5344CB8AC3E}">
        <p14:creationId xmlns:p14="http://schemas.microsoft.com/office/powerpoint/2010/main" val="1823699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1BFB-54CC-42F5-B1FA-D9705499EB98}"/>
              </a:ext>
            </a:extLst>
          </p:cNvPr>
          <p:cNvSpPr>
            <a:spLocks noGrp="1"/>
          </p:cNvSpPr>
          <p:nvPr>
            <p:ph type="title"/>
          </p:nvPr>
        </p:nvSpPr>
        <p:spPr/>
        <p:txBody>
          <a:bodyPr/>
          <a:lstStyle/>
          <a:p>
            <a:r>
              <a:rPr lang="en-US" dirty="0"/>
              <a:t>Statelessness </a:t>
            </a:r>
          </a:p>
        </p:txBody>
      </p:sp>
      <p:sp>
        <p:nvSpPr>
          <p:cNvPr id="3" name="Content Placeholder 2">
            <a:extLst>
              <a:ext uri="{FF2B5EF4-FFF2-40B4-BE49-F238E27FC236}">
                <a16:creationId xmlns:a16="http://schemas.microsoft.com/office/drawing/2014/main" id="{710C052C-69BD-44C9-A3FE-3417E1A7B10A}"/>
              </a:ext>
            </a:extLst>
          </p:cNvPr>
          <p:cNvSpPr>
            <a:spLocks noGrp="1"/>
          </p:cNvSpPr>
          <p:nvPr>
            <p:ph idx="1"/>
          </p:nvPr>
        </p:nvSpPr>
        <p:spPr/>
        <p:txBody>
          <a:bodyPr>
            <a:normAutofit fontScale="85000" lnSpcReduction="10000"/>
          </a:bodyPr>
          <a:lstStyle/>
          <a:p>
            <a:r>
              <a:rPr lang="en-GB" sz="3600" dirty="0"/>
              <a:t>Services are stateless</a:t>
            </a:r>
          </a:p>
          <a:p>
            <a:r>
              <a:rPr lang="en-GB" sz="3600" dirty="0"/>
              <a:t>Services should not be required to manage state information, as that can impede their ability to remain loosely coupled. Services should be designed to maximize statelessness even if that means deferring state management elsewhere.</a:t>
            </a:r>
          </a:p>
          <a:p>
            <a:r>
              <a:rPr lang="en-US" altLang="zh-CN" sz="3600" dirty="0"/>
              <a:t>Service implementations should not hold conversational state across multiple requests.</a:t>
            </a:r>
          </a:p>
          <a:p>
            <a:pPr lvl="1"/>
            <a:r>
              <a:rPr lang="en-US" altLang="zh-CN" sz="3300" dirty="0"/>
              <a:t>Communicate complete information at each request.</a:t>
            </a:r>
          </a:p>
          <a:p>
            <a:r>
              <a:rPr lang="en-US" altLang="zh-CN" sz="3600" dirty="0"/>
              <a:t>Each operation should be functionally isolated (separate, independent).</a:t>
            </a:r>
            <a:endParaRPr lang="zh-CN" altLang="en-US" sz="3600" dirty="0"/>
          </a:p>
          <a:p>
            <a:endParaRPr lang="en-US" sz="3600" dirty="0"/>
          </a:p>
        </p:txBody>
      </p:sp>
    </p:spTree>
    <p:extLst>
      <p:ext uri="{BB962C8B-B14F-4D97-AF65-F5344CB8AC3E}">
        <p14:creationId xmlns:p14="http://schemas.microsoft.com/office/powerpoint/2010/main" val="1616750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FEE-C4DB-4F09-A39E-5C855F7FBEF3}"/>
              </a:ext>
            </a:extLst>
          </p:cNvPr>
          <p:cNvSpPr>
            <a:spLocks noGrp="1"/>
          </p:cNvSpPr>
          <p:nvPr>
            <p:ph type="title"/>
          </p:nvPr>
        </p:nvSpPr>
        <p:spPr/>
        <p:txBody>
          <a:bodyPr/>
          <a:lstStyle/>
          <a:p>
            <a:r>
              <a:rPr lang="en-US" dirty="0"/>
              <a:t>Discoverability</a:t>
            </a:r>
          </a:p>
        </p:txBody>
      </p:sp>
      <p:sp>
        <p:nvSpPr>
          <p:cNvPr id="3" name="Content Placeholder 2">
            <a:extLst>
              <a:ext uri="{FF2B5EF4-FFF2-40B4-BE49-F238E27FC236}">
                <a16:creationId xmlns:a16="http://schemas.microsoft.com/office/drawing/2014/main" id="{9C0F9C98-22FF-4231-8E42-AECB64CF365F}"/>
              </a:ext>
            </a:extLst>
          </p:cNvPr>
          <p:cNvSpPr>
            <a:spLocks noGrp="1"/>
          </p:cNvSpPr>
          <p:nvPr>
            <p:ph idx="1"/>
          </p:nvPr>
        </p:nvSpPr>
        <p:spPr/>
        <p:txBody>
          <a:bodyPr>
            <a:normAutofit/>
          </a:bodyPr>
          <a:lstStyle/>
          <a:p>
            <a:r>
              <a:rPr lang="en-GB" sz="3600" dirty="0"/>
              <a:t>Services are discoverable </a:t>
            </a:r>
          </a:p>
          <a:p>
            <a:r>
              <a:rPr lang="en-GB" sz="3600" dirty="0"/>
              <a:t>Services are designed to be outwardly descriptive so that they can be found and assessed via available discovery mechanisms </a:t>
            </a:r>
          </a:p>
          <a:p>
            <a:r>
              <a:rPr lang="en-GB" sz="3600" dirty="0"/>
              <a:t>Services should allow their descriptions to be discovered and understood by humans and service requestors that may be able to make use of their logic.</a:t>
            </a:r>
            <a:endParaRPr lang="en-US" sz="3600" dirty="0"/>
          </a:p>
        </p:txBody>
      </p:sp>
    </p:spTree>
    <p:extLst>
      <p:ext uri="{BB962C8B-B14F-4D97-AF65-F5344CB8AC3E}">
        <p14:creationId xmlns:p14="http://schemas.microsoft.com/office/powerpoint/2010/main" val="3445525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8375-552B-42CF-878B-861853AB90BA}"/>
              </a:ext>
            </a:extLst>
          </p:cNvPr>
          <p:cNvSpPr>
            <a:spLocks noGrp="1"/>
          </p:cNvSpPr>
          <p:nvPr>
            <p:ph type="title"/>
          </p:nvPr>
        </p:nvSpPr>
        <p:spPr/>
        <p:txBody>
          <a:bodyPr/>
          <a:lstStyle/>
          <a:p>
            <a:r>
              <a:rPr lang="en-US" dirty="0"/>
              <a:t>Composability</a:t>
            </a:r>
          </a:p>
        </p:txBody>
      </p:sp>
      <p:sp>
        <p:nvSpPr>
          <p:cNvPr id="3" name="Content Placeholder 2">
            <a:extLst>
              <a:ext uri="{FF2B5EF4-FFF2-40B4-BE49-F238E27FC236}">
                <a16:creationId xmlns:a16="http://schemas.microsoft.com/office/drawing/2014/main" id="{65BF2735-333C-42D0-9D78-B29AC6D02D45}"/>
              </a:ext>
            </a:extLst>
          </p:cNvPr>
          <p:cNvSpPr>
            <a:spLocks noGrp="1"/>
          </p:cNvSpPr>
          <p:nvPr>
            <p:ph idx="1"/>
          </p:nvPr>
        </p:nvSpPr>
        <p:spPr/>
        <p:txBody>
          <a:bodyPr>
            <a:normAutofit/>
          </a:bodyPr>
          <a:lstStyle/>
          <a:p>
            <a:r>
              <a:rPr lang="en-GB" sz="3600" dirty="0"/>
              <a:t>Services are composable</a:t>
            </a:r>
          </a:p>
          <a:p>
            <a:r>
              <a:rPr lang="en-GB" sz="3600" dirty="0"/>
              <a:t>Collections of services can be coordinated and assembled to form composite services</a:t>
            </a:r>
          </a:p>
          <a:p>
            <a:r>
              <a:rPr lang="en-GB" sz="3600" dirty="0"/>
              <a:t>Services may compose other services. This allows logic to be represented at different levels of granularity and promotes reusability and the creation of abstraction layers.</a:t>
            </a:r>
            <a:endParaRPr lang="en-US" sz="3600" dirty="0"/>
          </a:p>
        </p:txBody>
      </p:sp>
    </p:spTree>
    <p:extLst>
      <p:ext uri="{BB962C8B-B14F-4D97-AF65-F5344CB8AC3E}">
        <p14:creationId xmlns:p14="http://schemas.microsoft.com/office/powerpoint/2010/main" val="2929220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A7BA89-4BB2-46BD-86E6-FCA58A2B6D8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service design principle is in your opinion the most important?</a:t>
            </a:r>
          </a:p>
        </p:txBody>
      </p:sp>
      <p:sp>
        <p:nvSpPr>
          <p:cNvPr id="7" name="TextBox 6">
            <a:extLst>
              <a:ext uri="{FF2B5EF4-FFF2-40B4-BE49-F238E27FC236}">
                <a16:creationId xmlns:a16="http://schemas.microsoft.com/office/drawing/2014/main" id="{7B8AD6C5-963F-47F5-B4FC-8D5A28203F0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GB" sz="2800" dirty="0"/>
              <a:t>Services share a formal contract</a:t>
            </a:r>
          </a:p>
        </p:txBody>
      </p:sp>
      <p:sp>
        <p:nvSpPr>
          <p:cNvPr id="8" name="TextBox 7">
            <a:extLst>
              <a:ext uri="{FF2B5EF4-FFF2-40B4-BE49-F238E27FC236}">
                <a16:creationId xmlns:a16="http://schemas.microsoft.com/office/drawing/2014/main" id="{384E06D3-9F36-4D29-832E-A02D3247C7B6}"/>
              </a:ext>
            </a:extLst>
          </p:cNvPr>
          <p:cNvSpPr txBox="1"/>
          <p:nvPr>
            <p:custDataLst>
              <p:tags r:id="rId4"/>
            </p:custDataLst>
          </p:nvPr>
        </p:nvSpPr>
        <p:spPr>
          <a:xfrm>
            <a:off x="2438400" y="3214688"/>
            <a:ext cx="8534400" cy="642938"/>
          </a:xfrm>
          <a:prstGeom prst="rect">
            <a:avLst/>
          </a:prstGeom>
          <a:noFill/>
        </p:spPr>
        <p:txBody>
          <a:bodyPr vert="horz" rtlCol="0" anchor="ctr" anchorCtr="0">
            <a:noAutofit/>
          </a:bodyPr>
          <a:lstStyle/>
          <a:p>
            <a:r>
              <a:rPr lang="en-GB" sz="2800" dirty="0"/>
              <a:t>Services are loosely coupled </a:t>
            </a:r>
          </a:p>
        </p:txBody>
      </p:sp>
      <p:sp>
        <p:nvSpPr>
          <p:cNvPr id="9" name="TextBox 8">
            <a:extLst>
              <a:ext uri="{FF2B5EF4-FFF2-40B4-BE49-F238E27FC236}">
                <a16:creationId xmlns:a16="http://schemas.microsoft.com/office/drawing/2014/main" id="{5A50777A-46C6-40A8-96EF-D28495444CA0}"/>
              </a:ext>
            </a:extLst>
          </p:cNvPr>
          <p:cNvSpPr txBox="1"/>
          <p:nvPr>
            <p:custDataLst>
              <p:tags r:id="rId5"/>
            </p:custDataLst>
          </p:nvPr>
        </p:nvSpPr>
        <p:spPr>
          <a:xfrm>
            <a:off x="2438400" y="3643313"/>
            <a:ext cx="8534400" cy="642938"/>
          </a:xfrm>
          <a:prstGeom prst="rect">
            <a:avLst/>
          </a:prstGeom>
          <a:noFill/>
        </p:spPr>
        <p:txBody>
          <a:bodyPr vert="horz" rtlCol="0" anchor="ctr" anchorCtr="0">
            <a:noAutofit/>
          </a:bodyPr>
          <a:lstStyle/>
          <a:p>
            <a:r>
              <a:rPr lang="en-GB" sz="2800" dirty="0"/>
              <a:t>Services abstract underlying logic</a:t>
            </a:r>
          </a:p>
        </p:txBody>
      </p:sp>
      <p:sp>
        <p:nvSpPr>
          <p:cNvPr id="10" name="TextBox 9">
            <a:extLst>
              <a:ext uri="{FF2B5EF4-FFF2-40B4-BE49-F238E27FC236}">
                <a16:creationId xmlns:a16="http://schemas.microsoft.com/office/drawing/2014/main" id="{63B7C64C-C555-4462-BC5C-2253F7AC9066}"/>
              </a:ext>
            </a:extLst>
          </p:cNvPr>
          <p:cNvSpPr txBox="1"/>
          <p:nvPr>
            <p:custDataLst>
              <p:tags r:id="rId6"/>
            </p:custDataLst>
          </p:nvPr>
        </p:nvSpPr>
        <p:spPr>
          <a:xfrm>
            <a:off x="2438400" y="4071938"/>
            <a:ext cx="8534400" cy="642938"/>
          </a:xfrm>
          <a:prstGeom prst="rect">
            <a:avLst/>
          </a:prstGeom>
          <a:noFill/>
        </p:spPr>
        <p:txBody>
          <a:bodyPr vert="horz" rtlCol="0" anchor="ctr" anchorCtr="0">
            <a:noAutofit/>
          </a:bodyPr>
          <a:lstStyle/>
          <a:p>
            <a:r>
              <a:rPr lang="en-GB" sz="2800" dirty="0"/>
              <a:t>Services are reusable</a:t>
            </a:r>
          </a:p>
        </p:txBody>
      </p:sp>
      <p:sp>
        <p:nvSpPr>
          <p:cNvPr id="11" name="Oval 10">
            <a:extLst>
              <a:ext uri="{FF2B5EF4-FFF2-40B4-BE49-F238E27FC236}">
                <a16:creationId xmlns:a16="http://schemas.microsoft.com/office/drawing/2014/main" id="{2BCB61B0-874B-4E13-9807-7A35503582EF}"/>
              </a:ext>
            </a:extLst>
          </p:cNvPr>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BEABDD39-55AA-40E6-BB16-547BAD169CF4}"/>
              </a:ext>
            </a:extLst>
          </p:cNvPr>
          <p:cNvSpPr>
            <a:spLocks noChangeAspect="1"/>
          </p:cNvSpPr>
          <p:nvPr>
            <p:custDataLst>
              <p:tags r:id="rId8"/>
            </p:custDataLst>
          </p:nvPr>
        </p:nvSpPr>
        <p:spPr>
          <a:xfrm>
            <a:off x="1571625" y="32789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5E018D5C-E422-4DEB-A240-490323C1F7F4}"/>
              </a:ext>
            </a:extLst>
          </p:cNvPr>
          <p:cNvSpPr>
            <a:spLocks noChangeAspect="1"/>
          </p:cNvSpPr>
          <p:nvPr>
            <p:custDataLst>
              <p:tags r:id="rId9"/>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Oval 13">
            <a:extLst>
              <a:ext uri="{FF2B5EF4-FFF2-40B4-BE49-F238E27FC236}">
                <a16:creationId xmlns:a16="http://schemas.microsoft.com/office/drawing/2014/main" id="{4D106EB2-884C-41CE-B556-EA00408D189E}"/>
              </a:ext>
            </a:extLst>
          </p:cNvPr>
          <p:cNvSpPr>
            <a:spLocks noChangeAspect="1"/>
          </p:cNvSpPr>
          <p:nvPr>
            <p:custDataLst>
              <p:tags r:id="rId10"/>
            </p:custDataLst>
          </p:nvPr>
        </p:nvSpPr>
        <p:spPr>
          <a:xfrm>
            <a:off x="1571625" y="413623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21" name="TextBox 20">
            <a:extLst>
              <a:ext uri="{FF2B5EF4-FFF2-40B4-BE49-F238E27FC236}">
                <a16:creationId xmlns:a16="http://schemas.microsoft.com/office/drawing/2014/main" id="{CD681109-4B3F-4C20-8AAE-4B24B43E0153}"/>
              </a:ext>
            </a:extLst>
          </p:cNvPr>
          <p:cNvSpPr txBox="1"/>
          <p:nvPr>
            <p:custDataLst>
              <p:tags r:id="rId11"/>
            </p:custDataLst>
          </p:nvPr>
        </p:nvSpPr>
        <p:spPr>
          <a:xfrm>
            <a:off x="2438400" y="4500563"/>
            <a:ext cx="8534400" cy="642938"/>
          </a:xfrm>
          <a:prstGeom prst="rect">
            <a:avLst/>
          </a:prstGeom>
          <a:noFill/>
        </p:spPr>
        <p:txBody>
          <a:bodyPr vert="horz" rtlCol="0" anchor="ctr" anchorCtr="0">
            <a:noAutofit/>
          </a:bodyPr>
          <a:lstStyle/>
          <a:p>
            <a:r>
              <a:rPr lang="en-GB" sz="2800" dirty="0"/>
              <a:t>Services are autonomous</a:t>
            </a:r>
          </a:p>
        </p:txBody>
      </p:sp>
      <p:sp>
        <p:nvSpPr>
          <p:cNvPr id="22" name="Oval 21">
            <a:extLst>
              <a:ext uri="{FF2B5EF4-FFF2-40B4-BE49-F238E27FC236}">
                <a16:creationId xmlns:a16="http://schemas.microsoft.com/office/drawing/2014/main" id="{18462AAE-A9A2-4878-9E3A-3E77D3CC5280}"/>
              </a:ext>
            </a:extLst>
          </p:cNvPr>
          <p:cNvSpPr>
            <a:spLocks noChangeAspect="1"/>
          </p:cNvSpPr>
          <p:nvPr>
            <p:custDataLst>
              <p:tags r:id="rId12"/>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sp>
        <p:nvSpPr>
          <p:cNvPr id="23" name="TextBox 22">
            <a:extLst>
              <a:ext uri="{FF2B5EF4-FFF2-40B4-BE49-F238E27FC236}">
                <a16:creationId xmlns:a16="http://schemas.microsoft.com/office/drawing/2014/main" id="{8D543B14-5C35-4647-9F8E-5A80F978AACD}"/>
              </a:ext>
            </a:extLst>
          </p:cNvPr>
          <p:cNvSpPr txBox="1"/>
          <p:nvPr>
            <p:custDataLst>
              <p:tags r:id="rId13"/>
            </p:custDataLst>
          </p:nvPr>
        </p:nvSpPr>
        <p:spPr>
          <a:xfrm>
            <a:off x="2438400" y="4929188"/>
            <a:ext cx="8534400" cy="642938"/>
          </a:xfrm>
          <a:prstGeom prst="rect">
            <a:avLst/>
          </a:prstGeom>
          <a:noFill/>
        </p:spPr>
        <p:txBody>
          <a:bodyPr vert="horz" rtlCol="0" anchor="ctr" anchorCtr="0">
            <a:noAutofit/>
          </a:bodyPr>
          <a:lstStyle/>
          <a:p>
            <a:r>
              <a:rPr lang="en-GB" sz="2800" dirty="0"/>
              <a:t>Services are stateless</a:t>
            </a:r>
          </a:p>
        </p:txBody>
      </p:sp>
      <p:sp>
        <p:nvSpPr>
          <p:cNvPr id="24" name="Oval 23">
            <a:extLst>
              <a:ext uri="{FF2B5EF4-FFF2-40B4-BE49-F238E27FC236}">
                <a16:creationId xmlns:a16="http://schemas.microsoft.com/office/drawing/2014/main" id="{B54464E7-6BCC-4FEE-918C-F47FF66A14FB}"/>
              </a:ext>
            </a:extLst>
          </p:cNvPr>
          <p:cNvSpPr>
            <a:spLocks noChangeAspect="1"/>
          </p:cNvSpPr>
          <p:nvPr>
            <p:custDataLst>
              <p:tags r:id="rId14"/>
            </p:custDataLst>
          </p:nvPr>
        </p:nvSpPr>
        <p:spPr>
          <a:xfrm>
            <a:off x="1571625" y="49934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p>
        </p:txBody>
      </p:sp>
      <p:sp>
        <p:nvSpPr>
          <p:cNvPr id="25" name="TextBox 24">
            <a:extLst>
              <a:ext uri="{FF2B5EF4-FFF2-40B4-BE49-F238E27FC236}">
                <a16:creationId xmlns:a16="http://schemas.microsoft.com/office/drawing/2014/main" id="{FC7692E6-4D3A-48D1-ACEC-DC040916445C}"/>
              </a:ext>
            </a:extLst>
          </p:cNvPr>
          <p:cNvSpPr txBox="1"/>
          <p:nvPr>
            <p:custDataLst>
              <p:tags r:id="rId15"/>
            </p:custDataLst>
          </p:nvPr>
        </p:nvSpPr>
        <p:spPr>
          <a:xfrm>
            <a:off x="2438400" y="5357813"/>
            <a:ext cx="8534400" cy="642938"/>
          </a:xfrm>
          <a:prstGeom prst="rect">
            <a:avLst/>
          </a:prstGeom>
          <a:noFill/>
        </p:spPr>
        <p:txBody>
          <a:bodyPr vert="horz" rtlCol="0" anchor="ctr" anchorCtr="0">
            <a:noAutofit/>
          </a:bodyPr>
          <a:lstStyle/>
          <a:p>
            <a:r>
              <a:rPr lang="en-GB" sz="2800" dirty="0"/>
              <a:t>Services are discoverable </a:t>
            </a:r>
          </a:p>
        </p:txBody>
      </p:sp>
      <p:sp>
        <p:nvSpPr>
          <p:cNvPr id="26" name="Oval 25">
            <a:extLst>
              <a:ext uri="{FF2B5EF4-FFF2-40B4-BE49-F238E27FC236}">
                <a16:creationId xmlns:a16="http://schemas.microsoft.com/office/drawing/2014/main" id="{E0DADC93-2646-42C4-A72C-537A9B3B8C14}"/>
              </a:ext>
            </a:extLst>
          </p:cNvPr>
          <p:cNvSpPr>
            <a:spLocks noChangeAspect="1"/>
          </p:cNvSpPr>
          <p:nvPr>
            <p:custDataLst>
              <p:tags r:id="rId16"/>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G</a:t>
            </a:r>
          </a:p>
        </p:txBody>
      </p:sp>
      <p:sp>
        <p:nvSpPr>
          <p:cNvPr id="27" name="TextBox 26">
            <a:extLst>
              <a:ext uri="{FF2B5EF4-FFF2-40B4-BE49-F238E27FC236}">
                <a16:creationId xmlns:a16="http://schemas.microsoft.com/office/drawing/2014/main" id="{F770B4C7-3C90-4E40-9561-307751D291EF}"/>
              </a:ext>
            </a:extLst>
          </p:cNvPr>
          <p:cNvSpPr txBox="1"/>
          <p:nvPr>
            <p:custDataLst>
              <p:tags r:id="rId17"/>
            </p:custDataLst>
          </p:nvPr>
        </p:nvSpPr>
        <p:spPr>
          <a:xfrm>
            <a:off x="2438400" y="5786438"/>
            <a:ext cx="8534400" cy="642938"/>
          </a:xfrm>
          <a:prstGeom prst="rect">
            <a:avLst/>
          </a:prstGeom>
          <a:noFill/>
        </p:spPr>
        <p:txBody>
          <a:bodyPr vert="horz" rtlCol="0" anchor="ctr" anchorCtr="0">
            <a:noAutofit/>
          </a:bodyPr>
          <a:lstStyle/>
          <a:p>
            <a:r>
              <a:rPr lang="en-GB" sz="2800" dirty="0"/>
              <a:t>Services are composable</a:t>
            </a:r>
          </a:p>
        </p:txBody>
      </p:sp>
      <p:sp>
        <p:nvSpPr>
          <p:cNvPr id="28" name="Oval 27">
            <a:extLst>
              <a:ext uri="{FF2B5EF4-FFF2-40B4-BE49-F238E27FC236}">
                <a16:creationId xmlns:a16="http://schemas.microsoft.com/office/drawing/2014/main" id="{F3743783-00D6-4756-8299-0183B997D62F}"/>
              </a:ext>
            </a:extLst>
          </p:cNvPr>
          <p:cNvSpPr>
            <a:spLocks noChangeAspect="1"/>
          </p:cNvSpPr>
          <p:nvPr>
            <p:custDataLst>
              <p:tags r:id="rId18"/>
            </p:custDataLst>
          </p:nvPr>
        </p:nvSpPr>
        <p:spPr>
          <a:xfrm>
            <a:off x="1571625" y="585073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H</a:t>
            </a:r>
          </a:p>
        </p:txBody>
      </p:sp>
      <p:sp>
        <p:nvSpPr>
          <p:cNvPr id="3" name="矩形: 圆角 2">
            <a:extLst>
              <a:ext uri="{FF2B5EF4-FFF2-40B4-BE49-F238E27FC236}">
                <a16:creationId xmlns:a16="http://schemas.microsoft.com/office/drawing/2014/main" id="{22515837-A307-4D46-8B3F-90C1277625A2}"/>
              </a:ext>
            </a:extLst>
          </p:cNvPr>
          <p:cNvSpPr/>
          <p:nvPr>
            <p:custDataLst>
              <p:tags r:id="rId1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1B56364D-31B7-41AA-B644-6F8A74301814}"/>
              </a:ext>
            </a:extLst>
          </p:cNvPr>
          <p:cNvGrpSpPr/>
          <p:nvPr>
            <p:custDataLst>
              <p:tags r:id="rId2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4F47CB3-5C52-4E57-BB84-12EF346DB52D}"/>
                </a:ext>
              </a:extLst>
            </p:cNvPr>
            <p:cNvSpPr/>
            <p:nvPr>
              <p:custDataLst>
                <p:tags r:id="rId2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CC50F620-BAD9-4283-833C-627654B3E16D}"/>
                </a:ext>
              </a:extLst>
            </p:cNvPr>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DA21F281-597C-4172-8E7D-6062FA7873A1}"/>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Poll(Anonymous)</a:t>
              </a:r>
              <a:endParaRPr 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FD4A2AE5-2F6F-4046-915C-4A055DBC9583}"/>
                </a:ext>
              </a:extLst>
            </p:cNvPr>
            <p:cNvSpPr txBox="1"/>
            <p:nvPr>
              <p:custDataLst>
                <p:tags r:id="rId25"/>
              </p:custDataLst>
            </p:nvPr>
          </p:nvSpPr>
          <p:spPr>
            <a:xfrm>
              <a:off x="2372424" y="109220"/>
              <a:ext cx="2286000" cy="508000"/>
            </a:xfrm>
            <a:prstGeom prst="rect">
              <a:avLst/>
            </a:prstGeom>
            <a:noFill/>
          </p:spPr>
          <p:txBody>
            <a:bodyPr vert="horz" wrap="none" rtlCol="0" anchor="ctr" anchorCtr="0">
              <a:noAutofit/>
            </a:bodyPr>
            <a:lstStyle/>
            <a:p>
              <a:r>
                <a:rPr lang="en-US"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 answer(s) at most</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E46BD72-C00A-436D-ACA7-5EA196E01995}"/>
              </a:ext>
            </a:extLst>
          </p:cNvPr>
          <p:cNvPicPr>
            <a:picLocks/>
          </p:cNvPicPr>
          <p:nvPr>
            <p:custDataLst>
              <p:tags r:id="rId21"/>
            </p:custDataLst>
          </p:nvPr>
        </p:nvPicPr>
        <p:blipFill>
          <a:blip r:embed="rId2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864793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Service Design Principles</a:t>
            </a:r>
          </a:p>
        </p:txBody>
      </p:sp>
    </p:spTree>
    <p:extLst>
      <p:ext uri="{BB962C8B-B14F-4D97-AF65-F5344CB8AC3E}">
        <p14:creationId xmlns:p14="http://schemas.microsoft.com/office/powerpoint/2010/main" val="18637593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70D0-D40F-4D77-9364-93361D938909}"/>
              </a:ext>
            </a:extLst>
          </p:cNvPr>
          <p:cNvSpPr>
            <a:spLocks noGrp="1"/>
          </p:cNvSpPr>
          <p:nvPr>
            <p:ph type="title"/>
          </p:nvPr>
        </p:nvSpPr>
        <p:spPr>
          <a:xfrm>
            <a:off x="838200" y="316998"/>
            <a:ext cx="10515600" cy="1325563"/>
          </a:xfrm>
        </p:spPr>
        <p:txBody>
          <a:bodyPr/>
          <a:lstStyle/>
          <a:p>
            <a:r>
              <a:rPr lang="en-US" dirty="0"/>
              <a:t>Do service orientation principles interrelate? </a:t>
            </a:r>
          </a:p>
        </p:txBody>
      </p:sp>
      <p:sp>
        <p:nvSpPr>
          <p:cNvPr id="3" name="Content Placeholder 2">
            <a:extLst>
              <a:ext uri="{FF2B5EF4-FFF2-40B4-BE49-F238E27FC236}">
                <a16:creationId xmlns:a16="http://schemas.microsoft.com/office/drawing/2014/main" id="{29A272DD-E844-434E-9126-A17EEF08086A}"/>
              </a:ext>
            </a:extLst>
          </p:cNvPr>
          <p:cNvSpPr>
            <a:spLocks noGrp="1"/>
          </p:cNvSpPr>
          <p:nvPr>
            <p:ph idx="1"/>
          </p:nvPr>
        </p:nvSpPr>
        <p:spPr>
          <a:xfrm>
            <a:off x="587141" y="1873750"/>
            <a:ext cx="11521440" cy="4527049"/>
          </a:xfrm>
        </p:spPr>
        <p:txBody>
          <a:bodyPr numCol="2">
            <a:normAutofit fontScale="85000" lnSpcReduction="10000"/>
          </a:bodyPr>
          <a:lstStyle/>
          <a:p>
            <a:r>
              <a:rPr lang="en-US" sz="4600" dirty="0"/>
              <a:t>How principles can relate to and affect each other?</a:t>
            </a:r>
          </a:p>
          <a:p>
            <a:r>
              <a:rPr lang="en-US" sz="4600" dirty="0"/>
              <a:t>What is the </a:t>
            </a:r>
            <a:r>
              <a:rPr lang="en-GB" sz="4600" dirty="0"/>
              <a:t>cause and effect of applying each of the common principles?</a:t>
            </a:r>
          </a:p>
          <a:p>
            <a:endParaRPr lang="en-GB" sz="4400" dirty="0"/>
          </a:p>
          <a:p>
            <a:endParaRPr lang="en-GB" sz="4400" dirty="0"/>
          </a:p>
          <a:p>
            <a:endParaRPr lang="en-GB" sz="4400" dirty="0"/>
          </a:p>
          <a:p>
            <a:pPr lvl="1"/>
            <a:r>
              <a:rPr lang="en-GB" sz="4000" dirty="0"/>
              <a:t>Standardized Service Contracts </a:t>
            </a:r>
          </a:p>
          <a:p>
            <a:pPr lvl="1"/>
            <a:r>
              <a:rPr lang="en-GB" sz="4000" dirty="0"/>
              <a:t>Loose Coupling</a:t>
            </a:r>
          </a:p>
          <a:p>
            <a:pPr lvl="1"/>
            <a:r>
              <a:rPr lang="en-GB" sz="4000" dirty="0"/>
              <a:t>Abstraction </a:t>
            </a:r>
          </a:p>
          <a:p>
            <a:pPr lvl="1"/>
            <a:r>
              <a:rPr lang="en-GB" sz="4000" dirty="0"/>
              <a:t>Reusability </a:t>
            </a:r>
          </a:p>
          <a:p>
            <a:pPr lvl="1"/>
            <a:r>
              <a:rPr lang="en-GB" sz="4000" dirty="0"/>
              <a:t>Autonomy </a:t>
            </a:r>
          </a:p>
          <a:p>
            <a:pPr lvl="1"/>
            <a:r>
              <a:rPr lang="en-GB" sz="4000" dirty="0"/>
              <a:t>Statelessness </a:t>
            </a:r>
          </a:p>
          <a:p>
            <a:pPr lvl="1"/>
            <a:r>
              <a:rPr lang="en-GB" sz="4000" dirty="0"/>
              <a:t>Discoverability </a:t>
            </a:r>
          </a:p>
          <a:p>
            <a:pPr lvl="1"/>
            <a:r>
              <a:rPr lang="en-GB" sz="4000" dirty="0"/>
              <a:t>Composability</a:t>
            </a:r>
            <a:endParaRPr lang="en-US" sz="4000" dirty="0"/>
          </a:p>
        </p:txBody>
      </p:sp>
    </p:spTree>
    <p:extLst>
      <p:ext uri="{BB962C8B-B14F-4D97-AF65-F5344CB8AC3E}">
        <p14:creationId xmlns:p14="http://schemas.microsoft.com/office/powerpoint/2010/main" val="355597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6BB51-4B37-42F3-8679-4EF7E33DAB6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Can reusability be affected by applying other principles? How?  </a:t>
            </a:r>
          </a:p>
        </p:txBody>
      </p:sp>
      <p:sp>
        <p:nvSpPr>
          <p:cNvPr id="2" name="矩形: 圆角 1">
            <a:extLst>
              <a:ext uri="{FF2B5EF4-FFF2-40B4-BE49-F238E27FC236}">
                <a16:creationId xmlns:a16="http://schemas.microsoft.com/office/drawing/2014/main" id="{99F05102-4CD7-4B34-8373-E157A2C864D1}"/>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 name="组合 6">
            <a:extLst>
              <a:ext uri="{FF2B5EF4-FFF2-40B4-BE49-F238E27FC236}">
                <a16:creationId xmlns:a16="http://schemas.microsoft.com/office/drawing/2014/main" id="{0D01005C-AC43-44F8-9B27-3E00603FEEF3}"/>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719D430E-A9A3-4267-B2EE-20E17D796B87}"/>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0E72ED6E-685C-44D3-B240-1DC151C2C56C}"/>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1EA78087-E4B4-400C-BB8D-513FC26F95B4}"/>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5" name="TipText">
              <a:extLst>
                <a:ext uri="{FF2B5EF4-FFF2-40B4-BE49-F238E27FC236}">
                  <a16:creationId xmlns:a16="http://schemas.microsoft.com/office/drawing/2014/main" id="{EB92479A-592B-423E-A983-94551D3AC326}"/>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A659C2D3-7222-4E92-A1E1-3FC29592B223}"/>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899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autonomy </a:t>
            </a:r>
            <a:r>
              <a:rPr lang="en-GB" sz="3600" dirty="0"/>
              <a:t>establishes an execution environment that facilitates reuse because the service achieves increased independence and self-governance. </a:t>
            </a:r>
          </a:p>
          <a:p>
            <a:r>
              <a:rPr lang="en-GB" sz="3600" dirty="0"/>
              <a:t>The less dependencies a service has, the broader its reuse applicability.</a:t>
            </a:r>
            <a:endParaRPr lang="en-US" sz="3600" dirty="0"/>
          </a:p>
        </p:txBody>
      </p:sp>
    </p:spTree>
    <p:extLst>
      <p:ext uri="{BB962C8B-B14F-4D97-AF65-F5344CB8AC3E}">
        <p14:creationId xmlns:p14="http://schemas.microsoft.com/office/powerpoint/2010/main" val="6864547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statelessness </a:t>
            </a:r>
            <a:r>
              <a:rPr lang="en-GB" sz="3600" dirty="0"/>
              <a:t>supports reuse because it maximizes the availability of a service and typically promotes a generic service design that defers state management and activity-specific processing outside of the service boundary.</a:t>
            </a:r>
            <a:endParaRPr lang="en-US" sz="4400" dirty="0"/>
          </a:p>
        </p:txBody>
      </p:sp>
    </p:spTree>
    <p:extLst>
      <p:ext uri="{BB962C8B-B14F-4D97-AF65-F5344CB8AC3E}">
        <p14:creationId xmlns:p14="http://schemas.microsoft.com/office/powerpoint/2010/main" val="421071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abstraction </a:t>
            </a:r>
            <a:r>
              <a:rPr lang="en-GB" sz="3600" dirty="0"/>
              <a:t>fosters reuse because it establishes the black box concept. </a:t>
            </a:r>
          </a:p>
          <a:p>
            <a:r>
              <a:rPr lang="en-GB" sz="3600" dirty="0"/>
              <a:t>Proprietary processing details are hidden and potential consumers are only made aware of an access point represented by a generic public interface.</a:t>
            </a:r>
            <a:endParaRPr lang="en-US" sz="4400" dirty="0"/>
          </a:p>
        </p:txBody>
      </p:sp>
    </p:spTree>
    <p:extLst>
      <p:ext uri="{BB962C8B-B14F-4D97-AF65-F5344CB8AC3E}">
        <p14:creationId xmlns:p14="http://schemas.microsoft.com/office/powerpoint/2010/main" val="174381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3228C-10EC-4767-B3C9-1741E493E394}"/>
              </a:ext>
            </a:extLst>
          </p:cNvPr>
          <p:cNvSpPr>
            <a:spLocks noGrp="1"/>
          </p:cNvSpPr>
          <p:nvPr>
            <p:ph type="title"/>
          </p:nvPr>
        </p:nvSpPr>
        <p:spPr/>
        <p:txBody>
          <a:bodyPr/>
          <a:lstStyle/>
          <a:p>
            <a:r>
              <a:rPr lang="en-US" dirty="0"/>
              <a:t>Service Oriented Architecture</a:t>
            </a:r>
          </a:p>
        </p:txBody>
      </p:sp>
    </p:spTree>
    <p:extLst>
      <p:ext uri="{BB962C8B-B14F-4D97-AF65-F5344CB8AC3E}">
        <p14:creationId xmlns:p14="http://schemas.microsoft.com/office/powerpoint/2010/main" val="344049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discoverability </a:t>
            </a:r>
            <a:r>
              <a:rPr lang="en-GB" sz="3600" dirty="0"/>
              <a:t>promotes reuse as it allows those that build consumers to search for, discover and assess services offering reusable functionality.</a:t>
            </a:r>
            <a:endParaRPr lang="en-US" sz="4400" dirty="0"/>
          </a:p>
        </p:txBody>
      </p:sp>
    </p:spTree>
    <p:extLst>
      <p:ext uri="{BB962C8B-B14F-4D97-AF65-F5344CB8AC3E}">
        <p14:creationId xmlns:p14="http://schemas.microsoft.com/office/powerpoint/2010/main" val="4293095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loose coupling </a:t>
            </a:r>
            <a:r>
              <a:rPr lang="en-GB" sz="3600" dirty="0"/>
              <a:t>establishes an inherent independence that frees a service from immediate ties to others. This makes it a great deal easier to realize reuse.</a:t>
            </a:r>
            <a:endParaRPr lang="en-US" sz="4400" dirty="0"/>
          </a:p>
        </p:txBody>
      </p:sp>
    </p:spTree>
    <p:extLst>
      <p:ext uri="{BB962C8B-B14F-4D97-AF65-F5344CB8AC3E}">
        <p14:creationId xmlns:p14="http://schemas.microsoft.com/office/powerpoint/2010/main" val="1294862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2BCCD5-DD95-4338-B19F-B145B9B3A45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Will applying the principle of reusability have impact on any other principle? Which one?</a:t>
            </a:r>
          </a:p>
        </p:txBody>
      </p:sp>
      <p:sp>
        <p:nvSpPr>
          <p:cNvPr id="2" name="矩形: 圆角 1">
            <a:extLst>
              <a:ext uri="{FF2B5EF4-FFF2-40B4-BE49-F238E27FC236}">
                <a16:creationId xmlns:a16="http://schemas.microsoft.com/office/drawing/2014/main" id="{5CB6C8D4-F579-4A05-8DC1-D689B8F3DB55}"/>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 name="组合 6">
            <a:extLst>
              <a:ext uri="{FF2B5EF4-FFF2-40B4-BE49-F238E27FC236}">
                <a16:creationId xmlns:a16="http://schemas.microsoft.com/office/drawing/2014/main" id="{5813F9C6-DA14-473D-AE5C-72DE18E35BB7}"/>
              </a:ext>
            </a:extLst>
          </p:cNvPr>
          <p:cNvGrpSpPr/>
          <p:nvPr>
            <p:custDataLst>
              <p:tags r:id="rId4"/>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60884FE3-F814-4177-9AC6-A976EEA20618}"/>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Block">
              <a:extLst>
                <a:ext uri="{FF2B5EF4-FFF2-40B4-BE49-F238E27FC236}">
                  <a16:creationId xmlns:a16="http://schemas.microsoft.com/office/drawing/2014/main" id="{3828C77D-BA74-4BAD-AB4B-B7CEBDD167EF}"/>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ypeText">
              <a:extLst>
                <a:ext uri="{FF2B5EF4-FFF2-40B4-BE49-F238E27FC236}">
                  <a16:creationId xmlns:a16="http://schemas.microsoft.com/office/drawing/2014/main" id="{0483CE6C-939C-448D-AFFE-6416B1AA068E}"/>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p>
          </p:txBody>
        </p:sp>
        <p:sp>
          <p:nvSpPr>
            <p:cNvPr id="5" name="TipText">
              <a:extLst>
                <a:ext uri="{FF2B5EF4-FFF2-40B4-BE49-F238E27FC236}">
                  <a16:creationId xmlns:a16="http://schemas.microsoft.com/office/drawing/2014/main" id="{08F62636-FAF7-4C8A-A0D2-E1A8807FE9A2}"/>
                </a:ext>
              </a:extLst>
            </p:cNvPr>
            <p:cNvSpPr txBox="1"/>
            <p:nvPr>
              <p:custDataLst>
                <p:tags r:id="rId9"/>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a:extLst>
              <a:ext uri="{FF2B5EF4-FFF2-40B4-BE49-F238E27FC236}">
                <a16:creationId xmlns:a16="http://schemas.microsoft.com/office/drawing/2014/main" id="{6C6F3DB6-6F40-4D60-B1B6-26FF243F1033}"/>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86962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2007-E210-4258-BE3C-6D8057DF0D8C}"/>
              </a:ext>
            </a:extLst>
          </p:cNvPr>
          <p:cNvSpPr>
            <a:spLocks noGrp="1"/>
          </p:cNvSpPr>
          <p:nvPr>
            <p:ph type="title"/>
          </p:nvPr>
        </p:nvSpPr>
        <p:spPr/>
        <p:txBody>
          <a:bodyPr/>
          <a:lstStyle/>
          <a:p>
            <a:r>
              <a:rPr lang="en-US" dirty="0"/>
              <a:t>Service reusability relationship with other principles </a:t>
            </a:r>
          </a:p>
        </p:txBody>
      </p:sp>
      <p:sp>
        <p:nvSpPr>
          <p:cNvPr id="3" name="Content Placeholder 2">
            <a:extLst>
              <a:ext uri="{FF2B5EF4-FFF2-40B4-BE49-F238E27FC236}">
                <a16:creationId xmlns:a16="http://schemas.microsoft.com/office/drawing/2014/main" id="{64E2DC05-11BF-4495-91CE-9234DFFC1185}"/>
              </a:ext>
            </a:extLst>
          </p:cNvPr>
          <p:cNvSpPr>
            <a:spLocks noGrp="1"/>
          </p:cNvSpPr>
          <p:nvPr>
            <p:ph idx="1"/>
          </p:nvPr>
        </p:nvSpPr>
        <p:spPr/>
        <p:txBody>
          <a:bodyPr>
            <a:normAutofit/>
          </a:bodyPr>
          <a:lstStyle/>
          <a:p>
            <a:r>
              <a:rPr lang="en-GB" sz="3600" dirty="0">
                <a:solidFill>
                  <a:srgbClr val="0070C0"/>
                </a:solidFill>
              </a:rPr>
              <a:t>Service composability </a:t>
            </a:r>
            <a:r>
              <a:rPr lang="en-GB" sz="3600" dirty="0"/>
              <a:t>is primarily possible because of reuse. </a:t>
            </a:r>
          </a:p>
          <a:p>
            <a:r>
              <a:rPr lang="en-GB" sz="3600" dirty="0"/>
              <a:t>The ability for new automation requirements to be fulfilled through the composition of existing services is feasible when those services being composed are built for reuse. </a:t>
            </a:r>
            <a:endParaRPr lang="en-US" sz="4400" dirty="0"/>
          </a:p>
        </p:txBody>
      </p:sp>
    </p:spTree>
    <p:extLst>
      <p:ext uri="{BB962C8B-B14F-4D97-AF65-F5344CB8AC3E}">
        <p14:creationId xmlns:p14="http://schemas.microsoft.com/office/powerpoint/2010/main" val="22202939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54AC-E60A-4839-8CCA-014F0AA17059}"/>
              </a:ext>
            </a:extLst>
          </p:cNvPr>
          <p:cNvSpPr>
            <a:spLocks noGrp="1"/>
          </p:cNvSpPr>
          <p:nvPr>
            <p:ph type="title"/>
          </p:nvPr>
        </p:nvSpPr>
        <p:spPr/>
        <p:txBody>
          <a:bodyPr/>
          <a:lstStyle/>
          <a:p>
            <a:r>
              <a:rPr lang="en-US" dirty="0"/>
              <a:t>Service reusability relationship with other principles </a:t>
            </a:r>
          </a:p>
        </p:txBody>
      </p:sp>
      <p:pic>
        <p:nvPicPr>
          <p:cNvPr id="4" name="Content Placeholder 3">
            <a:extLst>
              <a:ext uri="{FF2B5EF4-FFF2-40B4-BE49-F238E27FC236}">
                <a16:creationId xmlns:a16="http://schemas.microsoft.com/office/drawing/2014/main" id="{2755E679-4C65-4499-970F-CF536FDA7130}"/>
              </a:ext>
            </a:extLst>
          </p:cNvPr>
          <p:cNvPicPr>
            <a:picLocks noGrp="1" noChangeAspect="1"/>
          </p:cNvPicPr>
          <p:nvPr>
            <p:ph idx="1"/>
          </p:nvPr>
        </p:nvPicPr>
        <p:blipFill>
          <a:blip r:embed="rId2"/>
          <a:stretch>
            <a:fillRect/>
          </a:stretch>
        </p:blipFill>
        <p:spPr>
          <a:xfrm>
            <a:off x="1792732" y="1732676"/>
            <a:ext cx="7965062" cy="4124132"/>
          </a:xfrm>
          <a:prstGeom prst="rect">
            <a:avLst/>
          </a:prstGeom>
        </p:spPr>
      </p:pic>
    </p:spTree>
    <p:extLst>
      <p:ext uri="{BB962C8B-B14F-4D97-AF65-F5344CB8AC3E}">
        <p14:creationId xmlns:p14="http://schemas.microsoft.com/office/powerpoint/2010/main" val="32213232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C37-70A4-4612-A72E-EC52085AA4E0}"/>
              </a:ext>
            </a:extLst>
          </p:cNvPr>
          <p:cNvSpPr>
            <a:spLocks noGrp="1"/>
          </p:cNvSpPr>
          <p:nvPr>
            <p:ph type="title"/>
          </p:nvPr>
        </p:nvSpPr>
        <p:spPr/>
        <p:txBody>
          <a:bodyPr/>
          <a:lstStyle/>
          <a:p>
            <a:r>
              <a:rPr lang="en-US" dirty="0"/>
              <a:t>Common Service Design Principles</a:t>
            </a:r>
          </a:p>
        </p:txBody>
      </p:sp>
      <p:sp>
        <p:nvSpPr>
          <p:cNvPr id="3" name="Content Placeholder 2">
            <a:extLst>
              <a:ext uri="{FF2B5EF4-FFF2-40B4-BE49-F238E27FC236}">
                <a16:creationId xmlns:a16="http://schemas.microsoft.com/office/drawing/2014/main" id="{46AEF9BF-1854-4D3F-886E-71145FD45DCB}"/>
              </a:ext>
            </a:extLst>
          </p:cNvPr>
          <p:cNvSpPr>
            <a:spLocks noGrp="1"/>
          </p:cNvSpPr>
          <p:nvPr>
            <p:ph idx="1"/>
          </p:nvPr>
        </p:nvSpPr>
        <p:spPr/>
        <p:txBody>
          <a:bodyPr>
            <a:normAutofit fontScale="92500" lnSpcReduction="10000"/>
          </a:bodyPr>
          <a:lstStyle/>
          <a:p>
            <a:r>
              <a:rPr lang="en-GB" sz="3600" dirty="0"/>
              <a:t>Standardized Service Contracts </a:t>
            </a:r>
          </a:p>
          <a:p>
            <a:r>
              <a:rPr lang="en-GB" sz="3600" dirty="0">
                <a:solidFill>
                  <a:srgbClr val="FF0000"/>
                </a:solidFill>
              </a:rPr>
              <a:t>Loose Coupling</a:t>
            </a:r>
          </a:p>
          <a:p>
            <a:r>
              <a:rPr lang="en-GB" sz="3600" dirty="0"/>
              <a:t>Abstraction </a:t>
            </a:r>
          </a:p>
          <a:p>
            <a:r>
              <a:rPr lang="en-GB" sz="3600" dirty="0"/>
              <a:t>Reusability </a:t>
            </a:r>
          </a:p>
          <a:p>
            <a:r>
              <a:rPr lang="en-GB" sz="3600" dirty="0"/>
              <a:t>Autonomy </a:t>
            </a:r>
          </a:p>
          <a:p>
            <a:r>
              <a:rPr lang="en-GB" sz="3600" dirty="0"/>
              <a:t>Statelessness </a:t>
            </a:r>
          </a:p>
          <a:p>
            <a:r>
              <a:rPr lang="en-GB" sz="3600" dirty="0"/>
              <a:t>Discoverability </a:t>
            </a:r>
          </a:p>
          <a:p>
            <a:r>
              <a:rPr lang="en-GB" sz="3600" dirty="0"/>
              <a:t>Composability</a:t>
            </a:r>
            <a:endParaRPr lang="en-US" sz="3600" dirty="0"/>
          </a:p>
        </p:txBody>
      </p:sp>
    </p:spTree>
    <p:extLst>
      <p:ext uri="{BB962C8B-B14F-4D97-AF65-F5344CB8AC3E}">
        <p14:creationId xmlns:p14="http://schemas.microsoft.com/office/powerpoint/2010/main" val="2286993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Loose coupling is enabled by an ESB</a:t>
            </a:r>
            <a:endParaRPr lang="zh-CN" altLang="en-US"/>
          </a:p>
        </p:txBody>
      </p:sp>
      <p:sp>
        <p:nvSpPr>
          <p:cNvPr id="36867" name="内容占位符 2"/>
          <p:cNvSpPr>
            <a:spLocks noGrp="1"/>
          </p:cNvSpPr>
          <p:nvPr>
            <p:ph idx="1"/>
          </p:nvPr>
        </p:nvSpPr>
        <p:spPr/>
        <p:txBody>
          <a:bodyPr/>
          <a:lstStyle/>
          <a:p>
            <a:r>
              <a:rPr lang="en-US" altLang="zh-CN"/>
              <a:t>An ESB (enterprise service bus) is an intermediary-oriented approach</a:t>
            </a:r>
            <a:endParaRPr lang="zh-CN" altLang="en-US"/>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362200"/>
            <a:ext cx="76755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95320"/>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E0C6F760-CF96-48FE-9E3D-699EEC814AD4}"/>
              </a:ext>
            </a:extLst>
          </p:cNvPr>
          <p:cNvGrpSpPr>
            <a:grpSpLocks/>
          </p:cNvGrpSpPr>
          <p:nvPr/>
        </p:nvGrpSpPr>
        <p:grpSpPr bwMode="auto">
          <a:xfrm>
            <a:off x="5486400" y="4360862"/>
            <a:ext cx="4648200" cy="2497138"/>
            <a:chOff x="1719" y="2305"/>
            <a:chExt cx="2323" cy="1032"/>
          </a:xfrm>
        </p:grpSpPr>
        <p:grpSp>
          <p:nvGrpSpPr>
            <p:cNvPr id="39939" name="Group 3">
              <a:extLst>
                <a:ext uri="{FF2B5EF4-FFF2-40B4-BE49-F238E27FC236}">
                  <a16:creationId xmlns:a16="http://schemas.microsoft.com/office/drawing/2014/main" id="{E1FB4FA1-0728-4158-8E38-DA1717660BE8}"/>
                </a:ext>
              </a:extLst>
            </p:cNvPr>
            <p:cNvGrpSpPr>
              <a:grpSpLocks/>
            </p:cNvGrpSpPr>
            <p:nvPr/>
          </p:nvGrpSpPr>
          <p:grpSpPr bwMode="auto">
            <a:xfrm>
              <a:off x="1913" y="2305"/>
              <a:ext cx="1935" cy="761"/>
              <a:chOff x="1872" y="2304"/>
              <a:chExt cx="960" cy="445"/>
            </a:xfrm>
          </p:grpSpPr>
          <p:sp>
            <p:nvSpPr>
              <p:cNvPr id="39940" name="Oval 4">
                <a:extLst>
                  <a:ext uri="{FF2B5EF4-FFF2-40B4-BE49-F238E27FC236}">
                    <a16:creationId xmlns:a16="http://schemas.microsoft.com/office/drawing/2014/main" id="{63A2FF3A-7110-44EF-A1A3-65950686CB4C}"/>
                  </a:ext>
                </a:extLst>
              </p:cNvPr>
              <p:cNvSpPr>
                <a:spLocks noChangeArrowheads="1"/>
              </p:cNvSpPr>
              <p:nvPr/>
            </p:nvSpPr>
            <p:spPr bwMode="gray">
              <a:xfrm>
                <a:off x="1925"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1" name="Oval 5">
                <a:extLst>
                  <a:ext uri="{FF2B5EF4-FFF2-40B4-BE49-F238E27FC236}">
                    <a16:creationId xmlns:a16="http://schemas.microsoft.com/office/drawing/2014/main" id="{BF53C2C0-A3C5-496B-90F7-882E7A7BBBB1}"/>
                  </a:ext>
                </a:extLst>
              </p:cNvPr>
              <p:cNvSpPr>
                <a:spLocks noChangeArrowheads="1"/>
              </p:cNvSpPr>
              <p:nvPr/>
            </p:nvSpPr>
            <p:spPr bwMode="gray">
              <a:xfrm>
                <a:off x="187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2" name="Oval 6">
                <a:extLst>
                  <a:ext uri="{FF2B5EF4-FFF2-40B4-BE49-F238E27FC236}">
                    <a16:creationId xmlns:a16="http://schemas.microsoft.com/office/drawing/2014/main" id="{BC3C62F9-C9DA-4C1C-AC16-0637B97CE348}"/>
                  </a:ext>
                </a:extLst>
              </p:cNvPr>
              <p:cNvSpPr>
                <a:spLocks noChangeArrowheads="1"/>
              </p:cNvSpPr>
              <p:nvPr/>
            </p:nvSpPr>
            <p:spPr bwMode="gray">
              <a:xfrm>
                <a:off x="197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3" name="Oval 7">
                <a:extLst>
                  <a:ext uri="{FF2B5EF4-FFF2-40B4-BE49-F238E27FC236}">
                    <a16:creationId xmlns:a16="http://schemas.microsoft.com/office/drawing/2014/main" id="{F01767D4-282B-444C-9F7D-57B96118049E}"/>
                  </a:ext>
                </a:extLst>
              </p:cNvPr>
              <p:cNvSpPr>
                <a:spLocks noChangeArrowheads="1"/>
              </p:cNvSpPr>
              <p:nvPr/>
            </p:nvSpPr>
            <p:spPr bwMode="gray">
              <a:xfrm>
                <a:off x="2139" y="2558"/>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4" name="Oval 8">
                <a:extLst>
                  <a:ext uri="{FF2B5EF4-FFF2-40B4-BE49-F238E27FC236}">
                    <a16:creationId xmlns:a16="http://schemas.microsoft.com/office/drawing/2014/main" id="{9A2A4198-58EB-4500-86ED-AB3C1FE30717}"/>
                  </a:ext>
                </a:extLst>
              </p:cNvPr>
              <p:cNvSpPr>
                <a:spLocks noChangeArrowheads="1"/>
              </p:cNvSpPr>
              <p:nvPr/>
            </p:nvSpPr>
            <p:spPr bwMode="gray">
              <a:xfrm>
                <a:off x="2192"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5" name="Oval 9">
                <a:extLst>
                  <a:ext uri="{FF2B5EF4-FFF2-40B4-BE49-F238E27FC236}">
                    <a16:creationId xmlns:a16="http://schemas.microsoft.com/office/drawing/2014/main" id="{6B67A446-7AF8-4596-81C3-C8CAF0FD4CA9}"/>
                  </a:ext>
                </a:extLst>
              </p:cNvPr>
              <p:cNvSpPr>
                <a:spLocks noChangeArrowheads="1"/>
              </p:cNvSpPr>
              <p:nvPr/>
            </p:nvSpPr>
            <p:spPr bwMode="gray">
              <a:xfrm>
                <a:off x="245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6" name="Oval 10">
                <a:extLst>
                  <a:ext uri="{FF2B5EF4-FFF2-40B4-BE49-F238E27FC236}">
                    <a16:creationId xmlns:a16="http://schemas.microsoft.com/office/drawing/2014/main" id="{2239C9E8-F5B7-43F2-B137-342A9FFBA6E0}"/>
                  </a:ext>
                </a:extLst>
              </p:cNvPr>
              <p:cNvSpPr>
                <a:spLocks noChangeArrowheads="1"/>
              </p:cNvSpPr>
              <p:nvPr/>
            </p:nvSpPr>
            <p:spPr bwMode="gray">
              <a:xfrm>
                <a:off x="251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7" name="Oval 11">
                <a:extLst>
                  <a:ext uri="{FF2B5EF4-FFF2-40B4-BE49-F238E27FC236}">
                    <a16:creationId xmlns:a16="http://schemas.microsoft.com/office/drawing/2014/main" id="{087E83C4-016B-4ABF-A15B-4981FB4B6FBE}"/>
                  </a:ext>
                </a:extLst>
              </p:cNvPr>
              <p:cNvSpPr>
                <a:spLocks noChangeArrowheads="1"/>
              </p:cNvSpPr>
              <p:nvPr/>
            </p:nvSpPr>
            <p:spPr bwMode="gray">
              <a:xfrm>
                <a:off x="2459"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8" name="Oval 12">
                <a:extLst>
                  <a:ext uri="{FF2B5EF4-FFF2-40B4-BE49-F238E27FC236}">
                    <a16:creationId xmlns:a16="http://schemas.microsoft.com/office/drawing/2014/main" id="{17DBFDE7-BC4F-419D-A51C-95EA0AE7E7F1}"/>
                  </a:ext>
                </a:extLst>
              </p:cNvPr>
              <p:cNvSpPr>
                <a:spLocks noChangeArrowheads="1"/>
              </p:cNvSpPr>
              <p:nvPr/>
            </p:nvSpPr>
            <p:spPr bwMode="gray">
              <a:xfrm>
                <a:off x="2352" y="254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49" name="Oval 13">
                <a:extLst>
                  <a:ext uri="{FF2B5EF4-FFF2-40B4-BE49-F238E27FC236}">
                    <a16:creationId xmlns:a16="http://schemas.microsoft.com/office/drawing/2014/main" id="{B90056F6-3FB7-4E6B-AB11-79F804861219}"/>
                  </a:ext>
                </a:extLst>
              </p:cNvPr>
              <p:cNvSpPr>
                <a:spLocks noChangeArrowheads="1"/>
              </p:cNvSpPr>
              <p:nvPr/>
            </p:nvSpPr>
            <p:spPr bwMode="gray">
              <a:xfrm>
                <a:off x="1979" y="2368"/>
                <a:ext cx="746" cy="317"/>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39950" name="Group 14">
              <a:extLst>
                <a:ext uri="{FF2B5EF4-FFF2-40B4-BE49-F238E27FC236}">
                  <a16:creationId xmlns:a16="http://schemas.microsoft.com/office/drawing/2014/main" id="{38C801AD-8ADA-468C-8A8F-77D6CDC0E9DA}"/>
                </a:ext>
              </a:extLst>
            </p:cNvPr>
            <p:cNvGrpSpPr>
              <a:grpSpLocks/>
            </p:cNvGrpSpPr>
            <p:nvPr/>
          </p:nvGrpSpPr>
          <p:grpSpPr bwMode="auto">
            <a:xfrm flipH="1">
              <a:off x="1719" y="2749"/>
              <a:ext cx="2323" cy="588"/>
              <a:chOff x="1872" y="2304"/>
              <a:chExt cx="960" cy="445"/>
            </a:xfrm>
          </p:grpSpPr>
          <p:sp>
            <p:nvSpPr>
              <p:cNvPr id="39951" name="Oval 15">
                <a:extLst>
                  <a:ext uri="{FF2B5EF4-FFF2-40B4-BE49-F238E27FC236}">
                    <a16:creationId xmlns:a16="http://schemas.microsoft.com/office/drawing/2014/main" id="{0750EE1E-B832-49EE-A5B0-716BE6D5F6F7}"/>
                  </a:ext>
                </a:extLst>
              </p:cNvPr>
              <p:cNvSpPr>
                <a:spLocks noChangeArrowheads="1"/>
              </p:cNvSpPr>
              <p:nvPr/>
            </p:nvSpPr>
            <p:spPr bwMode="gray">
              <a:xfrm>
                <a:off x="1925"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2" name="Oval 16">
                <a:extLst>
                  <a:ext uri="{FF2B5EF4-FFF2-40B4-BE49-F238E27FC236}">
                    <a16:creationId xmlns:a16="http://schemas.microsoft.com/office/drawing/2014/main" id="{DD3CDD49-C172-4BAD-AA99-0F1501008346}"/>
                  </a:ext>
                </a:extLst>
              </p:cNvPr>
              <p:cNvSpPr>
                <a:spLocks noChangeArrowheads="1"/>
              </p:cNvSpPr>
              <p:nvPr/>
            </p:nvSpPr>
            <p:spPr bwMode="gray">
              <a:xfrm>
                <a:off x="187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3" name="Oval 17">
                <a:extLst>
                  <a:ext uri="{FF2B5EF4-FFF2-40B4-BE49-F238E27FC236}">
                    <a16:creationId xmlns:a16="http://schemas.microsoft.com/office/drawing/2014/main" id="{1E7539C6-5BE2-41A6-9EB2-8E2B7CD37BAA}"/>
                  </a:ext>
                </a:extLst>
              </p:cNvPr>
              <p:cNvSpPr>
                <a:spLocks noChangeArrowheads="1"/>
              </p:cNvSpPr>
              <p:nvPr/>
            </p:nvSpPr>
            <p:spPr bwMode="gray">
              <a:xfrm>
                <a:off x="1979" y="2304"/>
                <a:ext cx="320" cy="191"/>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4" name="Oval 18">
                <a:extLst>
                  <a:ext uri="{FF2B5EF4-FFF2-40B4-BE49-F238E27FC236}">
                    <a16:creationId xmlns:a16="http://schemas.microsoft.com/office/drawing/2014/main" id="{3F7C2584-37E1-494C-BE69-F764F37FD4CF}"/>
                  </a:ext>
                </a:extLst>
              </p:cNvPr>
              <p:cNvSpPr>
                <a:spLocks noChangeArrowheads="1"/>
              </p:cNvSpPr>
              <p:nvPr/>
            </p:nvSpPr>
            <p:spPr bwMode="gray">
              <a:xfrm>
                <a:off x="2139" y="2558"/>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5" name="Oval 19">
                <a:extLst>
                  <a:ext uri="{FF2B5EF4-FFF2-40B4-BE49-F238E27FC236}">
                    <a16:creationId xmlns:a16="http://schemas.microsoft.com/office/drawing/2014/main" id="{BD2F4880-0E5A-4CE2-A983-B5DE18CBCC34}"/>
                  </a:ext>
                </a:extLst>
              </p:cNvPr>
              <p:cNvSpPr>
                <a:spLocks noChangeArrowheads="1"/>
              </p:cNvSpPr>
              <p:nvPr/>
            </p:nvSpPr>
            <p:spPr bwMode="gray">
              <a:xfrm>
                <a:off x="2192"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6" name="Oval 20">
                <a:extLst>
                  <a:ext uri="{FF2B5EF4-FFF2-40B4-BE49-F238E27FC236}">
                    <a16:creationId xmlns:a16="http://schemas.microsoft.com/office/drawing/2014/main" id="{BD031F53-7BDD-4210-B6CA-8EB0BFD31908}"/>
                  </a:ext>
                </a:extLst>
              </p:cNvPr>
              <p:cNvSpPr>
                <a:spLocks noChangeArrowheads="1"/>
              </p:cNvSpPr>
              <p:nvPr/>
            </p:nvSpPr>
            <p:spPr bwMode="gray">
              <a:xfrm>
                <a:off x="2459" y="230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7" name="Oval 21">
                <a:extLst>
                  <a:ext uri="{FF2B5EF4-FFF2-40B4-BE49-F238E27FC236}">
                    <a16:creationId xmlns:a16="http://schemas.microsoft.com/office/drawing/2014/main" id="{6AA69240-BD88-43AF-9EF7-E43D3B5B5F05}"/>
                  </a:ext>
                </a:extLst>
              </p:cNvPr>
              <p:cNvSpPr>
                <a:spLocks noChangeArrowheads="1"/>
              </p:cNvSpPr>
              <p:nvPr/>
            </p:nvSpPr>
            <p:spPr bwMode="gray">
              <a:xfrm>
                <a:off x="2512" y="2368"/>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8" name="Oval 22">
                <a:extLst>
                  <a:ext uri="{FF2B5EF4-FFF2-40B4-BE49-F238E27FC236}">
                    <a16:creationId xmlns:a16="http://schemas.microsoft.com/office/drawing/2014/main" id="{802D5AEA-5FAE-4F11-A217-07A4995A102A}"/>
                  </a:ext>
                </a:extLst>
              </p:cNvPr>
              <p:cNvSpPr>
                <a:spLocks noChangeArrowheads="1"/>
              </p:cNvSpPr>
              <p:nvPr/>
            </p:nvSpPr>
            <p:spPr bwMode="gray">
              <a:xfrm>
                <a:off x="2459" y="2495"/>
                <a:ext cx="320" cy="190"/>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59" name="Oval 23">
                <a:extLst>
                  <a:ext uri="{FF2B5EF4-FFF2-40B4-BE49-F238E27FC236}">
                    <a16:creationId xmlns:a16="http://schemas.microsoft.com/office/drawing/2014/main" id="{DEBE3339-B039-4D86-B30D-6C046BAB1B5D}"/>
                  </a:ext>
                </a:extLst>
              </p:cNvPr>
              <p:cNvSpPr>
                <a:spLocks noChangeArrowheads="1"/>
              </p:cNvSpPr>
              <p:nvPr/>
            </p:nvSpPr>
            <p:spPr bwMode="gray">
              <a:xfrm>
                <a:off x="2352" y="2544"/>
                <a:ext cx="320" cy="191"/>
              </a:xfrm>
              <a:prstGeom prst="ellipse">
                <a:avLst/>
              </a:prstGeom>
              <a:solidFill>
                <a:schemeClr val="tx1"/>
              </a:solidFill>
              <a:ln w="6350">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960" name="Oval 24">
                <a:extLst>
                  <a:ext uri="{FF2B5EF4-FFF2-40B4-BE49-F238E27FC236}">
                    <a16:creationId xmlns:a16="http://schemas.microsoft.com/office/drawing/2014/main" id="{CB5EB187-F109-46C8-837E-24B730DF890D}"/>
                  </a:ext>
                </a:extLst>
              </p:cNvPr>
              <p:cNvSpPr>
                <a:spLocks noChangeArrowheads="1"/>
              </p:cNvSpPr>
              <p:nvPr/>
            </p:nvSpPr>
            <p:spPr bwMode="gray">
              <a:xfrm>
                <a:off x="1979" y="2368"/>
                <a:ext cx="746" cy="317"/>
              </a:xfrm>
              <a:prstGeom prst="ellipse">
                <a:avLst/>
              </a:prstGeom>
              <a:solidFill>
                <a:schemeClr val="tx1"/>
              </a:solidFill>
              <a:ln w="63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39961" name="Oval 25">
              <a:extLst>
                <a:ext uri="{FF2B5EF4-FFF2-40B4-BE49-F238E27FC236}">
                  <a16:creationId xmlns:a16="http://schemas.microsoft.com/office/drawing/2014/main" id="{44BC6596-68F9-4A8D-ACE7-4A416E31D5DA}"/>
                </a:ext>
              </a:extLst>
            </p:cNvPr>
            <p:cNvSpPr>
              <a:spLocks noChangeArrowheads="1"/>
            </p:cNvSpPr>
            <p:nvPr/>
          </p:nvSpPr>
          <p:spPr bwMode="gray">
            <a:xfrm rot="-5400000">
              <a:off x="2578" y="2023"/>
              <a:ext cx="508" cy="1452"/>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39962" name="Rectangle 26">
            <a:extLst>
              <a:ext uri="{FF2B5EF4-FFF2-40B4-BE49-F238E27FC236}">
                <a16:creationId xmlns:a16="http://schemas.microsoft.com/office/drawing/2014/main" id="{6060AAC4-F241-46A0-B8EB-2D836DE23F2E}"/>
              </a:ext>
            </a:extLst>
          </p:cNvPr>
          <p:cNvSpPr>
            <a:spLocks noChangeArrowheads="1"/>
          </p:cNvSpPr>
          <p:nvPr/>
        </p:nvSpPr>
        <p:spPr bwMode="auto">
          <a:xfrm>
            <a:off x="5029201" y="5119688"/>
            <a:ext cx="6029325" cy="614363"/>
          </a:xfrm>
          <a:prstGeom prst="rect">
            <a:avLst/>
          </a:prstGeom>
          <a:gradFill rotWithShape="1">
            <a:gsLst>
              <a:gs pos="0">
                <a:srgbClr val="33CC33"/>
              </a:gs>
              <a:gs pos="100000">
                <a:srgbClr val="33CC33">
                  <a:gamma/>
                  <a:shade val="46275"/>
                  <a:invGamma/>
                </a:srgbClr>
              </a:gs>
            </a:gsLst>
            <a:lin ang="2700000" scaled="1"/>
          </a:gradFill>
          <a:ln>
            <a:noFill/>
          </a:ln>
          <a:effectLst/>
          <a:extLs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39963" name="Group 27">
            <a:extLst>
              <a:ext uri="{FF2B5EF4-FFF2-40B4-BE49-F238E27FC236}">
                <a16:creationId xmlns:a16="http://schemas.microsoft.com/office/drawing/2014/main" id="{0B2B81DC-36D5-4051-AD28-154CD02A573C}"/>
              </a:ext>
            </a:extLst>
          </p:cNvPr>
          <p:cNvGrpSpPr>
            <a:grpSpLocks/>
          </p:cNvGrpSpPr>
          <p:nvPr/>
        </p:nvGrpSpPr>
        <p:grpSpPr bwMode="auto">
          <a:xfrm>
            <a:off x="7345364" y="5337176"/>
            <a:ext cx="884237" cy="306387"/>
            <a:chOff x="2611" y="2823"/>
            <a:chExt cx="557" cy="193"/>
          </a:xfrm>
        </p:grpSpPr>
        <p:sp>
          <p:nvSpPr>
            <p:cNvPr id="39964" name="Line 28">
              <a:extLst>
                <a:ext uri="{FF2B5EF4-FFF2-40B4-BE49-F238E27FC236}">
                  <a16:creationId xmlns:a16="http://schemas.microsoft.com/office/drawing/2014/main" id="{E6BCEA0C-A1E0-4FC8-8E21-EBECB08A3E59}"/>
                </a:ext>
              </a:extLst>
            </p:cNvPr>
            <p:cNvSpPr>
              <a:spLocks noChangeShapeType="1"/>
            </p:cNvSpPr>
            <p:nvPr/>
          </p:nvSpPr>
          <p:spPr bwMode="auto">
            <a:xfrm>
              <a:off x="2781" y="2920"/>
              <a:ext cx="387"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5" name="Rectangle 29">
              <a:extLst>
                <a:ext uri="{FF2B5EF4-FFF2-40B4-BE49-F238E27FC236}">
                  <a16:creationId xmlns:a16="http://schemas.microsoft.com/office/drawing/2014/main" id="{83A0F7C5-F6C4-439B-8014-F3305E36DA41}"/>
                </a:ext>
              </a:extLst>
            </p:cNvPr>
            <p:cNvSpPr>
              <a:spLocks noChangeArrowheads="1"/>
            </p:cNvSpPr>
            <p:nvPr/>
          </p:nvSpPr>
          <p:spPr bwMode="auto">
            <a:xfrm>
              <a:off x="2611" y="2823"/>
              <a:ext cx="315" cy="193"/>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66" name="Line 30">
              <a:extLst>
                <a:ext uri="{FF2B5EF4-FFF2-40B4-BE49-F238E27FC236}">
                  <a16:creationId xmlns:a16="http://schemas.microsoft.com/office/drawing/2014/main" id="{48105B8A-7A80-49C0-BC94-1C64F9593B6C}"/>
                </a:ext>
              </a:extLst>
            </p:cNvPr>
            <p:cNvSpPr>
              <a:spLocks noChangeShapeType="1"/>
            </p:cNvSpPr>
            <p:nvPr/>
          </p:nvSpPr>
          <p:spPr bwMode="auto">
            <a:xfrm>
              <a:off x="2611" y="2823"/>
              <a:ext cx="157" cy="85"/>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7" name="Line 31">
              <a:extLst>
                <a:ext uri="{FF2B5EF4-FFF2-40B4-BE49-F238E27FC236}">
                  <a16:creationId xmlns:a16="http://schemas.microsoft.com/office/drawing/2014/main" id="{ACB1EEAC-37BD-4EC5-92B8-DE206791CF07}"/>
                </a:ext>
              </a:extLst>
            </p:cNvPr>
            <p:cNvSpPr>
              <a:spLocks noChangeShapeType="1"/>
            </p:cNvSpPr>
            <p:nvPr/>
          </p:nvSpPr>
          <p:spPr bwMode="auto">
            <a:xfrm flipH="1">
              <a:off x="2769" y="2823"/>
              <a:ext cx="157" cy="85"/>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grpSp>
      <p:sp>
        <p:nvSpPr>
          <p:cNvPr id="39968" name="Line 32">
            <a:extLst>
              <a:ext uri="{FF2B5EF4-FFF2-40B4-BE49-F238E27FC236}">
                <a16:creationId xmlns:a16="http://schemas.microsoft.com/office/drawing/2014/main" id="{C8B169E6-F41C-4D91-85CB-DB7CCEF824DA}"/>
              </a:ext>
            </a:extLst>
          </p:cNvPr>
          <p:cNvSpPr>
            <a:spLocks noChangeShapeType="1"/>
          </p:cNvSpPr>
          <p:nvPr/>
        </p:nvSpPr>
        <p:spPr bwMode="auto">
          <a:xfrm>
            <a:off x="5680076" y="55022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69" name="Rectangle 33">
            <a:extLst>
              <a:ext uri="{FF2B5EF4-FFF2-40B4-BE49-F238E27FC236}">
                <a16:creationId xmlns:a16="http://schemas.microsoft.com/office/drawing/2014/main" id="{D3624497-306E-4DBA-A113-6E29A6B629D6}"/>
              </a:ext>
            </a:extLst>
          </p:cNvPr>
          <p:cNvSpPr>
            <a:spLocks noChangeArrowheads="1"/>
          </p:cNvSpPr>
          <p:nvPr/>
        </p:nvSpPr>
        <p:spPr bwMode="auto">
          <a:xfrm>
            <a:off x="5410201" y="5348287"/>
            <a:ext cx="500063"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0" name="Line 34">
            <a:extLst>
              <a:ext uri="{FF2B5EF4-FFF2-40B4-BE49-F238E27FC236}">
                <a16:creationId xmlns:a16="http://schemas.microsoft.com/office/drawing/2014/main" id="{B8CD6E40-2E45-40B4-93F6-55D85583B418}"/>
              </a:ext>
            </a:extLst>
          </p:cNvPr>
          <p:cNvSpPr>
            <a:spLocks noChangeShapeType="1"/>
          </p:cNvSpPr>
          <p:nvPr/>
        </p:nvSpPr>
        <p:spPr bwMode="auto">
          <a:xfrm>
            <a:off x="5410200" y="5348287"/>
            <a:ext cx="249238"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1" name="Line 35">
            <a:extLst>
              <a:ext uri="{FF2B5EF4-FFF2-40B4-BE49-F238E27FC236}">
                <a16:creationId xmlns:a16="http://schemas.microsoft.com/office/drawing/2014/main" id="{56FB6394-EA12-49FF-B963-1EFB4983564C}"/>
              </a:ext>
            </a:extLst>
          </p:cNvPr>
          <p:cNvSpPr>
            <a:spLocks noChangeShapeType="1"/>
          </p:cNvSpPr>
          <p:nvPr/>
        </p:nvSpPr>
        <p:spPr bwMode="auto">
          <a:xfrm flipH="1">
            <a:off x="5661025" y="5348287"/>
            <a:ext cx="249238"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2" name="Line 36">
            <a:extLst>
              <a:ext uri="{FF2B5EF4-FFF2-40B4-BE49-F238E27FC236}">
                <a16:creationId xmlns:a16="http://schemas.microsoft.com/office/drawing/2014/main" id="{2BDC9933-F7D9-4E35-A367-2FAC4C89C125}"/>
              </a:ext>
            </a:extLst>
          </p:cNvPr>
          <p:cNvSpPr>
            <a:spLocks noChangeShapeType="1"/>
          </p:cNvSpPr>
          <p:nvPr/>
        </p:nvSpPr>
        <p:spPr bwMode="auto">
          <a:xfrm flipH="1">
            <a:off x="6299201" y="53498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3" name="Rectangle 37">
            <a:extLst>
              <a:ext uri="{FF2B5EF4-FFF2-40B4-BE49-F238E27FC236}">
                <a16:creationId xmlns:a16="http://schemas.microsoft.com/office/drawing/2014/main" id="{5F78DE34-8FBB-470F-B050-2C9162623960}"/>
              </a:ext>
            </a:extLst>
          </p:cNvPr>
          <p:cNvSpPr>
            <a:spLocks noChangeArrowheads="1"/>
          </p:cNvSpPr>
          <p:nvPr/>
        </p:nvSpPr>
        <p:spPr bwMode="auto">
          <a:xfrm>
            <a:off x="6684963" y="519588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4" name="Line 38">
            <a:extLst>
              <a:ext uri="{FF2B5EF4-FFF2-40B4-BE49-F238E27FC236}">
                <a16:creationId xmlns:a16="http://schemas.microsoft.com/office/drawing/2014/main" id="{5E5FAE11-34FF-47D9-888E-34818E0AEF04}"/>
              </a:ext>
            </a:extLst>
          </p:cNvPr>
          <p:cNvSpPr>
            <a:spLocks noChangeShapeType="1"/>
          </p:cNvSpPr>
          <p:nvPr/>
        </p:nvSpPr>
        <p:spPr bwMode="auto">
          <a:xfrm>
            <a:off x="6684964"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5" name="Line 39">
            <a:extLst>
              <a:ext uri="{FF2B5EF4-FFF2-40B4-BE49-F238E27FC236}">
                <a16:creationId xmlns:a16="http://schemas.microsoft.com/office/drawing/2014/main" id="{95111947-45A5-4474-BB1B-D8A9AA152B6A}"/>
              </a:ext>
            </a:extLst>
          </p:cNvPr>
          <p:cNvSpPr>
            <a:spLocks noChangeShapeType="1"/>
          </p:cNvSpPr>
          <p:nvPr/>
        </p:nvSpPr>
        <p:spPr bwMode="auto">
          <a:xfrm flipH="1">
            <a:off x="6935789"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6" name="Line 40">
            <a:extLst>
              <a:ext uri="{FF2B5EF4-FFF2-40B4-BE49-F238E27FC236}">
                <a16:creationId xmlns:a16="http://schemas.microsoft.com/office/drawing/2014/main" id="{9E411C9C-6BBF-45A3-B8C1-D5A4AAD8CEE3}"/>
              </a:ext>
            </a:extLst>
          </p:cNvPr>
          <p:cNvSpPr>
            <a:spLocks noChangeShapeType="1"/>
          </p:cNvSpPr>
          <p:nvPr/>
        </p:nvSpPr>
        <p:spPr bwMode="auto">
          <a:xfrm>
            <a:off x="9571038" y="5491162"/>
            <a:ext cx="614362"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7" name="Line 41">
            <a:extLst>
              <a:ext uri="{FF2B5EF4-FFF2-40B4-BE49-F238E27FC236}">
                <a16:creationId xmlns:a16="http://schemas.microsoft.com/office/drawing/2014/main" id="{27797007-9D15-4F0C-94E4-19C5888A8ED9}"/>
              </a:ext>
            </a:extLst>
          </p:cNvPr>
          <p:cNvSpPr>
            <a:spLocks noChangeShapeType="1"/>
          </p:cNvSpPr>
          <p:nvPr/>
        </p:nvSpPr>
        <p:spPr bwMode="auto">
          <a:xfrm flipH="1">
            <a:off x="8153401" y="5349875"/>
            <a:ext cx="614363"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78" name="Rectangle 42">
            <a:extLst>
              <a:ext uri="{FF2B5EF4-FFF2-40B4-BE49-F238E27FC236}">
                <a16:creationId xmlns:a16="http://schemas.microsoft.com/office/drawing/2014/main" id="{0FD41FBF-5F22-4A73-A70B-97569269E6BC}"/>
              </a:ext>
            </a:extLst>
          </p:cNvPr>
          <p:cNvSpPr>
            <a:spLocks noChangeArrowheads="1"/>
          </p:cNvSpPr>
          <p:nvPr/>
        </p:nvSpPr>
        <p:spPr bwMode="auto">
          <a:xfrm>
            <a:off x="8539163" y="519588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79" name="Line 43">
            <a:extLst>
              <a:ext uri="{FF2B5EF4-FFF2-40B4-BE49-F238E27FC236}">
                <a16:creationId xmlns:a16="http://schemas.microsoft.com/office/drawing/2014/main" id="{F08A2936-0136-4B5C-8B84-939A33476E4D}"/>
              </a:ext>
            </a:extLst>
          </p:cNvPr>
          <p:cNvSpPr>
            <a:spLocks noChangeShapeType="1"/>
          </p:cNvSpPr>
          <p:nvPr/>
        </p:nvSpPr>
        <p:spPr bwMode="auto">
          <a:xfrm>
            <a:off x="8539164"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0" name="Line 44">
            <a:extLst>
              <a:ext uri="{FF2B5EF4-FFF2-40B4-BE49-F238E27FC236}">
                <a16:creationId xmlns:a16="http://schemas.microsoft.com/office/drawing/2014/main" id="{72509B8B-539D-4C51-B8DE-8259B70DC050}"/>
              </a:ext>
            </a:extLst>
          </p:cNvPr>
          <p:cNvSpPr>
            <a:spLocks noChangeShapeType="1"/>
          </p:cNvSpPr>
          <p:nvPr/>
        </p:nvSpPr>
        <p:spPr bwMode="auto">
          <a:xfrm flipH="1">
            <a:off x="8789989" y="519588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1" name="AutoShape 45">
            <a:extLst>
              <a:ext uri="{FF2B5EF4-FFF2-40B4-BE49-F238E27FC236}">
                <a16:creationId xmlns:a16="http://schemas.microsoft.com/office/drawing/2014/main" id="{9F229139-A274-4958-BD37-98F3D4BA99FE}"/>
              </a:ext>
            </a:extLst>
          </p:cNvPr>
          <p:cNvSpPr>
            <a:spLocks noChangeArrowheads="1"/>
          </p:cNvSpPr>
          <p:nvPr/>
        </p:nvSpPr>
        <p:spPr bwMode="auto">
          <a:xfrm>
            <a:off x="3505200" y="4854575"/>
            <a:ext cx="1676400" cy="1143000"/>
          </a:xfrm>
          <a:prstGeom prst="cube">
            <a:avLst>
              <a:gd name="adj" fmla="val 13889"/>
            </a:avLst>
          </a:prstGeom>
          <a:gradFill rotWithShape="0">
            <a:gsLst>
              <a:gs pos="0">
                <a:srgbClr val="FF0000"/>
              </a:gs>
              <a:gs pos="100000">
                <a:srgbClr val="FF0000">
                  <a:gamma/>
                  <a:shade val="47059"/>
                  <a:invGamma/>
                </a:srgbClr>
              </a:gs>
            </a:gsLst>
            <a:lin ang="270000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Service</a:t>
            </a:r>
            <a:b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b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Consumers</a:t>
            </a:r>
          </a:p>
        </p:txBody>
      </p:sp>
      <p:sp>
        <p:nvSpPr>
          <p:cNvPr id="39982" name="AutoShape 46">
            <a:extLst>
              <a:ext uri="{FF2B5EF4-FFF2-40B4-BE49-F238E27FC236}">
                <a16:creationId xmlns:a16="http://schemas.microsoft.com/office/drawing/2014/main" id="{D1342916-C48D-47EC-B408-496A39A3E564}"/>
              </a:ext>
            </a:extLst>
          </p:cNvPr>
          <p:cNvSpPr>
            <a:spLocks noChangeArrowheads="1"/>
          </p:cNvSpPr>
          <p:nvPr/>
        </p:nvSpPr>
        <p:spPr bwMode="auto">
          <a:xfrm>
            <a:off x="10515600" y="4854575"/>
            <a:ext cx="1676400" cy="1143000"/>
          </a:xfrm>
          <a:prstGeom prst="cube">
            <a:avLst>
              <a:gd name="adj" fmla="val 13889"/>
            </a:avLst>
          </a:prstGeom>
          <a:gradFill rotWithShape="0">
            <a:gsLst>
              <a:gs pos="0">
                <a:srgbClr val="FF0000"/>
              </a:gs>
              <a:gs pos="100000">
                <a:srgbClr val="FF0000">
                  <a:gamma/>
                  <a:shade val="47059"/>
                  <a:invGamma/>
                </a:srgbClr>
              </a:gs>
            </a:gsLst>
            <a:lin ang="2700000" scaled="1"/>
          </a:gradFill>
          <a:ln>
            <a:noFill/>
          </a:ln>
          <a:effectLst/>
          <a:extLs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Service </a:t>
            </a:r>
            <a:b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br>
            <a:r>
              <a:rPr lang="en-US" altLang="x-none" sz="2000" b="1">
                <a:effectLst>
                  <a:outerShdw blurRad="38100" dist="38100" dir="2700000" algn="tl">
                    <a:srgbClr val="000000"/>
                  </a:outerShdw>
                </a:effectLst>
                <a:latin typeface="Arial Unicode MS" pitchFamily="34" charset="-128"/>
                <a:cs typeface="Times New Roman" panose="02020603050405020304" pitchFamily="18" charset="0"/>
              </a:rPr>
              <a:t>Producers</a:t>
            </a:r>
          </a:p>
        </p:txBody>
      </p:sp>
      <p:sp>
        <p:nvSpPr>
          <p:cNvPr id="39983" name="Rectangle 47">
            <a:extLst>
              <a:ext uri="{FF2B5EF4-FFF2-40B4-BE49-F238E27FC236}">
                <a16:creationId xmlns:a16="http://schemas.microsoft.com/office/drawing/2014/main" id="{A464BE1F-F212-4999-940B-54BF44895370}"/>
              </a:ext>
            </a:extLst>
          </p:cNvPr>
          <p:cNvSpPr>
            <a:spLocks noGrp="1" noChangeArrowheads="1"/>
          </p:cNvSpPr>
          <p:nvPr>
            <p:ph type="title"/>
          </p:nvPr>
        </p:nvSpPr>
        <p:spPr/>
        <p:txBody>
          <a:bodyPr/>
          <a:lstStyle/>
          <a:p>
            <a:r>
              <a:rPr lang="en-US" altLang="x-none" dirty="0"/>
              <a:t>Service Communication</a:t>
            </a:r>
          </a:p>
        </p:txBody>
      </p:sp>
      <p:sp>
        <p:nvSpPr>
          <p:cNvPr id="39984" name="Rectangle 48">
            <a:extLst>
              <a:ext uri="{FF2B5EF4-FFF2-40B4-BE49-F238E27FC236}">
                <a16:creationId xmlns:a16="http://schemas.microsoft.com/office/drawing/2014/main" id="{CAECFB51-0FC9-45E1-A4D7-CEF1890EA888}"/>
              </a:ext>
            </a:extLst>
          </p:cNvPr>
          <p:cNvSpPr>
            <a:spLocks noGrp="1" noChangeArrowheads="1"/>
          </p:cNvSpPr>
          <p:nvPr>
            <p:ph type="body" idx="1"/>
          </p:nvPr>
        </p:nvSpPr>
        <p:spPr/>
        <p:txBody>
          <a:bodyPr/>
          <a:lstStyle/>
          <a:p>
            <a:r>
              <a:rPr lang="en-US" altLang="x-none" dirty="0"/>
              <a:t>Communicate with messages</a:t>
            </a:r>
          </a:p>
          <a:p>
            <a:r>
              <a:rPr lang="en-US" altLang="x-none" dirty="0"/>
              <a:t>No knowledge about partner</a:t>
            </a:r>
          </a:p>
          <a:p>
            <a:r>
              <a:rPr lang="en-US" altLang="x-none" dirty="0"/>
              <a:t>Likely heterogeneous</a:t>
            </a:r>
          </a:p>
          <a:p>
            <a:r>
              <a:rPr lang="en-US" altLang="x-none" dirty="0"/>
              <a:t>Providing reliability and security to messages</a:t>
            </a:r>
          </a:p>
          <a:p>
            <a:r>
              <a:rPr lang="en-US" altLang="x-none" dirty="0"/>
              <a:t>Sending messages across consumers and producers</a:t>
            </a:r>
          </a:p>
          <a:p>
            <a:r>
              <a:rPr lang="en-US" altLang="x-none" dirty="0"/>
              <a:t>Service Orchestration</a:t>
            </a:r>
          </a:p>
          <a:p>
            <a:endParaRPr lang="en-US" altLang="x-none" dirty="0"/>
          </a:p>
        </p:txBody>
      </p:sp>
      <p:sp>
        <p:nvSpPr>
          <p:cNvPr id="39985" name="Rectangle 49">
            <a:extLst>
              <a:ext uri="{FF2B5EF4-FFF2-40B4-BE49-F238E27FC236}">
                <a16:creationId xmlns:a16="http://schemas.microsoft.com/office/drawing/2014/main" id="{E2EDC1DC-467A-44F8-970A-26BBD43B0300}"/>
              </a:ext>
            </a:extLst>
          </p:cNvPr>
          <p:cNvSpPr>
            <a:spLocks noChangeArrowheads="1"/>
          </p:cNvSpPr>
          <p:nvPr/>
        </p:nvSpPr>
        <p:spPr bwMode="auto">
          <a:xfrm>
            <a:off x="9272588" y="5329237"/>
            <a:ext cx="500062" cy="306388"/>
          </a:xfrm>
          <a:prstGeom prst="rect">
            <a:avLst/>
          </a:prstGeom>
          <a:gradFill rotWithShape="1">
            <a:gsLst>
              <a:gs pos="0">
                <a:srgbClr val="FFFF00">
                  <a:gamma/>
                  <a:shade val="46275"/>
                  <a:invGamma/>
                </a:srgbClr>
              </a:gs>
              <a:gs pos="50000">
                <a:srgbClr val="FFFF00"/>
              </a:gs>
              <a:gs pos="100000">
                <a:srgbClr val="FFFF00">
                  <a:gamma/>
                  <a:shade val="46275"/>
                  <a:invGamma/>
                </a:srgbClr>
              </a:gs>
            </a:gsLst>
            <a:lin ang="27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x-none" altLang="x-none" b="1">
              <a:solidFill>
                <a:schemeClr val="bg2"/>
              </a:solidFill>
              <a:effectLst>
                <a:outerShdw blurRad="38100" dist="38100" dir="2700000" algn="tl">
                  <a:srgbClr val="FFFFFF"/>
                </a:outerShdw>
              </a:effectLst>
              <a:latin typeface="Arial Unicode MS" pitchFamily="34" charset="-128"/>
              <a:cs typeface="Times New Roman" panose="02020603050405020304" pitchFamily="18" charset="0"/>
            </a:endParaRPr>
          </a:p>
        </p:txBody>
      </p:sp>
      <p:sp>
        <p:nvSpPr>
          <p:cNvPr id="39986" name="Line 50">
            <a:extLst>
              <a:ext uri="{FF2B5EF4-FFF2-40B4-BE49-F238E27FC236}">
                <a16:creationId xmlns:a16="http://schemas.microsoft.com/office/drawing/2014/main" id="{4BD0AA91-9481-45AD-9EF5-C88FE5496DCC}"/>
              </a:ext>
            </a:extLst>
          </p:cNvPr>
          <p:cNvSpPr>
            <a:spLocks noChangeShapeType="1"/>
          </p:cNvSpPr>
          <p:nvPr/>
        </p:nvSpPr>
        <p:spPr bwMode="auto">
          <a:xfrm>
            <a:off x="9272589" y="532923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
        <p:nvSpPr>
          <p:cNvPr id="39987" name="Line 51">
            <a:extLst>
              <a:ext uri="{FF2B5EF4-FFF2-40B4-BE49-F238E27FC236}">
                <a16:creationId xmlns:a16="http://schemas.microsoft.com/office/drawing/2014/main" id="{10956E08-40D7-4127-97C2-2E6EC7AD6174}"/>
              </a:ext>
            </a:extLst>
          </p:cNvPr>
          <p:cNvSpPr>
            <a:spLocks noChangeShapeType="1"/>
          </p:cNvSpPr>
          <p:nvPr/>
        </p:nvSpPr>
        <p:spPr bwMode="auto">
          <a:xfrm flipH="1">
            <a:off x="9523414" y="5329237"/>
            <a:ext cx="249237" cy="134938"/>
          </a:xfrm>
          <a:prstGeom prst="line">
            <a:avLst/>
          </a:prstGeom>
          <a:no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a:p>
        </p:txBody>
      </p:sp>
    </p:spTree>
    <p:extLst>
      <p:ext uri="{BB962C8B-B14F-4D97-AF65-F5344CB8AC3E}">
        <p14:creationId xmlns:p14="http://schemas.microsoft.com/office/powerpoint/2010/main" val="6431199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Point-to-point service interactions</a:t>
            </a:r>
            <a:endParaRPr lang="zh-CN" altLang="en-US"/>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905000"/>
            <a:ext cx="37052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1905000"/>
            <a:ext cx="36671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001436"/>
      </p:ext>
    </p:extLst>
  </p:cSld>
  <p:clrMapOvr>
    <a:masterClrMapping/>
  </p:clrMapOvr>
  <mc:AlternateContent xmlns:mc="http://schemas.openxmlformats.org/markup-compatibility/2006" xmlns:p14="http://schemas.microsoft.com/office/powerpoint/2010/main">
    <mc:Choice Requires="p14">
      <p:transition spd="slow" p14:dur="2000" advTm="1300"/>
    </mc:Choice>
    <mc:Fallback xmlns="">
      <p:transition spd="slow" advTm="1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en-US" sz="4000"/>
              <a:t>Overcoming the </a:t>
            </a:r>
            <a:r>
              <a:rPr lang="et-EE" sz="4000"/>
              <a:t>P</a:t>
            </a:r>
            <a:r>
              <a:rPr lang="en-US" sz="4000"/>
              <a:t>roblems of </a:t>
            </a:r>
            <a:br>
              <a:rPr lang="et-EE" sz="4000"/>
            </a:br>
            <a:r>
              <a:rPr lang="et-EE" sz="4000"/>
              <a:t>P</a:t>
            </a:r>
            <a:r>
              <a:rPr lang="en-US" sz="4000"/>
              <a:t>oint-to-point </a:t>
            </a:r>
            <a:r>
              <a:rPr lang="et-EE" sz="4000"/>
              <a:t>I</a:t>
            </a:r>
            <a:r>
              <a:rPr lang="en-US" sz="4000"/>
              <a:t>ntegration with ESB</a:t>
            </a:r>
            <a:endParaRPr lang="et-EE" sz="4000"/>
          </a:p>
        </p:txBody>
      </p:sp>
      <p:pic>
        <p:nvPicPr>
          <p:cNvPr id="125957"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3863976" y="1773239"/>
            <a:ext cx="4316413"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79</a:t>
            </a:fld>
            <a:endParaRPr lang="et-EE"/>
          </a:p>
        </p:txBody>
      </p:sp>
    </p:spTree>
    <p:extLst>
      <p:ext uri="{BB962C8B-B14F-4D97-AF65-F5344CB8AC3E}">
        <p14:creationId xmlns:p14="http://schemas.microsoft.com/office/powerpoint/2010/main" val="13512797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45AE-0409-4BFE-A1A3-5B1CF511E45B}"/>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4A60BC1-B8F6-4B00-8C38-80AC7B48AE32}"/>
              </a:ext>
            </a:extLst>
          </p:cNvPr>
          <p:cNvSpPr>
            <a:spLocks noGrp="1"/>
          </p:cNvSpPr>
          <p:nvPr>
            <p:ph idx="1"/>
          </p:nvPr>
        </p:nvSpPr>
        <p:spPr/>
        <p:txBody>
          <a:bodyPr>
            <a:normAutofit/>
          </a:bodyPr>
          <a:lstStyle/>
          <a:p>
            <a:r>
              <a:rPr lang="en-US" sz="4000" dirty="0"/>
              <a:t>The process of planning, designing and constructing structures</a:t>
            </a:r>
          </a:p>
        </p:txBody>
      </p:sp>
    </p:spTree>
    <p:extLst>
      <p:ext uri="{BB962C8B-B14F-4D97-AF65-F5344CB8AC3E}">
        <p14:creationId xmlns:p14="http://schemas.microsoft.com/office/powerpoint/2010/main" val="33239315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9"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860314" y="136525"/>
            <a:ext cx="10493486" cy="65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80</a:t>
            </a:fld>
            <a:endParaRPr lang="et-EE"/>
          </a:p>
        </p:txBody>
      </p:sp>
    </p:spTree>
    <p:extLst>
      <p:ext uri="{BB962C8B-B14F-4D97-AF65-F5344CB8AC3E}">
        <p14:creationId xmlns:p14="http://schemas.microsoft.com/office/powerpoint/2010/main" val="4033976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5" name="Picture 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05878" y="317549"/>
            <a:ext cx="11446868" cy="64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53C3553-6D76-487D-82B0-E7D1E2143BE1}" type="slidenum">
              <a:rPr lang="et-EE" smtClean="0"/>
              <a:pPr/>
              <a:t>81</a:t>
            </a:fld>
            <a:endParaRPr lang="et-EE"/>
          </a:p>
        </p:txBody>
      </p:sp>
    </p:spTree>
    <p:extLst>
      <p:ext uri="{BB962C8B-B14F-4D97-AF65-F5344CB8AC3E}">
        <p14:creationId xmlns:p14="http://schemas.microsoft.com/office/powerpoint/2010/main" val="2788434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a:t>
            </a:r>
            <a:r>
              <a:rPr lang="et-EE"/>
              <a:t>E</a:t>
            </a:r>
            <a:r>
              <a:rPr lang="en-US"/>
              <a:t>SB Architecture</a:t>
            </a:r>
          </a:p>
        </p:txBody>
      </p:sp>
      <p:sp>
        <p:nvSpPr>
          <p:cNvPr id="75779" name="Rectangle 3"/>
          <p:cNvSpPr>
            <a:spLocks noGrp="1" noChangeArrowheads="1"/>
          </p:cNvSpPr>
          <p:nvPr>
            <p:ph type="body" idx="1"/>
          </p:nvPr>
        </p:nvSpPr>
        <p:spPr/>
        <p:txBody>
          <a:bodyPr>
            <a:normAutofit/>
          </a:bodyPr>
          <a:lstStyle/>
          <a:p>
            <a:r>
              <a:rPr lang="en-US" sz="3200" dirty="0"/>
              <a:t>The purpose of the </a:t>
            </a:r>
            <a:r>
              <a:rPr lang="et-EE" sz="3200" dirty="0"/>
              <a:t>E</a:t>
            </a:r>
            <a:r>
              <a:rPr lang="en-US" sz="3200" dirty="0"/>
              <a:t>SB is so that common specifications, policies, </a:t>
            </a:r>
            <a:r>
              <a:rPr lang="en-US" sz="3200" dirty="0" err="1"/>
              <a:t>etc</a:t>
            </a:r>
            <a:r>
              <a:rPr lang="en-US" sz="3200" dirty="0"/>
              <a:t> can be made at the bus level, rather than for each individual service. </a:t>
            </a:r>
          </a:p>
        </p:txBody>
      </p:sp>
      <p:sp>
        <p:nvSpPr>
          <p:cNvPr id="2" name="Slide Number Placeholder 1"/>
          <p:cNvSpPr>
            <a:spLocks noGrp="1"/>
          </p:cNvSpPr>
          <p:nvPr>
            <p:ph type="sldNum" sz="quarter" idx="12"/>
          </p:nvPr>
        </p:nvSpPr>
        <p:spPr/>
        <p:txBody>
          <a:bodyPr/>
          <a:lstStyle/>
          <a:p>
            <a:fld id="{F2B1BC60-FA16-4175-939F-92161651437E}" type="slidenum">
              <a:rPr lang="et-EE" smtClean="0"/>
              <a:pPr/>
              <a:t>82</a:t>
            </a:fld>
            <a:endParaRPr lang="et-EE"/>
          </a:p>
        </p:txBody>
      </p:sp>
    </p:spTree>
    <p:extLst>
      <p:ext uri="{BB962C8B-B14F-4D97-AF65-F5344CB8AC3E}">
        <p14:creationId xmlns:p14="http://schemas.microsoft.com/office/powerpoint/2010/main" val="4213643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discussed many benefits of SOA. Can you think of any scenario when SOA would NOT be a preferred choice? </a:t>
            </a:r>
          </a:p>
          <a:p>
            <a:endParaRPr lang="en-US" sz="3600" dirty="0"/>
          </a:p>
        </p:txBody>
      </p:sp>
    </p:spTree>
    <p:extLst>
      <p:ext uri="{BB962C8B-B14F-4D97-AF65-F5344CB8AC3E}">
        <p14:creationId xmlns:p14="http://schemas.microsoft.com/office/powerpoint/2010/main" val="41426826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9693EF6-42E4-4EA9-AA5A-67C1BD909F3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 discussed many benefits of SOA. Can you think of any scenario when SOA would NOT be a preferred choice? </a:t>
            </a:r>
          </a:p>
        </p:txBody>
      </p:sp>
      <p:sp>
        <p:nvSpPr>
          <p:cNvPr id="7" name="矩形: 圆角 6">
            <a:extLst>
              <a:ext uri="{FF2B5EF4-FFF2-40B4-BE49-F238E27FC236}">
                <a16:creationId xmlns:a16="http://schemas.microsoft.com/office/drawing/2014/main" id="{EE1A24D0-E129-4C60-955C-87927AE77F9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8024B42C-7431-484F-849D-425EA271E56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FB1D82EE-8A2A-4C1B-943E-284D659BFBDC}"/>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3DE1A3D-D757-416A-A1E0-5137854527F7}"/>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915B4236-A73D-42C4-BB73-9B1D0E354264}"/>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A33A51FF-4B70-4FD6-A582-96834AD8F9A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2AC14993-98F1-40E9-8CC4-734DA10FAD7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15AD846-62FC-4A03-914E-F430086283E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446633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8">
            <a:extLst>
              <a:ext uri="{FF2B5EF4-FFF2-40B4-BE49-F238E27FC236}">
                <a16:creationId xmlns:a16="http://schemas.microsoft.com/office/drawing/2014/main" id="{7946AE7F-EF47-4FCB-A4A2-EDF778C9F8ED}"/>
              </a:ext>
            </a:extLst>
          </p:cNvPr>
          <p:cNvSpPr>
            <a:spLocks noGrp="1" noChangeArrowheads="1"/>
          </p:cNvSpPr>
          <p:nvPr>
            <p:ph type="body" idx="1"/>
          </p:nvPr>
        </p:nvSpPr>
        <p:spPr/>
        <p:txBody>
          <a:bodyPr>
            <a:normAutofit lnSpcReduction="10000"/>
          </a:bodyPr>
          <a:lstStyle/>
          <a:p>
            <a:pPr eaLnBrk="1" hangingPunct="1"/>
            <a:r>
              <a:rPr lang="en-US" altLang="x-none" sz="4000" dirty="0"/>
              <a:t>Service Orientation</a:t>
            </a:r>
          </a:p>
          <a:p>
            <a:pPr eaLnBrk="1" hangingPunct="1"/>
            <a:endParaRPr lang="en-US" altLang="x-none" sz="4000" dirty="0"/>
          </a:p>
          <a:p>
            <a:pPr eaLnBrk="1" hangingPunct="1"/>
            <a:r>
              <a:rPr lang="en-US" altLang="x-none" sz="4000" dirty="0"/>
              <a:t>Reuse</a:t>
            </a:r>
          </a:p>
          <a:p>
            <a:pPr eaLnBrk="1" hangingPunct="1"/>
            <a:endParaRPr lang="en-US" altLang="x-none" sz="4000" dirty="0"/>
          </a:p>
          <a:p>
            <a:pPr eaLnBrk="1" hangingPunct="1"/>
            <a:r>
              <a:rPr lang="en-US" altLang="x-none" sz="4000" dirty="0"/>
              <a:t>Sharing of Responsibilities</a:t>
            </a:r>
          </a:p>
          <a:p>
            <a:pPr eaLnBrk="1" hangingPunct="1"/>
            <a:endParaRPr lang="en-US" altLang="x-none" sz="4000" dirty="0"/>
          </a:p>
          <a:p>
            <a:pPr eaLnBrk="1" hangingPunct="1"/>
            <a:r>
              <a:rPr lang="en-US" altLang="x-none" sz="4000" dirty="0"/>
              <a:t>Increased complexity!</a:t>
            </a:r>
          </a:p>
        </p:txBody>
      </p:sp>
      <p:sp>
        <p:nvSpPr>
          <p:cNvPr id="2162691" name="Text Box 3">
            <a:extLst>
              <a:ext uri="{FF2B5EF4-FFF2-40B4-BE49-F238E27FC236}">
                <a16:creationId xmlns:a16="http://schemas.microsoft.com/office/drawing/2014/main" id="{5316FA36-E183-4E0C-A19B-B4F653546B01}"/>
              </a:ext>
            </a:extLst>
          </p:cNvPr>
          <p:cNvSpPr txBox="1">
            <a:spLocks noChangeArrowheads="1"/>
          </p:cNvSpPr>
          <p:nvPr/>
        </p:nvSpPr>
        <p:spPr bwMode="auto">
          <a:xfrm>
            <a:off x="5859010" y="1649012"/>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Business functionality has to be made available as services. Service contracts must be fixed</a:t>
            </a:r>
          </a:p>
        </p:txBody>
      </p:sp>
      <p:sp>
        <p:nvSpPr>
          <p:cNvPr id="2162692" name="Text Box 4">
            <a:extLst>
              <a:ext uri="{FF2B5EF4-FFF2-40B4-BE49-F238E27FC236}">
                <a16:creationId xmlns:a16="http://schemas.microsoft.com/office/drawing/2014/main" id="{0CC02AE0-C627-4ED8-BF22-DCF9A75C75A4}"/>
              </a:ext>
            </a:extLst>
          </p:cNvPr>
          <p:cNvSpPr txBox="1">
            <a:spLocks noChangeArrowheads="1"/>
          </p:cNvSpPr>
          <p:nvPr/>
        </p:nvSpPr>
        <p:spPr bwMode="auto">
          <a:xfrm>
            <a:off x="3791467" y="2847349"/>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Implemented services must be designed with reuse in mind. This creates some overhead.</a:t>
            </a:r>
          </a:p>
        </p:txBody>
      </p:sp>
      <p:sp>
        <p:nvSpPr>
          <p:cNvPr id="2162693" name="Text Box 5">
            <a:extLst>
              <a:ext uri="{FF2B5EF4-FFF2-40B4-BE49-F238E27FC236}">
                <a16:creationId xmlns:a16="http://schemas.microsoft.com/office/drawing/2014/main" id="{0CB19A01-DC22-4957-81A4-5BD09BB2CB97}"/>
              </a:ext>
            </a:extLst>
          </p:cNvPr>
          <p:cNvSpPr txBox="1">
            <a:spLocks noChangeArrowheads="1"/>
          </p:cNvSpPr>
          <p:nvPr/>
        </p:nvSpPr>
        <p:spPr bwMode="auto">
          <a:xfrm>
            <a:off x="6707921" y="3997949"/>
            <a:ext cx="4953887" cy="1015663"/>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altLang="x-none" sz="2000" dirty="0">
                <a:solidFill>
                  <a:srgbClr val="FFFFFF"/>
                </a:solidFill>
              </a:rPr>
              <a:t>Potential service users must be involved in the design process and will have influence on the service design</a:t>
            </a:r>
            <a:r>
              <a:rPr lang="en-US" altLang="x-none" sz="1800" i="1" dirty="0"/>
              <a:t> </a:t>
            </a:r>
          </a:p>
        </p:txBody>
      </p:sp>
      <p:sp>
        <p:nvSpPr>
          <p:cNvPr id="2162695" name="Rectangle 7">
            <a:extLst>
              <a:ext uri="{FF2B5EF4-FFF2-40B4-BE49-F238E27FC236}">
                <a16:creationId xmlns:a16="http://schemas.microsoft.com/office/drawing/2014/main" id="{BDDDC9DF-F969-4A35-80ED-1BC9C4C4AEBE}"/>
              </a:ext>
            </a:extLst>
          </p:cNvPr>
          <p:cNvSpPr>
            <a:spLocks noGrp="1" noChangeArrowheads="1"/>
          </p:cNvSpPr>
          <p:nvPr>
            <p:ph type="title"/>
          </p:nvPr>
        </p:nvSpPr>
        <p:spPr/>
        <p:txBody>
          <a:bodyPr/>
          <a:lstStyle/>
          <a:p>
            <a:pPr eaLnBrk="1" hangingPunct="1">
              <a:defRPr/>
            </a:pPr>
            <a:r>
              <a:rPr lang="en-US" dirty="0"/>
              <a:t>Applying SOA - Challenges</a:t>
            </a:r>
          </a:p>
        </p:txBody>
      </p:sp>
    </p:spTree>
    <p:extLst>
      <p:ext uri="{BB962C8B-B14F-4D97-AF65-F5344CB8AC3E}">
        <p14:creationId xmlns:p14="http://schemas.microsoft.com/office/powerpoint/2010/main" val="17014827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62691"/>
                                        </p:tgtEl>
                                        <p:attrNameLst>
                                          <p:attrName>style.visibility</p:attrName>
                                        </p:attrNameLst>
                                      </p:cBhvr>
                                      <p:to>
                                        <p:strVal val="visible"/>
                                      </p:to>
                                    </p:set>
                                    <p:animEffect transition="in" filter="barn(inHorizontal)">
                                      <p:cBhvr>
                                        <p:cTn id="7" dur="500"/>
                                        <p:tgtEl>
                                          <p:spTgt spid="2162691"/>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162692"/>
                                        </p:tgtEl>
                                        <p:attrNameLst>
                                          <p:attrName>style.visibility</p:attrName>
                                        </p:attrNameLst>
                                      </p:cBhvr>
                                      <p:to>
                                        <p:strVal val="visible"/>
                                      </p:to>
                                    </p:set>
                                    <p:animEffect transition="in" filter="barn(inHorizontal)">
                                      <p:cBhvr>
                                        <p:cTn id="10" dur="500"/>
                                        <p:tgtEl>
                                          <p:spTgt spid="2162692"/>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162693"/>
                                        </p:tgtEl>
                                        <p:attrNameLst>
                                          <p:attrName>style.visibility</p:attrName>
                                        </p:attrNameLst>
                                      </p:cBhvr>
                                      <p:to>
                                        <p:strVal val="visible"/>
                                      </p:to>
                                    </p:set>
                                    <p:animEffect transition="in" filter="barn(inHorizontal)">
                                      <p:cBhvr>
                                        <p:cTn id="13" dur="500"/>
                                        <p:tgtEl>
                                          <p:spTgt spid="216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2691" grpId="0" animBg="1"/>
      <p:bldP spid="2162692" grpId="0" animBg="1"/>
      <p:bldP spid="216269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GB" sz="3600" dirty="0"/>
              <a:t>When you have homogenous IT environment </a:t>
            </a:r>
          </a:p>
        </p:txBody>
      </p:sp>
    </p:spTree>
    <p:extLst>
      <p:ext uri="{BB962C8B-B14F-4D97-AF65-F5344CB8AC3E}">
        <p14:creationId xmlns:p14="http://schemas.microsoft.com/office/powerpoint/2010/main" val="2751905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GB" sz="3600" dirty="0"/>
              <a:t>When you have homogenous IT environment </a:t>
            </a:r>
          </a:p>
          <a:p>
            <a:r>
              <a:rPr lang="en-GB" sz="3600" dirty="0"/>
              <a:t>When real time performance is critical </a:t>
            </a:r>
          </a:p>
        </p:txBody>
      </p:sp>
    </p:spTree>
    <p:extLst>
      <p:ext uri="{BB962C8B-B14F-4D97-AF65-F5344CB8AC3E}">
        <p14:creationId xmlns:p14="http://schemas.microsoft.com/office/powerpoint/2010/main" val="1861679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GB" sz="3600" dirty="0"/>
              <a:t>When you have homogenous IT environment </a:t>
            </a:r>
          </a:p>
          <a:p>
            <a:r>
              <a:rPr lang="en-GB" sz="3600" dirty="0"/>
              <a:t>When real time performance is critical </a:t>
            </a:r>
          </a:p>
          <a:p>
            <a:r>
              <a:rPr lang="en-GB" sz="3600" dirty="0"/>
              <a:t>When tight coupling is a pro not a con </a:t>
            </a:r>
          </a:p>
        </p:txBody>
      </p:sp>
    </p:spTree>
    <p:extLst>
      <p:ext uri="{BB962C8B-B14F-4D97-AF65-F5344CB8AC3E}">
        <p14:creationId xmlns:p14="http://schemas.microsoft.com/office/powerpoint/2010/main" val="269379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E50-5D9F-4971-AE21-E415EA11B9A4}"/>
              </a:ext>
            </a:extLst>
          </p:cNvPr>
          <p:cNvSpPr>
            <a:spLocks noGrp="1"/>
          </p:cNvSpPr>
          <p:nvPr>
            <p:ph type="title"/>
          </p:nvPr>
        </p:nvSpPr>
        <p:spPr/>
        <p:txBody>
          <a:bodyPr/>
          <a:lstStyle/>
          <a:p>
            <a:r>
              <a:rPr lang="en-US" dirty="0"/>
              <a:t>Where not to use SOA?</a:t>
            </a:r>
          </a:p>
        </p:txBody>
      </p:sp>
      <p:sp>
        <p:nvSpPr>
          <p:cNvPr id="3" name="Content Placeholder 2">
            <a:extLst>
              <a:ext uri="{FF2B5EF4-FFF2-40B4-BE49-F238E27FC236}">
                <a16:creationId xmlns:a16="http://schemas.microsoft.com/office/drawing/2014/main" id="{0484B1F9-BBFD-4810-AF48-4A1E0411DD5C}"/>
              </a:ext>
            </a:extLst>
          </p:cNvPr>
          <p:cNvSpPr>
            <a:spLocks noGrp="1"/>
          </p:cNvSpPr>
          <p:nvPr>
            <p:ph idx="1"/>
          </p:nvPr>
        </p:nvSpPr>
        <p:spPr/>
        <p:txBody>
          <a:bodyPr>
            <a:normAutofit/>
          </a:bodyPr>
          <a:lstStyle/>
          <a:p>
            <a:r>
              <a:rPr lang="en-GB" sz="3600" dirty="0"/>
              <a:t>When you have homogenous IT environment </a:t>
            </a:r>
          </a:p>
          <a:p>
            <a:r>
              <a:rPr lang="en-GB" sz="3600" dirty="0"/>
              <a:t>When real time performance is critical </a:t>
            </a:r>
          </a:p>
          <a:p>
            <a:r>
              <a:rPr lang="en-GB" sz="3600" dirty="0"/>
              <a:t>When tight coupling is a pro not a con </a:t>
            </a:r>
          </a:p>
          <a:p>
            <a:r>
              <a:rPr lang="en-GB" sz="3600" dirty="0"/>
              <a:t>When things don’t change</a:t>
            </a:r>
            <a:endParaRPr lang="en-US" sz="3600" dirty="0"/>
          </a:p>
        </p:txBody>
      </p:sp>
    </p:spTree>
    <p:extLst>
      <p:ext uri="{BB962C8B-B14F-4D97-AF65-F5344CB8AC3E}">
        <p14:creationId xmlns:p14="http://schemas.microsoft.com/office/powerpoint/2010/main" val="23585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D71D-1CCF-4DED-BD5B-FE0E0304D424}"/>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FC3DDE61-8E94-44F3-8BB0-C6BE4973A3BE}"/>
              </a:ext>
            </a:extLst>
          </p:cNvPr>
          <p:cNvSpPr>
            <a:spLocks noGrp="1"/>
          </p:cNvSpPr>
          <p:nvPr>
            <p:ph idx="1"/>
          </p:nvPr>
        </p:nvSpPr>
        <p:spPr/>
        <p:txBody>
          <a:bodyPr>
            <a:normAutofit lnSpcReduction="10000"/>
          </a:bodyPr>
          <a:lstStyle/>
          <a:p>
            <a:r>
              <a:rPr lang="en-US" sz="4000" dirty="0">
                <a:highlight>
                  <a:srgbClr val="FFFF00"/>
                </a:highlight>
              </a:rPr>
              <a:t>Structures of a software system </a:t>
            </a:r>
            <a:r>
              <a:rPr lang="en-US" sz="4000" dirty="0"/>
              <a:t>and the discipline of creating such structures and systems</a:t>
            </a:r>
          </a:p>
          <a:p>
            <a:r>
              <a:rPr lang="en-US" sz="4000" dirty="0"/>
              <a:t>Each structure compromises </a:t>
            </a:r>
          </a:p>
          <a:p>
            <a:pPr lvl="1"/>
            <a:r>
              <a:rPr lang="en-US" sz="3600" dirty="0"/>
              <a:t>Software elements</a:t>
            </a:r>
          </a:p>
          <a:p>
            <a:pPr lvl="1"/>
            <a:r>
              <a:rPr lang="en-US" sz="3600" dirty="0"/>
              <a:t>Relations among the elements</a:t>
            </a:r>
          </a:p>
          <a:p>
            <a:pPr lvl="1"/>
            <a:r>
              <a:rPr lang="en-US" sz="3600" dirty="0"/>
              <a:t>Properties of elements</a:t>
            </a:r>
          </a:p>
          <a:p>
            <a:pPr lvl="1"/>
            <a:r>
              <a:rPr lang="en-US" sz="3600" dirty="0"/>
              <a:t>Properties of relations</a:t>
            </a:r>
          </a:p>
        </p:txBody>
      </p:sp>
    </p:spTree>
    <p:extLst>
      <p:ext uri="{BB962C8B-B14F-4D97-AF65-F5344CB8AC3E}">
        <p14:creationId xmlns:p14="http://schemas.microsoft.com/office/powerpoint/2010/main" val="1191574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5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Architectural patterns of SOA</a:t>
            </a:r>
          </a:p>
          <a:p>
            <a:r>
              <a:rPr lang="en-US" sz="3600" dirty="0"/>
              <a:t>Designing distributed systems with SOA</a:t>
            </a:r>
          </a:p>
        </p:txBody>
      </p:sp>
    </p:spTree>
    <p:extLst>
      <p:ext uri="{BB962C8B-B14F-4D97-AF65-F5344CB8AC3E}">
        <p14:creationId xmlns:p14="http://schemas.microsoft.com/office/powerpoint/2010/main" val="3936217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olling"/>
  <p:tag name="PROBLEMSCORE" val="0.0"/>
  <p:tag name="ANONYMOUSPOLLING" val="Tru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6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9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7092</TotalTime>
  <Words>3207</Words>
  <Application>Microsoft Office PowerPoint</Application>
  <PresentationFormat>宽屏</PresentationFormat>
  <Paragraphs>490</Paragraphs>
  <Slides>90</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8" baseType="lpstr">
      <vt:lpstr>Arial Unicode MS</vt:lpstr>
      <vt:lpstr>Microsoft Yahei</vt:lpstr>
      <vt:lpstr>Arial</vt:lpstr>
      <vt:lpstr>Calibri</vt:lpstr>
      <vt:lpstr>Calibri Light</vt:lpstr>
      <vt:lpstr>Times New Roman</vt:lpstr>
      <vt:lpstr>Office Theme</vt:lpstr>
      <vt:lpstr>Visio</vt:lpstr>
      <vt:lpstr>COMP3017 Service Computing</vt:lpstr>
      <vt:lpstr>Module Five: Service Oriented Architecture: architectural patterns and modelling methods of SOA, designing a distributed service system with SOA </vt:lpstr>
      <vt:lpstr>Our materials for this module: </vt:lpstr>
      <vt:lpstr>Module 5 Learning Outcomes</vt:lpstr>
      <vt:lpstr>Guided questions for Module 5</vt:lpstr>
      <vt:lpstr>Guided questions for Module 5</vt:lpstr>
      <vt:lpstr>Service Oriented Architecture</vt:lpstr>
      <vt:lpstr>Architecture</vt:lpstr>
      <vt:lpstr>Software Architecture</vt:lpstr>
      <vt:lpstr>Service Oriented Architecture</vt:lpstr>
      <vt:lpstr>What is SOA?</vt:lpstr>
      <vt:lpstr>SOA Service</vt:lpstr>
      <vt:lpstr>Anatomy of a Service</vt:lpstr>
      <vt:lpstr>How did it come to SOA?</vt:lpstr>
      <vt:lpstr>How did it come to SOA?</vt:lpstr>
      <vt:lpstr>How did it come to SOA?</vt:lpstr>
      <vt:lpstr>Why SOA in Enterprise?</vt:lpstr>
      <vt:lpstr>Why SOA?</vt:lpstr>
      <vt:lpstr>Application Centric</vt:lpstr>
      <vt:lpstr>Service Centric</vt:lpstr>
      <vt:lpstr>Why SOA in Enterprises? ENABLE FLEXIBLE, FEDERATED BUSINESS PROCESSES</vt:lpstr>
      <vt:lpstr>Business benefits – decreased cost</vt:lpstr>
      <vt:lpstr>Business benefits – increased productivity</vt:lpstr>
      <vt:lpstr>Business benefits - partnership</vt:lpstr>
      <vt:lpstr>Business benefits – agility </vt:lpstr>
      <vt:lpstr>Technical Benefits</vt:lpstr>
      <vt:lpstr>Technical Benefits</vt:lpstr>
      <vt:lpstr>Technical Benefits</vt:lpstr>
      <vt:lpstr>Technical Benefits</vt:lpstr>
      <vt:lpstr>Web Services vs SOA</vt:lpstr>
      <vt:lpstr>Web Services vs SOA</vt:lpstr>
      <vt:lpstr>Web Services vs SOA</vt:lpstr>
      <vt:lpstr>Web Services vs SOA</vt:lpstr>
      <vt:lpstr>Web service implementation of SOA</vt:lpstr>
      <vt:lpstr>Basic Web Services</vt:lpstr>
      <vt:lpstr>SOA Standards Stack</vt:lpstr>
      <vt:lpstr>SOA Architecture </vt:lpstr>
      <vt:lpstr>Basic Components of an SOA</vt:lpstr>
      <vt:lpstr>PowerPoint 演示文稿</vt:lpstr>
      <vt:lpstr>Characteristics of service-oriented architectures</vt:lpstr>
      <vt:lpstr>PowerPoint 演示文稿</vt:lpstr>
      <vt:lpstr>Recall our definition - What is SOA?</vt:lpstr>
      <vt:lpstr>Recall our definition - SOA Service</vt:lpstr>
      <vt:lpstr>Characteristics of service-oriented architectures</vt:lpstr>
      <vt:lpstr>Service Design Principles</vt:lpstr>
      <vt:lpstr>Common Service Design Principles</vt:lpstr>
      <vt:lpstr>Standardized Service Contracts </vt:lpstr>
      <vt:lpstr>Standardized Service Contracts in SOA Architecture </vt:lpstr>
      <vt:lpstr>PowerPoint 演示文稿</vt:lpstr>
      <vt:lpstr>Service contract goals</vt:lpstr>
      <vt:lpstr>WSDL – standardized service contracts support in Web Services</vt:lpstr>
      <vt:lpstr>Loose Coupling </vt:lpstr>
      <vt:lpstr>Abstraction</vt:lpstr>
      <vt:lpstr>Reusability</vt:lpstr>
      <vt:lpstr>Service design principles: Reusability</vt:lpstr>
      <vt:lpstr>Reusability</vt:lpstr>
      <vt:lpstr>PowerPoint 演示文稿</vt:lpstr>
      <vt:lpstr>WSDL Authoring Style Recommendation helps with reusability of Web Services</vt:lpstr>
      <vt:lpstr>Autonomy</vt:lpstr>
      <vt:lpstr>Statelessness </vt:lpstr>
      <vt:lpstr>Discoverability</vt:lpstr>
      <vt:lpstr>Composability</vt:lpstr>
      <vt:lpstr>PowerPoint 演示文稿</vt:lpstr>
      <vt:lpstr>Service Design Principles</vt:lpstr>
      <vt:lpstr>Do service orientation principles interrelate? </vt:lpstr>
      <vt:lpstr>PowerPoint 演示文稿</vt:lpstr>
      <vt:lpstr>Service reusability relationship with other principles </vt:lpstr>
      <vt:lpstr>Service reusability relationship with other principles </vt:lpstr>
      <vt:lpstr>Service reusability relationship with other principles </vt:lpstr>
      <vt:lpstr>Service reusability relationship with other principles </vt:lpstr>
      <vt:lpstr>Service reusability relationship with other principles </vt:lpstr>
      <vt:lpstr>PowerPoint 演示文稿</vt:lpstr>
      <vt:lpstr>Service reusability relationship with other principles </vt:lpstr>
      <vt:lpstr>Service reusability relationship with other principles </vt:lpstr>
      <vt:lpstr>Common Service Design Principles</vt:lpstr>
      <vt:lpstr>Loose coupling is enabled by an ESB</vt:lpstr>
      <vt:lpstr>Service Communication</vt:lpstr>
      <vt:lpstr>Point-to-point service interactions</vt:lpstr>
      <vt:lpstr>Overcoming the Problems of  Point-to-point Integration with ESB</vt:lpstr>
      <vt:lpstr>PowerPoint 演示文稿</vt:lpstr>
      <vt:lpstr>PowerPoint 演示文稿</vt:lpstr>
      <vt:lpstr>The ESB Architecture</vt:lpstr>
      <vt:lpstr>Where not to use SOA?</vt:lpstr>
      <vt:lpstr>PowerPoint 演示文稿</vt:lpstr>
      <vt:lpstr>Applying SOA - Challenges</vt:lpstr>
      <vt:lpstr>Where not to use SOA?</vt:lpstr>
      <vt:lpstr>Where not to use SOA?</vt:lpstr>
      <vt:lpstr>Where not to use SOA?</vt:lpstr>
      <vt:lpstr>Where not to use SOA?</vt:lpstr>
      <vt:lpstr>Module 5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5</dc:title>
  <dc:creator>Joanna Siebert</dc:creator>
  <cp:lastModifiedBy>刘玄昊</cp:lastModifiedBy>
  <cp:revision>457</cp:revision>
  <cp:lastPrinted>2023-02-18T04:32:49Z</cp:lastPrinted>
  <dcterms:created xsi:type="dcterms:W3CDTF">2020-03-15T08:11:10Z</dcterms:created>
  <dcterms:modified xsi:type="dcterms:W3CDTF">2023-04-22T14:00:34Z</dcterms:modified>
</cp:coreProperties>
</file>