
<file path=[Content_Types].xml><?xml version="1.0" encoding="utf-8"?>
<Types xmlns="http://schemas.openxmlformats.org/package/2006/content-types">
  <Default Extension="gif" ContentType="image/gi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093" r:id="rId2"/>
    <p:sldId id="2770" r:id="rId3"/>
    <p:sldId id="2771" r:id="rId4"/>
    <p:sldId id="2772" r:id="rId5"/>
    <p:sldId id="2773" r:id="rId6"/>
    <p:sldId id="2774" r:id="rId7"/>
    <p:sldId id="2775" r:id="rId8"/>
    <p:sldId id="2776" r:id="rId9"/>
    <p:sldId id="2777" r:id="rId10"/>
    <p:sldId id="2778" r:id="rId11"/>
    <p:sldId id="2779" r:id="rId12"/>
    <p:sldId id="2780" r:id="rId13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550" autoAdjust="0"/>
    <p:restoredTop sz="94660"/>
  </p:normalViewPr>
  <p:slideViewPr>
    <p:cSldViewPr snapToGrid="0">
      <p:cViewPr varScale="1">
        <p:scale>
          <a:sx n="85" d="100"/>
          <a:sy n="85" d="100"/>
        </p:scale>
        <p:origin x="72" y="5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1FFF7-2BA0-475E-BFE7-C3F82A9A6946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E7BA-17BE-4C72-BDE9-93CAA4D0D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72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9A35E-D7B7-4081-8EA2-331D8425DDD3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4F44D-EE3C-4964-A9AD-F143B100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2C8D-8D87-49B7-913C-2F3E7CE1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2307A-827B-49D5-93D5-888506111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13D66-163F-44AC-9E7C-288C45DC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CF21-3CFD-4385-9DBC-F7BD17D8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E5275-B573-49CD-90AD-CB0DA975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AC9D-667A-4F8E-8A4B-5534E350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B3C54-24B0-464A-8D85-99A6883DC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B1B0D-7BB1-4E78-AD53-15520DE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F90C4-EB39-462A-B466-D6BDB78E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19E79-F059-4C7A-8814-C7FE0699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2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3A2FF-4678-4216-98BC-A82B1465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84147-CDB3-4F8F-AD86-029641C3E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8C6FF-7F91-4CDE-95B6-82CD5089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431B2-6F17-46C5-9728-C9DF6803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F738F-8A91-493E-AE17-4C41E34E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0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F930-BB1B-4E66-A750-14CDF232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519BF-68A6-43AA-89F5-C81A45FB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702ED-6F7F-4497-9059-B93C8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5094B-4552-47F8-A19A-C0E27DDE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916A4-49B7-4704-8CAC-115D1DEA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0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7C10-1A04-4D5D-88D6-E25C15B2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7FAE4-EC71-4F88-836E-08C97267F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76022-E15C-4FC6-85EE-406E4798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DC579-3692-4E9B-B338-4EAEFB61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DB079-213E-47A8-8BFE-6CB21B4D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8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2CD8-DB14-4576-899F-2F2CE272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F43D7-F323-46C2-B5D7-236AA5AF6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D94A0-9200-4AC5-A43F-2BDC53772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80A4B-B757-4DB9-B76F-9C884BC3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B8ACA-D40F-4229-9841-511E5B71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C1A17-3BF5-4EA5-BEFF-51260E8F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3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95FE-0948-4BA1-8E48-1EB6D0A8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089F5-02CB-4DE6-8137-F5A641BF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0FF3C-480D-4C27-A5C0-3A0EF312E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455D2-0EA6-45F2-ACFD-5B255D585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001B6-1D21-4E2D-BFD9-31A494A76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7D2297-CA0A-4D7C-88D0-B7E630DD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61E68-94DE-4D18-85C2-D659E804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4391D-3478-49C6-A64F-7D9222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1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787D-CCE5-4351-A8D2-6FB40E4C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0080E-8BB7-4A2B-9E1E-A1884EAB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31991-0512-4363-BEC1-9F5FB2A4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0BCDD-F844-4A3B-AFC4-D12972D0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3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F588C-0B58-4656-A1BF-EEBC5FAF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D5C27-B9EB-4358-845D-80E984EF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0E9D9-71E6-4C4B-94D8-15A6D054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3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7AC6-3E96-4DF2-8B7B-8ED2ACA8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3594C-6116-4D70-8609-3B3AE3B06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0EF22-48F6-40F9-98DA-773AAB2C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922F2-9898-4FAD-84C3-E54D1A2B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4D9C0-1537-41C1-A2E0-B949FC8C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94171-1D38-4BB1-B05F-4399CBF9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3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BF37-234B-4CDC-9355-274310AF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8EEF5-627E-47C5-882D-E9FB795C4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119AF-0700-4DB2-B0C2-497AE7D4A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68593-5F9E-4E5A-BFEB-7B311DCF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7370B-15E1-4CB0-9B85-006578F1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C3140-5AF3-4C9C-93D5-9F57668C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10C75-A374-4D84-B806-79A414C1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BAD88-B91C-434B-9792-00329962B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357FA-0154-4DB3-A3D3-332B7C577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63CCD-B113-4C4B-BE1E-21FEF9B8A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76117-D1BF-4D9D-A2E9-B4F402BA5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1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65262"/>
            <a:ext cx="9144000" cy="1790700"/>
          </a:xfrm>
        </p:spPr>
        <p:txBody>
          <a:bodyPr>
            <a:noAutofit/>
          </a:bodyPr>
          <a:lstStyle/>
          <a:p>
            <a:r>
              <a:rPr lang="en-US" sz="6600" dirty="0"/>
              <a:t>COMP3017</a:t>
            </a:r>
            <a:br>
              <a:rPr lang="en-US" sz="4950" dirty="0"/>
            </a:br>
            <a:r>
              <a:rPr lang="en-US" sz="4950" dirty="0"/>
              <a:t>Service Computing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244935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A6D4E0-7C25-41E9-AFE3-A967D7AF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 lifecycle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8F8F2B-5721-4B47-B38B-3E361D37E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SOA introduces unique considerations in every phase of service construction and delivery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4730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7867D6-5F34-4C51-BD70-F704C8D4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phases of an SOA delivery lifecycle</a:t>
            </a:r>
            <a:endParaRPr lang="en-US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E1D881BF-078A-4F96-AC6D-82D5A97DD4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1E40596-4834-4C80-9EBE-2516EAA58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585" y="1673450"/>
            <a:ext cx="8303184" cy="514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113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Service-oriented analysis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In this initial stage that we determine the potential scope of our SOA </a:t>
            </a:r>
          </a:p>
          <a:p>
            <a:r>
              <a:rPr lang="en-GB" sz="3600" dirty="0"/>
              <a:t>Service layers are mapped out</a:t>
            </a:r>
          </a:p>
          <a:p>
            <a:r>
              <a:rPr lang="en-GB" sz="3600" dirty="0"/>
              <a:t>Individual services are </a:t>
            </a:r>
            <a:r>
              <a:rPr lang="en-GB" sz="3600" dirty="0" err="1"/>
              <a:t>modeled</a:t>
            </a:r>
            <a:r>
              <a:rPr lang="en-GB" sz="3600" dirty="0"/>
              <a:t> as </a:t>
            </a:r>
            <a:r>
              <a:rPr lang="en-GB" sz="3600" dirty="0">
                <a:highlight>
                  <a:srgbClr val="FFFF00"/>
                </a:highlight>
              </a:rPr>
              <a:t>service candidates </a:t>
            </a:r>
            <a:r>
              <a:rPr lang="en-GB" sz="3600" dirty="0"/>
              <a:t>that comprise a preliminary SOA</a:t>
            </a:r>
          </a:p>
          <a:p>
            <a:endParaRPr lang="en-GB" sz="3600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B1E40596-4834-4C80-9EBE-2516EAA58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366" y="0"/>
            <a:ext cx="3219724" cy="199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37962557-67D5-459F-8593-2C77DC965BCD}"/>
              </a:ext>
            </a:extLst>
          </p:cNvPr>
          <p:cNvSpPr/>
          <p:nvPr/>
        </p:nvSpPr>
        <p:spPr>
          <a:xfrm>
            <a:off x="8710863" y="211756"/>
            <a:ext cx="936571" cy="723192"/>
          </a:xfrm>
          <a:prstGeom prst="ellipse">
            <a:avLst/>
          </a:prstGeom>
          <a:solidFill>
            <a:srgbClr val="FFFF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1295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687" y="3303198"/>
            <a:ext cx="11215315" cy="2852737"/>
          </a:xfrm>
        </p:spPr>
        <p:txBody>
          <a:bodyPr>
            <a:normAutofit/>
          </a:bodyPr>
          <a:lstStyle/>
          <a:p>
            <a:pPr algn="ctr"/>
            <a:r>
              <a:rPr lang="en-GB" sz="4400" dirty="0"/>
              <a:t>Module Six: Service Engineering</a:t>
            </a:r>
            <a:endParaRPr 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450" y="3973"/>
            <a:ext cx="5223565" cy="341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9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materials for this module: 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Thomas </a:t>
            </a:r>
            <a:r>
              <a:rPr lang="en-GB" b="1" dirty="0" err="1"/>
              <a:t>Erl</a:t>
            </a:r>
            <a:r>
              <a:rPr lang="en-GB" b="1" dirty="0"/>
              <a:t>, Service-Oriented Architecture, Concepts, Technology, and Design, ISBN：9787030336422，</a:t>
            </a:r>
            <a:endParaRPr lang="en-GB" dirty="0"/>
          </a:p>
          <a:p>
            <a:pPr lvl="1"/>
            <a:r>
              <a:rPr lang="en-GB" dirty="0"/>
              <a:t>Chapter 10</a:t>
            </a:r>
          </a:p>
          <a:p>
            <a:pPr lvl="1"/>
            <a:r>
              <a:rPr lang="en-GB" dirty="0"/>
              <a:t>Chapter 11.1 and 11.2</a:t>
            </a:r>
          </a:p>
          <a:p>
            <a:pPr lvl="1"/>
            <a:r>
              <a:rPr lang="en-GB" dirty="0"/>
              <a:t>Chapter 12.1</a:t>
            </a:r>
          </a:p>
          <a:p>
            <a:pPr lvl="1"/>
            <a:r>
              <a:rPr lang="en-GB" dirty="0"/>
              <a:t>Chapter 13.1 and 13.5</a:t>
            </a:r>
          </a:p>
          <a:p>
            <a:pPr lvl="1"/>
            <a:r>
              <a:rPr lang="en-GB" dirty="0"/>
              <a:t>Chapter 14.1</a:t>
            </a:r>
          </a:p>
          <a:p>
            <a:pPr lvl="1"/>
            <a:r>
              <a:rPr lang="en-GB" dirty="0"/>
              <a:t>Chapter 15.1, 15.2, 15.3, and15.4</a:t>
            </a:r>
          </a:p>
          <a:p>
            <a:pPr lvl="1"/>
            <a:r>
              <a:rPr lang="en-GB" dirty="0"/>
              <a:t>Chapter 16.3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466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4A58-101F-464A-8EBC-D7221E46E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3299E-F630-47C1-A8E2-95900B373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Understand the common phases of an SOA delivery lifecycle</a:t>
            </a:r>
          </a:p>
          <a:p>
            <a:r>
              <a:rPr lang="en-GB" dirty="0"/>
              <a:t>Understand the difference between different SOA delivery strategies</a:t>
            </a:r>
          </a:p>
          <a:p>
            <a:r>
              <a:rPr lang="en-GB" dirty="0"/>
              <a:t>Be able to conduct a service-oriented analysis</a:t>
            </a:r>
          </a:p>
          <a:p>
            <a:r>
              <a:rPr lang="en-GB" dirty="0"/>
              <a:t>Be able to use WSDL, SOAP and BPEL in service design</a:t>
            </a:r>
          </a:p>
        </p:txBody>
      </p:sp>
    </p:spTree>
    <p:extLst>
      <p:ext uri="{BB962C8B-B14F-4D97-AF65-F5344CB8AC3E}">
        <p14:creationId xmlns:p14="http://schemas.microsoft.com/office/powerpoint/2010/main" val="699666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Guided questions for Module 6</a:t>
            </a:r>
            <a:endParaRPr lang="en-GB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What is a series of steps that need to be completed to construct the services for a given service-oriented solution?</a:t>
            </a:r>
          </a:p>
          <a:p>
            <a:r>
              <a:rPr lang="en-GB" dirty="0"/>
              <a:t>What is a lifecycle of an SOA delivery project?</a:t>
            </a:r>
          </a:p>
          <a:p>
            <a:r>
              <a:rPr lang="en-GB" dirty="0"/>
              <a:t>What are SOA delivery lifecycle phases?</a:t>
            </a:r>
          </a:p>
          <a:p>
            <a:r>
              <a:rPr lang="en-GB" dirty="0"/>
              <a:t>What is the purpose of service-oriented analysis?</a:t>
            </a:r>
          </a:p>
          <a:p>
            <a:r>
              <a:rPr lang="en-GB" dirty="0"/>
              <a:t>What happens in service-oriented design phase of an SOA delivery lifecycle?</a:t>
            </a:r>
          </a:p>
          <a:p>
            <a:r>
              <a:rPr lang="en-GB" dirty="0"/>
              <a:t>What choices are made during service development?</a:t>
            </a:r>
          </a:p>
          <a:p>
            <a:r>
              <a:rPr lang="en-GB" dirty="0"/>
              <a:t>What key issue face service testers?</a:t>
            </a:r>
          </a:p>
          <a:p>
            <a:r>
              <a:rPr lang="en-GB" dirty="0"/>
              <a:t>What issues arise during service deployment?</a:t>
            </a:r>
          </a:p>
          <a:p>
            <a:r>
              <a:rPr lang="en-GB" dirty="0"/>
              <a:t>What application management issues come to the forefront during service administration?</a:t>
            </a:r>
          </a:p>
        </p:txBody>
      </p:sp>
    </p:spTree>
    <p:extLst>
      <p:ext uri="{BB962C8B-B14F-4D97-AF65-F5344CB8AC3E}">
        <p14:creationId xmlns:p14="http://schemas.microsoft.com/office/powerpoint/2010/main" val="63522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Guided questions for Module 6</a:t>
            </a:r>
            <a:endParaRPr lang="en-GB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are three common SOA delivery strategies?</a:t>
            </a:r>
          </a:p>
          <a:p>
            <a:r>
              <a:rPr lang="en-GB" dirty="0"/>
              <a:t>What is the process of top-down strategy?</a:t>
            </a:r>
          </a:p>
          <a:p>
            <a:r>
              <a:rPr lang="en-GB" dirty="0"/>
              <a:t>What are the advantages and disadvantages of top-down strategy?</a:t>
            </a:r>
          </a:p>
          <a:p>
            <a:r>
              <a:rPr lang="en-GB" dirty="0"/>
              <a:t>What is the process of bottom-up strategy?</a:t>
            </a:r>
          </a:p>
          <a:p>
            <a:r>
              <a:rPr lang="en-GB" dirty="0"/>
              <a:t>What are the advantages and disadvantages of bottom-up strategy?</a:t>
            </a:r>
          </a:p>
          <a:p>
            <a:r>
              <a:rPr lang="en-GB" dirty="0"/>
              <a:t>What is the process of agile strategy?</a:t>
            </a:r>
          </a:p>
          <a:p>
            <a:r>
              <a:rPr lang="en-GB" dirty="0"/>
              <a:t>What are the advantages and disadvantages of agile strategy?</a:t>
            </a:r>
          </a:p>
          <a:p>
            <a:r>
              <a:rPr lang="en-GB" dirty="0"/>
              <a:t>How do we use WSDL, SOAP and BPEL in service design?</a:t>
            </a:r>
          </a:p>
        </p:txBody>
      </p:sp>
    </p:spTree>
    <p:extLst>
      <p:ext uri="{BB962C8B-B14F-4D97-AF65-F5344CB8AC3E}">
        <p14:creationId xmlns:p14="http://schemas.microsoft.com/office/powerpoint/2010/main" val="160076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43228C-10EC-4767-B3C9-1741E493E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 Lifecycle</a:t>
            </a:r>
          </a:p>
        </p:txBody>
      </p:sp>
    </p:spTree>
    <p:extLst>
      <p:ext uri="{BB962C8B-B14F-4D97-AF65-F5344CB8AC3E}">
        <p14:creationId xmlns:p14="http://schemas.microsoft.com/office/powerpoint/2010/main" val="3599458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9804-A315-4ED1-992C-F23B69D4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E6DCA-EB7C-4141-80B8-8A5DC9AF1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also called service-oriented software engineering</a:t>
            </a:r>
          </a:p>
          <a:p>
            <a:r>
              <a:rPr lang="en-GB" sz="3600" dirty="0"/>
              <a:t>a software engineering process that attempts to </a:t>
            </a:r>
            <a:r>
              <a:rPr lang="en-GB" sz="3600" dirty="0">
                <a:highlight>
                  <a:srgbClr val="FFFF00"/>
                </a:highlight>
              </a:rPr>
              <a:t>decompose the system into self-running units that either perform services or expose services </a:t>
            </a:r>
            <a:endParaRPr lang="en-US" sz="3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69772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A6D4E0-7C25-41E9-AFE3-A967D7AF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 lifecycle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8F8F2B-5721-4B47-B38B-3E361D37E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highlight>
                  <a:srgbClr val="FFFF00"/>
                </a:highlight>
              </a:rPr>
              <a:t>A series of steps that need to be completed to construct the services </a:t>
            </a:r>
            <a:r>
              <a:rPr lang="en-GB" sz="4000" dirty="0"/>
              <a:t>for a given service-oriented solution.</a:t>
            </a:r>
            <a:endParaRPr lang="en-US" sz="4000" dirty="0"/>
          </a:p>
          <a:p>
            <a:r>
              <a:rPr lang="en-US" sz="4000" dirty="0"/>
              <a:t>The basic SOA lifecycle consists of a series of phases similar to those used for regular development projects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36319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7091</TotalTime>
  <Words>394</Words>
  <Application>Microsoft Office PowerPoint</Application>
  <PresentationFormat>宽屏</PresentationFormat>
  <Paragraphs>49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COMP3017 Service Computing</vt:lpstr>
      <vt:lpstr>Module Six: Service Engineering</vt:lpstr>
      <vt:lpstr>Our materials for this module: </vt:lpstr>
      <vt:lpstr>Module 6 Learning Outcomes</vt:lpstr>
      <vt:lpstr>Guided questions for Module 6</vt:lpstr>
      <vt:lpstr>Guided questions for Module 6</vt:lpstr>
      <vt:lpstr>SOA Lifecycle</vt:lpstr>
      <vt:lpstr>Service Engineering</vt:lpstr>
      <vt:lpstr>SOA lifecycle</vt:lpstr>
      <vt:lpstr>SOA lifecycle</vt:lpstr>
      <vt:lpstr>Common phases of an SOA delivery lifecycle</vt:lpstr>
      <vt:lpstr>Service-oriented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COMP3017_Spring2023_Module 6_part 1</dc:title>
  <dc:creator>Joanna Siebert</dc:creator>
  <cp:lastModifiedBy>刘玄昊</cp:lastModifiedBy>
  <cp:revision>457</cp:revision>
  <cp:lastPrinted>2023-02-18T04:32:49Z</cp:lastPrinted>
  <dcterms:created xsi:type="dcterms:W3CDTF">2020-03-15T08:11:10Z</dcterms:created>
  <dcterms:modified xsi:type="dcterms:W3CDTF">2023-04-22T14:00:56Z</dcterms:modified>
</cp:coreProperties>
</file>