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handoutMasterIdLst>
    <p:handoutMasterId r:id="rId193"/>
  </p:handoutMasterIdLst>
  <p:sldIdLst>
    <p:sldId id="3093" r:id="rId2"/>
    <p:sldId id="2770" r:id="rId3"/>
    <p:sldId id="2779" r:id="rId4"/>
    <p:sldId id="2780" r:id="rId5"/>
    <p:sldId id="2781" r:id="rId6"/>
    <p:sldId id="2782" r:id="rId7"/>
    <p:sldId id="2783" r:id="rId8"/>
    <p:sldId id="2784" r:id="rId9"/>
    <p:sldId id="2785" r:id="rId10"/>
    <p:sldId id="2786" r:id="rId11"/>
    <p:sldId id="2787" r:id="rId12"/>
    <p:sldId id="2788" r:id="rId13"/>
    <p:sldId id="2789" r:id="rId14"/>
    <p:sldId id="2790" r:id="rId15"/>
    <p:sldId id="2791" r:id="rId16"/>
    <p:sldId id="2792" r:id="rId17"/>
    <p:sldId id="2793" r:id="rId18"/>
    <p:sldId id="2794" r:id="rId19"/>
    <p:sldId id="2795" r:id="rId20"/>
    <p:sldId id="2796" r:id="rId21"/>
    <p:sldId id="2797" r:id="rId22"/>
    <p:sldId id="2798" r:id="rId23"/>
    <p:sldId id="2799" r:id="rId24"/>
    <p:sldId id="2800" r:id="rId25"/>
    <p:sldId id="2801" r:id="rId26"/>
    <p:sldId id="3107" r:id="rId27"/>
    <p:sldId id="3109" r:id="rId28"/>
    <p:sldId id="3110" r:id="rId29"/>
    <p:sldId id="3105" r:id="rId30"/>
    <p:sldId id="3111" r:id="rId31"/>
    <p:sldId id="3106" r:id="rId32"/>
    <p:sldId id="3099" r:id="rId33"/>
    <p:sldId id="2803" r:id="rId34"/>
    <p:sldId id="3113" r:id="rId35"/>
    <p:sldId id="2804" r:id="rId36"/>
    <p:sldId id="2805" r:id="rId37"/>
    <p:sldId id="2806" r:id="rId38"/>
    <p:sldId id="2807" r:id="rId39"/>
    <p:sldId id="2808" r:id="rId40"/>
    <p:sldId id="2809" r:id="rId41"/>
    <p:sldId id="2810" r:id="rId42"/>
    <p:sldId id="2811" r:id="rId43"/>
    <p:sldId id="2812" r:id="rId44"/>
    <p:sldId id="2813" r:id="rId45"/>
    <p:sldId id="2815" r:id="rId46"/>
    <p:sldId id="2816" r:id="rId47"/>
    <p:sldId id="2817" r:id="rId48"/>
    <p:sldId id="2818" r:id="rId49"/>
    <p:sldId id="2819" r:id="rId50"/>
    <p:sldId id="2820" r:id="rId51"/>
    <p:sldId id="2821" r:id="rId52"/>
    <p:sldId id="2823" r:id="rId53"/>
    <p:sldId id="2824" r:id="rId54"/>
    <p:sldId id="2825" r:id="rId55"/>
    <p:sldId id="2826" r:id="rId56"/>
    <p:sldId id="2827" r:id="rId57"/>
    <p:sldId id="2828" r:id="rId58"/>
    <p:sldId id="2844" r:id="rId59"/>
    <p:sldId id="2845" r:id="rId60"/>
    <p:sldId id="2846" r:id="rId61"/>
    <p:sldId id="2847" r:id="rId62"/>
    <p:sldId id="2848" r:id="rId63"/>
    <p:sldId id="2849" r:id="rId64"/>
    <p:sldId id="2832" r:id="rId65"/>
    <p:sldId id="2851" r:id="rId66"/>
    <p:sldId id="2852" r:id="rId67"/>
    <p:sldId id="2833" r:id="rId68"/>
    <p:sldId id="2854" r:id="rId69"/>
    <p:sldId id="2855" r:id="rId70"/>
    <p:sldId id="2856" r:id="rId71"/>
    <p:sldId id="2857" r:id="rId72"/>
    <p:sldId id="2858" r:id="rId73"/>
    <p:sldId id="2859" r:id="rId74"/>
    <p:sldId id="2860" r:id="rId75"/>
    <p:sldId id="2861" r:id="rId76"/>
    <p:sldId id="2862" r:id="rId77"/>
    <p:sldId id="2863" r:id="rId78"/>
    <p:sldId id="2864" r:id="rId79"/>
    <p:sldId id="2865" r:id="rId80"/>
    <p:sldId id="2866" r:id="rId81"/>
    <p:sldId id="2867" r:id="rId82"/>
    <p:sldId id="2868" r:id="rId83"/>
    <p:sldId id="2869" r:id="rId84"/>
    <p:sldId id="2870" r:id="rId85"/>
    <p:sldId id="2871" r:id="rId86"/>
    <p:sldId id="2872" r:id="rId87"/>
    <p:sldId id="2873" r:id="rId88"/>
    <p:sldId id="2874" r:id="rId89"/>
    <p:sldId id="2876" r:id="rId90"/>
    <p:sldId id="2878" r:id="rId91"/>
    <p:sldId id="2879" r:id="rId92"/>
    <p:sldId id="2880" r:id="rId93"/>
    <p:sldId id="2881" r:id="rId94"/>
    <p:sldId id="2882" r:id="rId95"/>
    <p:sldId id="2883" r:id="rId96"/>
    <p:sldId id="2884" r:id="rId97"/>
    <p:sldId id="2885" r:id="rId98"/>
    <p:sldId id="2886" r:id="rId99"/>
    <p:sldId id="2887" r:id="rId100"/>
    <p:sldId id="2888" r:id="rId101"/>
    <p:sldId id="2889" r:id="rId102"/>
    <p:sldId id="2890" r:id="rId103"/>
    <p:sldId id="2891" r:id="rId104"/>
    <p:sldId id="2892" r:id="rId105"/>
    <p:sldId id="2893" r:id="rId106"/>
    <p:sldId id="2894" r:id="rId107"/>
    <p:sldId id="2895" r:id="rId108"/>
    <p:sldId id="2896" r:id="rId109"/>
    <p:sldId id="2899" r:id="rId110"/>
    <p:sldId id="2900" r:id="rId111"/>
    <p:sldId id="2902" r:id="rId112"/>
    <p:sldId id="2903" r:id="rId113"/>
    <p:sldId id="2904" r:id="rId114"/>
    <p:sldId id="2905" r:id="rId115"/>
    <p:sldId id="2906" r:id="rId116"/>
    <p:sldId id="2907" r:id="rId117"/>
    <p:sldId id="2908" r:id="rId118"/>
    <p:sldId id="2909" r:id="rId119"/>
    <p:sldId id="2910" r:id="rId120"/>
    <p:sldId id="2911" r:id="rId121"/>
    <p:sldId id="2912" r:id="rId122"/>
    <p:sldId id="2913" r:id="rId123"/>
    <p:sldId id="2914" r:id="rId124"/>
    <p:sldId id="2915" r:id="rId125"/>
    <p:sldId id="2916" r:id="rId126"/>
    <p:sldId id="2917" r:id="rId127"/>
    <p:sldId id="2918" r:id="rId128"/>
    <p:sldId id="2919" r:id="rId129"/>
    <p:sldId id="2920" r:id="rId130"/>
    <p:sldId id="2921" r:id="rId131"/>
    <p:sldId id="2922" r:id="rId132"/>
    <p:sldId id="2923" r:id="rId133"/>
    <p:sldId id="2924" r:id="rId134"/>
    <p:sldId id="2925" r:id="rId135"/>
    <p:sldId id="2926" r:id="rId136"/>
    <p:sldId id="2927" r:id="rId137"/>
    <p:sldId id="2928" r:id="rId138"/>
    <p:sldId id="2929" r:id="rId139"/>
    <p:sldId id="2930" r:id="rId140"/>
    <p:sldId id="2931" r:id="rId141"/>
    <p:sldId id="2932" r:id="rId142"/>
    <p:sldId id="2933" r:id="rId143"/>
    <p:sldId id="2934" r:id="rId144"/>
    <p:sldId id="2935" r:id="rId145"/>
    <p:sldId id="2936" r:id="rId146"/>
    <p:sldId id="2937" r:id="rId147"/>
    <p:sldId id="2938" r:id="rId148"/>
    <p:sldId id="2939" r:id="rId149"/>
    <p:sldId id="2940" r:id="rId150"/>
    <p:sldId id="2941" r:id="rId151"/>
    <p:sldId id="2942" r:id="rId152"/>
    <p:sldId id="2943" r:id="rId153"/>
    <p:sldId id="2944" r:id="rId154"/>
    <p:sldId id="2945" r:id="rId155"/>
    <p:sldId id="2946" r:id="rId156"/>
    <p:sldId id="2947" r:id="rId157"/>
    <p:sldId id="2948" r:id="rId158"/>
    <p:sldId id="2949" r:id="rId159"/>
    <p:sldId id="2950" r:id="rId160"/>
    <p:sldId id="2951" r:id="rId161"/>
    <p:sldId id="2952" r:id="rId162"/>
    <p:sldId id="2953" r:id="rId163"/>
    <p:sldId id="2954" r:id="rId164"/>
    <p:sldId id="2955" r:id="rId165"/>
    <p:sldId id="2956" r:id="rId166"/>
    <p:sldId id="2957" r:id="rId167"/>
    <p:sldId id="2958" r:id="rId168"/>
    <p:sldId id="2959" r:id="rId169"/>
    <p:sldId id="2960" r:id="rId170"/>
    <p:sldId id="2961" r:id="rId171"/>
    <p:sldId id="2962" r:id="rId172"/>
    <p:sldId id="2963" r:id="rId173"/>
    <p:sldId id="2964" r:id="rId174"/>
    <p:sldId id="2965" r:id="rId175"/>
    <p:sldId id="2966" r:id="rId176"/>
    <p:sldId id="2967" r:id="rId177"/>
    <p:sldId id="2968" r:id="rId178"/>
    <p:sldId id="2969" r:id="rId179"/>
    <p:sldId id="2970" r:id="rId180"/>
    <p:sldId id="2971" r:id="rId181"/>
    <p:sldId id="2972" r:id="rId182"/>
    <p:sldId id="2973" r:id="rId183"/>
    <p:sldId id="2974" r:id="rId184"/>
    <p:sldId id="2975" r:id="rId185"/>
    <p:sldId id="2976" r:id="rId186"/>
    <p:sldId id="2977" r:id="rId187"/>
    <p:sldId id="2978" r:id="rId188"/>
    <p:sldId id="2979" r:id="rId189"/>
    <p:sldId id="2980" r:id="rId190"/>
    <p:sldId id="2981" r:id="rId19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550" autoAdjust="0"/>
    <p:restoredTop sz="94660"/>
  </p:normalViewPr>
  <p:slideViewPr>
    <p:cSldViewPr snapToGrid="0">
      <p:cViewPr varScale="1">
        <p:scale>
          <a:sx n="85" d="100"/>
          <a:sy n="85" d="100"/>
        </p:scale>
        <p:origin x="72"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image" Target="../media/image7.tmp"/><Relationship Id="rId2" Type="http://schemas.openxmlformats.org/officeDocument/2006/relationships/tags" Target="../tags/tag52.xml"/><Relationship Id="rId16"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slideLayout" Target="../slideLayouts/slideLayout7.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 Type="http://schemas.openxmlformats.org/officeDocument/2006/relationships/tags" Target="../tags/tag67.xml"/><Relationship Id="rId16" Type="http://schemas.openxmlformats.org/officeDocument/2006/relationships/tags" Target="../tags/tag81.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10" Type="http://schemas.openxmlformats.org/officeDocument/2006/relationships/tags" Target="../tags/tag75.xml"/><Relationship Id="rId19" Type="http://schemas.openxmlformats.org/officeDocument/2006/relationships/image" Target="../media/image7.tmp"/><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s>
</file>

<file path=ppt/slides/_rels/slide1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4.xml"/><Relationship Id="rId4" Type="http://schemas.openxmlformats.org/officeDocument/2006/relationships/image" Target="../media/image14.gif"/></Relationships>
</file>

<file path=ppt/slides/_rels/slide18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7.tmp"/><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7.tmp"/><Relationship Id="rId2" Type="http://schemas.openxmlformats.org/officeDocument/2006/relationships/tags" Target="../tags/tag17.xml"/><Relationship Id="rId16"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7.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7.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7.tmp"/><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7.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65262"/>
            <a:ext cx="9144000" cy="1790700"/>
          </a:xfrm>
        </p:spPr>
        <p:txBody>
          <a:bodyPr>
            <a:noAutofit/>
          </a:bodyPr>
          <a:lstStyle/>
          <a:p>
            <a:r>
              <a:rPr lang="en-US" sz="6600" dirty="0"/>
              <a:t>COMP3017</a:t>
            </a:r>
            <a:br>
              <a:rPr lang="en-US" sz="4950" dirty="0"/>
            </a:br>
            <a:r>
              <a:rPr lang="en-US" sz="4950" dirty="0"/>
              <a:t>Service Computing</a:t>
            </a:r>
            <a:endParaRPr lang="en-US" sz="3300" dirty="0"/>
          </a:p>
        </p:txBody>
      </p:sp>
    </p:spTree>
    <p:extLst>
      <p:ext uri="{BB962C8B-B14F-4D97-AF65-F5344CB8AC3E}">
        <p14:creationId xmlns:p14="http://schemas.microsoft.com/office/powerpoint/2010/main" val="24493533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(4)</a:t>
            </a:r>
          </a:p>
        </p:txBody>
      </p:sp>
      <p:sp>
        <p:nvSpPr>
          <p:cNvPr id="3" name="内容占位符 2"/>
          <p:cNvSpPr>
            <a:spLocks noGrp="1"/>
          </p:cNvSpPr>
          <p:nvPr>
            <p:ph idx="1"/>
          </p:nvPr>
        </p:nvSpPr>
        <p:spPr/>
        <p:txBody>
          <a:bodyPr>
            <a:normAutofit/>
          </a:bodyPr>
          <a:lstStyle/>
          <a:p>
            <a:r>
              <a:rPr lang="en-GB" sz="3200" dirty="0"/>
              <a:t>Some of the </a:t>
            </a:r>
            <a:r>
              <a:rPr lang="en-GB" sz="3200" dirty="0">
                <a:highlight>
                  <a:srgbClr val="FFFF00"/>
                </a:highlight>
              </a:rPr>
              <a:t>key issues facing service testers</a:t>
            </a:r>
            <a:r>
              <a:rPr lang="en-GB" sz="3200" dirty="0"/>
              <a:t>:</a:t>
            </a:r>
          </a:p>
          <a:p>
            <a:pPr lvl="1"/>
            <a:r>
              <a:rPr lang="en-GB" sz="2800" dirty="0"/>
              <a:t>What happens if exceptions occur within compensation processes?</a:t>
            </a:r>
          </a:p>
          <a:p>
            <a:pPr lvl="1"/>
            <a:r>
              <a:rPr lang="en-GB" sz="2800" dirty="0"/>
              <a:t>Do all new services comply with existing design standards?</a:t>
            </a:r>
          </a:p>
          <a:p>
            <a:pPr lvl="1"/>
            <a:r>
              <a:rPr lang="en-GB" sz="2800" dirty="0"/>
              <a:t>Do new services introduce custom SOAP headers? And, if yes, are all potential requestors (including intermediaries) required to do so, capable of understanding and processing them?</a:t>
            </a:r>
          </a:p>
          <a:p>
            <a:pPr lvl="1"/>
            <a:r>
              <a:rPr lang="en-GB" sz="2800" dirty="0"/>
              <a:t>Do new services introduce functional or </a:t>
            </a:r>
            <a:r>
              <a:rPr lang="en-GB" sz="2800" dirty="0" err="1"/>
              <a:t>QoS</a:t>
            </a:r>
            <a:r>
              <a:rPr lang="en-GB" sz="2800" dirty="0"/>
              <a:t> requirements that the current architecture does not support?</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540"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FA4CA98A-D6E1-4804-8527-DF2DD493E043}"/>
              </a:ext>
            </a:extLst>
          </p:cNvPr>
          <p:cNvSpPr/>
          <p:nvPr/>
        </p:nvSpPr>
        <p:spPr>
          <a:xfrm>
            <a:off x="10097152" y="102790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7301862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Making adjustments in Invoice Processing Service </a:t>
            </a:r>
          </a:p>
        </p:txBody>
      </p:sp>
      <p:sp>
        <p:nvSpPr>
          <p:cNvPr id="3" name="内容占位符 2"/>
          <p:cNvSpPr>
            <a:spLocks noGrp="1"/>
          </p:cNvSpPr>
          <p:nvPr>
            <p:ph idx="1"/>
          </p:nvPr>
        </p:nvSpPr>
        <p:spPr/>
        <p:txBody>
          <a:bodyPr>
            <a:normAutofit/>
          </a:bodyPr>
          <a:lstStyle/>
          <a:p>
            <a:pPr lvl="1"/>
            <a:r>
              <a:rPr lang="en-GB" dirty="0"/>
              <a:t>Invoice Processing Service has 4 operation candidates at the moment</a:t>
            </a:r>
          </a:p>
          <a:p>
            <a:pPr lvl="2"/>
            <a:r>
              <a:rPr lang="en-GB" strike="sngStrike" dirty="0"/>
              <a:t>Poll network folder for invoice</a:t>
            </a:r>
            <a:r>
              <a:rPr lang="en-GB" dirty="0"/>
              <a:t>. -</a:t>
            </a:r>
            <a:r>
              <a:rPr lang="en-GB" dirty="0">
                <a:sym typeface="Wingdings" panose="05000000000000000000" pitchFamily="2" charset="2"/>
              </a:rPr>
              <a:t> </a:t>
            </a:r>
            <a:r>
              <a:rPr lang="en-GB" strike="sngStrike" dirty="0">
                <a:solidFill>
                  <a:srgbClr val="00B050"/>
                </a:solidFill>
              </a:rPr>
              <a:t>poll folder for new documents</a:t>
            </a:r>
            <a:endParaRPr lang="en-GB" strike="sngStrike" dirty="0"/>
          </a:p>
          <a:p>
            <a:pPr lvl="2"/>
            <a:r>
              <a:rPr lang="en-GB" dirty="0"/>
              <a:t>Retrieve electronic invoice.</a:t>
            </a:r>
          </a:p>
          <a:p>
            <a:pPr lvl="2"/>
            <a:r>
              <a:rPr lang="en-GB" dirty="0"/>
              <a:t>Transform electronic invoice to XML document.</a:t>
            </a:r>
          </a:p>
          <a:p>
            <a:pPr lvl="2"/>
            <a:r>
              <a:rPr lang="en-GB" dirty="0"/>
              <a:t>Check validity of invoice document. If invalid, end process.</a:t>
            </a:r>
          </a:p>
          <a:p>
            <a:pPr lvl="2"/>
            <a:endParaRPr lang="en-GB" dirty="0"/>
          </a:p>
          <a:p>
            <a:pPr lvl="1"/>
            <a:r>
              <a:rPr lang="en-GB" dirty="0">
                <a:solidFill>
                  <a:srgbClr val="00B050"/>
                </a:solidFill>
              </a:rPr>
              <a:t>Polling Notification Service</a:t>
            </a:r>
            <a:r>
              <a:rPr lang="en-GB" dirty="0"/>
              <a:t>:</a:t>
            </a:r>
          </a:p>
          <a:p>
            <a:pPr lvl="2"/>
            <a:r>
              <a:rPr lang="en-GB" dirty="0">
                <a:solidFill>
                  <a:srgbClr val="00B050"/>
                </a:solidFill>
              </a:rPr>
              <a:t>Poll folder for new documents.</a:t>
            </a:r>
          </a:p>
          <a:p>
            <a:pPr lvl="2"/>
            <a:r>
              <a:rPr lang="en-GB" dirty="0">
                <a:solidFill>
                  <a:srgbClr val="00B050"/>
                </a:solidFill>
              </a:rPr>
              <a:t>If documents arrive for which there are subscribers, issue notifications.</a:t>
            </a:r>
          </a:p>
          <a:p>
            <a:pPr lvl="1"/>
            <a:endParaRPr lang="en-GB" dirty="0"/>
          </a:p>
          <a:p>
            <a:endParaRPr lang="en-GB" dirty="0"/>
          </a:p>
        </p:txBody>
      </p:sp>
    </p:spTree>
    <p:extLst>
      <p:ext uri="{BB962C8B-B14F-4D97-AF65-F5344CB8AC3E}">
        <p14:creationId xmlns:p14="http://schemas.microsoft.com/office/powerpoint/2010/main" val="20917834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a:t>
            </a:r>
          </a:p>
        </p:txBody>
      </p:sp>
      <p:sp>
        <p:nvSpPr>
          <p:cNvPr id="3" name="内容占位符 2"/>
          <p:cNvSpPr>
            <a:spLocks noGrp="1"/>
          </p:cNvSpPr>
          <p:nvPr>
            <p:ph idx="1"/>
          </p:nvPr>
        </p:nvSpPr>
        <p:spPr/>
        <p:txBody>
          <a:bodyPr>
            <a:normAutofit lnSpcReduction="10000"/>
          </a:bodyPr>
          <a:lstStyle/>
          <a:p>
            <a:r>
              <a:rPr lang="en-GB" dirty="0"/>
              <a:t>Next, we decide to combine the "</a:t>
            </a:r>
            <a:r>
              <a:rPr lang="en-GB" dirty="0">
                <a:solidFill>
                  <a:srgbClr val="FF00FF"/>
                </a:solidFill>
              </a:rPr>
              <a:t>Retrieve electronic invoice</a:t>
            </a:r>
            <a:r>
              <a:rPr lang="en-GB" dirty="0"/>
              <a:t>," "</a:t>
            </a:r>
            <a:r>
              <a:rPr lang="en-GB" dirty="0">
                <a:solidFill>
                  <a:srgbClr val="FF00FF"/>
                </a:solidFill>
              </a:rPr>
              <a:t>Transform electronic invoice to XML document</a:t>
            </a:r>
            <a:r>
              <a:rPr lang="en-GB" dirty="0"/>
              <a:t>," and "</a:t>
            </a:r>
            <a:r>
              <a:rPr lang="en-GB" dirty="0">
                <a:solidFill>
                  <a:srgbClr val="FF00FF"/>
                </a:solidFill>
              </a:rPr>
              <a:t>Check validity of invoice document</a:t>
            </a:r>
            <a:r>
              <a:rPr lang="en-GB" dirty="0"/>
              <a:t>" operation candidates into a single service operation candidate called "</a:t>
            </a:r>
            <a:r>
              <a:rPr lang="en-GB" dirty="0">
                <a:solidFill>
                  <a:srgbClr val="00B050"/>
                </a:solidFill>
              </a:rPr>
              <a:t>Retrieve and transform invoice document</a:t>
            </a:r>
            <a:r>
              <a:rPr lang="en-GB" dirty="0"/>
              <a:t>." </a:t>
            </a:r>
          </a:p>
          <a:p>
            <a:r>
              <a:rPr lang="en-GB" dirty="0"/>
              <a:t>We don't mention the validation aspect of this action because the XML document automatically is assigned a corresponding schema. The validation of the document is therefore an intrinsic part of the transformation process.</a:t>
            </a:r>
          </a:p>
          <a:p>
            <a:r>
              <a:rPr lang="en-GB" dirty="0"/>
              <a:t>The revised Invoice Processing Service list is left with just one step:</a:t>
            </a:r>
          </a:p>
          <a:p>
            <a:pPr lvl="1"/>
            <a:r>
              <a:rPr lang="en-GB" dirty="0">
                <a:solidFill>
                  <a:srgbClr val="00B050"/>
                </a:solidFill>
              </a:rPr>
              <a:t>Retrieve and transform invoice document.</a:t>
            </a:r>
          </a:p>
          <a:p>
            <a:endParaRPr lang="en-GB" dirty="0"/>
          </a:p>
        </p:txBody>
      </p:sp>
    </p:spTree>
    <p:extLst>
      <p:ext uri="{BB962C8B-B14F-4D97-AF65-F5344CB8AC3E}">
        <p14:creationId xmlns:p14="http://schemas.microsoft.com/office/powerpoint/2010/main" val="34788151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Making adjustments in Invoice Processing Service </a:t>
            </a:r>
          </a:p>
        </p:txBody>
      </p:sp>
      <p:sp>
        <p:nvSpPr>
          <p:cNvPr id="3" name="内容占位符 2"/>
          <p:cNvSpPr>
            <a:spLocks noGrp="1"/>
          </p:cNvSpPr>
          <p:nvPr>
            <p:ph idx="1"/>
          </p:nvPr>
        </p:nvSpPr>
        <p:spPr/>
        <p:txBody>
          <a:bodyPr>
            <a:normAutofit/>
          </a:bodyPr>
          <a:lstStyle/>
          <a:p>
            <a:pPr lvl="1"/>
            <a:r>
              <a:rPr lang="en-GB" dirty="0"/>
              <a:t>Invoice Processing Service has 4 operation candidates at the moment</a:t>
            </a:r>
          </a:p>
          <a:p>
            <a:pPr lvl="2"/>
            <a:r>
              <a:rPr lang="en-GB" strike="sngStrike" dirty="0"/>
              <a:t>Poll network folder for invoice</a:t>
            </a:r>
            <a:r>
              <a:rPr lang="en-GB" dirty="0"/>
              <a:t>. -</a:t>
            </a:r>
            <a:r>
              <a:rPr lang="en-GB" dirty="0">
                <a:sym typeface="Wingdings" panose="05000000000000000000" pitchFamily="2" charset="2"/>
              </a:rPr>
              <a:t> </a:t>
            </a:r>
            <a:r>
              <a:rPr lang="en-GB" strike="sngStrike" dirty="0">
                <a:solidFill>
                  <a:srgbClr val="00B050"/>
                </a:solidFill>
              </a:rPr>
              <a:t>poll folder for new documents</a:t>
            </a:r>
            <a:endParaRPr lang="en-GB" strike="sngStrike" dirty="0"/>
          </a:p>
          <a:p>
            <a:pPr lvl="2"/>
            <a:r>
              <a:rPr lang="en-GB" strike="sngStrike" dirty="0"/>
              <a:t>Retrieve electronic invoice.</a:t>
            </a:r>
          </a:p>
          <a:p>
            <a:pPr lvl="2"/>
            <a:r>
              <a:rPr lang="en-GB" strike="sngStrike" dirty="0"/>
              <a:t>Transform electronic invoice to XML document.</a:t>
            </a:r>
          </a:p>
          <a:p>
            <a:pPr lvl="2"/>
            <a:r>
              <a:rPr lang="en-GB" strike="sngStrike" dirty="0"/>
              <a:t>Check validity of invoice document. If invalid, end process.</a:t>
            </a:r>
          </a:p>
          <a:p>
            <a:pPr lvl="2"/>
            <a:r>
              <a:rPr lang="en-GB" dirty="0">
                <a:solidFill>
                  <a:srgbClr val="00B050"/>
                </a:solidFill>
              </a:rPr>
              <a:t>Retrieve and transform invoice document.</a:t>
            </a:r>
            <a:endParaRPr lang="en-GB" dirty="0"/>
          </a:p>
          <a:p>
            <a:pPr lvl="1"/>
            <a:r>
              <a:rPr lang="en-GB" dirty="0">
                <a:solidFill>
                  <a:srgbClr val="00B050"/>
                </a:solidFill>
              </a:rPr>
              <a:t>Polling Notification Service</a:t>
            </a:r>
            <a:r>
              <a:rPr lang="en-GB" dirty="0"/>
              <a:t>:</a:t>
            </a:r>
          </a:p>
          <a:p>
            <a:pPr lvl="2"/>
            <a:r>
              <a:rPr lang="en-GB" dirty="0">
                <a:solidFill>
                  <a:srgbClr val="00B050"/>
                </a:solidFill>
              </a:rPr>
              <a:t>Poll folder for new documents.</a:t>
            </a:r>
          </a:p>
          <a:p>
            <a:pPr lvl="2"/>
            <a:r>
              <a:rPr lang="en-GB" dirty="0">
                <a:solidFill>
                  <a:srgbClr val="00B050"/>
                </a:solidFill>
              </a:rPr>
              <a:t>If documents arrive for which there are subscribers, issue notifications.</a:t>
            </a:r>
          </a:p>
          <a:p>
            <a:pPr lvl="1"/>
            <a:endParaRPr lang="en-GB" dirty="0"/>
          </a:p>
          <a:p>
            <a:endParaRPr lang="en-GB" dirty="0"/>
          </a:p>
        </p:txBody>
      </p:sp>
    </p:spTree>
    <p:extLst>
      <p:ext uri="{BB962C8B-B14F-4D97-AF65-F5344CB8AC3E}">
        <p14:creationId xmlns:p14="http://schemas.microsoft.com/office/powerpoint/2010/main" val="24842924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Adjusting PO Processing Service</a:t>
            </a:r>
          </a:p>
        </p:txBody>
      </p:sp>
      <p:sp>
        <p:nvSpPr>
          <p:cNvPr id="3" name="内容占位符 2"/>
          <p:cNvSpPr>
            <a:spLocks noGrp="1"/>
          </p:cNvSpPr>
          <p:nvPr>
            <p:ph idx="1"/>
          </p:nvPr>
        </p:nvSpPr>
        <p:spPr/>
        <p:txBody>
          <a:bodyPr>
            <a:normAutofit/>
          </a:bodyPr>
          <a:lstStyle/>
          <a:p>
            <a:pPr lvl="1"/>
            <a:r>
              <a:rPr lang="en-GB" sz="3200" dirty="0"/>
              <a:t>PO Processing Service</a:t>
            </a:r>
          </a:p>
          <a:p>
            <a:pPr lvl="2"/>
            <a:r>
              <a:rPr lang="en-GB" sz="2800" dirty="0"/>
              <a:t>Receive PO document.</a:t>
            </a:r>
          </a:p>
          <a:p>
            <a:pPr lvl="2"/>
            <a:r>
              <a:rPr lang="en-GB" sz="2800" dirty="0"/>
              <a:t>Validate PO document.</a:t>
            </a:r>
          </a:p>
          <a:p>
            <a:pPr lvl="2"/>
            <a:r>
              <a:rPr lang="en-GB" sz="2800" dirty="0"/>
              <a:t>If PO document is invalid, send rejection notification and end process.</a:t>
            </a:r>
          </a:p>
          <a:p>
            <a:pPr lvl="2"/>
            <a:r>
              <a:rPr lang="en-GB" sz="2800" dirty="0"/>
              <a:t>Transform PO XML document into native electronic PO format.</a:t>
            </a:r>
          </a:p>
          <a:p>
            <a:endParaRPr lang="en-GB" sz="3600" dirty="0"/>
          </a:p>
        </p:txBody>
      </p:sp>
    </p:spTree>
    <p:extLst>
      <p:ext uri="{BB962C8B-B14F-4D97-AF65-F5344CB8AC3E}">
        <p14:creationId xmlns:p14="http://schemas.microsoft.com/office/powerpoint/2010/main" val="12543410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a:t>
            </a:r>
          </a:p>
        </p:txBody>
      </p:sp>
      <p:sp>
        <p:nvSpPr>
          <p:cNvPr id="3" name="内容占位符 2"/>
          <p:cNvSpPr>
            <a:spLocks noGrp="1"/>
          </p:cNvSpPr>
          <p:nvPr>
            <p:ph idx="1"/>
          </p:nvPr>
        </p:nvSpPr>
        <p:spPr/>
        <p:txBody>
          <a:bodyPr/>
          <a:lstStyle/>
          <a:p>
            <a:r>
              <a:rPr lang="en-GB" dirty="0"/>
              <a:t>Next, we tackle the operation candidates in the PO processing group. Though listed as such, the "</a:t>
            </a:r>
            <a:r>
              <a:rPr lang="en-GB" dirty="0">
                <a:solidFill>
                  <a:srgbClr val="FF00FF"/>
                </a:solidFill>
              </a:rPr>
              <a:t>Receive PO document</a:t>
            </a:r>
            <a:r>
              <a:rPr lang="en-GB" dirty="0"/>
              <a:t>" is not a suitable service operation candidate, as receiving a message is a natural part of service operations (and therefore not generally explicitly accounted for). </a:t>
            </a:r>
          </a:p>
          <a:p>
            <a:r>
              <a:rPr lang="en-GB" dirty="0"/>
              <a:t>Adjustment</a:t>
            </a:r>
          </a:p>
          <a:p>
            <a:pPr lvl="1"/>
            <a:r>
              <a:rPr lang="en-GB" dirty="0"/>
              <a:t>Remove "Receive PO document" from our list.</a:t>
            </a:r>
          </a:p>
        </p:txBody>
      </p:sp>
    </p:spTree>
    <p:extLst>
      <p:ext uri="{BB962C8B-B14F-4D97-AF65-F5344CB8AC3E}">
        <p14:creationId xmlns:p14="http://schemas.microsoft.com/office/powerpoint/2010/main" val="242078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Adjusting PO Processing Service</a:t>
            </a:r>
          </a:p>
        </p:txBody>
      </p:sp>
      <p:sp>
        <p:nvSpPr>
          <p:cNvPr id="3" name="内容占位符 2"/>
          <p:cNvSpPr>
            <a:spLocks noGrp="1"/>
          </p:cNvSpPr>
          <p:nvPr>
            <p:ph idx="1"/>
          </p:nvPr>
        </p:nvSpPr>
        <p:spPr/>
        <p:txBody>
          <a:bodyPr>
            <a:normAutofit/>
          </a:bodyPr>
          <a:lstStyle/>
          <a:p>
            <a:pPr lvl="1"/>
            <a:r>
              <a:rPr lang="en-GB" sz="3200" dirty="0"/>
              <a:t>PO Processing Service</a:t>
            </a:r>
          </a:p>
          <a:p>
            <a:pPr lvl="2"/>
            <a:r>
              <a:rPr lang="en-GB" sz="2800" strike="sngStrike" dirty="0"/>
              <a:t>Receive PO document.</a:t>
            </a:r>
          </a:p>
          <a:p>
            <a:pPr lvl="2"/>
            <a:r>
              <a:rPr lang="en-GB" sz="2800" dirty="0"/>
              <a:t>Validate PO document.</a:t>
            </a:r>
          </a:p>
          <a:p>
            <a:pPr lvl="2"/>
            <a:r>
              <a:rPr lang="en-GB" sz="2800" dirty="0"/>
              <a:t>If PO document is invalid, send rejection notification and end process.</a:t>
            </a:r>
          </a:p>
          <a:p>
            <a:pPr lvl="2"/>
            <a:r>
              <a:rPr lang="en-GB" sz="2800" dirty="0"/>
              <a:t>Transform PO XML document into native electronic PO format.</a:t>
            </a:r>
          </a:p>
          <a:p>
            <a:endParaRPr lang="en-GB" sz="3600" dirty="0"/>
          </a:p>
        </p:txBody>
      </p:sp>
    </p:spTree>
    <p:extLst>
      <p:ext uri="{BB962C8B-B14F-4D97-AF65-F5344CB8AC3E}">
        <p14:creationId xmlns:p14="http://schemas.microsoft.com/office/powerpoint/2010/main" val="5189378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(9)</a:t>
            </a:r>
          </a:p>
        </p:txBody>
      </p:sp>
      <p:sp>
        <p:nvSpPr>
          <p:cNvPr id="3" name="内容占位符 2"/>
          <p:cNvSpPr>
            <a:spLocks noGrp="1"/>
          </p:cNvSpPr>
          <p:nvPr>
            <p:ph idx="1"/>
          </p:nvPr>
        </p:nvSpPr>
        <p:spPr/>
        <p:txBody>
          <a:bodyPr/>
          <a:lstStyle/>
          <a:p>
            <a:r>
              <a:rPr lang="en-GB" dirty="0"/>
              <a:t>We then detect a direct dependency between the "</a:t>
            </a:r>
            <a:r>
              <a:rPr lang="en-GB" dirty="0">
                <a:solidFill>
                  <a:srgbClr val="FF00FF"/>
                </a:solidFill>
              </a:rPr>
              <a:t>If PO document is invalid, send rejection notification and end process</a:t>
            </a:r>
            <a:r>
              <a:rPr lang="en-GB" dirty="0"/>
              <a:t>" and "</a:t>
            </a:r>
            <a:r>
              <a:rPr lang="en-GB" dirty="0">
                <a:solidFill>
                  <a:srgbClr val="FF00FF"/>
                </a:solidFill>
              </a:rPr>
              <a:t>Validate PO document</a:t>
            </a:r>
            <a:r>
              <a:rPr lang="en-GB" dirty="0"/>
              <a:t>" actions. </a:t>
            </a:r>
          </a:p>
          <a:p>
            <a:r>
              <a:rPr lang="en-GB" dirty="0"/>
              <a:t>Adjustments</a:t>
            </a:r>
          </a:p>
          <a:p>
            <a:pPr lvl="1"/>
            <a:r>
              <a:rPr lang="en-GB" dirty="0"/>
              <a:t>As a result we decide to combine these into a single operation candidate called "</a:t>
            </a:r>
            <a:r>
              <a:rPr lang="en-GB" dirty="0">
                <a:solidFill>
                  <a:srgbClr val="00B050"/>
                </a:solidFill>
              </a:rPr>
              <a:t>Validate PO document and send rejection notification, if required.</a:t>
            </a:r>
            <a:r>
              <a:rPr lang="en-GB" dirty="0"/>
              <a:t>“</a:t>
            </a:r>
          </a:p>
          <a:p>
            <a:endParaRPr lang="en-GB" dirty="0"/>
          </a:p>
          <a:p>
            <a:pPr lvl="1"/>
            <a:endParaRPr lang="en-GB" dirty="0"/>
          </a:p>
        </p:txBody>
      </p:sp>
    </p:spTree>
    <p:extLst>
      <p:ext uri="{BB962C8B-B14F-4D97-AF65-F5344CB8AC3E}">
        <p14:creationId xmlns:p14="http://schemas.microsoft.com/office/powerpoint/2010/main" val="335602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Adjusting PO Processing Service</a:t>
            </a:r>
          </a:p>
        </p:txBody>
      </p:sp>
      <p:sp>
        <p:nvSpPr>
          <p:cNvPr id="3" name="内容占位符 2"/>
          <p:cNvSpPr>
            <a:spLocks noGrp="1"/>
          </p:cNvSpPr>
          <p:nvPr>
            <p:ph idx="1"/>
          </p:nvPr>
        </p:nvSpPr>
        <p:spPr/>
        <p:txBody>
          <a:bodyPr>
            <a:normAutofit/>
          </a:bodyPr>
          <a:lstStyle/>
          <a:p>
            <a:pPr lvl="1"/>
            <a:r>
              <a:rPr lang="en-GB" sz="3200" dirty="0"/>
              <a:t>PO Processing Service</a:t>
            </a:r>
          </a:p>
          <a:p>
            <a:pPr lvl="2"/>
            <a:r>
              <a:rPr lang="en-GB" sz="2800" strike="sngStrike" dirty="0"/>
              <a:t>Receive PO document.</a:t>
            </a:r>
          </a:p>
          <a:p>
            <a:pPr lvl="2"/>
            <a:r>
              <a:rPr lang="en-GB" sz="2800" strike="sngStrike" dirty="0"/>
              <a:t>Validate PO document.</a:t>
            </a:r>
          </a:p>
          <a:p>
            <a:pPr lvl="2"/>
            <a:r>
              <a:rPr lang="en-GB" sz="2800" strike="sngStrike" dirty="0"/>
              <a:t>If PO document is invalid, send rejection notification and end process.</a:t>
            </a:r>
            <a:endParaRPr lang="en-GB" strike="sngStrike" dirty="0"/>
          </a:p>
          <a:p>
            <a:pPr lvl="2"/>
            <a:r>
              <a:rPr lang="en-GB" sz="2800" dirty="0">
                <a:solidFill>
                  <a:srgbClr val="00B050"/>
                </a:solidFill>
              </a:rPr>
              <a:t>Validate PO document and send rejection notification, if required</a:t>
            </a:r>
            <a:endParaRPr lang="en-GB" dirty="0"/>
          </a:p>
          <a:p>
            <a:pPr lvl="2"/>
            <a:r>
              <a:rPr lang="en-GB" sz="2800" dirty="0"/>
              <a:t>Transform PO XML document into native electronic PO format.</a:t>
            </a:r>
          </a:p>
          <a:p>
            <a:endParaRPr lang="en-GB" sz="3600" dirty="0"/>
          </a:p>
        </p:txBody>
      </p:sp>
    </p:spTree>
    <p:extLst>
      <p:ext uri="{BB962C8B-B14F-4D97-AF65-F5344CB8AC3E}">
        <p14:creationId xmlns:p14="http://schemas.microsoft.com/office/powerpoint/2010/main" val="3919724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957C35-5C97-4B91-A395-E50A860A347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600" dirty="0">
                <a:solidFill>
                  <a:srgbClr val="000000"/>
                </a:solidFill>
                <a:latin typeface="Microsoft Yahei" panose="020B0503020204020204" pitchFamily="34" charset="-122"/>
                <a:ea typeface="Microsoft Yahei" panose="020B0503020204020204" pitchFamily="34" charset="-122"/>
              </a:rPr>
              <a:t>In our previous exercise, we have detected a direct dependency between the two operation candidates and combined them into one candidate.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service design principle have we applied?</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49B99ADE-CAA1-4514-AD89-D9E0A2D2FEDF}"/>
              </a:ext>
            </a:extLst>
          </p:cNvPr>
          <p:cNvSpPr txBox="1"/>
          <p:nvPr>
            <p:custDataLst>
              <p:tags r:id="rId3"/>
            </p:custDataLst>
          </p:nvPr>
        </p:nvSpPr>
        <p:spPr>
          <a:xfrm>
            <a:off x="2438400" y="3211646"/>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Autonomy</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AD0E439-5AE3-48C8-8566-46F5C7E57A65}"/>
              </a:ext>
            </a:extLst>
          </p:cNvPr>
          <p:cNvSpPr txBox="1"/>
          <p:nvPr>
            <p:custDataLst>
              <p:tags r:id="rId4"/>
            </p:custDataLst>
          </p:nvPr>
        </p:nvSpPr>
        <p:spPr>
          <a:xfrm>
            <a:off x="2438400" y="4068896"/>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Reusability</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DDF91A99-E74F-4DFC-8F8D-7377114DA379}"/>
              </a:ext>
            </a:extLst>
          </p:cNvPr>
          <p:cNvSpPr txBox="1"/>
          <p:nvPr>
            <p:custDataLst>
              <p:tags r:id="rId5"/>
            </p:custDataLst>
          </p:nvPr>
        </p:nvSpPr>
        <p:spPr>
          <a:xfrm>
            <a:off x="2438400" y="4926146"/>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Discoverability</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EEC6B39-A77B-44E5-8653-0873B991064D}"/>
              </a:ext>
            </a:extLst>
          </p:cNvPr>
          <p:cNvSpPr>
            <a:spLocks noChangeAspect="1"/>
          </p:cNvSpPr>
          <p:nvPr>
            <p:custDataLst>
              <p:tags r:id="rId6"/>
            </p:custDataLst>
          </p:nvPr>
        </p:nvSpPr>
        <p:spPr>
          <a:xfrm>
            <a:off x="1571625" y="327593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DCB9218-0F01-4031-B0D8-38D46259FC0E}"/>
              </a:ext>
            </a:extLst>
          </p:cNvPr>
          <p:cNvSpPr>
            <a:spLocks noChangeAspect="1"/>
          </p:cNvSpPr>
          <p:nvPr>
            <p:custDataLst>
              <p:tags r:id="rId7"/>
            </p:custDataLst>
          </p:nvPr>
        </p:nvSpPr>
        <p:spPr>
          <a:xfrm>
            <a:off x="1571625" y="413318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063B0E78-F750-4DC9-8C4F-0A4AD214D36A}"/>
              </a:ext>
            </a:extLst>
          </p:cNvPr>
          <p:cNvSpPr>
            <a:spLocks noChangeAspect="1"/>
          </p:cNvSpPr>
          <p:nvPr>
            <p:custDataLst>
              <p:tags r:id="rId8"/>
            </p:custDataLst>
          </p:nvPr>
        </p:nvSpPr>
        <p:spPr>
          <a:xfrm>
            <a:off x="1571625" y="499043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A852E61-36AD-43DA-837A-643A671FE405}"/>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EF0796B6-966B-4139-9944-19C4C47B8651}"/>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B0CF0463-A803-4DEE-A0AE-BE347F5EF10F}"/>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585B61F2-403F-4F5C-B22F-8C97E3A97CD2}"/>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6B3C342C-E721-4D21-986E-F21541EF2C56}"/>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53E45880-55C1-4017-9790-46C5C40BF1EC}"/>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5F22DD6-054F-412C-97DE-874A764B5B1E}"/>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912171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a:t>
            </a:r>
          </a:p>
        </p:txBody>
      </p:sp>
      <p:sp>
        <p:nvSpPr>
          <p:cNvPr id="3" name="内容占位符 2"/>
          <p:cNvSpPr>
            <a:spLocks noGrp="1"/>
          </p:cNvSpPr>
          <p:nvPr>
            <p:ph idx="1"/>
          </p:nvPr>
        </p:nvSpPr>
        <p:spPr/>
        <p:txBody>
          <a:bodyPr>
            <a:normAutofit/>
          </a:bodyPr>
          <a:lstStyle/>
          <a:p>
            <a:r>
              <a:rPr lang="en-GB" dirty="0"/>
              <a:t>We move on to discover commonality between the "</a:t>
            </a:r>
            <a:r>
              <a:rPr lang="en-GB" dirty="0">
                <a:solidFill>
                  <a:srgbClr val="FF00FF"/>
                </a:solidFill>
              </a:rPr>
              <a:t>Transform PO XML document into native electronic PO format</a:t>
            </a:r>
            <a:r>
              <a:rPr lang="en-GB" dirty="0"/>
              <a:t>" action and the "</a:t>
            </a:r>
            <a:r>
              <a:rPr lang="en-GB" dirty="0">
                <a:solidFill>
                  <a:srgbClr val="FF00FF"/>
                </a:solidFill>
              </a:rPr>
              <a:t>Retrieve and transform invoice document</a:t>
            </a:r>
            <a:r>
              <a:rPr lang="en-GB" dirty="0"/>
              <a:t>" action from our Invoice Processing Service list. </a:t>
            </a:r>
          </a:p>
          <a:p>
            <a:endParaRPr lang="en-GB" dirty="0"/>
          </a:p>
        </p:txBody>
      </p:sp>
    </p:spTree>
    <p:extLst>
      <p:ext uri="{BB962C8B-B14F-4D97-AF65-F5344CB8AC3E}">
        <p14:creationId xmlns:p14="http://schemas.microsoft.com/office/powerpoint/2010/main" val="33937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deployment (1)</a:t>
            </a:r>
          </a:p>
        </p:txBody>
      </p:sp>
      <p:sp>
        <p:nvSpPr>
          <p:cNvPr id="3" name="内容占位符 2"/>
          <p:cNvSpPr>
            <a:spLocks noGrp="1"/>
          </p:cNvSpPr>
          <p:nvPr>
            <p:ph idx="1"/>
          </p:nvPr>
        </p:nvSpPr>
        <p:spPr>
          <a:xfrm>
            <a:off x="838200" y="1865825"/>
            <a:ext cx="10515600" cy="4351338"/>
          </a:xfrm>
        </p:spPr>
        <p:txBody>
          <a:bodyPr>
            <a:normAutofit/>
          </a:bodyPr>
          <a:lstStyle/>
          <a:p>
            <a:r>
              <a:rPr lang="en-GB" sz="3600" dirty="0">
                <a:highlight>
                  <a:srgbClr val="FFFF00"/>
                </a:highlight>
              </a:rPr>
              <a:t>Installing and configuring </a:t>
            </a:r>
            <a:r>
              <a:rPr lang="en-GB" sz="3600" dirty="0"/>
              <a:t>distributed components, service interfaces, and any associated middleware products onto production servers.</a:t>
            </a:r>
          </a:p>
          <a:p>
            <a:endParaRPr lang="en-GB" sz="36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667"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5FD63EEE-0550-487D-8672-A6631977BC4D}"/>
              </a:ext>
            </a:extLst>
          </p:cNvPr>
          <p:cNvSpPr/>
          <p:nvPr/>
        </p:nvSpPr>
        <p:spPr>
          <a:xfrm>
            <a:off x="11226847" y="279241"/>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40000898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6698885" y="1723056"/>
            <a:ext cx="2144515" cy="2030759"/>
          </a:xfrm>
          <a:prstGeom prst="rect">
            <a:avLst/>
          </a:prstGeom>
        </p:spPr>
      </p:pic>
      <p:sp>
        <p:nvSpPr>
          <p:cNvPr id="2" name="标题 1"/>
          <p:cNvSpPr>
            <a:spLocks noGrp="1"/>
          </p:cNvSpPr>
          <p:nvPr>
            <p:ph type="title"/>
          </p:nvPr>
        </p:nvSpPr>
        <p:spPr/>
        <p:txBody>
          <a:bodyPr/>
          <a:lstStyle/>
          <a:p>
            <a:r>
              <a:rPr lang="en-GB" dirty="0"/>
              <a:t>Step 5 </a:t>
            </a:r>
            <a:r>
              <a:rPr lang="en-GB" dirty="0" err="1"/>
              <a:t>RailCo</a:t>
            </a:r>
            <a:r>
              <a:rPr lang="en-GB" dirty="0"/>
              <a:t> example</a:t>
            </a:r>
          </a:p>
        </p:txBody>
      </p:sp>
      <p:sp>
        <p:nvSpPr>
          <p:cNvPr id="3" name="内容占位符 2"/>
          <p:cNvSpPr>
            <a:spLocks noGrp="1"/>
          </p:cNvSpPr>
          <p:nvPr>
            <p:ph idx="1"/>
          </p:nvPr>
        </p:nvSpPr>
        <p:spPr>
          <a:xfrm>
            <a:off x="838200" y="1817108"/>
            <a:ext cx="6906370" cy="4351338"/>
          </a:xfrm>
        </p:spPr>
        <p:txBody>
          <a:bodyPr>
            <a:normAutofit/>
          </a:bodyPr>
          <a:lstStyle/>
          <a:p>
            <a:endParaRPr lang="en-GB" sz="3600" dirty="0"/>
          </a:p>
          <a:p>
            <a:endParaRPr lang="en-GB" sz="3600" dirty="0"/>
          </a:p>
          <a:p>
            <a:endParaRPr lang="en-GB" dirty="0"/>
          </a:p>
        </p:txBody>
      </p:sp>
      <p:pic>
        <p:nvPicPr>
          <p:cNvPr id="4" name="Picture 2" descr="https://flylib.com/books/2/365/1/html/2/images/0131858580/graphics/12fig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39" y="1723056"/>
            <a:ext cx="4430828" cy="4377659"/>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B10F84D3-A868-4F9D-8BEA-D7ADE41C4DF7}"/>
              </a:ext>
            </a:extLst>
          </p:cNvPr>
          <p:cNvSpPr/>
          <p:nvPr/>
        </p:nvSpPr>
        <p:spPr>
          <a:xfrm>
            <a:off x="6569593" y="2487962"/>
            <a:ext cx="2586473" cy="419987"/>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椭圆 6">
            <a:extLst>
              <a:ext uri="{FF2B5EF4-FFF2-40B4-BE49-F238E27FC236}">
                <a16:creationId xmlns:a16="http://schemas.microsoft.com/office/drawing/2014/main" id="{B10F84D3-A868-4F9D-8BEA-D7ADE41C4DF7}"/>
              </a:ext>
            </a:extLst>
          </p:cNvPr>
          <p:cNvSpPr/>
          <p:nvPr/>
        </p:nvSpPr>
        <p:spPr>
          <a:xfrm>
            <a:off x="3118913" y="5427211"/>
            <a:ext cx="2586473" cy="282272"/>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乘号 11"/>
          <p:cNvSpPr/>
          <p:nvPr/>
        </p:nvSpPr>
        <p:spPr>
          <a:xfrm>
            <a:off x="3216482" y="1790787"/>
            <a:ext cx="2311273" cy="2210507"/>
          </a:xfrm>
          <a:prstGeom prst="mathMultiply">
            <a:avLst>
              <a:gd name="adj1" fmla="val 273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直接箭头连接符 13"/>
          <p:cNvCxnSpPr/>
          <p:nvPr/>
        </p:nvCxnSpPr>
        <p:spPr>
          <a:xfrm flipV="1">
            <a:off x="5569110" y="2761580"/>
            <a:ext cx="817905" cy="1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6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834275D-4276-4A5C-AD62-EBCB87BFFB4E}"/>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id="{24B9795D-691A-4C88-90BC-8BC9E117B171}"/>
              </a:ext>
            </a:extLst>
          </p:cNvPr>
          <p:cNvSpPr txBox="1"/>
          <p:nvPr>
            <p:custDataLst>
              <p:tags r:id="rId3"/>
            </p:custDataLst>
          </p:nvPr>
        </p:nvSpPr>
        <p:spPr>
          <a:xfrm>
            <a:off x="1219200" y="74422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discover that there is a commonality between the "Transform PO XML document into native electronic PO format" action and the "Retrieve and transform invoice document" action from our Invoice Processing Service list. Can you specify what these two operation candidates have in common?</a:t>
            </a:r>
          </a:p>
        </p:txBody>
      </p:sp>
      <p:sp>
        <p:nvSpPr>
          <p:cNvPr id="7" name="矩形: 圆角 6">
            <a:extLst>
              <a:ext uri="{FF2B5EF4-FFF2-40B4-BE49-F238E27FC236}">
                <a16:creationId xmlns:a16="http://schemas.microsoft.com/office/drawing/2014/main" id="{28C56614-CD27-4790-8296-63939C93E7F3}"/>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9C8CB577-7708-48AD-B350-4C5760C04037}"/>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a:extLst>
              <a:ext uri="{FF2B5EF4-FFF2-40B4-BE49-F238E27FC236}">
                <a16:creationId xmlns:a16="http://schemas.microsoft.com/office/drawing/2014/main" id="{DEBFA62A-065A-4DBF-9D37-604980ADF90E}"/>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F6782262-7992-4357-90F8-29067A3F0B59}"/>
              </a:ext>
            </a:extLst>
          </p:cNvPr>
          <p:cNvSpPr txBox="1"/>
          <p:nvPr>
            <p:custDataLst>
              <p:tags r:id="rId7"/>
            </p:custDataLst>
          </p:nvPr>
        </p:nvSpPr>
        <p:spPr>
          <a:xfrm>
            <a:off x="12827000" y="1270000"/>
            <a:ext cx="3332480" cy="1015663"/>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Both operation candidates </a:t>
            </a:r>
            <a:r>
              <a:rPr kumimoji="0" lang="en-GB" altLang="zh-CN" sz="2000" b="0" i="0" u="none" strike="noStrike" kern="1200" cap="none" spc="0" normalizeH="0" baseline="0" noProof="0">
                <a:ln>
                  <a:noFill/>
                </a:ln>
                <a:solidFill>
                  <a:srgbClr val="FF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transform </a:t>
            </a:r>
            <a:r>
              <a:rPr kumimoji="0" lang="en-GB"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accounting documents. </a:t>
            </a:r>
            <a:endParaRPr kumimoji="0" lang="en-GB" altLang="zh-CN"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6A5D4416-446C-4753-AE8C-2E437BDA3323}"/>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5BAABCF0-E9C2-4B51-A0D6-35D412552FB6}"/>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RemarkBlock">
              <a:extLst>
                <a:ext uri="{FF2B5EF4-FFF2-40B4-BE49-F238E27FC236}">
                  <a16:creationId xmlns:a16="http://schemas.microsoft.com/office/drawing/2014/main" id="{73662E88-15BC-425E-A500-6EEC8F371E10}"/>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RemarkTitleText">
              <a:extLst>
                <a:ext uri="{FF2B5EF4-FFF2-40B4-BE49-F238E27FC236}">
                  <a16:creationId xmlns:a16="http://schemas.microsoft.com/office/drawing/2014/main" id="{AF43A48D-4A01-45FA-86E4-C6E6D7F864C5}"/>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a16="http://schemas.microsoft.com/office/drawing/2014/main" id="{0563F207-18CA-4576-8AB1-2F2CA854EB17}"/>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8357D8CA-5C3D-402A-A9F8-49FDC64385D9}"/>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D4B4F673-EDA6-4853-B053-0D3D4F15E115}"/>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28720FBE-CEAB-4DFE-B789-EB84D397AEBD}"/>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C3091D45-DD7F-4CA8-A708-35C6F61EAA16}"/>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D8C9499-A65C-4895-A2C7-FA4868BD1209}"/>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888588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6698885" y="1723056"/>
            <a:ext cx="2144515" cy="2030759"/>
          </a:xfrm>
          <a:prstGeom prst="rect">
            <a:avLst/>
          </a:prstGeom>
        </p:spPr>
      </p:pic>
      <p:sp>
        <p:nvSpPr>
          <p:cNvPr id="2" name="标题 1"/>
          <p:cNvSpPr>
            <a:spLocks noGrp="1"/>
          </p:cNvSpPr>
          <p:nvPr>
            <p:ph type="title"/>
          </p:nvPr>
        </p:nvSpPr>
        <p:spPr/>
        <p:txBody>
          <a:bodyPr/>
          <a:lstStyle/>
          <a:p>
            <a:r>
              <a:rPr lang="en-GB" dirty="0"/>
              <a:t>Step 5 </a:t>
            </a:r>
            <a:r>
              <a:rPr lang="en-GB" dirty="0" err="1"/>
              <a:t>RailCo</a:t>
            </a:r>
            <a:r>
              <a:rPr lang="en-GB" dirty="0"/>
              <a:t> example </a:t>
            </a:r>
          </a:p>
        </p:txBody>
      </p:sp>
      <p:sp>
        <p:nvSpPr>
          <p:cNvPr id="3" name="内容占位符 2"/>
          <p:cNvSpPr>
            <a:spLocks noGrp="1"/>
          </p:cNvSpPr>
          <p:nvPr>
            <p:ph idx="1"/>
          </p:nvPr>
        </p:nvSpPr>
        <p:spPr>
          <a:xfrm>
            <a:off x="838200" y="1817108"/>
            <a:ext cx="6906370" cy="4351338"/>
          </a:xfrm>
        </p:spPr>
        <p:txBody>
          <a:bodyPr>
            <a:normAutofit/>
          </a:bodyPr>
          <a:lstStyle/>
          <a:p>
            <a:endParaRPr lang="en-GB" sz="3600" dirty="0"/>
          </a:p>
          <a:p>
            <a:endParaRPr lang="en-GB" sz="3600" dirty="0"/>
          </a:p>
          <a:p>
            <a:endParaRPr lang="en-GB" dirty="0"/>
          </a:p>
        </p:txBody>
      </p:sp>
      <p:pic>
        <p:nvPicPr>
          <p:cNvPr id="4" name="Picture 2" descr="https://flylib.com/books/2/365/1/html/2/images/0131858580/graphics/12fig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39" y="1723056"/>
            <a:ext cx="4430828" cy="4377659"/>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B10F84D3-A868-4F9D-8BEA-D7ADE41C4DF7}"/>
              </a:ext>
            </a:extLst>
          </p:cNvPr>
          <p:cNvSpPr/>
          <p:nvPr/>
        </p:nvSpPr>
        <p:spPr>
          <a:xfrm>
            <a:off x="6569593" y="2487962"/>
            <a:ext cx="2586473" cy="419987"/>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椭圆 6">
            <a:extLst>
              <a:ext uri="{FF2B5EF4-FFF2-40B4-BE49-F238E27FC236}">
                <a16:creationId xmlns:a16="http://schemas.microsoft.com/office/drawing/2014/main" id="{B10F84D3-A868-4F9D-8BEA-D7ADE41C4DF7}"/>
              </a:ext>
            </a:extLst>
          </p:cNvPr>
          <p:cNvSpPr/>
          <p:nvPr/>
        </p:nvSpPr>
        <p:spPr>
          <a:xfrm>
            <a:off x="3118913" y="5427211"/>
            <a:ext cx="2586473" cy="282272"/>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乘号 11"/>
          <p:cNvSpPr/>
          <p:nvPr/>
        </p:nvSpPr>
        <p:spPr>
          <a:xfrm>
            <a:off x="3216482" y="1790787"/>
            <a:ext cx="2311273" cy="2210507"/>
          </a:xfrm>
          <a:prstGeom prst="mathMultiply">
            <a:avLst>
              <a:gd name="adj1" fmla="val 273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直接箭头连接符 13"/>
          <p:cNvCxnSpPr/>
          <p:nvPr/>
        </p:nvCxnSpPr>
        <p:spPr>
          <a:xfrm flipV="1">
            <a:off x="5569110" y="2761580"/>
            <a:ext cx="817905" cy="1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096000" y="4001294"/>
            <a:ext cx="6096000" cy="1938992"/>
          </a:xfrm>
          <a:prstGeom prst="rect">
            <a:avLst/>
          </a:prstGeom>
        </p:spPr>
        <p:txBody>
          <a:bodyPr>
            <a:spAutoFit/>
          </a:bodyPr>
          <a:lstStyle/>
          <a:p>
            <a:r>
              <a:rPr lang="en-GB" sz="2400" dirty="0">
                <a:solidFill>
                  <a:srgbClr val="FF0000"/>
                </a:solidFill>
              </a:rPr>
              <a:t>Both operation candidates transform accounting documents. </a:t>
            </a:r>
          </a:p>
          <a:p>
            <a:endParaRPr lang="en-GB" sz="2400" dirty="0"/>
          </a:p>
          <a:p>
            <a:r>
              <a:rPr lang="en-GB" sz="2400" dirty="0"/>
              <a:t>We therefore decide to create a new service candidate that provides generic transformation. </a:t>
            </a:r>
          </a:p>
        </p:txBody>
      </p:sp>
    </p:spTree>
    <p:extLst>
      <p:ext uri="{BB962C8B-B14F-4D97-AF65-F5344CB8AC3E}">
        <p14:creationId xmlns:p14="http://schemas.microsoft.com/office/powerpoint/2010/main" val="5738617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a:t>
            </a:r>
          </a:p>
        </p:txBody>
      </p:sp>
      <p:sp>
        <p:nvSpPr>
          <p:cNvPr id="3" name="内容占位符 2"/>
          <p:cNvSpPr>
            <a:spLocks noGrp="1"/>
          </p:cNvSpPr>
          <p:nvPr>
            <p:ph idx="1"/>
          </p:nvPr>
        </p:nvSpPr>
        <p:spPr/>
        <p:txBody>
          <a:bodyPr>
            <a:normAutofit lnSpcReduction="10000"/>
          </a:bodyPr>
          <a:lstStyle/>
          <a:p>
            <a:r>
              <a:rPr lang="en-GB" dirty="0"/>
              <a:t>We move on to discover commonality between the "</a:t>
            </a:r>
            <a:r>
              <a:rPr lang="en-GB" dirty="0">
                <a:solidFill>
                  <a:srgbClr val="FF00FF"/>
                </a:solidFill>
              </a:rPr>
              <a:t>Transform PO XML document into native electronic PO format</a:t>
            </a:r>
            <a:r>
              <a:rPr lang="en-GB" dirty="0"/>
              <a:t>" action and the "</a:t>
            </a:r>
            <a:r>
              <a:rPr lang="en-GB" dirty="0">
                <a:solidFill>
                  <a:srgbClr val="FF00FF"/>
                </a:solidFill>
              </a:rPr>
              <a:t>Retrieve and transform invoice document</a:t>
            </a:r>
            <a:r>
              <a:rPr lang="en-GB" dirty="0"/>
              <a:t>" action from our Invoice Processing Service list. </a:t>
            </a:r>
          </a:p>
          <a:p>
            <a:r>
              <a:rPr lang="en-GB" dirty="0"/>
              <a:t>Both operation candidates transform accounting documents. We therefore decide to create a new service candidate that provides generic transformation. </a:t>
            </a:r>
          </a:p>
          <a:p>
            <a:r>
              <a:rPr lang="en-GB" dirty="0"/>
              <a:t>Adjustment – The result is </a:t>
            </a:r>
            <a:r>
              <a:rPr lang="en-GB" dirty="0">
                <a:solidFill>
                  <a:srgbClr val="FF0000"/>
                </a:solidFill>
              </a:rPr>
              <a:t>a new grouping category</a:t>
            </a:r>
            <a:r>
              <a:rPr lang="en-GB" dirty="0"/>
              <a:t>: </a:t>
            </a:r>
          </a:p>
          <a:p>
            <a:pPr lvl="1"/>
            <a:r>
              <a:rPr lang="en-GB" dirty="0">
                <a:solidFill>
                  <a:srgbClr val="00B050"/>
                </a:solidFill>
              </a:rPr>
              <a:t>Transform Accounting Documents Service:</a:t>
            </a:r>
          </a:p>
          <a:p>
            <a:pPr lvl="2"/>
            <a:r>
              <a:rPr lang="en-GB" dirty="0">
                <a:solidFill>
                  <a:srgbClr val="00B050"/>
                </a:solidFill>
              </a:rPr>
              <a:t>Transform XML documents to native format.</a:t>
            </a:r>
          </a:p>
          <a:p>
            <a:pPr lvl="2"/>
            <a:r>
              <a:rPr lang="en-GB" dirty="0">
                <a:solidFill>
                  <a:srgbClr val="00B050"/>
                </a:solidFill>
              </a:rPr>
              <a:t>Transform native documents to XML.</a:t>
            </a:r>
          </a:p>
          <a:p>
            <a:endParaRPr lang="en-GB" dirty="0"/>
          </a:p>
        </p:txBody>
      </p:sp>
    </p:spTree>
    <p:extLst>
      <p:ext uri="{BB962C8B-B14F-4D97-AF65-F5344CB8AC3E}">
        <p14:creationId xmlns:p14="http://schemas.microsoft.com/office/powerpoint/2010/main" val="147449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Adjusting PO Processing Service</a:t>
            </a:r>
          </a:p>
        </p:txBody>
      </p:sp>
      <p:sp>
        <p:nvSpPr>
          <p:cNvPr id="3" name="内容占位符 2"/>
          <p:cNvSpPr>
            <a:spLocks noGrp="1"/>
          </p:cNvSpPr>
          <p:nvPr>
            <p:ph idx="1"/>
          </p:nvPr>
        </p:nvSpPr>
        <p:spPr/>
        <p:txBody>
          <a:bodyPr>
            <a:normAutofit fontScale="85000" lnSpcReduction="10000"/>
          </a:bodyPr>
          <a:lstStyle/>
          <a:p>
            <a:pPr lvl="1"/>
            <a:r>
              <a:rPr lang="en-GB" sz="3300" dirty="0"/>
              <a:t>Invoice Processing Service has 4 operation candidates at the moment</a:t>
            </a:r>
          </a:p>
          <a:p>
            <a:pPr lvl="2"/>
            <a:r>
              <a:rPr lang="en-GB" sz="2800" strike="sngStrike" dirty="0">
                <a:solidFill>
                  <a:srgbClr val="00B050"/>
                </a:solidFill>
                <a:highlight>
                  <a:srgbClr val="FFFF00"/>
                </a:highlight>
              </a:rPr>
              <a:t>Retrieve and transform invoice document.</a:t>
            </a:r>
            <a:endParaRPr lang="en-GB" sz="2800" strike="sngStrike" dirty="0">
              <a:highlight>
                <a:srgbClr val="FFFF00"/>
              </a:highlight>
            </a:endParaRPr>
          </a:p>
          <a:p>
            <a:pPr lvl="1"/>
            <a:r>
              <a:rPr lang="en-GB" sz="3200" dirty="0"/>
              <a:t>PO Processing Service</a:t>
            </a:r>
          </a:p>
          <a:p>
            <a:pPr lvl="2"/>
            <a:r>
              <a:rPr lang="en-GB" sz="2800" strike="sngStrike" dirty="0"/>
              <a:t>Receive PO document.</a:t>
            </a:r>
          </a:p>
          <a:p>
            <a:pPr lvl="2"/>
            <a:r>
              <a:rPr lang="en-GB" sz="2800" strike="sngStrike" dirty="0"/>
              <a:t>Validate PO document.</a:t>
            </a:r>
          </a:p>
          <a:p>
            <a:pPr lvl="2"/>
            <a:r>
              <a:rPr lang="en-GB" sz="2800" strike="sngStrike" dirty="0"/>
              <a:t>If PO document is invalid, send rejection notification and end process.</a:t>
            </a:r>
            <a:endParaRPr lang="en-GB" strike="sngStrike" dirty="0"/>
          </a:p>
          <a:p>
            <a:pPr lvl="2"/>
            <a:r>
              <a:rPr lang="en-GB" sz="2800" dirty="0">
                <a:solidFill>
                  <a:srgbClr val="00B050"/>
                </a:solidFill>
              </a:rPr>
              <a:t>Validate PO document and send rejection notification, if required</a:t>
            </a:r>
            <a:endParaRPr lang="en-GB" dirty="0"/>
          </a:p>
          <a:p>
            <a:pPr lvl="2"/>
            <a:r>
              <a:rPr lang="en-GB" sz="2800" strike="sngStrike" dirty="0">
                <a:highlight>
                  <a:srgbClr val="FFFF00"/>
                </a:highlight>
              </a:rPr>
              <a:t>Transform PO XML document into native electronic PO format</a:t>
            </a:r>
          </a:p>
          <a:p>
            <a:pPr lvl="1"/>
            <a:r>
              <a:rPr lang="en-GB" sz="3000" dirty="0">
                <a:solidFill>
                  <a:srgbClr val="00B050"/>
                </a:solidFill>
                <a:highlight>
                  <a:srgbClr val="FFFF00"/>
                </a:highlight>
              </a:rPr>
              <a:t>Transform Accounting Documents Service:</a:t>
            </a:r>
          </a:p>
          <a:p>
            <a:pPr lvl="2"/>
            <a:r>
              <a:rPr lang="en-GB" sz="2600" dirty="0">
                <a:solidFill>
                  <a:srgbClr val="00B050"/>
                </a:solidFill>
                <a:highlight>
                  <a:srgbClr val="FFFF00"/>
                </a:highlight>
              </a:rPr>
              <a:t>Transform XML documents to native format.</a:t>
            </a:r>
          </a:p>
          <a:p>
            <a:pPr lvl="2"/>
            <a:r>
              <a:rPr lang="en-GB" sz="2600" dirty="0">
                <a:solidFill>
                  <a:srgbClr val="00B050"/>
                </a:solidFill>
                <a:highlight>
                  <a:srgbClr val="FFFF00"/>
                </a:highlight>
              </a:rPr>
              <a:t>Transform native documents to XML.</a:t>
            </a:r>
            <a:endParaRPr lang="en-GB" sz="3000" dirty="0">
              <a:highlight>
                <a:srgbClr val="FFFF00"/>
              </a:highlight>
            </a:endParaRPr>
          </a:p>
          <a:p>
            <a:endParaRPr lang="en-GB" sz="3600" dirty="0"/>
          </a:p>
        </p:txBody>
      </p:sp>
    </p:spTree>
    <p:extLst>
      <p:ext uri="{BB962C8B-B14F-4D97-AF65-F5344CB8AC3E}">
        <p14:creationId xmlns:p14="http://schemas.microsoft.com/office/powerpoint/2010/main" val="40333880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(11)</a:t>
            </a:r>
          </a:p>
        </p:txBody>
      </p:sp>
      <p:sp>
        <p:nvSpPr>
          <p:cNvPr id="3" name="内容占位符 2"/>
          <p:cNvSpPr>
            <a:spLocks noGrp="1"/>
          </p:cNvSpPr>
          <p:nvPr>
            <p:ph idx="1"/>
          </p:nvPr>
        </p:nvSpPr>
        <p:spPr/>
        <p:txBody>
          <a:bodyPr/>
          <a:lstStyle/>
          <a:p>
            <a:r>
              <a:rPr lang="en-GB" dirty="0"/>
              <a:t>The revised PO Processing Service list is left with just one step:</a:t>
            </a:r>
          </a:p>
          <a:p>
            <a:pPr lvl="1"/>
            <a:r>
              <a:rPr lang="en-GB" dirty="0"/>
              <a:t>Validate PO document and send rejection notification, if required.</a:t>
            </a:r>
          </a:p>
          <a:p>
            <a:endParaRPr lang="en-GB" dirty="0"/>
          </a:p>
        </p:txBody>
      </p:sp>
    </p:spTree>
    <p:extLst>
      <p:ext uri="{BB962C8B-B14F-4D97-AF65-F5344CB8AC3E}">
        <p14:creationId xmlns:p14="http://schemas.microsoft.com/office/powerpoint/2010/main" val="3855688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a:t>
            </a:r>
          </a:p>
        </p:txBody>
      </p:sp>
      <p:sp>
        <p:nvSpPr>
          <p:cNvPr id="3" name="内容占位符 2"/>
          <p:cNvSpPr>
            <a:spLocks noGrp="1"/>
          </p:cNvSpPr>
          <p:nvPr>
            <p:ph idx="1"/>
          </p:nvPr>
        </p:nvSpPr>
        <p:spPr/>
        <p:txBody>
          <a:bodyPr>
            <a:normAutofit/>
          </a:bodyPr>
          <a:lstStyle/>
          <a:p>
            <a:r>
              <a:rPr lang="en-GB" dirty="0"/>
              <a:t>Finally, our last group of operation candidates is reviewed. The candidates themselves are still relatively suitable for what we intended. However, because we've abstracted these into a generic service candidate, we need to revise the wording to better reflect this. Specifically, we add a notification feature to our Metadata Checking Service candidate.</a:t>
            </a:r>
          </a:p>
          <a:p>
            <a:r>
              <a:rPr lang="en-GB" dirty="0"/>
              <a:t>The revised Metadata Checking Service list contains the following steps:</a:t>
            </a:r>
          </a:p>
          <a:p>
            <a:pPr lvl="1"/>
            <a:r>
              <a:rPr lang="en-GB" dirty="0">
                <a:solidFill>
                  <a:srgbClr val="00B050"/>
                </a:solidFill>
              </a:rPr>
              <a:t>Check if it is time to verify TLS metadata. If required, perform metadata check.</a:t>
            </a:r>
          </a:p>
          <a:p>
            <a:pPr lvl="1"/>
            <a:r>
              <a:rPr lang="en-GB" dirty="0">
                <a:solidFill>
                  <a:srgbClr val="00B050"/>
                </a:solidFill>
              </a:rPr>
              <a:t>If metadata check fails, issue notification.</a:t>
            </a:r>
          </a:p>
          <a:p>
            <a:endParaRPr lang="en-GB" dirty="0"/>
          </a:p>
        </p:txBody>
      </p:sp>
    </p:spTree>
    <p:extLst>
      <p:ext uri="{BB962C8B-B14F-4D97-AF65-F5344CB8AC3E}">
        <p14:creationId xmlns:p14="http://schemas.microsoft.com/office/powerpoint/2010/main" val="36515658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C2BE59-B1B8-4236-A8D4-FDEBAE7D0442}"/>
              </a:ext>
            </a:extLst>
          </p:cNvPr>
          <p:cNvSpPr>
            <a:spLocks noGrp="1"/>
          </p:cNvSpPr>
          <p:nvPr>
            <p:ph idx="1"/>
          </p:nvPr>
        </p:nvSpPr>
        <p:spPr/>
        <p:txBody>
          <a:bodyPr>
            <a:normAutofit/>
          </a:bodyPr>
          <a:lstStyle/>
          <a:p>
            <a:r>
              <a:rPr lang="en-AU" sz="3600" dirty="0"/>
              <a:t>We have finished making adjustments to our initial design</a:t>
            </a:r>
          </a:p>
          <a:p>
            <a:r>
              <a:rPr lang="en-AU" sz="3600" dirty="0"/>
              <a:t>Let us have a look what service candidates and service operation candidates are considered in our new design</a:t>
            </a:r>
            <a:endParaRPr lang="x-none" sz="3600" dirty="0"/>
          </a:p>
        </p:txBody>
      </p:sp>
    </p:spTree>
    <p:extLst>
      <p:ext uri="{BB962C8B-B14F-4D97-AF65-F5344CB8AC3E}">
        <p14:creationId xmlns:p14="http://schemas.microsoft.com/office/powerpoint/2010/main" val="253315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revised design</a:t>
            </a:r>
          </a:p>
        </p:txBody>
      </p:sp>
      <p:sp>
        <p:nvSpPr>
          <p:cNvPr id="3" name="内容占位符 2"/>
          <p:cNvSpPr>
            <a:spLocks noGrp="1"/>
          </p:cNvSpPr>
          <p:nvPr>
            <p:ph idx="1"/>
          </p:nvPr>
        </p:nvSpPr>
        <p:spPr/>
        <p:txBody>
          <a:bodyPr/>
          <a:lstStyle/>
          <a:p>
            <a:endParaRPr lang="en-GB" dirty="0"/>
          </a:p>
        </p:txBody>
      </p:sp>
      <p:pic>
        <p:nvPicPr>
          <p:cNvPr id="10242" name="Picture 2" descr="https://flylib.com/books/2/365/1/html/2/images/0131858580/graphics/12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466" y="123538"/>
            <a:ext cx="4544170" cy="67344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lylib.com/books/2/365/1/html/2/images/0131858580/graphics/12fig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49" y="1470992"/>
            <a:ext cx="4430828" cy="4377659"/>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a:xfrm>
            <a:off x="5017273" y="3490769"/>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56001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04" y="1423285"/>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5376830" y="2692981"/>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100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deployment (2)</a:t>
            </a:r>
          </a:p>
        </p:txBody>
      </p:sp>
      <p:sp>
        <p:nvSpPr>
          <p:cNvPr id="3" name="内容占位符 2"/>
          <p:cNvSpPr>
            <a:spLocks noGrp="1"/>
          </p:cNvSpPr>
          <p:nvPr>
            <p:ph idx="1"/>
          </p:nvPr>
        </p:nvSpPr>
        <p:spPr>
          <a:xfrm>
            <a:off x="838200" y="1888434"/>
            <a:ext cx="10515600" cy="4351338"/>
          </a:xfrm>
        </p:spPr>
        <p:txBody>
          <a:bodyPr>
            <a:normAutofit/>
          </a:bodyPr>
          <a:lstStyle/>
          <a:p>
            <a:r>
              <a:rPr lang="en-GB" sz="3200" dirty="0">
                <a:highlight>
                  <a:srgbClr val="FFFF00"/>
                </a:highlight>
              </a:rPr>
              <a:t>Typical issues</a:t>
            </a:r>
            <a:r>
              <a:rPr lang="en-GB" sz="3200" dirty="0"/>
              <a:t> that arise during this phase include:</a:t>
            </a:r>
          </a:p>
          <a:p>
            <a:pPr lvl="1"/>
            <a:r>
              <a:rPr lang="en-GB" sz="2800" dirty="0"/>
              <a:t>How will services be distributed?</a:t>
            </a:r>
          </a:p>
          <a:p>
            <a:pPr lvl="1"/>
            <a:r>
              <a:rPr lang="en-GB" sz="2800" dirty="0"/>
              <a:t>Is the infrastructure adequate to </a:t>
            </a:r>
            <a:r>
              <a:rPr lang="en-GB" sz="2800" dirty="0" err="1"/>
              <a:t>fulfill</a:t>
            </a:r>
            <a:r>
              <a:rPr lang="en-GB" sz="2800" dirty="0"/>
              <a:t> the processing requirements of all services?</a:t>
            </a:r>
          </a:p>
          <a:p>
            <a:pPr lvl="1"/>
            <a:r>
              <a:rPr lang="en-GB" sz="2800" dirty="0"/>
              <a:t>How will the introduction of new services affect existing services and applications?</a:t>
            </a:r>
          </a:p>
          <a:p>
            <a:pPr lvl="1"/>
            <a:r>
              <a:rPr lang="en-GB" sz="2800" dirty="0"/>
              <a:t>How should services used by multiple solutions be positioned and deployed?</a:t>
            </a:r>
          </a:p>
          <a:p>
            <a:pPr lvl="1"/>
            <a:r>
              <a:rPr lang="en-GB" sz="2800" dirty="0"/>
              <a:t>How will the introduction of any required middleware affect the existing environment?</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407" y="70306"/>
            <a:ext cx="2932464" cy="1818127"/>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8E2D23C9-8F89-4E8A-8526-9E0753E729E8}"/>
              </a:ext>
            </a:extLst>
          </p:cNvPr>
          <p:cNvSpPr/>
          <p:nvPr/>
        </p:nvSpPr>
        <p:spPr>
          <a:xfrm>
            <a:off x="11125290" y="256177"/>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8238217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6: Identify candidate service compositions</a:t>
            </a:r>
          </a:p>
        </p:txBody>
      </p:sp>
      <p:sp>
        <p:nvSpPr>
          <p:cNvPr id="3" name="内容占位符 2"/>
          <p:cNvSpPr>
            <a:spLocks noGrp="1"/>
          </p:cNvSpPr>
          <p:nvPr>
            <p:ph idx="1"/>
          </p:nvPr>
        </p:nvSpPr>
        <p:spPr/>
        <p:txBody>
          <a:bodyPr>
            <a:normAutofit fontScale="92500" lnSpcReduction="20000"/>
          </a:bodyPr>
          <a:lstStyle/>
          <a:p>
            <a:r>
              <a:rPr lang="en-GB" dirty="0"/>
              <a:t>Identify a set of the most common scenarios that can take place within the boundaries of the business process. </a:t>
            </a:r>
          </a:p>
          <a:p>
            <a:r>
              <a:rPr lang="en-GB" dirty="0"/>
              <a:t>For each scenario, follow the required processing steps as they exist now.</a:t>
            </a:r>
          </a:p>
          <a:p>
            <a:r>
              <a:rPr lang="en-GB" dirty="0"/>
              <a:t>This exercise accomplishes the following:</a:t>
            </a:r>
          </a:p>
          <a:p>
            <a:pPr lvl="1"/>
            <a:r>
              <a:rPr lang="en-GB" dirty="0"/>
              <a:t>It gives you a good idea as to how appropriate the grouping of your process steps is.</a:t>
            </a:r>
          </a:p>
          <a:p>
            <a:pPr lvl="1"/>
            <a:r>
              <a:rPr lang="en-GB" dirty="0"/>
              <a:t>It demonstrates the potential relationship between orchestration and business service layers.</a:t>
            </a:r>
          </a:p>
          <a:p>
            <a:pPr lvl="1"/>
            <a:r>
              <a:rPr lang="en-GB" dirty="0"/>
              <a:t>It identifies potential service compositions.</a:t>
            </a:r>
          </a:p>
          <a:p>
            <a:pPr lvl="1"/>
            <a:r>
              <a:rPr lang="en-GB" dirty="0"/>
              <a:t>It highlights any missing workflow logic or processing steps.</a:t>
            </a:r>
          </a:p>
          <a:p>
            <a:r>
              <a:rPr lang="en-GB" dirty="0"/>
              <a:t>Ensure that as part of your chosen scenarios you include failure conditions that involve exception handling logic. Note also that any service layers you establish at this point are still preliminary and still subject to revisions during the design process</a:t>
            </a:r>
          </a:p>
          <a:p>
            <a:endParaRPr lang="en-GB" dirty="0"/>
          </a:p>
        </p:txBody>
      </p:sp>
    </p:spTree>
    <p:extLst>
      <p:ext uri="{BB962C8B-B14F-4D97-AF65-F5344CB8AC3E}">
        <p14:creationId xmlns:p14="http://schemas.microsoft.com/office/powerpoint/2010/main" val="10310913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6 </a:t>
            </a:r>
            <a:r>
              <a:rPr lang="en-GB" dirty="0" err="1"/>
              <a:t>RailCo</a:t>
            </a:r>
            <a:r>
              <a:rPr lang="en-GB" dirty="0"/>
              <a:t> example (1)</a:t>
            </a:r>
          </a:p>
        </p:txBody>
      </p:sp>
      <p:sp>
        <p:nvSpPr>
          <p:cNvPr id="3" name="内容占位符 2"/>
          <p:cNvSpPr>
            <a:spLocks noGrp="1"/>
          </p:cNvSpPr>
          <p:nvPr>
            <p:ph idx="1"/>
          </p:nvPr>
        </p:nvSpPr>
        <p:spPr>
          <a:xfrm>
            <a:off x="838200" y="1825625"/>
            <a:ext cx="10746850" cy="4351338"/>
          </a:xfrm>
        </p:spPr>
        <p:txBody>
          <a:bodyPr/>
          <a:lstStyle/>
          <a:p>
            <a:r>
              <a:rPr lang="en-GB" dirty="0"/>
              <a:t>We will continue our </a:t>
            </a:r>
            <a:r>
              <a:rPr lang="en-GB" dirty="0" err="1"/>
              <a:t>RailCo</a:t>
            </a:r>
            <a:r>
              <a:rPr lang="en-GB" dirty="0"/>
              <a:t> case to illustrate this step</a:t>
            </a:r>
          </a:p>
          <a:p>
            <a:endParaRPr lang="en-GB" dirty="0"/>
          </a:p>
        </p:txBody>
      </p:sp>
    </p:spTree>
    <p:extLst>
      <p:ext uri="{BB962C8B-B14F-4D97-AF65-F5344CB8AC3E}">
        <p14:creationId xmlns:p14="http://schemas.microsoft.com/office/powerpoint/2010/main" val="38874987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6 </a:t>
            </a:r>
            <a:r>
              <a:rPr lang="en-GB" dirty="0" err="1"/>
              <a:t>RailCo</a:t>
            </a:r>
            <a:r>
              <a:rPr lang="en-GB" dirty="0"/>
              <a:t> example (2)</a:t>
            </a:r>
          </a:p>
        </p:txBody>
      </p:sp>
      <p:sp>
        <p:nvSpPr>
          <p:cNvPr id="3" name="内容占位符 2"/>
          <p:cNvSpPr>
            <a:spLocks noGrp="1"/>
          </p:cNvSpPr>
          <p:nvPr>
            <p:ph idx="1"/>
          </p:nvPr>
        </p:nvSpPr>
        <p:spPr/>
        <p:txBody>
          <a:bodyPr/>
          <a:lstStyle/>
          <a:p>
            <a:r>
              <a:rPr lang="en-GB" dirty="0"/>
              <a:t>Let's recap some of the service candidates established so far.</a:t>
            </a:r>
          </a:p>
          <a:p>
            <a:pPr lvl="1"/>
            <a:r>
              <a:rPr lang="en-GB" dirty="0"/>
              <a:t>Legacy System Service</a:t>
            </a:r>
          </a:p>
          <a:p>
            <a:pPr lvl="1"/>
            <a:r>
              <a:rPr lang="en-GB" dirty="0"/>
              <a:t>Polling Notification Service</a:t>
            </a:r>
          </a:p>
          <a:p>
            <a:pPr lvl="1"/>
            <a:r>
              <a:rPr lang="en-GB" dirty="0"/>
              <a:t>Transform Accounting Documents Service</a:t>
            </a:r>
          </a:p>
          <a:p>
            <a:pPr lvl="1"/>
            <a:r>
              <a:rPr lang="en-GB" dirty="0"/>
              <a:t>Metadata Checking Service</a:t>
            </a:r>
          </a:p>
          <a:p>
            <a:r>
              <a:rPr lang="en-GB" dirty="0"/>
              <a:t>Each of these service candidates represents generic, reusable, and business-agnostic logic. In other words, these can all be classified as application service candidates. </a:t>
            </a:r>
          </a:p>
          <a:p>
            <a:r>
              <a:rPr lang="en-GB" dirty="0"/>
              <a:t>Collectively they establish a preliminary application service layer.</a:t>
            </a:r>
          </a:p>
          <a:p>
            <a:endParaRPr lang="en-GB" dirty="0"/>
          </a:p>
        </p:txBody>
      </p:sp>
    </p:spTree>
    <p:extLst>
      <p:ext uri="{BB962C8B-B14F-4D97-AF65-F5344CB8AC3E}">
        <p14:creationId xmlns:p14="http://schemas.microsoft.com/office/powerpoint/2010/main" val="37380718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6 </a:t>
            </a:r>
            <a:r>
              <a:rPr lang="en-GB" dirty="0" err="1"/>
              <a:t>RailCo</a:t>
            </a:r>
            <a:r>
              <a:rPr lang="en-GB" dirty="0"/>
              <a:t> example (3)</a:t>
            </a:r>
          </a:p>
        </p:txBody>
      </p:sp>
      <p:sp>
        <p:nvSpPr>
          <p:cNvPr id="3" name="内容占位符 2"/>
          <p:cNvSpPr>
            <a:spLocks noGrp="1"/>
          </p:cNvSpPr>
          <p:nvPr>
            <p:ph idx="1"/>
          </p:nvPr>
        </p:nvSpPr>
        <p:spPr/>
        <p:txBody>
          <a:bodyPr>
            <a:normAutofit/>
          </a:bodyPr>
          <a:lstStyle/>
          <a:p>
            <a:r>
              <a:rPr lang="en-GB" sz="3600" dirty="0"/>
              <a:t>But what about our business service candidates? </a:t>
            </a:r>
          </a:p>
          <a:p>
            <a:pPr lvl="1"/>
            <a:r>
              <a:rPr lang="en-GB" sz="3200" dirty="0"/>
              <a:t>PO Processing Service candidate still had one action associated with it</a:t>
            </a:r>
          </a:p>
          <a:p>
            <a:pPr lvl="1"/>
            <a:r>
              <a:rPr lang="en-GB" sz="3200" dirty="0"/>
              <a:t>Invoice Processing Service operation candidates disappeared after we abstracted all of the associated process actions into separate application service candidates</a:t>
            </a:r>
          </a:p>
        </p:txBody>
      </p:sp>
    </p:spTree>
    <p:extLst>
      <p:ext uri="{BB962C8B-B14F-4D97-AF65-F5344CB8AC3E}">
        <p14:creationId xmlns:p14="http://schemas.microsoft.com/office/powerpoint/2010/main" val="19272219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6 </a:t>
            </a:r>
            <a:r>
              <a:rPr lang="en-GB" dirty="0" err="1"/>
              <a:t>RailCo</a:t>
            </a:r>
            <a:r>
              <a:rPr lang="en-GB" dirty="0"/>
              <a:t> example (4)</a:t>
            </a:r>
          </a:p>
        </p:txBody>
      </p:sp>
      <p:sp>
        <p:nvSpPr>
          <p:cNvPr id="3" name="内容占位符 2"/>
          <p:cNvSpPr>
            <a:spLocks noGrp="1"/>
          </p:cNvSpPr>
          <p:nvPr>
            <p:ph idx="1"/>
          </p:nvPr>
        </p:nvSpPr>
        <p:spPr/>
        <p:txBody>
          <a:bodyPr/>
          <a:lstStyle/>
          <a:p>
            <a:r>
              <a:rPr lang="en-GB" dirty="0"/>
              <a:t>The fact that we've reduced the processing requirements of these two service candidates does not mean that we don't have a need for them. </a:t>
            </a:r>
          </a:p>
          <a:p>
            <a:r>
              <a:rPr lang="en-GB" dirty="0"/>
              <a:t>The primary role of task-centric business services is to act as controllers, composing application services to carry out the required business logic. </a:t>
            </a:r>
          </a:p>
          <a:p>
            <a:r>
              <a:rPr lang="en-GB" dirty="0"/>
              <a:t>Both the PO Processing and Invoice Processing Service candidates establish a preliminary parent business service layer and contain all of the process logic required to compose the underlying application service candidates </a:t>
            </a:r>
          </a:p>
        </p:txBody>
      </p:sp>
    </p:spTree>
    <p:extLst>
      <p:ext uri="{BB962C8B-B14F-4D97-AF65-F5344CB8AC3E}">
        <p14:creationId xmlns:p14="http://schemas.microsoft.com/office/powerpoint/2010/main" val="9248967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Step 6 </a:t>
            </a:r>
            <a:r>
              <a:rPr lang="en-GB" dirty="0" err="1"/>
              <a:t>RailCo</a:t>
            </a:r>
            <a:r>
              <a:rPr lang="en-GB" dirty="0"/>
              <a:t> example (5)</a:t>
            </a:r>
          </a:p>
        </p:txBody>
      </p:sp>
      <p:sp>
        <p:nvSpPr>
          <p:cNvPr id="3" name="内容占位符 2"/>
          <p:cNvSpPr>
            <a:spLocks noGrp="1"/>
          </p:cNvSpPr>
          <p:nvPr>
            <p:ph idx="1"/>
          </p:nvPr>
        </p:nvSpPr>
        <p:spPr/>
        <p:txBody>
          <a:bodyPr/>
          <a:lstStyle/>
          <a:p>
            <a:r>
              <a:rPr lang="en-GB" dirty="0"/>
              <a:t> A sample composition representing the Invoice Submission Process. </a:t>
            </a:r>
          </a:p>
        </p:txBody>
      </p:sp>
      <p:pic>
        <p:nvPicPr>
          <p:cNvPr id="12290" name="Picture 2" descr="https://flylib.com/books/2/365/1/html/2/images/0131858580/graphics/12fig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2455554"/>
            <a:ext cx="8123722" cy="419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6577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t>Step 6 </a:t>
            </a:r>
            <a:r>
              <a:rPr lang="en-GB" dirty="0" err="1"/>
              <a:t>RailCo</a:t>
            </a:r>
            <a:r>
              <a:rPr lang="en-GB" dirty="0"/>
              <a:t> example (6)</a:t>
            </a:r>
          </a:p>
        </p:txBody>
      </p:sp>
      <p:sp>
        <p:nvSpPr>
          <p:cNvPr id="3" name="内容占位符 2"/>
          <p:cNvSpPr>
            <a:spLocks noGrp="1"/>
          </p:cNvSpPr>
          <p:nvPr>
            <p:ph idx="1"/>
          </p:nvPr>
        </p:nvSpPr>
        <p:spPr/>
        <p:txBody>
          <a:bodyPr/>
          <a:lstStyle/>
          <a:p>
            <a:r>
              <a:rPr lang="en-GB" dirty="0"/>
              <a:t>A sample composition representing the Order </a:t>
            </a:r>
            <a:r>
              <a:rPr lang="en-GB" dirty="0" err="1"/>
              <a:t>Fulfillment</a:t>
            </a:r>
            <a:r>
              <a:rPr lang="en-GB" dirty="0"/>
              <a:t> Process. </a:t>
            </a:r>
          </a:p>
        </p:txBody>
      </p:sp>
      <p:pic>
        <p:nvPicPr>
          <p:cNvPr id="13314" name="Picture 2" descr="https://flylib.com/books/2/365/1/html/2/images/0131858580/graphics/12fig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331" y="2468132"/>
            <a:ext cx="4857163" cy="420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275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04" y="1423285"/>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5376830" y="3876886"/>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421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7: Revise business service operation grouping</a:t>
            </a:r>
          </a:p>
        </p:txBody>
      </p:sp>
      <p:sp>
        <p:nvSpPr>
          <p:cNvPr id="3" name="内容占位符 2"/>
          <p:cNvSpPr>
            <a:spLocks noGrp="1"/>
          </p:cNvSpPr>
          <p:nvPr>
            <p:ph idx="1"/>
          </p:nvPr>
        </p:nvSpPr>
        <p:spPr/>
        <p:txBody>
          <a:bodyPr>
            <a:normAutofit/>
          </a:bodyPr>
          <a:lstStyle/>
          <a:p>
            <a:r>
              <a:rPr lang="en-GB" sz="3200" dirty="0"/>
              <a:t>Based on the results of the composition exercise in Step 6, revisit the grouping of your business process steps and revise the organization of service operation candidates as necessary. </a:t>
            </a:r>
          </a:p>
          <a:p>
            <a:r>
              <a:rPr lang="en-GB" sz="3200" dirty="0"/>
              <a:t>It is not unusual to consolidate or create new groups (service candidates) at this point.</a:t>
            </a:r>
          </a:p>
        </p:txBody>
      </p:sp>
    </p:spTree>
    <p:extLst>
      <p:ext uri="{BB962C8B-B14F-4D97-AF65-F5344CB8AC3E}">
        <p14:creationId xmlns:p14="http://schemas.microsoft.com/office/powerpoint/2010/main" val="39902566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04" y="1423285"/>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5376830" y="5108922"/>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3781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deployment (3)</a:t>
            </a:r>
          </a:p>
        </p:txBody>
      </p:sp>
      <p:sp>
        <p:nvSpPr>
          <p:cNvPr id="3" name="内容占位符 2"/>
          <p:cNvSpPr>
            <a:spLocks noGrp="1"/>
          </p:cNvSpPr>
          <p:nvPr>
            <p:ph idx="1"/>
          </p:nvPr>
        </p:nvSpPr>
        <p:spPr/>
        <p:txBody>
          <a:bodyPr>
            <a:normAutofit/>
          </a:bodyPr>
          <a:lstStyle/>
          <a:p>
            <a:r>
              <a:rPr lang="en-GB" sz="3200" dirty="0">
                <a:highlight>
                  <a:srgbClr val="FFFF00"/>
                </a:highlight>
              </a:rPr>
              <a:t>Typical issues </a:t>
            </a:r>
            <a:r>
              <a:rPr lang="en-GB" sz="3200" dirty="0"/>
              <a:t>(</a:t>
            </a:r>
            <a:r>
              <a:rPr lang="en-GB" sz="3200" dirty="0" err="1"/>
              <a:t>cont</a:t>
            </a:r>
            <a:r>
              <a:rPr lang="en-GB" sz="3200" dirty="0"/>
              <a:t>):</a:t>
            </a:r>
          </a:p>
          <a:p>
            <a:pPr lvl="1"/>
            <a:r>
              <a:rPr lang="en-GB" sz="2800" dirty="0"/>
              <a:t>Do these services introduce new versions of service descriptions that will need to be deployed alongside existing versions?</a:t>
            </a:r>
          </a:p>
          <a:p>
            <a:pPr lvl="1"/>
            <a:r>
              <a:rPr lang="en-GB" sz="2800" dirty="0"/>
              <a:t>What security settings and accounts are required?</a:t>
            </a:r>
          </a:p>
          <a:p>
            <a:pPr lvl="1"/>
            <a:r>
              <a:rPr lang="en-GB" sz="2800" dirty="0"/>
              <a:t>How will service pools be maintained to accommodate planned or unforeseen scalability requirements?</a:t>
            </a:r>
          </a:p>
          <a:p>
            <a:pPr lvl="1"/>
            <a:r>
              <a:rPr lang="en-GB" sz="2800" dirty="0"/>
              <a:t>How will encapsulated legacy systems with performance or reliability limitations be maintained and monitored?</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291" y="243561"/>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F414BCAD-A5BA-46C8-9941-EA7B87EFE7FC}"/>
              </a:ext>
            </a:extLst>
          </p:cNvPr>
          <p:cNvSpPr/>
          <p:nvPr/>
        </p:nvSpPr>
        <p:spPr>
          <a:xfrm>
            <a:off x="11104741" y="40256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0624563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8: </a:t>
            </a:r>
            <a:r>
              <a:rPr lang="en-GB" dirty="0" err="1"/>
              <a:t>Analyze</a:t>
            </a:r>
            <a:r>
              <a:rPr lang="en-GB" dirty="0"/>
              <a:t> application processing requirements</a:t>
            </a:r>
          </a:p>
        </p:txBody>
      </p:sp>
      <p:sp>
        <p:nvSpPr>
          <p:cNvPr id="3" name="内容占位符 2"/>
          <p:cNvSpPr>
            <a:spLocks noGrp="1"/>
          </p:cNvSpPr>
          <p:nvPr>
            <p:ph idx="1"/>
          </p:nvPr>
        </p:nvSpPr>
        <p:spPr/>
        <p:txBody>
          <a:bodyPr>
            <a:normAutofit fontScale="85000" lnSpcReduction="20000"/>
          </a:bodyPr>
          <a:lstStyle/>
          <a:p>
            <a:r>
              <a:rPr lang="en-GB" dirty="0"/>
              <a:t>Optional and more suited for complex business processes and larger service-oriented environments</a:t>
            </a:r>
          </a:p>
          <a:p>
            <a:r>
              <a:rPr lang="en-GB" dirty="0"/>
              <a:t>Requires to more closely study the underlying processing requirements of all service candidates to abstract any further technology-centric service candidates from this view that will complete a preliminary application services layer. </a:t>
            </a:r>
          </a:p>
          <a:p>
            <a:r>
              <a:rPr lang="en-GB" dirty="0"/>
              <a:t>To accomplish this, each processing step identified so far is required to undergo a mini-analysis.</a:t>
            </a:r>
          </a:p>
          <a:p>
            <a:r>
              <a:rPr lang="en-GB" dirty="0"/>
              <a:t>Specifically, what needs to determined is:</a:t>
            </a:r>
          </a:p>
          <a:p>
            <a:pPr lvl="1"/>
            <a:r>
              <a:rPr lang="en-GB" dirty="0"/>
              <a:t>What underlying application logic needs to be executed to process the action described by the operation candidate.</a:t>
            </a:r>
          </a:p>
          <a:p>
            <a:pPr lvl="1"/>
            <a:r>
              <a:rPr lang="en-GB" dirty="0"/>
              <a:t>Whether the required application logic already exists or whether it needs to be newly developed.</a:t>
            </a:r>
          </a:p>
          <a:p>
            <a:pPr lvl="1"/>
            <a:r>
              <a:rPr lang="en-GB" dirty="0"/>
              <a:t>Whether the required application logic spans application boundaries. In other words, is more than one system required to complete this action?</a:t>
            </a:r>
          </a:p>
          <a:p>
            <a:endParaRPr lang="en-GB" dirty="0"/>
          </a:p>
        </p:txBody>
      </p:sp>
    </p:spTree>
    <p:extLst>
      <p:ext uri="{BB962C8B-B14F-4D97-AF65-F5344CB8AC3E}">
        <p14:creationId xmlns:p14="http://schemas.microsoft.com/office/powerpoint/2010/main" val="2977500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04" y="1423285"/>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7282637" y="1432070"/>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0659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9: Identify application service operation candidates</a:t>
            </a:r>
          </a:p>
        </p:txBody>
      </p:sp>
      <p:sp>
        <p:nvSpPr>
          <p:cNvPr id="3" name="内容占位符 2"/>
          <p:cNvSpPr>
            <a:spLocks noGrp="1"/>
          </p:cNvSpPr>
          <p:nvPr>
            <p:ph idx="1"/>
          </p:nvPr>
        </p:nvSpPr>
        <p:spPr/>
        <p:txBody>
          <a:bodyPr>
            <a:normAutofit/>
          </a:bodyPr>
          <a:lstStyle/>
          <a:p>
            <a:r>
              <a:rPr lang="en-GB" sz="3200" dirty="0"/>
              <a:t>Break down each application logic processing requirement into a series of steps. </a:t>
            </a:r>
          </a:p>
          <a:p>
            <a:r>
              <a:rPr lang="en-GB" sz="3200" dirty="0"/>
              <a:t>Be explicit about how you label these steps so that they reference the function they are performing. </a:t>
            </a:r>
          </a:p>
        </p:txBody>
      </p:sp>
    </p:spTree>
    <p:extLst>
      <p:ext uri="{BB962C8B-B14F-4D97-AF65-F5344CB8AC3E}">
        <p14:creationId xmlns:p14="http://schemas.microsoft.com/office/powerpoint/2010/main" val="41462443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1" y="1439263"/>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7205631" y="2692981"/>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606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10: Create application service candidates</a:t>
            </a:r>
          </a:p>
        </p:txBody>
      </p:sp>
      <p:sp>
        <p:nvSpPr>
          <p:cNvPr id="3" name="内容占位符 2"/>
          <p:cNvSpPr>
            <a:spLocks noGrp="1"/>
          </p:cNvSpPr>
          <p:nvPr>
            <p:ph idx="1"/>
          </p:nvPr>
        </p:nvSpPr>
        <p:spPr/>
        <p:txBody>
          <a:bodyPr/>
          <a:lstStyle/>
          <a:p>
            <a:r>
              <a:rPr lang="en-GB" dirty="0"/>
              <a:t>Group these processing steps according to a predefined context. </a:t>
            </a:r>
          </a:p>
          <a:p>
            <a:r>
              <a:rPr lang="en-GB" dirty="0"/>
              <a:t>With application service candidates, the primary context is a logical relationship between operation candidates. </a:t>
            </a:r>
          </a:p>
          <a:p>
            <a:r>
              <a:rPr lang="en-GB" dirty="0"/>
              <a:t>This relationship can be based on any number of factors, including:</a:t>
            </a:r>
          </a:p>
          <a:p>
            <a:pPr lvl="1"/>
            <a:r>
              <a:rPr lang="en-GB" dirty="0"/>
              <a:t>association with a specific legacy system</a:t>
            </a:r>
          </a:p>
          <a:p>
            <a:pPr lvl="1"/>
            <a:r>
              <a:rPr lang="en-GB" dirty="0"/>
              <a:t>association with one or more solution components</a:t>
            </a:r>
          </a:p>
          <a:p>
            <a:pPr lvl="1"/>
            <a:r>
              <a:rPr lang="en-GB" dirty="0"/>
              <a:t>logical grouping according to type of function</a:t>
            </a:r>
          </a:p>
          <a:p>
            <a:endParaRPr lang="en-GB" dirty="0"/>
          </a:p>
        </p:txBody>
      </p:sp>
    </p:spTree>
    <p:extLst>
      <p:ext uri="{BB962C8B-B14F-4D97-AF65-F5344CB8AC3E}">
        <p14:creationId xmlns:p14="http://schemas.microsoft.com/office/powerpoint/2010/main" val="6234057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04" y="1423285"/>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7234506" y="3918661"/>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4293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11: Revise candidate service compositions</a:t>
            </a:r>
          </a:p>
        </p:txBody>
      </p:sp>
      <p:sp>
        <p:nvSpPr>
          <p:cNvPr id="3" name="内容占位符 2"/>
          <p:cNvSpPr>
            <a:spLocks noGrp="1"/>
          </p:cNvSpPr>
          <p:nvPr>
            <p:ph idx="1"/>
          </p:nvPr>
        </p:nvSpPr>
        <p:spPr/>
        <p:txBody>
          <a:bodyPr/>
          <a:lstStyle/>
          <a:p>
            <a:r>
              <a:rPr lang="en-GB" dirty="0"/>
              <a:t>Revisit the original scenarios identified in Step 5 and run through them again. </a:t>
            </a:r>
          </a:p>
          <a:p>
            <a:r>
              <a:rPr lang="en-GB" dirty="0"/>
              <a:t>Incorporate the new application service candidates as well. </a:t>
            </a:r>
          </a:p>
          <a:p>
            <a:r>
              <a:rPr lang="en-GB" dirty="0"/>
              <a:t>This will result in the mapping of elaborate activities that bring to life expanded service compositions. </a:t>
            </a:r>
          </a:p>
        </p:txBody>
      </p:sp>
    </p:spTree>
    <p:extLst>
      <p:ext uri="{BB962C8B-B14F-4D97-AF65-F5344CB8AC3E}">
        <p14:creationId xmlns:p14="http://schemas.microsoft.com/office/powerpoint/2010/main" val="35390721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04" y="1423285"/>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7244131" y="5147428"/>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118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12: Revise application service operation grouping</a:t>
            </a:r>
          </a:p>
        </p:txBody>
      </p:sp>
      <p:sp>
        <p:nvSpPr>
          <p:cNvPr id="3" name="内容占位符 2"/>
          <p:cNvSpPr>
            <a:spLocks noGrp="1"/>
          </p:cNvSpPr>
          <p:nvPr>
            <p:ph idx="1"/>
          </p:nvPr>
        </p:nvSpPr>
        <p:spPr/>
        <p:txBody>
          <a:bodyPr>
            <a:normAutofit/>
          </a:bodyPr>
          <a:lstStyle/>
          <a:p>
            <a:r>
              <a:rPr lang="en-GB" sz="3600" dirty="0"/>
              <a:t>This step is optional</a:t>
            </a:r>
          </a:p>
        </p:txBody>
      </p:sp>
    </p:spTree>
    <p:extLst>
      <p:ext uri="{BB962C8B-B14F-4D97-AF65-F5344CB8AC3E}">
        <p14:creationId xmlns:p14="http://schemas.microsoft.com/office/powerpoint/2010/main" val="1737706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657" y="1455088"/>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Tree>
    <p:extLst>
      <p:ext uri="{BB962C8B-B14F-4D97-AF65-F5344CB8AC3E}">
        <p14:creationId xmlns:p14="http://schemas.microsoft.com/office/powerpoint/2010/main" val="47672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 Service administration</a:t>
            </a:r>
          </a:p>
        </p:txBody>
      </p:sp>
      <p:sp>
        <p:nvSpPr>
          <p:cNvPr id="3" name="内容占位符 2"/>
          <p:cNvSpPr>
            <a:spLocks noGrp="1"/>
          </p:cNvSpPr>
          <p:nvPr>
            <p:ph idx="1"/>
          </p:nvPr>
        </p:nvSpPr>
        <p:spPr>
          <a:xfrm>
            <a:off x="838200" y="1888434"/>
            <a:ext cx="10515600" cy="4351338"/>
          </a:xfrm>
        </p:spPr>
        <p:txBody>
          <a:bodyPr>
            <a:normAutofit/>
          </a:bodyPr>
          <a:lstStyle/>
          <a:p>
            <a:r>
              <a:rPr lang="en-GB" sz="3600" dirty="0"/>
              <a:t>After services are deployed, standard application </a:t>
            </a:r>
            <a:r>
              <a:rPr lang="en-GB" sz="3600" dirty="0">
                <a:highlight>
                  <a:srgbClr val="FFFF00"/>
                </a:highlight>
              </a:rPr>
              <a:t>management issues </a:t>
            </a:r>
            <a:r>
              <a:rPr lang="en-GB" sz="3600" dirty="0"/>
              <a:t>come to the forefront. </a:t>
            </a:r>
          </a:p>
          <a:p>
            <a:r>
              <a:rPr lang="en-GB" sz="3600" dirty="0"/>
              <a:t>Issues frequently include:</a:t>
            </a:r>
          </a:p>
          <a:p>
            <a:pPr lvl="1"/>
            <a:r>
              <a:rPr lang="en-GB" sz="3200" dirty="0"/>
              <a:t>How will service usage be monitored?</a:t>
            </a:r>
          </a:p>
          <a:p>
            <a:pPr lvl="1"/>
            <a:r>
              <a:rPr lang="en-GB" sz="3200" dirty="0"/>
              <a:t>What form of version control will be used to manage service description documents?</a:t>
            </a:r>
          </a:p>
          <a:p>
            <a:pPr lvl="1"/>
            <a:r>
              <a:rPr lang="en-GB" sz="3200" dirty="0"/>
              <a:t>How will messages be traced and managed?</a:t>
            </a:r>
          </a:p>
          <a:p>
            <a:pPr lvl="1"/>
            <a:r>
              <a:rPr lang="en-GB" sz="3200" dirty="0"/>
              <a:t>How will performance bottlenecks be detected?</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347" y="166616"/>
            <a:ext cx="2617653" cy="162294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9454080F-0E42-4885-88E8-5ABEF9D4E247}"/>
              </a:ext>
            </a:extLst>
          </p:cNvPr>
          <p:cNvSpPr/>
          <p:nvPr/>
        </p:nvSpPr>
        <p:spPr>
          <a:xfrm>
            <a:off x="11353800" y="96749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7403287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service-oriented analysis review </a:t>
            </a:r>
          </a:p>
        </p:txBody>
      </p:sp>
    </p:spTree>
    <p:extLst>
      <p:ext uri="{BB962C8B-B14F-4D97-AF65-F5344CB8AC3E}">
        <p14:creationId xmlns:p14="http://schemas.microsoft.com/office/powerpoint/2010/main" val="13032643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867D6-5F34-4C51-BD70-F704C8D448BE}"/>
              </a:ext>
            </a:extLst>
          </p:cNvPr>
          <p:cNvSpPr>
            <a:spLocks noGrp="1"/>
          </p:cNvSpPr>
          <p:nvPr>
            <p:ph type="title"/>
          </p:nvPr>
        </p:nvSpPr>
        <p:spPr/>
        <p:txBody>
          <a:bodyPr/>
          <a:lstStyle/>
          <a:p>
            <a:r>
              <a:rPr lang="en-GB" dirty="0"/>
              <a:t>SOA delivery lifecycle </a:t>
            </a:r>
            <a:endParaRPr lang="en-US" dirty="0"/>
          </a:p>
        </p:txBody>
      </p:sp>
      <p:sp>
        <p:nvSpPr>
          <p:cNvPr id="7" name="AutoShape 4">
            <a:extLst>
              <a:ext uri="{FF2B5EF4-FFF2-40B4-BE49-F238E27FC236}">
                <a16:creationId xmlns:a16="http://schemas.microsoft.com/office/drawing/2014/main" id="{E1D881BF-078A-4F96-AC6D-82D5A97DD4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585" y="1296955"/>
            <a:ext cx="8910434" cy="55244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BE35DE-E7BB-4D3B-8DF5-DB3B3DF9A65C}"/>
              </a:ext>
            </a:extLst>
          </p:cNvPr>
          <p:cNvSpPr/>
          <p:nvPr/>
        </p:nvSpPr>
        <p:spPr>
          <a:xfrm>
            <a:off x="1514169" y="2332704"/>
            <a:ext cx="2045110" cy="1238864"/>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40439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analysis</a:t>
            </a:r>
          </a:p>
        </p:txBody>
      </p:sp>
      <p:sp>
        <p:nvSpPr>
          <p:cNvPr id="3" name="内容占位符 2"/>
          <p:cNvSpPr>
            <a:spLocks noGrp="1"/>
          </p:cNvSpPr>
          <p:nvPr>
            <p:ph idx="1"/>
          </p:nvPr>
        </p:nvSpPr>
        <p:spPr/>
        <p:txBody>
          <a:bodyPr>
            <a:normAutofit/>
          </a:bodyPr>
          <a:lstStyle/>
          <a:p>
            <a:r>
              <a:rPr lang="en-GB" sz="3600" dirty="0"/>
              <a:t>In this initial stage that we determine the potential scope of our SOA </a:t>
            </a:r>
          </a:p>
          <a:p>
            <a:r>
              <a:rPr lang="en-GB" sz="3600" dirty="0"/>
              <a:t>Service layers are mapped out</a:t>
            </a:r>
          </a:p>
          <a:p>
            <a:r>
              <a:rPr lang="en-GB" sz="3600" dirty="0"/>
              <a:t>Individual services are </a:t>
            </a:r>
            <a:r>
              <a:rPr lang="en-GB" sz="3600" dirty="0" err="1"/>
              <a:t>modeled</a:t>
            </a:r>
            <a:r>
              <a:rPr lang="en-GB" sz="3600" dirty="0"/>
              <a:t> as </a:t>
            </a:r>
            <a:r>
              <a:rPr lang="en-GB" sz="3600" dirty="0">
                <a:highlight>
                  <a:srgbClr val="FFFF00"/>
                </a:highlight>
              </a:rPr>
              <a:t>service candidates </a:t>
            </a:r>
            <a:r>
              <a:rPr lang="en-GB" sz="3600" dirty="0"/>
              <a:t>that comprise a preliminary SOA</a:t>
            </a:r>
          </a:p>
          <a:p>
            <a:endParaRPr lang="en-GB" sz="36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366" y="0"/>
            <a:ext cx="3219724" cy="1996228"/>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a:extLst>
              <a:ext uri="{FF2B5EF4-FFF2-40B4-BE49-F238E27FC236}">
                <a16:creationId xmlns:a16="http://schemas.microsoft.com/office/drawing/2014/main" id="{37962557-67D5-459F-8593-2C77DC965BCD}"/>
              </a:ext>
            </a:extLst>
          </p:cNvPr>
          <p:cNvSpPr/>
          <p:nvPr/>
        </p:nvSpPr>
        <p:spPr>
          <a:xfrm>
            <a:off x="8710863" y="21175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1601602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50" y="0"/>
            <a:ext cx="3312380" cy="6885872"/>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11273D04-39C9-4452-9E99-9290F589771A}"/>
              </a:ext>
            </a:extLst>
          </p:cNvPr>
          <p:cNvSpPr/>
          <p:nvPr/>
        </p:nvSpPr>
        <p:spPr>
          <a:xfrm>
            <a:off x="5143013" y="-120525"/>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9830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Invoice Submission business process</a:t>
            </a:r>
          </a:p>
        </p:txBody>
      </p:sp>
      <p:sp>
        <p:nvSpPr>
          <p:cNvPr id="3" name="内容占位符 2"/>
          <p:cNvSpPr>
            <a:spLocks noGrp="1"/>
          </p:cNvSpPr>
          <p:nvPr>
            <p:ph idx="1"/>
          </p:nvPr>
        </p:nvSpPr>
        <p:spPr/>
        <p:txBody>
          <a:bodyPr>
            <a:normAutofit fontScale="70000" lnSpcReduction="20000"/>
          </a:bodyPr>
          <a:lstStyle/>
          <a:p>
            <a:r>
              <a:rPr lang="en-GB" dirty="0"/>
              <a:t>Accounting clerk creates and issues an electronic invoice using the legacy accounting system.</a:t>
            </a:r>
          </a:p>
          <a:p>
            <a:r>
              <a:rPr lang="en-GB" dirty="0"/>
              <a:t>The save event triggers a custom script that exports an electronic copy of the invoice to a network folder.</a:t>
            </a:r>
          </a:p>
          <a:p>
            <a:r>
              <a:rPr lang="en-GB" dirty="0"/>
              <a:t>A custom developed component, which polls this folder at ten-minute intervals, picks up the document and transforms it into an XML document.</a:t>
            </a:r>
          </a:p>
          <a:p>
            <a:r>
              <a:rPr lang="en-GB" dirty="0"/>
              <a:t>The invoice XML document is then validated. If it is deemed valid, it is forwarded to the Invoice Submission Service. If validation fails, the document is rejected, and the process ends.</a:t>
            </a:r>
          </a:p>
          <a:p>
            <a:r>
              <a:rPr lang="en-GB" dirty="0"/>
              <a:t>Depending on when the last metadata check was performed, the service may issue a Get Metadata request to the TLS B2B solution.</a:t>
            </a:r>
          </a:p>
          <a:p>
            <a:r>
              <a:rPr lang="en-GB" dirty="0"/>
              <a:t>If the Get Metadata request is issued and if it determines that no changes were made to the relevant TLS service descriptions, the Invoice Submission Service transmits the invoice document to the TLS B2B solution using the </a:t>
            </a:r>
            <a:r>
              <a:rPr lang="en-GB" dirty="0" err="1"/>
              <a:t>ExactlyOnce</a:t>
            </a:r>
            <a:r>
              <a:rPr lang="en-GB" dirty="0"/>
              <a:t> delivery assurance. If the Get Metadata request identifies a change to the TLS service descriptions, the invoice is not submitted, and the process ends.</a:t>
            </a:r>
          </a:p>
          <a:p>
            <a:pPr lvl="1"/>
            <a:endParaRPr lang="en-GB" dirty="0"/>
          </a:p>
        </p:txBody>
      </p:sp>
    </p:spTree>
    <p:extLst>
      <p:ext uri="{BB962C8B-B14F-4D97-AF65-F5344CB8AC3E}">
        <p14:creationId xmlns:p14="http://schemas.microsoft.com/office/powerpoint/2010/main" val="41798923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Order Fulfilment Business process</a:t>
            </a:r>
          </a:p>
        </p:txBody>
      </p:sp>
      <p:sp>
        <p:nvSpPr>
          <p:cNvPr id="3" name="内容占位符 2"/>
          <p:cNvSpPr>
            <a:spLocks noGrp="1"/>
          </p:cNvSpPr>
          <p:nvPr>
            <p:ph idx="1"/>
          </p:nvPr>
        </p:nvSpPr>
        <p:spPr>
          <a:xfrm>
            <a:off x="838200" y="1864122"/>
            <a:ext cx="10515600" cy="4351338"/>
          </a:xfrm>
        </p:spPr>
        <p:txBody>
          <a:bodyPr>
            <a:normAutofit fontScale="92500" lnSpcReduction="10000"/>
          </a:bodyPr>
          <a:lstStyle/>
          <a:p>
            <a:r>
              <a:rPr lang="en-GB" dirty="0"/>
              <a:t>The </a:t>
            </a:r>
            <a:r>
              <a:rPr lang="en-GB" dirty="0" err="1"/>
              <a:t>RailCo</a:t>
            </a:r>
            <a:r>
              <a:rPr lang="en-GB" dirty="0"/>
              <a:t> Order Fulfilment Service receives a SOAP message from TLS, containing a payload consisting of a TLS purchase order document.</a:t>
            </a:r>
            <a:endParaRPr lang="en-GB" sz="2000" dirty="0"/>
          </a:p>
          <a:p>
            <a:r>
              <a:rPr lang="en-GB" dirty="0"/>
              <a:t>The service validates the incoming document. If valid, the document is passed to a custom component. If the TLS PO fails validation, a rejection notification message is sent to TLS, and the process ends.</a:t>
            </a:r>
          </a:p>
          <a:p>
            <a:r>
              <a:rPr lang="en-GB" dirty="0"/>
              <a:t>The component has the XML document transformed into a purchase order that conforms to the accounting system's native document format.</a:t>
            </a:r>
          </a:p>
          <a:p>
            <a:r>
              <a:rPr lang="en-GB" dirty="0"/>
              <a:t>The PO then is submitted to the accounting system using its import extension.</a:t>
            </a:r>
          </a:p>
          <a:p>
            <a:r>
              <a:rPr lang="en-GB" dirty="0"/>
              <a:t>The PO ends up in the work queue of an accounting clerk who then processes the document.</a:t>
            </a:r>
          </a:p>
          <a:p>
            <a:pPr lvl="1"/>
            <a:endParaRPr lang="en-GB" dirty="0"/>
          </a:p>
        </p:txBody>
      </p:sp>
    </p:spTree>
    <p:extLst>
      <p:ext uri="{BB962C8B-B14F-4D97-AF65-F5344CB8AC3E}">
        <p14:creationId xmlns:p14="http://schemas.microsoft.com/office/powerpoint/2010/main" val="30736169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945" y="0"/>
            <a:ext cx="3312380" cy="6885872"/>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5204135" y="2218414"/>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417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50" y="0"/>
            <a:ext cx="3312380" cy="68858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8BBE35DE-E7BB-4D3B-8DF5-DB3B3DF9A65C}"/>
              </a:ext>
            </a:extLst>
          </p:cNvPr>
          <p:cNvSpPr/>
          <p:nvPr/>
        </p:nvSpPr>
        <p:spPr>
          <a:xfrm>
            <a:off x="5677231" y="2536466"/>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39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modelling process</a:t>
            </a:r>
          </a:p>
        </p:txBody>
      </p:sp>
    </p:spTree>
    <p:extLst>
      <p:ext uri="{BB962C8B-B14F-4D97-AF65-F5344CB8AC3E}">
        <p14:creationId xmlns:p14="http://schemas.microsoft.com/office/powerpoint/2010/main" val="27015061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Step 1: Decompose the business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4098897" y="182562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2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3228C-10EC-4767-B3C9-1741E493E394}"/>
              </a:ext>
            </a:extLst>
          </p:cNvPr>
          <p:cNvSpPr>
            <a:spLocks noGrp="1"/>
          </p:cNvSpPr>
          <p:nvPr>
            <p:ph type="title"/>
          </p:nvPr>
        </p:nvSpPr>
        <p:spPr/>
        <p:txBody>
          <a:bodyPr/>
          <a:lstStyle/>
          <a:p>
            <a:r>
              <a:rPr lang="en-US" dirty="0"/>
              <a:t>SOA Delivery Strategies</a:t>
            </a:r>
          </a:p>
        </p:txBody>
      </p:sp>
    </p:spTree>
    <p:extLst>
      <p:ext uri="{BB962C8B-B14F-4D97-AF65-F5344CB8AC3E}">
        <p14:creationId xmlns:p14="http://schemas.microsoft.com/office/powerpoint/2010/main" val="235781064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 Decompose the business process</a:t>
            </a:r>
          </a:p>
        </p:txBody>
      </p:sp>
      <p:sp>
        <p:nvSpPr>
          <p:cNvPr id="3" name="内容占位符 2"/>
          <p:cNvSpPr>
            <a:spLocks noGrp="1"/>
          </p:cNvSpPr>
          <p:nvPr>
            <p:ph idx="1"/>
          </p:nvPr>
        </p:nvSpPr>
        <p:spPr/>
        <p:txBody>
          <a:bodyPr>
            <a:normAutofit/>
          </a:bodyPr>
          <a:lstStyle/>
          <a:p>
            <a:r>
              <a:rPr lang="en-GB" sz="3600" dirty="0"/>
              <a:t>Input: </a:t>
            </a:r>
            <a:r>
              <a:rPr lang="en-GB" sz="3600" dirty="0">
                <a:solidFill>
                  <a:srgbClr val="FF0000"/>
                </a:solidFill>
              </a:rPr>
              <a:t>business process document</a:t>
            </a:r>
          </a:p>
          <a:p>
            <a:r>
              <a:rPr lang="en-GB" sz="3600" dirty="0"/>
              <a:t>Output: </a:t>
            </a:r>
            <a:r>
              <a:rPr lang="en-GB" sz="3600" dirty="0">
                <a:solidFill>
                  <a:srgbClr val="FF0000"/>
                </a:solidFill>
              </a:rPr>
              <a:t>decomposed business process</a:t>
            </a:r>
          </a:p>
        </p:txBody>
      </p:sp>
    </p:spTree>
    <p:extLst>
      <p:ext uri="{BB962C8B-B14F-4D97-AF65-F5344CB8AC3E}">
        <p14:creationId xmlns:p14="http://schemas.microsoft.com/office/powerpoint/2010/main" val="28905004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Invoice Submission Process</a:t>
            </a:r>
          </a:p>
        </p:txBody>
      </p:sp>
      <p:sp>
        <p:nvSpPr>
          <p:cNvPr id="3" name="内容占位符 2"/>
          <p:cNvSpPr>
            <a:spLocks noGrp="1"/>
          </p:cNvSpPr>
          <p:nvPr>
            <p:ph idx="1"/>
          </p:nvPr>
        </p:nvSpPr>
        <p:spPr/>
        <p:txBody>
          <a:bodyPr>
            <a:normAutofit fontScale="70000" lnSpcReduction="20000"/>
          </a:bodyPr>
          <a:lstStyle/>
          <a:p>
            <a:r>
              <a:rPr lang="en-GB" dirty="0"/>
              <a:t>Accounting clerk creates and issues an electronic invoice using the legacy accounting system.</a:t>
            </a:r>
          </a:p>
          <a:p>
            <a:r>
              <a:rPr lang="en-GB" dirty="0"/>
              <a:t>The save event triggers a custom script that exports an electronic copy of the invoice to a network folder.</a:t>
            </a:r>
          </a:p>
          <a:p>
            <a:r>
              <a:rPr lang="en-GB" dirty="0"/>
              <a:t>A custom developed component, which polls this folder at ten-minute intervals, picks up the document and transforms it into an XML document.</a:t>
            </a:r>
          </a:p>
          <a:p>
            <a:r>
              <a:rPr lang="en-GB" dirty="0"/>
              <a:t>The invoice XML document is then validated. If it is deemed valid, it is forwarded to the Invoice Submission Service. If validation fails, the document is rejected, and the process ends.</a:t>
            </a:r>
          </a:p>
          <a:p>
            <a:r>
              <a:rPr lang="en-GB" dirty="0"/>
              <a:t>Depending on when the last metadata check was performed, the service may issue a Get Metadata request to the TLS B2B solution.</a:t>
            </a:r>
          </a:p>
          <a:p>
            <a:r>
              <a:rPr lang="en-GB" dirty="0"/>
              <a:t>If the Get Metadata request is issued and if it determines that no changes were made to the relevant TLS service descriptions, the Invoice Submission Service transmits the invoice document to the TLS B2B solution using the </a:t>
            </a:r>
            <a:r>
              <a:rPr lang="en-GB" dirty="0" err="1"/>
              <a:t>ExactlyOnce</a:t>
            </a:r>
            <a:r>
              <a:rPr lang="en-GB" dirty="0"/>
              <a:t> delivery assurance. If the Get Metadata request identifies a change to the TLS service descriptions, the invoice is not submitted, and the process ends.</a:t>
            </a:r>
          </a:p>
          <a:p>
            <a:pPr lvl="1"/>
            <a:endParaRPr lang="en-GB" dirty="0"/>
          </a:p>
        </p:txBody>
      </p:sp>
    </p:spTree>
    <p:extLst>
      <p:ext uri="{BB962C8B-B14F-4D97-AF65-F5344CB8AC3E}">
        <p14:creationId xmlns:p14="http://schemas.microsoft.com/office/powerpoint/2010/main" val="25635630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00283" cy="1325563"/>
          </a:xfrm>
        </p:spPr>
        <p:txBody>
          <a:bodyPr/>
          <a:lstStyle/>
          <a:p>
            <a:r>
              <a:rPr lang="en-GB" dirty="0">
                <a:solidFill>
                  <a:srgbClr val="FF0000"/>
                </a:solidFill>
              </a:rPr>
              <a:t>Output: </a:t>
            </a:r>
            <a:r>
              <a:rPr lang="en-GB" dirty="0"/>
              <a:t>Decomposed Invoice Submission Process </a:t>
            </a:r>
          </a:p>
        </p:txBody>
      </p:sp>
      <p:sp>
        <p:nvSpPr>
          <p:cNvPr id="3" name="内容占位符 2"/>
          <p:cNvSpPr>
            <a:spLocks noGrp="1"/>
          </p:cNvSpPr>
          <p:nvPr>
            <p:ph idx="1"/>
          </p:nvPr>
        </p:nvSpPr>
        <p:spPr>
          <a:xfrm>
            <a:off x="838200" y="1825625"/>
            <a:ext cx="7816795" cy="4351338"/>
          </a:xfrm>
        </p:spPr>
        <p:txBody>
          <a:bodyPr>
            <a:normAutofit fontScale="925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pic>
        <p:nvPicPr>
          <p:cNvPr id="4" name="图片 3" descr="https://flylib.com/books/2/365/1/html/2/images/0131858580/graphics/12fig02.gif"/>
          <p:cNvPicPr/>
          <p:nvPr/>
        </p:nvPicPr>
        <p:blipFill>
          <a:blip r:embed="rId2">
            <a:extLst>
              <a:ext uri="{28A0092B-C50C-407E-A947-70E740481C1C}">
                <a14:useLocalDpi xmlns:a14="http://schemas.microsoft.com/office/drawing/2010/main" val="0"/>
              </a:ext>
            </a:extLst>
          </a:blip>
          <a:srcRect/>
          <a:stretch>
            <a:fillRect/>
          </a:stretch>
        </p:blipFill>
        <p:spPr bwMode="auto">
          <a:xfrm>
            <a:off x="9052560" y="67586"/>
            <a:ext cx="2659711" cy="6687048"/>
          </a:xfrm>
          <a:prstGeom prst="rect">
            <a:avLst/>
          </a:prstGeom>
          <a:noFill/>
          <a:ln>
            <a:noFill/>
          </a:ln>
        </p:spPr>
      </p:pic>
    </p:spTree>
    <p:extLst>
      <p:ext uri="{BB962C8B-B14F-4D97-AF65-F5344CB8AC3E}">
        <p14:creationId xmlns:p14="http://schemas.microsoft.com/office/powerpoint/2010/main" val="29660461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business process to decomposed business process</a:t>
            </a:r>
          </a:p>
        </p:txBody>
      </p:sp>
      <p:sp>
        <p:nvSpPr>
          <p:cNvPr id="5" name="文本占位符 4"/>
          <p:cNvSpPr>
            <a:spLocks noGrp="1"/>
          </p:cNvSpPr>
          <p:nvPr>
            <p:ph type="body" idx="1"/>
          </p:nvPr>
        </p:nvSpPr>
        <p:spPr/>
        <p:txBody>
          <a:bodyPr/>
          <a:lstStyle/>
          <a:p>
            <a:r>
              <a:rPr lang="en-GB" dirty="0"/>
              <a:t>Invoice Submission Process</a:t>
            </a:r>
          </a:p>
        </p:txBody>
      </p:sp>
      <p:sp>
        <p:nvSpPr>
          <p:cNvPr id="3" name="内容占位符 2"/>
          <p:cNvSpPr>
            <a:spLocks noGrp="1"/>
          </p:cNvSpPr>
          <p:nvPr>
            <p:ph sz="half" idx="2"/>
          </p:nvPr>
        </p:nvSpPr>
        <p:spPr/>
        <p:txBody>
          <a:bodyPr>
            <a:normAutofit fontScale="47500" lnSpcReduction="20000"/>
          </a:bodyPr>
          <a:lstStyle/>
          <a:p>
            <a:r>
              <a:rPr lang="en-GB" dirty="0"/>
              <a:t>Accounting clerk creates and issues an electronic invoice using the legacy accounting system.</a:t>
            </a:r>
          </a:p>
          <a:p>
            <a:r>
              <a:rPr lang="en-GB" dirty="0"/>
              <a:t>The save event triggers a custom script that exports an electronic copy of the invoice to a network folder.</a:t>
            </a:r>
          </a:p>
          <a:p>
            <a:r>
              <a:rPr lang="en-GB" dirty="0"/>
              <a:t>A custom developed component, which polls this folder at ten-minute intervals, picks up the document and transforms it into an XML document.</a:t>
            </a:r>
          </a:p>
          <a:p>
            <a:r>
              <a:rPr lang="en-GB" dirty="0"/>
              <a:t>The invoice XML document is then validated. If it is deemed valid, it is forwarded to the Invoice Submission Service. If validation fails, the document is rejected, and the process ends.</a:t>
            </a:r>
          </a:p>
          <a:p>
            <a:r>
              <a:rPr lang="en-GB" dirty="0"/>
              <a:t>Depending on when the last metadata check was performed, the service may issue a Get Metadata request to the TLS B2B solution.</a:t>
            </a:r>
          </a:p>
          <a:p>
            <a:r>
              <a:rPr lang="en-GB" dirty="0"/>
              <a:t>If the Get Metadata request is issued and if it determines that no changes were made to the relevant TLS service descriptions, the Invoice Submission Service transmits the invoice document to the TLS B2B solution using the </a:t>
            </a:r>
            <a:r>
              <a:rPr lang="en-GB" dirty="0" err="1"/>
              <a:t>ExactlyOnce</a:t>
            </a:r>
            <a:r>
              <a:rPr lang="en-GB" dirty="0"/>
              <a:t> delivery assurance. If the Get Metadata request identifies a change to the TLS service descriptions, the invoice is not submitted, and the process ends.</a:t>
            </a:r>
          </a:p>
          <a:p>
            <a:pPr lvl="1"/>
            <a:endParaRPr lang="en-GB" dirty="0"/>
          </a:p>
        </p:txBody>
      </p:sp>
      <p:sp>
        <p:nvSpPr>
          <p:cNvPr id="6" name="文本占位符 5"/>
          <p:cNvSpPr>
            <a:spLocks noGrp="1"/>
          </p:cNvSpPr>
          <p:nvPr>
            <p:ph type="body" sz="quarter" idx="3"/>
          </p:nvPr>
        </p:nvSpPr>
        <p:spPr/>
        <p:txBody>
          <a:bodyPr/>
          <a:lstStyle/>
          <a:p>
            <a:r>
              <a:rPr lang="en-GB" dirty="0"/>
              <a:t>Decomposed Invoice Submission Process</a:t>
            </a:r>
          </a:p>
        </p:txBody>
      </p:sp>
      <p:sp>
        <p:nvSpPr>
          <p:cNvPr id="4" name="内容占位符 3"/>
          <p:cNvSpPr>
            <a:spLocks noGrp="1"/>
          </p:cNvSpPr>
          <p:nvPr>
            <p:ph sz="quarter" idx="4"/>
          </p:nvPr>
        </p:nvSpPr>
        <p:spPr/>
        <p:txBody>
          <a:bodyPr>
            <a:normAutofit fontScale="700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pic>
        <p:nvPicPr>
          <p:cNvPr id="7" name="图片 6" descr="https://flylib.com/books/2/365/1/html/2/images/0131858580/graphics/12fig02.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99697" y="76987"/>
            <a:ext cx="1212574" cy="3208351"/>
          </a:xfrm>
          <a:prstGeom prst="rect">
            <a:avLst/>
          </a:prstGeom>
          <a:noFill/>
          <a:ln>
            <a:noFill/>
          </a:ln>
        </p:spPr>
      </p:pic>
      <p:sp>
        <p:nvSpPr>
          <p:cNvPr id="8" name="右箭头 7"/>
          <p:cNvSpPr/>
          <p:nvPr/>
        </p:nvSpPr>
        <p:spPr>
          <a:xfrm>
            <a:off x="4641726" y="5673402"/>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68189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Order Fulfilment Process </a:t>
            </a:r>
          </a:p>
        </p:txBody>
      </p:sp>
      <p:sp>
        <p:nvSpPr>
          <p:cNvPr id="3" name="内容占位符 2"/>
          <p:cNvSpPr>
            <a:spLocks noGrp="1"/>
          </p:cNvSpPr>
          <p:nvPr>
            <p:ph idx="1"/>
          </p:nvPr>
        </p:nvSpPr>
        <p:spPr/>
        <p:txBody>
          <a:bodyPr>
            <a:normAutofit fontScale="92500" lnSpcReduction="10000"/>
          </a:bodyPr>
          <a:lstStyle/>
          <a:p>
            <a:r>
              <a:rPr lang="en-GB" dirty="0"/>
              <a:t>The </a:t>
            </a:r>
            <a:r>
              <a:rPr lang="en-GB" dirty="0" err="1"/>
              <a:t>RailCo</a:t>
            </a:r>
            <a:r>
              <a:rPr lang="en-GB" dirty="0"/>
              <a:t> Order Fulfilment Service receives a SOAP message from TLS, containing a payload consisting of a TLS purchase order document.</a:t>
            </a:r>
            <a:endParaRPr lang="en-GB" sz="2000" dirty="0"/>
          </a:p>
          <a:p>
            <a:r>
              <a:rPr lang="en-GB" dirty="0"/>
              <a:t>The service validates the incoming document. If valid, the document is passed to a custom component. If the TLS PO fails validation, a rejection notification message is sent to TLS, and the process ends.</a:t>
            </a:r>
          </a:p>
          <a:p>
            <a:r>
              <a:rPr lang="en-GB" dirty="0"/>
              <a:t>The component has the XML document transformed into a purchase order that conforms to the accounting system's native document format.</a:t>
            </a:r>
          </a:p>
          <a:p>
            <a:r>
              <a:rPr lang="en-GB" dirty="0"/>
              <a:t>The PO then is submitted to the accounting system using its import extension.</a:t>
            </a:r>
          </a:p>
          <a:p>
            <a:r>
              <a:rPr lang="en-GB" dirty="0"/>
              <a:t>The PO ends up in the work queue of an accounting clerk who then processes the document.</a:t>
            </a:r>
          </a:p>
          <a:p>
            <a:pPr lvl="1"/>
            <a:endParaRPr lang="en-GB" dirty="0"/>
          </a:p>
        </p:txBody>
      </p:sp>
    </p:spTree>
    <p:extLst>
      <p:ext uri="{BB962C8B-B14F-4D97-AF65-F5344CB8AC3E}">
        <p14:creationId xmlns:p14="http://schemas.microsoft.com/office/powerpoint/2010/main" val="2468878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685598" cy="1325563"/>
          </a:xfrm>
        </p:spPr>
        <p:txBody>
          <a:bodyPr/>
          <a:lstStyle/>
          <a:p>
            <a:r>
              <a:rPr lang="en-GB" dirty="0">
                <a:solidFill>
                  <a:srgbClr val="FF0000"/>
                </a:solidFill>
              </a:rPr>
              <a:t>Output: </a:t>
            </a:r>
            <a:r>
              <a:rPr lang="en-GB" dirty="0"/>
              <a:t>Decomposed Order Fulfilment Process</a:t>
            </a:r>
          </a:p>
        </p:txBody>
      </p:sp>
      <p:sp>
        <p:nvSpPr>
          <p:cNvPr id="3" name="内容占位符 2"/>
          <p:cNvSpPr>
            <a:spLocks noGrp="1"/>
          </p:cNvSpPr>
          <p:nvPr>
            <p:ph idx="1"/>
          </p:nvPr>
        </p:nvSpPr>
        <p:spPr>
          <a:xfrm>
            <a:off x="838200" y="1825625"/>
            <a:ext cx="7462962" cy="4351338"/>
          </a:xfrm>
        </p:spPr>
        <p:txBody>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pic>
        <p:nvPicPr>
          <p:cNvPr id="4" name="图片 3" descr="https://flylib.com/books/2/365/1/html/2/images/0131858580/graphics/12fig03.gif"/>
          <p:cNvPicPr/>
          <p:nvPr/>
        </p:nvPicPr>
        <p:blipFill>
          <a:blip r:embed="rId2">
            <a:extLst>
              <a:ext uri="{28A0092B-C50C-407E-A947-70E740481C1C}">
                <a14:useLocalDpi xmlns:a14="http://schemas.microsoft.com/office/drawing/2010/main" val="0"/>
              </a:ext>
            </a:extLst>
          </a:blip>
          <a:srcRect/>
          <a:stretch>
            <a:fillRect/>
          </a:stretch>
        </p:blipFill>
        <p:spPr bwMode="auto">
          <a:xfrm>
            <a:off x="8523798" y="198782"/>
            <a:ext cx="3504952" cy="6452483"/>
          </a:xfrm>
          <a:prstGeom prst="rect">
            <a:avLst/>
          </a:prstGeom>
          <a:noFill/>
          <a:ln>
            <a:noFill/>
          </a:ln>
        </p:spPr>
      </p:pic>
    </p:spTree>
    <p:extLst>
      <p:ext uri="{BB962C8B-B14F-4D97-AF65-F5344CB8AC3E}">
        <p14:creationId xmlns:p14="http://schemas.microsoft.com/office/powerpoint/2010/main" val="15299704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https://flylib.com/books/2/365/1/html/2/images/0131858580/graphics/12fig03.gif"/>
          <p:cNvPicPr/>
          <p:nvPr/>
        </p:nvPicPr>
        <p:blipFill>
          <a:blip r:embed="rId2">
            <a:extLst>
              <a:ext uri="{28A0092B-C50C-407E-A947-70E740481C1C}">
                <a14:useLocalDpi xmlns:a14="http://schemas.microsoft.com/office/drawing/2010/main" val="0"/>
              </a:ext>
            </a:extLst>
          </a:blip>
          <a:srcRect/>
          <a:stretch>
            <a:fillRect/>
          </a:stretch>
        </p:blipFill>
        <p:spPr bwMode="auto">
          <a:xfrm>
            <a:off x="10448012" y="91855"/>
            <a:ext cx="1461467" cy="4146190"/>
          </a:xfrm>
          <a:prstGeom prst="rect">
            <a:avLst/>
          </a:prstGeom>
          <a:noFill/>
          <a:ln>
            <a:noFill/>
          </a:ln>
        </p:spPr>
      </p:pic>
      <p:sp>
        <p:nvSpPr>
          <p:cNvPr id="2" name="标题 1"/>
          <p:cNvSpPr>
            <a:spLocks noGrp="1"/>
          </p:cNvSpPr>
          <p:nvPr>
            <p:ph type="title"/>
          </p:nvPr>
        </p:nvSpPr>
        <p:spPr/>
        <p:txBody>
          <a:bodyPr/>
          <a:lstStyle/>
          <a:p>
            <a:r>
              <a:rPr lang="en-GB" dirty="0"/>
              <a:t>From business process to decomposed business process</a:t>
            </a:r>
          </a:p>
        </p:txBody>
      </p:sp>
      <p:sp>
        <p:nvSpPr>
          <p:cNvPr id="4" name="文本占位符 3"/>
          <p:cNvSpPr>
            <a:spLocks noGrp="1"/>
          </p:cNvSpPr>
          <p:nvPr>
            <p:ph type="body" idx="1"/>
          </p:nvPr>
        </p:nvSpPr>
        <p:spPr/>
        <p:txBody>
          <a:bodyPr/>
          <a:lstStyle/>
          <a:p>
            <a:r>
              <a:rPr lang="en-GB" dirty="0"/>
              <a:t>Order Fulfilment Process </a:t>
            </a:r>
          </a:p>
        </p:txBody>
      </p:sp>
      <p:sp>
        <p:nvSpPr>
          <p:cNvPr id="3" name="内容占位符 2"/>
          <p:cNvSpPr>
            <a:spLocks noGrp="1"/>
          </p:cNvSpPr>
          <p:nvPr>
            <p:ph sz="half" idx="2"/>
          </p:nvPr>
        </p:nvSpPr>
        <p:spPr/>
        <p:txBody>
          <a:bodyPr>
            <a:normAutofit fontScale="55000" lnSpcReduction="20000"/>
          </a:bodyPr>
          <a:lstStyle/>
          <a:p>
            <a:r>
              <a:rPr lang="en-GB" dirty="0"/>
              <a:t>The </a:t>
            </a:r>
            <a:r>
              <a:rPr lang="en-GB" dirty="0" err="1"/>
              <a:t>RailCo</a:t>
            </a:r>
            <a:r>
              <a:rPr lang="en-GB" dirty="0"/>
              <a:t> Order Fulfilment Service receives a SOAP message from TLS, containing a payload consisting of a TLS purchase order document.</a:t>
            </a:r>
            <a:endParaRPr lang="en-GB" sz="2000" dirty="0"/>
          </a:p>
          <a:p>
            <a:r>
              <a:rPr lang="en-GB" dirty="0"/>
              <a:t>The service validates the incoming document. If valid, the document is passed to a custom component. If the TLS PO fails validation, a rejection notification message is sent to TLS, and the process ends.</a:t>
            </a:r>
          </a:p>
          <a:p>
            <a:r>
              <a:rPr lang="en-GB" dirty="0"/>
              <a:t>The component has the XML document transformed into a purchase order that conforms to the accounting system's native document format.</a:t>
            </a:r>
          </a:p>
          <a:p>
            <a:r>
              <a:rPr lang="en-GB" dirty="0"/>
              <a:t>The PO then is submitted to the accounting system using its import extension.</a:t>
            </a:r>
          </a:p>
          <a:p>
            <a:r>
              <a:rPr lang="en-GB" dirty="0"/>
              <a:t>The PO ends up in the work queue of an accounting clerk who then processes the document.</a:t>
            </a:r>
          </a:p>
          <a:p>
            <a:pPr lvl="1"/>
            <a:endParaRPr lang="en-GB" dirty="0"/>
          </a:p>
        </p:txBody>
      </p:sp>
      <p:sp>
        <p:nvSpPr>
          <p:cNvPr id="5" name="文本占位符 4"/>
          <p:cNvSpPr>
            <a:spLocks noGrp="1"/>
          </p:cNvSpPr>
          <p:nvPr>
            <p:ph type="body" sz="quarter" idx="3"/>
          </p:nvPr>
        </p:nvSpPr>
        <p:spPr/>
        <p:txBody>
          <a:bodyPr/>
          <a:lstStyle/>
          <a:p>
            <a:r>
              <a:rPr lang="en-GB" dirty="0"/>
              <a:t>Decomposed Order Fulfilment Process</a:t>
            </a:r>
          </a:p>
        </p:txBody>
      </p:sp>
      <p:sp>
        <p:nvSpPr>
          <p:cNvPr id="6" name="内容占位符 5"/>
          <p:cNvSpPr>
            <a:spLocks noGrp="1"/>
          </p:cNvSpPr>
          <p:nvPr>
            <p:ph sz="quarter" idx="4"/>
          </p:nvPr>
        </p:nvSpPr>
        <p:spPr/>
        <p:txBody>
          <a:bodyPr>
            <a:normAutofit fontScale="85000" lnSpcReduction="10000"/>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sp>
        <p:nvSpPr>
          <p:cNvPr id="8" name="右箭头 7"/>
          <p:cNvSpPr/>
          <p:nvPr/>
        </p:nvSpPr>
        <p:spPr>
          <a:xfrm>
            <a:off x="4500438" y="5335472"/>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02556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Step 2: Identify business service operation candidates</a:t>
            </a:r>
          </a:p>
        </p:txBody>
      </p:sp>
      <p:sp>
        <p:nvSpPr>
          <p:cNvPr id="5" name="Rectangle 5">
            <a:extLst>
              <a:ext uri="{FF2B5EF4-FFF2-40B4-BE49-F238E27FC236}">
                <a16:creationId xmlns:a16="http://schemas.microsoft.com/office/drawing/2014/main" id="{8BBE35DE-E7BB-4D3B-8DF5-DB3B3DF9A65C}"/>
              </a:ext>
            </a:extLst>
          </p:cNvPr>
          <p:cNvSpPr/>
          <p:nvPr/>
        </p:nvSpPr>
        <p:spPr>
          <a:xfrm>
            <a:off x="4122752" y="305410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0727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2: Identify business service operation candidates</a:t>
            </a:r>
          </a:p>
        </p:txBody>
      </p:sp>
      <p:sp>
        <p:nvSpPr>
          <p:cNvPr id="3" name="内容占位符 2"/>
          <p:cNvSpPr>
            <a:spLocks noGrp="1"/>
          </p:cNvSpPr>
          <p:nvPr>
            <p:ph idx="1"/>
          </p:nvPr>
        </p:nvSpPr>
        <p:spPr/>
        <p:txBody>
          <a:bodyPr>
            <a:normAutofit/>
          </a:bodyPr>
          <a:lstStyle/>
          <a:p>
            <a:r>
              <a:rPr lang="en-GB" sz="3600" dirty="0"/>
              <a:t>Input: </a:t>
            </a:r>
            <a:r>
              <a:rPr lang="en-GB" sz="3600" dirty="0">
                <a:solidFill>
                  <a:srgbClr val="FF0000"/>
                </a:solidFill>
              </a:rPr>
              <a:t>decomposed business process</a:t>
            </a:r>
          </a:p>
          <a:p>
            <a:r>
              <a:rPr lang="en-GB" sz="3600" dirty="0"/>
              <a:t>Output: </a:t>
            </a:r>
            <a:r>
              <a:rPr lang="en-GB" sz="3600" dirty="0">
                <a:solidFill>
                  <a:srgbClr val="FF0000"/>
                </a:solidFill>
              </a:rPr>
              <a:t>business service operation candidates</a:t>
            </a:r>
            <a:r>
              <a:rPr lang="en-GB" sz="3600" dirty="0"/>
              <a:t>: filtered out decomposed business process with some steps identified as not belonging to the service oriented solution and others identified as possible service operation candidates</a:t>
            </a:r>
          </a:p>
        </p:txBody>
      </p:sp>
    </p:spTree>
    <p:extLst>
      <p:ext uri="{BB962C8B-B14F-4D97-AF65-F5344CB8AC3E}">
        <p14:creationId xmlns:p14="http://schemas.microsoft.com/office/powerpoint/2010/main" val="128176033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72854" cy="1325563"/>
          </a:xfrm>
        </p:spPr>
        <p:txBody>
          <a:bodyPr/>
          <a:lstStyle/>
          <a:p>
            <a:r>
              <a:rPr lang="en-GB" dirty="0">
                <a:solidFill>
                  <a:srgbClr val="FF0000"/>
                </a:solidFill>
              </a:rPr>
              <a:t>Input: </a:t>
            </a:r>
            <a:r>
              <a:rPr lang="en-GB" dirty="0"/>
              <a:t>Decomposed Invoice Submission Process </a:t>
            </a:r>
          </a:p>
        </p:txBody>
      </p:sp>
      <p:sp>
        <p:nvSpPr>
          <p:cNvPr id="3" name="内容占位符 2"/>
          <p:cNvSpPr>
            <a:spLocks noGrp="1"/>
          </p:cNvSpPr>
          <p:nvPr>
            <p:ph idx="1"/>
          </p:nvPr>
        </p:nvSpPr>
        <p:spPr>
          <a:xfrm>
            <a:off x="838200" y="1825625"/>
            <a:ext cx="7816795" cy="4351338"/>
          </a:xfrm>
        </p:spPr>
        <p:txBody>
          <a:bodyPr>
            <a:normAutofit fontScale="925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spTree>
    <p:extLst>
      <p:ext uri="{BB962C8B-B14F-4D97-AF65-F5344CB8AC3E}">
        <p14:creationId xmlns:p14="http://schemas.microsoft.com/office/powerpoint/2010/main" val="375186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3F55-D724-4422-A9DC-8626FF29F5B7}"/>
              </a:ext>
            </a:extLst>
          </p:cNvPr>
          <p:cNvSpPr>
            <a:spLocks noGrp="1"/>
          </p:cNvSpPr>
          <p:nvPr>
            <p:ph type="title"/>
          </p:nvPr>
        </p:nvSpPr>
        <p:spPr/>
        <p:txBody>
          <a:bodyPr/>
          <a:lstStyle/>
          <a:p>
            <a:r>
              <a:rPr lang="en-US" dirty="0"/>
              <a:t>SOA delivery strategies</a:t>
            </a:r>
          </a:p>
        </p:txBody>
      </p:sp>
      <p:sp>
        <p:nvSpPr>
          <p:cNvPr id="3" name="Content Placeholder 2">
            <a:extLst>
              <a:ext uri="{FF2B5EF4-FFF2-40B4-BE49-F238E27FC236}">
                <a16:creationId xmlns:a16="http://schemas.microsoft.com/office/drawing/2014/main" id="{3B523A09-9BB2-4CBA-943C-48F0AAE0890C}"/>
              </a:ext>
            </a:extLst>
          </p:cNvPr>
          <p:cNvSpPr>
            <a:spLocks noGrp="1"/>
          </p:cNvSpPr>
          <p:nvPr>
            <p:ph idx="1"/>
          </p:nvPr>
        </p:nvSpPr>
        <p:spPr/>
        <p:txBody>
          <a:bodyPr>
            <a:normAutofit/>
          </a:bodyPr>
          <a:lstStyle/>
          <a:p>
            <a:r>
              <a:rPr lang="en-US" sz="4000" dirty="0"/>
              <a:t>Different strategies exist for how to organize lifecycle stages to enable delivery of specialized service layers</a:t>
            </a:r>
          </a:p>
          <a:p>
            <a:pPr lvl="1"/>
            <a:r>
              <a:rPr lang="en-US" sz="3600" dirty="0"/>
              <a:t>Top-down</a:t>
            </a:r>
          </a:p>
          <a:p>
            <a:pPr lvl="1"/>
            <a:r>
              <a:rPr lang="en-US" sz="3600" dirty="0"/>
              <a:t>Bottom-up</a:t>
            </a:r>
          </a:p>
          <a:p>
            <a:pPr lvl="1"/>
            <a:r>
              <a:rPr lang="en-US" sz="3600" dirty="0"/>
              <a:t>Agile (meet-in-the-middle)</a:t>
            </a:r>
          </a:p>
        </p:txBody>
      </p:sp>
    </p:spTree>
    <p:extLst>
      <p:ext uri="{BB962C8B-B14F-4D97-AF65-F5344CB8AC3E}">
        <p14:creationId xmlns:p14="http://schemas.microsoft.com/office/powerpoint/2010/main" val="269817742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Output: </a:t>
            </a:r>
            <a:r>
              <a:rPr lang="en-GB" dirty="0"/>
              <a:t>Invoice Submission operation candidates:</a:t>
            </a:r>
          </a:p>
        </p:txBody>
      </p:sp>
      <p:sp>
        <p:nvSpPr>
          <p:cNvPr id="3" name="内容占位符 2"/>
          <p:cNvSpPr>
            <a:spLocks noGrp="1"/>
          </p:cNvSpPr>
          <p:nvPr>
            <p:ph idx="1"/>
          </p:nvPr>
        </p:nvSpPr>
        <p:spPr/>
        <p:txBody>
          <a:bodyPr>
            <a:normAutofit fontScale="7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a:p>
            <a:endParaRPr lang="en-GB" dirty="0"/>
          </a:p>
        </p:txBody>
      </p:sp>
    </p:spTree>
    <p:extLst>
      <p:ext uri="{BB962C8B-B14F-4D97-AF65-F5344CB8AC3E}">
        <p14:creationId xmlns:p14="http://schemas.microsoft.com/office/powerpoint/2010/main" val="94568158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decomposed business process to service operation candidates</a:t>
            </a:r>
          </a:p>
        </p:txBody>
      </p:sp>
      <p:sp>
        <p:nvSpPr>
          <p:cNvPr id="4" name="文本占位符 3"/>
          <p:cNvSpPr>
            <a:spLocks noGrp="1"/>
          </p:cNvSpPr>
          <p:nvPr>
            <p:ph type="body" idx="1"/>
          </p:nvPr>
        </p:nvSpPr>
        <p:spPr/>
        <p:txBody>
          <a:bodyPr/>
          <a:lstStyle/>
          <a:p>
            <a:r>
              <a:rPr lang="en-GB" dirty="0"/>
              <a:t>Decomposed Invoice Submission Process </a:t>
            </a:r>
          </a:p>
        </p:txBody>
      </p:sp>
      <p:sp>
        <p:nvSpPr>
          <p:cNvPr id="3" name="内容占位符 2"/>
          <p:cNvSpPr>
            <a:spLocks noGrp="1"/>
          </p:cNvSpPr>
          <p:nvPr>
            <p:ph sz="half" idx="2"/>
          </p:nvPr>
        </p:nvSpPr>
        <p:spPr/>
        <p:txBody>
          <a:bodyPr>
            <a:normAutofit fontScale="700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sp>
        <p:nvSpPr>
          <p:cNvPr id="5" name="文本占位符 4"/>
          <p:cNvSpPr>
            <a:spLocks noGrp="1"/>
          </p:cNvSpPr>
          <p:nvPr>
            <p:ph type="body" sz="quarter" idx="3"/>
          </p:nvPr>
        </p:nvSpPr>
        <p:spPr/>
        <p:txBody>
          <a:bodyPr/>
          <a:lstStyle/>
          <a:p>
            <a:r>
              <a:rPr lang="en-GB" dirty="0"/>
              <a:t>Invoice Submission operation candidates:</a:t>
            </a:r>
          </a:p>
        </p:txBody>
      </p:sp>
      <p:sp>
        <p:nvSpPr>
          <p:cNvPr id="6" name="内容占位符 5"/>
          <p:cNvSpPr>
            <a:spLocks noGrp="1"/>
          </p:cNvSpPr>
          <p:nvPr>
            <p:ph sz="quarter" idx="4"/>
          </p:nvPr>
        </p:nvSpPr>
        <p:spPr/>
        <p:txBody>
          <a:bodyPr>
            <a:normAutofit fontScale="4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p:txBody>
      </p:sp>
      <p:sp>
        <p:nvSpPr>
          <p:cNvPr id="7" name="右箭头 6"/>
          <p:cNvSpPr/>
          <p:nvPr/>
        </p:nvSpPr>
        <p:spPr>
          <a:xfrm>
            <a:off x="4729038" y="3447037"/>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927032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85998" cy="1325563"/>
          </a:xfrm>
        </p:spPr>
        <p:txBody>
          <a:bodyPr/>
          <a:lstStyle/>
          <a:p>
            <a:r>
              <a:rPr lang="en-GB" dirty="0">
                <a:solidFill>
                  <a:srgbClr val="FF0000"/>
                </a:solidFill>
              </a:rPr>
              <a:t>Input: </a:t>
            </a:r>
            <a:r>
              <a:rPr lang="en-GB" dirty="0"/>
              <a:t>Decomposed Order Fulfilment Process</a:t>
            </a:r>
          </a:p>
        </p:txBody>
      </p:sp>
      <p:sp>
        <p:nvSpPr>
          <p:cNvPr id="3" name="内容占位符 2"/>
          <p:cNvSpPr>
            <a:spLocks noGrp="1"/>
          </p:cNvSpPr>
          <p:nvPr>
            <p:ph idx="1"/>
          </p:nvPr>
        </p:nvSpPr>
        <p:spPr>
          <a:xfrm>
            <a:off x="838200" y="1825625"/>
            <a:ext cx="7462962" cy="4351338"/>
          </a:xfrm>
        </p:spPr>
        <p:txBody>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spTree>
    <p:extLst>
      <p:ext uri="{BB962C8B-B14F-4D97-AF65-F5344CB8AC3E}">
        <p14:creationId xmlns:p14="http://schemas.microsoft.com/office/powerpoint/2010/main" val="3890039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Output: </a:t>
            </a:r>
            <a:r>
              <a:rPr lang="en-GB" dirty="0"/>
              <a:t>Order </a:t>
            </a:r>
            <a:r>
              <a:rPr lang="en-GB" dirty="0" err="1"/>
              <a:t>Fulfillment</a:t>
            </a:r>
            <a:r>
              <a:rPr lang="en-GB" dirty="0"/>
              <a:t> operation candidates</a:t>
            </a:r>
          </a:p>
        </p:txBody>
      </p:sp>
      <p:sp>
        <p:nvSpPr>
          <p:cNvPr id="3" name="内容占位符 2"/>
          <p:cNvSpPr>
            <a:spLocks noGrp="1"/>
          </p:cNvSpPr>
          <p:nvPr>
            <p:ph idx="1"/>
          </p:nvPr>
        </p:nvSpPr>
        <p:spPr/>
        <p:txBody>
          <a:bodyPr>
            <a:normAutofit fontScale="925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Tree>
    <p:extLst>
      <p:ext uri="{BB962C8B-B14F-4D97-AF65-F5344CB8AC3E}">
        <p14:creationId xmlns:p14="http://schemas.microsoft.com/office/powerpoint/2010/main" val="12815851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decomposed business process to service operation candidates</a:t>
            </a:r>
          </a:p>
        </p:txBody>
      </p:sp>
      <p:sp>
        <p:nvSpPr>
          <p:cNvPr id="4" name="文本占位符 3"/>
          <p:cNvSpPr>
            <a:spLocks noGrp="1"/>
          </p:cNvSpPr>
          <p:nvPr>
            <p:ph type="body" idx="1"/>
          </p:nvPr>
        </p:nvSpPr>
        <p:spPr/>
        <p:txBody>
          <a:bodyPr/>
          <a:lstStyle/>
          <a:p>
            <a:r>
              <a:rPr lang="en-GB" dirty="0"/>
              <a:t>Decomposed Order Fulfilment Process</a:t>
            </a:r>
          </a:p>
        </p:txBody>
      </p:sp>
      <p:sp>
        <p:nvSpPr>
          <p:cNvPr id="3" name="内容占位符 2"/>
          <p:cNvSpPr>
            <a:spLocks noGrp="1"/>
          </p:cNvSpPr>
          <p:nvPr>
            <p:ph sz="half" idx="2"/>
          </p:nvPr>
        </p:nvSpPr>
        <p:spPr/>
        <p:txBody>
          <a:bodyPr>
            <a:normAutofit fontScale="85000" lnSpcReduction="20000"/>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sp>
        <p:nvSpPr>
          <p:cNvPr id="5" name="文本占位符 4"/>
          <p:cNvSpPr>
            <a:spLocks noGrp="1"/>
          </p:cNvSpPr>
          <p:nvPr>
            <p:ph type="body" sz="quarter" idx="3"/>
          </p:nvPr>
        </p:nvSpPr>
        <p:spPr/>
        <p:txBody>
          <a:bodyPr/>
          <a:lstStyle/>
          <a:p>
            <a:r>
              <a:rPr lang="en-GB" dirty="0"/>
              <a:t>Order </a:t>
            </a:r>
            <a:r>
              <a:rPr lang="en-GB" dirty="0" err="1"/>
              <a:t>Fulfillment</a:t>
            </a:r>
            <a:r>
              <a:rPr lang="en-GB" dirty="0"/>
              <a:t> operation candidates</a:t>
            </a:r>
          </a:p>
        </p:txBody>
      </p:sp>
      <p:sp>
        <p:nvSpPr>
          <p:cNvPr id="6" name="内容占位符 5"/>
          <p:cNvSpPr>
            <a:spLocks noGrp="1"/>
          </p:cNvSpPr>
          <p:nvPr>
            <p:ph sz="quarter" idx="4"/>
          </p:nvPr>
        </p:nvSpPr>
        <p:spPr/>
        <p:txBody>
          <a:bodyPr>
            <a:normAutofit fontScale="550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
        <p:nvSpPr>
          <p:cNvPr id="7" name="右箭头 6"/>
          <p:cNvSpPr/>
          <p:nvPr/>
        </p:nvSpPr>
        <p:spPr>
          <a:xfrm>
            <a:off x="4949687" y="3481268"/>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649835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Step 4: Create business service candidates</a:t>
            </a:r>
          </a:p>
        </p:txBody>
      </p:sp>
      <p:sp>
        <p:nvSpPr>
          <p:cNvPr id="5" name="Rectangle 5">
            <a:extLst>
              <a:ext uri="{FF2B5EF4-FFF2-40B4-BE49-F238E27FC236}">
                <a16:creationId xmlns:a16="http://schemas.microsoft.com/office/drawing/2014/main" id="{8BBE35DE-E7BB-4D3B-8DF5-DB3B3DF9A65C}"/>
              </a:ext>
            </a:extLst>
          </p:cNvPr>
          <p:cNvSpPr/>
          <p:nvPr/>
        </p:nvSpPr>
        <p:spPr>
          <a:xfrm>
            <a:off x="4110824" y="547327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1576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4: Create business service candidates</a:t>
            </a:r>
          </a:p>
        </p:txBody>
      </p:sp>
      <p:sp>
        <p:nvSpPr>
          <p:cNvPr id="3" name="内容占位符 2"/>
          <p:cNvSpPr>
            <a:spLocks noGrp="1"/>
          </p:cNvSpPr>
          <p:nvPr>
            <p:ph idx="1"/>
          </p:nvPr>
        </p:nvSpPr>
        <p:spPr/>
        <p:txBody>
          <a:bodyPr>
            <a:normAutofit/>
          </a:bodyPr>
          <a:lstStyle/>
          <a:p>
            <a:r>
              <a:rPr lang="en-GB" sz="3200" dirty="0"/>
              <a:t>Input: </a:t>
            </a:r>
            <a:r>
              <a:rPr lang="en-GB" sz="3200" dirty="0">
                <a:solidFill>
                  <a:srgbClr val="FF0000"/>
                </a:solidFill>
              </a:rPr>
              <a:t>business service operation candidates </a:t>
            </a:r>
          </a:p>
          <a:p>
            <a:r>
              <a:rPr lang="en-GB" sz="3200" dirty="0"/>
              <a:t>Output: </a:t>
            </a:r>
            <a:r>
              <a:rPr lang="en-GB" sz="3200" dirty="0">
                <a:solidFill>
                  <a:srgbClr val="FF0000"/>
                </a:solidFill>
              </a:rPr>
              <a:t>business service candidates</a:t>
            </a:r>
            <a:r>
              <a:rPr lang="en-GB" sz="3200" dirty="0"/>
              <a:t>: business service operation candidates grouped into one or more logical contexts</a:t>
            </a:r>
          </a:p>
        </p:txBody>
      </p:sp>
    </p:spTree>
    <p:extLst>
      <p:ext uri="{BB962C8B-B14F-4D97-AF65-F5344CB8AC3E}">
        <p14:creationId xmlns:p14="http://schemas.microsoft.com/office/powerpoint/2010/main" val="119667285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Invoice Submission operation candidates:</a:t>
            </a:r>
          </a:p>
        </p:txBody>
      </p:sp>
      <p:sp>
        <p:nvSpPr>
          <p:cNvPr id="3" name="内容占位符 2"/>
          <p:cNvSpPr>
            <a:spLocks noGrp="1"/>
          </p:cNvSpPr>
          <p:nvPr>
            <p:ph idx="1"/>
          </p:nvPr>
        </p:nvSpPr>
        <p:spPr/>
        <p:txBody>
          <a:bodyPr>
            <a:normAutofit fontScale="7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a:p>
            <a:endParaRPr lang="en-GB" dirty="0"/>
          </a:p>
        </p:txBody>
      </p:sp>
    </p:spTree>
    <p:extLst>
      <p:ext uri="{BB962C8B-B14F-4D97-AF65-F5344CB8AC3E}">
        <p14:creationId xmlns:p14="http://schemas.microsoft.com/office/powerpoint/2010/main" val="260245458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Order </a:t>
            </a:r>
            <a:r>
              <a:rPr lang="en-GB" dirty="0" err="1"/>
              <a:t>Fulfillment</a:t>
            </a:r>
            <a:r>
              <a:rPr lang="en-GB" dirty="0"/>
              <a:t> operation candidates</a:t>
            </a:r>
          </a:p>
        </p:txBody>
      </p:sp>
      <p:sp>
        <p:nvSpPr>
          <p:cNvPr id="3" name="内容占位符 2"/>
          <p:cNvSpPr>
            <a:spLocks noGrp="1"/>
          </p:cNvSpPr>
          <p:nvPr>
            <p:ph idx="1"/>
          </p:nvPr>
        </p:nvSpPr>
        <p:spPr/>
        <p:txBody>
          <a:bodyPr>
            <a:normAutofit fontScale="925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Tree>
    <p:extLst>
      <p:ext uri="{BB962C8B-B14F-4D97-AF65-F5344CB8AC3E}">
        <p14:creationId xmlns:p14="http://schemas.microsoft.com/office/powerpoint/2010/main" val="293682988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solidFill>
                  <a:srgbClr val="FF0000"/>
                </a:solidFill>
              </a:rPr>
              <a:t>Output</a:t>
            </a:r>
            <a:r>
              <a:rPr lang="en-GB" dirty="0"/>
              <a:t>: service candidates</a:t>
            </a:r>
          </a:p>
        </p:txBody>
      </p:sp>
      <p:sp>
        <p:nvSpPr>
          <p:cNvPr id="3" name="内容占位符 2"/>
          <p:cNvSpPr>
            <a:spLocks noGrp="1"/>
          </p:cNvSpPr>
          <p:nvPr>
            <p:ph idx="1"/>
          </p:nvPr>
        </p:nvSpPr>
        <p:spPr>
          <a:xfrm>
            <a:off x="838200" y="1825625"/>
            <a:ext cx="5379720" cy="4351338"/>
          </a:xfrm>
        </p:spPr>
        <p:txBody>
          <a:bodyPr>
            <a:normAutofit fontScale="55000" lnSpcReduction="20000"/>
          </a:bodyPr>
          <a:lstStyle/>
          <a:p>
            <a:r>
              <a:rPr lang="en-GB" dirty="0"/>
              <a:t>Legacy System Service</a:t>
            </a:r>
          </a:p>
          <a:p>
            <a:pPr lvl="1"/>
            <a:r>
              <a:rPr lang="en-GB" dirty="0"/>
              <a:t>Export electronic invoice to network folder.</a:t>
            </a:r>
          </a:p>
          <a:p>
            <a:pPr lvl="1"/>
            <a:r>
              <a:rPr lang="en-GB" dirty="0"/>
              <a:t>Import electronic PO into accounting system.</a:t>
            </a:r>
          </a:p>
          <a:p>
            <a:pPr lvl="1"/>
            <a:r>
              <a:rPr lang="en-GB" dirty="0"/>
              <a:t>Send PO to accounting clerk's work queue.</a:t>
            </a:r>
          </a:p>
          <a:p>
            <a:r>
              <a:rPr lang="en-GB" dirty="0"/>
              <a:t>Invoice Processing Service</a:t>
            </a:r>
          </a:p>
          <a:p>
            <a:pPr lvl="1"/>
            <a:r>
              <a:rPr lang="en-GB" dirty="0"/>
              <a:t>Poll network folder for invoice.</a:t>
            </a:r>
          </a:p>
          <a:p>
            <a:pPr lvl="1"/>
            <a:r>
              <a:rPr lang="en-GB" dirty="0"/>
              <a:t>Retrieve electronic invoice.</a:t>
            </a:r>
          </a:p>
          <a:p>
            <a:pPr lvl="1"/>
            <a:r>
              <a:rPr lang="en-GB" dirty="0"/>
              <a:t>Transform electronic invoice to XML document.</a:t>
            </a:r>
          </a:p>
          <a:p>
            <a:pPr lvl="1"/>
            <a:r>
              <a:rPr lang="en-GB" dirty="0"/>
              <a:t>Check validity of invoice document. If invalid, end process.</a:t>
            </a:r>
          </a:p>
          <a:p>
            <a:r>
              <a:rPr lang="en-GB" dirty="0"/>
              <a:t>PO Processing Service</a:t>
            </a:r>
          </a:p>
          <a:p>
            <a:pPr lvl="1"/>
            <a:r>
              <a:rPr lang="en-GB" dirty="0"/>
              <a:t>Receive PO document.</a:t>
            </a:r>
          </a:p>
          <a:p>
            <a:pPr lvl="1"/>
            <a:r>
              <a:rPr lang="en-GB" dirty="0"/>
              <a:t>Validate PO document.</a:t>
            </a:r>
          </a:p>
          <a:p>
            <a:pPr lvl="1"/>
            <a:r>
              <a:rPr lang="en-GB" dirty="0"/>
              <a:t>If PO document is invalid, send rejection notification and end process.</a:t>
            </a:r>
          </a:p>
          <a:p>
            <a:pPr lvl="1"/>
            <a:r>
              <a:rPr lang="en-GB" dirty="0"/>
              <a:t>Transform PO XML document into native electronic PO format.</a:t>
            </a:r>
          </a:p>
          <a:p>
            <a:r>
              <a:rPr lang="en-GB" dirty="0"/>
              <a:t>Metadata Checking Service</a:t>
            </a:r>
          </a:p>
          <a:p>
            <a:pPr lvl="1"/>
            <a:r>
              <a:rPr lang="en-GB" dirty="0"/>
              <a:t>Check if it is time to verify TLS metadata.</a:t>
            </a:r>
          </a:p>
          <a:p>
            <a:pPr lvl="1"/>
            <a:r>
              <a:rPr lang="en-GB" dirty="0"/>
              <a:t>If required, perform metadata check. If metadata check fails, end process.</a:t>
            </a:r>
          </a:p>
          <a:p>
            <a:endParaRPr lang="en-GB" dirty="0"/>
          </a:p>
        </p:txBody>
      </p:sp>
      <p:pic>
        <p:nvPicPr>
          <p:cNvPr id="4"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652" y="1310230"/>
            <a:ext cx="5374420" cy="530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10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A4F1B-D156-4971-9442-53D3622DC6A7}"/>
              </a:ext>
            </a:extLst>
          </p:cNvPr>
          <p:cNvSpPr>
            <a:spLocks noGrp="1"/>
          </p:cNvSpPr>
          <p:nvPr>
            <p:ph type="title"/>
          </p:nvPr>
        </p:nvSpPr>
        <p:spPr/>
        <p:txBody>
          <a:bodyPr/>
          <a:lstStyle/>
          <a:p>
            <a:r>
              <a:rPr lang="en-AU" dirty="0"/>
              <a:t>Top-down strategy</a:t>
            </a:r>
            <a:endParaRPr lang="x-none" dirty="0"/>
          </a:p>
        </p:txBody>
      </p:sp>
      <p:sp>
        <p:nvSpPr>
          <p:cNvPr id="3" name="内容占位符 2">
            <a:extLst>
              <a:ext uri="{FF2B5EF4-FFF2-40B4-BE49-F238E27FC236}">
                <a16:creationId xmlns:a16="http://schemas.microsoft.com/office/drawing/2014/main" id="{6D236EBC-F40D-434B-9781-DAF91B933631}"/>
              </a:ext>
            </a:extLst>
          </p:cNvPr>
          <p:cNvSpPr>
            <a:spLocks noGrp="1"/>
          </p:cNvSpPr>
          <p:nvPr>
            <p:ph idx="1"/>
          </p:nvPr>
        </p:nvSpPr>
        <p:spPr/>
        <p:txBody>
          <a:bodyPr>
            <a:normAutofit/>
          </a:bodyPr>
          <a:lstStyle/>
          <a:p>
            <a:r>
              <a:rPr lang="en-US" sz="4000" b="0" i="0" dirty="0">
                <a:solidFill>
                  <a:srgbClr val="222222"/>
                </a:solidFill>
                <a:effectLst/>
                <a:highlight>
                  <a:srgbClr val="FFFF00"/>
                </a:highlight>
                <a:latin typeface="Arial" panose="020B0604020202020204" pitchFamily="34" charset="0"/>
              </a:rPr>
              <a:t>"analysis first" approach </a:t>
            </a:r>
          </a:p>
          <a:p>
            <a:r>
              <a:rPr lang="en-US" sz="4000" dirty="0"/>
              <a:t>Promotes the formal definition of corporate business models prior to modeling service boundaries </a:t>
            </a:r>
          </a:p>
          <a:p>
            <a:endParaRPr lang="en-US" sz="40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3904209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service operation candidates to service candidates</a:t>
            </a:r>
          </a:p>
        </p:txBody>
      </p:sp>
      <p:sp>
        <p:nvSpPr>
          <p:cNvPr id="4" name="文本占位符 3"/>
          <p:cNvSpPr>
            <a:spLocks noGrp="1"/>
          </p:cNvSpPr>
          <p:nvPr>
            <p:ph type="body" idx="1"/>
          </p:nvPr>
        </p:nvSpPr>
        <p:spPr>
          <a:xfrm>
            <a:off x="288720" y="1681163"/>
            <a:ext cx="5157787" cy="302687"/>
          </a:xfrm>
        </p:spPr>
        <p:txBody>
          <a:bodyPr>
            <a:noAutofit/>
          </a:bodyPr>
          <a:lstStyle/>
          <a:p>
            <a:r>
              <a:rPr lang="en-GB" sz="1600" dirty="0"/>
              <a:t>Invoice Submission operation candidates:</a:t>
            </a:r>
          </a:p>
        </p:txBody>
      </p:sp>
      <p:sp>
        <p:nvSpPr>
          <p:cNvPr id="3" name="内容占位符 2"/>
          <p:cNvSpPr>
            <a:spLocks noGrp="1"/>
          </p:cNvSpPr>
          <p:nvPr>
            <p:ph sz="half" idx="2"/>
          </p:nvPr>
        </p:nvSpPr>
        <p:spPr>
          <a:xfrm>
            <a:off x="316550" y="2093119"/>
            <a:ext cx="5654880" cy="2669712"/>
          </a:xfrm>
        </p:spPr>
        <p:txBody>
          <a:bodyPr>
            <a:normAutofit fontScale="325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p:txBody>
      </p:sp>
      <p:sp>
        <p:nvSpPr>
          <p:cNvPr id="5" name="文本占位符 4"/>
          <p:cNvSpPr>
            <a:spLocks noGrp="1"/>
          </p:cNvSpPr>
          <p:nvPr>
            <p:ph type="body" sz="quarter" idx="3"/>
          </p:nvPr>
        </p:nvSpPr>
        <p:spPr/>
        <p:txBody>
          <a:bodyPr/>
          <a:lstStyle/>
          <a:p>
            <a:r>
              <a:rPr lang="en-GB" dirty="0"/>
              <a:t>service candidates</a:t>
            </a:r>
          </a:p>
        </p:txBody>
      </p:sp>
      <p:sp>
        <p:nvSpPr>
          <p:cNvPr id="6" name="内容占位符 5"/>
          <p:cNvSpPr>
            <a:spLocks noGrp="1"/>
          </p:cNvSpPr>
          <p:nvPr>
            <p:ph sz="quarter" idx="4"/>
          </p:nvPr>
        </p:nvSpPr>
        <p:spPr/>
        <p:txBody>
          <a:bodyPr>
            <a:normAutofit/>
          </a:bodyPr>
          <a:lstStyle/>
          <a:p>
            <a:endParaRPr lang="en-GB" dirty="0"/>
          </a:p>
          <a:p>
            <a:endParaRPr lang="en-GB" dirty="0"/>
          </a:p>
        </p:txBody>
      </p:sp>
      <p:sp>
        <p:nvSpPr>
          <p:cNvPr id="9" name="文本占位符 4"/>
          <p:cNvSpPr txBox="1">
            <a:spLocks/>
          </p:cNvSpPr>
          <p:nvPr/>
        </p:nvSpPr>
        <p:spPr>
          <a:xfrm>
            <a:off x="263319" y="425473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1600" dirty="0"/>
              <a:t>Order </a:t>
            </a:r>
            <a:r>
              <a:rPr lang="en-GB" sz="1600" dirty="0" err="1"/>
              <a:t>Fulfillment</a:t>
            </a:r>
            <a:r>
              <a:rPr lang="en-GB" sz="1600" dirty="0"/>
              <a:t> operation candidates:</a:t>
            </a:r>
          </a:p>
        </p:txBody>
      </p:sp>
      <p:sp>
        <p:nvSpPr>
          <p:cNvPr id="10" name="内容占位符 5"/>
          <p:cNvSpPr txBox="1">
            <a:spLocks/>
          </p:cNvSpPr>
          <p:nvPr/>
        </p:nvSpPr>
        <p:spPr>
          <a:xfrm>
            <a:off x="263318" y="5078646"/>
            <a:ext cx="5564987" cy="17038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500" dirty="0"/>
              <a:t>Receive PO document. (Is currently being performed by the Order </a:t>
            </a:r>
            <a:r>
              <a:rPr lang="en-GB" sz="1500" dirty="0" err="1"/>
              <a:t>Fulfillment</a:t>
            </a:r>
            <a:r>
              <a:rPr lang="en-GB" sz="1500" dirty="0"/>
              <a:t> Service. No foreseeable need to change this.)</a:t>
            </a:r>
          </a:p>
          <a:p>
            <a:r>
              <a:rPr lang="en-GB" sz="1500" dirty="0"/>
              <a:t>Validate PO document. (Same as previous.)</a:t>
            </a:r>
          </a:p>
          <a:p>
            <a:r>
              <a:rPr lang="en-GB" sz="1500" dirty="0"/>
              <a:t>If PO document is invalid, send rejection notification and end process. (Same as previous.)</a:t>
            </a:r>
          </a:p>
          <a:p>
            <a:r>
              <a:rPr lang="en-GB" sz="1500" dirty="0"/>
              <a:t>Transform PO XML document into native electronic PO format. (Currently performed by a custom developed component. Could be made part of a service candidate.)</a:t>
            </a:r>
          </a:p>
          <a:p>
            <a:r>
              <a:rPr lang="en-GB" sz="1500" dirty="0"/>
              <a:t>Import electronic PO into accounting system. (Currently a custom developed extension of the legacy system. Could be made part of a generic service candidate.)</a:t>
            </a:r>
          </a:p>
          <a:p>
            <a:r>
              <a:rPr lang="en-GB" sz="1500" dirty="0"/>
              <a:t>Send PO to accounting clerk's work queue. (Same as previous.)</a:t>
            </a:r>
          </a:p>
          <a:p>
            <a:endParaRPr lang="en-GB" dirty="0"/>
          </a:p>
        </p:txBody>
      </p:sp>
      <p:pic>
        <p:nvPicPr>
          <p:cNvPr id="11"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123" y="2566981"/>
            <a:ext cx="4086309" cy="4037275"/>
          </a:xfrm>
          <a:prstGeom prst="rect">
            <a:avLst/>
          </a:prstGeom>
          <a:noFill/>
          <a:extLst>
            <a:ext uri="{909E8E84-426E-40DD-AFC4-6F175D3DCCD1}">
              <a14:hiddenFill xmlns:a14="http://schemas.microsoft.com/office/drawing/2010/main">
                <a:solidFill>
                  <a:srgbClr val="FFFFFF"/>
                </a:solidFill>
              </a14:hiddenFill>
            </a:ext>
          </a:extLst>
        </p:spPr>
      </p:pic>
      <p:sp>
        <p:nvSpPr>
          <p:cNvPr id="12" name="右箭头 11"/>
          <p:cNvSpPr/>
          <p:nvPr/>
        </p:nvSpPr>
        <p:spPr>
          <a:xfrm>
            <a:off x="5153576" y="4241049"/>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91719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5991308" y="182562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40894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Refine and apply principles of service-orientation</a:t>
            </a:r>
          </a:p>
        </p:txBody>
      </p:sp>
      <p:sp>
        <p:nvSpPr>
          <p:cNvPr id="3" name="内容占位符 2"/>
          <p:cNvSpPr>
            <a:spLocks noGrp="1"/>
          </p:cNvSpPr>
          <p:nvPr>
            <p:ph idx="1"/>
          </p:nvPr>
        </p:nvSpPr>
        <p:spPr/>
        <p:txBody>
          <a:bodyPr>
            <a:normAutofit/>
          </a:bodyPr>
          <a:lstStyle/>
          <a:p>
            <a:r>
              <a:rPr lang="en-US" altLang="zh-CN" sz="3200" dirty="0"/>
              <a:t>Input</a:t>
            </a:r>
            <a:r>
              <a:rPr lang="en-GB" sz="3200" dirty="0"/>
              <a:t>: </a:t>
            </a:r>
            <a:r>
              <a:rPr lang="en-GB" sz="3200" dirty="0">
                <a:solidFill>
                  <a:srgbClr val="FF0000"/>
                </a:solidFill>
              </a:rPr>
              <a:t>business service candidates</a:t>
            </a:r>
            <a:r>
              <a:rPr lang="en-GB" sz="3200" dirty="0"/>
              <a:t>: business service operation candidates grouped into one or more logical contexts</a:t>
            </a:r>
          </a:p>
          <a:p>
            <a:r>
              <a:rPr lang="en-GB" sz="3200" dirty="0"/>
              <a:t>Output: </a:t>
            </a:r>
            <a:r>
              <a:rPr lang="en-GB" sz="3200" dirty="0">
                <a:solidFill>
                  <a:srgbClr val="FF0000"/>
                </a:solidFill>
              </a:rPr>
              <a:t>revised business service candidates </a:t>
            </a:r>
            <a:r>
              <a:rPr lang="en-GB" dirty="0"/>
              <a:t>(after applying key service-orientation principles: reusability, autonomy)</a:t>
            </a:r>
          </a:p>
          <a:p>
            <a:endParaRPr lang="en-GB" sz="3200" dirty="0"/>
          </a:p>
        </p:txBody>
      </p:sp>
    </p:spTree>
    <p:extLst>
      <p:ext uri="{BB962C8B-B14F-4D97-AF65-F5344CB8AC3E}">
        <p14:creationId xmlns:p14="http://schemas.microsoft.com/office/powerpoint/2010/main" val="427382324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solidFill>
                  <a:srgbClr val="FF0000"/>
                </a:solidFill>
              </a:rPr>
              <a:t>Input</a:t>
            </a:r>
            <a:r>
              <a:rPr lang="en-GB" dirty="0"/>
              <a:t>: service candidates</a:t>
            </a:r>
          </a:p>
        </p:txBody>
      </p:sp>
      <p:sp>
        <p:nvSpPr>
          <p:cNvPr id="3" name="内容占位符 2"/>
          <p:cNvSpPr>
            <a:spLocks noGrp="1"/>
          </p:cNvSpPr>
          <p:nvPr>
            <p:ph idx="1"/>
          </p:nvPr>
        </p:nvSpPr>
        <p:spPr>
          <a:xfrm>
            <a:off x="838200" y="1825625"/>
            <a:ext cx="5379720" cy="4351338"/>
          </a:xfrm>
        </p:spPr>
        <p:txBody>
          <a:bodyPr>
            <a:normAutofit fontScale="55000" lnSpcReduction="20000"/>
          </a:bodyPr>
          <a:lstStyle/>
          <a:p>
            <a:r>
              <a:rPr lang="en-GB" dirty="0"/>
              <a:t>Legacy System Service</a:t>
            </a:r>
          </a:p>
          <a:p>
            <a:pPr lvl="1"/>
            <a:r>
              <a:rPr lang="en-GB" dirty="0"/>
              <a:t>Export electronic invoice to network folder.</a:t>
            </a:r>
          </a:p>
          <a:p>
            <a:pPr lvl="1"/>
            <a:r>
              <a:rPr lang="en-GB" dirty="0"/>
              <a:t>Import electronic PO into accounting system.</a:t>
            </a:r>
          </a:p>
          <a:p>
            <a:pPr lvl="1"/>
            <a:r>
              <a:rPr lang="en-GB" dirty="0"/>
              <a:t>Send PO to accounting clerk's work queue.</a:t>
            </a:r>
          </a:p>
          <a:p>
            <a:r>
              <a:rPr lang="en-GB" dirty="0"/>
              <a:t>Invoice Processing Service</a:t>
            </a:r>
          </a:p>
          <a:p>
            <a:pPr lvl="1"/>
            <a:r>
              <a:rPr lang="en-GB" dirty="0"/>
              <a:t>Poll network folder for invoice.</a:t>
            </a:r>
          </a:p>
          <a:p>
            <a:pPr lvl="1"/>
            <a:r>
              <a:rPr lang="en-GB" dirty="0"/>
              <a:t>Retrieve electronic invoice.</a:t>
            </a:r>
          </a:p>
          <a:p>
            <a:pPr lvl="1"/>
            <a:r>
              <a:rPr lang="en-GB" dirty="0"/>
              <a:t>Transform electronic invoice to XML document.</a:t>
            </a:r>
          </a:p>
          <a:p>
            <a:pPr lvl="1"/>
            <a:r>
              <a:rPr lang="en-GB" dirty="0"/>
              <a:t>Check validity of invoice document. If invalid, end process.</a:t>
            </a:r>
          </a:p>
          <a:p>
            <a:r>
              <a:rPr lang="en-GB" dirty="0"/>
              <a:t>PO Processing Service</a:t>
            </a:r>
          </a:p>
          <a:p>
            <a:pPr lvl="1"/>
            <a:r>
              <a:rPr lang="en-GB" dirty="0"/>
              <a:t>Receive PO document.</a:t>
            </a:r>
          </a:p>
          <a:p>
            <a:pPr lvl="1"/>
            <a:r>
              <a:rPr lang="en-GB" dirty="0"/>
              <a:t>Validate PO document.</a:t>
            </a:r>
          </a:p>
          <a:p>
            <a:pPr lvl="1"/>
            <a:r>
              <a:rPr lang="en-GB" dirty="0"/>
              <a:t>If PO document is invalid, send rejection notification and end process.</a:t>
            </a:r>
          </a:p>
          <a:p>
            <a:pPr lvl="1"/>
            <a:r>
              <a:rPr lang="en-GB" dirty="0"/>
              <a:t>Transform PO XML document into native electronic PO format.</a:t>
            </a:r>
          </a:p>
          <a:p>
            <a:r>
              <a:rPr lang="en-GB" dirty="0"/>
              <a:t>Metadata Checking Service</a:t>
            </a:r>
          </a:p>
          <a:p>
            <a:pPr lvl="1"/>
            <a:r>
              <a:rPr lang="en-GB" dirty="0"/>
              <a:t>Check if it is time to verify TLS metadata.</a:t>
            </a:r>
          </a:p>
          <a:p>
            <a:pPr lvl="1"/>
            <a:r>
              <a:rPr lang="en-GB" dirty="0"/>
              <a:t>If required, perform metadata check. If metadata check fails, end process.</a:t>
            </a:r>
          </a:p>
          <a:p>
            <a:endParaRPr lang="en-GB" dirty="0"/>
          </a:p>
        </p:txBody>
      </p:sp>
      <p:pic>
        <p:nvPicPr>
          <p:cNvPr id="4"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652" y="1310230"/>
            <a:ext cx="5374420" cy="530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06810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526819" cy="1543188"/>
          </a:xfrm>
        </p:spPr>
        <p:txBody>
          <a:bodyPr>
            <a:normAutofit/>
          </a:bodyPr>
          <a:lstStyle/>
          <a:p>
            <a:r>
              <a:rPr lang="en-GB" dirty="0">
                <a:solidFill>
                  <a:srgbClr val="FF0000"/>
                </a:solidFill>
              </a:rPr>
              <a:t>Output</a:t>
            </a:r>
            <a:r>
              <a:rPr lang="en-GB" dirty="0"/>
              <a:t>: revised service candidates</a:t>
            </a:r>
          </a:p>
        </p:txBody>
      </p:sp>
      <p:pic>
        <p:nvPicPr>
          <p:cNvPr id="10242" name="Picture 2" descr="https://flylib.com/books/2/365/1/html/2/images/0131858580/graphics/12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466" y="123538"/>
            <a:ext cx="4544170" cy="673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691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service candidates to refined service candidates</a:t>
            </a:r>
          </a:p>
        </p:txBody>
      </p:sp>
      <p:pic>
        <p:nvPicPr>
          <p:cNvPr id="10242" name="Picture 2" descr="https://flylib.com/books/2/365/1/html/2/images/0131858580/graphics/12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100" y="1137038"/>
            <a:ext cx="3860297" cy="57209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lylib.com/books/2/365/1/html/2/images/0131858580/graphics/12fig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23" y="2417197"/>
            <a:ext cx="4430828" cy="4377659"/>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a:xfrm>
            <a:off x="5430741" y="3474866"/>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4956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5987333" y="304217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364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6: Identify candidate service compositions</a:t>
            </a:r>
          </a:p>
        </p:txBody>
      </p:sp>
    </p:spTree>
    <p:extLst>
      <p:ext uri="{BB962C8B-B14F-4D97-AF65-F5344CB8AC3E}">
        <p14:creationId xmlns:p14="http://schemas.microsoft.com/office/powerpoint/2010/main" val="367859046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526819" cy="1543188"/>
          </a:xfrm>
        </p:spPr>
        <p:txBody>
          <a:bodyPr>
            <a:normAutofit/>
          </a:bodyPr>
          <a:lstStyle/>
          <a:p>
            <a:r>
              <a:rPr lang="en-GB" dirty="0">
                <a:solidFill>
                  <a:srgbClr val="FF0000"/>
                </a:solidFill>
              </a:rPr>
              <a:t>Input</a:t>
            </a:r>
            <a:r>
              <a:rPr lang="en-GB" dirty="0"/>
              <a:t>: revised service candidates</a:t>
            </a:r>
          </a:p>
        </p:txBody>
      </p:sp>
      <p:pic>
        <p:nvPicPr>
          <p:cNvPr id="10242" name="Picture 2" descr="https://flylib.com/books/2/365/1/html/2/images/0131858580/graphics/12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466" y="123538"/>
            <a:ext cx="4544170" cy="673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7926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solidFill>
                  <a:srgbClr val="FF0000"/>
                </a:solidFill>
              </a:rPr>
              <a:t>Output</a:t>
            </a:r>
            <a:r>
              <a:rPr lang="en-GB" dirty="0"/>
              <a:t>: Candidate service compositions</a:t>
            </a:r>
          </a:p>
        </p:txBody>
      </p:sp>
      <p:sp>
        <p:nvSpPr>
          <p:cNvPr id="3" name="内容占位符 2"/>
          <p:cNvSpPr>
            <a:spLocks noGrp="1"/>
          </p:cNvSpPr>
          <p:nvPr>
            <p:ph idx="1"/>
          </p:nvPr>
        </p:nvSpPr>
        <p:spPr/>
        <p:txBody>
          <a:bodyPr/>
          <a:lstStyle/>
          <a:p>
            <a:r>
              <a:rPr lang="en-GB" dirty="0"/>
              <a:t> A sample composition representing the Invoice Submission Process. </a:t>
            </a:r>
          </a:p>
        </p:txBody>
      </p:sp>
      <p:pic>
        <p:nvPicPr>
          <p:cNvPr id="12290" name="Picture 2" descr="https://flylib.com/books/2/365/1/html/2/images/0131858580/graphics/12fig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569" y="2739308"/>
            <a:ext cx="6210162" cy="32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8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25B30DC-EC40-4791-98F4-8AA0AA1C6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72" y="770170"/>
            <a:ext cx="10838456" cy="572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02441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Output</a:t>
            </a:r>
            <a:r>
              <a:rPr lang="en-GB" dirty="0"/>
              <a:t>: Candidate service compositions</a:t>
            </a:r>
          </a:p>
        </p:txBody>
      </p:sp>
      <p:sp>
        <p:nvSpPr>
          <p:cNvPr id="3" name="内容占位符 2"/>
          <p:cNvSpPr>
            <a:spLocks noGrp="1"/>
          </p:cNvSpPr>
          <p:nvPr>
            <p:ph idx="1"/>
          </p:nvPr>
        </p:nvSpPr>
        <p:spPr/>
        <p:txBody>
          <a:bodyPr/>
          <a:lstStyle/>
          <a:p>
            <a:r>
              <a:rPr lang="en-GB" dirty="0"/>
              <a:t>A sample composition representing the Order </a:t>
            </a:r>
            <a:r>
              <a:rPr lang="en-GB" dirty="0" err="1"/>
              <a:t>Fulfillment</a:t>
            </a:r>
            <a:r>
              <a:rPr lang="en-GB" dirty="0"/>
              <a:t> Process. </a:t>
            </a:r>
          </a:p>
        </p:txBody>
      </p:sp>
      <p:pic>
        <p:nvPicPr>
          <p:cNvPr id="13314" name="Picture 2" descr="https://flylib.com/books/2/365/1/html/2/images/0131858580/graphics/12fig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377" y="2468133"/>
            <a:ext cx="4435117" cy="384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63492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9896-7A0F-4711-80B9-D4F0DB495074}"/>
              </a:ext>
            </a:extLst>
          </p:cNvPr>
          <p:cNvSpPr>
            <a:spLocks noGrp="1"/>
          </p:cNvSpPr>
          <p:nvPr>
            <p:ph type="title"/>
          </p:nvPr>
        </p:nvSpPr>
        <p:spPr/>
        <p:txBody>
          <a:bodyPr/>
          <a:lstStyle/>
          <a:p>
            <a:r>
              <a:rPr lang="en-US" dirty="0"/>
              <a:t>From service candidates to candidate service compositions</a:t>
            </a:r>
          </a:p>
        </p:txBody>
      </p:sp>
      <p:pic>
        <p:nvPicPr>
          <p:cNvPr id="4" name="Picture 3">
            <a:extLst>
              <a:ext uri="{FF2B5EF4-FFF2-40B4-BE49-F238E27FC236}">
                <a16:creationId xmlns:a16="http://schemas.microsoft.com/office/drawing/2014/main" id="{1528E347-BCE2-4A98-A645-C071CEA7FA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5417" y="3778003"/>
            <a:ext cx="4150885" cy="2214438"/>
          </a:xfrm>
          <a:prstGeom prst="rect">
            <a:avLst/>
          </a:prstGeom>
          <a:noFill/>
          <a:ln>
            <a:noFill/>
          </a:ln>
        </p:spPr>
      </p:pic>
      <p:pic>
        <p:nvPicPr>
          <p:cNvPr id="5" name="Picture 4">
            <a:extLst>
              <a:ext uri="{FF2B5EF4-FFF2-40B4-BE49-F238E27FC236}">
                <a16:creationId xmlns:a16="http://schemas.microsoft.com/office/drawing/2014/main" id="{FCB92286-C25B-45C0-AFDA-0E95275921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33615" y="3778003"/>
            <a:ext cx="2578062" cy="2214438"/>
          </a:xfrm>
          <a:prstGeom prst="rect">
            <a:avLst/>
          </a:prstGeom>
          <a:noFill/>
          <a:ln>
            <a:noFill/>
          </a:ln>
        </p:spPr>
      </p:pic>
      <p:sp>
        <p:nvSpPr>
          <p:cNvPr id="9" name="右箭头 8"/>
          <p:cNvSpPr/>
          <p:nvPr/>
        </p:nvSpPr>
        <p:spPr>
          <a:xfrm>
            <a:off x="3768995" y="3912187"/>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11" name="Picture 2" descr="https://flylib.com/books/2/365/1/html/2/images/0131858580/graphics/12fig0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58" y="1833722"/>
            <a:ext cx="3192324" cy="473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97769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5979382" y="424282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BE35DE-E7BB-4D3B-8DF5-DB3B3DF9A65C}"/>
              </a:ext>
            </a:extLst>
          </p:cNvPr>
          <p:cNvSpPr/>
          <p:nvPr/>
        </p:nvSpPr>
        <p:spPr>
          <a:xfrm>
            <a:off x="5980702" y="5464291"/>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a:extLst>
              <a:ext uri="{FF2B5EF4-FFF2-40B4-BE49-F238E27FC236}">
                <a16:creationId xmlns:a16="http://schemas.microsoft.com/office/drawing/2014/main" id="{8BBE35DE-E7BB-4D3B-8DF5-DB3B3DF9A65C}"/>
              </a:ext>
            </a:extLst>
          </p:cNvPr>
          <p:cNvSpPr/>
          <p:nvPr/>
        </p:nvSpPr>
        <p:spPr>
          <a:xfrm>
            <a:off x="7859865" y="185335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8BBE35DE-E7BB-4D3B-8DF5-DB3B3DF9A65C}"/>
              </a:ext>
            </a:extLst>
          </p:cNvPr>
          <p:cNvSpPr/>
          <p:nvPr/>
        </p:nvSpPr>
        <p:spPr>
          <a:xfrm>
            <a:off x="7859865" y="3080359"/>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
            <a:extLst>
              <a:ext uri="{FF2B5EF4-FFF2-40B4-BE49-F238E27FC236}">
                <a16:creationId xmlns:a16="http://schemas.microsoft.com/office/drawing/2014/main" id="{8BBE35DE-E7BB-4D3B-8DF5-DB3B3DF9A65C}"/>
              </a:ext>
            </a:extLst>
          </p:cNvPr>
          <p:cNvSpPr/>
          <p:nvPr/>
        </p:nvSpPr>
        <p:spPr>
          <a:xfrm>
            <a:off x="7845284" y="425872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8BBE35DE-E7BB-4D3B-8DF5-DB3B3DF9A65C}"/>
              </a:ext>
            </a:extLst>
          </p:cNvPr>
          <p:cNvSpPr/>
          <p:nvPr/>
        </p:nvSpPr>
        <p:spPr>
          <a:xfrm>
            <a:off x="7826072" y="5468129"/>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59648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End of service-oriented analysis review </a:t>
            </a:r>
          </a:p>
        </p:txBody>
      </p:sp>
    </p:spTree>
    <p:extLst>
      <p:ext uri="{BB962C8B-B14F-4D97-AF65-F5344CB8AC3E}">
        <p14:creationId xmlns:p14="http://schemas.microsoft.com/office/powerpoint/2010/main" val="340651099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867D6-5F34-4C51-BD70-F704C8D448BE}"/>
              </a:ext>
            </a:extLst>
          </p:cNvPr>
          <p:cNvSpPr>
            <a:spLocks noGrp="1"/>
          </p:cNvSpPr>
          <p:nvPr>
            <p:ph type="title"/>
          </p:nvPr>
        </p:nvSpPr>
        <p:spPr/>
        <p:txBody>
          <a:bodyPr/>
          <a:lstStyle/>
          <a:p>
            <a:r>
              <a:rPr lang="en-GB" dirty="0"/>
              <a:t>SOA delivery lifecycle </a:t>
            </a:r>
            <a:endParaRPr lang="en-US" dirty="0"/>
          </a:p>
        </p:txBody>
      </p:sp>
      <p:sp>
        <p:nvSpPr>
          <p:cNvPr id="7" name="AutoShape 4">
            <a:extLst>
              <a:ext uri="{FF2B5EF4-FFF2-40B4-BE49-F238E27FC236}">
                <a16:creationId xmlns:a16="http://schemas.microsoft.com/office/drawing/2014/main" id="{E1D881BF-078A-4F96-AC6D-82D5A97DD4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585" y="1296955"/>
            <a:ext cx="8910434" cy="55244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AA3DFA-5FC3-4158-9D71-8A6928D6FFC7}"/>
              </a:ext>
            </a:extLst>
          </p:cNvPr>
          <p:cNvSpPr/>
          <p:nvPr/>
        </p:nvSpPr>
        <p:spPr>
          <a:xfrm>
            <a:off x="1524001" y="4522839"/>
            <a:ext cx="2045110" cy="1238864"/>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9617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design</a:t>
            </a:r>
          </a:p>
        </p:txBody>
      </p:sp>
      <p:sp>
        <p:nvSpPr>
          <p:cNvPr id="3" name="内容占位符 2"/>
          <p:cNvSpPr>
            <a:spLocks noGrp="1"/>
          </p:cNvSpPr>
          <p:nvPr>
            <p:ph idx="1"/>
          </p:nvPr>
        </p:nvSpPr>
        <p:spPr/>
        <p:txBody>
          <a:bodyPr>
            <a:normAutofit/>
          </a:bodyPr>
          <a:lstStyle/>
          <a:p>
            <a:r>
              <a:rPr lang="en-GB" sz="4000" dirty="0"/>
              <a:t>Service-oriented design is the process by which </a:t>
            </a:r>
            <a:r>
              <a:rPr lang="en-GB" sz="4000" dirty="0">
                <a:highlight>
                  <a:srgbClr val="FFFF00"/>
                </a:highlight>
              </a:rPr>
              <a:t>concrete physical service designs </a:t>
            </a:r>
            <a:r>
              <a:rPr lang="en-GB" sz="4000" dirty="0"/>
              <a:t>are derived from logical service candidates and then assembled into abstract compositions that implement a business process.</a:t>
            </a:r>
          </a:p>
        </p:txBody>
      </p:sp>
    </p:spTree>
    <p:extLst>
      <p:ext uri="{BB962C8B-B14F-4D97-AF65-F5344CB8AC3E}">
        <p14:creationId xmlns:p14="http://schemas.microsoft.com/office/powerpoint/2010/main" val="39493982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Analysis in this process</a:t>
            </a:r>
          </a:p>
        </p:txBody>
      </p:sp>
      <p:sp>
        <p:nvSpPr>
          <p:cNvPr id="3" name="内容占位符 2"/>
          <p:cNvSpPr>
            <a:spLocks noGrp="1"/>
          </p:cNvSpPr>
          <p:nvPr>
            <p:ph idx="1"/>
          </p:nvPr>
        </p:nvSpPr>
        <p:spPr/>
        <p:txBody>
          <a:bodyPr/>
          <a:lstStyle/>
          <a:p>
            <a:r>
              <a:rPr lang="en-GB" dirty="0"/>
              <a:t>How can physical service interface definitions be derived from the service candidates </a:t>
            </a:r>
            <a:r>
              <a:rPr lang="en-GB" dirty="0" err="1"/>
              <a:t>modeled</a:t>
            </a:r>
            <a:r>
              <a:rPr lang="en-GB" dirty="0"/>
              <a:t> during the service-oriented analysis phase?</a:t>
            </a:r>
          </a:p>
          <a:p>
            <a:r>
              <a:rPr lang="en-GB" dirty="0"/>
              <a:t>What SOA characteristics do we want to realize and support?</a:t>
            </a:r>
          </a:p>
          <a:p>
            <a:r>
              <a:rPr lang="en-GB" dirty="0"/>
              <a:t>What industry standards and extensions will be required by our SOA to implement the planned service designs and SOA characteristics?</a:t>
            </a:r>
          </a:p>
          <a:p>
            <a:endParaRPr lang="en-GB" dirty="0"/>
          </a:p>
        </p:txBody>
      </p:sp>
    </p:spTree>
    <p:extLst>
      <p:ext uri="{BB962C8B-B14F-4D97-AF65-F5344CB8AC3E}">
        <p14:creationId xmlns:p14="http://schemas.microsoft.com/office/powerpoint/2010/main" val="165126169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Objectives of service-oriented design</a:t>
            </a:r>
          </a:p>
        </p:txBody>
      </p:sp>
      <p:sp>
        <p:nvSpPr>
          <p:cNvPr id="3" name="内容占位符 2"/>
          <p:cNvSpPr>
            <a:spLocks noGrp="1"/>
          </p:cNvSpPr>
          <p:nvPr>
            <p:ph idx="1"/>
          </p:nvPr>
        </p:nvSpPr>
        <p:spPr/>
        <p:txBody>
          <a:bodyPr/>
          <a:lstStyle/>
          <a:p>
            <a:r>
              <a:rPr lang="en-GB" dirty="0"/>
              <a:t>Determine the core set of architectural extensions.</a:t>
            </a:r>
          </a:p>
          <a:p>
            <a:r>
              <a:rPr lang="en-GB" dirty="0"/>
              <a:t>Set the boundaries of the architecture.</a:t>
            </a:r>
          </a:p>
          <a:p>
            <a:r>
              <a:rPr lang="en-GB" dirty="0"/>
              <a:t>Identify required design standards.</a:t>
            </a:r>
          </a:p>
          <a:p>
            <a:r>
              <a:rPr lang="en-GB" dirty="0">
                <a:highlight>
                  <a:srgbClr val="FFFF00"/>
                </a:highlight>
              </a:rPr>
              <a:t>Define abstract service interface designs.</a:t>
            </a:r>
          </a:p>
          <a:p>
            <a:r>
              <a:rPr lang="en-GB" dirty="0"/>
              <a:t>Identify potential service compositions.</a:t>
            </a:r>
          </a:p>
          <a:p>
            <a:r>
              <a:rPr lang="en-GB" dirty="0"/>
              <a:t>Assess support for service-orientation principles.</a:t>
            </a:r>
          </a:p>
          <a:p>
            <a:r>
              <a:rPr lang="en-GB" dirty="0"/>
              <a:t>Explore support for characteristics of contemporary SOA.</a:t>
            </a:r>
          </a:p>
          <a:p>
            <a:endParaRPr lang="en-GB" dirty="0"/>
          </a:p>
        </p:txBody>
      </p:sp>
    </p:spTree>
    <p:extLst>
      <p:ext uri="{BB962C8B-B14F-4D97-AF65-F5344CB8AC3E}">
        <p14:creationId xmlns:p14="http://schemas.microsoft.com/office/powerpoint/2010/main" val="29301940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flylib.com/books/2/365/1/html/2/images/0131858580/graphics/13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132" y="55631"/>
            <a:ext cx="4043237" cy="677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3514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flylib.com/books/2/365/1/html/2/images/0131858580/graphics/13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132" y="55631"/>
            <a:ext cx="4043237" cy="67783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697524DC-91B4-46F7-9077-6DA79C55280D}"/>
              </a:ext>
            </a:extLst>
          </p:cNvPr>
          <p:cNvSpPr/>
          <p:nvPr/>
        </p:nvSpPr>
        <p:spPr>
          <a:xfrm>
            <a:off x="5379442" y="2474523"/>
            <a:ext cx="1108822" cy="688258"/>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697524DC-91B4-46F7-9077-6DA79C55280D}"/>
              </a:ext>
            </a:extLst>
          </p:cNvPr>
          <p:cNvSpPr/>
          <p:nvPr/>
        </p:nvSpPr>
        <p:spPr>
          <a:xfrm>
            <a:off x="5379442" y="4857264"/>
            <a:ext cx="1108822" cy="688258"/>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
            <a:extLst>
              <a:ext uri="{FF2B5EF4-FFF2-40B4-BE49-F238E27FC236}">
                <a16:creationId xmlns:a16="http://schemas.microsoft.com/office/drawing/2014/main" id="{697524DC-91B4-46F7-9077-6DA79C55280D}"/>
              </a:ext>
            </a:extLst>
          </p:cNvPr>
          <p:cNvSpPr/>
          <p:nvPr/>
        </p:nvSpPr>
        <p:spPr>
          <a:xfrm>
            <a:off x="5379442" y="3685771"/>
            <a:ext cx="1108822" cy="688258"/>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10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F9E0-13C3-435B-93DE-22CF75BE6952}"/>
              </a:ext>
            </a:extLst>
          </p:cNvPr>
          <p:cNvSpPr>
            <a:spLocks noGrp="1"/>
          </p:cNvSpPr>
          <p:nvPr>
            <p:ph type="title"/>
          </p:nvPr>
        </p:nvSpPr>
        <p:spPr/>
        <p:txBody>
          <a:bodyPr/>
          <a:lstStyle/>
          <a:p>
            <a:r>
              <a:rPr lang="en-US" dirty="0"/>
              <a:t>Top-down strategy benefits and weaknesses</a:t>
            </a:r>
          </a:p>
        </p:txBody>
      </p:sp>
      <p:sp>
        <p:nvSpPr>
          <p:cNvPr id="3" name="Content Placeholder 2">
            <a:extLst>
              <a:ext uri="{FF2B5EF4-FFF2-40B4-BE49-F238E27FC236}">
                <a16:creationId xmlns:a16="http://schemas.microsoft.com/office/drawing/2014/main" id="{F6E7A4DB-FF9E-4358-8134-0546036D382D}"/>
              </a:ext>
            </a:extLst>
          </p:cNvPr>
          <p:cNvSpPr>
            <a:spLocks noGrp="1"/>
          </p:cNvSpPr>
          <p:nvPr>
            <p:ph idx="1"/>
          </p:nvPr>
        </p:nvSpPr>
        <p:spPr/>
        <p:txBody>
          <a:bodyPr>
            <a:normAutofit/>
          </a:bodyPr>
          <a:lstStyle/>
          <a:p>
            <a:r>
              <a:rPr lang="en-US" sz="3600" dirty="0"/>
              <a:t>It can result in </a:t>
            </a:r>
            <a:r>
              <a:rPr lang="en-US" sz="3600" dirty="0">
                <a:highlight>
                  <a:srgbClr val="FFFF00"/>
                </a:highlight>
              </a:rPr>
              <a:t>highest quality level of SOA</a:t>
            </a:r>
          </a:p>
          <a:p>
            <a:r>
              <a:rPr lang="en-US" sz="3600" dirty="0">
                <a:highlight>
                  <a:srgbClr val="FFFF00"/>
                </a:highlight>
              </a:rPr>
              <a:t>Significant</a:t>
            </a:r>
            <a:r>
              <a:rPr lang="en-US" sz="3600" dirty="0"/>
              <a:t> volume of </a:t>
            </a:r>
            <a:r>
              <a:rPr lang="en-US" sz="3600" dirty="0">
                <a:highlight>
                  <a:srgbClr val="FFFF00"/>
                </a:highlight>
              </a:rPr>
              <a:t>up-front analysis work</a:t>
            </a:r>
          </a:p>
        </p:txBody>
      </p:sp>
    </p:spTree>
    <p:extLst>
      <p:ext uri="{BB962C8B-B14F-4D97-AF65-F5344CB8AC3E}">
        <p14:creationId xmlns:p14="http://schemas.microsoft.com/office/powerpoint/2010/main" val="83021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"WSDL first" Service Design</a:t>
            </a:r>
          </a:p>
        </p:txBody>
      </p:sp>
      <p:sp>
        <p:nvSpPr>
          <p:cNvPr id="3" name="内容占位符 2"/>
          <p:cNvSpPr>
            <a:spLocks noGrp="1"/>
          </p:cNvSpPr>
          <p:nvPr>
            <p:ph idx="1"/>
          </p:nvPr>
        </p:nvSpPr>
        <p:spPr/>
        <p:txBody>
          <a:bodyPr/>
          <a:lstStyle/>
          <a:p>
            <a:r>
              <a:rPr lang="en-GB" dirty="0"/>
              <a:t>Before we can develop a service, we need to have defined the interface of that service - "WSDL first" </a:t>
            </a:r>
          </a:p>
          <a:p>
            <a:r>
              <a:rPr lang="en-GB" dirty="0"/>
              <a:t>Defining the service interface prior to development is important to establishing a highly standardized service-oriented architecture and required to realize a number of the characteristics we identified as being part of contemporary SOA</a:t>
            </a:r>
          </a:p>
        </p:txBody>
      </p:sp>
    </p:spTree>
    <p:extLst>
      <p:ext uri="{BB962C8B-B14F-4D97-AF65-F5344CB8AC3E}">
        <p14:creationId xmlns:p14="http://schemas.microsoft.com/office/powerpoint/2010/main" val="212988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87" y="3303198"/>
            <a:ext cx="11215315" cy="2852737"/>
          </a:xfrm>
        </p:spPr>
        <p:txBody>
          <a:bodyPr>
            <a:normAutofit/>
          </a:bodyPr>
          <a:lstStyle/>
          <a:p>
            <a:pPr algn="ctr"/>
            <a:r>
              <a:rPr lang="en-GB" sz="4400" dirty="0"/>
              <a:t>Module Six: Service Engineering</a:t>
            </a:r>
            <a:endParaRPr lang="en-US" sz="4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1657291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460DA-2C43-4E3A-A404-CC3C4D56ED27}"/>
              </a:ext>
            </a:extLst>
          </p:cNvPr>
          <p:cNvSpPr>
            <a:spLocks noGrp="1"/>
          </p:cNvSpPr>
          <p:nvPr>
            <p:ph type="title"/>
          </p:nvPr>
        </p:nvSpPr>
        <p:spPr/>
        <p:txBody>
          <a:bodyPr/>
          <a:lstStyle/>
          <a:p>
            <a:r>
              <a:rPr lang="en-AU" dirty="0"/>
              <a:t>Bottom-up strategy </a:t>
            </a:r>
            <a:endParaRPr lang="x-none" dirty="0"/>
          </a:p>
        </p:txBody>
      </p:sp>
      <p:sp>
        <p:nvSpPr>
          <p:cNvPr id="3" name="内容占位符 2">
            <a:extLst>
              <a:ext uri="{FF2B5EF4-FFF2-40B4-BE49-F238E27FC236}">
                <a16:creationId xmlns:a16="http://schemas.microsoft.com/office/drawing/2014/main" id="{30CD73CF-FF9F-4DDF-9B12-81277A8DA6C0}"/>
              </a:ext>
            </a:extLst>
          </p:cNvPr>
          <p:cNvSpPr>
            <a:spLocks noGrp="1"/>
          </p:cNvSpPr>
          <p:nvPr>
            <p:ph idx="1"/>
          </p:nvPr>
        </p:nvSpPr>
        <p:spPr/>
        <p:txBody>
          <a:bodyPr/>
          <a:lstStyle/>
          <a:p>
            <a:r>
              <a:rPr lang="en-US" b="0" i="0" dirty="0">
                <a:solidFill>
                  <a:srgbClr val="222222"/>
                </a:solidFill>
                <a:effectLst/>
                <a:latin typeface="Arial" panose="020B0604020202020204" pitchFamily="34" charset="0"/>
              </a:rPr>
              <a:t>This approach encourages the creation of services as a means of fulfilling application-centric requirements.</a:t>
            </a:r>
            <a:endParaRPr lang="en-US" sz="2800" dirty="0"/>
          </a:p>
          <a:p>
            <a:r>
              <a:rPr lang="en-US" sz="2800" dirty="0"/>
              <a:t>Based on the delivery of application services on an </a:t>
            </a:r>
            <a:r>
              <a:rPr lang="en-US" sz="2800" dirty="0">
                <a:highlight>
                  <a:srgbClr val="FFFF00"/>
                </a:highlight>
              </a:rPr>
              <a:t>“as needed” </a:t>
            </a:r>
            <a:r>
              <a:rPr lang="en-US" sz="2800" dirty="0"/>
              <a:t>basis</a:t>
            </a:r>
          </a:p>
          <a:p>
            <a:r>
              <a:rPr lang="en-US" dirty="0">
                <a:solidFill>
                  <a:srgbClr val="222222"/>
                </a:solidFill>
                <a:latin typeface="Arial" panose="020B0604020202020204" pitchFamily="34" charset="0"/>
              </a:rPr>
              <a:t>I</a:t>
            </a:r>
            <a:r>
              <a:rPr lang="en-US" b="0" i="0" dirty="0">
                <a:solidFill>
                  <a:srgbClr val="222222"/>
                </a:solidFill>
                <a:effectLst/>
                <a:latin typeface="Arial" panose="020B0604020202020204" pitchFamily="34" charset="0"/>
              </a:rPr>
              <a:t>ntegration is the primary motivator for bottom-up designs, where the need to take advantage of the open SOAP communications framework can be met by simply appending services as wrappers to legacy systems.</a:t>
            </a:r>
            <a:endParaRPr lang="x-none" dirty="0"/>
          </a:p>
        </p:txBody>
      </p:sp>
    </p:spTree>
    <p:extLst>
      <p:ext uri="{BB962C8B-B14F-4D97-AF65-F5344CB8AC3E}">
        <p14:creationId xmlns:p14="http://schemas.microsoft.com/office/powerpoint/2010/main" val="269471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3C099EC-5196-45C0-A78F-9537E0606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528" y="365124"/>
            <a:ext cx="10219423" cy="625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7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3F58-96D9-4B38-BF61-0CBF5A245BBD}"/>
              </a:ext>
            </a:extLst>
          </p:cNvPr>
          <p:cNvSpPr>
            <a:spLocks noGrp="1"/>
          </p:cNvSpPr>
          <p:nvPr>
            <p:ph type="title"/>
          </p:nvPr>
        </p:nvSpPr>
        <p:spPr/>
        <p:txBody>
          <a:bodyPr/>
          <a:lstStyle/>
          <a:p>
            <a:r>
              <a:rPr lang="en-US" dirty="0"/>
              <a:t>Bottom-up strategy benefits and weaknesses </a:t>
            </a:r>
          </a:p>
        </p:txBody>
      </p:sp>
      <p:sp>
        <p:nvSpPr>
          <p:cNvPr id="3" name="Content Placeholder 2">
            <a:extLst>
              <a:ext uri="{FF2B5EF4-FFF2-40B4-BE49-F238E27FC236}">
                <a16:creationId xmlns:a16="http://schemas.microsoft.com/office/drawing/2014/main" id="{7C852A83-301E-4241-A16B-F2EF36D054B1}"/>
              </a:ext>
            </a:extLst>
          </p:cNvPr>
          <p:cNvSpPr>
            <a:spLocks noGrp="1"/>
          </p:cNvSpPr>
          <p:nvPr>
            <p:ph idx="1"/>
          </p:nvPr>
        </p:nvSpPr>
        <p:spPr/>
        <p:txBody>
          <a:bodyPr>
            <a:normAutofit/>
          </a:bodyPr>
          <a:lstStyle/>
          <a:p>
            <a:r>
              <a:rPr lang="en-US" sz="3600" dirty="0">
                <a:highlight>
                  <a:srgbClr val="FFFF00"/>
                </a:highlight>
              </a:rPr>
              <a:t>Easy </a:t>
            </a:r>
            <a:r>
              <a:rPr lang="en-US" sz="3600" dirty="0"/>
              <a:t>to follow</a:t>
            </a:r>
          </a:p>
          <a:p>
            <a:r>
              <a:rPr lang="en-US" sz="3600" dirty="0"/>
              <a:t>Does not result in the advancement of service-orientation </a:t>
            </a:r>
          </a:p>
        </p:txBody>
      </p:sp>
    </p:spTree>
    <p:extLst>
      <p:ext uri="{BB962C8B-B14F-4D97-AF65-F5344CB8AC3E}">
        <p14:creationId xmlns:p14="http://schemas.microsoft.com/office/powerpoint/2010/main" val="286139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885E0-2622-42F2-AD18-1248186B566D}"/>
              </a:ext>
            </a:extLst>
          </p:cNvPr>
          <p:cNvSpPr>
            <a:spLocks noGrp="1"/>
          </p:cNvSpPr>
          <p:nvPr>
            <p:ph type="title"/>
          </p:nvPr>
        </p:nvSpPr>
        <p:spPr/>
        <p:txBody>
          <a:bodyPr/>
          <a:lstStyle/>
          <a:p>
            <a:r>
              <a:rPr lang="en-AU" dirty="0"/>
              <a:t>Agile strategy</a:t>
            </a:r>
            <a:endParaRPr lang="x-none" dirty="0"/>
          </a:p>
        </p:txBody>
      </p:sp>
      <p:sp>
        <p:nvSpPr>
          <p:cNvPr id="3" name="内容占位符 2">
            <a:extLst>
              <a:ext uri="{FF2B5EF4-FFF2-40B4-BE49-F238E27FC236}">
                <a16:creationId xmlns:a16="http://schemas.microsoft.com/office/drawing/2014/main" id="{7C15DB2A-B101-46B4-86C2-13EC6DA69466}"/>
              </a:ext>
            </a:extLst>
          </p:cNvPr>
          <p:cNvSpPr>
            <a:spLocks noGrp="1"/>
          </p:cNvSpPr>
          <p:nvPr>
            <p:ph idx="1"/>
          </p:nvPr>
        </p:nvSpPr>
        <p:spPr/>
        <p:txBody>
          <a:bodyPr>
            <a:normAutofit/>
          </a:bodyPr>
          <a:lstStyle/>
          <a:p>
            <a:r>
              <a:rPr lang="en-US" sz="3600" dirty="0">
                <a:highlight>
                  <a:srgbClr val="FFFF00"/>
                </a:highlight>
              </a:rPr>
              <a:t>A combination </a:t>
            </a:r>
            <a:r>
              <a:rPr lang="en-US" sz="3600" dirty="0"/>
              <a:t>of top-down and bottom-up approaches</a:t>
            </a:r>
          </a:p>
          <a:p>
            <a:r>
              <a:rPr lang="en-US" sz="3600" dirty="0"/>
              <a:t>Business-level analysis occurs </a:t>
            </a:r>
            <a:r>
              <a:rPr lang="en-US" sz="3600" dirty="0">
                <a:highlight>
                  <a:srgbClr val="FFFF00"/>
                </a:highlight>
              </a:rPr>
              <a:t>concurrently</a:t>
            </a:r>
            <a:r>
              <a:rPr lang="en-US" sz="3600" dirty="0"/>
              <a:t> with service design and development </a:t>
            </a:r>
          </a:p>
          <a:p>
            <a:endParaRPr lang="x-none" sz="3600" dirty="0"/>
          </a:p>
        </p:txBody>
      </p:sp>
    </p:spTree>
    <p:extLst>
      <p:ext uri="{BB962C8B-B14F-4D97-AF65-F5344CB8AC3E}">
        <p14:creationId xmlns:p14="http://schemas.microsoft.com/office/powerpoint/2010/main" val="3623864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082FE7-30BC-4016-9C08-4468217AE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650" y="0"/>
            <a:ext cx="4584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27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AA51-3EE1-4E98-80B4-C731E990D604}"/>
              </a:ext>
            </a:extLst>
          </p:cNvPr>
          <p:cNvSpPr>
            <a:spLocks noGrp="1"/>
          </p:cNvSpPr>
          <p:nvPr>
            <p:ph type="title"/>
          </p:nvPr>
        </p:nvSpPr>
        <p:spPr/>
        <p:txBody>
          <a:bodyPr/>
          <a:lstStyle/>
          <a:p>
            <a:r>
              <a:rPr lang="en-US" dirty="0"/>
              <a:t>Agile strategy benefits and weaknesses </a:t>
            </a:r>
          </a:p>
        </p:txBody>
      </p:sp>
      <p:sp>
        <p:nvSpPr>
          <p:cNvPr id="3" name="Content Placeholder 2">
            <a:extLst>
              <a:ext uri="{FF2B5EF4-FFF2-40B4-BE49-F238E27FC236}">
                <a16:creationId xmlns:a16="http://schemas.microsoft.com/office/drawing/2014/main" id="{BEC2E3CA-3493-4961-AB19-297F0AFB3753}"/>
              </a:ext>
            </a:extLst>
          </p:cNvPr>
          <p:cNvSpPr>
            <a:spLocks noGrp="1"/>
          </p:cNvSpPr>
          <p:nvPr>
            <p:ph idx="1"/>
          </p:nvPr>
        </p:nvSpPr>
        <p:spPr/>
        <p:txBody>
          <a:bodyPr>
            <a:normAutofit fontScale="77500" lnSpcReduction="20000"/>
          </a:bodyPr>
          <a:lstStyle/>
          <a:p>
            <a:pPr>
              <a:lnSpc>
                <a:spcPct val="120000"/>
              </a:lnSpc>
            </a:pPr>
            <a:r>
              <a:rPr lang="en-US" sz="3600" dirty="0">
                <a:highlight>
                  <a:srgbClr val="FFFF00"/>
                </a:highlight>
              </a:rPr>
              <a:t>On-going analysis </a:t>
            </a:r>
            <a:r>
              <a:rPr lang="en-US" sz="3600" dirty="0"/>
              <a:t>is supported, while allowing </a:t>
            </a:r>
            <a:r>
              <a:rPr lang="en-US" sz="3600" dirty="0">
                <a:highlight>
                  <a:srgbClr val="FFFF00"/>
                </a:highlight>
              </a:rPr>
              <a:t>immediate delivery of service</a:t>
            </a:r>
          </a:p>
          <a:p>
            <a:pPr>
              <a:lnSpc>
                <a:spcPct val="120000"/>
              </a:lnSpc>
            </a:pPr>
            <a:r>
              <a:rPr lang="en-US" sz="3600" dirty="0"/>
              <a:t>As analysis progresses, existing services are revisited and revised as required</a:t>
            </a:r>
          </a:p>
          <a:p>
            <a:pPr>
              <a:lnSpc>
                <a:spcPct val="120000"/>
              </a:lnSpc>
            </a:pPr>
            <a:r>
              <a:rPr lang="en-US" sz="3600" dirty="0">
                <a:highlight>
                  <a:srgbClr val="FFFF00"/>
                </a:highlight>
              </a:rPr>
              <a:t>More complex </a:t>
            </a:r>
            <a:r>
              <a:rPr lang="en-US" sz="3600" dirty="0"/>
              <a:t>- it needs to fulfill two opposing sets of requirements</a:t>
            </a:r>
          </a:p>
          <a:p>
            <a:pPr>
              <a:lnSpc>
                <a:spcPct val="120000"/>
              </a:lnSpc>
            </a:pPr>
            <a:r>
              <a:rPr lang="en-US" sz="3600" dirty="0">
                <a:highlight>
                  <a:srgbClr val="FFFF00"/>
                </a:highlight>
              </a:rPr>
              <a:t>Increased effort </a:t>
            </a:r>
            <a:r>
              <a:rPr lang="en-US" sz="3600" dirty="0"/>
              <a:t>associated with the delivery of every service</a:t>
            </a:r>
          </a:p>
          <a:p>
            <a:pPr lvl="1">
              <a:lnSpc>
                <a:spcPct val="120000"/>
              </a:lnSpc>
            </a:pPr>
            <a:r>
              <a:rPr lang="en-US" sz="3500" dirty="0"/>
              <a:t>services may need to be revisited, redesigned, redeveloped, and redeployed</a:t>
            </a:r>
          </a:p>
        </p:txBody>
      </p:sp>
    </p:spTree>
    <p:extLst>
      <p:ext uri="{BB962C8B-B14F-4D97-AF65-F5344CB8AC3E}">
        <p14:creationId xmlns:p14="http://schemas.microsoft.com/office/powerpoint/2010/main" val="17242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14587" y="1607642"/>
            <a:ext cx="10708640" cy="4165884"/>
          </a:xfrm>
          <a:prstGeom prst="rect">
            <a:avLst/>
          </a:prstGeom>
        </p:spPr>
        <p:txBody>
          <a:bodyPr vert="horz" wrap="square" lIns="0" tIns="13335" rIns="0" bIns="0" rtlCol="0">
            <a:spAutoFit/>
          </a:bodyPr>
          <a:lstStyle/>
          <a:p>
            <a:pPr marL="355600" marR="1179830" indent="-342900">
              <a:lnSpc>
                <a:spcPct val="100000"/>
              </a:lnSpc>
              <a:spcBef>
                <a:spcPts val="770"/>
              </a:spcBef>
              <a:buFont typeface="Arial"/>
              <a:buChar char="•"/>
              <a:tabLst>
                <a:tab pos="354965" algn="l"/>
                <a:tab pos="355600" algn="l"/>
              </a:tabLst>
            </a:pPr>
            <a:r>
              <a:rPr sz="4000" dirty="0">
                <a:latin typeface="Calibri"/>
                <a:cs typeface="Calibri"/>
              </a:rPr>
              <a:t>It </a:t>
            </a:r>
            <a:r>
              <a:rPr sz="4000" spc="-20" dirty="0">
                <a:latin typeface="Calibri"/>
                <a:cs typeface="Calibri"/>
              </a:rPr>
              <a:t>started </a:t>
            </a:r>
            <a:r>
              <a:rPr sz="4000" dirty="0">
                <a:latin typeface="Calibri"/>
                <a:cs typeface="Calibri"/>
              </a:rPr>
              <a:t>out as a </a:t>
            </a:r>
            <a:r>
              <a:rPr sz="4000" spc="-30" dirty="0">
                <a:latin typeface="Calibri"/>
                <a:cs typeface="Calibri"/>
              </a:rPr>
              <a:t>brokerage for </a:t>
            </a:r>
            <a:r>
              <a:rPr sz="4000" spc="-10" dirty="0">
                <a:latin typeface="Calibri"/>
                <a:cs typeface="Calibri"/>
              </a:rPr>
              <a:t>various  </a:t>
            </a:r>
            <a:r>
              <a:rPr sz="4000" spc="-25" dirty="0">
                <a:latin typeface="Calibri"/>
                <a:cs typeface="Calibri"/>
              </a:rPr>
              <a:t>railway </a:t>
            </a:r>
            <a:r>
              <a:rPr sz="4000" spc="-5" dirty="0">
                <a:latin typeface="Calibri"/>
                <a:cs typeface="Calibri"/>
              </a:rPr>
              <a:t>wholesalers, but </a:t>
            </a:r>
            <a:r>
              <a:rPr sz="4000" dirty="0">
                <a:latin typeface="Calibri"/>
                <a:cs typeface="Calibri"/>
              </a:rPr>
              <a:t>then </a:t>
            </a:r>
            <a:r>
              <a:rPr sz="4000" spc="-10" dirty="0">
                <a:latin typeface="Calibri"/>
                <a:cs typeface="Calibri"/>
              </a:rPr>
              <a:t>came </a:t>
            </a:r>
            <a:r>
              <a:rPr sz="4000" spc="-25" dirty="0">
                <a:latin typeface="Calibri"/>
                <a:cs typeface="Calibri"/>
              </a:rPr>
              <a:t>to  </a:t>
            </a:r>
            <a:r>
              <a:rPr sz="4000" spc="-15" dirty="0">
                <a:latin typeface="Calibri"/>
                <a:cs typeface="Calibri"/>
              </a:rPr>
              <a:t>specialize </a:t>
            </a:r>
            <a:r>
              <a:rPr sz="4000" dirty="0">
                <a:latin typeface="Calibri"/>
                <a:cs typeface="Calibri"/>
              </a:rPr>
              <a:t>in air</a:t>
            </a:r>
            <a:r>
              <a:rPr sz="4000" spc="20" dirty="0">
                <a:latin typeface="Calibri"/>
                <a:cs typeface="Calibri"/>
              </a:rPr>
              <a:t> </a:t>
            </a:r>
            <a:r>
              <a:rPr sz="4000" spc="-30" dirty="0">
                <a:latin typeface="Calibri"/>
                <a:cs typeface="Calibri"/>
              </a:rPr>
              <a:t>brakes.</a:t>
            </a:r>
            <a:endParaRPr sz="4000" dirty="0">
              <a:latin typeface="Calibri"/>
              <a:cs typeface="Calibri"/>
            </a:endParaRPr>
          </a:p>
          <a:p>
            <a:pPr marL="756285" marR="5080" indent="-287020">
              <a:lnSpc>
                <a:spcPct val="100000"/>
              </a:lnSpc>
              <a:spcBef>
                <a:spcPts val="690"/>
              </a:spcBef>
            </a:pPr>
            <a:r>
              <a:rPr sz="3600" spc="-5" dirty="0">
                <a:latin typeface="Arial"/>
                <a:cs typeface="Arial"/>
              </a:rPr>
              <a:t>– </a:t>
            </a:r>
            <a:r>
              <a:rPr sz="3600" spc="-5" dirty="0">
                <a:latin typeface="Calibri"/>
                <a:cs typeface="Calibri"/>
              </a:rPr>
              <a:t>The </a:t>
            </a:r>
            <a:r>
              <a:rPr sz="3600" spc="-15" dirty="0">
                <a:latin typeface="Calibri"/>
                <a:cs typeface="Calibri"/>
              </a:rPr>
              <a:t>narrowed </a:t>
            </a:r>
            <a:r>
              <a:rPr sz="3600" spc="-10" dirty="0">
                <a:latin typeface="Calibri"/>
                <a:cs typeface="Calibri"/>
              </a:rPr>
              <a:t>business </a:t>
            </a:r>
            <a:r>
              <a:rPr sz="3600" spc="-20" dirty="0">
                <a:latin typeface="Calibri"/>
                <a:cs typeface="Calibri"/>
              </a:rPr>
              <a:t>focus </a:t>
            </a:r>
            <a:r>
              <a:rPr sz="3600" spc="-15" dirty="0">
                <a:latin typeface="Calibri"/>
                <a:cs typeface="Calibri"/>
              </a:rPr>
              <a:t>resulted </a:t>
            </a:r>
            <a:r>
              <a:rPr sz="3600" spc="-5" dirty="0">
                <a:latin typeface="Calibri"/>
                <a:cs typeface="Calibri"/>
              </a:rPr>
              <a:t>in </a:t>
            </a:r>
            <a:r>
              <a:rPr sz="3600" spc="-10" dirty="0">
                <a:latin typeface="Calibri"/>
                <a:cs typeface="Calibri"/>
              </a:rPr>
              <a:t>increased  opportunities, </a:t>
            </a:r>
            <a:r>
              <a:rPr sz="3600" spc="-5" dirty="0">
                <a:latin typeface="Calibri"/>
                <a:cs typeface="Calibri"/>
              </a:rPr>
              <a:t>as RailCo </a:t>
            </a:r>
            <a:r>
              <a:rPr sz="3600" spc="-15" dirty="0">
                <a:latin typeface="Calibri"/>
                <a:cs typeface="Calibri"/>
              </a:rPr>
              <a:t>was </a:t>
            </a:r>
            <a:r>
              <a:rPr sz="3600" spc="-10" dirty="0">
                <a:latin typeface="Calibri"/>
                <a:cs typeface="Calibri"/>
              </a:rPr>
              <a:t>able </a:t>
            </a:r>
            <a:r>
              <a:rPr sz="3600" spc="-20" dirty="0">
                <a:latin typeface="Calibri"/>
                <a:cs typeface="Calibri"/>
              </a:rPr>
              <a:t>to </a:t>
            </a:r>
            <a:r>
              <a:rPr sz="3600" spc="-10" dirty="0">
                <a:latin typeface="Calibri"/>
                <a:cs typeface="Calibri"/>
              </a:rPr>
              <a:t>become </a:t>
            </a:r>
            <a:r>
              <a:rPr sz="3600" spc="-5" dirty="0">
                <a:latin typeface="Calibri"/>
                <a:cs typeface="Calibri"/>
              </a:rPr>
              <a:t>a  wholesaler in its </a:t>
            </a:r>
            <a:r>
              <a:rPr sz="3600" spc="-10" dirty="0">
                <a:latin typeface="Calibri"/>
                <a:cs typeface="Calibri"/>
              </a:rPr>
              <a:t>own right </a:t>
            </a:r>
            <a:r>
              <a:rPr sz="3600" spc="-15" dirty="0">
                <a:latin typeface="Calibri"/>
                <a:cs typeface="Calibri"/>
              </a:rPr>
              <a:t>by </a:t>
            </a:r>
            <a:r>
              <a:rPr sz="3600" spc="-10" dirty="0">
                <a:latin typeface="Calibri"/>
                <a:cs typeface="Calibri"/>
              </a:rPr>
              <a:t>dealing directly </a:t>
            </a:r>
            <a:r>
              <a:rPr sz="3600" spc="-5" dirty="0">
                <a:latin typeface="Calibri"/>
                <a:cs typeface="Calibri"/>
              </a:rPr>
              <a:t>with  air </a:t>
            </a:r>
            <a:r>
              <a:rPr sz="3600" spc="-35" dirty="0">
                <a:latin typeface="Calibri"/>
                <a:cs typeface="Calibri"/>
              </a:rPr>
              <a:t>brake </a:t>
            </a:r>
            <a:r>
              <a:rPr sz="3600" spc="-5" dirty="0">
                <a:latin typeface="Calibri"/>
                <a:cs typeface="Calibri"/>
              </a:rPr>
              <a:t>parts</a:t>
            </a:r>
            <a:r>
              <a:rPr sz="3600" spc="35" dirty="0">
                <a:latin typeface="Calibri"/>
                <a:cs typeface="Calibri"/>
              </a:rPr>
              <a:t> </a:t>
            </a:r>
            <a:r>
              <a:rPr sz="3600" spc="-15" dirty="0">
                <a:latin typeface="Calibri"/>
                <a:cs typeface="Calibri"/>
              </a:rPr>
              <a:t>manufacturers.</a:t>
            </a:r>
            <a:endParaRPr sz="3600" dirty="0">
              <a:latin typeface="Calibri"/>
              <a:cs typeface="Calibri"/>
            </a:endParaRPr>
          </a:p>
        </p:txBody>
      </p:sp>
      <p:sp>
        <p:nvSpPr>
          <p:cNvPr id="5" name="object 5"/>
          <p:cNvSpPr txBox="1">
            <a:spLocks noGrp="1"/>
          </p:cNvSpPr>
          <p:nvPr>
            <p:ph type="title"/>
          </p:nvPr>
        </p:nvSpPr>
        <p:spPr>
          <a:xfrm>
            <a:off x="3085085" y="461594"/>
            <a:ext cx="6024033" cy="697230"/>
          </a:xfrm>
          <a:prstGeom prst="rect">
            <a:avLst/>
          </a:prstGeom>
        </p:spPr>
        <p:txBody>
          <a:bodyPr vert="horz" wrap="square" lIns="0" tIns="13335" rIns="0" bIns="0" rtlCol="0">
            <a:spAutoFit/>
          </a:bodyPr>
          <a:lstStyle/>
          <a:p>
            <a:pPr marL="12700">
              <a:lnSpc>
                <a:spcPct val="100000"/>
              </a:lnSpc>
              <a:spcBef>
                <a:spcPts val="105"/>
              </a:spcBef>
            </a:pPr>
            <a:r>
              <a:rPr lang="en-GB" b="1" spc="-5" dirty="0">
                <a:latin typeface="Calibri"/>
                <a:cs typeface="Calibri"/>
              </a:rPr>
              <a:t>Example</a:t>
            </a:r>
            <a:r>
              <a:rPr b="1" spc="-5" dirty="0">
                <a:latin typeface="Calibri"/>
                <a:cs typeface="Calibri"/>
              </a:rPr>
              <a:t>: </a:t>
            </a:r>
            <a:r>
              <a:rPr b="1" dirty="0">
                <a:latin typeface="Calibri"/>
                <a:cs typeface="Calibri"/>
              </a:rPr>
              <a:t>RailCo</a:t>
            </a:r>
            <a:r>
              <a:rPr b="1" spc="-95" dirty="0">
                <a:latin typeface="Calibri"/>
                <a:cs typeface="Calibri"/>
              </a:rPr>
              <a:t> </a:t>
            </a:r>
            <a:r>
              <a:rPr b="1" spc="-35" dirty="0">
                <a:latin typeface="Calibri"/>
                <a:cs typeface="Calibri"/>
              </a:rPr>
              <a:t>Ltd.</a:t>
            </a:r>
          </a:p>
        </p:txBody>
      </p:sp>
    </p:spTree>
    <p:extLst>
      <p:ext uri="{BB962C8B-B14F-4D97-AF65-F5344CB8AC3E}">
        <p14:creationId xmlns:p14="http://schemas.microsoft.com/office/powerpoint/2010/main" val="239412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725170" y="1513411"/>
            <a:ext cx="10741660" cy="5082160"/>
          </a:xfrm>
          <a:prstGeom prst="rect">
            <a:avLst/>
          </a:prstGeom>
        </p:spPr>
        <p:txBody>
          <a:bodyPr vert="horz" wrap="square" lIns="0" tIns="85725" rIns="0" bIns="0" rtlCol="0">
            <a:spAutoFit/>
          </a:bodyPr>
          <a:lstStyle/>
          <a:p>
            <a:pPr marL="355600" marR="545465" indent="-342900">
              <a:lnSpc>
                <a:spcPts val="2400"/>
              </a:lnSpc>
              <a:spcBef>
                <a:spcPts val="675"/>
              </a:spcBef>
              <a:buFont typeface="Arial"/>
              <a:buChar char="•"/>
              <a:tabLst>
                <a:tab pos="354965" algn="l"/>
                <a:tab pos="355600" algn="l"/>
              </a:tabLst>
            </a:pPr>
            <a:r>
              <a:rPr lang="en-AU" sz="3200" spc="-5" dirty="0">
                <a:latin typeface="Calibri"/>
                <a:cs typeface="Calibri"/>
              </a:rPr>
              <a:t>Outdated technology</a:t>
            </a:r>
          </a:p>
          <a:p>
            <a:pPr marL="355600" marR="545465" indent="-342900">
              <a:lnSpc>
                <a:spcPts val="2400"/>
              </a:lnSpc>
              <a:spcBef>
                <a:spcPts val="675"/>
              </a:spcBef>
              <a:buFont typeface="Arial"/>
              <a:buChar char="•"/>
              <a:tabLst>
                <a:tab pos="354965" algn="l"/>
                <a:tab pos="355600" algn="l"/>
              </a:tabLst>
            </a:pPr>
            <a:r>
              <a:rPr sz="3200" spc="-5" dirty="0">
                <a:latin typeface="Calibri"/>
                <a:cs typeface="Calibri"/>
              </a:rPr>
              <a:t>A two-tier client-server </a:t>
            </a:r>
            <a:r>
              <a:rPr sz="3200" spc="-25" dirty="0">
                <a:latin typeface="Calibri"/>
                <a:cs typeface="Calibri"/>
              </a:rPr>
              <a:t>system </a:t>
            </a:r>
            <a:r>
              <a:rPr sz="3200" spc="-10" dirty="0">
                <a:latin typeface="Calibri"/>
                <a:cs typeface="Calibri"/>
              </a:rPr>
              <a:t>governing </a:t>
            </a:r>
            <a:r>
              <a:rPr sz="3200" spc="-5" dirty="0">
                <a:latin typeface="Calibri"/>
                <a:cs typeface="Calibri"/>
              </a:rPr>
              <a:t>all </a:t>
            </a:r>
            <a:r>
              <a:rPr sz="3200" spc="-10" dirty="0">
                <a:latin typeface="Calibri"/>
                <a:cs typeface="Calibri"/>
              </a:rPr>
              <a:t>accounting  </a:t>
            </a:r>
            <a:r>
              <a:rPr sz="3200" spc="-5" dirty="0">
                <a:latin typeface="Calibri"/>
                <a:cs typeface="Calibri"/>
              </a:rPr>
              <a:t>and </a:t>
            </a:r>
            <a:r>
              <a:rPr sz="3200" spc="-15" dirty="0">
                <a:latin typeface="Calibri"/>
                <a:cs typeface="Calibri"/>
              </a:rPr>
              <a:t>inventory </a:t>
            </a:r>
            <a:r>
              <a:rPr sz="3200" spc="-20" dirty="0">
                <a:latin typeface="Calibri"/>
                <a:cs typeface="Calibri"/>
              </a:rPr>
              <a:t>control</a:t>
            </a:r>
            <a:r>
              <a:rPr sz="3200" spc="20" dirty="0">
                <a:latin typeface="Calibri"/>
                <a:cs typeface="Calibri"/>
              </a:rPr>
              <a:t> </a:t>
            </a:r>
            <a:r>
              <a:rPr sz="3200" spc="-10" dirty="0">
                <a:latin typeface="Calibri"/>
                <a:cs typeface="Calibri"/>
              </a:rPr>
              <a:t>transactions.</a:t>
            </a:r>
            <a:endParaRPr sz="3200" dirty="0">
              <a:latin typeface="Calibri"/>
              <a:cs typeface="Calibri"/>
            </a:endParaRPr>
          </a:p>
          <a:p>
            <a:pPr marL="756285" marR="421005" lvl="1" indent="-287020">
              <a:lnSpc>
                <a:spcPts val="2110"/>
              </a:lnSpc>
              <a:spcBef>
                <a:spcPts val="545"/>
              </a:spcBef>
              <a:buFont typeface="Arial"/>
              <a:buChar char="–"/>
              <a:tabLst>
                <a:tab pos="756285" algn="l"/>
                <a:tab pos="756920" algn="l"/>
              </a:tabLst>
            </a:pPr>
            <a:r>
              <a:rPr sz="2800" spc="-45" dirty="0">
                <a:latin typeface="Calibri"/>
                <a:cs typeface="Calibri"/>
              </a:rPr>
              <a:t>Two </a:t>
            </a:r>
            <a:r>
              <a:rPr sz="2800" spc="-15" dirty="0">
                <a:latin typeface="Calibri"/>
                <a:cs typeface="Calibri"/>
              </a:rPr>
              <a:t>administrative </a:t>
            </a:r>
            <a:r>
              <a:rPr sz="2800" spc="-10" dirty="0">
                <a:latin typeface="Calibri"/>
                <a:cs typeface="Calibri"/>
              </a:rPr>
              <a:t>clerks </a:t>
            </a:r>
            <a:r>
              <a:rPr sz="2800" spc="-5" dirty="0">
                <a:latin typeface="Calibri"/>
                <a:cs typeface="Calibri"/>
              </a:rPr>
              <a:t>manually </a:t>
            </a:r>
            <a:r>
              <a:rPr sz="2800" spc="-20" dirty="0">
                <a:latin typeface="Calibri"/>
                <a:cs typeface="Calibri"/>
              </a:rPr>
              <a:t>feed </a:t>
            </a:r>
            <a:r>
              <a:rPr sz="2800" spc="-5" dirty="0">
                <a:latin typeface="Calibri"/>
                <a:cs typeface="Calibri"/>
              </a:rPr>
              <a:t>this solution with  </a:t>
            </a:r>
            <a:r>
              <a:rPr sz="2800" spc="-15" dirty="0">
                <a:latin typeface="Calibri"/>
                <a:cs typeface="Calibri"/>
              </a:rPr>
              <a:t>standard </a:t>
            </a:r>
            <a:r>
              <a:rPr sz="2800" spc="-10" dirty="0">
                <a:latin typeface="Calibri"/>
                <a:cs typeface="Calibri"/>
              </a:rPr>
              <a:t>transaction document </a:t>
            </a:r>
            <a:r>
              <a:rPr sz="2800" spc="-20" dirty="0">
                <a:latin typeface="Calibri"/>
                <a:cs typeface="Calibri"/>
              </a:rPr>
              <a:t>data </a:t>
            </a:r>
            <a:r>
              <a:rPr sz="2800" spc="-5" dirty="0">
                <a:latin typeface="Calibri"/>
                <a:cs typeface="Calibri"/>
              </a:rPr>
              <a:t>(primarily </a:t>
            </a:r>
            <a:r>
              <a:rPr sz="2800" spc="-10" dirty="0">
                <a:latin typeface="Calibri"/>
                <a:cs typeface="Calibri"/>
              </a:rPr>
              <a:t>incoming </a:t>
            </a:r>
            <a:r>
              <a:rPr sz="2800" spc="-5" dirty="0">
                <a:latin typeface="Calibri"/>
                <a:cs typeface="Calibri"/>
              </a:rPr>
              <a:t>and  </a:t>
            </a:r>
            <a:r>
              <a:rPr sz="2800" spc="-10" dirty="0">
                <a:latin typeface="Calibri"/>
                <a:cs typeface="Calibri"/>
              </a:rPr>
              <a:t>outgoing purchase </a:t>
            </a:r>
            <a:r>
              <a:rPr sz="2800" spc="-15" dirty="0">
                <a:latin typeface="Calibri"/>
                <a:cs typeface="Calibri"/>
              </a:rPr>
              <a:t>orders </a:t>
            </a:r>
            <a:r>
              <a:rPr sz="2800" spc="-5" dirty="0">
                <a:latin typeface="Calibri"/>
                <a:cs typeface="Calibri"/>
              </a:rPr>
              <a:t>and</a:t>
            </a:r>
            <a:r>
              <a:rPr sz="2800" spc="5" dirty="0">
                <a:latin typeface="Calibri"/>
                <a:cs typeface="Calibri"/>
              </a:rPr>
              <a:t> </a:t>
            </a:r>
            <a:r>
              <a:rPr sz="2800" spc="-10" dirty="0">
                <a:latin typeface="Calibri"/>
                <a:cs typeface="Calibri"/>
              </a:rPr>
              <a:t>invoices).</a:t>
            </a:r>
            <a:endParaRPr sz="2800" dirty="0">
              <a:latin typeface="Calibri"/>
              <a:cs typeface="Calibri"/>
            </a:endParaRPr>
          </a:p>
          <a:p>
            <a:pPr marL="756285" lvl="1" indent="-287020">
              <a:lnSpc>
                <a:spcPts val="2375"/>
              </a:lnSpc>
              <a:spcBef>
                <a:spcPts val="25"/>
              </a:spcBef>
              <a:buFont typeface="Arial"/>
              <a:buChar char="–"/>
              <a:tabLst>
                <a:tab pos="756285" algn="l"/>
                <a:tab pos="756920" algn="l"/>
              </a:tabLst>
            </a:pPr>
            <a:r>
              <a:rPr sz="2800" spc="-15" dirty="0">
                <a:latin typeface="Calibri"/>
                <a:cs typeface="Calibri"/>
              </a:rPr>
              <a:t>Receipt </a:t>
            </a:r>
            <a:r>
              <a:rPr sz="2800" spc="-5" dirty="0">
                <a:latin typeface="Calibri"/>
                <a:cs typeface="Calibri"/>
              </a:rPr>
              <a:t>and submission of these </a:t>
            </a:r>
            <a:r>
              <a:rPr sz="2800" spc="-10" dirty="0">
                <a:latin typeface="Calibri"/>
                <a:cs typeface="Calibri"/>
              </a:rPr>
              <a:t>documents typically</a:t>
            </a:r>
            <a:r>
              <a:rPr sz="2800" spc="120" dirty="0">
                <a:latin typeface="Calibri"/>
                <a:cs typeface="Calibri"/>
              </a:rPr>
              <a:t> </a:t>
            </a:r>
            <a:r>
              <a:rPr sz="2800" spc="-10" dirty="0">
                <a:latin typeface="Calibri"/>
                <a:cs typeface="Calibri"/>
              </a:rPr>
              <a:t>initiates</a:t>
            </a:r>
            <a:endParaRPr sz="2800" dirty="0">
              <a:latin typeface="Calibri"/>
              <a:cs typeface="Calibri"/>
            </a:endParaRPr>
          </a:p>
          <a:p>
            <a:pPr marL="756285">
              <a:lnSpc>
                <a:spcPts val="2370"/>
              </a:lnSpc>
            </a:pPr>
            <a:r>
              <a:rPr sz="2800" spc="-10" dirty="0">
                <a:latin typeface="Calibri"/>
                <a:cs typeface="Calibri"/>
              </a:rPr>
              <a:t>corresponding </a:t>
            </a:r>
            <a:r>
              <a:rPr sz="2800" spc="-15" dirty="0">
                <a:latin typeface="Calibri"/>
                <a:cs typeface="Calibri"/>
              </a:rPr>
              <a:t>inventory </a:t>
            </a:r>
            <a:r>
              <a:rPr sz="2800" spc="-10" dirty="0">
                <a:latin typeface="Calibri"/>
                <a:cs typeface="Calibri"/>
              </a:rPr>
              <a:t>receiving </a:t>
            </a:r>
            <a:r>
              <a:rPr sz="2800" spc="-5" dirty="0">
                <a:latin typeface="Calibri"/>
                <a:cs typeface="Calibri"/>
              </a:rPr>
              <a:t>and </a:t>
            </a:r>
            <a:r>
              <a:rPr sz="2800" spc="-10" dirty="0">
                <a:latin typeface="Calibri"/>
                <a:cs typeface="Calibri"/>
              </a:rPr>
              <a:t>order shipping</a:t>
            </a:r>
            <a:r>
              <a:rPr sz="2800" spc="70" dirty="0">
                <a:latin typeface="Calibri"/>
                <a:cs typeface="Calibri"/>
              </a:rPr>
              <a:t> </a:t>
            </a:r>
            <a:r>
              <a:rPr sz="2800" spc="-10" dirty="0">
                <a:latin typeface="Calibri"/>
                <a:cs typeface="Calibri"/>
              </a:rPr>
              <a:t>processes.</a:t>
            </a:r>
            <a:endParaRPr sz="2800" dirty="0">
              <a:latin typeface="Calibri"/>
              <a:cs typeface="Calibri"/>
            </a:endParaRPr>
          </a:p>
          <a:p>
            <a:pPr marL="355600" marR="732790" indent="-342900">
              <a:lnSpc>
                <a:spcPct val="80000"/>
              </a:lnSpc>
              <a:spcBef>
                <a:spcPts val="595"/>
              </a:spcBef>
              <a:buFont typeface="Arial"/>
              <a:buChar char="•"/>
              <a:tabLst>
                <a:tab pos="354965" algn="l"/>
                <a:tab pos="355600" algn="l"/>
              </a:tabLst>
            </a:pPr>
            <a:r>
              <a:rPr sz="3200" spc="-5" dirty="0">
                <a:latin typeface="Calibri"/>
                <a:cs typeface="Calibri"/>
              </a:rPr>
              <a:t>A </a:t>
            </a:r>
            <a:r>
              <a:rPr sz="3200" spc="-15" dirty="0">
                <a:latin typeface="Calibri"/>
                <a:cs typeface="Calibri"/>
              </a:rPr>
              <a:t>contact </a:t>
            </a:r>
            <a:r>
              <a:rPr sz="3200" spc="-10" dirty="0">
                <a:latin typeface="Calibri"/>
                <a:cs typeface="Calibri"/>
              </a:rPr>
              <a:t>management </a:t>
            </a:r>
            <a:r>
              <a:rPr sz="3200" spc="-25" dirty="0">
                <a:latin typeface="Calibri"/>
                <a:cs typeface="Calibri"/>
              </a:rPr>
              <a:t>system </a:t>
            </a:r>
            <a:r>
              <a:rPr sz="3200" spc="-5" dirty="0">
                <a:latin typeface="Calibri"/>
                <a:cs typeface="Calibri"/>
              </a:rPr>
              <a:t>in which </a:t>
            </a:r>
            <a:r>
              <a:rPr sz="3200" spc="-10" dirty="0">
                <a:latin typeface="Calibri"/>
                <a:cs typeface="Calibri"/>
              </a:rPr>
              <a:t>customer </a:t>
            </a:r>
            <a:r>
              <a:rPr sz="3200" spc="-5" dirty="0">
                <a:latin typeface="Calibri"/>
                <a:cs typeface="Calibri"/>
              </a:rPr>
              <a:t>and  business partner </a:t>
            </a:r>
            <a:r>
              <a:rPr sz="3200" spc="-15" dirty="0">
                <a:latin typeface="Calibri"/>
                <a:cs typeface="Calibri"/>
              </a:rPr>
              <a:t>profile </a:t>
            </a:r>
            <a:r>
              <a:rPr sz="3200" spc="-10" dirty="0">
                <a:latin typeface="Calibri"/>
                <a:cs typeface="Calibri"/>
              </a:rPr>
              <a:t>information </a:t>
            </a:r>
            <a:r>
              <a:rPr sz="3200" spc="-5" dirty="0">
                <a:latin typeface="Calibri"/>
                <a:cs typeface="Calibri"/>
              </a:rPr>
              <a:t>is </a:t>
            </a:r>
            <a:r>
              <a:rPr sz="3200" spc="-20" dirty="0">
                <a:latin typeface="Calibri"/>
                <a:cs typeface="Calibri"/>
              </a:rPr>
              <a:t>stored </a:t>
            </a:r>
            <a:r>
              <a:rPr sz="3200" spc="-5" dirty="0">
                <a:latin typeface="Calibri"/>
                <a:cs typeface="Calibri"/>
              </a:rPr>
              <a:t>and  </a:t>
            </a:r>
            <a:r>
              <a:rPr sz="3200" spc="-10" dirty="0">
                <a:latin typeface="Calibri"/>
                <a:cs typeface="Calibri"/>
              </a:rPr>
              <a:t>maintained.</a:t>
            </a:r>
            <a:endParaRPr sz="3200" dirty="0">
              <a:latin typeface="Calibri"/>
              <a:cs typeface="Calibri"/>
            </a:endParaRPr>
          </a:p>
          <a:p>
            <a:pPr marL="756285" marR="255270" lvl="1" indent="-287020">
              <a:lnSpc>
                <a:spcPts val="2110"/>
              </a:lnSpc>
              <a:spcBef>
                <a:spcPts val="525"/>
              </a:spcBef>
              <a:buFont typeface="Arial"/>
              <a:buChar char="–"/>
              <a:tabLst>
                <a:tab pos="756285" algn="l"/>
                <a:tab pos="756920" algn="l"/>
              </a:tabLst>
            </a:pPr>
            <a:r>
              <a:rPr sz="2800" spc="-10" dirty="0">
                <a:latin typeface="Calibri"/>
                <a:cs typeface="Calibri"/>
              </a:rPr>
              <a:t>This simple application consists </a:t>
            </a:r>
            <a:r>
              <a:rPr sz="2800" spc="-5" dirty="0">
                <a:latin typeface="Calibri"/>
                <a:cs typeface="Calibri"/>
              </a:rPr>
              <a:t>of a </a:t>
            </a:r>
            <a:r>
              <a:rPr sz="2800" spc="-10" dirty="0">
                <a:latin typeface="Calibri"/>
                <a:cs typeface="Calibri"/>
              </a:rPr>
              <a:t>database </a:t>
            </a:r>
            <a:r>
              <a:rPr sz="2800" spc="-20" dirty="0">
                <a:latin typeface="Calibri"/>
                <a:cs typeface="Calibri"/>
              </a:rPr>
              <a:t>fronted </a:t>
            </a:r>
            <a:r>
              <a:rPr sz="2800" spc="-10" dirty="0">
                <a:latin typeface="Calibri"/>
                <a:cs typeface="Calibri"/>
              </a:rPr>
              <a:t>by </a:t>
            </a:r>
            <a:r>
              <a:rPr sz="2800" spc="-15" dirty="0">
                <a:latin typeface="Calibri"/>
                <a:cs typeface="Calibri"/>
              </a:rPr>
              <a:t>Web-  </a:t>
            </a:r>
            <a:r>
              <a:rPr sz="2800" spc="-5" dirty="0">
                <a:latin typeface="Calibri"/>
                <a:cs typeface="Calibri"/>
              </a:rPr>
              <a:t>based </a:t>
            </a:r>
            <a:r>
              <a:rPr sz="2800" spc="-20" dirty="0">
                <a:latin typeface="Calibri"/>
                <a:cs typeface="Calibri"/>
              </a:rPr>
              <a:t>data </a:t>
            </a:r>
            <a:r>
              <a:rPr sz="2800" spc="-10" dirty="0">
                <a:latin typeface="Calibri"/>
                <a:cs typeface="Calibri"/>
              </a:rPr>
              <a:t>entry </a:t>
            </a:r>
            <a:r>
              <a:rPr sz="2800" spc="-5" dirty="0">
                <a:latin typeface="Calibri"/>
                <a:cs typeface="Calibri"/>
              </a:rPr>
              <a:t>and reporting</a:t>
            </a:r>
            <a:r>
              <a:rPr sz="2800" spc="40" dirty="0">
                <a:latin typeface="Calibri"/>
                <a:cs typeface="Calibri"/>
              </a:rPr>
              <a:t> </a:t>
            </a:r>
            <a:r>
              <a:rPr sz="2800" spc="-15" dirty="0">
                <a:latin typeface="Calibri"/>
                <a:cs typeface="Calibri"/>
              </a:rPr>
              <a:t>user-interfaces.</a:t>
            </a:r>
            <a:endParaRPr sz="2800" dirty="0">
              <a:latin typeface="Calibri"/>
              <a:cs typeface="Calibri"/>
            </a:endParaRPr>
          </a:p>
          <a:p>
            <a:pPr marL="756285" lvl="1" indent="-287020">
              <a:lnSpc>
                <a:spcPts val="2375"/>
              </a:lnSpc>
              <a:spcBef>
                <a:spcPts val="20"/>
              </a:spcBef>
              <a:buFont typeface="Arial"/>
              <a:buChar char="–"/>
              <a:tabLst>
                <a:tab pos="756285" algn="l"/>
                <a:tab pos="756920" algn="l"/>
              </a:tabLst>
            </a:pPr>
            <a:r>
              <a:rPr sz="2800" spc="-10" dirty="0">
                <a:latin typeface="Calibri"/>
                <a:cs typeface="Calibri"/>
              </a:rPr>
              <a:t>Users </a:t>
            </a:r>
            <a:r>
              <a:rPr sz="2800" spc="-20" dirty="0">
                <a:latin typeface="Calibri"/>
                <a:cs typeface="Calibri"/>
              </a:rPr>
              <a:t>range </a:t>
            </a:r>
            <a:r>
              <a:rPr sz="2800" spc="-15" dirty="0">
                <a:latin typeface="Calibri"/>
                <a:cs typeface="Calibri"/>
              </a:rPr>
              <a:t>from managers </a:t>
            </a:r>
            <a:r>
              <a:rPr sz="2800" spc="-20" dirty="0">
                <a:latin typeface="Calibri"/>
                <a:cs typeface="Calibri"/>
              </a:rPr>
              <a:t>to </a:t>
            </a:r>
            <a:r>
              <a:rPr sz="2800" spc="-15" dirty="0">
                <a:latin typeface="Calibri"/>
                <a:cs typeface="Calibri"/>
              </a:rPr>
              <a:t>administrative </a:t>
            </a:r>
            <a:r>
              <a:rPr sz="2800" spc="-10" dirty="0">
                <a:latin typeface="Calibri"/>
                <a:cs typeface="Calibri"/>
              </a:rPr>
              <a:t>assistants</a:t>
            </a:r>
            <a:r>
              <a:rPr sz="2800" spc="120" dirty="0">
                <a:latin typeface="Calibri"/>
                <a:cs typeface="Calibri"/>
              </a:rPr>
              <a:t> </a:t>
            </a:r>
            <a:r>
              <a:rPr sz="2800" spc="-5" dirty="0">
                <a:latin typeface="Calibri"/>
                <a:cs typeface="Calibri"/>
              </a:rPr>
              <a:t>and</a:t>
            </a:r>
            <a:endParaRPr sz="2800" dirty="0">
              <a:latin typeface="Calibri"/>
              <a:cs typeface="Calibri"/>
            </a:endParaRPr>
          </a:p>
          <a:p>
            <a:pPr marL="756285">
              <a:lnSpc>
                <a:spcPts val="2375"/>
              </a:lnSpc>
            </a:pPr>
            <a:r>
              <a:rPr sz="2800" spc="-10" dirty="0">
                <a:latin typeface="Calibri"/>
                <a:cs typeface="Calibri"/>
              </a:rPr>
              <a:t>accounting</a:t>
            </a:r>
            <a:r>
              <a:rPr sz="2800" spc="-5" dirty="0">
                <a:latin typeface="Calibri"/>
                <a:cs typeface="Calibri"/>
              </a:rPr>
              <a:t> </a:t>
            </a:r>
            <a:r>
              <a:rPr sz="2800" spc="-10" dirty="0">
                <a:latin typeface="Calibri"/>
                <a:cs typeface="Calibri"/>
              </a:rPr>
              <a:t>personnel.</a:t>
            </a:r>
            <a:endParaRPr sz="2800" dirty="0">
              <a:latin typeface="Calibri"/>
              <a:cs typeface="Calibri"/>
            </a:endParaRPr>
          </a:p>
        </p:txBody>
      </p:sp>
      <p:sp>
        <p:nvSpPr>
          <p:cNvPr id="16" name="object 16"/>
          <p:cNvSpPr txBox="1">
            <a:spLocks noGrp="1"/>
          </p:cNvSpPr>
          <p:nvPr>
            <p:ph type="title"/>
          </p:nvPr>
        </p:nvSpPr>
        <p:spPr>
          <a:xfrm>
            <a:off x="1116109" y="461594"/>
            <a:ext cx="9966112" cy="697230"/>
          </a:xfrm>
          <a:prstGeom prst="rect">
            <a:avLst/>
          </a:prstGeom>
        </p:spPr>
        <p:txBody>
          <a:bodyPr vert="horz" wrap="square" lIns="0" tIns="13335" rIns="0" bIns="0" rtlCol="0">
            <a:spAutoFit/>
          </a:bodyPr>
          <a:lstStyle/>
          <a:p>
            <a:pPr marL="12700">
              <a:lnSpc>
                <a:spcPct val="100000"/>
              </a:lnSpc>
              <a:spcBef>
                <a:spcPts val="105"/>
              </a:spcBef>
            </a:pPr>
            <a:r>
              <a:rPr dirty="0"/>
              <a:t>RailCo's </a:t>
            </a:r>
            <a:r>
              <a:rPr spc="-15" dirty="0"/>
              <a:t>automated environment</a:t>
            </a:r>
          </a:p>
        </p:txBody>
      </p:sp>
    </p:spTree>
    <p:extLst>
      <p:ext uri="{BB962C8B-B14F-4D97-AF65-F5344CB8AC3E}">
        <p14:creationId xmlns:p14="http://schemas.microsoft.com/office/powerpoint/2010/main" val="35237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714587" y="1555750"/>
            <a:ext cx="10381827" cy="4687181"/>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800" spc="-10" dirty="0">
                <a:latin typeface="Calibri"/>
                <a:cs typeface="Calibri"/>
              </a:rPr>
              <a:t>Profit margins </a:t>
            </a:r>
            <a:r>
              <a:rPr sz="2800" spc="-20" dirty="0">
                <a:latin typeface="Calibri"/>
                <a:cs typeface="Calibri"/>
              </a:rPr>
              <a:t>have </a:t>
            </a:r>
            <a:r>
              <a:rPr sz="2800" spc="-5" dirty="0">
                <a:latin typeface="Calibri"/>
                <a:cs typeface="Calibri"/>
              </a:rPr>
              <a:t>been </a:t>
            </a:r>
            <a:r>
              <a:rPr sz="2800" spc="-10" dirty="0">
                <a:latin typeface="Calibri"/>
                <a:cs typeface="Calibri"/>
              </a:rPr>
              <a:t>noticeably declining </a:t>
            </a:r>
            <a:r>
              <a:rPr sz="2800" spc="-15" dirty="0">
                <a:latin typeface="Calibri"/>
                <a:cs typeface="Calibri"/>
              </a:rPr>
              <a:t>over </a:t>
            </a:r>
            <a:r>
              <a:rPr sz="2800" spc="-10" dirty="0">
                <a:latin typeface="Calibri"/>
                <a:cs typeface="Calibri"/>
              </a:rPr>
              <a:t>the past</a:t>
            </a:r>
            <a:r>
              <a:rPr sz="2800" spc="120" dirty="0">
                <a:latin typeface="Calibri"/>
                <a:cs typeface="Calibri"/>
              </a:rPr>
              <a:t> </a:t>
            </a:r>
            <a:r>
              <a:rPr sz="2800" spc="-50" dirty="0">
                <a:latin typeface="Calibri"/>
                <a:cs typeface="Calibri"/>
              </a:rPr>
              <a:t>year.</a:t>
            </a:r>
            <a:endParaRPr sz="2800" dirty="0">
              <a:latin typeface="Calibri"/>
              <a:cs typeface="Calibri"/>
            </a:endParaRPr>
          </a:p>
          <a:p>
            <a:pPr marL="756285" marR="475615" lvl="1" indent="-287020">
              <a:lnSpc>
                <a:spcPts val="1920"/>
              </a:lnSpc>
              <a:spcBef>
                <a:spcPts val="475"/>
              </a:spcBef>
              <a:buFont typeface="Arial"/>
              <a:buChar char="–"/>
              <a:tabLst>
                <a:tab pos="756285" algn="l"/>
                <a:tab pos="756920" algn="l"/>
              </a:tabLst>
            </a:pPr>
            <a:r>
              <a:rPr sz="2800" spc="-10" dirty="0">
                <a:latin typeface="Calibri"/>
                <a:cs typeface="Calibri"/>
              </a:rPr>
              <a:t>Clients </a:t>
            </a:r>
            <a:r>
              <a:rPr sz="2800" spc="-20" dirty="0">
                <a:latin typeface="Calibri"/>
                <a:cs typeface="Calibri"/>
              </a:rPr>
              <a:t>have </a:t>
            </a:r>
            <a:r>
              <a:rPr sz="2800" spc="-5" dirty="0">
                <a:latin typeface="Calibri"/>
                <a:cs typeface="Calibri"/>
              </a:rPr>
              <a:t>been switching </a:t>
            </a:r>
            <a:r>
              <a:rPr sz="2800" spc="-15" dirty="0">
                <a:latin typeface="Calibri"/>
                <a:cs typeface="Calibri"/>
              </a:rPr>
              <a:t>to </a:t>
            </a:r>
            <a:r>
              <a:rPr sz="2800" dirty="0">
                <a:latin typeface="Calibri"/>
                <a:cs typeface="Calibri"/>
              </a:rPr>
              <a:t>a </a:t>
            </a:r>
            <a:r>
              <a:rPr sz="2800" spc="-10" dirty="0">
                <a:latin typeface="Calibri"/>
                <a:cs typeface="Calibri"/>
              </a:rPr>
              <a:t>competitor providing </a:t>
            </a:r>
            <a:r>
              <a:rPr sz="2800" dirty="0">
                <a:latin typeface="Calibri"/>
                <a:cs typeface="Calibri"/>
              </a:rPr>
              <a:t>the </a:t>
            </a:r>
            <a:r>
              <a:rPr sz="2800" spc="-5" dirty="0">
                <a:latin typeface="Calibri"/>
                <a:cs typeface="Calibri"/>
              </a:rPr>
              <a:t>same  products </a:t>
            </a:r>
            <a:r>
              <a:rPr sz="2800" dirty="0">
                <a:latin typeface="Calibri"/>
                <a:cs typeface="Calibri"/>
              </a:rPr>
              <a:t>in a </a:t>
            </a:r>
            <a:r>
              <a:rPr sz="2800" spc="-10" dirty="0">
                <a:latin typeface="Calibri"/>
                <a:cs typeface="Calibri"/>
              </a:rPr>
              <a:t>more efficient </a:t>
            </a:r>
            <a:r>
              <a:rPr sz="2800" dirty="0">
                <a:latin typeface="Calibri"/>
                <a:cs typeface="Calibri"/>
              </a:rPr>
              <a:t>manner and </a:t>
            </a:r>
            <a:r>
              <a:rPr sz="2800" spc="-15" dirty="0">
                <a:latin typeface="Calibri"/>
                <a:cs typeface="Calibri"/>
              </a:rPr>
              <a:t>at </a:t>
            </a:r>
            <a:r>
              <a:rPr sz="2800" dirty="0">
                <a:latin typeface="Calibri"/>
                <a:cs typeface="Calibri"/>
              </a:rPr>
              <a:t>a </a:t>
            </a:r>
            <a:r>
              <a:rPr sz="2800" spc="-10" dirty="0">
                <a:latin typeface="Calibri"/>
                <a:cs typeface="Calibri"/>
              </a:rPr>
              <a:t>lower</a:t>
            </a:r>
            <a:r>
              <a:rPr sz="2800" spc="25" dirty="0">
                <a:latin typeface="Calibri"/>
                <a:cs typeface="Calibri"/>
              </a:rPr>
              <a:t> </a:t>
            </a:r>
            <a:r>
              <a:rPr sz="2800" spc="-10" dirty="0">
                <a:latin typeface="Calibri"/>
                <a:cs typeface="Calibri"/>
              </a:rPr>
              <a:t>cost.</a:t>
            </a:r>
            <a:endParaRPr sz="2800" dirty="0">
              <a:latin typeface="Calibri"/>
              <a:cs typeface="Calibri"/>
            </a:endParaRPr>
          </a:p>
          <a:p>
            <a:pPr marL="355600" marR="5080" indent="-342900">
              <a:lnSpc>
                <a:spcPct val="80000"/>
              </a:lnSpc>
              <a:spcBef>
                <a:spcPts val="535"/>
              </a:spcBef>
              <a:buFont typeface="Arial"/>
              <a:buChar char="•"/>
              <a:tabLst>
                <a:tab pos="354965" algn="l"/>
                <a:tab pos="355600" algn="l"/>
              </a:tabLst>
            </a:pPr>
            <a:r>
              <a:rPr sz="2800" spc="-10" dirty="0">
                <a:latin typeface="Calibri"/>
                <a:cs typeface="Calibri"/>
              </a:rPr>
              <a:t>Further </a:t>
            </a:r>
            <a:r>
              <a:rPr sz="2800" spc="-15" dirty="0">
                <a:latin typeface="Calibri"/>
                <a:cs typeface="Calibri"/>
              </a:rPr>
              <a:t>investigation </a:t>
            </a:r>
            <a:r>
              <a:rPr sz="2800" spc="-5" dirty="0">
                <a:latin typeface="Calibri"/>
                <a:cs typeface="Calibri"/>
              </a:rPr>
              <a:t>led </a:t>
            </a:r>
            <a:r>
              <a:rPr sz="2800" spc="-20" dirty="0">
                <a:latin typeface="Calibri"/>
                <a:cs typeface="Calibri"/>
              </a:rPr>
              <a:t>to </a:t>
            </a:r>
            <a:r>
              <a:rPr sz="2800" spc="-5" dirty="0">
                <a:latin typeface="Calibri"/>
                <a:cs typeface="Calibri"/>
              </a:rPr>
              <a:t>the </a:t>
            </a:r>
            <a:r>
              <a:rPr sz="2800" spc="-10" dirty="0">
                <a:latin typeface="Calibri"/>
                <a:cs typeface="Calibri"/>
              </a:rPr>
              <a:t>discovery </a:t>
            </a:r>
            <a:r>
              <a:rPr sz="2800" spc="-15" dirty="0">
                <a:latin typeface="Calibri"/>
                <a:cs typeface="Calibri"/>
              </a:rPr>
              <a:t>that </a:t>
            </a:r>
            <a:r>
              <a:rPr sz="2800" spc="-5" dirty="0">
                <a:latin typeface="Calibri"/>
                <a:cs typeface="Calibri"/>
              </a:rPr>
              <a:t>this </a:t>
            </a:r>
            <a:r>
              <a:rPr sz="2800" spc="-15" dirty="0">
                <a:latin typeface="Calibri"/>
                <a:cs typeface="Calibri"/>
              </a:rPr>
              <a:t>competitor </a:t>
            </a:r>
            <a:r>
              <a:rPr sz="2800" spc="-10" dirty="0">
                <a:latin typeface="Calibri"/>
                <a:cs typeface="Calibri"/>
              </a:rPr>
              <a:t>has  implemented </a:t>
            </a:r>
            <a:r>
              <a:rPr sz="2800" spc="-5" dirty="0">
                <a:latin typeface="Calibri"/>
                <a:cs typeface="Calibri"/>
              </a:rPr>
              <a:t>an </a:t>
            </a:r>
            <a:r>
              <a:rPr sz="2800" spc="-10" dirty="0">
                <a:latin typeface="Calibri"/>
                <a:cs typeface="Calibri"/>
              </a:rPr>
              <a:t>extension </a:t>
            </a:r>
            <a:r>
              <a:rPr sz="2800" spc="-20" dirty="0">
                <a:latin typeface="Calibri"/>
                <a:cs typeface="Calibri"/>
              </a:rPr>
              <a:t>to </a:t>
            </a:r>
            <a:r>
              <a:rPr sz="2800" spc="-5" dirty="0">
                <a:latin typeface="Calibri"/>
                <a:cs typeface="Calibri"/>
              </a:rPr>
              <a:t>their </a:t>
            </a:r>
            <a:r>
              <a:rPr sz="2800" spc="-15" dirty="0">
                <a:latin typeface="Calibri"/>
                <a:cs typeface="Calibri"/>
              </a:rPr>
              <a:t>existing </a:t>
            </a:r>
            <a:r>
              <a:rPr sz="2800" spc="-10" dirty="0">
                <a:latin typeface="Calibri"/>
                <a:cs typeface="Calibri"/>
              </a:rPr>
              <a:t>accounting </a:t>
            </a:r>
            <a:r>
              <a:rPr sz="2800" spc="-20" dirty="0">
                <a:latin typeface="Calibri"/>
                <a:cs typeface="Calibri"/>
              </a:rPr>
              <a:t>system,  </a:t>
            </a:r>
            <a:r>
              <a:rPr sz="2800" spc="-5" dirty="0">
                <a:latin typeface="Calibri"/>
                <a:cs typeface="Calibri"/>
              </a:rPr>
              <a:t>allowing </a:t>
            </a:r>
            <a:r>
              <a:rPr sz="2800" spc="-10" dirty="0">
                <a:latin typeface="Calibri"/>
                <a:cs typeface="Calibri"/>
              </a:rPr>
              <a:t>them </a:t>
            </a:r>
            <a:r>
              <a:rPr sz="2800" spc="-20" dirty="0">
                <a:latin typeface="Calibri"/>
                <a:cs typeface="Calibri"/>
              </a:rPr>
              <a:t>to </a:t>
            </a:r>
            <a:r>
              <a:rPr sz="2800" spc="-15" dirty="0">
                <a:latin typeface="Calibri"/>
                <a:cs typeface="Calibri"/>
              </a:rPr>
              <a:t>perform </a:t>
            </a:r>
            <a:r>
              <a:rPr sz="2800" spc="-10" dirty="0">
                <a:latin typeface="Calibri"/>
                <a:cs typeface="Calibri"/>
              </a:rPr>
              <a:t>various transactions </a:t>
            </a:r>
            <a:r>
              <a:rPr sz="2800" spc="-5" dirty="0">
                <a:latin typeface="Calibri"/>
                <a:cs typeface="Calibri"/>
              </a:rPr>
              <a:t>online via B2B  solutions </a:t>
            </a:r>
            <a:r>
              <a:rPr sz="2800" spc="-15" dirty="0">
                <a:latin typeface="Calibri"/>
                <a:cs typeface="Calibri"/>
              </a:rPr>
              <a:t>provided </a:t>
            </a:r>
            <a:r>
              <a:rPr sz="2800" spc="-10" dirty="0">
                <a:latin typeface="Calibri"/>
                <a:cs typeface="Calibri"/>
              </a:rPr>
              <a:t>by </a:t>
            </a:r>
            <a:r>
              <a:rPr sz="2800" spc="-5" dirty="0">
                <a:latin typeface="Calibri"/>
                <a:cs typeface="Calibri"/>
              </a:rPr>
              <a:t>some of the </a:t>
            </a:r>
            <a:r>
              <a:rPr sz="2800" spc="-10" dirty="0">
                <a:latin typeface="Calibri"/>
                <a:cs typeface="Calibri"/>
              </a:rPr>
              <a:t>larger</a:t>
            </a:r>
            <a:r>
              <a:rPr sz="2800" spc="30" dirty="0">
                <a:latin typeface="Calibri"/>
                <a:cs typeface="Calibri"/>
              </a:rPr>
              <a:t> </a:t>
            </a:r>
            <a:r>
              <a:rPr sz="2800" spc="-10" dirty="0">
                <a:latin typeface="Calibri"/>
                <a:cs typeface="Calibri"/>
              </a:rPr>
              <a:t>clients.</a:t>
            </a:r>
            <a:endParaRPr sz="2800" dirty="0">
              <a:latin typeface="Calibri"/>
              <a:cs typeface="Calibri"/>
            </a:endParaRPr>
          </a:p>
          <a:p>
            <a:pPr marL="355600" marR="189230" indent="-342900" algn="just">
              <a:lnSpc>
                <a:spcPts val="2110"/>
              </a:lnSpc>
              <a:spcBef>
                <a:spcPts val="509"/>
              </a:spcBef>
              <a:buFont typeface="Arial"/>
              <a:buChar char="•"/>
              <a:tabLst>
                <a:tab pos="355600" algn="l"/>
              </a:tabLst>
            </a:pPr>
            <a:r>
              <a:rPr sz="2800" spc="-5" dirty="0">
                <a:latin typeface="Calibri"/>
                <a:cs typeface="Calibri"/>
              </a:rPr>
              <a:t>A </a:t>
            </a:r>
            <a:r>
              <a:rPr sz="2800" spc="-10" dirty="0">
                <a:latin typeface="Calibri"/>
                <a:cs typeface="Calibri"/>
              </a:rPr>
              <a:t>further unpleasant </a:t>
            </a:r>
            <a:r>
              <a:rPr sz="2800" spc="-15" dirty="0">
                <a:latin typeface="Calibri"/>
                <a:cs typeface="Calibri"/>
              </a:rPr>
              <a:t>revelation was that </a:t>
            </a:r>
            <a:r>
              <a:rPr sz="2800" spc="-5" dirty="0">
                <a:latin typeface="Calibri"/>
                <a:cs typeface="Calibri"/>
              </a:rPr>
              <a:t>RailCo's primary </a:t>
            </a:r>
            <a:r>
              <a:rPr sz="2800" spc="-10" dirty="0">
                <a:latin typeface="Calibri"/>
                <a:cs typeface="Calibri"/>
              </a:rPr>
              <a:t>client,  </a:t>
            </a:r>
            <a:r>
              <a:rPr sz="2800" spc="-30" dirty="0">
                <a:latin typeface="Calibri"/>
                <a:cs typeface="Calibri"/>
              </a:rPr>
              <a:t>Transit </a:t>
            </a:r>
            <a:r>
              <a:rPr sz="2800" spc="-10" dirty="0">
                <a:latin typeface="Calibri"/>
                <a:cs typeface="Calibri"/>
              </a:rPr>
              <a:t>Line </a:t>
            </a:r>
            <a:r>
              <a:rPr sz="2800" spc="-15" dirty="0">
                <a:latin typeface="Calibri"/>
                <a:cs typeface="Calibri"/>
              </a:rPr>
              <a:t>Systems, </a:t>
            </a:r>
            <a:r>
              <a:rPr sz="2800" spc="-10" dirty="0">
                <a:latin typeface="Calibri"/>
                <a:cs typeface="Calibri"/>
              </a:rPr>
              <a:t>has </a:t>
            </a:r>
            <a:r>
              <a:rPr sz="2800" spc="-15" dirty="0">
                <a:latin typeface="Calibri"/>
                <a:cs typeface="Calibri"/>
              </a:rPr>
              <a:t>started </a:t>
            </a:r>
            <a:r>
              <a:rPr sz="2800" dirty="0">
                <a:latin typeface="Calibri"/>
                <a:cs typeface="Calibri"/>
              </a:rPr>
              <a:t>an </a:t>
            </a:r>
            <a:r>
              <a:rPr sz="2800" spc="-10" dirty="0">
                <a:latin typeface="Calibri"/>
                <a:cs typeface="Calibri"/>
              </a:rPr>
              <a:t>online relationship </a:t>
            </a:r>
            <a:r>
              <a:rPr sz="2800" spc="-5" dirty="0">
                <a:latin typeface="Calibri"/>
                <a:cs typeface="Calibri"/>
              </a:rPr>
              <a:t>with this  </a:t>
            </a:r>
            <a:r>
              <a:rPr sz="2800" spc="-15" dirty="0">
                <a:latin typeface="Calibri"/>
                <a:cs typeface="Calibri"/>
              </a:rPr>
              <a:t>competitor </a:t>
            </a:r>
            <a:r>
              <a:rPr sz="2800" spc="-5" dirty="0">
                <a:latin typeface="Calibri"/>
                <a:cs typeface="Calibri"/>
              </a:rPr>
              <a:t>as</a:t>
            </a:r>
            <a:r>
              <a:rPr sz="2800" spc="45" dirty="0">
                <a:latin typeface="Calibri"/>
                <a:cs typeface="Calibri"/>
              </a:rPr>
              <a:t> </a:t>
            </a:r>
            <a:r>
              <a:rPr sz="2800" spc="-10" dirty="0">
                <a:latin typeface="Calibri"/>
                <a:cs typeface="Calibri"/>
              </a:rPr>
              <a:t>well.</a:t>
            </a:r>
            <a:endParaRPr sz="2800" dirty="0">
              <a:latin typeface="Calibri"/>
              <a:cs typeface="Calibri"/>
            </a:endParaRPr>
          </a:p>
          <a:p>
            <a:pPr marL="355600" indent="-342900" algn="just">
              <a:lnSpc>
                <a:spcPts val="2375"/>
              </a:lnSpc>
              <a:spcBef>
                <a:spcPts val="25"/>
              </a:spcBef>
              <a:buFont typeface="Arial"/>
              <a:buChar char="•"/>
              <a:tabLst>
                <a:tab pos="355600" algn="l"/>
              </a:tabLst>
            </a:pPr>
            <a:r>
              <a:rPr sz="2800" spc="-5" dirty="0">
                <a:latin typeface="Calibri"/>
                <a:cs typeface="Calibri"/>
              </a:rPr>
              <a:t>RailCo is a </a:t>
            </a:r>
            <a:r>
              <a:rPr sz="2800" spc="-15" dirty="0">
                <a:latin typeface="Calibri"/>
                <a:cs typeface="Calibri"/>
              </a:rPr>
              <a:t>company </a:t>
            </a:r>
            <a:r>
              <a:rPr sz="2800" spc="-5" dirty="0">
                <a:latin typeface="Calibri"/>
                <a:cs typeface="Calibri"/>
              </a:rPr>
              <a:t>with </a:t>
            </a:r>
            <a:r>
              <a:rPr sz="2800" spc="-15" dirty="0">
                <a:latin typeface="Calibri"/>
                <a:cs typeface="Calibri"/>
              </a:rPr>
              <a:t>outdated </a:t>
            </a:r>
            <a:r>
              <a:rPr sz="2800" spc="-10" dirty="0">
                <a:latin typeface="Calibri"/>
                <a:cs typeface="Calibri"/>
              </a:rPr>
              <a:t>technology</a:t>
            </a:r>
            <a:r>
              <a:rPr sz="2800" spc="75" dirty="0">
                <a:latin typeface="Calibri"/>
                <a:cs typeface="Calibri"/>
              </a:rPr>
              <a:t> </a:t>
            </a:r>
            <a:r>
              <a:rPr sz="2800" spc="-10" dirty="0">
                <a:latin typeface="Calibri"/>
                <a:cs typeface="Calibri"/>
              </a:rPr>
              <a:t>automating</a:t>
            </a:r>
            <a:endParaRPr sz="2800" dirty="0">
              <a:latin typeface="Calibri"/>
              <a:cs typeface="Calibri"/>
            </a:endParaRPr>
          </a:p>
          <a:p>
            <a:pPr marL="355600" algn="just">
              <a:lnSpc>
                <a:spcPts val="2375"/>
              </a:lnSpc>
            </a:pPr>
            <a:r>
              <a:rPr sz="2800" spc="-15" dirty="0">
                <a:latin typeface="Calibri"/>
                <a:cs typeface="Calibri"/>
              </a:rPr>
              <a:t>inefficient </a:t>
            </a:r>
            <a:r>
              <a:rPr sz="2800" spc="-10" dirty="0">
                <a:latin typeface="Calibri"/>
                <a:cs typeface="Calibri"/>
              </a:rPr>
              <a:t>business</a:t>
            </a:r>
            <a:r>
              <a:rPr sz="2800" spc="45" dirty="0">
                <a:latin typeface="Calibri"/>
                <a:cs typeface="Calibri"/>
              </a:rPr>
              <a:t> </a:t>
            </a:r>
            <a:r>
              <a:rPr sz="2800" spc="-10" dirty="0">
                <a:latin typeface="Calibri"/>
                <a:cs typeface="Calibri"/>
              </a:rPr>
              <a:t>processes.</a:t>
            </a:r>
            <a:endParaRPr sz="2800" dirty="0">
              <a:latin typeface="Calibri"/>
              <a:cs typeface="Calibri"/>
            </a:endParaRPr>
          </a:p>
          <a:p>
            <a:pPr marL="756285" marR="451484" lvl="1" indent="-287020" algn="just">
              <a:lnSpc>
                <a:spcPct val="80000"/>
              </a:lnSpc>
              <a:spcBef>
                <a:spcPts val="490"/>
              </a:spcBef>
              <a:buFont typeface="Arial"/>
              <a:buChar char="–"/>
              <a:tabLst>
                <a:tab pos="756920" algn="l"/>
              </a:tabLst>
            </a:pPr>
            <a:r>
              <a:rPr sz="2800" dirty="0">
                <a:latin typeface="Calibri"/>
                <a:cs typeface="Calibri"/>
              </a:rPr>
              <a:t>Need </a:t>
            </a:r>
            <a:r>
              <a:rPr sz="2800" spc="-15" dirty="0">
                <a:latin typeface="Calibri"/>
                <a:cs typeface="Calibri"/>
              </a:rPr>
              <a:t>to </a:t>
            </a:r>
            <a:r>
              <a:rPr sz="2800" spc="-10" dirty="0">
                <a:latin typeface="Calibri"/>
                <a:cs typeface="Calibri"/>
              </a:rPr>
              <a:t>better </a:t>
            </a:r>
            <a:r>
              <a:rPr sz="2800" spc="-5" dirty="0">
                <a:latin typeface="Calibri"/>
                <a:cs typeface="Calibri"/>
              </a:rPr>
              <a:t>respond </a:t>
            </a:r>
            <a:r>
              <a:rPr sz="2800" spc="-15" dirty="0">
                <a:latin typeface="Calibri"/>
                <a:cs typeface="Calibri"/>
              </a:rPr>
              <a:t>to </a:t>
            </a:r>
            <a:r>
              <a:rPr sz="2800" spc="-5" dirty="0">
                <a:latin typeface="Calibri"/>
                <a:cs typeface="Calibri"/>
              </a:rPr>
              <a:t>new business trends </a:t>
            </a:r>
            <a:r>
              <a:rPr sz="2800" dirty="0">
                <a:latin typeface="Calibri"/>
                <a:cs typeface="Calibri"/>
              </a:rPr>
              <a:t>and </a:t>
            </a:r>
            <a:r>
              <a:rPr sz="2800" spc="-10" dirty="0">
                <a:latin typeface="Calibri"/>
                <a:cs typeface="Calibri"/>
              </a:rPr>
              <a:t>automation  requirements.</a:t>
            </a:r>
            <a:endParaRPr sz="2800" dirty="0">
              <a:latin typeface="Calibri"/>
              <a:cs typeface="Calibri"/>
            </a:endParaRPr>
          </a:p>
        </p:txBody>
      </p:sp>
      <p:sp>
        <p:nvSpPr>
          <p:cNvPr id="13" name="object 13"/>
          <p:cNvSpPr txBox="1">
            <a:spLocks noGrp="1"/>
          </p:cNvSpPr>
          <p:nvPr>
            <p:ph type="title"/>
          </p:nvPr>
        </p:nvSpPr>
        <p:spPr>
          <a:xfrm>
            <a:off x="3117597" y="461594"/>
            <a:ext cx="5954607" cy="697230"/>
          </a:xfrm>
          <a:prstGeom prst="rect">
            <a:avLst/>
          </a:prstGeom>
        </p:spPr>
        <p:txBody>
          <a:bodyPr vert="horz" wrap="square" lIns="0" tIns="13335" rIns="0" bIns="0" rtlCol="0">
            <a:spAutoFit/>
          </a:bodyPr>
          <a:lstStyle/>
          <a:p>
            <a:pPr marL="12700">
              <a:lnSpc>
                <a:spcPct val="100000"/>
              </a:lnSpc>
              <a:spcBef>
                <a:spcPts val="105"/>
              </a:spcBef>
            </a:pPr>
            <a:r>
              <a:rPr spc="-5" dirty="0"/>
              <a:t>Observed</a:t>
            </a:r>
            <a:r>
              <a:rPr spc="-50" dirty="0"/>
              <a:t> </a:t>
            </a:r>
            <a:r>
              <a:rPr spc="-15" dirty="0"/>
              <a:t>Problems</a:t>
            </a:r>
          </a:p>
        </p:txBody>
      </p:sp>
    </p:spTree>
    <p:extLst>
      <p:ext uri="{BB962C8B-B14F-4D97-AF65-F5344CB8AC3E}">
        <p14:creationId xmlns:p14="http://schemas.microsoft.com/office/powerpoint/2010/main" val="2560831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RailCo</a:t>
            </a:r>
            <a:r>
              <a:rPr lang="en-GB" dirty="0"/>
              <a:t> problems</a:t>
            </a:r>
          </a:p>
        </p:txBody>
      </p:sp>
      <p:sp>
        <p:nvSpPr>
          <p:cNvPr id="3" name="内容占位符 2"/>
          <p:cNvSpPr>
            <a:spLocks noGrp="1"/>
          </p:cNvSpPr>
          <p:nvPr>
            <p:ph idx="1"/>
          </p:nvPr>
        </p:nvSpPr>
        <p:spPr/>
        <p:txBody>
          <a:bodyPr>
            <a:normAutofit/>
          </a:bodyPr>
          <a:lstStyle/>
          <a:p>
            <a:r>
              <a:rPr lang="en-US" sz="3200" dirty="0" err="1"/>
              <a:t>RailCo's</a:t>
            </a:r>
            <a:r>
              <a:rPr lang="en-US" sz="3200" dirty="0"/>
              <a:t> original goals </a:t>
            </a:r>
          </a:p>
          <a:p>
            <a:pPr lvl="1"/>
            <a:r>
              <a:rPr lang="en-US" sz="2800" dirty="0"/>
              <a:t>upgrade its automation systems </a:t>
            </a:r>
          </a:p>
          <a:p>
            <a:pPr lvl="1"/>
            <a:r>
              <a:rPr lang="en-US" sz="2800" dirty="0"/>
              <a:t>remain competitive </a:t>
            </a:r>
          </a:p>
          <a:p>
            <a:pPr lvl="1"/>
            <a:r>
              <a:rPr lang="en-US" sz="2800" dirty="0"/>
              <a:t>continue its business relationship with its primary client, TLS. </a:t>
            </a:r>
          </a:p>
          <a:p>
            <a:r>
              <a:rPr lang="en-US" sz="3200" dirty="0" err="1"/>
              <a:t>RailCo</a:t>
            </a:r>
            <a:r>
              <a:rPr lang="en-US" sz="3200" dirty="0"/>
              <a:t> had lost TLS as a customer when a competitor managed to provide air brake parts at a lower price while also interfacing with TLS's B2B system. </a:t>
            </a:r>
          </a:p>
          <a:p>
            <a:endParaRPr lang="en-GB" sz="3200" dirty="0"/>
          </a:p>
        </p:txBody>
      </p:sp>
    </p:spTree>
    <p:extLst>
      <p:ext uri="{BB962C8B-B14F-4D97-AF65-F5344CB8AC3E}">
        <p14:creationId xmlns:p14="http://schemas.microsoft.com/office/powerpoint/2010/main" val="199563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867D6-5F34-4C51-BD70-F704C8D448BE}"/>
              </a:ext>
            </a:extLst>
          </p:cNvPr>
          <p:cNvSpPr>
            <a:spLocks noGrp="1"/>
          </p:cNvSpPr>
          <p:nvPr>
            <p:ph type="title"/>
          </p:nvPr>
        </p:nvSpPr>
        <p:spPr/>
        <p:txBody>
          <a:bodyPr/>
          <a:lstStyle/>
          <a:p>
            <a:r>
              <a:rPr lang="en-GB" dirty="0"/>
              <a:t>Common phases of an SOA delivery lifecycle</a:t>
            </a:r>
            <a:endParaRPr lang="en-US" dirty="0"/>
          </a:p>
        </p:txBody>
      </p:sp>
      <p:sp>
        <p:nvSpPr>
          <p:cNvPr id="7" name="AutoShape 4">
            <a:extLst>
              <a:ext uri="{FF2B5EF4-FFF2-40B4-BE49-F238E27FC236}">
                <a16:creationId xmlns:a16="http://schemas.microsoft.com/office/drawing/2014/main" id="{E1D881BF-078A-4F96-AC6D-82D5A97DD4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585" y="1673450"/>
            <a:ext cx="8303184" cy="514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113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700265" y="728284"/>
            <a:ext cx="7141633" cy="2598147"/>
          </a:xfrm>
          <a:prstGeom prst="rect">
            <a:avLst/>
          </a:prstGeom>
        </p:spPr>
        <p:txBody>
          <a:bodyPr vert="horz" wrap="square" lIns="0" tIns="12700" rIns="0" bIns="0" rtlCol="0">
            <a:spAutoFit/>
          </a:bodyPr>
          <a:lstStyle/>
          <a:p>
            <a:pPr marL="12700" marR="5080">
              <a:lnSpc>
                <a:spcPct val="100000"/>
              </a:lnSpc>
              <a:spcBef>
                <a:spcPts val="100"/>
              </a:spcBef>
            </a:pPr>
            <a:r>
              <a:rPr sz="2800" spc="-80" dirty="0"/>
              <a:t>To </a:t>
            </a:r>
            <a:r>
              <a:rPr sz="2800" spc="-5" dirty="0"/>
              <a:t>remain </a:t>
            </a:r>
            <a:r>
              <a:rPr sz="2800" spc="-10" dirty="0"/>
              <a:t>competitive </a:t>
            </a:r>
            <a:r>
              <a:rPr sz="2800" dirty="0"/>
              <a:t>and </a:t>
            </a:r>
            <a:r>
              <a:rPr sz="2800" spc="-10" dirty="0"/>
              <a:t>minimize </a:t>
            </a:r>
            <a:r>
              <a:rPr sz="2800" spc="-5" dirty="0"/>
              <a:t>losses, RailCo must  </a:t>
            </a:r>
            <a:r>
              <a:rPr sz="2800" spc="-10" dirty="0"/>
              <a:t>upgrade </a:t>
            </a:r>
            <a:r>
              <a:rPr sz="2800" spc="-5" dirty="0"/>
              <a:t>its automation </a:t>
            </a:r>
            <a:r>
              <a:rPr sz="2800" spc="-10" dirty="0"/>
              <a:t>environment </a:t>
            </a:r>
            <a:r>
              <a:rPr sz="2800" dirty="0"/>
              <a:t>as </a:t>
            </a:r>
            <a:r>
              <a:rPr sz="2800" spc="-5" dirty="0"/>
              <a:t>soon </a:t>
            </a:r>
            <a:r>
              <a:rPr sz="2800" dirty="0"/>
              <a:t>as </a:t>
            </a:r>
            <a:r>
              <a:rPr sz="2800" spc="-5" dirty="0"/>
              <a:t>possible.  </a:t>
            </a:r>
            <a:r>
              <a:rPr sz="2800" dirty="0"/>
              <a:t>Its </a:t>
            </a:r>
            <a:r>
              <a:rPr sz="2800" spc="-10" dirty="0"/>
              <a:t>top </a:t>
            </a:r>
            <a:r>
              <a:rPr sz="2800" spc="-5" dirty="0"/>
              <a:t>priority is </a:t>
            </a:r>
            <a:r>
              <a:rPr sz="2800" spc="-10" dirty="0"/>
              <a:t>to participate </a:t>
            </a:r>
            <a:r>
              <a:rPr sz="2800" spc="-5" dirty="0"/>
              <a:t>in online </a:t>
            </a:r>
            <a:r>
              <a:rPr sz="2800" spc="-10" dirty="0"/>
              <a:t>transactions </a:t>
            </a:r>
            <a:r>
              <a:rPr sz="2800" spc="-5" dirty="0"/>
              <a:t>with  TLS. </a:t>
            </a:r>
            <a:r>
              <a:rPr sz="2800" spc="-15" dirty="0"/>
              <a:t>Before </a:t>
            </a:r>
            <a:r>
              <a:rPr sz="2800" spc="-5" dirty="0"/>
              <a:t>our </a:t>
            </a:r>
            <a:r>
              <a:rPr sz="2800" spc="-10" dirty="0"/>
              <a:t>storyline </a:t>
            </a:r>
            <a:r>
              <a:rPr sz="2800" spc="-5" dirty="0"/>
              <a:t>begins, RailCo has </a:t>
            </a:r>
            <a:r>
              <a:rPr sz="2800" spc="-10" dirty="0"/>
              <a:t>already  </a:t>
            </a:r>
            <a:r>
              <a:rPr sz="2800" spc="-5" dirty="0"/>
              <a:t>hurried </a:t>
            </a:r>
            <a:r>
              <a:rPr sz="2800" spc="-10" dirty="0"/>
              <a:t>to </a:t>
            </a:r>
            <a:r>
              <a:rPr sz="2800" spc="-5" dirty="0"/>
              <a:t>build </a:t>
            </a:r>
            <a:r>
              <a:rPr sz="2800" dirty="0"/>
              <a:t>a </a:t>
            </a:r>
            <a:r>
              <a:rPr sz="2800" spc="-5" dirty="0"/>
              <a:t>pair of </a:t>
            </a:r>
            <a:r>
              <a:rPr sz="2800" spc="-25" dirty="0"/>
              <a:t>Web</a:t>
            </a:r>
            <a:r>
              <a:rPr sz="2800" spc="55" dirty="0"/>
              <a:t> </a:t>
            </a:r>
            <a:r>
              <a:rPr sz="2800" dirty="0"/>
              <a:t>services</a:t>
            </a:r>
          </a:p>
        </p:txBody>
      </p:sp>
      <p:sp>
        <p:nvSpPr>
          <p:cNvPr id="2" name="object 2"/>
          <p:cNvSpPr/>
          <p:nvPr/>
        </p:nvSpPr>
        <p:spPr>
          <a:xfrm>
            <a:off x="9144001" y="228601"/>
            <a:ext cx="2664799" cy="4432681"/>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9289625" y="4757674"/>
            <a:ext cx="2375747" cy="1397819"/>
          </a:xfrm>
          <a:prstGeom prst="rect">
            <a:avLst/>
          </a:prstGeom>
        </p:spPr>
        <p:txBody>
          <a:bodyPr vert="horz" wrap="square" lIns="0" tIns="12700" rIns="0" bIns="0" rtlCol="0">
            <a:spAutoFit/>
          </a:bodyPr>
          <a:lstStyle/>
          <a:p>
            <a:pPr marL="12700" marR="5080" algn="ctr">
              <a:lnSpc>
                <a:spcPct val="100000"/>
              </a:lnSpc>
              <a:spcBef>
                <a:spcPts val="100"/>
              </a:spcBef>
            </a:pPr>
            <a:r>
              <a:rPr sz="1800" b="1" spc="-5" dirty="0">
                <a:latin typeface="Calibri"/>
                <a:cs typeface="Calibri"/>
              </a:rPr>
              <a:t>Figure </a:t>
            </a:r>
            <a:r>
              <a:rPr sz="1800" b="1" dirty="0">
                <a:latin typeface="Calibri"/>
                <a:cs typeface="Calibri"/>
              </a:rPr>
              <a:t>2.1:</a:t>
            </a:r>
            <a:r>
              <a:rPr sz="1800" b="1" spc="-80" dirty="0">
                <a:latin typeface="Calibri"/>
                <a:cs typeface="Calibri"/>
              </a:rPr>
              <a:t> </a:t>
            </a:r>
            <a:r>
              <a:rPr sz="1800" spc="-20" dirty="0">
                <a:latin typeface="Calibri"/>
                <a:cs typeface="Calibri"/>
              </a:rPr>
              <a:t>RailCo’s  </a:t>
            </a:r>
            <a:r>
              <a:rPr sz="1800" spc="-5" dirty="0">
                <a:latin typeface="Calibri"/>
                <a:cs typeface="Calibri"/>
              </a:rPr>
              <a:t>initial set of </a:t>
            </a:r>
            <a:r>
              <a:rPr sz="1800" spc="-25" dirty="0">
                <a:latin typeface="Calibri"/>
                <a:cs typeface="Calibri"/>
              </a:rPr>
              <a:t>Web  </a:t>
            </a:r>
            <a:r>
              <a:rPr sz="1800" dirty="0">
                <a:latin typeface="Calibri"/>
                <a:cs typeface="Calibri"/>
              </a:rPr>
              <a:t>services, designed  </a:t>
            </a:r>
            <a:r>
              <a:rPr sz="1800" spc="-5" dirty="0">
                <a:latin typeface="Calibri"/>
                <a:cs typeface="Calibri"/>
              </a:rPr>
              <a:t>only </a:t>
            </a:r>
            <a:r>
              <a:rPr sz="1800" spc="-10" dirty="0">
                <a:latin typeface="Calibri"/>
                <a:cs typeface="Calibri"/>
              </a:rPr>
              <a:t>to </a:t>
            </a:r>
            <a:r>
              <a:rPr sz="1800" spc="-5" dirty="0">
                <a:latin typeface="Calibri"/>
                <a:cs typeface="Calibri"/>
              </a:rPr>
              <a:t>allow  RailCo </a:t>
            </a:r>
            <a:r>
              <a:rPr sz="1800" spc="-10" dirty="0">
                <a:latin typeface="Calibri"/>
                <a:cs typeface="Calibri"/>
              </a:rPr>
              <a:t>to </a:t>
            </a:r>
            <a:r>
              <a:rPr sz="1800" spc="-5" dirty="0">
                <a:latin typeface="Calibri"/>
                <a:cs typeface="Calibri"/>
              </a:rPr>
              <a:t>connect  </a:t>
            </a:r>
            <a:r>
              <a:rPr sz="1800" spc="-10" dirty="0">
                <a:latin typeface="Calibri"/>
                <a:cs typeface="Calibri"/>
              </a:rPr>
              <a:t>to </a:t>
            </a:r>
            <a:r>
              <a:rPr sz="1800" spc="-30" dirty="0">
                <a:latin typeface="Calibri"/>
                <a:cs typeface="Calibri"/>
              </a:rPr>
              <a:t>TLS’s </a:t>
            </a:r>
            <a:r>
              <a:rPr sz="1800" dirty="0">
                <a:latin typeface="Calibri"/>
                <a:cs typeface="Calibri"/>
              </a:rPr>
              <a:t>B2B  </a:t>
            </a:r>
            <a:r>
              <a:rPr sz="1800" spc="-5" dirty="0">
                <a:latin typeface="Calibri"/>
                <a:cs typeface="Calibri"/>
              </a:rPr>
              <a:t>solution.</a:t>
            </a:r>
            <a:endParaRPr sz="1800">
              <a:latin typeface="Calibri"/>
              <a:cs typeface="Calibri"/>
            </a:endParaRPr>
          </a:p>
        </p:txBody>
      </p:sp>
      <p:sp>
        <p:nvSpPr>
          <p:cNvPr id="15" name="object 15"/>
          <p:cNvSpPr/>
          <p:nvPr/>
        </p:nvSpPr>
        <p:spPr>
          <a:xfrm>
            <a:off x="5703027" y="3109766"/>
            <a:ext cx="2336800" cy="304800"/>
          </a:xfrm>
          <a:custGeom>
            <a:avLst/>
            <a:gdLst/>
            <a:ahLst/>
            <a:cxnLst/>
            <a:rect l="l" t="t" r="r" b="b"/>
            <a:pathLst>
              <a:path w="1752600" h="304800">
                <a:moveTo>
                  <a:pt x="1600200" y="0"/>
                </a:moveTo>
                <a:lnTo>
                  <a:pt x="1600200" y="76200"/>
                </a:lnTo>
                <a:lnTo>
                  <a:pt x="0" y="76200"/>
                </a:lnTo>
                <a:lnTo>
                  <a:pt x="0" y="228600"/>
                </a:lnTo>
                <a:lnTo>
                  <a:pt x="1600200" y="228600"/>
                </a:lnTo>
                <a:lnTo>
                  <a:pt x="1600200" y="304800"/>
                </a:lnTo>
                <a:lnTo>
                  <a:pt x="1752600" y="152400"/>
                </a:lnTo>
                <a:lnTo>
                  <a:pt x="1600200" y="0"/>
                </a:lnTo>
                <a:close/>
              </a:path>
            </a:pathLst>
          </a:custGeom>
          <a:solidFill>
            <a:srgbClr val="4F81BC"/>
          </a:solidFill>
        </p:spPr>
        <p:txBody>
          <a:bodyPr wrap="square" lIns="0" tIns="0" rIns="0" bIns="0" rtlCol="0"/>
          <a:lstStyle/>
          <a:p>
            <a:endParaRPr/>
          </a:p>
        </p:txBody>
      </p:sp>
      <p:sp>
        <p:nvSpPr>
          <p:cNvPr id="16" name="object 16"/>
          <p:cNvSpPr/>
          <p:nvPr/>
        </p:nvSpPr>
        <p:spPr>
          <a:xfrm>
            <a:off x="5703027" y="3109766"/>
            <a:ext cx="2336800" cy="304800"/>
          </a:xfrm>
          <a:custGeom>
            <a:avLst/>
            <a:gdLst/>
            <a:ahLst/>
            <a:cxnLst/>
            <a:rect l="l" t="t" r="r" b="b"/>
            <a:pathLst>
              <a:path w="1752600" h="304800">
                <a:moveTo>
                  <a:pt x="0" y="76200"/>
                </a:moveTo>
                <a:lnTo>
                  <a:pt x="1600200" y="76200"/>
                </a:lnTo>
                <a:lnTo>
                  <a:pt x="1600200" y="0"/>
                </a:lnTo>
                <a:lnTo>
                  <a:pt x="1752600" y="152400"/>
                </a:lnTo>
                <a:lnTo>
                  <a:pt x="1600200" y="304800"/>
                </a:lnTo>
                <a:lnTo>
                  <a:pt x="1600200" y="228600"/>
                </a:lnTo>
                <a:lnTo>
                  <a:pt x="0" y="228600"/>
                </a:lnTo>
                <a:lnTo>
                  <a:pt x="0" y="76200"/>
                </a:lnTo>
                <a:close/>
              </a:path>
            </a:pathLst>
          </a:custGeom>
          <a:ln w="25400">
            <a:solidFill>
              <a:srgbClr val="385D89"/>
            </a:solidFill>
          </a:ln>
        </p:spPr>
        <p:txBody>
          <a:bodyPr wrap="square" lIns="0" tIns="0" rIns="0" bIns="0" rtlCol="0"/>
          <a:lstStyle/>
          <a:p>
            <a:endParaRPr/>
          </a:p>
        </p:txBody>
      </p:sp>
      <p:sp>
        <p:nvSpPr>
          <p:cNvPr id="18" name="object 18"/>
          <p:cNvSpPr txBox="1"/>
          <p:nvPr/>
        </p:nvSpPr>
        <p:spPr>
          <a:xfrm>
            <a:off x="2137326" y="5429199"/>
            <a:ext cx="5129105" cy="566822"/>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RailCo-to-TLS </a:t>
            </a:r>
            <a:r>
              <a:rPr sz="1800" spc="-10" dirty="0">
                <a:latin typeface="Calibri"/>
                <a:cs typeface="Calibri"/>
              </a:rPr>
              <a:t>Invoice </a:t>
            </a:r>
            <a:r>
              <a:rPr sz="1800" spc="-5" dirty="0">
                <a:latin typeface="Calibri"/>
                <a:cs typeface="Calibri"/>
              </a:rPr>
              <a:t>Submission </a:t>
            </a:r>
            <a:r>
              <a:rPr sz="1800" dirty="0">
                <a:latin typeface="Calibri"/>
                <a:cs typeface="Calibri"/>
              </a:rPr>
              <a:t>and the  </a:t>
            </a:r>
            <a:r>
              <a:rPr sz="1800" spc="-5" dirty="0">
                <a:latin typeface="Calibri"/>
                <a:cs typeface="Calibri"/>
              </a:rPr>
              <a:t>TLS-to-RailCo </a:t>
            </a:r>
            <a:r>
              <a:rPr sz="1800" spc="-10" dirty="0">
                <a:latin typeface="Calibri"/>
                <a:cs typeface="Calibri"/>
              </a:rPr>
              <a:t>Purchase Order </a:t>
            </a:r>
            <a:r>
              <a:rPr sz="1800" spc="-5" dirty="0">
                <a:latin typeface="Calibri"/>
                <a:cs typeface="Calibri"/>
              </a:rPr>
              <a:t>Submission  </a:t>
            </a:r>
            <a:r>
              <a:rPr sz="1800" spc="-10" dirty="0">
                <a:latin typeface="Calibri"/>
                <a:cs typeface="Calibri"/>
              </a:rPr>
              <a:t>Processes</a:t>
            </a:r>
            <a:endParaRPr sz="1800">
              <a:latin typeface="Calibri"/>
              <a:cs typeface="Calibri"/>
            </a:endParaRPr>
          </a:p>
        </p:txBody>
      </p:sp>
    </p:spTree>
    <p:extLst>
      <p:ext uri="{BB962C8B-B14F-4D97-AF65-F5344CB8AC3E}">
        <p14:creationId xmlns:p14="http://schemas.microsoft.com/office/powerpoint/2010/main" val="336603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Railco</a:t>
            </a:r>
            <a:r>
              <a:rPr lang="en-GB" dirty="0"/>
              <a:t> – initial services</a:t>
            </a:r>
          </a:p>
        </p:txBody>
      </p:sp>
      <p:sp>
        <p:nvSpPr>
          <p:cNvPr id="3" name="内容占位符 2"/>
          <p:cNvSpPr>
            <a:spLocks noGrp="1"/>
          </p:cNvSpPr>
          <p:nvPr>
            <p:ph idx="1"/>
          </p:nvPr>
        </p:nvSpPr>
        <p:spPr>
          <a:xfrm>
            <a:off x="838202" y="1825625"/>
            <a:ext cx="6950103" cy="4351338"/>
          </a:xfrm>
        </p:spPr>
        <p:txBody>
          <a:bodyPr>
            <a:normAutofit/>
          </a:bodyPr>
          <a:lstStyle/>
          <a:p>
            <a:r>
              <a:rPr lang="en-US" dirty="0" err="1"/>
              <a:t>RailCo</a:t>
            </a:r>
            <a:r>
              <a:rPr lang="en-US" dirty="0"/>
              <a:t> rushed to catch up, producing a pair of Web services designed only for use with the TLS system. </a:t>
            </a:r>
          </a:p>
          <a:p>
            <a:r>
              <a:rPr lang="en-US" dirty="0"/>
              <a:t>This allowed </a:t>
            </a:r>
            <a:r>
              <a:rPr lang="en-US" dirty="0" err="1"/>
              <a:t>RailCo</a:t>
            </a:r>
            <a:r>
              <a:rPr lang="en-US" dirty="0"/>
              <a:t> to regain its position as a TLS vendor.</a:t>
            </a:r>
            <a:endParaRPr lang="en-GB" dirty="0"/>
          </a:p>
          <a:p>
            <a:r>
              <a:rPr lang="en-US" dirty="0"/>
              <a:t>These two initial Web services were</a:t>
            </a:r>
            <a:endParaRPr lang="en-GB" dirty="0"/>
          </a:p>
          <a:p>
            <a:pPr lvl="1"/>
            <a:r>
              <a:rPr lang="en-US" dirty="0"/>
              <a:t>Invoice Submission Service</a:t>
            </a:r>
            <a:endParaRPr lang="en-GB" dirty="0"/>
          </a:p>
          <a:p>
            <a:pPr lvl="1"/>
            <a:r>
              <a:rPr lang="en-US" dirty="0"/>
              <a:t>Order Fulfillment Service</a:t>
            </a:r>
          </a:p>
          <a:p>
            <a:pPr lvl="1"/>
            <a:r>
              <a:rPr lang="en-US" dirty="0"/>
              <a:t>(Another service was added later to interact with the TLS Notification Service.)</a:t>
            </a:r>
            <a:endParaRPr lang="en-GB" dirty="0"/>
          </a:p>
          <a:p>
            <a:endParaRPr lang="en-GB" dirty="0"/>
          </a:p>
          <a:p>
            <a:endParaRPr lang="en-GB" dirty="0"/>
          </a:p>
        </p:txBody>
      </p:sp>
      <p:sp>
        <p:nvSpPr>
          <p:cNvPr id="4" name="object 2"/>
          <p:cNvSpPr/>
          <p:nvPr/>
        </p:nvSpPr>
        <p:spPr>
          <a:xfrm>
            <a:off x="9086334" y="430463"/>
            <a:ext cx="1998599" cy="4432681"/>
          </a:xfrm>
          <a:prstGeom prst="rect">
            <a:avLst/>
          </a:prstGeom>
          <a:blipFill>
            <a:blip r:embed="rId2" cstate="print"/>
            <a:stretch>
              <a:fillRect/>
            </a:stretch>
          </a:blipFill>
        </p:spPr>
        <p:txBody>
          <a:bodyPr wrap="square" lIns="0" tIns="0" rIns="0" bIns="0" rtlCol="0"/>
          <a:lstStyle/>
          <a:p>
            <a:endParaRPr/>
          </a:p>
        </p:txBody>
      </p:sp>
      <p:sp>
        <p:nvSpPr>
          <p:cNvPr id="5" name="object 13"/>
          <p:cNvSpPr txBox="1"/>
          <p:nvPr/>
        </p:nvSpPr>
        <p:spPr>
          <a:xfrm>
            <a:off x="7658892" y="5073724"/>
            <a:ext cx="3846829" cy="1490152"/>
          </a:xfrm>
          <a:prstGeom prst="rect">
            <a:avLst/>
          </a:prstGeom>
        </p:spPr>
        <p:txBody>
          <a:bodyPr vert="horz" wrap="square" lIns="0" tIns="12700" rIns="0" bIns="0" rtlCol="0">
            <a:spAutoFit/>
          </a:bodyPr>
          <a:lstStyle/>
          <a:p>
            <a:pPr marL="12700" marR="5080" algn="ctr">
              <a:spcBef>
                <a:spcPts val="100"/>
              </a:spcBef>
            </a:pPr>
            <a:r>
              <a:rPr sz="2400" spc="-20" dirty="0" err="1">
                <a:latin typeface="Calibri"/>
                <a:cs typeface="Calibri"/>
              </a:rPr>
              <a:t>RailCo’s</a:t>
            </a:r>
            <a:r>
              <a:rPr sz="2400" spc="-20" dirty="0">
                <a:latin typeface="Calibri"/>
                <a:cs typeface="Calibri"/>
              </a:rPr>
              <a:t>  </a:t>
            </a:r>
            <a:r>
              <a:rPr sz="2400" spc="-5" dirty="0">
                <a:latin typeface="Calibri"/>
                <a:cs typeface="Calibri"/>
              </a:rPr>
              <a:t>initial set of </a:t>
            </a:r>
            <a:r>
              <a:rPr sz="2400" spc="-25" dirty="0">
                <a:latin typeface="Calibri"/>
                <a:cs typeface="Calibri"/>
              </a:rPr>
              <a:t>Web  </a:t>
            </a:r>
            <a:r>
              <a:rPr sz="2400" dirty="0">
                <a:latin typeface="Calibri"/>
                <a:cs typeface="Calibri"/>
              </a:rPr>
              <a:t>services, designed  </a:t>
            </a:r>
            <a:r>
              <a:rPr sz="2400" spc="-5" dirty="0">
                <a:latin typeface="Calibri"/>
                <a:cs typeface="Calibri"/>
              </a:rPr>
              <a:t>only </a:t>
            </a:r>
            <a:r>
              <a:rPr sz="2400" spc="-10" dirty="0">
                <a:latin typeface="Calibri"/>
                <a:cs typeface="Calibri"/>
              </a:rPr>
              <a:t>to </a:t>
            </a:r>
            <a:r>
              <a:rPr sz="2400" spc="-5" dirty="0">
                <a:latin typeface="Calibri"/>
                <a:cs typeface="Calibri"/>
              </a:rPr>
              <a:t>allow  RailCo </a:t>
            </a:r>
            <a:r>
              <a:rPr sz="2400" spc="-10" dirty="0">
                <a:latin typeface="Calibri"/>
                <a:cs typeface="Calibri"/>
              </a:rPr>
              <a:t>to </a:t>
            </a:r>
            <a:r>
              <a:rPr sz="2400" spc="-5" dirty="0">
                <a:latin typeface="Calibri"/>
                <a:cs typeface="Calibri"/>
              </a:rPr>
              <a:t>connect  </a:t>
            </a:r>
            <a:r>
              <a:rPr sz="2400" spc="-10" dirty="0">
                <a:latin typeface="Calibri"/>
                <a:cs typeface="Calibri"/>
              </a:rPr>
              <a:t>to </a:t>
            </a:r>
            <a:r>
              <a:rPr sz="2400" spc="-30" dirty="0">
                <a:latin typeface="Calibri"/>
                <a:cs typeface="Calibri"/>
              </a:rPr>
              <a:t>TLS’s </a:t>
            </a:r>
            <a:r>
              <a:rPr sz="2400" dirty="0">
                <a:latin typeface="Calibri"/>
                <a:cs typeface="Calibri"/>
              </a:rPr>
              <a:t>B2B  </a:t>
            </a:r>
            <a:r>
              <a:rPr sz="2400" spc="-5" dirty="0">
                <a:latin typeface="Calibri"/>
                <a:cs typeface="Calibri"/>
              </a:rPr>
              <a:t>solution.</a:t>
            </a:r>
            <a:endParaRPr sz="2400" dirty="0">
              <a:latin typeface="Calibri"/>
              <a:cs typeface="Calibri"/>
            </a:endParaRPr>
          </a:p>
        </p:txBody>
      </p:sp>
    </p:spTree>
    <p:extLst>
      <p:ext uri="{BB962C8B-B14F-4D97-AF65-F5344CB8AC3E}">
        <p14:creationId xmlns:p14="http://schemas.microsoft.com/office/powerpoint/2010/main" val="163238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838200" y="681037"/>
            <a:ext cx="10515600" cy="690574"/>
          </a:xfrm>
          <a:prstGeom prst="rect">
            <a:avLst/>
          </a:prstGeom>
        </p:spPr>
        <p:txBody>
          <a:bodyPr vert="horz" wrap="square" lIns="0" tIns="13335" rIns="0" bIns="0" rtlCol="0" anchor="ctr">
            <a:spAutoFit/>
          </a:bodyPr>
          <a:lstStyle/>
          <a:p>
            <a:pPr marL="12700">
              <a:lnSpc>
                <a:spcPct val="100000"/>
              </a:lnSpc>
              <a:spcBef>
                <a:spcPts val="105"/>
              </a:spcBef>
            </a:pPr>
            <a:r>
              <a:rPr lang="en-US" spc="-5" dirty="0" err="1"/>
              <a:t>RailCo</a:t>
            </a:r>
            <a:r>
              <a:rPr lang="en-US" spc="-5" dirty="0"/>
              <a:t> case example - summary</a:t>
            </a:r>
            <a:endParaRPr spc="-15" dirty="0"/>
          </a:p>
        </p:txBody>
      </p:sp>
      <p:sp>
        <p:nvSpPr>
          <p:cNvPr id="15" name="Content Placeholder 14">
            <a:extLst>
              <a:ext uri="{FF2B5EF4-FFF2-40B4-BE49-F238E27FC236}">
                <a16:creationId xmlns:a16="http://schemas.microsoft.com/office/drawing/2014/main" id="{7BFE652E-0253-4681-AF08-3C877E3CB5AC}"/>
              </a:ext>
            </a:extLst>
          </p:cNvPr>
          <p:cNvSpPr>
            <a:spLocks noGrp="1"/>
          </p:cNvSpPr>
          <p:nvPr>
            <p:ph idx="1"/>
          </p:nvPr>
        </p:nvSpPr>
        <p:spPr>
          <a:xfrm>
            <a:off x="838200" y="1825625"/>
            <a:ext cx="5786535" cy="4351338"/>
          </a:xfrm>
        </p:spPr>
        <p:txBody>
          <a:bodyPr vert="horz" lIns="91440" tIns="45720" rIns="91440" bIns="45720" rtlCol="0">
            <a:normAutofit/>
          </a:bodyPr>
          <a:lstStyle/>
          <a:p>
            <a:r>
              <a:rPr lang="en-GB" spc="-80" dirty="0" err="1"/>
              <a:t>RailCo</a:t>
            </a:r>
            <a:r>
              <a:rPr lang="en-GB" spc="-80" dirty="0"/>
              <a:t> realised that it was loosing their clients to their competitor </a:t>
            </a:r>
          </a:p>
          <a:p>
            <a:r>
              <a:rPr lang="en-GB" spc="-80" dirty="0"/>
              <a:t>To prevent loosing their primary client, Transit Line Systems (TLS), they decided to build a pair of Web Services to participate in online transactions with TLS</a:t>
            </a:r>
          </a:p>
          <a:p>
            <a:pPr lvl="1"/>
            <a:r>
              <a:rPr lang="en-GB" spc="-5" dirty="0" err="1"/>
              <a:t>RailCo</a:t>
            </a:r>
            <a:r>
              <a:rPr lang="en-GB" spc="-5" dirty="0"/>
              <a:t>-to-TLS Invoice Submission Process</a:t>
            </a:r>
          </a:p>
          <a:p>
            <a:pPr lvl="1"/>
            <a:r>
              <a:rPr lang="en-GB" spc="-5" dirty="0"/>
              <a:t>TLS-to-</a:t>
            </a:r>
            <a:r>
              <a:rPr lang="en-GB" spc="-5" dirty="0" err="1"/>
              <a:t>RailCo</a:t>
            </a:r>
            <a:r>
              <a:rPr lang="en-GB" spc="-5" dirty="0"/>
              <a:t> Purchase Order Submission  Process</a:t>
            </a:r>
          </a:p>
          <a:p>
            <a:endParaRPr lang="en-GB" spc="-80" dirty="0"/>
          </a:p>
          <a:p>
            <a:endParaRPr lang="en-US" spc="-80" dirty="0"/>
          </a:p>
        </p:txBody>
      </p:sp>
      <p:sp>
        <p:nvSpPr>
          <p:cNvPr id="4" name="object 2">
            <a:extLst>
              <a:ext uri="{FF2B5EF4-FFF2-40B4-BE49-F238E27FC236}">
                <a16:creationId xmlns:a16="http://schemas.microsoft.com/office/drawing/2014/main" id="{DBCA9E09-32B2-45DD-AACE-78DC2AECE390}"/>
              </a:ext>
            </a:extLst>
          </p:cNvPr>
          <p:cNvSpPr/>
          <p:nvPr/>
        </p:nvSpPr>
        <p:spPr>
          <a:xfrm>
            <a:off x="9114161" y="140238"/>
            <a:ext cx="1998599" cy="4432681"/>
          </a:xfrm>
          <a:prstGeom prst="rect">
            <a:avLst/>
          </a:prstGeom>
          <a:blipFill>
            <a:blip r:embed="rId2" cstate="print"/>
            <a:stretch>
              <a:fillRect/>
            </a:stretch>
          </a:blipFill>
        </p:spPr>
        <p:txBody>
          <a:bodyPr wrap="square" lIns="0" tIns="0" rIns="0" bIns="0" rtlCol="0"/>
          <a:lstStyle/>
          <a:p>
            <a:endParaRPr/>
          </a:p>
        </p:txBody>
      </p:sp>
      <p:sp>
        <p:nvSpPr>
          <p:cNvPr id="5" name="object 13">
            <a:extLst>
              <a:ext uri="{FF2B5EF4-FFF2-40B4-BE49-F238E27FC236}">
                <a16:creationId xmlns:a16="http://schemas.microsoft.com/office/drawing/2014/main" id="{6274BE28-F36E-400C-A566-90197C9552EC}"/>
              </a:ext>
            </a:extLst>
          </p:cNvPr>
          <p:cNvSpPr txBox="1"/>
          <p:nvPr/>
        </p:nvSpPr>
        <p:spPr>
          <a:xfrm>
            <a:off x="7623111" y="4922648"/>
            <a:ext cx="3846829" cy="1490152"/>
          </a:xfrm>
          <a:prstGeom prst="rect">
            <a:avLst/>
          </a:prstGeom>
        </p:spPr>
        <p:txBody>
          <a:bodyPr vert="horz" wrap="square" lIns="0" tIns="12700" rIns="0" bIns="0" rtlCol="0">
            <a:spAutoFit/>
          </a:bodyPr>
          <a:lstStyle/>
          <a:p>
            <a:pPr marL="12700" marR="5080" algn="ctr">
              <a:spcBef>
                <a:spcPts val="100"/>
              </a:spcBef>
            </a:pPr>
            <a:r>
              <a:rPr sz="2400" b="1" spc="-5" dirty="0">
                <a:latin typeface="Calibri"/>
                <a:cs typeface="Calibri"/>
              </a:rPr>
              <a:t>Figure </a:t>
            </a:r>
            <a:r>
              <a:rPr sz="2400" b="1" dirty="0">
                <a:latin typeface="Calibri"/>
                <a:cs typeface="Calibri"/>
              </a:rPr>
              <a:t>2.1:</a:t>
            </a:r>
            <a:r>
              <a:rPr sz="2400" b="1" spc="-80" dirty="0">
                <a:latin typeface="Calibri"/>
                <a:cs typeface="Calibri"/>
              </a:rPr>
              <a:t> </a:t>
            </a:r>
            <a:r>
              <a:rPr sz="2400" spc="-20" dirty="0">
                <a:latin typeface="Calibri"/>
                <a:cs typeface="Calibri"/>
              </a:rPr>
              <a:t>RailCo’s  </a:t>
            </a:r>
            <a:r>
              <a:rPr sz="2400" spc="-5" dirty="0">
                <a:latin typeface="Calibri"/>
                <a:cs typeface="Calibri"/>
              </a:rPr>
              <a:t>initial set of </a:t>
            </a:r>
            <a:r>
              <a:rPr sz="2400" spc="-25" dirty="0">
                <a:latin typeface="Calibri"/>
                <a:cs typeface="Calibri"/>
              </a:rPr>
              <a:t>Web  </a:t>
            </a:r>
            <a:r>
              <a:rPr sz="2400" dirty="0">
                <a:latin typeface="Calibri"/>
                <a:cs typeface="Calibri"/>
              </a:rPr>
              <a:t>services, designed  </a:t>
            </a:r>
            <a:r>
              <a:rPr sz="2400" spc="-5" dirty="0">
                <a:latin typeface="Calibri"/>
                <a:cs typeface="Calibri"/>
              </a:rPr>
              <a:t>only </a:t>
            </a:r>
            <a:r>
              <a:rPr sz="2400" spc="-10" dirty="0">
                <a:latin typeface="Calibri"/>
                <a:cs typeface="Calibri"/>
              </a:rPr>
              <a:t>to </a:t>
            </a:r>
            <a:r>
              <a:rPr sz="2400" spc="-5" dirty="0">
                <a:latin typeface="Calibri"/>
                <a:cs typeface="Calibri"/>
              </a:rPr>
              <a:t>allow  RailCo </a:t>
            </a:r>
            <a:r>
              <a:rPr sz="2400" spc="-10" dirty="0">
                <a:latin typeface="Calibri"/>
                <a:cs typeface="Calibri"/>
              </a:rPr>
              <a:t>to </a:t>
            </a:r>
            <a:r>
              <a:rPr sz="2400" spc="-5" dirty="0">
                <a:latin typeface="Calibri"/>
                <a:cs typeface="Calibri"/>
              </a:rPr>
              <a:t>connect  </a:t>
            </a:r>
            <a:r>
              <a:rPr sz="2400" spc="-10" dirty="0">
                <a:latin typeface="Calibri"/>
                <a:cs typeface="Calibri"/>
              </a:rPr>
              <a:t>to </a:t>
            </a:r>
            <a:r>
              <a:rPr sz="2400" spc="-30" dirty="0">
                <a:latin typeface="Calibri"/>
                <a:cs typeface="Calibri"/>
              </a:rPr>
              <a:t>TLS’s </a:t>
            </a:r>
            <a:r>
              <a:rPr sz="2400" dirty="0">
                <a:latin typeface="Calibri"/>
                <a:cs typeface="Calibri"/>
              </a:rPr>
              <a:t>B2B  </a:t>
            </a:r>
            <a:r>
              <a:rPr sz="2400" spc="-5" dirty="0">
                <a:latin typeface="Calibri"/>
                <a:cs typeface="Calibri"/>
              </a:rPr>
              <a:t>solution.</a:t>
            </a:r>
            <a:endParaRPr sz="2400" dirty="0">
              <a:latin typeface="Calibri"/>
              <a:cs typeface="Calibri"/>
            </a:endParaRPr>
          </a:p>
        </p:txBody>
      </p:sp>
    </p:spTree>
    <p:extLst>
      <p:ext uri="{BB962C8B-B14F-4D97-AF65-F5344CB8AC3E}">
        <p14:creationId xmlns:p14="http://schemas.microsoft.com/office/powerpoint/2010/main" val="343765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E24D91-EECE-469C-8528-5FE3A5A088B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800" dirty="0"/>
              <a:t>Based on the information given in the case, </a:t>
            </a:r>
            <a:r>
              <a:rPr lang="en-US" sz="2800" dirty="0" err="1">
                <a:solidFill>
                  <a:srgbClr val="FF0000"/>
                </a:solidFill>
              </a:rPr>
              <a:t>RailCo</a:t>
            </a:r>
            <a:r>
              <a:rPr lang="en-US" sz="2800" dirty="0">
                <a:solidFill>
                  <a:srgbClr val="FF0000"/>
                </a:solidFill>
              </a:rPr>
              <a:t> constructed their services based on which approach?</a:t>
            </a:r>
          </a:p>
        </p:txBody>
      </p:sp>
      <p:sp>
        <p:nvSpPr>
          <p:cNvPr id="7" name="TextBox 6">
            <a:extLst>
              <a:ext uri="{FF2B5EF4-FFF2-40B4-BE49-F238E27FC236}">
                <a16:creationId xmlns:a16="http://schemas.microsoft.com/office/drawing/2014/main" id="{DA49791D-C8BA-4375-BB0E-1FDB9DBF785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Bottom-up</a:t>
            </a:r>
          </a:p>
        </p:txBody>
      </p:sp>
      <p:sp>
        <p:nvSpPr>
          <p:cNvPr id="8" name="TextBox 7">
            <a:extLst>
              <a:ext uri="{FF2B5EF4-FFF2-40B4-BE49-F238E27FC236}">
                <a16:creationId xmlns:a16="http://schemas.microsoft.com/office/drawing/2014/main" id="{34785845-F480-4BDD-BE97-907A7C1BB0FE}"/>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Top-down</a:t>
            </a:r>
          </a:p>
        </p:txBody>
      </p:sp>
      <p:sp>
        <p:nvSpPr>
          <p:cNvPr id="9" name="TextBox 8">
            <a:extLst>
              <a:ext uri="{FF2B5EF4-FFF2-40B4-BE49-F238E27FC236}">
                <a16:creationId xmlns:a16="http://schemas.microsoft.com/office/drawing/2014/main" id="{184CDFC6-E1F6-4EF6-8CE2-0460443FD99F}"/>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Agile</a:t>
            </a:r>
          </a:p>
        </p:txBody>
      </p:sp>
      <p:sp>
        <p:nvSpPr>
          <p:cNvPr id="11" name="Oval 10">
            <a:extLst>
              <a:ext uri="{FF2B5EF4-FFF2-40B4-BE49-F238E27FC236}">
                <a16:creationId xmlns:a16="http://schemas.microsoft.com/office/drawing/2014/main" id="{006894AF-2CEC-4553-9518-4627BC3B6FDA}"/>
              </a:ext>
            </a:extLst>
          </p:cNvPr>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Oval 11">
            <a:extLst>
              <a:ext uri="{FF2B5EF4-FFF2-40B4-BE49-F238E27FC236}">
                <a16:creationId xmlns:a16="http://schemas.microsoft.com/office/drawing/2014/main" id="{2CE9B275-CBD7-457A-81C6-1B0754A06FAB}"/>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Oval 12">
            <a:extLst>
              <a:ext uri="{FF2B5EF4-FFF2-40B4-BE49-F238E27FC236}">
                <a16:creationId xmlns:a16="http://schemas.microsoft.com/office/drawing/2014/main" id="{AA40835F-7AB0-421E-B726-95DC90C0EB2F}"/>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5" name="Rectangle: Rounded Corners 14">
            <a:extLst>
              <a:ext uri="{FF2B5EF4-FFF2-40B4-BE49-F238E27FC236}">
                <a16:creationId xmlns:a16="http://schemas.microsoft.com/office/drawing/2014/main" id="{1B3DCEF3-AA77-4EBD-A6B8-63FFA36329E2}"/>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4" name="Group 13"/>
          <p:cNvGrpSpPr/>
          <p:nvPr>
            <p:custDataLst>
              <p:tags r:id="rId10"/>
            </p:custDataLst>
          </p:nvPr>
        </p:nvGrpSpPr>
        <p:grpSpPr>
          <a:xfrm>
            <a:off x="0" y="0"/>
            <a:ext cx="12192000" cy="635000"/>
            <a:chOff x="0" y="0"/>
            <a:chExt cx="12192000" cy="635000"/>
          </a:xfrm>
        </p:grpSpPr>
        <p:sp>
          <p:nvSpPr>
            <p:cNvPr id="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GB">
                  <a:solidFill>
                    <a:srgbClr val="000000"/>
                  </a:solidFill>
                  <a:latin typeface="Microsoft Yahei"/>
                  <a:ea typeface="Microsoft Yahei"/>
                  <a:sym typeface="Microsoft Yahei"/>
                </a:rPr>
                <a:t>Poll</a:t>
              </a:r>
            </a:p>
          </p:txBody>
        </p:sp>
        <p:sp>
          <p:nvSpPr>
            <p:cNvPr id="2" name="TipText"/>
            <p:cNvSpPr txBox="1"/>
            <p:nvPr>
              <p:custDataLst>
                <p:tags r:id="rId15"/>
              </p:custDataLst>
            </p:nvPr>
          </p:nvSpPr>
          <p:spPr>
            <a:xfrm>
              <a:off x="1143000" y="109220"/>
              <a:ext cx="2286000" cy="508000"/>
            </a:xfrm>
            <a:prstGeom prst="rect">
              <a:avLst/>
            </a:prstGeom>
            <a:noFill/>
          </p:spPr>
          <p:txBody>
            <a:bodyPr vert="horz" wrap="none" rtlCol="0" anchor="ctr" anchorCtr="0">
              <a:noAutofit/>
            </a:bodyPr>
            <a:lstStyle/>
            <a:p>
              <a:r>
                <a:rPr lang="en-GB" sz="1400">
                  <a:solidFill>
                    <a:srgbClr val="808080"/>
                  </a:solidFill>
                  <a:latin typeface="Microsoft Yahei"/>
                  <a:ea typeface="Microsoft Yahei"/>
                  <a:sym typeface="Microsoft Yahei"/>
                </a:rPr>
                <a:t>1 answer(s) at most</a:t>
              </a:r>
            </a:p>
          </p:txBody>
        </p:sp>
      </p:grpSp>
      <p:pic>
        <p:nvPicPr>
          <p:cNvPr id="5" name="Picture 4">
            <a:extLst>
              <a:ext uri="{FF2B5EF4-FFF2-40B4-BE49-F238E27FC236}">
                <a16:creationId xmlns:a16="http://schemas.microsoft.com/office/drawing/2014/main" id="{C80D068E-5072-465A-A7C4-DFEA5ADE2454}"/>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371669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E24D91-EECE-469C-8528-5FE3A5A088B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800" dirty="0"/>
              <a:t>Based on the information given in the case, </a:t>
            </a:r>
            <a:r>
              <a:rPr lang="en-US" sz="2800" dirty="0" err="1">
                <a:solidFill>
                  <a:srgbClr val="FF0000"/>
                </a:solidFill>
              </a:rPr>
              <a:t>RailCo</a:t>
            </a:r>
            <a:r>
              <a:rPr lang="en-US" sz="2800" dirty="0">
                <a:solidFill>
                  <a:srgbClr val="FF0000"/>
                </a:solidFill>
              </a:rPr>
              <a:t> constructed their services based on which approach?</a:t>
            </a:r>
          </a:p>
        </p:txBody>
      </p:sp>
      <p:sp>
        <p:nvSpPr>
          <p:cNvPr id="7" name="TextBox 6">
            <a:extLst>
              <a:ext uri="{FF2B5EF4-FFF2-40B4-BE49-F238E27FC236}">
                <a16:creationId xmlns:a16="http://schemas.microsoft.com/office/drawing/2014/main" id="{DA49791D-C8BA-4375-BB0E-1FDB9DBF785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Bottom-up</a:t>
            </a:r>
          </a:p>
        </p:txBody>
      </p:sp>
      <p:sp>
        <p:nvSpPr>
          <p:cNvPr id="8" name="TextBox 7">
            <a:extLst>
              <a:ext uri="{FF2B5EF4-FFF2-40B4-BE49-F238E27FC236}">
                <a16:creationId xmlns:a16="http://schemas.microsoft.com/office/drawing/2014/main" id="{34785845-F480-4BDD-BE97-907A7C1BB0FE}"/>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Top-down</a:t>
            </a:r>
          </a:p>
        </p:txBody>
      </p:sp>
      <p:sp>
        <p:nvSpPr>
          <p:cNvPr id="9" name="TextBox 8">
            <a:extLst>
              <a:ext uri="{FF2B5EF4-FFF2-40B4-BE49-F238E27FC236}">
                <a16:creationId xmlns:a16="http://schemas.microsoft.com/office/drawing/2014/main" id="{184CDFC6-E1F6-4EF6-8CE2-0460443FD99F}"/>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Agile</a:t>
            </a:r>
          </a:p>
        </p:txBody>
      </p:sp>
      <p:sp>
        <p:nvSpPr>
          <p:cNvPr id="11" name="Oval 10">
            <a:extLst>
              <a:ext uri="{FF2B5EF4-FFF2-40B4-BE49-F238E27FC236}">
                <a16:creationId xmlns:a16="http://schemas.microsoft.com/office/drawing/2014/main" id="{006894AF-2CEC-4553-9518-4627BC3B6FDA}"/>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Oval 11">
            <a:extLst>
              <a:ext uri="{FF2B5EF4-FFF2-40B4-BE49-F238E27FC236}">
                <a16:creationId xmlns:a16="http://schemas.microsoft.com/office/drawing/2014/main" id="{2CE9B275-CBD7-457A-81C6-1B0754A06FAB}"/>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Oval 12">
            <a:extLst>
              <a:ext uri="{FF2B5EF4-FFF2-40B4-BE49-F238E27FC236}">
                <a16:creationId xmlns:a16="http://schemas.microsoft.com/office/drawing/2014/main" id="{AA40835F-7AB0-421E-B726-95DC90C0EB2F}"/>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5" name="Rectangle: Rounded Corners 14">
            <a:extLst>
              <a:ext uri="{FF2B5EF4-FFF2-40B4-BE49-F238E27FC236}">
                <a16:creationId xmlns:a16="http://schemas.microsoft.com/office/drawing/2014/main" id="{1B3DCEF3-AA77-4EBD-A6B8-63FFA36329E2}"/>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20" name="Group 19">
            <a:extLst>
              <a:ext uri="{FF2B5EF4-FFF2-40B4-BE49-F238E27FC236}">
                <a16:creationId xmlns:a16="http://schemas.microsoft.com/office/drawing/2014/main" id="{B5F2874D-DFAA-411B-BC53-210D1657C528}"/>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D0931E04-C480-484A-8CAD-A79D2AE32021}"/>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1036FB62-E211-48C0-BE60-03CED73FD749}"/>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1B49E0C0-CF08-45CE-B463-2F6B3111D502}"/>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p>
          </p:txBody>
        </p:sp>
        <p:sp>
          <p:nvSpPr>
            <p:cNvPr id="19" name="TipText">
              <a:extLst>
                <a:ext uri="{FF2B5EF4-FFF2-40B4-BE49-F238E27FC236}">
                  <a16:creationId xmlns:a16="http://schemas.microsoft.com/office/drawing/2014/main" id="{121E5436-660E-429A-AC67-A76DCD014AF4}"/>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p>
          </p:txBody>
        </p:sp>
      </p:grpSp>
      <p:pic>
        <p:nvPicPr>
          <p:cNvPr id="5" name="Picture 4">
            <a:extLst>
              <a:ext uri="{FF2B5EF4-FFF2-40B4-BE49-F238E27FC236}">
                <a16:creationId xmlns:a16="http://schemas.microsoft.com/office/drawing/2014/main" id="{C80D068E-5072-465A-A7C4-DFEA5ADE2454}"/>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810139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1B0-C18A-4B13-BC86-36BE3C6A45B2}"/>
              </a:ext>
            </a:extLst>
          </p:cNvPr>
          <p:cNvSpPr>
            <a:spLocks noGrp="1"/>
          </p:cNvSpPr>
          <p:nvPr>
            <p:ph type="title"/>
          </p:nvPr>
        </p:nvSpPr>
        <p:spPr/>
        <p:txBody>
          <a:bodyPr/>
          <a:lstStyle/>
          <a:p>
            <a:r>
              <a:rPr lang="en-US" dirty="0" err="1"/>
              <a:t>RailCo</a:t>
            </a:r>
            <a:r>
              <a:rPr lang="en-US" b="1" dirty="0"/>
              <a:t> bottom-up </a:t>
            </a:r>
            <a:r>
              <a:rPr lang="en-US" dirty="0"/>
              <a:t>Web services construction results </a:t>
            </a:r>
          </a:p>
        </p:txBody>
      </p:sp>
      <p:sp>
        <p:nvSpPr>
          <p:cNvPr id="3" name="Content Placeholder 2">
            <a:extLst>
              <a:ext uri="{FF2B5EF4-FFF2-40B4-BE49-F238E27FC236}">
                <a16:creationId xmlns:a16="http://schemas.microsoft.com/office/drawing/2014/main" id="{84469410-1E8D-4C5F-9806-ED706372F049}"/>
              </a:ext>
            </a:extLst>
          </p:cNvPr>
          <p:cNvSpPr>
            <a:spLocks noGrp="1"/>
          </p:cNvSpPr>
          <p:nvPr>
            <p:ph idx="1"/>
          </p:nvPr>
        </p:nvSpPr>
        <p:spPr/>
        <p:txBody>
          <a:bodyPr>
            <a:normAutofit/>
          </a:bodyPr>
          <a:lstStyle/>
          <a:p>
            <a:r>
              <a:rPr lang="en-US" sz="4000" dirty="0"/>
              <a:t>The services were assembled quickly, to accommodate a single client</a:t>
            </a:r>
          </a:p>
        </p:txBody>
      </p:sp>
    </p:spTree>
    <p:extLst>
      <p:ext uri="{BB962C8B-B14F-4D97-AF65-F5344CB8AC3E}">
        <p14:creationId xmlns:p14="http://schemas.microsoft.com/office/powerpoint/2010/main" val="3484322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1B0-C18A-4B13-BC86-36BE3C6A45B2}"/>
              </a:ext>
            </a:extLst>
          </p:cNvPr>
          <p:cNvSpPr>
            <a:spLocks noGrp="1"/>
          </p:cNvSpPr>
          <p:nvPr>
            <p:ph type="title"/>
          </p:nvPr>
        </p:nvSpPr>
        <p:spPr/>
        <p:txBody>
          <a:bodyPr/>
          <a:lstStyle/>
          <a:p>
            <a:r>
              <a:rPr lang="en-US" dirty="0" err="1"/>
              <a:t>RailCo</a:t>
            </a:r>
            <a:r>
              <a:rPr lang="en-US" b="1" dirty="0"/>
              <a:t> bottom-up </a:t>
            </a:r>
            <a:r>
              <a:rPr lang="en-US" dirty="0"/>
              <a:t>Web services construction results </a:t>
            </a:r>
          </a:p>
        </p:txBody>
      </p:sp>
      <p:sp>
        <p:nvSpPr>
          <p:cNvPr id="3" name="Content Placeholder 2">
            <a:extLst>
              <a:ext uri="{FF2B5EF4-FFF2-40B4-BE49-F238E27FC236}">
                <a16:creationId xmlns:a16="http://schemas.microsoft.com/office/drawing/2014/main" id="{84469410-1E8D-4C5F-9806-ED706372F049}"/>
              </a:ext>
            </a:extLst>
          </p:cNvPr>
          <p:cNvSpPr>
            <a:spLocks noGrp="1"/>
          </p:cNvSpPr>
          <p:nvPr>
            <p:ph idx="1"/>
          </p:nvPr>
        </p:nvSpPr>
        <p:spPr/>
        <p:txBody>
          <a:bodyPr>
            <a:normAutofit/>
          </a:bodyPr>
          <a:lstStyle/>
          <a:p>
            <a:r>
              <a:rPr lang="en-US" sz="4000" dirty="0"/>
              <a:t>The services were assembled quickly, to accommodate a single client</a:t>
            </a:r>
          </a:p>
          <a:p>
            <a:r>
              <a:rPr lang="en-US" sz="4000" dirty="0"/>
              <a:t>The services were delivered to accommodate a specific need </a:t>
            </a:r>
          </a:p>
          <a:p>
            <a:pPr lvl="1"/>
            <a:r>
              <a:rPr lang="en-US" sz="3600" dirty="0"/>
              <a:t> fulfilled immediate business requirements </a:t>
            </a:r>
          </a:p>
        </p:txBody>
      </p:sp>
    </p:spTree>
    <p:extLst>
      <p:ext uri="{BB962C8B-B14F-4D97-AF65-F5344CB8AC3E}">
        <p14:creationId xmlns:p14="http://schemas.microsoft.com/office/powerpoint/2010/main" val="32443110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1B0-C18A-4B13-BC86-36BE3C6A45B2}"/>
              </a:ext>
            </a:extLst>
          </p:cNvPr>
          <p:cNvSpPr>
            <a:spLocks noGrp="1"/>
          </p:cNvSpPr>
          <p:nvPr>
            <p:ph type="title"/>
          </p:nvPr>
        </p:nvSpPr>
        <p:spPr/>
        <p:txBody>
          <a:bodyPr/>
          <a:lstStyle/>
          <a:p>
            <a:r>
              <a:rPr lang="en-US" dirty="0" err="1"/>
              <a:t>RailCo</a:t>
            </a:r>
            <a:r>
              <a:rPr lang="en-US" b="1" dirty="0"/>
              <a:t> bottom-up </a:t>
            </a:r>
            <a:r>
              <a:rPr lang="en-US" dirty="0"/>
              <a:t>Web services construction results </a:t>
            </a:r>
          </a:p>
        </p:txBody>
      </p:sp>
      <p:sp>
        <p:nvSpPr>
          <p:cNvPr id="3" name="Content Placeholder 2">
            <a:extLst>
              <a:ext uri="{FF2B5EF4-FFF2-40B4-BE49-F238E27FC236}">
                <a16:creationId xmlns:a16="http://schemas.microsoft.com/office/drawing/2014/main" id="{84469410-1E8D-4C5F-9806-ED706372F049}"/>
              </a:ext>
            </a:extLst>
          </p:cNvPr>
          <p:cNvSpPr>
            <a:spLocks noGrp="1"/>
          </p:cNvSpPr>
          <p:nvPr>
            <p:ph idx="1"/>
          </p:nvPr>
        </p:nvSpPr>
        <p:spPr/>
        <p:txBody>
          <a:bodyPr>
            <a:normAutofit/>
          </a:bodyPr>
          <a:lstStyle/>
          <a:p>
            <a:r>
              <a:rPr lang="en-US" sz="4000" dirty="0"/>
              <a:t>The services were assembled quickly, to accommodate a single client</a:t>
            </a:r>
          </a:p>
          <a:p>
            <a:r>
              <a:rPr lang="en-US" sz="4000" dirty="0"/>
              <a:t>The services were delivered to accommodate a specific need </a:t>
            </a:r>
          </a:p>
          <a:p>
            <a:pPr lvl="1"/>
            <a:r>
              <a:rPr lang="en-US" sz="3600" dirty="0"/>
              <a:t> fulfilled immediate business requirements </a:t>
            </a:r>
          </a:p>
          <a:p>
            <a:r>
              <a:rPr lang="en-US" sz="4000" dirty="0"/>
              <a:t>Efficient</a:t>
            </a:r>
          </a:p>
        </p:txBody>
      </p:sp>
    </p:spTree>
    <p:extLst>
      <p:ext uri="{BB962C8B-B14F-4D97-AF65-F5344CB8AC3E}">
        <p14:creationId xmlns:p14="http://schemas.microsoft.com/office/powerpoint/2010/main" val="9234161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1B0-C18A-4B13-BC86-36BE3C6A45B2}"/>
              </a:ext>
            </a:extLst>
          </p:cNvPr>
          <p:cNvSpPr>
            <a:spLocks noGrp="1"/>
          </p:cNvSpPr>
          <p:nvPr>
            <p:ph type="title"/>
          </p:nvPr>
        </p:nvSpPr>
        <p:spPr/>
        <p:txBody>
          <a:bodyPr/>
          <a:lstStyle/>
          <a:p>
            <a:r>
              <a:rPr lang="en-US" dirty="0" err="1"/>
              <a:t>RailCo</a:t>
            </a:r>
            <a:r>
              <a:rPr lang="en-US" b="1" dirty="0"/>
              <a:t> bottom-up </a:t>
            </a:r>
            <a:r>
              <a:rPr lang="en-US" dirty="0"/>
              <a:t>Web services construction results </a:t>
            </a:r>
          </a:p>
        </p:txBody>
      </p:sp>
      <p:sp>
        <p:nvSpPr>
          <p:cNvPr id="3" name="Content Placeholder 2">
            <a:extLst>
              <a:ext uri="{FF2B5EF4-FFF2-40B4-BE49-F238E27FC236}">
                <a16:creationId xmlns:a16="http://schemas.microsoft.com/office/drawing/2014/main" id="{84469410-1E8D-4C5F-9806-ED706372F049}"/>
              </a:ext>
            </a:extLst>
          </p:cNvPr>
          <p:cNvSpPr>
            <a:spLocks noGrp="1"/>
          </p:cNvSpPr>
          <p:nvPr>
            <p:ph idx="1"/>
          </p:nvPr>
        </p:nvSpPr>
        <p:spPr/>
        <p:txBody>
          <a:bodyPr>
            <a:normAutofit/>
          </a:bodyPr>
          <a:lstStyle/>
          <a:p>
            <a:r>
              <a:rPr lang="en-US" sz="4000" dirty="0"/>
              <a:t>The services were assembled quickly, to accommodate a single client</a:t>
            </a:r>
          </a:p>
          <a:p>
            <a:r>
              <a:rPr lang="en-US" sz="4000" dirty="0"/>
              <a:t>The services were delivered to accommodate a specific need </a:t>
            </a:r>
          </a:p>
          <a:p>
            <a:pPr lvl="1"/>
            <a:r>
              <a:rPr lang="en-US" sz="3600" dirty="0"/>
              <a:t> fulfilled immediate business requirements </a:t>
            </a:r>
          </a:p>
          <a:p>
            <a:r>
              <a:rPr lang="en-US" sz="4000" dirty="0"/>
              <a:t>Efficient</a:t>
            </a:r>
          </a:p>
          <a:p>
            <a:r>
              <a:rPr lang="en-US" sz="4000" dirty="0"/>
              <a:t>Cost-effective</a:t>
            </a:r>
          </a:p>
        </p:txBody>
      </p:sp>
    </p:spTree>
    <p:extLst>
      <p:ext uri="{BB962C8B-B14F-4D97-AF65-F5344CB8AC3E}">
        <p14:creationId xmlns:p14="http://schemas.microsoft.com/office/powerpoint/2010/main" val="6563651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1B0-C18A-4B13-BC86-36BE3C6A45B2}"/>
              </a:ext>
            </a:extLst>
          </p:cNvPr>
          <p:cNvSpPr>
            <a:spLocks noGrp="1"/>
          </p:cNvSpPr>
          <p:nvPr>
            <p:ph type="title"/>
          </p:nvPr>
        </p:nvSpPr>
        <p:spPr/>
        <p:txBody>
          <a:bodyPr/>
          <a:lstStyle/>
          <a:p>
            <a:r>
              <a:rPr lang="en-US" dirty="0" err="1"/>
              <a:t>RailCo</a:t>
            </a:r>
            <a:r>
              <a:rPr lang="en-US" b="1" dirty="0"/>
              <a:t> bottom-up </a:t>
            </a:r>
            <a:r>
              <a:rPr lang="en-US" dirty="0"/>
              <a:t>Web services construction results </a:t>
            </a:r>
          </a:p>
        </p:txBody>
      </p:sp>
      <p:sp>
        <p:nvSpPr>
          <p:cNvPr id="3" name="Content Placeholder 2">
            <a:extLst>
              <a:ext uri="{FF2B5EF4-FFF2-40B4-BE49-F238E27FC236}">
                <a16:creationId xmlns:a16="http://schemas.microsoft.com/office/drawing/2014/main" id="{84469410-1E8D-4C5F-9806-ED706372F049}"/>
              </a:ext>
            </a:extLst>
          </p:cNvPr>
          <p:cNvSpPr>
            <a:spLocks noGrp="1"/>
          </p:cNvSpPr>
          <p:nvPr>
            <p:ph idx="1"/>
          </p:nvPr>
        </p:nvSpPr>
        <p:spPr/>
        <p:txBody>
          <a:bodyPr>
            <a:normAutofit fontScale="92500" lnSpcReduction="10000"/>
          </a:bodyPr>
          <a:lstStyle/>
          <a:p>
            <a:r>
              <a:rPr lang="en-US" sz="4000" dirty="0"/>
              <a:t>The services were assembled quickly, to accommodate a single client</a:t>
            </a:r>
          </a:p>
          <a:p>
            <a:r>
              <a:rPr lang="en-US" sz="4000" dirty="0"/>
              <a:t>The services were delivered to accommodate a specific need </a:t>
            </a:r>
          </a:p>
          <a:p>
            <a:pPr lvl="1"/>
            <a:r>
              <a:rPr lang="en-US" sz="3600" dirty="0"/>
              <a:t> fulfilled immediate business requirements </a:t>
            </a:r>
          </a:p>
          <a:p>
            <a:r>
              <a:rPr lang="en-US" sz="4000" dirty="0"/>
              <a:t>Efficient</a:t>
            </a:r>
          </a:p>
          <a:p>
            <a:r>
              <a:rPr lang="en-US" sz="4000" dirty="0"/>
              <a:t>Cost-effective</a:t>
            </a:r>
          </a:p>
          <a:p>
            <a:r>
              <a:rPr lang="en-US" sz="4000" dirty="0">
                <a:solidFill>
                  <a:srgbClr val="FF0000"/>
                </a:solidFill>
              </a:rPr>
              <a:t>Initially considered successful </a:t>
            </a:r>
          </a:p>
        </p:txBody>
      </p:sp>
    </p:spTree>
    <p:extLst>
      <p:ext uri="{BB962C8B-B14F-4D97-AF65-F5344CB8AC3E}">
        <p14:creationId xmlns:p14="http://schemas.microsoft.com/office/powerpoint/2010/main" val="17385866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analysis</a:t>
            </a:r>
          </a:p>
        </p:txBody>
      </p:sp>
      <p:sp>
        <p:nvSpPr>
          <p:cNvPr id="3" name="内容占位符 2"/>
          <p:cNvSpPr>
            <a:spLocks noGrp="1"/>
          </p:cNvSpPr>
          <p:nvPr>
            <p:ph idx="1"/>
          </p:nvPr>
        </p:nvSpPr>
        <p:spPr/>
        <p:txBody>
          <a:bodyPr>
            <a:normAutofit/>
          </a:bodyPr>
          <a:lstStyle/>
          <a:p>
            <a:r>
              <a:rPr lang="en-GB" sz="3600" dirty="0"/>
              <a:t>In this initial stage that we determine the potential scope of our SOA </a:t>
            </a:r>
          </a:p>
          <a:p>
            <a:r>
              <a:rPr lang="en-GB" sz="3600" dirty="0"/>
              <a:t>Service layers are mapped out</a:t>
            </a:r>
          </a:p>
          <a:p>
            <a:r>
              <a:rPr lang="en-GB" sz="3600" dirty="0"/>
              <a:t>Individual services are </a:t>
            </a:r>
            <a:r>
              <a:rPr lang="en-GB" sz="3600" dirty="0" err="1"/>
              <a:t>modeled</a:t>
            </a:r>
            <a:r>
              <a:rPr lang="en-GB" sz="3600" dirty="0"/>
              <a:t> as </a:t>
            </a:r>
            <a:r>
              <a:rPr lang="en-GB" sz="3600" dirty="0">
                <a:highlight>
                  <a:srgbClr val="FFFF00"/>
                </a:highlight>
              </a:rPr>
              <a:t>service candidates </a:t>
            </a:r>
            <a:r>
              <a:rPr lang="en-GB" sz="3600" dirty="0"/>
              <a:t>that comprise a preliminary SOA</a:t>
            </a:r>
          </a:p>
          <a:p>
            <a:endParaRPr lang="en-GB" sz="36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366" y="0"/>
            <a:ext cx="3219724" cy="1996228"/>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a:extLst>
              <a:ext uri="{FF2B5EF4-FFF2-40B4-BE49-F238E27FC236}">
                <a16:creationId xmlns:a16="http://schemas.microsoft.com/office/drawing/2014/main" id="{37962557-67D5-459F-8593-2C77DC965BCD}"/>
              </a:ext>
            </a:extLst>
          </p:cNvPr>
          <p:cNvSpPr/>
          <p:nvPr/>
        </p:nvSpPr>
        <p:spPr>
          <a:xfrm>
            <a:off x="8710863" y="21175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21295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53B-1F66-4A63-AFE8-51D155F43C81}"/>
              </a:ext>
            </a:extLst>
          </p:cNvPr>
          <p:cNvSpPr>
            <a:spLocks noGrp="1"/>
          </p:cNvSpPr>
          <p:nvPr>
            <p:ph type="title"/>
          </p:nvPr>
        </p:nvSpPr>
        <p:spPr/>
        <p:txBody>
          <a:bodyPr/>
          <a:lstStyle/>
          <a:p>
            <a:r>
              <a:rPr lang="en-US" dirty="0"/>
              <a:t>However, very soon </a:t>
            </a:r>
            <a:r>
              <a:rPr lang="en-US" dirty="0" err="1"/>
              <a:t>RailCo</a:t>
            </a:r>
            <a:r>
              <a:rPr lang="en-US" dirty="0"/>
              <a:t> needed to respond to multiple changes</a:t>
            </a:r>
          </a:p>
        </p:txBody>
      </p:sp>
      <p:sp>
        <p:nvSpPr>
          <p:cNvPr id="3" name="Content Placeholder 2">
            <a:extLst>
              <a:ext uri="{FF2B5EF4-FFF2-40B4-BE49-F238E27FC236}">
                <a16:creationId xmlns:a16="http://schemas.microsoft.com/office/drawing/2014/main" id="{BB4D2D29-57C4-44B5-ABD8-5AC1117B4211}"/>
              </a:ext>
            </a:extLst>
          </p:cNvPr>
          <p:cNvSpPr>
            <a:spLocks noGrp="1"/>
          </p:cNvSpPr>
          <p:nvPr>
            <p:ph idx="1"/>
          </p:nvPr>
        </p:nvSpPr>
        <p:spPr/>
        <p:txBody>
          <a:bodyPr>
            <a:normAutofit/>
          </a:bodyPr>
          <a:lstStyle/>
          <a:p>
            <a:r>
              <a:rPr lang="en-US" sz="3200" dirty="0"/>
              <a:t>TSL implemented a new policy that affected some of the purchase order business logic on </a:t>
            </a:r>
            <a:r>
              <a:rPr lang="en-US" sz="3200" dirty="0" err="1"/>
              <a:t>RailCo’s</a:t>
            </a:r>
            <a:r>
              <a:rPr lang="en-US" sz="3200" dirty="0"/>
              <a:t> end</a:t>
            </a:r>
          </a:p>
        </p:txBody>
      </p:sp>
    </p:spTree>
    <p:extLst>
      <p:ext uri="{BB962C8B-B14F-4D97-AF65-F5344CB8AC3E}">
        <p14:creationId xmlns:p14="http://schemas.microsoft.com/office/powerpoint/2010/main" val="1770310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53B-1F66-4A63-AFE8-51D155F43C81}"/>
              </a:ext>
            </a:extLst>
          </p:cNvPr>
          <p:cNvSpPr>
            <a:spLocks noGrp="1"/>
          </p:cNvSpPr>
          <p:nvPr>
            <p:ph type="title"/>
          </p:nvPr>
        </p:nvSpPr>
        <p:spPr/>
        <p:txBody>
          <a:bodyPr/>
          <a:lstStyle/>
          <a:p>
            <a:r>
              <a:rPr lang="en-US" dirty="0"/>
              <a:t>However, very soon </a:t>
            </a:r>
            <a:r>
              <a:rPr lang="en-US" dirty="0" err="1"/>
              <a:t>RailCo</a:t>
            </a:r>
            <a:r>
              <a:rPr lang="en-US" dirty="0"/>
              <a:t> needed to respond to multiple changes</a:t>
            </a:r>
          </a:p>
        </p:txBody>
      </p:sp>
      <p:sp>
        <p:nvSpPr>
          <p:cNvPr id="3" name="Content Placeholder 2">
            <a:extLst>
              <a:ext uri="{FF2B5EF4-FFF2-40B4-BE49-F238E27FC236}">
                <a16:creationId xmlns:a16="http://schemas.microsoft.com/office/drawing/2014/main" id="{BB4D2D29-57C4-44B5-ABD8-5AC1117B4211}"/>
              </a:ext>
            </a:extLst>
          </p:cNvPr>
          <p:cNvSpPr>
            <a:spLocks noGrp="1"/>
          </p:cNvSpPr>
          <p:nvPr>
            <p:ph idx="1"/>
          </p:nvPr>
        </p:nvSpPr>
        <p:spPr/>
        <p:txBody>
          <a:bodyPr>
            <a:normAutofit/>
          </a:bodyPr>
          <a:lstStyle/>
          <a:p>
            <a:r>
              <a:rPr lang="en-US" sz="3200" dirty="0"/>
              <a:t>TSL implemented a new policy that affected some of the purchase order business logic on </a:t>
            </a:r>
            <a:r>
              <a:rPr lang="en-US" sz="3200" dirty="0" err="1"/>
              <a:t>RailCo’s</a:t>
            </a:r>
            <a:r>
              <a:rPr lang="en-US" sz="3200" dirty="0"/>
              <a:t> end</a:t>
            </a:r>
          </a:p>
          <a:p>
            <a:r>
              <a:rPr lang="en-US" sz="3200" dirty="0" err="1"/>
              <a:t>RailCo’s</a:t>
            </a:r>
            <a:r>
              <a:rPr lang="en-US" sz="3200" dirty="0"/>
              <a:t> own internal business process underwent a change as a result of a module upgrade within their legacy accounting system</a:t>
            </a:r>
          </a:p>
          <a:p>
            <a:pPr lvl="1"/>
            <a:r>
              <a:rPr lang="en-US" sz="2800" dirty="0"/>
              <a:t>Affected low-level data access parameters processed by the </a:t>
            </a:r>
            <a:r>
              <a:rPr lang="en-US" sz="2800" dirty="0" err="1"/>
              <a:t>RailCo</a:t>
            </a:r>
            <a:r>
              <a:rPr lang="en-US" sz="2800" dirty="0"/>
              <a:t> Invoice Submission Service</a:t>
            </a:r>
          </a:p>
        </p:txBody>
      </p:sp>
    </p:spTree>
    <p:extLst>
      <p:ext uri="{BB962C8B-B14F-4D97-AF65-F5344CB8AC3E}">
        <p14:creationId xmlns:p14="http://schemas.microsoft.com/office/powerpoint/2010/main" val="22640368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53B-1F66-4A63-AFE8-51D155F43C81}"/>
              </a:ext>
            </a:extLst>
          </p:cNvPr>
          <p:cNvSpPr>
            <a:spLocks noGrp="1"/>
          </p:cNvSpPr>
          <p:nvPr>
            <p:ph type="title"/>
          </p:nvPr>
        </p:nvSpPr>
        <p:spPr/>
        <p:txBody>
          <a:bodyPr/>
          <a:lstStyle/>
          <a:p>
            <a:r>
              <a:rPr lang="en-US" dirty="0"/>
              <a:t>However, very soon </a:t>
            </a:r>
            <a:r>
              <a:rPr lang="en-US" dirty="0" err="1"/>
              <a:t>RailCo</a:t>
            </a:r>
            <a:r>
              <a:rPr lang="en-US" dirty="0"/>
              <a:t> needed to respond to multiple changes</a:t>
            </a:r>
          </a:p>
        </p:txBody>
      </p:sp>
      <p:sp>
        <p:nvSpPr>
          <p:cNvPr id="3" name="Content Placeholder 2">
            <a:extLst>
              <a:ext uri="{FF2B5EF4-FFF2-40B4-BE49-F238E27FC236}">
                <a16:creationId xmlns:a16="http://schemas.microsoft.com/office/drawing/2014/main" id="{BB4D2D29-57C4-44B5-ABD8-5AC1117B4211}"/>
              </a:ext>
            </a:extLst>
          </p:cNvPr>
          <p:cNvSpPr>
            <a:spLocks noGrp="1"/>
          </p:cNvSpPr>
          <p:nvPr>
            <p:ph idx="1"/>
          </p:nvPr>
        </p:nvSpPr>
        <p:spPr/>
        <p:txBody>
          <a:bodyPr>
            <a:normAutofit/>
          </a:bodyPr>
          <a:lstStyle/>
          <a:p>
            <a:r>
              <a:rPr lang="en-US" sz="3200" dirty="0"/>
              <a:t>TSL implemented a new policy that affected some of the purchase order business logic on </a:t>
            </a:r>
            <a:r>
              <a:rPr lang="en-US" sz="3200" dirty="0" err="1"/>
              <a:t>RailCo’s</a:t>
            </a:r>
            <a:r>
              <a:rPr lang="en-US" sz="3200" dirty="0"/>
              <a:t> end</a:t>
            </a:r>
          </a:p>
          <a:p>
            <a:r>
              <a:rPr lang="en-US" sz="3200" dirty="0" err="1"/>
              <a:t>RailCo’s</a:t>
            </a:r>
            <a:r>
              <a:rPr lang="en-US" sz="3200" dirty="0"/>
              <a:t> own internal business process underwent a change as a result of a module upgrade within their legacy accounting system</a:t>
            </a:r>
          </a:p>
          <a:p>
            <a:pPr lvl="1"/>
            <a:r>
              <a:rPr lang="en-US" sz="2800" dirty="0"/>
              <a:t>Affected low-level data access parameters processed by the </a:t>
            </a:r>
            <a:r>
              <a:rPr lang="en-US" sz="2800" dirty="0" err="1"/>
              <a:t>RailCo</a:t>
            </a:r>
            <a:r>
              <a:rPr lang="en-US" sz="2800" dirty="0"/>
              <a:t> Invoice Submission Service</a:t>
            </a:r>
          </a:p>
          <a:p>
            <a:r>
              <a:rPr lang="en-US" sz="3200" dirty="0"/>
              <a:t>Other </a:t>
            </a:r>
            <a:r>
              <a:rPr lang="en-US" sz="3200" dirty="0" err="1"/>
              <a:t>RailCo’s</a:t>
            </a:r>
            <a:r>
              <a:rPr lang="en-US" sz="3200" dirty="0"/>
              <a:t> legacy systems that interfaced with their Web services also underwent changes</a:t>
            </a:r>
          </a:p>
        </p:txBody>
      </p:sp>
    </p:spTree>
    <p:extLst>
      <p:ext uri="{BB962C8B-B14F-4D97-AF65-F5344CB8AC3E}">
        <p14:creationId xmlns:p14="http://schemas.microsoft.com/office/powerpoint/2010/main" val="34052934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53B-1F66-4A63-AFE8-51D155F43C81}"/>
              </a:ext>
            </a:extLst>
          </p:cNvPr>
          <p:cNvSpPr>
            <a:spLocks noGrp="1"/>
          </p:cNvSpPr>
          <p:nvPr>
            <p:ph type="title"/>
          </p:nvPr>
        </p:nvSpPr>
        <p:spPr/>
        <p:txBody>
          <a:bodyPr/>
          <a:lstStyle/>
          <a:p>
            <a:r>
              <a:rPr lang="en-US" dirty="0"/>
              <a:t>However, very soon </a:t>
            </a:r>
            <a:r>
              <a:rPr lang="en-US" dirty="0" err="1"/>
              <a:t>RailCo</a:t>
            </a:r>
            <a:r>
              <a:rPr lang="en-US" dirty="0"/>
              <a:t> needed to respond to </a:t>
            </a:r>
            <a:r>
              <a:rPr lang="en-US" dirty="0">
                <a:solidFill>
                  <a:srgbClr val="FF0000"/>
                </a:solidFill>
              </a:rPr>
              <a:t>multiple changes</a:t>
            </a:r>
          </a:p>
        </p:txBody>
      </p:sp>
      <p:sp>
        <p:nvSpPr>
          <p:cNvPr id="3" name="Content Placeholder 2">
            <a:extLst>
              <a:ext uri="{FF2B5EF4-FFF2-40B4-BE49-F238E27FC236}">
                <a16:creationId xmlns:a16="http://schemas.microsoft.com/office/drawing/2014/main" id="{BB4D2D29-57C4-44B5-ABD8-5AC1117B4211}"/>
              </a:ext>
            </a:extLst>
          </p:cNvPr>
          <p:cNvSpPr>
            <a:spLocks noGrp="1"/>
          </p:cNvSpPr>
          <p:nvPr>
            <p:ph idx="1"/>
          </p:nvPr>
        </p:nvSpPr>
        <p:spPr/>
        <p:txBody>
          <a:bodyPr>
            <a:normAutofit fontScale="92500"/>
          </a:bodyPr>
          <a:lstStyle/>
          <a:p>
            <a:r>
              <a:rPr lang="en-US" sz="3200" dirty="0"/>
              <a:t>TSL implemented </a:t>
            </a:r>
            <a:r>
              <a:rPr lang="en-US" sz="3200" dirty="0">
                <a:solidFill>
                  <a:srgbClr val="FF0000"/>
                </a:solidFill>
              </a:rPr>
              <a:t>a new policy </a:t>
            </a:r>
            <a:r>
              <a:rPr lang="en-US" sz="3200" dirty="0"/>
              <a:t>that affected some of the purchase order business logic on </a:t>
            </a:r>
            <a:r>
              <a:rPr lang="en-US" sz="3200" dirty="0" err="1"/>
              <a:t>RailCo’s</a:t>
            </a:r>
            <a:r>
              <a:rPr lang="en-US" sz="3200" dirty="0"/>
              <a:t> end</a:t>
            </a:r>
          </a:p>
          <a:p>
            <a:r>
              <a:rPr lang="en-US" sz="3200" dirty="0" err="1"/>
              <a:t>RailCo’s</a:t>
            </a:r>
            <a:r>
              <a:rPr lang="en-US" sz="3200" dirty="0"/>
              <a:t> own internal business process underwent a </a:t>
            </a:r>
            <a:r>
              <a:rPr lang="en-US" sz="3200" dirty="0">
                <a:solidFill>
                  <a:srgbClr val="FF0000"/>
                </a:solidFill>
              </a:rPr>
              <a:t>change</a:t>
            </a:r>
            <a:r>
              <a:rPr lang="en-US" sz="3200" dirty="0"/>
              <a:t> as a result of a module upgrade within their legacy accounting system</a:t>
            </a:r>
          </a:p>
          <a:p>
            <a:pPr lvl="1"/>
            <a:r>
              <a:rPr lang="en-US" sz="2800" dirty="0"/>
              <a:t>Affected low-level data access parameters processed by the </a:t>
            </a:r>
            <a:r>
              <a:rPr lang="en-US" sz="2800" dirty="0" err="1"/>
              <a:t>RailCo</a:t>
            </a:r>
            <a:r>
              <a:rPr lang="en-US" sz="2800" dirty="0"/>
              <a:t> Invoice Submission Service</a:t>
            </a:r>
          </a:p>
          <a:p>
            <a:r>
              <a:rPr lang="en-US" sz="3200" dirty="0"/>
              <a:t>Other </a:t>
            </a:r>
            <a:r>
              <a:rPr lang="en-US" sz="3200" dirty="0" err="1"/>
              <a:t>RailCo’s</a:t>
            </a:r>
            <a:r>
              <a:rPr lang="en-US" sz="3200" dirty="0"/>
              <a:t> legacy systems that interfaced with their Web services also underwent </a:t>
            </a:r>
            <a:r>
              <a:rPr lang="en-US" sz="3200" dirty="0">
                <a:solidFill>
                  <a:srgbClr val="FF0000"/>
                </a:solidFill>
              </a:rPr>
              <a:t>changes</a:t>
            </a:r>
          </a:p>
          <a:p>
            <a:r>
              <a:rPr lang="en-US" sz="3200" dirty="0"/>
              <a:t>Numerous </a:t>
            </a:r>
            <a:r>
              <a:rPr lang="en-US" sz="3200" dirty="0">
                <a:solidFill>
                  <a:srgbClr val="FF0000"/>
                </a:solidFill>
              </a:rPr>
              <a:t>changes</a:t>
            </a:r>
            <a:r>
              <a:rPr lang="en-US" sz="3200" dirty="0"/>
              <a:t> were made to existing automation processes</a:t>
            </a:r>
          </a:p>
        </p:txBody>
      </p:sp>
    </p:spTree>
    <p:extLst>
      <p:ext uri="{BB962C8B-B14F-4D97-AF65-F5344CB8AC3E}">
        <p14:creationId xmlns:p14="http://schemas.microsoft.com/office/powerpoint/2010/main" val="40561349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D003-0327-48FD-BE6A-29306E97F82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DD9E418-7680-438E-8AA4-081399B2228C}"/>
              </a:ext>
            </a:extLst>
          </p:cNvPr>
          <p:cNvSpPr>
            <a:spLocks noGrp="1"/>
          </p:cNvSpPr>
          <p:nvPr>
            <p:ph idx="1"/>
          </p:nvPr>
        </p:nvSpPr>
        <p:spPr/>
        <p:txBody>
          <a:bodyPr>
            <a:normAutofit/>
          </a:bodyPr>
          <a:lstStyle/>
          <a:p>
            <a:r>
              <a:rPr lang="en-US" sz="3600" dirty="0"/>
              <a:t>Each of the changes in numerous systems interfacing with </a:t>
            </a:r>
            <a:r>
              <a:rPr lang="en-US" sz="3600" dirty="0" err="1"/>
              <a:t>RailCo’s</a:t>
            </a:r>
            <a:r>
              <a:rPr lang="en-US" sz="3600" dirty="0"/>
              <a:t> Web services affected multiple services</a:t>
            </a:r>
          </a:p>
          <a:p>
            <a:r>
              <a:rPr lang="en-US" sz="3600" dirty="0"/>
              <a:t>These services needed to be redeveloped</a:t>
            </a:r>
          </a:p>
          <a:p>
            <a:r>
              <a:rPr lang="en-US" sz="3600" dirty="0"/>
              <a:t>What challenges do you see in redeveloping the Web services constructed based on bottom-up approach? </a:t>
            </a:r>
          </a:p>
        </p:txBody>
      </p:sp>
    </p:spTree>
    <p:extLst>
      <p:ext uri="{BB962C8B-B14F-4D97-AF65-F5344CB8AC3E}">
        <p14:creationId xmlns:p14="http://schemas.microsoft.com/office/powerpoint/2010/main" val="1611461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BD47-4961-489F-9383-4E4BFEB084C9}"/>
              </a:ext>
            </a:extLst>
          </p:cNvPr>
          <p:cNvSpPr>
            <a:spLocks noGrp="1"/>
          </p:cNvSpPr>
          <p:nvPr>
            <p:ph type="title"/>
          </p:nvPr>
        </p:nvSpPr>
        <p:spPr/>
        <p:txBody>
          <a:bodyPr/>
          <a:lstStyle/>
          <a:p>
            <a:r>
              <a:rPr lang="en-US" dirty="0"/>
              <a:t>Redeveloping web services challenges</a:t>
            </a:r>
          </a:p>
        </p:txBody>
      </p:sp>
      <p:sp>
        <p:nvSpPr>
          <p:cNvPr id="3" name="Content Placeholder 2">
            <a:extLst>
              <a:ext uri="{FF2B5EF4-FFF2-40B4-BE49-F238E27FC236}">
                <a16:creationId xmlns:a16="http://schemas.microsoft.com/office/drawing/2014/main" id="{ECE456B5-365D-4518-A563-C460340BA879}"/>
              </a:ext>
            </a:extLst>
          </p:cNvPr>
          <p:cNvSpPr>
            <a:spLocks noGrp="1"/>
          </p:cNvSpPr>
          <p:nvPr>
            <p:ph idx="1"/>
          </p:nvPr>
        </p:nvSpPr>
        <p:spPr/>
        <p:txBody>
          <a:bodyPr>
            <a:normAutofit/>
          </a:bodyPr>
          <a:lstStyle/>
          <a:p>
            <a:r>
              <a:rPr lang="en-US" sz="3200" dirty="0"/>
              <a:t>A significant redevelopment effort</a:t>
            </a:r>
          </a:p>
        </p:txBody>
      </p:sp>
    </p:spTree>
    <p:extLst>
      <p:ext uri="{BB962C8B-B14F-4D97-AF65-F5344CB8AC3E}">
        <p14:creationId xmlns:p14="http://schemas.microsoft.com/office/powerpoint/2010/main" val="189941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BD47-4961-489F-9383-4E4BFEB084C9}"/>
              </a:ext>
            </a:extLst>
          </p:cNvPr>
          <p:cNvSpPr>
            <a:spLocks noGrp="1"/>
          </p:cNvSpPr>
          <p:nvPr>
            <p:ph type="title"/>
          </p:nvPr>
        </p:nvSpPr>
        <p:spPr/>
        <p:txBody>
          <a:bodyPr/>
          <a:lstStyle/>
          <a:p>
            <a:r>
              <a:rPr lang="en-US" dirty="0"/>
              <a:t>Redeveloping web services challenges</a:t>
            </a:r>
          </a:p>
        </p:txBody>
      </p:sp>
      <p:sp>
        <p:nvSpPr>
          <p:cNvPr id="3" name="Content Placeholder 2">
            <a:extLst>
              <a:ext uri="{FF2B5EF4-FFF2-40B4-BE49-F238E27FC236}">
                <a16:creationId xmlns:a16="http://schemas.microsoft.com/office/drawing/2014/main" id="{ECE456B5-365D-4518-A563-C460340BA879}"/>
              </a:ext>
            </a:extLst>
          </p:cNvPr>
          <p:cNvSpPr>
            <a:spLocks noGrp="1"/>
          </p:cNvSpPr>
          <p:nvPr>
            <p:ph idx="1"/>
          </p:nvPr>
        </p:nvSpPr>
        <p:spPr/>
        <p:txBody>
          <a:bodyPr>
            <a:normAutofit/>
          </a:bodyPr>
          <a:lstStyle/>
          <a:p>
            <a:r>
              <a:rPr lang="en-US" sz="3200" dirty="0"/>
              <a:t>A significant redevelopment effort</a:t>
            </a:r>
          </a:p>
          <a:p>
            <a:r>
              <a:rPr lang="en-US" sz="3200" dirty="0"/>
              <a:t>There was no separation of business and application logic</a:t>
            </a:r>
          </a:p>
          <a:p>
            <a:pPr lvl="1"/>
            <a:r>
              <a:rPr lang="en-US" sz="2800" dirty="0"/>
              <a:t>Change impacted a broader part of their solution environment</a:t>
            </a:r>
          </a:p>
        </p:txBody>
      </p:sp>
    </p:spTree>
    <p:extLst>
      <p:ext uri="{BB962C8B-B14F-4D97-AF65-F5344CB8AC3E}">
        <p14:creationId xmlns:p14="http://schemas.microsoft.com/office/powerpoint/2010/main" val="41954259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BD47-4961-489F-9383-4E4BFEB084C9}"/>
              </a:ext>
            </a:extLst>
          </p:cNvPr>
          <p:cNvSpPr>
            <a:spLocks noGrp="1"/>
          </p:cNvSpPr>
          <p:nvPr>
            <p:ph type="title"/>
          </p:nvPr>
        </p:nvSpPr>
        <p:spPr/>
        <p:txBody>
          <a:bodyPr/>
          <a:lstStyle/>
          <a:p>
            <a:r>
              <a:rPr lang="en-US" dirty="0"/>
              <a:t>Redeveloping web services challenges</a:t>
            </a:r>
          </a:p>
        </p:txBody>
      </p:sp>
      <p:sp>
        <p:nvSpPr>
          <p:cNvPr id="3" name="Content Placeholder 2">
            <a:extLst>
              <a:ext uri="{FF2B5EF4-FFF2-40B4-BE49-F238E27FC236}">
                <a16:creationId xmlns:a16="http://schemas.microsoft.com/office/drawing/2014/main" id="{ECE456B5-365D-4518-A563-C460340BA879}"/>
              </a:ext>
            </a:extLst>
          </p:cNvPr>
          <p:cNvSpPr>
            <a:spLocks noGrp="1"/>
          </p:cNvSpPr>
          <p:nvPr>
            <p:ph idx="1"/>
          </p:nvPr>
        </p:nvSpPr>
        <p:spPr/>
        <p:txBody>
          <a:bodyPr>
            <a:normAutofit/>
          </a:bodyPr>
          <a:lstStyle/>
          <a:p>
            <a:r>
              <a:rPr lang="en-US" sz="3200" dirty="0"/>
              <a:t>A significant redevelopment effort</a:t>
            </a:r>
          </a:p>
          <a:p>
            <a:r>
              <a:rPr lang="en-US" sz="3200" dirty="0"/>
              <a:t>There was no separation of business and application logic</a:t>
            </a:r>
          </a:p>
          <a:p>
            <a:pPr lvl="1"/>
            <a:r>
              <a:rPr lang="en-US" sz="2800" dirty="0"/>
              <a:t>Change impacted a broader part of their solution environment</a:t>
            </a:r>
          </a:p>
          <a:p>
            <a:r>
              <a:rPr lang="en-US" sz="3200" dirty="0"/>
              <a:t>None of the services were reusable</a:t>
            </a:r>
          </a:p>
          <a:p>
            <a:pPr lvl="1"/>
            <a:r>
              <a:rPr lang="en-US" sz="2800" dirty="0"/>
              <a:t>Less chance that the new requirements could be fulfilled by existing services</a:t>
            </a:r>
          </a:p>
        </p:txBody>
      </p:sp>
    </p:spTree>
    <p:extLst>
      <p:ext uri="{BB962C8B-B14F-4D97-AF65-F5344CB8AC3E}">
        <p14:creationId xmlns:p14="http://schemas.microsoft.com/office/powerpoint/2010/main" val="7457969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BD47-4961-489F-9383-4E4BFEB084C9}"/>
              </a:ext>
            </a:extLst>
          </p:cNvPr>
          <p:cNvSpPr>
            <a:spLocks noGrp="1"/>
          </p:cNvSpPr>
          <p:nvPr>
            <p:ph type="title"/>
          </p:nvPr>
        </p:nvSpPr>
        <p:spPr/>
        <p:txBody>
          <a:bodyPr/>
          <a:lstStyle/>
          <a:p>
            <a:r>
              <a:rPr lang="en-US" dirty="0"/>
              <a:t>Redeveloping web services challenges</a:t>
            </a:r>
          </a:p>
        </p:txBody>
      </p:sp>
      <p:sp>
        <p:nvSpPr>
          <p:cNvPr id="3" name="Content Placeholder 2">
            <a:extLst>
              <a:ext uri="{FF2B5EF4-FFF2-40B4-BE49-F238E27FC236}">
                <a16:creationId xmlns:a16="http://schemas.microsoft.com/office/drawing/2014/main" id="{ECE456B5-365D-4518-A563-C460340BA879}"/>
              </a:ext>
            </a:extLst>
          </p:cNvPr>
          <p:cNvSpPr>
            <a:spLocks noGrp="1"/>
          </p:cNvSpPr>
          <p:nvPr>
            <p:ph idx="1"/>
          </p:nvPr>
        </p:nvSpPr>
        <p:spPr/>
        <p:txBody>
          <a:bodyPr>
            <a:normAutofit/>
          </a:bodyPr>
          <a:lstStyle/>
          <a:p>
            <a:r>
              <a:rPr lang="en-US" sz="3200" dirty="0"/>
              <a:t>A significant redevelopment effort</a:t>
            </a:r>
          </a:p>
          <a:p>
            <a:r>
              <a:rPr lang="en-US" sz="3200" dirty="0"/>
              <a:t>There was no separation of business and application logic</a:t>
            </a:r>
          </a:p>
          <a:p>
            <a:pPr lvl="1"/>
            <a:r>
              <a:rPr lang="en-US" sz="2800" dirty="0"/>
              <a:t>Change impacted a broader part of their solution environment</a:t>
            </a:r>
          </a:p>
          <a:p>
            <a:r>
              <a:rPr lang="en-US" sz="3200" dirty="0"/>
              <a:t>None of the services were reusable</a:t>
            </a:r>
          </a:p>
          <a:p>
            <a:pPr lvl="1"/>
            <a:r>
              <a:rPr lang="en-US" sz="2800" dirty="0"/>
              <a:t>Less chance that the new requirements could be fulfilled by existing services</a:t>
            </a:r>
          </a:p>
          <a:p>
            <a:r>
              <a:rPr lang="en-US" sz="3200" dirty="0"/>
              <a:t>With each programming modification came the overhead </a:t>
            </a:r>
          </a:p>
          <a:p>
            <a:pPr lvl="1"/>
            <a:r>
              <a:rPr lang="en-US" sz="2800" dirty="0"/>
              <a:t>Testing and development phases</a:t>
            </a:r>
          </a:p>
        </p:txBody>
      </p:sp>
    </p:spTree>
    <p:extLst>
      <p:ext uri="{BB962C8B-B14F-4D97-AF65-F5344CB8AC3E}">
        <p14:creationId xmlns:p14="http://schemas.microsoft.com/office/powerpoint/2010/main" val="28454194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F810-D35C-49E2-A054-515FBD9B4147}"/>
              </a:ext>
            </a:extLst>
          </p:cNvPr>
          <p:cNvSpPr>
            <a:spLocks noGrp="1"/>
          </p:cNvSpPr>
          <p:nvPr>
            <p:ph type="title"/>
          </p:nvPr>
        </p:nvSpPr>
        <p:spPr/>
        <p:txBody>
          <a:bodyPr/>
          <a:lstStyle/>
          <a:p>
            <a:r>
              <a:rPr lang="en-US" dirty="0" err="1"/>
              <a:t>RailCo</a:t>
            </a:r>
            <a:r>
              <a:rPr lang="en-US" dirty="0"/>
              <a:t> decides to start from scratch</a:t>
            </a:r>
          </a:p>
        </p:txBody>
      </p:sp>
      <p:sp>
        <p:nvSpPr>
          <p:cNvPr id="3" name="Content Placeholder 2">
            <a:extLst>
              <a:ext uri="{FF2B5EF4-FFF2-40B4-BE49-F238E27FC236}">
                <a16:creationId xmlns:a16="http://schemas.microsoft.com/office/drawing/2014/main" id="{038CAE7F-CAE1-4F9C-B367-1BE8B30C75DB}"/>
              </a:ext>
            </a:extLst>
          </p:cNvPr>
          <p:cNvSpPr>
            <a:spLocks noGrp="1"/>
          </p:cNvSpPr>
          <p:nvPr>
            <p:ph idx="1"/>
          </p:nvPr>
        </p:nvSpPr>
        <p:spPr/>
        <p:txBody>
          <a:bodyPr>
            <a:normAutofit/>
          </a:bodyPr>
          <a:lstStyle/>
          <a:p>
            <a:r>
              <a:rPr lang="en-US" sz="3600" dirty="0"/>
              <a:t>The agile delivery strategy is chosen</a:t>
            </a:r>
          </a:p>
          <a:p>
            <a:r>
              <a:rPr lang="en-US" sz="3600" dirty="0"/>
              <a:t>Only application and business service layers will be modeled (cannot afford to invest in the middleware required to implement an orchestration layer)</a:t>
            </a:r>
          </a:p>
        </p:txBody>
      </p:sp>
    </p:spTree>
    <p:extLst>
      <p:ext uri="{BB962C8B-B14F-4D97-AF65-F5344CB8AC3E}">
        <p14:creationId xmlns:p14="http://schemas.microsoft.com/office/powerpoint/2010/main" val="14539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design</a:t>
            </a:r>
          </a:p>
        </p:txBody>
      </p:sp>
      <p:sp>
        <p:nvSpPr>
          <p:cNvPr id="3" name="内容占位符 2"/>
          <p:cNvSpPr>
            <a:spLocks noGrp="1"/>
          </p:cNvSpPr>
          <p:nvPr>
            <p:ph idx="1"/>
          </p:nvPr>
        </p:nvSpPr>
        <p:spPr/>
        <p:txBody>
          <a:bodyPr>
            <a:normAutofit/>
          </a:bodyPr>
          <a:lstStyle/>
          <a:p>
            <a:r>
              <a:rPr lang="en-GB" dirty="0"/>
              <a:t>When we know what it is we want to build, we need to </a:t>
            </a:r>
            <a:r>
              <a:rPr lang="en-GB" dirty="0">
                <a:highlight>
                  <a:srgbClr val="FFFF00"/>
                </a:highlight>
              </a:rPr>
              <a:t>determine how it should be constructed</a:t>
            </a:r>
            <a:r>
              <a:rPr lang="en-GB" dirty="0"/>
              <a:t>. </a:t>
            </a:r>
          </a:p>
          <a:p>
            <a:r>
              <a:rPr lang="en-GB" dirty="0"/>
              <a:t>Service-oriented design is a heavily </a:t>
            </a:r>
            <a:r>
              <a:rPr lang="en-GB" dirty="0">
                <a:highlight>
                  <a:srgbClr val="FFFF00"/>
                </a:highlight>
              </a:rPr>
              <a:t>standards-driven phase </a:t>
            </a:r>
            <a:r>
              <a:rPr lang="en-GB" dirty="0"/>
              <a:t>that incorporates industry conventions and </a:t>
            </a:r>
            <a:r>
              <a:rPr lang="en-GB" dirty="0">
                <a:highlight>
                  <a:srgbClr val="FFFF00"/>
                </a:highlight>
              </a:rPr>
              <a:t>service-orientation principles </a:t>
            </a:r>
            <a:r>
              <a:rPr lang="en-GB" dirty="0"/>
              <a:t>into the service design process.</a:t>
            </a:r>
          </a:p>
          <a:p>
            <a:r>
              <a:rPr lang="en-GB" dirty="0"/>
              <a:t>This phase, therefore, confronts service designers with key decisions that establish the hard logic boundaries encapsulated by services. The service layers designed during this stage can include the orchestration layer, which results in a formal business process definition.</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663"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4DB44B53-64B4-47E6-9E31-C39C7B50B290}"/>
              </a:ext>
            </a:extLst>
          </p:cNvPr>
          <p:cNvSpPr/>
          <p:nvPr/>
        </p:nvSpPr>
        <p:spPr>
          <a:xfrm>
            <a:off x="8957443" y="96749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702185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867D6-5F34-4C51-BD70-F704C8D448BE}"/>
              </a:ext>
            </a:extLst>
          </p:cNvPr>
          <p:cNvSpPr>
            <a:spLocks noGrp="1"/>
          </p:cNvSpPr>
          <p:nvPr>
            <p:ph type="title"/>
          </p:nvPr>
        </p:nvSpPr>
        <p:spPr/>
        <p:txBody>
          <a:bodyPr/>
          <a:lstStyle/>
          <a:p>
            <a:r>
              <a:rPr lang="en-GB" dirty="0"/>
              <a:t>SOA delivery lifecycle </a:t>
            </a:r>
            <a:endParaRPr lang="en-US" dirty="0"/>
          </a:p>
        </p:txBody>
      </p:sp>
      <p:sp>
        <p:nvSpPr>
          <p:cNvPr id="7" name="AutoShape 4">
            <a:extLst>
              <a:ext uri="{FF2B5EF4-FFF2-40B4-BE49-F238E27FC236}">
                <a16:creationId xmlns:a16="http://schemas.microsoft.com/office/drawing/2014/main" id="{E1D881BF-078A-4F96-AC6D-82D5A97DD4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585" y="1296955"/>
            <a:ext cx="8910434" cy="55244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BE35DE-E7BB-4D3B-8DF5-DB3B3DF9A65C}"/>
              </a:ext>
            </a:extLst>
          </p:cNvPr>
          <p:cNvSpPr/>
          <p:nvPr/>
        </p:nvSpPr>
        <p:spPr>
          <a:xfrm>
            <a:off x="1514169" y="2332704"/>
            <a:ext cx="2045110" cy="1238864"/>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47467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analysis</a:t>
            </a:r>
          </a:p>
        </p:txBody>
      </p:sp>
      <p:sp>
        <p:nvSpPr>
          <p:cNvPr id="3" name="内容占位符 2"/>
          <p:cNvSpPr>
            <a:spLocks noGrp="1"/>
          </p:cNvSpPr>
          <p:nvPr>
            <p:ph idx="1"/>
          </p:nvPr>
        </p:nvSpPr>
        <p:spPr/>
        <p:txBody>
          <a:bodyPr>
            <a:normAutofit/>
          </a:bodyPr>
          <a:lstStyle/>
          <a:p>
            <a:r>
              <a:rPr lang="en-GB" sz="3600" dirty="0"/>
              <a:t>The service-oriented analysis phase is probably the most important part of our SOA delivery lifecycle.</a:t>
            </a:r>
          </a:p>
        </p:txBody>
      </p:sp>
    </p:spTree>
    <p:extLst>
      <p:ext uri="{BB962C8B-B14F-4D97-AF65-F5344CB8AC3E}">
        <p14:creationId xmlns:p14="http://schemas.microsoft.com/office/powerpoint/2010/main" val="991410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analysis objectives</a:t>
            </a:r>
          </a:p>
        </p:txBody>
      </p:sp>
      <p:sp>
        <p:nvSpPr>
          <p:cNvPr id="3" name="内容占位符 2"/>
          <p:cNvSpPr>
            <a:spLocks noGrp="1"/>
          </p:cNvSpPr>
          <p:nvPr>
            <p:ph idx="1"/>
          </p:nvPr>
        </p:nvSpPr>
        <p:spPr/>
        <p:txBody>
          <a:bodyPr>
            <a:normAutofit/>
          </a:bodyPr>
          <a:lstStyle/>
          <a:p>
            <a:r>
              <a:rPr lang="en-GB" sz="3600" dirty="0"/>
              <a:t>The primary questions addressed during this phase are:</a:t>
            </a:r>
          </a:p>
          <a:p>
            <a:pPr lvl="1"/>
            <a:r>
              <a:rPr lang="en-GB" sz="3200" dirty="0"/>
              <a:t>What services need to be built?</a:t>
            </a:r>
          </a:p>
          <a:p>
            <a:pPr lvl="1"/>
            <a:r>
              <a:rPr lang="en-GB" sz="3200" dirty="0"/>
              <a:t>What logic should be encapsulated by each service?</a:t>
            </a:r>
          </a:p>
          <a:p>
            <a:endParaRPr lang="en-GB" sz="3600" dirty="0"/>
          </a:p>
        </p:txBody>
      </p:sp>
    </p:spTree>
    <p:extLst>
      <p:ext uri="{BB962C8B-B14F-4D97-AF65-F5344CB8AC3E}">
        <p14:creationId xmlns:p14="http://schemas.microsoft.com/office/powerpoint/2010/main" val="1282486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analysis goals</a:t>
            </a:r>
          </a:p>
        </p:txBody>
      </p:sp>
      <p:sp>
        <p:nvSpPr>
          <p:cNvPr id="3" name="内容占位符 2"/>
          <p:cNvSpPr>
            <a:spLocks noGrp="1"/>
          </p:cNvSpPr>
          <p:nvPr>
            <p:ph idx="1"/>
          </p:nvPr>
        </p:nvSpPr>
        <p:spPr/>
        <p:txBody>
          <a:bodyPr/>
          <a:lstStyle/>
          <a:p>
            <a:r>
              <a:rPr lang="en-GB" dirty="0"/>
              <a:t>Define a preliminary set of </a:t>
            </a:r>
            <a:r>
              <a:rPr lang="en-GB" dirty="0">
                <a:highlight>
                  <a:srgbClr val="FFFF00"/>
                </a:highlight>
              </a:rPr>
              <a:t>service operation candidates</a:t>
            </a:r>
            <a:r>
              <a:rPr lang="en-GB" dirty="0"/>
              <a:t>.</a:t>
            </a:r>
          </a:p>
          <a:p>
            <a:r>
              <a:rPr lang="en-GB" dirty="0"/>
              <a:t>Group service operation candidates into logical contexts. These contexts represent </a:t>
            </a:r>
            <a:r>
              <a:rPr lang="en-GB" dirty="0">
                <a:highlight>
                  <a:srgbClr val="FFFF00"/>
                </a:highlight>
              </a:rPr>
              <a:t>service candidates</a:t>
            </a:r>
            <a:r>
              <a:rPr lang="en-GB" dirty="0"/>
              <a:t>.</a:t>
            </a:r>
          </a:p>
          <a:p>
            <a:r>
              <a:rPr lang="en-GB" dirty="0"/>
              <a:t>Define preliminary </a:t>
            </a:r>
            <a:r>
              <a:rPr lang="en-GB" dirty="0">
                <a:highlight>
                  <a:srgbClr val="FFFF00"/>
                </a:highlight>
              </a:rPr>
              <a:t>service boundaries </a:t>
            </a:r>
            <a:r>
              <a:rPr lang="en-GB" dirty="0"/>
              <a:t>so that they do not overlap with any existing or planned services.</a:t>
            </a:r>
          </a:p>
          <a:p>
            <a:r>
              <a:rPr lang="en-GB" dirty="0"/>
              <a:t>Identify encapsulated logic with </a:t>
            </a:r>
            <a:r>
              <a:rPr lang="en-GB" dirty="0">
                <a:highlight>
                  <a:srgbClr val="FFFF00"/>
                </a:highlight>
              </a:rPr>
              <a:t>reuse </a:t>
            </a:r>
            <a:r>
              <a:rPr lang="en-GB" dirty="0"/>
              <a:t>potential.</a:t>
            </a:r>
          </a:p>
          <a:p>
            <a:r>
              <a:rPr lang="en-GB" dirty="0"/>
              <a:t>Ensure that the context of </a:t>
            </a:r>
            <a:r>
              <a:rPr lang="en-GB" dirty="0">
                <a:highlight>
                  <a:srgbClr val="FFFF00"/>
                </a:highlight>
              </a:rPr>
              <a:t>encapsulated</a:t>
            </a:r>
            <a:r>
              <a:rPr lang="en-GB" dirty="0"/>
              <a:t> logic is appropriate for its intended use.</a:t>
            </a:r>
          </a:p>
          <a:p>
            <a:r>
              <a:rPr lang="en-GB" dirty="0"/>
              <a:t>Define any known preliminary </a:t>
            </a:r>
            <a:r>
              <a:rPr lang="en-GB" dirty="0">
                <a:highlight>
                  <a:srgbClr val="FFFF00"/>
                </a:highlight>
              </a:rPr>
              <a:t>composition</a:t>
            </a:r>
            <a:r>
              <a:rPr lang="en-GB" dirty="0"/>
              <a:t> models.</a:t>
            </a:r>
          </a:p>
          <a:p>
            <a:endParaRPr lang="en-GB" dirty="0"/>
          </a:p>
        </p:txBody>
      </p:sp>
    </p:spTree>
    <p:extLst>
      <p:ext uri="{BB962C8B-B14F-4D97-AF65-F5344CB8AC3E}">
        <p14:creationId xmlns:p14="http://schemas.microsoft.com/office/powerpoint/2010/main" val="561388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50" y="0"/>
            <a:ext cx="3312380" cy="688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853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 Define business automation requirements</a:t>
            </a:r>
          </a:p>
        </p:txBody>
      </p:sp>
      <p:sp>
        <p:nvSpPr>
          <p:cNvPr id="3" name="内容占位符 2"/>
          <p:cNvSpPr>
            <a:spLocks noGrp="1"/>
          </p:cNvSpPr>
          <p:nvPr>
            <p:ph idx="1"/>
          </p:nvPr>
        </p:nvSpPr>
        <p:spPr/>
        <p:txBody>
          <a:bodyPr>
            <a:normAutofit/>
          </a:bodyPr>
          <a:lstStyle/>
          <a:p>
            <a:r>
              <a:rPr lang="en-GB" sz="3200" dirty="0">
                <a:highlight>
                  <a:srgbClr val="FFFF00"/>
                </a:highlight>
              </a:rPr>
              <a:t>Business requirements </a:t>
            </a:r>
            <a:r>
              <a:rPr lang="en-GB" sz="3200" dirty="0"/>
              <a:t>documentation is required for this analysis process to begin</a:t>
            </a:r>
          </a:p>
          <a:p>
            <a:r>
              <a:rPr lang="en-GB" sz="3200" dirty="0"/>
              <a:t>Only requirements related to the scope of a service-oriented solution should be considered</a:t>
            </a:r>
          </a:p>
          <a:p>
            <a:r>
              <a:rPr lang="en-GB" sz="3200" dirty="0"/>
              <a:t>This business process documentation will be used as the starting point of the service </a:t>
            </a:r>
            <a:r>
              <a:rPr lang="en-GB" sz="3200" dirty="0" err="1"/>
              <a:t>modeling</a:t>
            </a:r>
            <a:r>
              <a:rPr lang="en-GB" sz="3200" dirty="0"/>
              <a:t> process described in Step 3.</a:t>
            </a:r>
          </a:p>
          <a:p>
            <a:endParaRPr lang="en-GB" sz="3200" dirty="0"/>
          </a:p>
        </p:txBody>
      </p:sp>
    </p:spTree>
    <p:extLst>
      <p:ext uri="{BB962C8B-B14F-4D97-AF65-F5344CB8AC3E}">
        <p14:creationId xmlns:p14="http://schemas.microsoft.com/office/powerpoint/2010/main" val="1617074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2: Identify existing automation systems</a:t>
            </a:r>
          </a:p>
        </p:txBody>
      </p:sp>
      <p:sp>
        <p:nvSpPr>
          <p:cNvPr id="3" name="内容占位符 2"/>
          <p:cNvSpPr>
            <a:spLocks noGrp="1"/>
          </p:cNvSpPr>
          <p:nvPr>
            <p:ph idx="1"/>
          </p:nvPr>
        </p:nvSpPr>
        <p:spPr/>
        <p:txBody>
          <a:bodyPr>
            <a:normAutofit/>
          </a:bodyPr>
          <a:lstStyle/>
          <a:p>
            <a:r>
              <a:rPr lang="en-GB" sz="3200" dirty="0"/>
              <a:t>Gain an understanding of affected </a:t>
            </a:r>
            <a:r>
              <a:rPr lang="en-GB" sz="3200" dirty="0">
                <a:highlight>
                  <a:srgbClr val="FFFF00"/>
                </a:highlight>
              </a:rPr>
              <a:t>legacy environments </a:t>
            </a:r>
          </a:p>
          <a:p>
            <a:r>
              <a:rPr lang="en-GB" sz="3200" dirty="0"/>
              <a:t>Existing application logic that is already automating any of the requirements identified in Step 1 needs to be identified</a:t>
            </a:r>
          </a:p>
          <a:p>
            <a:r>
              <a:rPr lang="en-GB" sz="3200" dirty="0"/>
              <a:t>This information will be used to help identify application service candidates during the service </a:t>
            </a:r>
            <a:r>
              <a:rPr lang="en-GB" sz="3200" dirty="0" err="1"/>
              <a:t>modeling</a:t>
            </a:r>
            <a:r>
              <a:rPr lang="en-GB" sz="3200" dirty="0"/>
              <a:t> process described in Step 3</a:t>
            </a:r>
          </a:p>
        </p:txBody>
      </p:sp>
    </p:spTree>
    <p:extLst>
      <p:ext uri="{BB962C8B-B14F-4D97-AF65-F5344CB8AC3E}">
        <p14:creationId xmlns:p14="http://schemas.microsoft.com/office/powerpoint/2010/main" val="822645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3: Model candidate services</a:t>
            </a:r>
          </a:p>
        </p:txBody>
      </p:sp>
      <p:sp>
        <p:nvSpPr>
          <p:cNvPr id="3" name="内容占位符 2"/>
          <p:cNvSpPr>
            <a:spLocks noGrp="1"/>
          </p:cNvSpPr>
          <p:nvPr>
            <p:ph idx="1"/>
          </p:nvPr>
        </p:nvSpPr>
        <p:spPr/>
        <p:txBody>
          <a:bodyPr>
            <a:normAutofit/>
          </a:bodyPr>
          <a:lstStyle/>
          <a:p>
            <a:r>
              <a:rPr lang="en-GB" sz="3600" dirty="0">
                <a:highlight>
                  <a:srgbClr val="FFFF00"/>
                </a:highlight>
              </a:rPr>
              <a:t>Service operation candidates </a:t>
            </a:r>
            <a:r>
              <a:rPr lang="en-GB" sz="3600" dirty="0"/>
              <a:t>are identified and then grouped into a logical context </a:t>
            </a:r>
          </a:p>
          <a:p>
            <a:r>
              <a:rPr lang="en-GB" sz="3600" dirty="0"/>
              <a:t>These groups eventually take shape as </a:t>
            </a:r>
            <a:r>
              <a:rPr lang="en-GB" sz="3600" dirty="0">
                <a:highlight>
                  <a:srgbClr val="FFFF00"/>
                </a:highlight>
              </a:rPr>
              <a:t>service candidates </a:t>
            </a:r>
          </a:p>
          <a:p>
            <a:pPr lvl="1"/>
            <a:r>
              <a:rPr lang="en-GB" sz="3200" dirty="0"/>
              <a:t>they are then further assembled into a tentative composite model representing the combined logic of the planned service-oriented application</a:t>
            </a:r>
          </a:p>
        </p:txBody>
      </p:sp>
    </p:spTree>
    <p:extLst>
      <p:ext uri="{BB962C8B-B14F-4D97-AF65-F5344CB8AC3E}">
        <p14:creationId xmlns:p14="http://schemas.microsoft.com/office/powerpoint/2010/main" val="1209770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945" y="0"/>
            <a:ext cx="3312380" cy="6885872"/>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5204135" y="2218414"/>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002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Modelling</a:t>
            </a:r>
          </a:p>
        </p:txBody>
      </p:sp>
      <p:sp>
        <p:nvSpPr>
          <p:cNvPr id="3" name="内容占位符 2"/>
          <p:cNvSpPr>
            <a:spLocks noGrp="1"/>
          </p:cNvSpPr>
          <p:nvPr>
            <p:ph idx="1"/>
          </p:nvPr>
        </p:nvSpPr>
        <p:spPr/>
        <p:txBody>
          <a:bodyPr>
            <a:normAutofit/>
          </a:bodyPr>
          <a:lstStyle/>
          <a:p>
            <a:r>
              <a:rPr lang="en-GB" sz="3200" dirty="0"/>
              <a:t>A service </a:t>
            </a:r>
            <a:r>
              <a:rPr lang="en-GB" sz="3200" dirty="0" err="1"/>
              <a:t>modeling</a:t>
            </a:r>
            <a:r>
              <a:rPr lang="en-GB" sz="3200" dirty="0"/>
              <a:t> process - organizing the information we gathered in Steps 1 and 2 of the service-oriented analysis process</a:t>
            </a:r>
          </a:p>
          <a:p>
            <a:r>
              <a:rPr lang="en-GB" sz="3200" dirty="0"/>
              <a:t>This process can be structured in many different ways</a:t>
            </a:r>
          </a:p>
          <a:p>
            <a:r>
              <a:rPr lang="en-GB" sz="3200" dirty="0"/>
              <a:t>We will provide some guidelines that can be used to customize the process to fit within organization's existing business analysis platforms and procedures</a:t>
            </a:r>
          </a:p>
        </p:txBody>
      </p:sp>
    </p:spTree>
    <p:extLst>
      <p:ext uri="{BB962C8B-B14F-4D97-AF65-F5344CB8AC3E}">
        <p14:creationId xmlns:p14="http://schemas.microsoft.com/office/powerpoint/2010/main" val="20536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development</a:t>
            </a:r>
          </a:p>
        </p:txBody>
      </p:sp>
      <p:sp>
        <p:nvSpPr>
          <p:cNvPr id="3" name="内容占位符 2"/>
          <p:cNvSpPr>
            <a:spLocks noGrp="1"/>
          </p:cNvSpPr>
          <p:nvPr>
            <p:ph idx="1"/>
          </p:nvPr>
        </p:nvSpPr>
        <p:spPr/>
        <p:txBody>
          <a:bodyPr>
            <a:normAutofit/>
          </a:bodyPr>
          <a:lstStyle/>
          <a:p>
            <a:r>
              <a:rPr lang="en-GB" sz="3600" dirty="0"/>
              <a:t>The actual </a:t>
            </a:r>
            <a:r>
              <a:rPr lang="en-GB" sz="3600" dirty="0">
                <a:highlight>
                  <a:srgbClr val="FFFF00"/>
                </a:highlight>
              </a:rPr>
              <a:t>construction phase</a:t>
            </a:r>
            <a:r>
              <a:rPr lang="en-GB" sz="3600" dirty="0"/>
              <a:t>. </a:t>
            </a:r>
          </a:p>
          <a:p>
            <a:r>
              <a:rPr lang="en-GB" sz="3600" dirty="0"/>
              <a:t>Development platform-specific issues come into play, regardless of service type. </a:t>
            </a:r>
          </a:p>
          <a:p>
            <a:pPr lvl="1"/>
            <a:r>
              <a:rPr lang="en-GB" sz="3200" dirty="0"/>
              <a:t>The choice of programming language and development environment will determine the physical form services and orchestrated business processes take, in accordance with their designs.</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291" y="61231"/>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B276512-5C55-4D4F-8D6C-181569427313}"/>
              </a:ext>
            </a:extLst>
          </p:cNvPr>
          <p:cNvSpPr/>
          <p:nvPr/>
        </p:nvSpPr>
        <p:spPr>
          <a:xfrm>
            <a:off x="10077903" y="274227"/>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3454560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Tree>
    <p:extLst>
      <p:ext uri="{BB962C8B-B14F-4D97-AF65-F5344CB8AC3E}">
        <p14:creationId xmlns:p14="http://schemas.microsoft.com/office/powerpoint/2010/main" val="3989386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椭圆 4">
            <a:extLst>
              <a:ext uri="{FF2B5EF4-FFF2-40B4-BE49-F238E27FC236}">
                <a16:creationId xmlns:a16="http://schemas.microsoft.com/office/drawing/2014/main" id="{5A8E5253-C08C-49AD-A1D6-42538A4EB3E1}"/>
              </a:ext>
            </a:extLst>
          </p:cNvPr>
          <p:cNvSpPr/>
          <p:nvPr/>
        </p:nvSpPr>
        <p:spPr>
          <a:xfrm>
            <a:off x="3557653" y="1525395"/>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649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 Decompose the business process</a:t>
            </a:r>
          </a:p>
        </p:txBody>
      </p:sp>
      <p:sp>
        <p:nvSpPr>
          <p:cNvPr id="3" name="内容占位符 2"/>
          <p:cNvSpPr>
            <a:spLocks noGrp="1"/>
          </p:cNvSpPr>
          <p:nvPr>
            <p:ph idx="1"/>
          </p:nvPr>
        </p:nvSpPr>
        <p:spPr/>
        <p:txBody>
          <a:bodyPr>
            <a:normAutofit/>
          </a:bodyPr>
          <a:lstStyle/>
          <a:p>
            <a:r>
              <a:rPr lang="en-GB" sz="3600" dirty="0"/>
              <a:t>Take the documented business process and break it down into a series of granular process steps</a:t>
            </a:r>
          </a:p>
        </p:txBody>
      </p:sp>
    </p:spTree>
    <p:extLst>
      <p:ext uri="{BB962C8B-B14F-4D97-AF65-F5344CB8AC3E}">
        <p14:creationId xmlns:p14="http://schemas.microsoft.com/office/powerpoint/2010/main" val="33160139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 example</a:t>
            </a:r>
          </a:p>
        </p:txBody>
      </p:sp>
      <p:sp>
        <p:nvSpPr>
          <p:cNvPr id="3" name="内容占位符 2"/>
          <p:cNvSpPr>
            <a:spLocks noGrp="1"/>
          </p:cNvSpPr>
          <p:nvPr>
            <p:ph idx="1"/>
          </p:nvPr>
        </p:nvSpPr>
        <p:spPr/>
        <p:txBody>
          <a:bodyPr>
            <a:normAutofit/>
          </a:bodyPr>
          <a:lstStyle/>
          <a:p>
            <a:r>
              <a:rPr lang="en-GB" sz="3600" dirty="0"/>
              <a:t>We will show this step on the example of </a:t>
            </a:r>
            <a:r>
              <a:rPr lang="en-GB" sz="3600" dirty="0" err="1"/>
              <a:t>RailCo</a:t>
            </a:r>
            <a:endParaRPr lang="en-GB" sz="3600" dirty="0"/>
          </a:p>
          <a:p>
            <a:r>
              <a:rPr lang="en-GB" sz="3600" dirty="0"/>
              <a:t>First, let’ have a look at their business processes</a:t>
            </a:r>
          </a:p>
        </p:txBody>
      </p:sp>
    </p:spTree>
    <p:extLst>
      <p:ext uri="{BB962C8B-B14F-4D97-AF65-F5344CB8AC3E}">
        <p14:creationId xmlns:p14="http://schemas.microsoft.com/office/powerpoint/2010/main" val="17427029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RailCo</a:t>
            </a:r>
            <a:r>
              <a:rPr lang="en-GB" dirty="0"/>
              <a:t> business processes example (1)</a:t>
            </a:r>
          </a:p>
        </p:txBody>
      </p:sp>
      <p:sp>
        <p:nvSpPr>
          <p:cNvPr id="3" name="内容占位符 2"/>
          <p:cNvSpPr>
            <a:spLocks noGrp="1"/>
          </p:cNvSpPr>
          <p:nvPr>
            <p:ph idx="1"/>
          </p:nvPr>
        </p:nvSpPr>
        <p:spPr/>
        <p:txBody>
          <a:bodyPr>
            <a:normAutofit fontScale="85000" lnSpcReduction="10000"/>
          </a:bodyPr>
          <a:lstStyle/>
          <a:p>
            <a:r>
              <a:rPr lang="en-GB" dirty="0"/>
              <a:t>Invoice Submission Process</a:t>
            </a:r>
          </a:p>
          <a:p>
            <a:pPr lvl="1"/>
            <a:r>
              <a:rPr lang="en-GB" dirty="0"/>
              <a:t>Accounting clerk creates and issues an electronic invoice using the legacy accounting system.</a:t>
            </a:r>
            <a:endParaRPr lang="en-GB" sz="2000" dirty="0"/>
          </a:p>
          <a:p>
            <a:pPr lvl="1"/>
            <a:r>
              <a:rPr lang="en-GB" dirty="0"/>
              <a:t>The save event triggers a custom script that exports an electronic copy of the invoice to a network folder.</a:t>
            </a:r>
            <a:endParaRPr lang="en-GB" sz="2000" dirty="0"/>
          </a:p>
          <a:p>
            <a:pPr lvl="1"/>
            <a:r>
              <a:rPr lang="en-GB" dirty="0"/>
              <a:t>A custom developed component, which polls this folder at ten-minute intervals, picks up the document and transforms it into an XML document.</a:t>
            </a:r>
            <a:endParaRPr lang="en-GB" sz="2000" dirty="0"/>
          </a:p>
          <a:p>
            <a:pPr lvl="1"/>
            <a:r>
              <a:rPr lang="en-GB" dirty="0"/>
              <a:t>The invoice XML document is then validated. If it is deemed valid, it is forwarded to the Invoice Submission Service. If validation fails, the document is rejected, and the process ends.</a:t>
            </a:r>
            <a:endParaRPr lang="en-GB" sz="2000" dirty="0"/>
          </a:p>
          <a:p>
            <a:pPr lvl="1"/>
            <a:r>
              <a:rPr lang="en-GB" dirty="0"/>
              <a:t>Depending on when the last metadata check was performed, the service may issue a Get Metadata request to the TLS B2B solution.</a:t>
            </a:r>
            <a:endParaRPr lang="en-GB" sz="2000" dirty="0"/>
          </a:p>
          <a:p>
            <a:pPr lvl="1"/>
            <a:r>
              <a:rPr lang="en-GB" dirty="0"/>
              <a:t>If the Get Metadata request is issued and if it determines that no changes were made to the relevant TLS service descriptions, the Invoice Submission Service transmits the invoice document to the TLS B2B solution using the </a:t>
            </a:r>
            <a:r>
              <a:rPr lang="en-GB" dirty="0" err="1"/>
              <a:t>ExactlyOnce</a:t>
            </a:r>
            <a:r>
              <a:rPr lang="en-GB" dirty="0"/>
              <a:t> delivery assurance. If the Get Metadata request identifies a change to the TLS service descriptions, the invoice is not submitted, and the process ends.</a:t>
            </a:r>
            <a:endParaRPr lang="en-GB" sz="2000" dirty="0"/>
          </a:p>
          <a:p>
            <a:pPr lvl="1"/>
            <a:endParaRPr lang="en-GB" dirty="0"/>
          </a:p>
        </p:txBody>
      </p:sp>
    </p:spTree>
    <p:extLst>
      <p:ext uri="{BB962C8B-B14F-4D97-AF65-F5344CB8AC3E}">
        <p14:creationId xmlns:p14="http://schemas.microsoft.com/office/powerpoint/2010/main" val="6771644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74ED1-F225-48A1-9F20-EF713CD29315}"/>
              </a:ext>
            </a:extLst>
          </p:cNvPr>
          <p:cNvSpPr>
            <a:spLocks noGrp="1"/>
          </p:cNvSpPr>
          <p:nvPr>
            <p:ph type="title"/>
          </p:nvPr>
        </p:nvSpPr>
        <p:spPr/>
        <p:txBody>
          <a:bodyPr/>
          <a:lstStyle/>
          <a:p>
            <a:r>
              <a:rPr lang="en-GB" dirty="0"/>
              <a:t>Step 1 example</a:t>
            </a:r>
            <a:endParaRPr lang="x-none" dirty="0"/>
          </a:p>
        </p:txBody>
      </p:sp>
      <p:sp>
        <p:nvSpPr>
          <p:cNvPr id="3" name="内容占位符 2">
            <a:extLst>
              <a:ext uri="{FF2B5EF4-FFF2-40B4-BE49-F238E27FC236}">
                <a16:creationId xmlns:a16="http://schemas.microsoft.com/office/drawing/2014/main" id="{09EA4B8C-18CA-4391-9400-1C3B5CA2C5A9}"/>
              </a:ext>
            </a:extLst>
          </p:cNvPr>
          <p:cNvSpPr>
            <a:spLocks noGrp="1"/>
          </p:cNvSpPr>
          <p:nvPr>
            <p:ph idx="1"/>
          </p:nvPr>
        </p:nvSpPr>
        <p:spPr/>
        <p:txBody>
          <a:bodyPr/>
          <a:lstStyle/>
          <a:p>
            <a:r>
              <a:rPr lang="en-GB" dirty="0"/>
              <a:t>Then, we will t</a:t>
            </a:r>
            <a:r>
              <a:rPr lang="en-GB" sz="2800" dirty="0"/>
              <a:t>ake this business process and break it down into a series of granular process steps</a:t>
            </a:r>
          </a:p>
          <a:p>
            <a:endParaRPr lang="x-none" dirty="0"/>
          </a:p>
        </p:txBody>
      </p:sp>
    </p:spTree>
    <p:extLst>
      <p:ext uri="{BB962C8B-B14F-4D97-AF65-F5344CB8AC3E}">
        <p14:creationId xmlns:p14="http://schemas.microsoft.com/office/powerpoint/2010/main" val="576382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00283" cy="1325563"/>
          </a:xfrm>
        </p:spPr>
        <p:txBody>
          <a:bodyPr/>
          <a:lstStyle/>
          <a:p>
            <a:r>
              <a:rPr lang="en-GB" dirty="0"/>
              <a:t>Invoice Submission Process decomposition</a:t>
            </a:r>
          </a:p>
        </p:txBody>
      </p:sp>
      <p:sp>
        <p:nvSpPr>
          <p:cNvPr id="3" name="内容占位符 2"/>
          <p:cNvSpPr>
            <a:spLocks noGrp="1"/>
          </p:cNvSpPr>
          <p:nvPr>
            <p:ph idx="1"/>
          </p:nvPr>
        </p:nvSpPr>
        <p:spPr>
          <a:xfrm>
            <a:off x="838200" y="1825625"/>
            <a:ext cx="7816795" cy="4351338"/>
          </a:xfrm>
        </p:spPr>
        <p:txBody>
          <a:bodyPr>
            <a:normAutofit fontScale="925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pic>
        <p:nvPicPr>
          <p:cNvPr id="4" name="图片 3" descr="https://flylib.com/books/2/365/1/html/2/images/0131858580/graphics/12fig02.gif"/>
          <p:cNvPicPr/>
          <p:nvPr/>
        </p:nvPicPr>
        <p:blipFill>
          <a:blip r:embed="rId2">
            <a:extLst>
              <a:ext uri="{28A0092B-C50C-407E-A947-70E740481C1C}">
                <a14:useLocalDpi xmlns:a14="http://schemas.microsoft.com/office/drawing/2010/main" val="0"/>
              </a:ext>
            </a:extLst>
          </a:blip>
          <a:srcRect/>
          <a:stretch>
            <a:fillRect/>
          </a:stretch>
        </p:blipFill>
        <p:spPr bwMode="auto">
          <a:xfrm>
            <a:off x="9052560" y="67586"/>
            <a:ext cx="2659711" cy="6687048"/>
          </a:xfrm>
          <a:prstGeom prst="rect">
            <a:avLst/>
          </a:prstGeom>
          <a:noFill/>
          <a:ln>
            <a:noFill/>
          </a:ln>
        </p:spPr>
      </p:pic>
    </p:spTree>
    <p:extLst>
      <p:ext uri="{BB962C8B-B14F-4D97-AF65-F5344CB8AC3E}">
        <p14:creationId xmlns:p14="http://schemas.microsoft.com/office/powerpoint/2010/main" val="3934933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RailCo</a:t>
            </a:r>
            <a:r>
              <a:rPr lang="en-GB" dirty="0"/>
              <a:t> business processes example (2)</a:t>
            </a:r>
          </a:p>
        </p:txBody>
      </p:sp>
      <p:sp>
        <p:nvSpPr>
          <p:cNvPr id="3" name="内容占位符 2"/>
          <p:cNvSpPr>
            <a:spLocks noGrp="1"/>
          </p:cNvSpPr>
          <p:nvPr>
            <p:ph idx="1"/>
          </p:nvPr>
        </p:nvSpPr>
        <p:spPr/>
        <p:txBody>
          <a:bodyPr>
            <a:normAutofit/>
          </a:bodyPr>
          <a:lstStyle/>
          <a:p>
            <a:r>
              <a:rPr lang="en-GB" dirty="0"/>
              <a:t>Order Fulfilment Process </a:t>
            </a:r>
          </a:p>
          <a:p>
            <a:pPr lvl="1"/>
            <a:r>
              <a:rPr lang="en-GB" dirty="0"/>
              <a:t>The </a:t>
            </a:r>
            <a:r>
              <a:rPr lang="en-GB" dirty="0" err="1"/>
              <a:t>RailCo</a:t>
            </a:r>
            <a:r>
              <a:rPr lang="en-GB" dirty="0"/>
              <a:t> Order Fulfilment Service receives a SOAP message from TLS, containing a payload consisting of a TLS purchase order document.</a:t>
            </a:r>
            <a:endParaRPr lang="en-GB" sz="1600" dirty="0"/>
          </a:p>
          <a:p>
            <a:pPr lvl="1"/>
            <a:r>
              <a:rPr lang="en-GB" dirty="0"/>
              <a:t>The service validates the incoming document. If valid, the document is passed to a custom component. If the TLS PO fails validation, a rejection notification message is sent to TLS, and the process ends.</a:t>
            </a:r>
            <a:endParaRPr lang="en-GB" sz="2000" dirty="0"/>
          </a:p>
          <a:p>
            <a:pPr lvl="1"/>
            <a:r>
              <a:rPr lang="en-GB" dirty="0"/>
              <a:t>The component has the XML document transformed into a purchase order that conforms to the accounting system's native document format.</a:t>
            </a:r>
            <a:endParaRPr lang="en-GB" sz="2000" dirty="0"/>
          </a:p>
          <a:p>
            <a:pPr lvl="1"/>
            <a:r>
              <a:rPr lang="en-GB" dirty="0"/>
              <a:t>The PO then is submitted to the accounting system using its import extension.</a:t>
            </a:r>
            <a:endParaRPr lang="en-GB" sz="2000" dirty="0"/>
          </a:p>
          <a:p>
            <a:pPr lvl="1"/>
            <a:r>
              <a:rPr lang="en-GB" dirty="0"/>
              <a:t>The PO ends up in the work queue of an accounting clerk who then processes the document.</a:t>
            </a:r>
            <a:endParaRPr lang="en-GB" sz="2000" dirty="0"/>
          </a:p>
          <a:p>
            <a:pPr lvl="1"/>
            <a:endParaRPr lang="en-GB" dirty="0"/>
          </a:p>
        </p:txBody>
      </p:sp>
    </p:spTree>
    <p:extLst>
      <p:ext uri="{BB962C8B-B14F-4D97-AF65-F5344CB8AC3E}">
        <p14:creationId xmlns:p14="http://schemas.microsoft.com/office/powerpoint/2010/main" val="1104417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Order Fulfilment Process </a:t>
            </a:r>
          </a:p>
        </p:txBody>
      </p:sp>
      <p:sp>
        <p:nvSpPr>
          <p:cNvPr id="3" name="内容占位符 2"/>
          <p:cNvSpPr>
            <a:spLocks noGrp="1"/>
          </p:cNvSpPr>
          <p:nvPr>
            <p:ph idx="1"/>
          </p:nvPr>
        </p:nvSpPr>
        <p:spPr/>
        <p:txBody>
          <a:bodyPr>
            <a:normAutofit fontScale="92500" lnSpcReduction="10000"/>
          </a:bodyPr>
          <a:lstStyle/>
          <a:p>
            <a:r>
              <a:rPr lang="en-GB" dirty="0"/>
              <a:t>The </a:t>
            </a:r>
            <a:r>
              <a:rPr lang="en-GB" dirty="0" err="1"/>
              <a:t>RailCo</a:t>
            </a:r>
            <a:r>
              <a:rPr lang="en-GB" dirty="0"/>
              <a:t> Order Fulfilment Service </a:t>
            </a:r>
            <a:r>
              <a:rPr lang="en-GB" dirty="0">
                <a:highlight>
                  <a:srgbClr val="FFFF00"/>
                </a:highlight>
              </a:rPr>
              <a:t>receives </a:t>
            </a:r>
            <a:r>
              <a:rPr lang="en-GB" dirty="0"/>
              <a:t>a SOAP message from TLS, containing a payload consisting of a TLS </a:t>
            </a:r>
            <a:r>
              <a:rPr lang="en-GB" dirty="0">
                <a:highlight>
                  <a:srgbClr val="FFFF00"/>
                </a:highlight>
              </a:rPr>
              <a:t>purchase order document</a:t>
            </a:r>
            <a:r>
              <a:rPr lang="en-GB" dirty="0"/>
              <a:t>.</a:t>
            </a:r>
            <a:endParaRPr lang="en-GB" sz="2000" dirty="0"/>
          </a:p>
          <a:p>
            <a:r>
              <a:rPr lang="en-GB" dirty="0"/>
              <a:t>The service </a:t>
            </a:r>
            <a:r>
              <a:rPr lang="en-GB" dirty="0">
                <a:highlight>
                  <a:srgbClr val="FFFF00"/>
                </a:highlight>
              </a:rPr>
              <a:t>validates the incoming document</a:t>
            </a:r>
            <a:r>
              <a:rPr lang="en-GB" dirty="0"/>
              <a:t>. If valid, the document is passed to a custom component. </a:t>
            </a:r>
            <a:r>
              <a:rPr lang="en-GB" dirty="0">
                <a:highlight>
                  <a:srgbClr val="FFFF00"/>
                </a:highlight>
              </a:rPr>
              <a:t>If </a:t>
            </a:r>
            <a:r>
              <a:rPr lang="en-GB" dirty="0"/>
              <a:t>the TLS PO </a:t>
            </a:r>
            <a:r>
              <a:rPr lang="en-GB" dirty="0">
                <a:highlight>
                  <a:srgbClr val="FFFF00"/>
                </a:highlight>
              </a:rPr>
              <a:t>fails validation</a:t>
            </a:r>
            <a:r>
              <a:rPr lang="en-GB" dirty="0"/>
              <a:t>, </a:t>
            </a:r>
            <a:r>
              <a:rPr lang="en-GB" dirty="0">
                <a:highlight>
                  <a:srgbClr val="FFFF00"/>
                </a:highlight>
              </a:rPr>
              <a:t>a rejection notification message is sent</a:t>
            </a:r>
            <a:r>
              <a:rPr lang="en-GB" dirty="0"/>
              <a:t> to TLS, and the process ends.</a:t>
            </a:r>
          </a:p>
          <a:p>
            <a:r>
              <a:rPr lang="en-GB" dirty="0"/>
              <a:t>The component has the </a:t>
            </a:r>
            <a:r>
              <a:rPr lang="en-GB" dirty="0">
                <a:highlight>
                  <a:srgbClr val="FFFF00"/>
                </a:highlight>
              </a:rPr>
              <a:t>XML document transformed into </a:t>
            </a:r>
            <a:r>
              <a:rPr lang="en-GB" dirty="0"/>
              <a:t>a purchase order that conforms to the accounting system's </a:t>
            </a:r>
            <a:r>
              <a:rPr lang="en-GB" dirty="0">
                <a:highlight>
                  <a:srgbClr val="FFFF00"/>
                </a:highlight>
              </a:rPr>
              <a:t>native document format</a:t>
            </a:r>
            <a:r>
              <a:rPr lang="en-GB" dirty="0"/>
              <a:t>.</a:t>
            </a:r>
          </a:p>
          <a:p>
            <a:r>
              <a:rPr lang="en-GB" dirty="0"/>
              <a:t>The PO then is submitted to the accounting system using </a:t>
            </a:r>
            <a:r>
              <a:rPr lang="en-GB" dirty="0">
                <a:highlight>
                  <a:srgbClr val="FFFF00"/>
                </a:highlight>
              </a:rPr>
              <a:t>its import </a:t>
            </a:r>
            <a:r>
              <a:rPr lang="en-GB" dirty="0"/>
              <a:t>extension.</a:t>
            </a:r>
          </a:p>
          <a:p>
            <a:r>
              <a:rPr lang="en-GB" dirty="0">
                <a:highlight>
                  <a:srgbClr val="FFFF00"/>
                </a:highlight>
              </a:rPr>
              <a:t>The PO ends up in the work queue </a:t>
            </a:r>
            <a:r>
              <a:rPr lang="en-GB" dirty="0"/>
              <a:t>of an accounting clerk who then processes the document.</a:t>
            </a:r>
          </a:p>
          <a:p>
            <a:pPr lvl="1"/>
            <a:endParaRPr lang="en-GB" dirty="0"/>
          </a:p>
        </p:txBody>
      </p:sp>
    </p:spTree>
    <p:extLst>
      <p:ext uri="{BB962C8B-B14F-4D97-AF65-F5344CB8AC3E}">
        <p14:creationId xmlns:p14="http://schemas.microsoft.com/office/powerpoint/2010/main" val="35077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685598" cy="1325563"/>
          </a:xfrm>
        </p:spPr>
        <p:txBody>
          <a:bodyPr/>
          <a:lstStyle/>
          <a:p>
            <a:r>
              <a:rPr lang="en-GB" dirty="0"/>
              <a:t>Order Fulfilment Process decomposition</a:t>
            </a:r>
          </a:p>
        </p:txBody>
      </p:sp>
      <p:sp>
        <p:nvSpPr>
          <p:cNvPr id="3" name="内容占位符 2"/>
          <p:cNvSpPr>
            <a:spLocks noGrp="1"/>
          </p:cNvSpPr>
          <p:nvPr>
            <p:ph idx="1"/>
          </p:nvPr>
        </p:nvSpPr>
        <p:spPr>
          <a:xfrm>
            <a:off x="838200" y="1825625"/>
            <a:ext cx="7462962" cy="4351338"/>
          </a:xfrm>
        </p:spPr>
        <p:txBody>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pic>
        <p:nvPicPr>
          <p:cNvPr id="4" name="图片 3" descr="https://flylib.com/books/2/365/1/html/2/images/0131858580/graphics/12fig03.gif"/>
          <p:cNvPicPr/>
          <p:nvPr/>
        </p:nvPicPr>
        <p:blipFill>
          <a:blip r:embed="rId2">
            <a:extLst>
              <a:ext uri="{28A0092B-C50C-407E-A947-70E740481C1C}">
                <a14:useLocalDpi xmlns:a14="http://schemas.microsoft.com/office/drawing/2010/main" val="0"/>
              </a:ext>
            </a:extLst>
          </a:blip>
          <a:srcRect/>
          <a:stretch>
            <a:fillRect/>
          </a:stretch>
        </p:blipFill>
        <p:spPr bwMode="auto">
          <a:xfrm>
            <a:off x="8523798" y="198782"/>
            <a:ext cx="3504952" cy="6452483"/>
          </a:xfrm>
          <a:prstGeom prst="rect">
            <a:avLst/>
          </a:prstGeom>
          <a:noFill/>
          <a:ln>
            <a:noFill/>
          </a:ln>
        </p:spPr>
      </p:pic>
    </p:spTree>
    <p:extLst>
      <p:ext uri="{BB962C8B-B14F-4D97-AF65-F5344CB8AC3E}">
        <p14:creationId xmlns:p14="http://schemas.microsoft.com/office/powerpoint/2010/main" val="91930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(1)</a:t>
            </a:r>
          </a:p>
        </p:txBody>
      </p:sp>
      <p:sp>
        <p:nvSpPr>
          <p:cNvPr id="3" name="内容占位符 2"/>
          <p:cNvSpPr>
            <a:spLocks noGrp="1"/>
          </p:cNvSpPr>
          <p:nvPr>
            <p:ph idx="1"/>
          </p:nvPr>
        </p:nvSpPr>
        <p:spPr>
          <a:xfrm>
            <a:off x="838200" y="1888434"/>
            <a:ext cx="10515600" cy="4351338"/>
          </a:xfrm>
        </p:spPr>
        <p:txBody>
          <a:bodyPr>
            <a:normAutofit/>
          </a:bodyPr>
          <a:lstStyle/>
          <a:p>
            <a:r>
              <a:rPr lang="en-GB" sz="3200" dirty="0"/>
              <a:t>Given their generic nature and potential to be reused and composed in unforeseeable situations, services are required to undergo </a:t>
            </a:r>
            <a:r>
              <a:rPr lang="en-GB" sz="3200" dirty="0">
                <a:highlight>
                  <a:srgbClr val="FFFF00"/>
                </a:highlight>
              </a:rPr>
              <a:t>rigorous testing </a:t>
            </a:r>
            <a:r>
              <a:rPr lang="en-GB" sz="3200" dirty="0"/>
              <a:t>prior to deployment into a production environment.</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6203"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1C2C5103-A6B9-4FCE-933C-53E809EEDFB7}"/>
              </a:ext>
            </a:extLst>
          </p:cNvPr>
          <p:cNvSpPr/>
          <p:nvPr/>
        </p:nvSpPr>
        <p:spPr>
          <a:xfrm>
            <a:off x="10300815" y="987612"/>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9851800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2: Identify business service operation candidates</a:t>
            </a:r>
          </a:p>
        </p:txBody>
      </p:sp>
      <p:sp>
        <p:nvSpPr>
          <p:cNvPr id="3" name="内容占位符 2"/>
          <p:cNvSpPr>
            <a:spLocks noGrp="1"/>
          </p:cNvSpPr>
          <p:nvPr>
            <p:ph idx="1"/>
          </p:nvPr>
        </p:nvSpPr>
        <p:spPr/>
        <p:txBody>
          <a:bodyPr>
            <a:normAutofit/>
          </a:bodyPr>
          <a:lstStyle/>
          <a:p>
            <a:r>
              <a:rPr lang="en-GB" dirty="0"/>
              <a:t>Some steps within a business process can be easily identified as not belonging to the potential logic that should be encapsulated by a service candidate</a:t>
            </a:r>
          </a:p>
          <a:p>
            <a:pPr lvl="1"/>
            <a:r>
              <a:rPr lang="en-GB" dirty="0">
                <a:highlight>
                  <a:srgbClr val="FFFF00"/>
                </a:highlight>
              </a:rPr>
              <a:t>Manual process </a:t>
            </a:r>
            <a:r>
              <a:rPr lang="en-GB" dirty="0"/>
              <a:t>steps that cannot or should not be automated</a:t>
            </a:r>
          </a:p>
          <a:p>
            <a:pPr lvl="1"/>
            <a:r>
              <a:rPr lang="en-GB" dirty="0"/>
              <a:t>Process steps performed by existing legacy logic for which service candidate encapsulation is not an option</a:t>
            </a:r>
          </a:p>
          <a:p>
            <a:r>
              <a:rPr lang="en-GB" dirty="0"/>
              <a:t>By filtering out these parts we are left with the processing steps most relevant to our service </a:t>
            </a:r>
            <a:r>
              <a:rPr lang="en-GB" dirty="0" err="1"/>
              <a:t>modeling</a:t>
            </a:r>
            <a:r>
              <a:rPr lang="en-GB" dirty="0"/>
              <a:t> process.</a:t>
            </a:r>
          </a:p>
        </p:txBody>
      </p:sp>
    </p:spTree>
    <p:extLst>
      <p:ext uri="{BB962C8B-B14F-4D97-AF65-F5344CB8AC3E}">
        <p14:creationId xmlns:p14="http://schemas.microsoft.com/office/powerpoint/2010/main" val="3959442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2 example</a:t>
            </a:r>
          </a:p>
        </p:txBody>
      </p:sp>
      <p:sp>
        <p:nvSpPr>
          <p:cNvPr id="3" name="内容占位符 2"/>
          <p:cNvSpPr>
            <a:spLocks noGrp="1"/>
          </p:cNvSpPr>
          <p:nvPr>
            <p:ph idx="1"/>
          </p:nvPr>
        </p:nvSpPr>
        <p:spPr/>
        <p:txBody>
          <a:bodyPr/>
          <a:lstStyle/>
          <a:p>
            <a:r>
              <a:rPr lang="en-GB" dirty="0"/>
              <a:t>We will show this step on the example of </a:t>
            </a:r>
            <a:r>
              <a:rPr lang="en-GB" dirty="0" err="1"/>
              <a:t>RailCo</a:t>
            </a:r>
            <a:endParaRPr lang="en-GB" dirty="0"/>
          </a:p>
          <a:p>
            <a:r>
              <a:rPr lang="en-GB" dirty="0"/>
              <a:t>First, recall their decomposed business processes</a:t>
            </a:r>
          </a:p>
        </p:txBody>
      </p:sp>
    </p:spTree>
    <p:extLst>
      <p:ext uri="{BB962C8B-B14F-4D97-AF65-F5344CB8AC3E}">
        <p14:creationId xmlns:p14="http://schemas.microsoft.com/office/powerpoint/2010/main" val="4032113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Invoice Submission Process:</a:t>
            </a:r>
          </a:p>
        </p:txBody>
      </p:sp>
      <p:sp>
        <p:nvSpPr>
          <p:cNvPr id="3" name="内容占位符 2"/>
          <p:cNvSpPr>
            <a:spLocks noGrp="1"/>
          </p:cNvSpPr>
          <p:nvPr>
            <p:ph idx="1"/>
          </p:nvPr>
        </p:nvSpPr>
        <p:spPr/>
        <p:txBody>
          <a:bodyPr>
            <a:normAutofit fontScale="7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a:p>
            <a:endParaRPr lang="en-GB" dirty="0"/>
          </a:p>
        </p:txBody>
      </p:sp>
    </p:spTree>
    <p:extLst>
      <p:ext uri="{BB962C8B-B14F-4D97-AF65-F5344CB8AC3E}">
        <p14:creationId xmlns:p14="http://schemas.microsoft.com/office/powerpoint/2010/main" val="10701980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Order </a:t>
            </a:r>
            <a:r>
              <a:rPr lang="en-GB" dirty="0" err="1"/>
              <a:t>Fulfillment</a:t>
            </a:r>
            <a:r>
              <a:rPr lang="en-GB" dirty="0"/>
              <a:t> Process</a:t>
            </a:r>
          </a:p>
        </p:txBody>
      </p:sp>
      <p:sp>
        <p:nvSpPr>
          <p:cNvPr id="3" name="内容占位符 2"/>
          <p:cNvSpPr>
            <a:spLocks noGrp="1"/>
          </p:cNvSpPr>
          <p:nvPr>
            <p:ph idx="1"/>
          </p:nvPr>
        </p:nvSpPr>
        <p:spPr/>
        <p:txBody>
          <a:bodyPr>
            <a:normAutofit fontScale="925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Tree>
    <p:extLst>
      <p:ext uri="{BB962C8B-B14F-4D97-AF65-F5344CB8AC3E}">
        <p14:creationId xmlns:p14="http://schemas.microsoft.com/office/powerpoint/2010/main" val="31213944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2 </a:t>
            </a:r>
            <a:r>
              <a:rPr lang="en-GB" dirty="0" err="1"/>
              <a:t>RailCo</a:t>
            </a:r>
            <a:r>
              <a:rPr lang="en-GB" dirty="0"/>
              <a:t> example</a:t>
            </a:r>
          </a:p>
        </p:txBody>
      </p:sp>
      <p:sp>
        <p:nvSpPr>
          <p:cNvPr id="3" name="内容占位符 2"/>
          <p:cNvSpPr>
            <a:spLocks noGrp="1"/>
          </p:cNvSpPr>
          <p:nvPr>
            <p:ph idx="1"/>
          </p:nvPr>
        </p:nvSpPr>
        <p:spPr/>
        <p:txBody>
          <a:bodyPr/>
          <a:lstStyle/>
          <a:p>
            <a:r>
              <a:rPr lang="en-GB" dirty="0"/>
              <a:t>The result of this review is that only two processing steps were removed from the Invoice Submission Process and none from the Order </a:t>
            </a:r>
            <a:r>
              <a:rPr lang="en-GB" dirty="0" err="1"/>
              <a:t>Fulfillment</a:t>
            </a:r>
            <a:r>
              <a:rPr lang="en-GB" dirty="0"/>
              <a:t> Process.</a:t>
            </a:r>
          </a:p>
        </p:txBody>
      </p:sp>
    </p:spTree>
    <p:extLst>
      <p:ext uri="{BB962C8B-B14F-4D97-AF65-F5344CB8AC3E}">
        <p14:creationId xmlns:p14="http://schemas.microsoft.com/office/powerpoint/2010/main" val="2151128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3: Abstract orchestration logic</a:t>
            </a:r>
          </a:p>
        </p:txBody>
      </p:sp>
      <p:sp>
        <p:nvSpPr>
          <p:cNvPr id="3" name="内容占位符 2"/>
          <p:cNvSpPr>
            <a:spLocks noGrp="1"/>
          </p:cNvSpPr>
          <p:nvPr>
            <p:ph idx="1"/>
          </p:nvPr>
        </p:nvSpPr>
        <p:spPr/>
        <p:txBody>
          <a:bodyPr>
            <a:normAutofit/>
          </a:bodyPr>
          <a:lstStyle/>
          <a:p>
            <a:r>
              <a:rPr lang="en-GB" dirty="0"/>
              <a:t>If the decision was made to not incorporate an orchestration service layer - then skip this step</a:t>
            </a:r>
          </a:p>
          <a:p>
            <a:r>
              <a:rPr lang="en-GB" dirty="0"/>
              <a:t>If it was decided to build an </a:t>
            </a:r>
            <a:r>
              <a:rPr lang="en-GB" dirty="0">
                <a:highlight>
                  <a:srgbClr val="FFFF00"/>
                </a:highlight>
              </a:rPr>
              <a:t>orchestration layer </a:t>
            </a:r>
            <a:r>
              <a:rPr lang="en-GB" dirty="0"/>
              <a:t>as part of the SOA, then we should identify the parts of the processing logic that this layer would abstract</a:t>
            </a:r>
          </a:p>
          <a:p>
            <a:r>
              <a:rPr lang="en-GB" dirty="0"/>
              <a:t>Potential types of logic suitable for this layer include:</a:t>
            </a:r>
          </a:p>
          <a:p>
            <a:pPr lvl="1"/>
            <a:r>
              <a:rPr lang="en-GB" dirty="0"/>
              <a:t>business rules</a:t>
            </a:r>
          </a:p>
          <a:p>
            <a:pPr lvl="1"/>
            <a:r>
              <a:rPr lang="en-GB" dirty="0"/>
              <a:t>conditional logic</a:t>
            </a:r>
          </a:p>
          <a:p>
            <a:pPr lvl="1"/>
            <a:r>
              <a:rPr lang="en-GB" dirty="0"/>
              <a:t>exception logic</a:t>
            </a:r>
          </a:p>
          <a:p>
            <a:pPr lvl="1"/>
            <a:r>
              <a:rPr lang="en-GB" dirty="0"/>
              <a:t>sequence logic</a:t>
            </a:r>
          </a:p>
          <a:p>
            <a:endParaRPr lang="en-GB" dirty="0"/>
          </a:p>
        </p:txBody>
      </p:sp>
    </p:spTree>
    <p:extLst>
      <p:ext uri="{BB962C8B-B14F-4D97-AF65-F5344CB8AC3E}">
        <p14:creationId xmlns:p14="http://schemas.microsoft.com/office/powerpoint/2010/main" val="1606861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4: Create business service candidates</a:t>
            </a:r>
          </a:p>
        </p:txBody>
      </p:sp>
      <p:sp>
        <p:nvSpPr>
          <p:cNvPr id="3" name="内容占位符 2"/>
          <p:cNvSpPr>
            <a:spLocks noGrp="1"/>
          </p:cNvSpPr>
          <p:nvPr>
            <p:ph idx="1"/>
          </p:nvPr>
        </p:nvSpPr>
        <p:spPr/>
        <p:txBody>
          <a:bodyPr>
            <a:normAutofit/>
          </a:bodyPr>
          <a:lstStyle/>
          <a:p>
            <a:r>
              <a:rPr lang="en-GB" sz="3200" dirty="0"/>
              <a:t>Review the processing steps that remain after we completed step 2 and determine one or more logical contexts with which these steps can be grouped. </a:t>
            </a:r>
          </a:p>
          <a:p>
            <a:r>
              <a:rPr lang="en-GB" sz="3200" dirty="0"/>
              <a:t>Each context represents a service candidate. </a:t>
            </a:r>
          </a:p>
          <a:p>
            <a:r>
              <a:rPr lang="en-GB" sz="3200" dirty="0"/>
              <a:t>In this step, we can also add additional service operation candidates not required by the current business process, but added to round out entity services with a complete set of reusable operations.</a:t>
            </a:r>
          </a:p>
        </p:txBody>
      </p:sp>
    </p:spTree>
    <p:extLst>
      <p:ext uri="{BB962C8B-B14F-4D97-AF65-F5344CB8AC3E}">
        <p14:creationId xmlns:p14="http://schemas.microsoft.com/office/powerpoint/2010/main" val="7409920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4 example</a:t>
            </a:r>
          </a:p>
        </p:txBody>
      </p:sp>
      <p:sp>
        <p:nvSpPr>
          <p:cNvPr id="3" name="内容占位符 2"/>
          <p:cNvSpPr>
            <a:spLocks noGrp="1"/>
          </p:cNvSpPr>
          <p:nvPr>
            <p:ph idx="1"/>
          </p:nvPr>
        </p:nvSpPr>
        <p:spPr/>
        <p:txBody>
          <a:bodyPr/>
          <a:lstStyle/>
          <a:p>
            <a:r>
              <a:rPr lang="en-GB" dirty="0"/>
              <a:t>We will continue our </a:t>
            </a:r>
            <a:r>
              <a:rPr lang="en-GB" dirty="0" err="1"/>
              <a:t>RailCo</a:t>
            </a:r>
            <a:r>
              <a:rPr lang="en-GB" dirty="0"/>
              <a:t> case to illustrate this step</a:t>
            </a:r>
          </a:p>
          <a:p>
            <a:endParaRPr lang="en-GB" dirty="0"/>
          </a:p>
        </p:txBody>
      </p:sp>
    </p:spTree>
    <p:extLst>
      <p:ext uri="{BB962C8B-B14F-4D97-AF65-F5344CB8AC3E}">
        <p14:creationId xmlns:p14="http://schemas.microsoft.com/office/powerpoint/2010/main" val="5138128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Example</a:t>
            </a:r>
          </a:p>
        </p:txBody>
      </p:sp>
      <p:sp>
        <p:nvSpPr>
          <p:cNvPr id="3" name="内容占位符 2"/>
          <p:cNvSpPr>
            <a:spLocks noGrp="1"/>
          </p:cNvSpPr>
          <p:nvPr>
            <p:ph idx="1"/>
          </p:nvPr>
        </p:nvSpPr>
        <p:spPr/>
        <p:txBody>
          <a:bodyPr/>
          <a:lstStyle/>
          <a:p>
            <a:r>
              <a:rPr lang="en-GB" dirty="0"/>
              <a:t>First, we will review the list of steps in both processes of </a:t>
            </a:r>
            <a:r>
              <a:rPr lang="en-GB" dirty="0" err="1"/>
              <a:t>RailCo</a:t>
            </a:r>
            <a:r>
              <a:rPr lang="en-GB" dirty="0"/>
              <a:t> (without those we crossed out)</a:t>
            </a:r>
          </a:p>
        </p:txBody>
      </p:sp>
    </p:spTree>
    <p:extLst>
      <p:ext uri="{BB962C8B-B14F-4D97-AF65-F5344CB8AC3E}">
        <p14:creationId xmlns:p14="http://schemas.microsoft.com/office/powerpoint/2010/main" val="11769128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Invoice Submission Process:</a:t>
            </a:r>
          </a:p>
        </p:txBody>
      </p:sp>
      <p:sp>
        <p:nvSpPr>
          <p:cNvPr id="3" name="内容占位符 2"/>
          <p:cNvSpPr>
            <a:spLocks noGrp="1"/>
          </p:cNvSpPr>
          <p:nvPr>
            <p:ph idx="1"/>
          </p:nvPr>
        </p:nvSpPr>
        <p:spPr/>
        <p:txBody>
          <a:bodyPr>
            <a:normAutofit fontScale="7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a:p>
            <a:endParaRPr lang="en-GB" dirty="0"/>
          </a:p>
        </p:txBody>
      </p:sp>
    </p:spTree>
    <p:extLst>
      <p:ext uri="{BB962C8B-B14F-4D97-AF65-F5344CB8AC3E}">
        <p14:creationId xmlns:p14="http://schemas.microsoft.com/office/powerpoint/2010/main" val="372722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(2)</a:t>
            </a:r>
          </a:p>
        </p:txBody>
      </p:sp>
      <p:sp>
        <p:nvSpPr>
          <p:cNvPr id="3" name="内容占位符 2"/>
          <p:cNvSpPr>
            <a:spLocks noGrp="1"/>
          </p:cNvSpPr>
          <p:nvPr>
            <p:ph idx="1"/>
          </p:nvPr>
        </p:nvSpPr>
        <p:spPr/>
        <p:txBody>
          <a:bodyPr>
            <a:normAutofit/>
          </a:bodyPr>
          <a:lstStyle/>
          <a:p>
            <a:r>
              <a:rPr lang="en-GB" sz="3200" dirty="0"/>
              <a:t>Some of the </a:t>
            </a:r>
            <a:r>
              <a:rPr lang="en-GB" sz="3200" dirty="0">
                <a:highlight>
                  <a:srgbClr val="FFFF00"/>
                </a:highlight>
              </a:rPr>
              <a:t>key issues facing service testers</a:t>
            </a:r>
            <a:r>
              <a:rPr lang="en-GB" sz="3200" dirty="0"/>
              <a:t>:</a:t>
            </a:r>
          </a:p>
          <a:p>
            <a:pPr lvl="1"/>
            <a:r>
              <a:rPr lang="en-GB" sz="2800" dirty="0"/>
              <a:t>What types of service requestors could potentially access a service?</a:t>
            </a:r>
          </a:p>
          <a:p>
            <a:pPr lvl="1"/>
            <a:r>
              <a:rPr lang="en-GB" sz="2800" dirty="0"/>
              <a:t>Can all service policy assertions be successfully met?</a:t>
            </a:r>
          </a:p>
          <a:p>
            <a:pPr lvl="1"/>
            <a:r>
              <a:rPr lang="en-GB" sz="2800" dirty="0"/>
              <a:t>What types of exception conditions could a service be potentially subjected to?</a:t>
            </a:r>
          </a:p>
          <a:p>
            <a:pPr lvl="1"/>
            <a:r>
              <a:rPr lang="en-GB" sz="2800" dirty="0"/>
              <a:t>How well do service descriptions communicate service semantics?</a:t>
            </a:r>
          </a:p>
          <a:p>
            <a:pPr lvl="1"/>
            <a:r>
              <a:rPr lang="en-GB" sz="2800" dirty="0"/>
              <a:t>Do revised service descriptions alter or extend previous versions?</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6203"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EF2AEEA1-9A82-4A90-BF2F-40A69684D0D9}"/>
              </a:ext>
            </a:extLst>
          </p:cNvPr>
          <p:cNvSpPr/>
          <p:nvPr/>
        </p:nvSpPr>
        <p:spPr>
          <a:xfrm>
            <a:off x="10300815" y="96749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6585439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Order </a:t>
            </a:r>
            <a:r>
              <a:rPr lang="en-GB" dirty="0" err="1"/>
              <a:t>Fulfillment</a:t>
            </a:r>
            <a:r>
              <a:rPr lang="en-GB" dirty="0"/>
              <a:t> Process</a:t>
            </a:r>
          </a:p>
        </p:txBody>
      </p:sp>
      <p:sp>
        <p:nvSpPr>
          <p:cNvPr id="3" name="内容占位符 2"/>
          <p:cNvSpPr>
            <a:spLocks noGrp="1"/>
          </p:cNvSpPr>
          <p:nvPr>
            <p:ph idx="1"/>
          </p:nvPr>
        </p:nvSpPr>
        <p:spPr/>
        <p:txBody>
          <a:bodyPr>
            <a:normAutofit fontScale="925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Tree>
    <p:extLst>
      <p:ext uri="{BB962C8B-B14F-4D97-AF65-F5344CB8AC3E}">
        <p14:creationId xmlns:p14="http://schemas.microsoft.com/office/powerpoint/2010/main" val="1421122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Example</a:t>
            </a:r>
          </a:p>
        </p:txBody>
      </p:sp>
      <p:sp>
        <p:nvSpPr>
          <p:cNvPr id="3" name="内容占位符 2"/>
          <p:cNvSpPr>
            <a:spLocks noGrp="1"/>
          </p:cNvSpPr>
          <p:nvPr>
            <p:ph idx="1"/>
          </p:nvPr>
        </p:nvSpPr>
        <p:spPr/>
        <p:txBody>
          <a:bodyPr/>
          <a:lstStyle/>
          <a:p>
            <a:r>
              <a:rPr lang="en-GB" dirty="0"/>
              <a:t>Now, we need to group them into logical contexts</a:t>
            </a:r>
          </a:p>
          <a:p>
            <a:r>
              <a:rPr lang="en-GB" dirty="0"/>
              <a:t>What are the contexts we can group remaining services into?</a:t>
            </a:r>
          </a:p>
        </p:txBody>
      </p:sp>
    </p:spTree>
    <p:extLst>
      <p:ext uri="{BB962C8B-B14F-4D97-AF65-F5344CB8AC3E}">
        <p14:creationId xmlns:p14="http://schemas.microsoft.com/office/powerpoint/2010/main" val="28741453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4 </a:t>
            </a:r>
            <a:r>
              <a:rPr lang="en-GB" dirty="0" err="1"/>
              <a:t>RailCo</a:t>
            </a:r>
            <a:r>
              <a:rPr lang="en-GB" dirty="0"/>
              <a:t> example </a:t>
            </a:r>
          </a:p>
        </p:txBody>
      </p:sp>
      <p:sp>
        <p:nvSpPr>
          <p:cNvPr id="3" name="内容占位符 2"/>
          <p:cNvSpPr>
            <a:spLocks noGrp="1"/>
          </p:cNvSpPr>
          <p:nvPr>
            <p:ph idx="1"/>
          </p:nvPr>
        </p:nvSpPr>
        <p:spPr/>
        <p:txBody>
          <a:bodyPr>
            <a:normAutofit fontScale="70000" lnSpcReduction="20000"/>
          </a:bodyPr>
          <a:lstStyle/>
          <a:p>
            <a:r>
              <a:rPr lang="en-GB" dirty="0"/>
              <a:t>Going through the </a:t>
            </a:r>
            <a:r>
              <a:rPr lang="en-GB" dirty="0" err="1"/>
              <a:t>RailCo</a:t>
            </a:r>
            <a:r>
              <a:rPr lang="en-GB" dirty="0"/>
              <a:t> steps we listed from both processes, here is how they could be grouped:</a:t>
            </a:r>
          </a:p>
          <a:p>
            <a:pPr lvl="1"/>
            <a:r>
              <a:rPr lang="en-GB" dirty="0"/>
              <a:t>Legacy System Service</a:t>
            </a:r>
          </a:p>
          <a:p>
            <a:pPr lvl="2"/>
            <a:r>
              <a:rPr lang="en-GB" dirty="0"/>
              <a:t>Export electronic invoice to network folder.</a:t>
            </a:r>
          </a:p>
          <a:p>
            <a:pPr lvl="2"/>
            <a:r>
              <a:rPr lang="en-GB" dirty="0"/>
              <a:t>Import electronic PO into accounting system.</a:t>
            </a:r>
          </a:p>
          <a:p>
            <a:pPr lvl="2"/>
            <a:r>
              <a:rPr lang="en-GB" dirty="0"/>
              <a:t>Send PO to accounting clerk's work queue.</a:t>
            </a:r>
          </a:p>
          <a:p>
            <a:pPr lvl="1"/>
            <a:r>
              <a:rPr lang="en-GB" dirty="0"/>
              <a:t>Invoice Processing Service</a:t>
            </a:r>
          </a:p>
          <a:p>
            <a:pPr lvl="2"/>
            <a:r>
              <a:rPr lang="en-GB" dirty="0"/>
              <a:t>Poll network folder for invoice.</a:t>
            </a:r>
          </a:p>
          <a:p>
            <a:pPr lvl="2"/>
            <a:r>
              <a:rPr lang="en-GB" dirty="0"/>
              <a:t>Retrieve electronic invoice.</a:t>
            </a:r>
          </a:p>
          <a:p>
            <a:pPr lvl="2"/>
            <a:r>
              <a:rPr lang="en-GB" dirty="0"/>
              <a:t>Transform electronic invoice to XML document.</a:t>
            </a:r>
          </a:p>
          <a:p>
            <a:pPr lvl="2"/>
            <a:r>
              <a:rPr lang="en-GB" dirty="0"/>
              <a:t>Check validity of invoice document. If invalid, end process.</a:t>
            </a:r>
          </a:p>
          <a:p>
            <a:pPr lvl="1"/>
            <a:r>
              <a:rPr lang="en-GB" dirty="0"/>
              <a:t>PO Processing Service</a:t>
            </a:r>
          </a:p>
          <a:p>
            <a:pPr lvl="2"/>
            <a:r>
              <a:rPr lang="en-GB" dirty="0"/>
              <a:t>Receive PO document.</a:t>
            </a:r>
          </a:p>
          <a:p>
            <a:pPr lvl="2"/>
            <a:r>
              <a:rPr lang="en-GB" dirty="0"/>
              <a:t>Validate PO document.</a:t>
            </a:r>
          </a:p>
          <a:p>
            <a:pPr lvl="2"/>
            <a:r>
              <a:rPr lang="en-GB" dirty="0"/>
              <a:t>If PO document is invalid, send rejection notification and end process.</a:t>
            </a:r>
          </a:p>
          <a:p>
            <a:pPr lvl="2"/>
            <a:r>
              <a:rPr lang="en-GB" dirty="0"/>
              <a:t>Transform PO XML document into native electronic PO format.</a:t>
            </a:r>
          </a:p>
          <a:p>
            <a:pPr lvl="1"/>
            <a:r>
              <a:rPr lang="en-GB" dirty="0"/>
              <a:t>Metadata Checking Service</a:t>
            </a:r>
          </a:p>
          <a:p>
            <a:pPr lvl="2"/>
            <a:r>
              <a:rPr lang="en-GB" dirty="0"/>
              <a:t>Check if it is time to verify TLS metadata.</a:t>
            </a:r>
          </a:p>
          <a:p>
            <a:pPr lvl="2"/>
            <a:r>
              <a:rPr lang="en-GB" dirty="0"/>
              <a:t>If required, perform metadata check. If metadata check fails, end process.</a:t>
            </a:r>
          </a:p>
          <a:p>
            <a:endParaRPr lang="en-GB" dirty="0"/>
          </a:p>
        </p:txBody>
      </p:sp>
    </p:spTree>
    <p:extLst>
      <p:ext uri="{BB962C8B-B14F-4D97-AF65-F5344CB8AC3E}">
        <p14:creationId xmlns:p14="http://schemas.microsoft.com/office/powerpoint/2010/main" val="36040388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4401710" cy="1325563"/>
          </a:xfrm>
        </p:spPr>
        <p:txBody>
          <a:bodyPr/>
          <a:lstStyle/>
          <a:p>
            <a:r>
              <a:rPr lang="en-GB" dirty="0"/>
              <a:t>Step 4 </a:t>
            </a:r>
            <a:r>
              <a:rPr lang="en-GB" dirty="0" err="1"/>
              <a:t>RailCo</a:t>
            </a:r>
            <a:r>
              <a:rPr lang="en-GB" dirty="0"/>
              <a:t> example (2)</a:t>
            </a:r>
          </a:p>
        </p:txBody>
      </p:sp>
      <p:sp>
        <p:nvSpPr>
          <p:cNvPr id="3" name="内容占位符 2"/>
          <p:cNvSpPr>
            <a:spLocks noGrp="1"/>
          </p:cNvSpPr>
          <p:nvPr>
            <p:ph idx="1"/>
          </p:nvPr>
        </p:nvSpPr>
        <p:spPr>
          <a:xfrm>
            <a:off x="838200" y="1825625"/>
            <a:ext cx="4584590" cy="4351338"/>
          </a:xfrm>
        </p:spPr>
        <p:txBody>
          <a:bodyPr/>
          <a:lstStyle/>
          <a:p>
            <a:r>
              <a:rPr lang="en-GB" dirty="0" err="1"/>
              <a:t>RailCo’s</a:t>
            </a:r>
            <a:r>
              <a:rPr lang="en-GB" dirty="0"/>
              <a:t> service candidates</a:t>
            </a:r>
          </a:p>
        </p:txBody>
      </p:sp>
      <p:pic>
        <p:nvPicPr>
          <p:cNvPr id="7170"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597" y="202758"/>
            <a:ext cx="6446483" cy="636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8321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Refine and apply principles of service-orientation</a:t>
            </a:r>
          </a:p>
        </p:txBody>
      </p:sp>
      <p:sp>
        <p:nvSpPr>
          <p:cNvPr id="3" name="内容占位符 2"/>
          <p:cNvSpPr>
            <a:spLocks noGrp="1"/>
          </p:cNvSpPr>
          <p:nvPr>
            <p:ph idx="1"/>
          </p:nvPr>
        </p:nvSpPr>
        <p:spPr/>
        <p:txBody>
          <a:bodyPr>
            <a:normAutofit/>
          </a:bodyPr>
          <a:lstStyle/>
          <a:p>
            <a:r>
              <a:rPr lang="en-GB" dirty="0"/>
              <a:t>So far we have just grouped processing steps derived from an existing business process</a:t>
            </a:r>
          </a:p>
          <a:p>
            <a:r>
              <a:rPr lang="en-GB" dirty="0"/>
              <a:t>To make our service candidates truly worthy of an SOA, we must take a closer look at the underlying logic of each proposed service operation candidate</a:t>
            </a:r>
          </a:p>
          <a:p>
            <a:r>
              <a:rPr lang="en-GB" dirty="0"/>
              <a:t>In this step we will make adjustments by applying key service-orientation principles</a:t>
            </a:r>
          </a:p>
          <a:p>
            <a:pPr lvl="1"/>
            <a:r>
              <a:rPr lang="en-GB" dirty="0"/>
              <a:t>reusability</a:t>
            </a:r>
          </a:p>
          <a:p>
            <a:pPr lvl="1"/>
            <a:r>
              <a:rPr lang="en-GB" dirty="0"/>
              <a:t>autonomy</a:t>
            </a:r>
          </a:p>
          <a:p>
            <a:pPr marL="457200" lvl="1" indent="0">
              <a:buNone/>
            </a:pPr>
            <a:r>
              <a:rPr lang="en-GB" dirty="0"/>
              <a:t> </a:t>
            </a:r>
          </a:p>
        </p:txBody>
      </p:sp>
    </p:spTree>
    <p:extLst>
      <p:ext uri="{BB962C8B-B14F-4D97-AF65-F5344CB8AC3E}">
        <p14:creationId xmlns:p14="http://schemas.microsoft.com/office/powerpoint/2010/main" val="29989823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(1)</a:t>
            </a:r>
          </a:p>
        </p:txBody>
      </p:sp>
      <p:sp>
        <p:nvSpPr>
          <p:cNvPr id="3" name="内容占位符 2"/>
          <p:cNvSpPr>
            <a:spLocks noGrp="1"/>
          </p:cNvSpPr>
          <p:nvPr>
            <p:ph idx="1"/>
          </p:nvPr>
        </p:nvSpPr>
        <p:spPr>
          <a:xfrm>
            <a:off x="838200" y="1825625"/>
            <a:ext cx="6906370" cy="4351338"/>
          </a:xfrm>
        </p:spPr>
        <p:txBody>
          <a:bodyPr/>
          <a:lstStyle/>
          <a:p>
            <a:r>
              <a:rPr lang="en-GB" dirty="0"/>
              <a:t>We will continue our </a:t>
            </a:r>
            <a:r>
              <a:rPr lang="en-GB" dirty="0" err="1"/>
              <a:t>RailCo</a:t>
            </a:r>
            <a:r>
              <a:rPr lang="en-GB" dirty="0"/>
              <a:t> case to illustrate this step</a:t>
            </a:r>
          </a:p>
          <a:p>
            <a:r>
              <a:rPr lang="en-GB" dirty="0"/>
              <a:t>Let us recall the initial service candidates we identified in step 4</a:t>
            </a:r>
          </a:p>
          <a:p>
            <a:r>
              <a:rPr lang="en-GB" dirty="0"/>
              <a:t>We will review the operation candidates within our service candidates and make a series of adjustments</a:t>
            </a:r>
          </a:p>
          <a:p>
            <a:endParaRPr lang="en-GB" dirty="0"/>
          </a:p>
        </p:txBody>
      </p:sp>
      <p:pic>
        <p:nvPicPr>
          <p:cNvPr id="4"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570" y="35781"/>
            <a:ext cx="4430828" cy="437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687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Let us analyse our current design of Legacy System Service</a:t>
            </a:r>
          </a:p>
        </p:txBody>
      </p:sp>
      <p:sp>
        <p:nvSpPr>
          <p:cNvPr id="3" name="内容占位符 2"/>
          <p:cNvSpPr>
            <a:spLocks noGrp="1"/>
          </p:cNvSpPr>
          <p:nvPr>
            <p:ph idx="1"/>
          </p:nvPr>
        </p:nvSpPr>
        <p:spPr/>
        <p:txBody>
          <a:bodyPr>
            <a:normAutofit/>
          </a:bodyPr>
          <a:lstStyle/>
          <a:p>
            <a:pPr lvl="1"/>
            <a:r>
              <a:rPr lang="en-GB" sz="3200" dirty="0"/>
              <a:t>Legacy System Service has at the moment 3 service operation candidates</a:t>
            </a:r>
          </a:p>
          <a:p>
            <a:pPr lvl="2"/>
            <a:r>
              <a:rPr lang="en-GB" sz="2800" dirty="0"/>
              <a:t>Export electronic invoice to network folder.</a:t>
            </a:r>
          </a:p>
          <a:p>
            <a:pPr lvl="2"/>
            <a:r>
              <a:rPr lang="en-GB" sz="2800" dirty="0"/>
              <a:t>Import electronic PO into accounting system.</a:t>
            </a:r>
          </a:p>
          <a:p>
            <a:pPr lvl="2"/>
            <a:r>
              <a:rPr lang="en-GB" sz="2800" dirty="0"/>
              <a:t>Send PO to accounting clerk's work queue.</a:t>
            </a:r>
          </a:p>
          <a:p>
            <a:endParaRPr lang="en-GB" sz="3600" dirty="0"/>
          </a:p>
        </p:txBody>
      </p:sp>
    </p:spTree>
    <p:extLst>
      <p:ext uri="{BB962C8B-B14F-4D97-AF65-F5344CB8AC3E}">
        <p14:creationId xmlns:p14="http://schemas.microsoft.com/office/powerpoint/2010/main" val="37673138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Activity</a:t>
            </a:r>
          </a:p>
        </p:txBody>
      </p:sp>
      <p:sp>
        <p:nvSpPr>
          <p:cNvPr id="3" name="内容占位符 2"/>
          <p:cNvSpPr>
            <a:spLocks noGrp="1"/>
          </p:cNvSpPr>
          <p:nvPr>
            <p:ph idx="1"/>
          </p:nvPr>
        </p:nvSpPr>
        <p:spPr/>
        <p:txBody>
          <a:bodyPr>
            <a:normAutofit/>
          </a:bodyPr>
          <a:lstStyle/>
          <a:p>
            <a:r>
              <a:rPr lang="en-GB" sz="3600" dirty="0"/>
              <a:t>Apply reusability and autonomy principles to adjust the service candidates in our initial design</a:t>
            </a:r>
          </a:p>
        </p:txBody>
      </p:sp>
    </p:spTree>
    <p:extLst>
      <p:ext uri="{BB962C8B-B14F-4D97-AF65-F5344CB8AC3E}">
        <p14:creationId xmlns:p14="http://schemas.microsoft.com/office/powerpoint/2010/main" val="33177490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 applying autonomy principle</a:t>
            </a:r>
          </a:p>
        </p:txBody>
      </p:sp>
      <p:sp>
        <p:nvSpPr>
          <p:cNvPr id="3" name="内容占位符 2"/>
          <p:cNvSpPr>
            <a:spLocks noGrp="1"/>
          </p:cNvSpPr>
          <p:nvPr>
            <p:ph idx="1"/>
          </p:nvPr>
        </p:nvSpPr>
        <p:spPr/>
        <p:txBody>
          <a:bodyPr>
            <a:normAutofit/>
          </a:bodyPr>
          <a:lstStyle/>
          <a:p>
            <a:r>
              <a:rPr lang="en-GB" dirty="0"/>
              <a:t>Within the Legacy System Service, the "</a:t>
            </a:r>
            <a:r>
              <a:rPr lang="en-GB" dirty="0">
                <a:solidFill>
                  <a:srgbClr val="FF00FF"/>
                </a:solidFill>
              </a:rPr>
              <a:t>Send PO to accounting clerk's work queue</a:t>
            </a:r>
            <a:r>
              <a:rPr lang="en-GB" dirty="0"/>
              <a:t>" action can be performed only upon the receipt of a document. This operation candidate is therefore directly dependent on the "</a:t>
            </a:r>
            <a:r>
              <a:rPr lang="en-GB" dirty="0">
                <a:solidFill>
                  <a:srgbClr val="FF00FF"/>
                </a:solidFill>
              </a:rPr>
              <a:t>Import electronic PO into accounting system</a:t>
            </a:r>
            <a:r>
              <a:rPr lang="en-GB" dirty="0"/>
              <a:t>" step. We therefore decide to combine these two steps into one.</a:t>
            </a:r>
          </a:p>
          <a:p>
            <a:endParaRPr lang="en-GB" dirty="0"/>
          </a:p>
        </p:txBody>
      </p:sp>
      <p:sp>
        <p:nvSpPr>
          <p:cNvPr id="4" name="Rectangle 3"/>
          <p:cNvSpPr/>
          <p:nvPr/>
        </p:nvSpPr>
        <p:spPr>
          <a:xfrm>
            <a:off x="5581734" y="4861533"/>
            <a:ext cx="6096000" cy="1477328"/>
          </a:xfrm>
          <a:prstGeom prst="rect">
            <a:avLst/>
          </a:prstGeom>
          <a:solidFill>
            <a:schemeClr val="accent1">
              <a:alpha val="21000"/>
            </a:schemeClr>
          </a:solidFill>
        </p:spPr>
        <p:txBody>
          <a:bodyPr>
            <a:spAutoFit/>
          </a:bodyPr>
          <a:lstStyle/>
          <a:p>
            <a:r>
              <a:rPr lang="en-GB" dirty="0"/>
              <a:t>Legacy System Service has at the moment 3 service operation candidates</a:t>
            </a:r>
          </a:p>
          <a:p>
            <a:pPr marL="285750" indent="-285750">
              <a:buFont typeface="Arial" panose="020B0604020202020204" pitchFamily="34" charset="0"/>
              <a:buChar char="•"/>
            </a:pPr>
            <a:r>
              <a:rPr lang="en-GB" dirty="0"/>
              <a:t>Export electronic invoice to network folder.</a:t>
            </a:r>
          </a:p>
          <a:p>
            <a:pPr marL="285750" indent="-285750">
              <a:buFont typeface="Arial" panose="020B0604020202020204" pitchFamily="34" charset="0"/>
              <a:buChar char="•"/>
            </a:pPr>
            <a:r>
              <a:rPr lang="en-GB" dirty="0">
                <a:solidFill>
                  <a:srgbClr val="FF0000"/>
                </a:solidFill>
              </a:rPr>
              <a:t>Import electronic PO into accounting system.</a:t>
            </a:r>
          </a:p>
          <a:p>
            <a:pPr marL="285750" indent="-285750">
              <a:buFont typeface="Arial" panose="020B0604020202020204" pitchFamily="34" charset="0"/>
              <a:buChar char="•"/>
            </a:pPr>
            <a:r>
              <a:rPr lang="en-GB" dirty="0">
                <a:solidFill>
                  <a:srgbClr val="FF0000"/>
                </a:solidFill>
              </a:rPr>
              <a:t>Send PO to accounting clerk's work queue.</a:t>
            </a:r>
          </a:p>
        </p:txBody>
      </p:sp>
    </p:spTree>
    <p:extLst>
      <p:ext uri="{BB962C8B-B14F-4D97-AF65-F5344CB8AC3E}">
        <p14:creationId xmlns:p14="http://schemas.microsoft.com/office/powerpoint/2010/main" val="38929418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 applying autonomy principle</a:t>
            </a:r>
          </a:p>
        </p:txBody>
      </p:sp>
      <p:sp>
        <p:nvSpPr>
          <p:cNvPr id="3" name="内容占位符 2"/>
          <p:cNvSpPr>
            <a:spLocks noGrp="1"/>
          </p:cNvSpPr>
          <p:nvPr>
            <p:ph idx="1"/>
          </p:nvPr>
        </p:nvSpPr>
        <p:spPr/>
        <p:txBody>
          <a:bodyPr>
            <a:normAutofit/>
          </a:bodyPr>
          <a:lstStyle/>
          <a:p>
            <a:r>
              <a:rPr lang="en-GB" dirty="0"/>
              <a:t>Within the Legacy System Service, the "</a:t>
            </a:r>
            <a:r>
              <a:rPr lang="en-GB" dirty="0">
                <a:solidFill>
                  <a:srgbClr val="FF00FF"/>
                </a:solidFill>
              </a:rPr>
              <a:t>Send PO to accounting clerk's work queue</a:t>
            </a:r>
            <a:r>
              <a:rPr lang="en-GB" dirty="0"/>
              <a:t>" action can be performed only upon the receipt of a document. This operation candidate is therefore directly dependent on the "</a:t>
            </a:r>
            <a:r>
              <a:rPr lang="en-GB" dirty="0">
                <a:solidFill>
                  <a:srgbClr val="FF00FF"/>
                </a:solidFill>
              </a:rPr>
              <a:t>Import electronic PO into accounting system</a:t>
            </a:r>
            <a:r>
              <a:rPr lang="en-GB" dirty="0"/>
              <a:t>" step. We therefore decide to combine these two steps into one.</a:t>
            </a:r>
          </a:p>
          <a:p>
            <a:r>
              <a:rPr lang="en-GB" dirty="0"/>
              <a:t>Adjustment: </a:t>
            </a:r>
          </a:p>
          <a:p>
            <a:pPr lvl="1"/>
            <a:r>
              <a:rPr lang="en-GB" dirty="0"/>
              <a:t>A new operation candidate "</a:t>
            </a:r>
            <a:r>
              <a:rPr lang="en-GB" dirty="0">
                <a:solidFill>
                  <a:srgbClr val="00B050"/>
                </a:solidFill>
              </a:rPr>
              <a:t>Import and forward document to work queue</a:t>
            </a:r>
            <a:r>
              <a:rPr lang="en-GB" dirty="0"/>
              <a:t>" is a combination of:</a:t>
            </a:r>
          </a:p>
          <a:p>
            <a:pPr lvl="2"/>
            <a:r>
              <a:rPr lang="en-GB" dirty="0"/>
              <a:t>"Send PO to accounting clerk's work queue" </a:t>
            </a:r>
          </a:p>
          <a:p>
            <a:pPr lvl="2"/>
            <a:r>
              <a:rPr lang="en-GB" dirty="0"/>
              <a:t>"Import electronic PO into accounting system“</a:t>
            </a:r>
          </a:p>
          <a:p>
            <a:endParaRPr lang="en-GB" dirty="0"/>
          </a:p>
        </p:txBody>
      </p:sp>
    </p:spTree>
    <p:extLst>
      <p:ext uri="{BB962C8B-B14F-4D97-AF65-F5344CB8AC3E}">
        <p14:creationId xmlns:p14="http://schemas.microsoft.com/office/powerpoint/2010/main" val="6934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(3)</a:t>
            </a:r>
          </a:p>
        </p:txBody>
      </p:sp>
      <p:sp>
        <p:nvSpPr>
          <p:cNvPr id="3" name="内容占位符 2"/>
          <p:cNvSpPr>
            <a:spLocks noGrp="1"/>
          </p:cNvSpPr>
          <p:nvPr>
            <p:ph idx="1"/>
          </p:nvPr>
        </p:nvSpPr>
        <p:spPr/>
        <p:txBody>
          <a:bodyPr>
            <a:normAutofit/>
          </a:bodyPr>
          <a:lstStyle/>
          <a:p>
            <a:r>
              <a:rPr lang="en-GB" sz="3200" dirty="0"/>
              <a:t>Some of the </a:t>
            </a:r>
            <a:r>
              <a:rPr lang="en-GB" sz="3200" dirty="0">
                <a:highlight>
                  <a:srgbClr val="FFFF00"/>
                </a:highlight>
              </a:rPr>
              <a:t>key issues facing service testers</a:t>
            </a:r>
            <a:r>
              <a:rPr lang="en-GB" sz="3200" dirty="0"/>
              <a:t>:</a:t>
            </a:r>
          </a:p>
          <a:p>
            <a:pPr lvl="1"/>
            <a:r>
              <a:rPr lang="en-GB" sz="2800" dirty="0"/>
              <a:t>How easily can the services be composed?</a:t>
            </a:r>
          </a:p>
          <a:p>
            <a:pPr lvl="1"/>
            <a:r>
              <a:rPr lang="en-GB" sz="2800" dirty="0"/>
              <a:t>How easily can the service descriptions be discovered?</a:t>
            </a:r>
          </a:p>
          <a:p>
            <a:pPr lvl="1"/>
            <a:r>
              <a:rPr lang="en-GB" sz="2800" dirty="0"/>
              <a:t>Is compliance to WS-I profiles required?</a:t>
            </a:r>
          </a:p>
          <a:p>
            <a:pPr lvl="1"/>
            <a:r>
              <a:rPr lang="en-GB" sz="2800" dirty="0"/>
              <a:t>What data typing-related issues might arise?</a:t>
            </a:r>
          </a:p>
          <a:p>
            <a:pPr lvl="1"/>
            <a:r>
              <a:rPr lang="en-GB" sz="2800" dirty="0"/>
              <a:t>Have all possible service activities and service compositions been mapped out?</a:t>
            </a:r>
          </a:p>
          <a:p>
            <a:pPr lvl="1"/>
            <a:r>
              <a:rPr lang="en-GB" sz="2800" dirty="0"/>
              <a:t>Have all compensation processes been fully tested?</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5164" y="174584"/>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48B7BE23-4CD2-4F28-9C7D-CEF91A150046}"/>
              </a:ext>
            </a:extLst>
          </p:cNvPr>
          <p:cNvSpPr/>
          <p:nvPr/>
        </p:nvSpPr>
        <p:spPr>
          <a:xfrm>
            <a:off x="10029776" y="1020574"/>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1260445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 applying reusability principle</a:t>
            </a:r>
          </a:p>
        </p:txBody>
      </p:sp>
      <p:sp>
        <p:nvSpPr>
          <p:cNvPr id="3" name="内容占位符 2"/>
          <p:cNvSpPr>
            <a:spLocks noGrp="1"/>
          </p:cNvSpPr>
          <p:nvPr>
            <p:ph idx="1"/>
          </p:nvPr>
        </p:nvSpPr>
        <p:spPr/>
        <p:txBody>
          <a:bodyPr/>
          <a:lstStyle/>
          <a:p>
            <a:r>
              <a:rPr lang="en-GB" dirty="0"/>
              <a:t>This leaves us with a single operation candidate “</a:t>
            </a:r>
            <a:r>
              <a:rPr lang="en-GB" dirty="0">
                <a:solidFill>
                  <a:srgbClr val="FF00FF"/>
                </a:solidFill>
              </a:rPr>
              <a:t>Export electronic invoice to network folder</a:t>
            </a:r>
            <a:r>
              <a:rPr lang="en-GB" dirty="0"/>
              <a:t>” that we would like to make more reusable by allowing it to handle different types of documents.</a:t>
            </a:r>
          </a:p>
        </p:txBody>
      </p:sp>
    </p:spTree>
    <p:extLst>
      <p:ext uri="{BB962C8B-B14F-4D97-AF65-F5344CB8AC3E}">
        <p14:creationId xmlns:p14="http://schemas.microsoft.com/office/powerpoint/2010/main" val="2725452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5F2151B-1AA4-4470-9DDD-E09AC849EEA5}"/>
              </a:ext>
            </a:extLst>
          </p:cNvPr>
          <p:cNvSpPr txBox="1"/>
          <p:nvPr>
            <p:custDataLst>
              <p:tags r:id="rId2"/>
            </p:custDataLst>
          </p:nvPr>
        </p:nvSpPr>
        <p:spPr>
          <a:xfrm>
            <a:off x="1103698" y="1809282"/>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Make “</a:t>
            </a:r>
            <a:r>
              <a:rPr lang="en-US" sz="2600" dirty="0">
                <a:solidFill>
                  <a:srgbClr val="FF00FF"/>
                </a:solidFill>
                <a:latin typeface="Microsoft Yahei" panose="020B0503020204020204" pitchFamily="34" charset="-122"/>
                <a:ea typeface="Microsoft Yahei" panose="020B0503020204020204" pitchFamily="34" charset="-122"/>
                <a:sym typeface="Microsoft Yahei" panose="020B0503020204020204" pitchFamily="34" charset="-122"/>
              </a:rPr>
              <a:t>Export electronic invoice to network folder</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more reusable by designing it in more generic way </a:t>
            </a:r>
            <a:r>
              <a:rPr lang="en-US" sz="26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(hint: give it a more generic name)</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AU"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Suggest the name of the new operation candidate.</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7" name="矩形: 圆角 6">
            <a:extLst>
              <a:ext uri="{FF2B5EF4-FFF2-40B4-BE49-F238E27FC236}">
                <a16:creationId xmlns:a16="http://schemas.microsoft.com/office/drawing/2014/main" id="{C506826E-67E0-4640-BE29-5A2FBAA607E2}"/>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40A5CA63-BD50-41AC-9DBF-CC2F4397E3B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94F1D30E-BD58-4F71-A245-311DA542D7F0}"/>
              </a:ext>
            </a:extLst>
          </p:cNvPr>
          <p:cNvGrpSpPr/>
          <p:nvPr>
            <p:custDataLst>
              <p:tags r:id="rId5"/>
            </p:custDataLst>
          </p:nvPr>
        </p:nvGrpSpPr>
        <p:grpSpPr>
          <a:xfrm>
            <a:off x="0" y="0"/>
            <a:ext cx="12192000" cy="635000"/>
            <a:chOff x="0" y="48126"/>
            <a:chExt cx="12192000" cy="635000"/>
          </a:xfrm>
        </p:grpSpPr>
        <p:sp>
          <p:nvSpPr>
            <p:cNvPr id="8" name="TitleBackground">
              <a:extLst>
                <a:ext uri="{FF2B5EF4-FFF2-40B4-BE49-F238E27FC236}">
                  <a16:creationId xmlns:a16="http://schemas.microsoft.com/office/drawing/2014/main" id="{68B1284B-2732-4FCC-93BF-1A036AB53FF8}"/>
                </a:ext>
              </a:extLst>
            </p:cNvPr>
            <p:cNvSpPr/>
            <p:nvPr>
              <p:custDataLst>
                <p:tags r:id="rId7"/>
              </p:custDataLst>
            </p:nvPr>
          </p:nvSpPr>
          <p:spPr>
            <a:xfrm>
              <a:off x="0" y="48126"/>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C864C942-D4A9-4758-B399-9C78E5A3C881}"/>
                </a:ext>
              </a:extLst>
            </p:cNvPr>
            <p:cNvSpPr/>
            <p:nvPr>
              <p:custDataLst>
                <p:tags r:id="rId8"/>
              </p:custDataLst>
            </p:nvPr>
          </p:nvSpPr>
          <p:spPr>
            <a:xfrm>
              <a:off x="0" y="48126"/>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A6D7E3A2-79E3-4531-B5AF-97CAFDAD7296}"/>
                </a:ext>
              </a:extLst>
            </p:cNvPr>
            <p:cNvSpPr txBox="1"/>
            <p:nvPr>
              <p:custDataLst>
                <p:tags r:id="rId9"/>
              </p:custDataLst>
            </p:nvPr>
          </p:nvSpPr>
          <p:spPr>
            <a:xfrm>
              <a:off x="254000" y="48126"/>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7BF09D9-6161-497B-A377-9CE6C326BFB0}"/>
                </a:ext>
              </a:extLst>
            </p:cNvPr>
            <p:cNvSpPr txBox="1"/>
            <p:nvPr>
              <p:custDataLst>
                <p:tags r:id="rId10"/>
              </p:custDataLst>
            </p:nvPr>
          </p:nvSpPr>
          <p:spPr>
            <a:xfrm>
              <a:off x="2173605" y="157346"/>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A79D115-7F81-4159-AD83-1BE42213A68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209019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 applying reusability principle</a:t>
            </a:r>
          </a:p>
        </p:txBody>
      </p:sp>
      <p:sp>
        <p:nvSpPr>
          <p:cNvPr id="3" name="内容占位符 2"/>
          <p:cNvSpPr>
            <a:spLocks noGrp="1"/>
          </p:cNvSpPr>
          <p:nvPr>
            <p:ph idx="1"/>
          </p:nvPr>
        </p:nvSpPr>
        <p:spPr/>
        <p:txBody>
          <a:bodyPr>
            <a:normAutofit/>
          </a:bodyPr>
          <a:lstStyle/>
          <a:p>
            <a:r>
              <a:rPr lang="en-GB" sz="3200" dirty="0"/>
              <a:t>This leaves us with a single operation candidate “</a:t>
            </a:r>
            <a:r>
              <a:rPr lang="en-GB" sz="3200" dirty="0">
                <a:solidFill>
                  <a:srgbClr val="FF00FF"/>
                </a:solidFill>
              </a:rPr>
              <a:t>Export electronic invoice to network folder</a:t>
            </a:r>
            <a:r>
              <a:rPr lang="en-GB" sz="3200" dirty="0"/>
              <a:t>” that we would like to make more reusable by allowing it to handle different types of documents.</a:t>
            </a:r>
          </a:p>
          <a:p>
            <a:r>
              <a:rPr lang="en-GB" sz="3200" dirty="0"/>
              <a:t>Adjustment</a:t>
            </a:r>
          </a:p>
          <a:p>
            <a:pPr lvl="1"/>
            <a:r>
              <a:rPr lang="en-GB" sz="2800" dirty="0"/>
              <a:t>Make “Export electronic invoice to network folder” more reusable by designing it in more generic way</a:t>
            </a:r>
          </a:p>
          <a:p>
            <a:pPr lvl="2"/>
            <a:r>
              <a:rPr lang="en-GB" sz="2400" dirty="0">
                <a:solidFill>
                  <a:srgbClr val="00B050"/>
                </a:solidFill>
              </a:rPr>
              <a:t>“export document to network folder”</a:t>
            </a:r>
            <a:endParaRPr lang="en-GB" sz="2400" dirty="0"/>
          </a:p>
        </p:txBody>
      </p:sp>
    </p:spTree>
    <p:extLst>
      <p:ext uri="{BB962C8B-B14F-4D97-AF65-F5344CB8AC3E}">
        <p14:creationId xmlns:p14="http://schemas.microsoft.com/office/powerpoint/2010/main" val="205673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a:t>
            </a:r>
          </a:p>
        </p:txBody>
      </p:sp>
      <p:sp>
        <p:nvSpPr>
          <p:cNvPr id="3" name="内容占位符 2"/>
          <p:cNvSpPr>
            <a:spLocks noGrp="1"/>
          </p:cNvSpPr>
          <p:nvPr>
            <p:ph idx="1"/>
          </p:nvPr>
        </p:nvSpPr>
        <p:spPr/>
        <p:txBody>
          <a:bodyPr/>
          <a:lstStyle/>
          <a:p>
            <a:r>
              <a:rPr lang="en-GB" dirty="0"/>
              <a:t>The revised Legacy System Service list contains the following steps:</a:t>
            </a:r>
          </a:p>
          <a:p>
            <a:pPr lvl="1"/>
            <a:r>
              <a:rPr lang="en-GB" dirty="0">
                <a:solidFill>
                  <a:srgbClr val="00B050"/>
                </a:solidFill>
              </a:rPr>
              <a:t>Export document to network folder.</a:t>
            </a:r>
          </a:p>
          <a:p>
            <a:pPr lvl="1"/>
            <a:r>
              <a:rPr lang="en-GB" dirty="0">
                <a:solidFill>
                  <a:srgbClr val="00B050"/>
                </a:solidFill>
              </a:rPr>
              <a:t>Import and forward document to work queue.</a:t>
            </a:r>
          </a:p>
          <a:p>
            <a:endParaRPr lang="en-GB" dirty="0"/>
          </a:p>
        </p:txBody>
      </p:sp>
    </p:spTree>
    <p:extLst>
      <p:ext uri="{BB962C8B-B14F-4D97-AF65-F5344CB8AC3E}">
        <p14:creationId xmlns:p14="http://schemas.microsoft.com/office/powerpoint/2010/main" val="33949397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Activity</a:t>
            </a:r>
          </a:p>
        </p:txBody>
      </p:sp>
      <p:sp>
        <p:nvSpPr>
          <p:cNvPr id="3" name="内容占位符 2"/>
          <p:cNvSpPr>
            <a:spLocks noGrp="1"/>
          </p:cNvSpPr>
          <p:nvPr>
            <p:ph idx="1"/>
          </p:nvPr>
        </p:nvSpPr>
        <p:spPr/>
        <p:txBody>
          <a:bodyPr/>
          <a:lstStyle/>
          <a:p>
            <a:r>
              <a:rPr lang="en-GB" dirty="0"/>
              <a:t>Let’s now examine Invoice Processing Service</a:t>
            </a:r>
          </a:p>
        </p:txBody>
      </p:sp>
    </p:spTree>
    <p:extLst>
      <p:ext uri="{BB962C8B-B14F-4D97-AF65-F5344CB8AC3E}">
        <p14:creationId xmlns:p14="http://schemas.microsoft.com/office/powerpoint/2010/main" val="8822210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Making adjustments in Invoice Processing Service </a:t>
            </a:r>
          </a:p>
        </p:txBody>
      </p:sp>
      <p:sp>
        <p:nvSpPr>
          <p:cNvPr id="3" name="内容占位符 2"/>
          <p:cNvSpPr>
            <a:spLocks noGrp="1"/>
          </p:cNvSpPr>
          <p:nvPr>
            <p:ph idx="1"/>
          </p:nvPr>
        </p:nvSpPr>
        <p:spPr/>
        <p:txBody>
          <a:bodyPr>
            <a:normAutofit/>
          </a:bodyPr>
          <a:lstStyle/>
          <a:p>
            <a:pPr lvl="1"/>
            <a:r>
              <a:rPr lang="en-GB" sz="3200" dirty="0"/>
              <a:t>Invoice Processing Service has 4 operation candidates at the moment</a:t>
            </a:r>
          </a:p>
          <a:p>
            <a:pPr lvl="2"/>
            <a:r>
              <a:rPr lang="en-GB" sz="2800" dirty="0"/>
              <a:t>Poll network folder for invoice.</a:t>
            </a:r>
          </a:p>
          <a:p>
            <a:pPr lvl="2"/>
            <a:r>
              <a:rPr lang="en-GB" sz="2800" dirty="0"/>
              <a:t>Retrieve electronic invoice.</a:t>
            </a:r>
          </a:p>
          <a:p>
            <a:pPr lvl="2"/>
            <a:r>
              <a:rPr lang="en-GB" sz="2800" dirty="0"/>
              <a:t>Transform electronic invoice to XML document.</a:t>
            </a:r>
          </a:p>
          <a:p>
            <a:pPr lvl="2"/>
            <a:r>
              <a:rPr lang="en-GB" sz="2800" dirty="0"/>
              <a:t>Check validity of invoice document. If invalid, end process.</a:t>
            </a:r>
          </a:p>
          <a:p>
            <a:endParaRPr lang="en-GB" sz="3600" dirty="0"/>
          </a:p>
        </p:txBody>
      </p:sp>
    </p:spTree>
    <p:extLst>
      <p:ext uri="{BB962C8B-B14F-4D97-AF65-F5344CB8AC3E}">
        <p14:creationId xmlns:p14="http://schemas.microsoft.com/office/powerpoint/2010/main" val="10221353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F3E69DA-E5D9-477E-BFDD-698707C7DE5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Let’s now examine Invoice Processing Service</a:t>
            </a: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One of operation candidates is "Poll network folder for invoice“.  Let’s apply the principle of reusability. How can we make this operation more reusable?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8B8FCC08-6D26-4FCA-9BD5-A67EF3635E9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A8943AC7-65EE-49BD-B891-DDAC2721D58F}"/>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6D2898FB-4917-4BB1-AC68-83919C88A011}"/>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61B3CB44-0535-4AA3-9A32-0D0063AD2FEB}"/>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6514FF20-5C04-4E35-A00F-423CDA1CC2A2}"/>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1BDA08B3-B020-46C5-9255-1D7EB4E5C9F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E9CC72BE-3C69-401B-9800-D83232FC80DE}"/>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41BADBF-23C0-4CC7-A73C-306DEF0CD55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883880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a:t>
            </a:r>
          </a:p>
        </p:txBody>
      </p:sp>
      <p:sp>
        <p:nvSpPr>
          <p:cNvPr id="3" name="内容占位符 2"/>
          <p:cNvSpPr>
            <a:spLocks noGrp="1"/>
          </p:cNvSpPr>
          <p:nvPr>
            <p:ph idx="1"/>
          </p:nvPr>
        </p:nvSpPr>
        <p:spPr/>
        <p:txBody>
          <a:bodyPr>
            <a:normAutofit/>
          </a:bodyPr>
          <a:lstStyle/>
          <a:p>
            <a:r>
              <a:rPr lang="en-GB" dirty="0"/>
              <a:t>Upon reviewing the Invoice Processing Service, a number of refinement opportunities arise. We determine that the "</a:t>
            </a:r>
            <a:r>
              <a:rPr lang="en-GB" dirty="0">
                <a:solidFill>
                  <a:srgbClr val="FF00FF"/>
                </a:solidFill>
              </a:rPr>
              <a:t>Poll network folder for invoice</a:t>
            </a:r>
            <a:r>
              <a:rPr lang="en-GB" dirty="0"/>
              <a:t>" action can be made more generic by turning it into an operation candidate that simply polls a given folder for different types of documents. </a:t>
            </a:r>
          </a:p>
          <a:p>
            <a:r>
              <a:rPr lang="en-GB" dirty="0"/>
              <a:t>Adjustment </a:t>
            </a:r>
          </a:p>
          <a:p>
            <a:pPr lvl="1"/>
            <a:r>
              <a:rPr lang="en-GB" dirty="0"/>
              <a:t>"Poll network folder for invoice“ becomes “</a:t>
            </a:r>
            <a:r>
              <a:rPr lang="en-GB" dirty="0">
                <a:solidFill>
                  <a:srgbClr val="00B050"/>
                </a:solidFill>
              </a:rPr>
              <a:t>poll folder for new documents</a:t>
            </a:r>
            <a:r>
              <a:rPr lang="en-GB" dirty="0"/>
              <a:t>”</a:t>
            </a:r>
          </a:p>
          <a:p>
            <a:pPr lvl="1"/>
            <a:endParaRPr lang="en-GB" dirty="0"/>
          </a:p>
        </p:txBody>
      </p:sp>
    </p:spTree>
    <p:extLst>
      <p:ext uri="{BB962C8B-B14F-4D97-AF65-F5344CB8AC3E}">
        <p14:creationId xmlns:p14="http://schemas.microsoft.com/office/powerpoint/2010/main" val="370372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Making adjustments in Invoice Processing Service </a:t>
            </a:r>
          </a:p>
        </p:txBody>
      </p:sp>
      <p:sp>
        <p:nvSpPr>
          <p:cNvPr id="3" name="内容占位符 2"/>
          <p:cNvSpPr>
            <a:spLocks noGrp="1"/>
          </p:cNvSpPr>
          <p:nvPr>
            <p:ph idx="1"/>
          </p:nvPr>
        </p:nvSpPr>
        <p:spPr/>
        <p:txBody>
          <a:bodyPr>
            <a:normAutofit/>
          </a:bodyPr>
          <a:lstStyle/>
          <a:p>
            <a:pPr lvl="1"/>
            <a:r>
              <a:rPr lang="en-GB" dirty="0"/>
              <a:t>Invoice Processing Service has 4 operation candidates at the moment</a:t>
            </a:r>
          </a:p>
          <a:p>
            <a:pPr lvl="2"/>
            <a:r>
              <a:rPr lang="en-GB" strike="sngStrike" dirty="0"/>
              <a:t>Poll network folder for invoice</a:t>
            </a:r>
            <a:r>
              <a:rPr lang="en-GB" dirty="0"/>
              <a:t>. -</a:t>
            </a:r>
            <a:r>
              <a:rPr lang="en-GB" dirty="0">
                <a:sym typeface="Wingdings" panose="05000000000000000000" pitchFamily="2" charset="2"/>
              </a:rPr>
              <a:t> </a:t>
            </a:r>
            <a:r>
              <a:rPr lang="en-GB" dirty="0">
                <a:solidFill>
                  <a:srgbClr val="00B050"/>
                </a:solidFill>
              </a:rPr>
              <a:t>poll folder for new documents</a:t>
            </a:r>
            <a:endParaRPr lang="en-GB" dirty="0"/>
          </a:p>
          <a:p>
            <a:pPr lvl="2"/>
            <a:r>
              <a:rPr lang="en-GB" dirty="0"/>
              <a:t>Retrieve electronic invoice.</a:t>
            </a:r>
          </a:p>
          <a:p>
            <a:pPr lvl="2"/>
            <a:r>
              <a:rPr lang="en-GB" dirty="0"/>
              <a:t>Transform electronic invoice to XML document.</a:t>
            </a:r>
          </a:p>
          <a:p>
            <a:pPr lvl="2"/>
            <a:r>
              <a:rPr lang="en-GB" dirty="0"/>
              <a:t>Check validity of invoice document. If invalid, end process.</a:t>
            </a:r>
          </a:p>
          <a:p>
            <a:endParaRPr lang="en-GB" dirty="0"/>
          </a:p>
        </p:txBody>
      </p:sp>
    </p:spTree>
    <p:extLst>
      <p:ext uri="{BB962C8B-B14F-4D97-AF65-F5344CB8AC3E}">
        <p14:creationId xmlns:p14="http://schemas.microsoft.com/office/powerpoint/2010/main" val="15191269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a:t>
            </a:r>
            <a:r>
              <a:rPr lang="en-GB" dirty="0" err="1"/>
              <a:t>RailCo</a:t>
            </a:r>
            <a:r>
              <a:rPr lang="en-GB" dirty="0"/>
              <a:t> example </a:t>
            </a:r>
          </a:p>
        </p:txBody>
      </p:sp>
      <p:sp>
        <p:nvSpPr>
          <p:cNvPr id="3" name="内容占位符 2"/>
          <p:cNvSpPr>
            <a:spLocks noGrp="1"/>
          </p:cNvSpPr>
          <p:nvPr>
            <p:ph idx="1"/>
          </p:nvPr>
        </p:nvSpPr>
        <p:spPr/>
        <p:txBody>
          <a:bodyPr/>
          <a:lstStyle/>
          <a:p>
            <a:r>
              <a:rPr lang="en-GB" dirty="0"/>
              <a:t>We also decide that this action should be made part of a service candidate capable of notifying subscribers of the arrival of new documents.</a:t>
            </a:r>
          </a:p>
          <a:p>
            <a:r>
              <a:rPr lang="en-GB" dirty="0"/>
              <a:t>The result of our analysis is a new context (a new service candidate), established to represent generic notification actions, as follows:</a:t>
            </a:r>
          </a:p>
          <a:p>
            <a:pPr lvl="1"/>
            <a:r>
              <a:rPr lang="en-GB" dirty="0">
                <a:solidFill>
                  <a:srgbClr val="00B050"/>
                </a:solidFill>
              </a:rPr>
              <a:t>Polling Notification Service</a:t>
            </a:r>
            <a:r>
              <a:rPr lang="en-GB" dirty="0"/>
              <a:t>:</a:t>
            </a:r>
          </a:p>
          <a:p>
            <a:pPr lvl="2"/>
            <a:r>
              <a:rPr lang="en-GB" dirty="0">
                <a:solidFill>
                  <a:srgbClr val="00B050"/>
                </a:solidFill>
              </a:rPr>
              <a:t>Poll folder for new documents.</a:t>
            </a:r>
          </a:p>
          <a:p>
            <a:pPr lvl="2"/>
            <a:r>
              <a:rPr lang="en-GB" dirty="0">
                <a:solidFill>
                  <a:srgbClr val="00B050"/>
                </a:solidFill>
              </a:rPr>
              <a:t>If documents arrive for which there are subscribers, issue notifications.</a:t>
            </a:r>
          </a:p>
          <a:p>
            <a:endParaRPr lang="en-GB" dirty="0"/>
          </a:p>
          <a:p>
            <a:endParaRPr lang="en-GB" dirty="0"/>
          </a:p>
        </p:txBody>
      </p:sp>
    </p:spTree>
    <p:extLst>
      <p:ext uri="{BB962C8B-B14F-4D97-AF65-F5344CB8AC3E}">
        <p14:creationId xmlns:p14="http://schemas.microsoft.com/office/powerpoint/2010/main" val="24790502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Both operation candidates transform accounting documents. "/>
  <p:tag name="PROBLEMVOICEALLOWED" val="Fals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7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7283</TotalTime>
  <Words>10371</Words>
  <Application>Microsoft Office PowerPoint</Application>
  <PresentationFormat>宽屏</PresentationFormat>
  <Paragraphs>904</Paragraphs>
  <Slides>190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190</vt:i4>
      </vt:variant>
    </vt:vector>
  </HeadingPairs>
  <TitlesOfParts>
    <vt:vector size="195" baseType="lpstr">
      <vt:lpstr>Microsoft Yahei</vt:lpstr>
      <vt:lpstr>Arial</vt:lpstr>
      <vt:lpstr>Calibri</vt:lpstr>
      <vt:lpstr>Calibri Light</vt:lpstr>
      <vt:lpstr>Office Theme</vt:lpstr>
      <vt:lpstr>COMP3017 Service Computing</vt:lpstr>
      <vt:lpstr>Module Six: Service Engineering</vt:lpstr>
      <vt:lpstr>Common phases of an SOA delivery lifecycle</vt:lpstr>
      <vt:lpstr>Service-oriented analysis</vt:lpstr>
      <vt:lpstr>Service-oriented design</vt:lpstr>
      <vt:lpstr>Service development</vt:lpstr>
      <vt:lpstr>Service testing (1)</vt:lpstr>
      <vt:lpstr>Service testing (2)</vt:lpstr>
      <vt:lpstr>Service testing (3)</vt:lpstr>
      <vt:lpstr>Service testing (4)</vt:lpstr>
      <vt:lpstr>Service deployment (1)</vt:lpstr>
      <vt:lpstr>Service deployment (2)</vt:lpstr>
      <vt:lpstr>Service deployment (3)</vt:lpstr>
      <vt:lpstr> Service administration</vt:lpstr>
      <vt:lpstr>SOA Delivery Strategies</vt:lpstr>
      <vt:lpstr>SOA delivery strategies</vt:lpstr>
      <vt:lpstr>Top-down strategy</vt:lpstr>
      <vt:lpstr>PowerPoint 演示文稿</vt:lpstr>
      <vt:lpstr>Top-down strategy benefits and weaknesses</vt:lpstr>
      <vt:lpstr>Bottom-up strategy </vt:lpstr>
      <vt:lpstr>PowerPoint 演示文稿</vt:lpstr>
      <vt:lpstr>Bottom-up strategy benefits and weaknesses </vt:lpstr>
      <vt:lpstr>Agile strategy</vt:lpstr>
      <vt:lpstr>PowerPoint 演示文稿</vt:lpstr>
      <vt:lpstr>Agile strategy benefits and weaknesses </vt:lpstr>
      <vt:lpstr>Example: RailCo Ltd.</vt:lpstr>
      <vt:lpstr>RailCo's automated environment</vt:lpstr>
      <vt:lpstr>Observed Problems</vt:lpstr>
      <vt:lpstr>RailCo problems</vt:lpstr>
      <vt:lpstr>To remain competitive and minimize losses, RailCo must  upgrade its automation environment as soon as possible.  Its top priority is to participate in online transactions with  TLS. Before our storyline begins, RailCo has already  hurried to build a pair of Web services</vt:lpstr>
      <vt:lpstr>Railco – initial services</vt:lpstr>
      <vt:lpstr>RailCo case example - summary</vt:lpstr>
      <vt:lpstr>PowerPoint 演示文稿</vt:lpstr>
      <vt:lpstr>PowerPoint 演示文稿</vt:lpstr>
      <vt:lpstr>RailCo bottom-up Web services construction results </vt:lpstr>
      <vt:lpstr>RailCo bottom-up Web services construction results </vt:lpstr>
      <vt:lpstr>RailCo bottom-up Web services construction results </vt:lpstr>
      <vt:lpstr>RailCo bottom-up Web services construction results </vt:lpstr>
      <vt:lpstr>RailCo bottom-up Web services construction results </vt:lpstr>
      <vt:lpstr>However, very soon RailCo needed to respond to multiple changes</vt:lpstr>
      <vt:lpstr>However, very soon RailCo needed to respond to multiple changes</vt:lpstr>
      <vt:lpstr>However, very soon RailCo needed to respond to multiple changes</vt:lpstr>
      <vt:lpstr>However, very soon RailCo needed to respond to multiple changes</vt:lpstr>
      <vt:lpstr>Discussion</vt:lpstr>
      <vt:lpstr>Redeveloping web services challenges</vt:lpstr>
      <vt:lpstr>Redeveloping web services challenges</vt:lpstr>
      <vt:lpstr>Redeveloping web services challenges</vt:lpstr>
      <vt:lpstr>Redeveloping web services challenges</vt:lpstr>
      <vt:lpstr>RailCo decides to start from scratch</vt:lpstr>
      <vt:lpstr>SOA delivery lifecycle </vt:lpstr>
      <vt:lpstr>Service-oriented analysis</vt:lpstr>
      <vt:lpstr>Service-oriented analysis objectives</vt:lpstr>
      <vt:lpstr>Service-oriented analysis goals</vt:lpstr>
      <vt:lpstr>PowerPoint 演示文稿</vt:lpstr>
      <vt:lpstr>Step 1: Define business automation requirements</vt:lpstr>
      <vt:lpstr>Step 2: Identify existing automation systems</vt:lpstr>
      <vt:lpstr>Step 3: Model candidate services</vt:lpstr>
      <vt:lpstr>PowerPoint 演示文稿</vt:lpstr>
      <vt:lpstr>Service Modelling</vt:lpstr>
      <vt:lpstr>Common steps of modeling process</vt:lpstr>
      <vt:lpstr>Common steps of modeling process</vt:lpstr>
      <vt:lpstr>Step 1: Decompose the business process</vt:lpstr>
      <vt:lpstr>Step 1 example</vt:lpstr>
      <vt:lpstr>RailCo business processes example (1)</vt:lpstr>
      <vt:lpstr>Step 1 example</vt:lpstr>
      <vt:lpstr>Invoice Submission Process decomposition</vt:lpstr>
      <vt:lpstr>RailCo business processes example (2)</vt:lpstr>
      <vt:lpstr>Order Fulfilment Process </vt:lpstr>
      <vt:lpstr>Order Fulfilment Process decomposition</vt:lpstr>
      <vt:lpstr>Step 2: Identify business service operation candidates</vt:lpstr>
      <vt:lpstr>Step 2 example</vt:lpstr>
      <vt:lpstr>Invoice Submission Process:</vt:lpstr>
      <vt:lpstr>Order Fulfillment Process</vt:lpstr>
      <vt:lpstr>Step 2 RailCo example</vt:lpstr>
      <vt:lpstr>Step 3: Abstract orchestration logic</vt:lpstr>
      <vt:lpstr>Step 4: Create business service candidates</vt:lpstr>
      <vt:lpstr>Step 4 example</vt:lpstr>
      <vt:lpstr>Example</vt:lpstr>
      <vt:lpstr>Invoice Submission Process:</vt:lpstr>
      <vt:lpstr>Order Fulfillment Process</vt:lpstr>
      <vt:lpstr>Example</vt:lpstr>
      <vt:lpstr>Step 4 RailCo example </vt:lpstr>
      <vt:lpstr>Step 4 RailCo example (2)</vt:lpstr>
      <vt:lpstr>Step 5: Refine and apply principles of service-orientation</vt:lpstr>
      <vt:lpstr>Step 5 RailCo example (1)</vt:lpstr>
      <vt:lpstr>Let us analyse our current design of Legacy System Service</vt:lpstr>
      <vt:lpstr>Activity</vt:lpstr>
      <vt:lpstr>Step 5 RailCo example  – applying autonomy principle</vt:lpstr>
      <vt:lpstr>Step 5 RailCo example  – applying autonomy principle</vt:lpstr>
      <vt:lpstr>Step 5 RailCo example – applying reusability principle</vt:lpstr>
      <vt:lpstr>PowerPoint 演示文稿</vt:lpstr>
      <vt:lpstr>Step 5 RailCo example – applying reusability principle</vt:lpstr>
      <vt:lpstr>Step 5 RailCo example</vt:lpstr>
      <vt:lpstr>Activity</vt:lpstr>
      <vt:lpstr>Making adjustments in Invoice Processing Service </vt:lpstr>
      <vt:lpstr>PowerPoint 演示文稿</vt:lpstr>
      <vt:lpstr>Step 5 RailCo example</vt:lpstr>
      <vt:lpstr>Making adjustments in Invoice Processing Service </vt:lpstr>
      <vt:lpstr>Step 5 RailCo example </vt:lpstr>
      <vt:lpstr>Making adjustments in Invoice Processing Service </vt:lpstr>
      <vt:lpstr>Step 5 RailCo example </vt:lpstr>
      <vt:lpstr>Making adjustments in Invoice Processing Service </vt:lpstr>
      <vt:lpstr>Adjusting PO Processing Service</vt:lpstr>
      <vt:lpstr>Step 5 RailCo example </vt:lpstr>
      <vt:lpstr>Adjusting PO Processing Service</vt:lpstr>
      <vt:lpstr>Step 5 RailCo example (9)</vt:lpstr>
      <vt:lpstr>Adjusting PO Processing Service</vt:lpstr>
      <vt:lpstr>PowerPoint 演示文稿</vt:lpstr>
      <vt:lpstr>Step 5 RailCo example</vt:lpstr>
      <vt:lpstr>Step 5 RailCo example</vt:lpstr>
      <vt:lpstr>PowerPoint 演示文稿</vt:lpstr>
      <vt:lpstr>Step 5 RailCo example </vt:lpstr>
      <vt:lpstr>Step 5 RailCo example</vt:lpstr>
      <vt:lpstr>Adjusting PO Processing Service</vt:lpstr>
      <vt:lpstr>Step 5 RailCo example (11)</vt:lpstr>
      <vt:lpstr>Step 5 RailCo example </vt:lpstr>
      <vt:lpstr>PowerPoint 演示文稿</vt:lpstr>
      <vt:lpstr>The revised design</vt:lpstr>
      <vt:lpstr>Common steps of modeling process</vt:lpstr>
      <vt:lpstr>Step 6: Identify candidate service compositions</vt:lpstr>
      <vt:lpstr>Step 6 RailCo example (1)</vt:lpstr>
      <vt:lpstr>Step 6 RailCo example (2)</vt:lpstr>
      <vt:lpstr>Step 6 RailCo example (3)</vt:lpstr>
      <vt:lpstr>Step 6 RailCo example (4)</vt:lpstr>
      <vt:lpstr>Step 6 RailCo example (5)</vt:lpstr>
      <vt:lpstr>Step 6 RailCo example (6)</vt:lpstr>
      <vt:lpstr>Common steps of modeling process</vt:lpstr>
      <vt:lpstr>Step 7: Revise business service operation grouping</vt:lpstr>
      <vt:lpstr>Common steps of modeling process</vt:lpstr>
      <vt:lpstr>Step 8: Analyze application processing requirements</vt:lpstr>
      <vt:lpstr>Common steps of modeling process</vt:lpstr>
      <vt:lpstr>Step 9: Identify application service operation candidates</vt:lpstr>
      <vt:lpstr>Common steps of modeling process</vt:lpstr>
      <vt:lpstr>Step 10: Create application service candidates</vt:lpstr>
      <vt:lpstr>Common steps of modeling process</vt:lpstr>
      <vt:lpstr>Step 11: Revise candidate service compositions</vt:lpstr>
      <vt:lpstr>Common steps of modeling process</vt:lpstr>
      <vt:lpstr>Step 12: Revise application service operation grouping</vt:lpstr>
      <vt:lpstr>Common steps of modeling process</vt:lpstr>
      <vt:lpstr>service-oriented analysis review </vt:lpstr>
      <vt:lpstr>SOA delivery lifecycle </vt:lpstr>
      <vt:lpstr>Service-oriented analysis</vt:lpstr>
      <vt:lpstr>PowerPoint 演示文稿</vt:lpstr>
      <vt:lpstr>Invoice Submission business process</vt:lpstr>
      <vt:lpstr>Order Fulfilment Business process</vt:lpstr>
      <vt:lpstr>PowerPoint 演示文稿</vt:lpstr>
      <vt:lpstr>PowerPoint 演示文稿</vt:lpstr>
      <vt:lpstr>Common steps of modelling process</vt:lpstr>
      <vt:lpstr>Step 1: Decompose the business process</vt:lpstr>
      <vt:lpstr>Step 1: Decompose the business process</vt:lpstr>
      <vt:lpstr>Input: Invoice Submission Process</vt:lpstr>
      <vt:lpstr>Output: Decomposed Invoice Submission Process </vt:lpstr>
      <vt:lpstr>From business process to decomposed business process</vt:lpstr>
      <vt:lpstr>Input: Order Fulfilment Process </vt:lpstr>
      <vt:lpstr>Output: Decomposed Order Fulfilment Process</vt:lpstr>
      <vt:lpstr>From business process to decomposed business process</vt:lpstr>
      <vt:lpstr>Step 2: Identify business service operation candidates</vt:lpstr>
      <vt:lpstr>Step 2: Identify business service operation candidates</vt:lpstr>
      <vt:lpstr>Input: Decomposed Invoice Submission Process </vt:lpstr>
      <vt:lpstr>Output: Invoice Submission operation candidates:</vt:lpstr>
      <vt:lpstr>From decomposed business process to service operation candidates</vt:lpstr>
      <vt:lpstr>Input: Decomposed Order Fulfilment Process</vt:lpstr>
      <vt:lpstr>Output: Order Fulfillment operation candidates</vt:lpstr>
      <vt:lpstr>From decomposed business process to service operation candidates</vt:lpstr>
      <vt:lpstr>Step 4: Create business service candidates</vt:lpstr>
      <vt:lpstr>Step 4: Create business service candidates</vt:lpstr>
      <vt:lpstr>Input: Invoice Submission operation candidates:</vt:lpstr>
      <vt:lpstr>Input: Order Fulfillment operation candidates</vt:lpstr>
      <vt:lpstr>Output: service candidates</vt:lpstr>
      <vt:lpstr>From service operation candidates to service candidates</vt:lpstr>
      <vt:lpstr>Common steps of modeling process</vt:lpstr>
      <vt:lpstr>Step 5: Refine and apply principles of service-orientation</vt:lpstr>
      <vt:lpstr>Input: service candidates</vt:lpstr>
      <vt:lpstr>Output: revised service candidates</vt:lpstr>
      <vt:lpstr>From service candidates to refined service candidates</vt:lpstr>
      <vt:lpstr>Common steps of modeling process</vt:lpstr>
      <vt:lpstr>Step 6: Identify candidate service compositions</vt:lpstr>
      <vt:lpstr>Input: revised service candidates</vt:lpstr>
      <vt:lpstr>Output: Candidate service compositions</vt:lpstr>
      <vt:lpstr>Output: Candidate service compositions</vt:lpstr>
      <vt:lpstr>From service candidates to candidate service compositions</vt:lpstr>
      <vt:lpstr>Common steps of modeling process</vt:lpstr>
      <vt:lpstr>End of service-oriented analysis review </vt:lpstr>
      <vt:lpstr>SOA delivery lifecycle </vt:lpstr>
      <vt:lpstr>Service-oriented design</vt:lpstr>
      <vt:lpstr>Analysis in this process</vt:lpstr>
      <vt:lpstr>Objectives of service-oriented design</vt:lpstr>
      <vt:lpstr>PowerPoint 演示文稿</vt:lpstr>
      <vt:lpstr>PowerPoint 演示文稿</vt:lpstr>
      <vt:lpstr>"WSDL first" Service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COMP3017_Spring2023_Module 6_part 2</dc:title>
  <dc:creator>Joanna Siebert</dc:creator>
  <cp:lastModifiedBy>刘玄昊</cp:lastModifiedBy>
  <cp:revision>473</cp:revision>
  <cp:lastPrinted>2023-02-18T04:32:49Z</cp:lastPrinted>
  <dcterms:created xsi:type="dcterms:W3CDTF">2020-03-15T08:11:10Z</dcterms:created>
  <dcterms:modified xsi:type="dcterms:W3CDTF">2023-04-22T14:03:42Z</dcterms:modified>
</cp:coreProperties>
</file>