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2"/>
  </p:notesMasterIdLst>
  <p:handoutMasterIdLst>
    <p:handoutMasterId r:id="rId133"/>
  </p:handoutMasterIdLst>
  <p:sldIdLst>
    <p:sldId id="1694" r:id="rId2"/>
    <p:sldId id="2598" r:id="rId3"/>
    <p:sldId id="786" r:id="rId4"/>
    <p:sldId id="2396" r:id="rId5"/>
    <p:sldId id="2229" r:id="rId6"/>
    <p:sldId id="2239" r:id="rId7"/>
    <p:sldId id="2230" r:id="rId8"/>
    <p:sldId id="2262" r:id="rId9"/>
    <p:sldId id="2263" r:id="rId10"/>
    <p:sldId id="2264" r:id="rId11"/>
    <p:sldId id="2270" r:id="rId12"/>
    <p:sldId id="2271" r:id="rId13"/>
    <p:sldId id="2272" r:id="rId14"/>
    <p:sldId id="2274" r:id="rId15"/>
    <p:sldId id="2275" r:id="rId16"/>
    <p:sldId id="2276" r:id="rId17"/>
    <p:sldId id="2277" r:id="rId18"/>
    <p:sldId id="2278" r:id="rId19"/>
    <p:sldId id="2279" r:id="rId20"/>
    <p:sldId id="2280" r:id="rId21"/>
    <p:sldId id="2282" r:id="rId22"/>
    <p:sldId id="2283" r:id="rId23"/>
    <p:sldId id="2284" r:id="rId24"/>
    <p:sldId id="2585" r:id="rId25"/>
    <p:sldId id="2586" r:id="rId26"/>
    <p:sldId id="2587" r:id="rId27"/>
    <p:sldId id="2588" r:id="rId28"/>
    <p:sldId id="2589" r:id="rId29"/>
    <p:sldId id="2590" r:id="rId30"/>
    <p:sldId id="2591" r:id="rId31"/>
    <p:sldId id="2285" r:id="rId32"/>
    <p:sldId id="2286" r:id="rId33"/>
    <p:sldId id="2287" r:id="rId34"/>
    <p:sldId id="2288" r:id="rId35"/>
    <p:sldId id="2289" r:id="rId36"/>
    <p:sldId id="2290" r:id="rId37"/>
    <p:sldId id="2293" r:id="rId38"/>
    <p:sldId id="2294" r:id="rId39"/>
    <p:sldId id="2295" r:id="rId40"/>
    <p:sldId id="2296" r:id="rId41"/>
    <p:sldId id="2297" r:id="rId42"/>
    <p:sldId id="2298" r:id="rId43"/>
    <p:sldId id="2299" r:id="rId44"/>
    <p:sldId id="2300" r:id="rId45"/>
    <p:sldId id="2301" r:id="rId46"/>
    <p:sldId id="2302" r:id="rId47"/>
    <p:sldId id="2303" r:id="rId48"/>
    <p:sldId id="2304" r:id="rId49"/>
    <p:sldId id="2305" r:id="rId50"/>
    <p:sldId id="2306" r:id="rId51"/>
    <p:sldId id="2307" r:id="rId52"/>
    <p:sldId id="2308" r:id="rId53"/>
    <p:sldId id="2309" r:id="rId54"/>
    <p:sldId id="2310" r:id="rId55"/>
    <p:sldId id="2311" r:id="rId56"/>
    <p:sldId id="2312" r:id="rId57"/>
    <p:sldId id="2313" r:id="rId58"/>
    <p:sldId id="2314" r:id="rId59"/>
    <p:sldId id="2315" r:id="rId60"/>
    <p:sldId id="2316" r:id="rId61"/>
    <p:sldId id="2317" r:id="rId62"/>
    <p:sldId id="2318" r:id="rId63"/>
    <p:sldId id="2319" r:id="rId64"/>
    <p:sldId id="2320" r:id="rId65"/>
    <p:sldId id="2321" r:id="rId66"/>
    <p:sldId id="2322" r:id="rId67"/>
    <p:sldId id="2323" r:id="rId68"/>
    <p:sldId id="2324" r:id="rId69"/>
    <p:sldId id="2325" r:id="rId70"/>
    <p:sldId id="2327" r:id="rId71"/>
    <p:sldId id="2328" r:id="rId72"/>
    <p:sldId id="2329" r:id="rId73"/>
    <p:sldId id="2330" r:id="rId74"/>
    <p:sldId id="2331" r:id="rId75"/>
    <p:sldId id="2332" r:id="rId76"/>
    <p:sldId id="2333" r:id="rId77"/>
    <p:sldId id="2334" r:id="rId78"/>
    <p:sldId id="2335" r:id="rId79"/>
    <p:sldId id="2336" r:id="rId80"/>
    <p:sldId id="2337" r:id="rId81"/>
    <p:sldId id="2338" r:id="rId82"/>
    <p:sldId id="2339" r:id="rId83"/>
    <p:sldId id="2340" r:id="rId84"/>
    <p:sldId id="2341" r:id="rId85"/>
    <p:sldId id="2342" r:id="rId86"/>
    <p:sldId id="2343" r:id="rId87"/>
    <p:sldId id="2344" r:id="rId88"/>
    <p:sldId id="2345" r:id="rId89"/>
    <p:sldId id="2346" r:id="rId90"/>
    <p:sldId id="2347" r:id="rId91"/>
    <p:sldId id="2348" r:id="rId92"/>
    <p:sldId id="2349" r:id="rId93"/>
    <p:sldId id="2350" r:id="rId94"/>
    <p:sldId id="2351" r:id="rId95"/>
    <p:sldId id="2352" r:id="rId96"/>
    <p:sldId id="2353" r:id="rId97"/>
    <p:sldId id="2354" r:id="rId98"/>
    <p:sldId id="2355" r:id="rId99"/>
    <p:sldId id="2356" r:id="rId100"/>
    <p:sldId id="2357" r:id="rId101"/>
    <p:sldId id="2358" r:id="rId102"/>
    <p:sldId id="2359" r:id="rId103"/>
    <p:sldId id="2360" r:id="rId104"/>
    <p:sldId id="2361" r:id="rId105"/>
    <p:sldId id="2362" r:id="rId106"/>
    <p:sldId id="2363" r:id="rId107"/>
    <p:sldId id="2364" r:id="rId108"/>
    <p:sldId id="2365" r:id="rId109"/>
    <p:sldId id="2366" r:id="rId110"/>
    <p:sldId id="2367" r:id="rId111"/>
    <p:sldId id="2368" r:id="rId112"/>
    <p:sldId id="2369" r:id="rId113"/>
    <p:sldId id="2370" r:id="rId114"/>
    <p:sldId id="2371" r:id="rId115"/>
    <p:sldId id="2372" r:id="rId116"/>
    <p:sldId id="2373" r:id="rId117"/>
    <p:sldId id="2374" r:id="rId118"/>
    <p:sldId id="2375" r:id="rId119"/>
    <p:sldId id="2376" r:id="rId120"/>
    <p:sldId id="2377" r:id="rId121"/>
    <p:sldId id="2378" r:id="rId122"/>
    <p:sldId id="2379" r:id="rId123"/>
    <p:sldId id="2380" r:id="rId124"/>
    <p:sldId id="2381" r:id="rId125"/>
    <p:sldId id="2382" r:id="rId126"/>
    <p:sldId id="2383" r:id="rId127"/>
    <p:sldId id="2384" r:id="rId128"/>
    <p:sldId id="2385" r:id="rId129"/>
    <p:sldId id="2386" r:id="rId130"/>
    <p:sldId id="2387" r:id="rId131"/>
  </p:sldIdLst>
  <p:sldSz cx="12192000" cy="6858000"/>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550" autoAdjust="0"/>
    <p:restoredTop sz="94660"/>
  </p:normalViewPr>
  <p:slideViewPr>
    <p:cSldViewPr snapToGrid="0">
      <p:cViewPr varScale="1">
        <p:scale>
          <a:sx n="85" d="100"/>
          <a:sy n="85" d="100"/>
        </p:scale>
        <p:origin x="72" y="5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40F1FFF7-2BA0-475E-BFE7-C3F82A9A6946}" type="datetimeFigureOut">
              <a:rPr lang="en-GB" smtClean="0"/>
              <a:t>22/04/2023</a:t>
            </a:fld>
            <a:endParaRPr lang="en-GB"/>
          </a:p>
        </p:txBody>
      </p:sp>
      <p:sp>
        <p:nvSpPr>
          <p:cNvPr id="4" name="页脚占位符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en-GB"/>
          </a:p>
        </p:txBody>
      </p:sp>
      <p:sp>
        <p:nvSpPr>
          <p:cNvPr id="5" name="灯片编号占位符 4"/>
          <p:cNvSpPr>
            <a:spLocks noGrp="1"/>
          </p:cNvSpPr>
          <p:nvPr>
            <p:ph type="sldNum" sz="quarter" idx="3"/>
          </p:nvPr>
        </p:nvSpPr>
        <p:spPr>
          <a:xfrm>
            <a:off x="3849688" y="9431338"/>
            <a:ext cx="2946400" cy="498475"/>
          </a:xfrm>
          <a:prstGeom prst="rect">
            <a:avLst/>
          </a:prstGeom>
        </p:spPr>
        <p:txBody>
          <a:bodyPr vert="horz" lIns="91440" tIns="45720" rIns="91440" bIns="45720" rtlCol="0" anchor="b"/>
          <a:lstStyle>
            <a:lvl1pPr algn="r">
              <a:defRPr sz="1200"/>
            </a:lvl1pPr>
          </a:lstStyle>
          <a:p>
            <a:fld id="{1BFBE7BA-17BE-4C72-BDE9-93CAA4D0D651}" type="slidenum">
              <a:rPr lang="en-GB" smtClean="0"/>
              <a:t>‹#›</a:t>
            </a:fld>
            <a:endParaRPr lang="en-GB"/>
          </a:p>
        </p:txBody>
      </p:sp>
    </p:spTree>
    <p:extLst>
      <p:ext uri="{BB962C8B-B14F-4D97-AF65-F5344CB8AC3E}">
        <p14:creationId xmlns:p14="http://schemas.microsoft.com/office/powerpoint/2010/main" val="257272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D299A35E-D7B7-4081-8EA2-331D8425DDD3}" type="datetimeFigureOut">
              <a:rPr lang="en-US" smtClean="0"/>
              <a:t>4/22/2023</a:t>
            </a:fld>
            <a:endParaRPr lang="en-US"/>
          </a:p>
        </p:txBody>
      </p:sp>
      <p:sp>
        <p:nvSpPr>
          <p:cNvPr id="4" name="Slide Image Placeholder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46E4F44D-EE3C-4964-A9AD-F143B10001B6}" type="slidenum">
              <a:rPr lang="en-US" smtClean="0"/>
              <a:t>‹#›</a:t>
            </a:fld>
            <a:endParaRPr lang="en-US"/>
          </a:p>
        </p:txBody>
      </p:sp>
    </p:spTree>
    <p:extLst>
      <p:ext uri="{BB962C8B-B14F-4D97-AF65-F5344CB8AC3E}">
        <p14:creationId xmlns:p14="http://schemas.microsoft.com/office/powerpoint/2010/main" val="420644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3C81DBB-AEDE-49E2-9194-7F1194B5A486}" type="slidenum">
              <a:rPr lang="en-US" altLang="en-US"/>
              <a:pPr eaLnBrk="1" hangingPunct="1"/>
              <a:t>50</a:t>
            </a:fld>
            <a:endParaRPr lang="en-US" altLang="en-US"/>
          </a:p>
        </p:txBody>
      </p:sp>
      <p:sp>
        <p:nvSpPr>
          <p:cNvPr id="29699" name="Rectangle 7"/>
          <p:cNvSpPr txBox="1">
            <a:spLocks noGrp="1" noChangeArrowheads="1"/>
          </p:cNvSpPr>
          <p:nvPr/>
        </p:nvSpPr>
        <p:spPr bwMode="auto">
          <a:xfrm>
            <a:off x="3850443" y="9431599"/>
            <a:ext cx="2945659" cy="496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827402D7-7FAD-480E-9C3B-9D38F2C39C75}" type="slidenum">
              <a:rPr lang="en-US" altLang="en-US" sz="1200"/>
              <a:pPr algn="r" eaLnBrk="1" hangingPunct="1"/>
              <a:t>50</a:t>
            </a:fld>
            <a:endParaRPr lang="en-US" altLang="en-US" sz="1200"/>
          </a:p>
        </p:txBody>
      </p:sp>
      <p:sp>
        <p:nvSpPr>
          <p:cNvPr id="29700" name="Rectangle 2"/>
          <p:cNvSpPr>
            <a:spLocks noGrp="1" noRot="1" noChangeAspect="1" noChangeArrowheads="1" noTextEdit="1"/>
          </p:cNvSpPr>
          <p:nvPr>
            <p:ph type="sldImg"/>
          </p:nvPr>
        </p:nvSpPr>
        <p:spPr>
          <a:xfrm>
            <a:off x="420688" y="1241425"/>
            <a:ext cx="5956300" cy="3351213"/>
          </a:xfrm>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Data mobility: the abiltiy to share data between cloud services</a:t>
            </a:r>
          </a:p>
          <a:p>
            <a:pPr eaLnBrk="1" hangingPunct="1"/>
            <a:endParaRPr lang="en-US" altLang="en-US"/>
          </a:p>
          <a:p>
            <a:pPr eaLnBrk="1" hangingPunct="1"/>
            <a:r>
              <a:rPr lang="en-US" altLang="en-US"/>
              <a:t>Where does data reside?</a:t>
            </a:r>
          </a:p>
          <a:p>
            <a:pPr eaLnBrk="1" hangingPunct="1"/>
            <a:r>
              <a:rPr lang="en-US" altLang="en-US"/>
              <a:t> - out-of-state, out-of-country issues</a:t>
            </a:r>
          </a:p>
          <a:p>
            <a:pPr eaLnBrk="1" hangingPunct="1"/>
            <a:endParaRPr lang="en-US" altLang="en-US"/>
          </a:p>
          <a:p>
            <a:pPr eaLnBrk="1" hangingPunct="1"/>
            <a:r>
              <a:rPr lang="en-US" altLang="en-US"/>
              <a:t>Security Concerns for government in particular</a:t>
            </a:r>
          </a:p>
          <a:p>
            <a:pPr eaLnBrk="1" hangingPunct="1">
              <a:buFontTx/>
              <a:buChar char="-"/>
            </a:pPr>
            <a:r>
              <a:rPr lang="en-US" altLang="en-US"/>
              <a:t>FISMA</a:t>
            </a:r>
          </a:p>
          <a:p>
            <a:pPr eaLnBrk="1" hangingPunct="1">
              <a:buFontTx/>
              <a:buChar char="-"/>
            </a:pPr>
            <a:r>
              <a:rPr lang="en-US" altLang="en-US"/>
              <a:t>How to certify and accredit cloud computing providers under FISMA</a:t>
            </a:r>
          </a:p>
          <a:p>
            <a:pPr eaLnBrk="1" hangingPunct="1"/>
            <a:r>
              <a:rPr lang="en-US" altLang="en-US"/>
              <a:t>   (e.g. ISO 27001)</a:t>
            </a:r>
          </a:p>
          <a:p>
            <a:pPr eaLnBrk="1" hangingPunct="1"/>
            <a:endParaRPr lang="en-US" altLang="en-US"/>
          </a:p>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B57429B-9EF2-4D47-B23C-B19E6A27C9B6}" type="slidenum">
              <a:rPr lang="en-US" altLang="en-US"/>
              <a:pPr eaLnBrk="1" hangingPunct="1"/>
              <a:t>62</a:t>
            </a:fld>
            <a:endParaRPr lang="en-US" altLang="en-US"/>
          </a:p>
        </p:txBody>
      </p:sp>
      <p:sp>
        <p:nvSpPr>
          <p:cNvPr id="35843" name="Rectangle 2"/>
          <p:cNvSpPr>
            <a:spLocks noGrp="1" noRot="1" noChangeAspect="1" noChangeArrowheads="1" noTextEdit="1"/>
          </p:cNvSpPr>
          <p:nvPr>
            <p:ph type="sldImg"/>
          </p:nvPr>
        </p:nvSpPr>
        <p:spPr>
          <a:xfrm>
            <a:off x="420688" y="1241425"/>
            <a:ext cx="5956300" cy="3351213"/>
          </a:xfrm>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Differering data semantics example: does a data item labeld secret in one cloud have the same semantics as another piece of data also labeled secret in a different cliud?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DE88DC2-C781-4F36-AC00-16FF84B690F1}" type="slidenum">
              <a:rPr lang="en-US" altLang="en-US"/>
              <a:pPr eaLnBrk="1" hangingPunct="1"/>
              <a:t>63</a:t>
            </a:fld>
            <a:endParaRPr lang="en-US" altLang="en-US"/>
          </a:p>
        </p:txBody>
      </p:sp>
      <p:sp>
        <p:nvSpPr>
          <p:cNvPr id="36867" name="Rectangle 2"/>
          <p:cNvSpPr>
            <a:spLocks noGrp="1" noRot="1" noChangeAspect="1" noChangeArrowheads="1" noTextEdit="1"/>
          </p:cNvSpPr>
          <p:nvPr>
            <p:ph type="sldImg"/>
          </p:nvPr>
        </p:nvSpPr>
        <p:spPr>
          <a:xfrm>
            <a:off x="420688" y="1241425"/>
            <a:ext cx="5956300" cy="3351213"/>
          </a:xfrm>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en-US" sz="1000"/>
              <a:t>In cloud computing (as well as other systems), there are many possible layers of access control. For example, access to the cloud, access to servers, access to services, access to databases (direct and queries via web services), access to VMs, and access to objects within a VM. Depending on the deployment model used, some of these will be controlled by the provider and others by the consumer. </a:t>
            </a:r>
          </a:p>
          <a:p>
            <a:pPr eaLnBrk="1" hangingPunct="1">
              <a:lnSpc>
                <a:spcPct val="80000"/>
              </a:lnSpc>
            </a:pPr>
            <a:r>
              <a:rPr lang="en-US" altLang="en-US" sz="1000"/>
              <a:t>For example, Google Apps, a representative SaaS Cloud controls authentication and access to its applications, but users themselves can control access to their documents through the provided interface to the access control mechanism. In IaaS type approaches, the user can create accounts on its virtual machines and create access control lists for these users for services located on the VM.</a:t>
            </a:r>
          </a:p>
          <a:p>
            <a:pPr eaLnBrk="1" hangingPunct="1">
              <a:lnSpc>
                <a:spcPct val="80000"/>
              </a:lnSpc>
            </a:pPr>
            <a:r>
              <a:rPr lang="en-US" altLang="en-US" sz="1000"/>
              <a:t>Regardless of the deployment model, the provider needs to manage the user authentication and access control procedures (to the cloud). While some providers allow federated authentication – enabling the consumer-side to manage its users, the access control management burden still lies with the provider. This requires the user to place a large amount of trust on the provider in terms of security, management, and maintenance of access control policies. This can be burdensome when numerous users from different organizations with different access control policies, are involved. This proposal focuses on access control to the cloud. However, the concepts here could be applied to access control at any level, if deemed necessary. We propose a way for the consumer to manage the access control decision-making process to retain some control, requiring less trust of the provider.</a:t>
            </a:r>
          </a:p>
          <a:p>
            <a:pPr eaLnBrk="1" hangingPunct="1">
              <a:lnSpc>
                <a:spcPct val="80000"/>
              </a:lnSpc>
            </a:pPr>
            <a:r>
              <a:rPr lang="en-US" altLang="en-US" sz="1000"/>
              <a:t>Approach: </a:t>
            </a:r>
          </a:p>
          <a:p>
            <a:pPr eaLnBrk="1" hangingPunct="1">
              <a:lnSpc>
                <a:spcPct val="80000"/>
              </a:lnSpc>
            </a:pPr>
            <a:r>
              <a:rPr lang="en-US" altLang="en-US" sz="1000"/>
              <a:t>This approach requires the client and provider to have a pre-existing trust relationship, as well as a pre-negotiated standard way of describing resources, users, and access decisions between the cloud provider and consumer. It also needs to be able to guarantee that the provider will uphold the consumer-side’s access decisions. Furthermore, we need to show that this approach is at least as secure as the traditional access control model. </a:t>
            </a:r>
          </a:p>
          <a:p>
            <a:pPr eaLnBrk="1" hangingPunct="1">
              <a:lnSpc>
                <a:spcPct val="80000"/>
              </a:lnSpc>
            </a:pPr>
            <a:r>
              <a:rPr lang="en-US" altLang="en-US" sz="1000"/>
              <a:t>This approach requires the data owner to be involved in all requests. Therefore, frequent access scenarios should not use this method if traffic is a concern. However, many secure data outsourcing schemes require the user to grant keys/certificates to the query side, so that every time the user queries a database, the owner needs to be involved. Therefore, not much different than that so may not be a problem.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DE88DC2-C781-4F36-AC00-16FF84B690F1}" type="slidenum">
              <a:rPr lang="en-US" altLang="en-US"/>
              <a:pPr eaLnBrk="1" hangingPunct="1"/>
              <a:t>64</a:t>
            </a:fld>
            <a:endParaRPr lang="en-US" altLang="en-US"/>
          </a:p>
        </p:txBody>
      </p:sp>
      <p:sp>
        <p:nvSpPr>
          <p:cNvPr id="36867" name="Rectangle 2"/>
          <p:cNvSpPr>
            <a:spLocks noGrp="1" noRot="1" noChangeAspect="1" noChangeArrowheads="1" noTextEdit="1"/>
          </p:cNvSpPr>
          <p:nvPr>
            <p:ph type="sldImg"/>
          </p:nvPr>
        </p:nvSpPr>
        <p:spPr>
          <a:xfrm>
            <a:off x="420688" y="1241425"/>
            <a:ext cx="5956300" cy="3351213"/>
          </a:xfrm>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en-US" sz="1000"/>
              <a:t>In cloud computing (as well as other systems), there are many possible layers of access control. For example, access to the cloud, access to servers, access to services, access to databases (direct and queries via web services), access to VMs, and access to objects within a VM. Depending on the deployment model used, some of these will be controlled by the provider and others by the consumer. </a:t>
            </a:r>
          </a:p>
          <a:p>
            <a:pPr eaLnBrk="1" hangingPunct="1">
              <a:lnSpc>
                <a:spcPct val="80000"/>
              </a:lnSpc>
            </a:pPr>
            <a:r>
              <a:rPr lang="en-US" altLang="en-US" sz="1000"/>
              <a:t>For example, Google Apps, a representative SaaS Cloud controls authentication and access to its applications, but users themselves can control access to their documents through the provided interface to the access control mechanism. In IaaS type approaches, the user can create accounts on its virtual machines and create access control lists for these users for services located on the VM.</a:t>
            </a:r>
          </a:p>
          <a:p>
            <a:pPr eaLnBrk="1" hangingPunct="1">
              <a:lnSpc>
                <a:spcPct val="80000"/>
              </a:lnSpc>
            </a:pPr>
            <a:r>
              <a:rPr lang="en-US" altLang="en-US" sz="1000"/>
              <a:t>Regardless of the deployment model, the provider needs to manage the user authentication and access control procedures (to the cloud). While some providers allow federated authentication – enabling the consumer-side to manage its users, the access control management burden still lies with the provider. This requires the user to place a large amount of trust on the provider in terms of security, management, and maintenance of access control policies. This can be burdensome when numerous users from different organizations with different access control policies, are involved. This proposal focuses on access control to the cloud. However, the concepts here could be applied to access control at any level, if deemed necessary. We propose a way for the consumer to manage the access control decision-making process to retain some control, requiring less trust of the provider.</a:t>
            </a:r>
          </a:p>
          <a:p>
            <a:pPr eaLnBrk="1" hangingPunct="1">
              <a:lnSpc>
                <a:spcPct val="80000"/>
              </a:lnSpc>
            </a:pPr>
            <a:r>
              <a:rPr lang="en-US" altLang="en-US" sz="1000"/>
              <a:t>Approach: </a:t>
            </a:r>
          </a:p>
          <a:p>
            <a:pPr eaLnBrk="1" hangingPunct="1">
              <a:lnSpc>
                <a:spcPct val="80000"/>
              </a:lnSpc>
            </a:pPr>
            <a:r>
              <a:rPr lang="en-US" altLang="en-US" sz="1000"/>
              <a:t>This approach requires the client and provider to have a pre-existing trust relationship, as well as a pre-negotiated standard way of describing resources, users, and access decisions between the cloud provider and consumer. It also needs to be able to guarantee that the provider will uphold the consumer-side’s access decisions. Furthermore, we need to show that this approach is at least as secure as the traditional access control model. </a:t>
            </a:r>
          </a:p>
          <a:p>
            <a:pPr eaLnBrk="1" hangingPunct="1">
              <a:lnSpc>
                <a:spcPct val="80000"/>
              </a:lnSpc>
            </a:pPr>
            <a:r>
              <a:rPr lang="en-US" altLang="en-US" sz="1000"/>
              <a:t>This approach requires the data owner to be involved in all requests. Therefore, frequent access scenarios should not use this method if traffic is a concern. However, many secure data outsourcing schemes require the user to grant keys/certificates to the query side, so that every time the user queries a database, the owner needs to be involved. Therefore, not much different than that so may not be a problem.</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35DD582-4658-45EF-AA67-D3D5BC6ECA6A}" type="slidenum">
              <a:rPr lang="en-US" altLang="en-US"/>
              <a:pPr eaLnBrk="1" hangingPunct="1"/>
              <a:t>66</a:t>
            </a:fld>
            <a:endParaRPr lang="en-US" altLang="en-US"/>
          </a:p>
        </p:txBody>
      </p:sp>
      <p:sp>
        <p:nvSpPr>
          <p:cNvPr id="37891" name="Rectangle 2"/>
          <p:cNvSpPr>
            <a:spLocks noGrp="1" noRot="1" noChangeAspect="1" noChangeArrowheads="1" noTextEdit="1"/>
          </p:cNvSpPr>
          <p:nvPr>
            <p:ph type="sldImg"/>
          </p:nvPr>
        </p:nvSpPr>
        <p:spPr>
          <a:xfrm>
            <a:off x="420688" y="1241425"/>
            <a:ext cx="5956300" cy="3351213"/>
          </a:xfrm>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lack of security of local devices can disrupt the consumer and also provide a way for malicious services on the cloud to attack local networks through these terminal devices. In today’s ubiquitous computing environment, the local host machine may well be a desktop computer, a portable laptop or mobile device. While cloud consumers worry about the security on the cloud provider’s site, they may easily forget to harden their own machines.  The lack of security of a local host can compromise the cloud and its resources for other users. With mobile devices, the threat may be even stronger, as users misplace or have the device stolen from them. The security mechanisms on handheld gadgets are often times insufficient compared to say, a desktop computer, providing a potential attacker an easy avenue into a cloud system. If a user relies mainly on a mobile device to access cloud data, the threat to availability is also increased as mobile devices malfunction or are lost. </a:t>
            </a:r>
          </a:p>
          <a:p>
            <a:pPr eaLnBrk="1" hangingPunct="1"/>
            <a:r>
              <a:rPr lang="en-US" altLang="en-US"/>
              <a:t>Devices that access the cloud should have strong authentication mechanisms, should be tamper-resistant, and have cryptographic functionality when traffic confidentiality is required. Since this places a part of the security burden onto the consumer, the provider may need to stipulate in its policy or SLA. New approaches to mobile cloud computing in which applications lie in the cloud as opposed to on a smart phone, enable more sophisticated security mechanisms.</a:t>
            </a:r>
          </a:p>
          <a:p>
            <a:pPr eaLnBrk="1" hangingPunct="1"/>
            <a:endParaRPr lang="en-US" altLang="en-US"/>
          </a:p>
          <a:p>
            <a:pPr eaLnBrk="1" hangingPunct="1"/>
            <a:endParaRPr lang="en-US" altLang="en-US"/>
          </a:p>
          <a:p>
            <a:pPr eaLnBrk="1" hangingPunct="1"/>
            <a:r>
              <a:rPr lang="en-US" altLang="en-US"/>
              <a:t>Users connect to the cloud from their local host machines.</a:t>
            </a:r>
          </a:p>
          <a:p>
            <a:pPr eaLnBrk="1" hangingPunct="1"/>
            <a:r>
              <a:rPr lang="en-US" altLang="en-US"/>
              <a:t>In particular, many secure cloud data storing technologies require users to generate master keys (used to encrypt data or session keys) and store them on the local machine. If a malicious service in the cloud can tamper with the local machine and access these keys, confidentiality of data stored in the cloud is at risk.</a:t>
            </a:r>
          </a:p>
          <a:p>
            <a:pPr eaLnBrk="1" hangingPunct="1"/>
            <a:r>
              <a:rPr lang="en-US" altLang="en-US"/>
              <a:t>For example, a user’s computer can be a zombie that can be used to attack the cloud. Or it can contain malicious code that damages provider-side resources, affecting not only the provider, but all its other consumers as well. </a:t>
            </a:r>
          </a:p>
          <a:p>
            <a:pPr eaLnBrk="1" hangingPunct="1"/>
            <a:r>
              <a:rPr lang="en-US" altLang="en-US"/>
              <a:t>In today’s battle space, new technologies enable war fighters to use handheld devices to gather data for analysis at command centers. Therefore, the durability and robustness of these devices is a major concern not only for cloud computing but for general-purpose military use as well. </a:t>
            </a:r>
          </a:p>
          <a:p>
            <a:pPr eaLnBrk="1" hangingPunct="1"/>
            <a:endParaRPr lang="en-US" altLang="en-US"/>
          </a:p>
          <a:p>
            <a:pPr eaLnBrk="1" hangingPunct="1"/>
            <a:r>
              <a:rPr lang="en-US" altLang="en-US"/>
              <a:t>Memory curtaining techniques for sensitive areas of memories such as those places where keys are stored (i.e. provides isolation of sensitive memory areas). Remote attestation or TPM type requirements.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35DD582-4658-45EF-AA67-D3D5BC6ECA6A}" type="slidenum">
              <a:rPr lang="en-US" altLang="en-US"/>
              <a:pPr eaLnBrk="1" hangingPunct="1"/>
              <a:t>67</a:t>
            </a:fld>
            <a:endParaRPr lang="en-US" altLang="en-US"/>
          </a:p>
        </p:txBody>
      </p:sp>
      <p:sp>
        <p:nvSpPr>
          <p:cNvPr id="37891" name="Rectangle 2"/>
          <p:cNvSpPr>
            <a:spLocks noGrp="1" noRot="1" noChangeAspect="1" noChangeArrowheads="1" noTextEdit="1"/>
          </p:cNvSpPr>
          <p:nvPr>
            <p:ph type="sldImg"/>
          </p:nvPr>
        </p:nvSpPr>
        <p:spPr>
          <a:xfrm>
            <a:off x="420688" y="1241425"/>
            <a:ext cx="5956300" cy="3351213"/>
          </a:xfrm>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lack of security of local devices can disrupt the consumer and also provide a way for malicious services on the cloud to attack local networks through these terminal devices. In today’s ubiquitous computing environment, the local host machine may well be a desktop computer, a portable laptop or mobile device. While cloud consumers worry about the security on the cloud provider’s site, they may easily forget to harden their own machines.  The lack of security of a local host can compromise the cloud and its resources for other users. With mobile devices, the threat may be even stronger, as users misplace or have the device stolen from them. The security mechanisms on handheld gadgets are often times insufficient compared to say, a desktop computer, providing a potential attacker an easy avenue into a cloud system. If a user relies mainly on a mobile device to access cloud data, the threat to availability is also increased as mobile devices malfunction or are lost. </a:t>
            </a:r>
          </a:p>
          <a:p>
            <a:pPr eaLnBrk="1" hangingPunct="1"/>
            <a:r>
              <a:rPr lang="en-US" altLang="en-US"/>
              <a:t>Devices that access the cloud should have strong authentication mechanisms, should be tamper-resistant, and have cryptographic functionality when traffic confidentiality is required. Since this places a part of the security burden onto the consumer, the provider may need to stipulate in its policy or SLA. New approaches to mobile cloud computing in which applications lie in the cloud as opposed to on a smart phone, enable more sophisticated security mechanisms.</a:t>
            </a:r>
          </a:p>
          <a:p>
            <a:pPr eaLnBrk="1" hangingPunct="1"/>
            <a:endParaRPr lang="en-US" altLang="en-US"/>
          </a:p>
          <a:p>
            <a:pPr eaLnBrk="1" hangingPunct="1"/>
            <a:endParaRPr lang="en-US" altLang="en-US"/>
          </a:p>
          <a:p>
            <a:pPr eaLnBrk="1" hangingPunct="1"/>
            <a:r>
              <a:rPr lang="en-US" altLang="en-US"/>
              <a:t>Users connect to the cloud from their local host machines.</a:t>
            </a:r>
          </a:p>
          <a:p>
            <a:pPr eaLnBrk="1" hangingPunct="1"/>
            <a:r>
              <a:rPr lang="en-US" altLang="en-US"/>
              <a:t>In particular, many secure cloud data storing technologies require users to generate master keys (used to encrypt data or session keys) and store them on the local machine. If a malicious service in the cloud can tamper with the local machine and access these keys, confidentiality of data stored in the cloud is at risk.</a:t>
            </a:r>
          </a:p>
          <a:p>
            <a:pPr eaLnBrk="1" hangingPunct="1"/>
            <a:r>
              <a:rPr lang="en-US" altLang="en-US"/>
              <a:t>For example, a user’s computer can be a zombie that can be used to attack the cloud. Or it can contain malicious code that damages provider-side resources, affecting not only the provider, but all its other consumers as well. </a:t>
            </a:r>
          </a:p>
          <a:p>
            <a:pPr eaLnBrk="1" hangingPunct="1"/>
            <a:r>
              <a:rPr lang="en-US" altLang="en-US"/>
              <a:t>In today’s battle space, new technologies enable war fighters to use handheld devices to gather data for analysis at command centers. Therefore, the durability and robustness of these devices is a major concern not only for cloud computing but for general-purpose military use as well. </a:t>
            </a:r>
          </a:p>
          <a:p>
            <a:pPr eaLnBrk="1" hangingPunct="1"/>
            <a:endParaRPr lang="en-US" altLang="en-US"/>
          </a:p>
          <a:p>
            <a:pPr eaLnBrk="1" hangingPunct="1"/>
            <a:r>
              <a:rPr lang="en-US" altLang="en-US"/>
              <a:t>Memory curtaining techniques for sensitive areas of memories such as those places where keys are stored (i.e. provides isolation of sensitive memory areas). Remote attestation or TPM type requirements.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35DD582-4658-45EF-AA67-D3D5BC6ECA6A}" type="slidenum">
              <a:rPr lang="en-US" altLang="en-US"/>
              <a:pPr eaLnBrk="1" hangingPunct="1"/>
              <a:t>68</a:t>
            </a:fld>
            <a:endParaRPr lang="en-US" altLang="en-US"/>
          </a:p>
        </p:txBody>
      </p:sp>
      <p:sp>
        <p:nvSpPr>
          <p:cNvPr id="37891" name="Rectangle 2"/>
          <p:cNvSpPr>
            <a:spLocks noGrp="1" noRot="1" noChangeAspect="1" noChangeArrowheads="1" noTextEdit="1"/>
          </p:cNvSpPr>
          <p:nvPr>
            <p:ph type="sldImg"/>
          </p:nvPr>
        </p:nvSpPr>
        <p:spPr>
          <a:xfrm>
            <a:off x="420688" y="1241425"/>
            <a:ext cx="5956300" cy="3351213"/>
          </a:xfrm>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lack of security of local devices can disrupt the consumer and also provide a way for malicious services on the cloud to attack local networks through these terminal devices. In today’s ubiquitous computing environment, the local host machine may well be a desktop computer, a portable laptop or mobile device. While cloud consumers worry about the security on the cloud provider’s site, they may easily forget to harden their own machines.  The lack of security of a local host can compromise the cloud and its resources for other users. With mobile devices, the threat may be even stronger, as users misplace or have the device stolen from them. The security mechanisms on handheld gadgets are often times insufficient compared to say, a desktop computer, providing a potential attacker an easy avenue into a cloud system. If a user relies mainly on a mobile device to access cloud data, the threat to availability is also increased as mobile devices malfunction or are lost. </a:t>
            </a:r>
          </a:p>
          <a:p>
            <a:pPr eaLnBrk="1" hangingPunct="1"/>
            <a:r>
              <a:rPr lang="en-US" altLang="en-US"/>
              <a:t>Devices that access the cloud should have strong authentication mechanisms, should be tamper-resistant, and have cryptographic functionality when traffic confidentiality is required. Since this places a part of the security burden onto the consumer, the provider may need to stipulate in its policy or SLA. New approaches to mobile cloud computing in which applications lie in the cloud as opposed to on a smart phone, enable more sophisticated security mechanisms.</a:t>
            </a:r>
          </a:p>
          <a:p>
            <a:pPr eaLnBrk="1" hangingPunct="1"/>
            <a:endParaRPr lang="en-US" altLang="en-US"/>
          </a:p>
          <a:p>
            <a:pPr eaLnBrk="1" hangingPunct="1"/>
            <a:endParaRPr lang="en-US" altLang="en-US"/>
          </a:p>
          <a:p>
            <a:pPr eaLnBrk="1" hangingPunct="1"/>
            <a:r>
              <a:rPr lang="en-US" altLang="en-US"/>
              <a:t>Users connect to the cloud from their local host machines.</a:t>
            </a:r>
          </a:p>
          <a:p>
            <a:pPr eaLnBrk="1" hangingPunct="1"/>
            <a:r>
              <a:rPr lang="en-US" altLang="en-US"/>
              <a:t>In particular, many secure cloud data storing technologies require users to generate master keys (used to encrypt data or session keys) and store them on the local machine. If a malicious service in the cloud can tamper with the local machine and access these keys, confidentiality of data stored in the cloud is at risk.</a:t>
            </a:r>
          </a:p>
          <a:p>
            <a:pPr eaLnBrk="1" hangingPunct="1"/>
            <a:r>
              <a:rPr lang="en-US" altLang="en-US"/>
              <a:t>For example, a user’s computer can be a zombie that can be used to attack the cloud. Or it can contain malicious code that damages provider-side resources, affecting not only the provider, but all its other consumers as well. </a:t>
            </a:r>
          </a:p>
          <a:p>
            <a:pPr eaLnBrk="1" hangingPunct="1"/>
            <a:r>
              <a:rPr lang="en-US" altLang="en-US"/>
              <a:t>In today’s battle space, new technologies enable war fighters to use handheld devices to gather data for analysis at command centers. Therefore, the durability and robustness of these devices is a major concern not only for cloud computing but for general-purpose military use as well. </a:t>
            </a:r>
          </a:p>
          <a:p>
            <a:pPr eaLnBrk="1" hangingPunct="1"/>
            <a:endParaRPr lang="en-US" altLang="en-US"/>
          </a:p>
          <a:p>
            <a:pPr eaLnBrk="1" hangingPunct="1"/>
            <a:r>
              <a:rPr lang="en-US" altLang="en-US"/>
              <a:t>Memory curtaining techniques for sensitive areas of memories such as those places where keys are stored (i.e. provides isolation of sensitive memory areas). Remote attestation or TPM type requirements.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35DD582-4658-45EF-AA67-D3D5BC6ECA6A}" type="slidenum">
              <a:rPr lang="en-US" altLang="en-US"/>
              <a:pPr eaLnBrk="1" hangingPunct="1"/>
              <a:t>69</a:t>
            </a:fld>
            <a:endParaRPr lang="en-US" altLang="en-US"/>
          </a:p>
        </p:txBody>
      </p:sp>
      <p:sp>
        <p:nvSpPr>
          <p:cNvPr id="37891" name="Rectangle 2"/>
          <p:cNvSpPr>
            <a:spLocks noGrp="1" noRot="1" noChangeAspect="1" noChangeArrowheads="1" noTextEdit="1"/>
          </p:cNvSpPr>
          <p:nvPr>
            <p:ph type="sldImg"/>
          </p:nvPr>
        </p:nvSpPr>
        <p:spPr>
          <a:xfrm>
            <a:off x="420688" y="1241425"/>
            <a:ext cx="5956300" cy="3351213"/>
          </a:xfrm>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lack of security of local devices can disrupt the consumer and also provide a way for malicious services on the cloud to attack local networks through these terminal devices. In today’s ubiquitous computing environment, the local host machine may well be a desktop computer, a portable laptop or mobile device. While cloud consumers worry about the security on the cloud provider’s site, they may easily forget to harden their own machines.  The lack of security of a local host can compromise the cloud and its resources for other users. With mobile devices, the threat may be even stronger, as users misplace or have the device stolen from them. The security mechanisms on handheld gadgets are often times insufficient compared to say, a desktop computer, providing a potential attacker an easy avenue into a cloud system. If a user relies mainly on a mobile device to access cloud data, the threat to availability is also increased as mobile devices malfunction or are lost. </a:t>
            </a:r>
          </a:p>
          <a:p>
            <a:pPr eaLnBrk="1" hangingPunct="1"/>
            <a:r>
              <a:rPr lang="en-US" altLang="en-US"/>
              <a:t>Devices that access the cloud should have strong authentication mechanisms, should be tamper-resistant, and have cryptographic functionality when traffic confidentiality is required. Since this places a part of the security burden onto the consumer, the provider may need to stipulate in its policy or SLA. New approaches to mobile cloud computing in which applications lie in the cloud as opposed to on a smart phone, enable more sophisticated security mechanisms.</a:t>
            </a:r>
          </a:p>
          <a:p>
            <a:pPr eaLnBrk="1" hangingPunct="1"/>
            <a:endParaRPr lang="en-US" altLang="en-US"/>
          </a:p>
          <a:p>
            <a:pPr eaLnBrk="1" hangingPunct="1"/>
            <a:endParaRPr lang="en-US" altLang="en-US"/>
          </a:p>
          <a:p>
            <a:pPr eaLnBrk="1" hangingPunct="1"/>
            <a:r>
              <a:rPr lang="en-US" altLang="en-US"/>
              <a:t>Users connect to the cloud from their local host machines.</a:t>
            </a:r>
          </a:p>
          <a:p>
            <a:pPr eaLnBrk="1" hangingPunct="1"/>
            <a:r>
              <a:rPr lang="en-US" altLang="en-US"/>
              <a:t>In particular, many secure cloud data storing technologies require users to generate master keys (used to encrypt data or session keys) and store them on the local machine. If a malicious service in the cloud can tamper with the local machine and access these keys, confidentiality of data stored in the cloud is at risk.</a:t>
            </a:r>
          </a:p>
          <a:p>
            <a:pPr eaLnBrk="1" hangingPunct="1"/>
            <a:r>
              <a:rPr lang="en-US" altLang="en-US"/>
              <a:t>For example, a user’s computer can be a zombie that can be used to attack the cloud. Or it can contain malicious code that damages provider-side resources, affecting not only the provider, but all its other consumers as well. </a:t>
            </a:r>
          </a:p>
          <a:p>
            <a:pPr eaLnBrk="1" hangingPunct="1"/>
            <a:r>
              <a:rPr lang="en-US" altLang="en-US"/>
              <a:t>In today’s battle space, new technologies enable war fighters to use handheld devices to gather data for analysis at command centers. Therefore, the durability and robustness of these devices is a major concern not only for cloud computing but for general-purpose military use as well. </a:t>
            </a:r>
          </a:p>
          <a:p>
            <a:pPr eaLnBrk="1" hangingPunct="1"/>
            <a:endParaRPr lang="en-US" altLang="en-US"/>
          </a:p>
          <a:p>
            <a:pPr eaLnBrk="1" hangingPunct="1"/>
            <a:r>
              <a:rPr lang="en-US" altLang="en-US"/>
              <a:t>Memory curtaining techniques for sensitive areas of memories such as those places where keys are stored (i.e. provides isolation of sensitive memory areas). Remote attestation or TPM type requirements.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6697713-A43F-49DF-8608-20662FC5326E}" type="slidenum">
              <a:rPr lang="en-US" altLang="en-US"/>
              <a:pPr eaLnBrk="1" hangingPunct="1"/>
              <a:t>52</a:t>
            </a:fld>
            <a:endParaRPr lang="en-US" altLang="en-US"/>
          </a:p>
        </p:txBody>
      </p:sp>
      <p:sp>
        <p:nvSpPr>
          <p:cNvPr id="30723" name="Rectangle 2"/>
          <p:cNvSpPr>
            <a:spLocks noGrp="1" noRot="1" noChangeAspect="1" noChangeArrowheads="1" noTextEdit="1"/>
          </p:cNvSpPr>
          <p:nvPr>
            <p:ph type="sldImg"/>
          </p:nvPr>
        </p:nvSpPr>
        <p:spPr>
          <a:xfrm>
            <a:off x="420688" y="1241425"/>
            <a:ext cx="5956300" cy="3351213"/>
          </a:xfrm>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Chiles and McMakin (1996) define trust as increasing one’s vulnerability to the risk of opportunistic behavior of another whose behavior is not under one’s control in a situation in which the costs of violating the trust are greater than the benefits of upholding the trust.</a:t>
            </a:r>
          </a:p>
          <a:p>
            <a:pPr eaLnBrk="1" hangingPunct="1"/>
            <a:endParaRPr lang="en-US" altLang="en-US"/>
          </a:p>
          <a:p>
            <a:pPr eaLnBrk="1" hangingPunct="1"/>
            <a:r>
              <a:rPr lang="en-US" altLang="en-US"/>
              <a:t>Trust here means mostly lack of accountability and verifiability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899A1E8-DC53-46A6-A0EA-9C688FEDC3B2}" type="slidenum">
              <a:rPr lang="en-US" altLang="en-US"/>
              <a:pPr eaLnBrk="1" hangingPunct="1"/>
              <a:t>53</a:t>
            </a:fld>
            <a:endParaRPr lang="en-US" altLang="en-US"/>
          </a:p>
        </p:txBody>
      </p:sp>
      <p:sp>
        <p:nvSpPr>
          <p:cNvPr id="31747" name="Rectangle 2"/>
          <p:cNvSpPr>
            <a:spLocks noGrp="1" noRot="1" noChangeAspect="1" noChangeArrowheads="1" noTextEdit="1"/>
          </p:cNvSpPr>
          <p:nvPr>
            <p:ph type="sldImg"/>
          </p:nvPr>
        </p:nvSpPr>
        <p:spPr>
          <a:xfrm>
            <a:off x="420688" y="1241425"/>
            <a:ext cx="5956300" cy="3351213"/>
          </a:xfrm>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Who are my neighbors? What is their objective? They present another facet of risk and trust requirements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16A690E-803E-4BB8-AF25-634B38725FA0}" type="slidenum">
              <a:rPr lang="en-US" altLang="en-US"/>
              <a:pPr eaLnBrk="1" hangingPunct="1"/>
              <a:t>54</a:t>
            </a:fld>
            <a:endParaRPr lang="en-US" altLang="en-US"/>
          </a:p>
        </p:txBody>
      </p:sp>
      <p:sp>
        <p:nvSpPr>
          <p:cNvPr id="32771" name="Rectangle 2"/>
          <p:cNvSpPr>
            <a:spLocks noGrp="1" noRot="1" noChangeAspect="1" noChangeArrowheads="1" noTextEdit="1"/>
          </p:cNvSpPr>
          <p:nvPr>
            <p:ph type="sldImg"/>
          </p:nvPr>
        </p:nvSpPr>
        <p:spPr>
          <a:xfrm>
            <a:off x="420688" y="1241425"/>
            <a:ext cx="5956300" cy="3351213"/>
          </a:xfrm>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While VPC providers argue that they provide superior isolation, the fact of the matter is that your data is not a separate physical system: your data is still stored on actual servers along with other consumers’ data, but logically separated. If the actual server fails, your data and applications stored on it are lost. Also, there needs to be a high level of trust as to the degree of isolation provided.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16A690E-803E-4BB8-AF25-634B38725FA0}" type="slidenum">
              <a:rPr lang="en-US" altLang="en-US"/>
              <a:pPr eaLnBrk="1" hangingPunct="1"/>
              <a:t>55</a:t>
            </a:fld>
            <a:endParaRPr lang="en-US" altLang="en-US"/>
          </a:p>
        </p:txBody>
      </p:sp>
      <p:sp>
        <p:nvSpPr>
          <p:cNvPr id="32771" name="Rectangle 2"/>
          <p:cNvSpPr>
            <a:spLocks noGrp="1" noRot="1" noChangeAspect="1" noChangeArrowheads="1" noTextEdit="1"/>
          </p:cNvSpPr>
          <p:nvPr>
            <p:ph type="sldImg"/>
          </p:nvPr>
        </p:nvSpPr>
        <p:spPr>
          <a:xfrm>
            <a:off x="420688" y="1241425"/>
            <a:ext cx="5956300" cy="3351213"/>
          </a:xfrm>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While VPC providers argue that they provide superior isolation, the fact of the matter is that your data is not a separate physical system: your data is still stored on actual servers along with other consumers’ data, but logically separated. If the actual server fails, your data and applications stored on it are lost. Also, there needs to be a high level of trust as to the degree of isolation provided.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26497D1-F8D2-4B38-A467-4AAFD5713DE9}" type="slidenum">
              <a:rPr lang="en-US" altLang="en-US"/>
              <a:pPr eaLnBrk="1" hangingPunct="1"/>
              <a:t>56</a:t>
            </a:fld>
            <a:endParaRPr lang="en-US" altLang="en-US"/>
          </a:p>
        </p:txBody>
      </p:sp>
      <p:sp>
        <p:nvSpPr>
          <p:cNvPr id="33795" name="Rectangle 2"/>
          <p:cNvSpPr>
            <a:spLocks noGrp="1" noRot="1" noChangeAspect="1" noChangeArrowheads="1" noTextEdit="1"/>
          </p:cNvSpPr>
          <p:nvPr>
            <p:ph type="sldImg"/>
          </p:nvPr>
        </p:nvSpPr>
        <p:spPr>
          <a:xfrm>
            <a:off x="420688" y="1241425"/>
            <a:ext cx="5956300" cy="3351213"/>
          </a:xfrm>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en-US"/>
              <a:t>These SLAs typically state the high level policies of the provider (e.g. Will maintain uptime of 98%) and do not allow cloud consumers to dictate their requirements to the provider. COI clouds in particular have specific security policy requirements that must be met by the provider, due to the nature of COIs and the missions they are used for. These requirements need to be communicated to the provider and the provider needs to provide some way of stating that the requirements can be met. Cloud consumers and providers need a standard way of representing their security requirements and capabilities. Consumers also need a way to verify that the provided infrastructure and its purported security mechanisms meet the requirements stated in the consumer’s policy (proof of assertions). For example, if the consumer’s policy requires isolation of VMs, the provider can create an assertion statement that says it uses cache separation to support VM isolation.</a:t>
            </a:r>
          </a:p>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B97C4C0-DDB8-4664-86E3-5A3F6AFE89FD}" type="slidenum">
              <a:rPr lang="en-US" altLang="en-US"/>
              <a:pPr eaLnBrk="1" hangingPunct="1"/>
              <a:t>59</a:t>
            </a:fld>
            <a:endParaRPr lang="en-US" altLang="en-US"/>
          </a:p>
        </p:txBody>
      </p:sp>
      <p:sp>
        <p:nvSpPr>
          <p:cNvPr id="34819" name="Rectangle 2"/>
          <p:cNvSpPr>
            <a:spLocks noGrp="1" noRot="1" noChangeAspect="1" noChangeArrowheads="1" noTextEdit="1"/>
          </p:cNvSpPr>
          <p:nvPr>
            <p:ph type="sldImg"/>
          </p:nvPr>
        </p:nvSpPr>
        <p:spPr>
          <a:xfrm>
            <a:off x="420688" y="1241425"/>
            <a:ext cx="5956300" cy="3351213"/>
          </a:xfrm>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When the underlying components fail in the cloud, the effect of the failures to the mission logic needs to be known so that correct recovery measures can be performed. We propose an application-specific run-time monitoring and management tool. With this tool, the application logic can remain on the consumer’s host computer. This allows the consumer to centrally monitor all aspects of the application as well as data flow. Since all outputs from underlying services are sent to the application logic, any data incompatibility between services is not an issue. The capabilities of the run-time monitoring and management tool are as follows: 1) Enable application user to determine the status of the cloud resources that may be used to run the application (across multiple clouds), 2)  Enable application user to determine the real-time security posture and situational awareness of the application, 3) Provide the application user with the ability to move user’s application (or part of it) to another site (other VM in same cloud or different cloud altogether), 4) Provide the application user with the ability to change the application logic on the fly, 5) Provide communicate capabilities with cloud providers. There are a few cloud vendors such as NimSoft [41] and Hyperic [42] that provide application-specific monitoring tools that provide some of the above functionality. These monitoring tools may be further enhanced or used in conjunction with other tools to provide the degree of monitoring required. However, any tool that is to be used for military purposes must also receive some type of accreditation and certification procedure.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B97C4C0-DDB8-4664-86E3-5A3F6AFE89FD}" type="slidenum">
              <a:rPr lang="en-US" altLang="en-US"/>
              <a:pPr eaLnBrk="1" hangingPunct="1"/>
              <a:t>60</a:t>
            </a:fld>
            <a:endParaRPr lang="en-US" altLang="en-US"/>
          </a:p>
        </p:txBody>
      </p:sp>
      <p:sp>
        <p:nvSpPr>
          <p:cNvPr id="34819" name="Rectangle 2"/>
          <p:cNvSpPr>
            <a:spLocks noGrp="1" noRot="1" noChangeAspect="1" noChangeArrowheads="1" noTextEdit="1"/>
          </p:cNvSpPr>
          <p:nvPr>
            <p:ph type="sldImg"/>
          </p:nvPr>
        </p:nvSpPr>
        <p:spPr>
          <a:xfrm>
            <a:off x="420688" y="1241425"/>
            <a:ext cx="5956300" cy="3351213"/>
          </a:xfrm>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When the underlying components fail in the cloud, the effect of the failures to the mission logic needs to be known so that correct recovery measures can be performed. We propose an application-specific run-time monitoring and management tool. With this tool, the application logic can remain on the consumer’s host computer. This allows the consumer to centrally monitor all aspects of the application as well as data flow. Since all outputs from underlying services are sent to the application logic, any data incompatibility between services is not an issue. The capabilities of the run-time monitoring and management tool are as follows: 1) Enable application user to determine the status of the cloud resources that may be used to run the application (across multiple clouds), 2)  Enable application user to determine the real-time security posture and situational awareness of the application, 3) Provide the application user with the ability to move user’s application (or part of it) to another site (other VM in same cloud or different cloud altogether), 4) Provide the application user with the ability to change the application logic on the fly, 5) Provide communicate capabilities with cloud providers. There are a few cloud vendors such as NimSoft [41] and Hyperic [42] that provide application-specific monitoring tools that provide some of the above functionality. These monitoring tools may be further enhanced or used in conjunction with other tools to provide the degree of monitoring required. However, any tool that is to be used for military purposes must also receive some type of accreditation and certification procedure.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B57429B-9EF2-4D47-B23C-B19E6A27C9B6}" type="slidenum">
              <a:rPr lang="en-US" altLang="en-US"/>
              <a:pPr eaLnBrk="1" hangingPunct="1"/>
              <a:t>61</a:t>
            </a:fld>
            <a:endParaRPr lang="en-US" altLang="en-US"/>
          </a:p>
        </p:txBody>
      </p:sp>
      <p:sp>
        <p:nvSpPr>
          <p:cNvPr id="35843" name="Rectangle 2"/>
          <p:cNvSpPr>
            <a:spLocks noGrp="1" noRot="1" noChangeAspect="1" noChangeArrowheads="1" noTextEdit="1"/>
          </p:cNvSpPr>
          <p:nvPr>
            <p:ph type="sldImg"/>
          </p:nvPr>
        </p:nvSpPr>
        <p:spPr>
          <a:xfrm>
            <a:off x="420688" y="1241425"/>
            <a:ext cx="5956300" cy="3351213"/>
          </a:xfrm>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Differering data semantics example: does a data item labeld secret in one cloud have the same semantics as another piece of data also labeled secret in a different cliud?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C8D-8D87-49B7-913C-2F3E7CE15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82307A-827B-49D5-93D5-888506111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A13D66-163F-44AC-9E7C-288C45DCFC41}"/>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5" name="Footer Placeholder 4">
            <a:extLst>
              <a:ext uri="{FF2B5EF4-FFF2-40B4-BE49-F238E27FC236}">
                <a16:creationId xmlns:a16="http://schemas.microsoft.com/office/drawing/2014/main" id="{297BCF21-3CFD-4385-9DBC-F7BD17D8A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E5275-B573-49CD-90AD-CB0DA97599F5}"/>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39205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AC9D-667A-4F8E-8A4B-5534E3501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AB3C54-24B0-464A-8D85-99A6883DC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B1B0D-7BB1-4E78-AD53-15520DE87041}"/>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5" name="Footer Placeholder 4">
            <a:extLst>
              <a:ext uri="{FF2B5EF4-FFF2-40B4-BE49-F238E27FC236}">
                <a16:creationId xmlns:a16="http://schemas.microsoft.com/office/drawing/2014/main" id="{925F90C4-EB39-462A-B466-D6BDB78E7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19E79-F059-4C7A-8814-C7FE069902E8}"/>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92502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63A2FF-4678-4216-98BC-A82B1465A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284147-CDB3-4F8F-AD86-029641C3E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8C6FF-7F91-4CDE-95B6-82CD5089D2A0}"/>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5" name="Footer Placeholder 4">
            <a:extLst>
              <a:ext uri="{FF2B5EF4-FFF2-40B4-BE49-F238E27FC236}">
                <a16:creationId xmlns:a16="http://schemas.microsoft.com/office/drawing/2014/main" id="{C4E431B2-6F17-46C5-9728-C9DF6803F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F738F-8A91-493E-AE17-4C41E34E292B}"/>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57803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 Agenda" userDrawn="1">
  <p:cSld name="2 Agenda">
    <p:spTree>
      <p:nvGrpSpPr>
        <p:cNvPr id="1" name="Shape 190"/>
        <p:cNvGrpSpPr/>
        <p:nvPr/>
      </p:nvGrpSpPr>
      <p:grpSpPr>
        <a:xfrm>
          <a:off x="0" y="0"/>
          <a:ext cx="0" cy="0"/>
          <a:chOff x="0" y="0"/>
          <a:chExt cx="0" cy="0"/>
        </a:xfrm>
      </p:grpSpPr>
    </p:spTree>
    <p:extLst>
      <p:ext uri="{BB962C8B-B14F-4D97-AF65-F5344CB8AC3E}">
        <p14:creationId xmlns:p14="http://schemas.microsoft.com/office/powerpoint/2010/main" val="2483114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F930-BB1B-4E66-A750-14CDF232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1519BF-68A6-43AA-89F5-C81A45FBF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702ED-6F7F-4497-9059-B93C8F382FC7}"/>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5" name="Footer Placeholder 4">
            <a:extLst>
              <a:ext uri="{FF2B5EF4-FFF2-40B4-BE49-F238E27FC236}">
                <a16:creationId xmlns:a16="http://schemas.microsoft.com/office/drawing/2014/main" id="{2675094B-4552-47F8-A19A-C0E27DDEB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7916A4-49B7-4704-8CAC-115D1DEA9C13}"/>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71740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C7C10-1A04-4D5D-88D6-E25C15B2A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D7FAE4-EC71-4F88-836E-08C97267F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E76022-E15C-4FC6-85EE-406E479892B6}"/>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5" name="Footer Placeholder 4">
            <a:extLst>
              <a:ext uri="{FF2B5EF4-FFF2-40B4-BE49-F238E27FC236}">
                <a16:creationId xmlns:a16="http://schemas.microsoft.com/office/drawing/2014/main" id="{937DC579-3692-4E9B-B338-4EAEFB61A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CDB079-213E-47A8-8BFE-6CB21B4D79A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07038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2CD8-DB14-4576-899F-2F2CE272E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AF43D7-F323-46C2-B5D7-236AA5AF6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3D94A0-9200-4AC5-A43F-2BDC53772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880A4B-B757-4DB9-B76F-9C884BC349C1}"/>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6" name="Footer Placeholder 5">
            <a:extLst>
              <a:ext uri="{FF2B5EF4-FFF2-40B4-BE49-F238E27FC236}">
                <a16:creationId xmlns:a16="http://schemas.microsoft.com/office/drawing/2014/main" id="{CF9B8ACA-D40F-4229-9841-511E5B71C3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FC1A17-3BF5-4EA5-BEFF-51260E8F739C}"/>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74083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95FE-0948-4BA1-8E48-1EB6D0A82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A089F5-02CB-4DE6-8137-F5A641BFE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60FF3C-480D-4C27-A5C0-3A0EF312E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6455D2-0EA6-45F2-ACFD-5B255D585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5001B6-1D21-4E2D-BFD9-31A494A76D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7D2297-CA0A-4D7C-88D0-B7E630DD7FD4}"/>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8" name="Footer Placeholder 7">
            <a:extLst>
              <a:ext uri="{FF2B5EF4-FFF2-40B4-BE49-F238E27FC236}">
                <a16:creationId xmlns:a16="http://schemas.microsoft.com/office/drawing/2014/main" id="{F8B61E68-94DE-4D18-85C2-D659E80492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74391D-3478-49C6-A64F-7D922234981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59791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787D-CCE5-4351-A8D2-6FB40E4C6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D0080E-8BB7-4A2B-9E1E-A1884EAB7C8B}"/>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4" name="Footer Placeholder 3">
            <a:extLst>
              <a:ext uri="{FF2B5EF4-FFF2-40B4-BE49-F238E27FC236}">
                <a16:creationId xmlns:a16="http://schemas.microsoft.com/office/drawing/2014/main" id="{FC231991-0512-4363-BEC1-9F5FB2A4CF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B0BCDD-F844-4A3B-AFC4-D12972D0E38D}"/>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60693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2F588C-0B58-4656-A1BF-EEBC5FAFC90E}"/>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3" name="Footer Placeholder 2">
            <a:extLst>
              <a:ext uri="{FF2B5EF4-FFF2-40B4-BE49-F238E27FC236}">
                <a16:creationId xmlns:a16="http://schemas.microsoft.com/office/drawing/2014/main" id="{355D5C27-B9EB-4358-845D-80E984EFEF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80E9D9-71E6-4C4B-94D8-15A6D054D65F}"/>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7003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7AC6-3E96-4DF2-8B7B-8ED2ACA86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D3594C-6116-4D70-8609-3B3AE3B06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40EF22-48F6-40F9-98DA-773AAB2C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D922F2-9898-4FAD-84C3-E54D1A2B9486}"/>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6" name="Footer Placeholder 5">
            <a:extLst>
              <a:ext uri="{FF2B5EF4-FFF2-40B4-BE49-F238E27FC236}">
                <a16:creationId xmlns:a16="http://schemas.microsoft.com/office/drawing/2014/main" id="{6804D9C0-1537-41C1-A2E0-B949FC8C46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394171-1D38-4BB1-B05F-4399CBF9FF1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23373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3BF37-234B-4CDC-9355-274310AF9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98EEF5-627E-47C5-882D-E9FB795C4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D119AF-0700-4DB2-B0C2-497AE7D4A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68593-5F9E-4E5A-BFEB-7B311DCF793B}"/>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6" name="Footer Placeholder 5">
            <a:extLst>
              <a:ext uri="{FF2B5EF4-FFF2-40B4-BE49-F238E27FC236}">
                <a16:creationId xmlns:a16="http://schemas.microsoft.com/office/drawing/2014/main" id="{62C7370B-15E1-4CB0-9B85-006578F16A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CC3140-5AF3-4C9C-93D5-9F57668CAEA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1265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710C75-A374-4D84-B806-79A414C18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ABAD88-B91C-434B-9792-00329962B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357FA-0154-4DB3-A3D3-332B7C577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DE5C2-993C-4607-B26D-D4750998D4EC}" type="datetimeFigureOut">
              <a:rPr lang="en-US" smtClean="0"/>
              <a:t>4/22/2023</a:t>
            </a:fld>
            <a:endParaRPr lang="en-US"/>
          </a:p>
        </p:txBody>
      </p:sp>
      <p:sp>
        <p:nvSpPr>
          <p:cNvPr id="5" name="Footer Placeholder 4">
            <a:extLst>
              <a:ext uri="{FF2B5EF4-FFF2-40B4-BE49-F238E27FC236}">
                <a16:creationId xmlns:a16="http://schemas.microsoft.com/office/drawing/2014/main" id="{C7963CCD-B113-4C4B-BE1E-21FEF9B8A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A76117-D1BF-4D9D-A2E9-B4F402BA5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9C5FF-F35B-42A8-986F-F5F50A539C6D}" type="slidenum">
              <a:rPr lang="en-US" smtClean="0"/>
              <a:t>‹#›</a:t>
            </a:fld>
            <a:endParaRPr lang="en-US"/>
          </a:p>
        </p:txBody>
      </p:sp>
    </p:spTree>
    <p:extLst>
      <p:ext uri="{BB962C8B-B14F-4D97-AF65-F5344CB8AC3E}">
        <p14:creationId xmlns:p14="http://schemas.microsoft.com/office/powerpoint/2010/main" val="120991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www.sciencedirect.com/science/article/pii/S0926580520310219" TargetMode="Externa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48ED5F-CC92-4D91-8F51-6441AC2E4CA7}"/>
              </a:ext>
            </a:extLst>
          </p:cNvPr>
          <p:cNvSpPr>
            <a:spLocks noGrp="1"/>
          </p:cNvSpPr>
          <p:nvPr>
            <p:ph type="title"/>
          </p:nvPr>
        </p:nvSpPr>
        <p:spPr/>
        <p:txBody>
          <a:bodyPr/>
          <a:lstStyle/>
          <a:p>
            <a:r>
              <a:rPr lang="en-AU" dirty="0"/>
              <a:t>Assignment deadlines reminder</a:t>
            </a:r>
            <a:endParaRPr lang="x-none" dirty="0"/>
          </a:p>
        </p:txBody>
      </p:sp>
      <p:sp>
        <p:nvSpPr>
          <p:cNvPr id="5" name="Content Placeholder 2">
            <a:extLst>
              <a:ext uri="{FF2B5EF4-FFF2-40B4-BE49-F238E27FC236}">
                <a16:creationId xmlns:a16="http://schemas.microsoft.com/office/drawing/2014/main" id="{515F9DFC-2735-A130-DDDE-A2C99D82E417}"/>
              </a:ext>
            </a:extLst>
          </p:cNvPr>
          <p:cNvSpPr txBox="1">
            <a:spLocks/>
          </p:cNvSpPr>
          <p:nvPr/>
        </p:nvSpPr>
        <p:spPr>
          <a:xfrm>
            <a:off x="379705" y="158811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GB" sz="3600" dirty="0"/>
              <a:t>15% - Hot topic study journal – 3 tasks</a:t>
            </a:r>
          </a:p>
          <a:p>
            <a:pPr lvl="2"/>
            <a:r>
              <a:rPr lang="en-GB" sz="3200" dirty="0">
                <a:solidFill>
                  <a:schemeClr val="bg2">
                    <a:lumMod val="90000"/>
                  </a:schemeClr>
                </a:solidFill>
              </a:rPr>
              <a:t>Task 1 – March 26th  </a:t>
            </a:r>
          </a:p>
          <a:p>
            <a:pPr lvl="2"/>
            <a:r>
              <a:rPr lang="en-GB" sz="3200" dirty="0">
                <a:solidFill>
                  <a:schemeClr val="bg2">
                    <a:lumMod val="90000"/>
                  </a:schemeClr>
                </a:solidFill>
              </a:rPr>
              <a:t>Task 2 – April 2nd </a:t>
            </a:r>
          </a:p>
          <a:p>
            <a:pPr lvl="2"/>
            <a:r>
              <a:rPr lang="en-GB" sz="3200" dirty="0"/>
              <a:t>Task 3 – </a:t>
            </a:r>
            <a:r>
              <a:rPr lang="en-GB" sz="3200" dirty="0">
                <a:solidFill>
                  <a:srgbClr val="FF0000"/>
                </a:solidFill>
              </a:rPr>
              <a:t>April 9th </a:t>
            </a:r>
          </a:p>
          <a:p>
            <a:pPr lvl="1"/>
            <a:r>
              <a:rPr lang="en-GB" sz="3600" dirty="0">
                <a:solidFill>
                  <a:schemeClr val="bg2">
                    <a:lumMod val="90000"/>
                  </a:schemeClr>
                </a:solidFill>
              </a:rPr>
              <a:t>10% - Exercises - Case study – April 16th</a:t>
            </a:r>
          </a:p>
          <a:p>
            <a:pPr marL="914400" lvl="2" indent="0">
              <a:buFont typeface="Arial" panose="020B0604020202020204" pitchFamily="34" charset="0"/>
              <a:buNone/>
            </a:pPr>
            <a:endParaRPr lang="en-GB" sz="3200" dirty="0">
              <a:solidFill>
                <a:schemeClr val="bg2">
                  <a:lumMod val="90000"/>
                </a:schemeClr>
              </a:solidFill>
            </a:endParaRPr>
          </a:p>
        </p:txBody>
      </p:sp>
    </p:spTree>
    <p:extLst>
      <p:ext uri="{BB962C8B-B14F-4D97-AF65-F5344CB8AC3E}">
        <p14:creationId xmlns:p14="http://schemas.microsoft.com/office/powerpoint/2010/main" val="750468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4BEAEC-27AE-F7EE-6026-8EFF52133177}"/>
              </a:ext>
            </a:extLst>
          </p:cNvPr>
          <p:cNvSpPr>
            <a:spLocks noGrp="1"/>
          </p:cNvSpPr>
          <p:nvPr>
            <p:ph type="title"/>
          </p:nvPr>
        </p:nvSpPr>
        <p:spPr/>
        <p:txBody>
          <a:bodyPr/>
          <a:lstStyle/>
          <a:p>
            <a:r>
              <a:rPr lang="en-AU" dirty="0"/>
              <a:t>Example - setting up a virtual machine server</a:t>
            </a:r>
            <a:endParaRPr lang="x-none" dirty="0"/>
          </a:p>
        </p:txBody>
      </p:sp>
      <p:sp>
        <p:nvSpPr>
          <p:cNvPr id="3" name="内容占位符 2">
            <a:extLst>
              <a:ext uri="{FF2B5EF4-FFF2-40B4-BE49-F238E27FC236}">
                <a16:creationId xmlns:a16="http://schemas.microsoft.com/office/drawing/2014/main" id="{A224EE0B-39F1-CD52-300A-5C7529831210}"/>
              </a:ext>
            </a:extLst>
          </p:cNvPr>
          <p:cNvSpPr>
            <a:spLocks noGrp="1"/>
          </p:cNvSpPr>
          <p:nvPr>
            <p:ph idx="1"/>
          </p:nvPr>
        </p:nvSpPr>
        <p:spPr/>
        <p:txBody>
          <a:bodyPr/>
          <a:lstStyle/>
          <a:p>
            <a:endParaRPr lang="x-none" dirty="0"/>
          </a:p>
        </p:txBody>
      </p:sp>
      <p:pic>
        <p:nvPicPr>
          <p:cNvPr id="5" name="图片 4">
            <a:extLst>
              <a:ext uri="{FF2B5EF4-FFF2-40B4-BE49-F238E27FC236}">
                <a16:creationId xmlns:a16="http://schemas.microsoft.com/office/drawing/2014/main" id="{E6592A99-7B64-C5D2-520A-6BFCAA719E4A}"/>
              </a:ext>
            </a:extLst>
          </p:cNvPr>
          <p:cNvPicPr>
            <a:picLocks noChangeAspect="1"/>
          </p:cNvPicPr>
          <p:nvPr/>
        </p:nvPicPr>
        <p:blipFill>
          <a:blip r:embed="rId2"/>
          <a:stretch>
            <a:fillRect/>
          </a:stretch>
        </p:blipFill>
        <p:spPr>
          <a:xfrm>
            <a:off x="-63045" y="1551306"/>
            <a:ext cx="12080970" cy="5095401"/>
          </a:xfrm>
          <a:prstGeom prst="rect">
            <a:avLst/>
          </a:prstGeom>
        </p:spPr>
      </p:pic>
    </p:spTree>
    <p:extLst>
      <p:ext uri="{BB962C8B-B14F-4D97-AF65-F5344CB8AC3E}">
        <p14:creationId xmlns:p14="http://schemas.microsoft.com/office/powerpoint/2010/main" val="44092135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cases of Cloud Computing in Construction Industry</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741" y="1865394"/>
            <a:ext cx="7924299" cy="4343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loud 4"/>
          <p:cNvSpPr/>
          <p:nvPr/>
        </p:nvSpPr>
        <p:spPr>
          <a:xfrm>
            <a:off x="5245767" y="2622884"/>
            <a:ext cx="1949115" cy="741948"/>
          </a:xfrm>
          <a:prstGeom prst="cloud">
            <a:avLst/>
          </a:prstGeom>
          <a:solidFill>
            <a:srgbClr val="00B05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5498682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Computing in Supply Chain Management in Construction</a:t>
            </a:r>
          </a:p>
        </p:txBody>
      </p:sp>
      <p:sp>
        <p:nvSpPr>
          <p:cNvPr id="3" name="Content Placeholder 2"/>
          <p:cNvSpPr>
            <a:spLocks noGrp="1"/>
          </p:cNvSpPr>
          <p:nvPr>
            <p:ph idx="1"/>
          </p:nvPr>
        </p:nvSpPr>
        <p:spPr/>
        <p:txBody>
          <a:bodyPr>
            <a:normAutofit/>
          </a:bodyPr>
          <a:lstStyle/>
          <a:p>
            <a:r>
              <a:rPr lang="en-GB" sz="3600" dirty="0"/>
              <a:t>The existing uncoordinated traditional material supply in construction site usually resulted in supply gap leading to delay in projects</a:t>
            </a:r>
          </a:p>
          <a:p>
            <a:endParaRPr lang="en-GB" sz="3600" dirty="0"/>
          </a:p>
        </p:txBody>
      </p:sp>
    </p:spTree>
    <p:extLst>
      <p:ext uri="{BB962C8B-B14F-4D97-AF65-F5344CB8AC3E}">
        <p14:creationId xmlns:p14="http://schemas.microsoft.com/office/powerpoint/2010/main" val="160975861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Computing in Supply Chain Management in Construction</a:t>
            </a:r>
          </a:p>
        </p:txBody>
      </p:sp>
      <p:sp>
        <p:nvSpPr>
          <p:cNvPr id="3" name="Content Placeholder 2"/>
          <p:cNvSpPr>
            <a:spLocks noGrp="1"/>
          </p:cNvSpPr>
          <p:nvPr>
            <p:ph idx="1"/>
          </p:nvPr>
        </p:nvSpPr>
        <p:spPr/>
        <p:txBody>
          <a:bodyPr>
            <a:normAutofit/>
          </a:bodyPr>
          <a:lstStyle/>
          <a:p>
            <a:r>
              <a:rPr lang="en-GB" sz="4000" dirty="0"/>
              <a:t>The </a:t>
            </a:r>
            <a:r>
              <a:rPr lang="en-GB" sz="4000" dirty="0">
                <a:solidFill>
                  <a:srgbClr val="FF0000"/>
                </a:solidFill>
              </a:rPr>
              <a:t>unaffordability</a:t>
            </a:r>
            <a:r>
              <a:rPr lang="en-GB" sz="4000" dirty="0"/>
              <a:t> by SMEs of existing tracking systems</a:t>
            </a:r>
          </a:p>
          <a:p>
            <a:pPr lvl="1"/>
            <a:r>
              <a:rPr lang="en-GB" sz="3600" dirty="0"/>
              <a:t>Solution </a:t>
            </a:r>
            <a:r>
              <a:rPr lang="en-GB" sz="3600" dirty="0">
                <a:sym typeface="Wingdings" panose="05000000000000000000" pitchFamily="2" charset="2"/>
              </a:rPr>
              <a:t> </a:t>
            </a:r>
            <a:r>
              <a:rPr lang="en-GB" sz="3600" dirty="0"/>
              <a:t>cloud platform-as-a-service technology employed to track material movement on construction site</a:t>
            </a:r>
          </a:p>
        </p:txBody>
      </p:sp>
    </p:spTree>
    <p:extLst>
      <p:ext uri="{BB962C8B-B14F-4D97-AF65-F5344CB8AC3E}">
        <p14:creationId xmlns:p14="http://schemas.microsoft.com/office/powerpoint/2010/main" val="31103244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Computing in Supply Chain Management in Construction</a:t>
            </a:r>
          </a:p>
        </p:txBody>
      </p:sp>
      <p:sp>
        <p:nvSpPr>
          <p:cNvPr id="3" name="Content Placeholder 2"/>
          <p:cNvSpPr>
            <a:spLocks noGrp="1"/>
          </p:cNvSpPr>
          <p:nvPr>
            <p:ph idx="1"/>
          </p:nvPr>
        </p:nvSpPr>
        <p:spPr/>
        <p:txBody>
          <a:bodyPr>
            <a:normAutofit/>
          </a:bodyPr>
          <a:lstStyle/>
          <a:p>
            <a:r>
              <a:rPr lang="en-GB" sz="4000" dirty="0"/>
              <a:t>Increase </a:t>
            </a:r>
            <a:r>
              <a:rPr lang="en-GB" sz="4000" dirty="0">
                <a:solidFill>
                  <a:srgbClr val="FF0000"/>
                </a:solidFill>
              </a:rPr>
              <a:t>visibility and traceability </a:t>
            </a:r>
            <a:r>
              <a:rPr lang="en-GB" sz="4000" dirty="0"/>
              <a:t>of materials and information flow in construction supply chain</a:t>
            </a:r>
          </a:p>
          <a:p>
            <a:pPr lvl="1"/>
            <a:r>
              <a:rPr lang="en-GB" sz="3600" dirty="0"/>
              <a:t>Solution </a:t>
            </a:r>
            <a:r>
              <a:rPr lang="en-GB" sz="3600" dirty="0">
                <a:sym typeface="Wingdings" panose="05000000000000000000" pitchFamily="2" charset="2"/>
              </a:rPr>
              <a:t> </a:t>
            </a:r>
            <a:r>
              <a:rPr lang="en-GB" sz="3600" dirty="0"/>
              <a:t>a cloud-based cost-effective system integrated with RFID</a:t>
            </a:r>
          </a:p>
        </p:txBody>
      </p:sp>
    </p:spTree>
    <p:extLst>
      <p:ext uri="{BB962C8B-B14F-4D97-AF65-F5344CB8AC3E}">
        <p14:creationId xmlns:p14="http://schemas.microsoft.com/office/powerpoint/2010/main" val="228060282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Computing in Supply Chain Management in Construction</a:t>
            </a:r>
          </a:p>
        </p:txBody>
      </p:sp>
      <p:sp>
        <p:nvSpPr>
          <p:cNvPr id="3" name="Content Placeholder 2"/>
          <p:cNvSpPr>
            <a:spLocks noGrp="1"/>
          </p:cNvSpPr>
          <p:nvPr>
            <p:ph idx="1"/>
          </p:nvPr>
        </p:nvSpPr>
        <p:spPr/>
        <p:txBody>
          <a:bodyPr>
            <a:normAutofit/>
          </a:bodyPr>
          <a:lstStyle/>
          <a:p>
            <a:r>
              <a:rPr lang="en-GB" sz="4000" dirty="0">
                <a:solidFill>
                  <a:srgbClr val="FF0000"/>
                </a:solidFill>
              </a:rPr>
              <a:t>Miscommunications</a:t>
            </a:r>
            <a:r>
              <a:rPr lang="en-GB" sz="4000" dirty="0"/>
              <a:t> and improper transfer of information in a precast industry</a:t>
            </a:r>
          </a:p>
          <a:p>
            <a:pPr lvl="1"/>
            <a:r>
              <a:rPr lang="en-GB" sz="3600" dirty="0"/>
              <a:t>Solution </a:t>
            </a:r>
            <a:r>
              <a:rPr lang="en-GB" sz="3600" dirty="0">
                <a:sym typeface="Wingdings" panose="05000000000000000000" pitchFamily="2" charset="2"/>
              </a:rPr>
              <a:t> </a:t>
            </a:r>
            <a:r>
              <a:rPr lang="en-GB" sz="3600" dirty="0"/>
              <a:t>cloud-based supply management system used o solve this problem</a:t>
            </a:r>
          </a:p>
        </p:txBody>
      </p:sp>
    </p:spTree>
    <p:extLst>
      <p:ext uri="{BB962C8B-B14F-4D97-AF65-F5344CB8AC3E}">
        <p14:creationId xmlns:p14="http://schemas.microsoft.com/office/powerpoint/2010/main" val="261101616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Computing in Supply Chain Management in Construction</a:t>
            </a:r>
          </a:p>
        </p:txBody>
      </p:sp>
      <p:sp>
        <p:nvSpPr>
          <p:cNvPr id="3" name="Content Placeholder 2"/>
          <p:cNvSpPr>
            <a:spLocks noGrp="1"/>
          </p:cNvSpPr>
          <p:nvPr>
            <p:ph idx="1"/>
          </p:nvPr>
        </p:nvSpPr>
        <p:spPr/>
        <p:txBody>
          <a:bodyPr>
            <a:normAutofit/>
          </a:bodyPr>
          <a:lstStyle/>
          <a:p>
            <a:r>
              <a:rPr lang="en-GB" sz="4000" dirty="0"/>
              <a:t>For efficient construction process</a:t>
            </a:r>
          </a:p>
          <a:p>
            <a:pPr lvl="1"/>
            <a:r>
              <a:rPr lang="en-GB" sz="3600" dirty="0"/>
              <a:t>Solution </a:t>
            </a:r>
            <a:r>
              <a:rPr lang="en-GB" sz="3600" dirty="0">
                <a:sym typeface="Wingdings" panose="05000000000000000000" pitchFamily="2" charset="2"/>
              </a:rPr>
              <a:t> </a:t>
            </a:r>
            <a:r>
              <a:rPr lang="en-GB" sz="3600" dirty="0"/>
              <a:t>the public and private SaaS cloud platform employed for interoperability bring together different stakeholders in the procurement process</a:t>
            </a:r>
          </a:p>
        </p:txBody>
      </p:sp>
    </p:spTree>
    <p:extLst>
      <p:ext uri="{BB962C8B-B14F-4D97-AF65-F5344CB8AC3E}">
        <p14:creationId xmlns:p14="http://schemas.microsoft.com/office/powerpoint/2010/main" val="427862790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Computing in Supply Chain Management in Construction</a:t>
            </a:r>
          </a:p>
        </p:txBody>
      </p:sp>
      <p:sp>
        <p:nvSpPr>
          <p:cNvPr id="3" name="Content Placeholder 2"/>
          <p:cNvSpPr>
            <a:spLocks noGrp="1"/>
          </p:cNvSpPr>
          <p:nvPr>
            <p:ph idx="1"/>
          </p:nvPr>
        </p:nvSpPr>
        <p:spPr/>
        <p:txBody>
          <a:bodyPr>
            <a:normAutofit/>
          </a:bodyPr>
          <a:lstStyle/>
          <a:p>
            <a:r>
              <a:rPr lang="en-GB" sz="4000" dirty="0">
                <a:solidFill>
                  <a:srgbClr val="FF0000"/>
                </a:solidFill>
              </a:rPr>
              <a:t>Accurate and relevant information to parties </a:t>
            </a:r>
            <a:r>
              <a:rPr lang="en-GB" sz="4000" dirty="0"/>
              <a:t>in the construction supply chain processes</a:t>
            </a:r>
          </a:p>
          <a:p>
            <a:pPr lvl="1"/>
            <a:r>
              <a:rPr lang="en-GB" sz="3600" dirty="0"/>
              <a:t>Solution </a:t>
            </a:r>
            <a:r>
              <a:rPr lang="en-GB" sz="3600" dirty="0">
                <a:sym typeface="Wingdings" panose="05000000000000000000" pitchFamily="2" charset="2"/>
              </a:rPr>
              <a:t> </a:t>
            </a:r>
            <a:r>
              <a:rPr lang="en-GB" sz="3600" dirty="0"/>
              <a:t>the Context-Aware Cloud Computing Information Systems (CACCIS) developed</a:t>
            </a:r>
          </a:p>
        </p:txBody>
      </p:sp>
    </p:spTree>
    <p:extLst>
      <p:ext uri="{BB962C8B-B14F-4D97-AF65-F5344CB8AC3E}">
        <p14:creationId xmlns:p14="http://schemas.microsoft.com/office/powerpoint/2010/main" val="59932427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Computing in Supply Chain Management in Construction</a:t>
            </a:r>
          </a:p>
        </p:txBody>
      </p:sp>
      <p:sp>
        <p:nvSpPr>
          <p:cNvPr id="3" name="Content Placeholder 2"/>
          <p:cNvSpPr>
            <a:spLocks noGrp="1"/>
          </p:cNvSpPr>
          <p:nvPr>
            <p:ph idx="1"/>
          </p:nvPr>
        </p:nvSpPr>
        <p:spPr/>
        <p:txBody>
          <a:bodyPr>
            <a:normAutofit/>
          </a:bodyPr>
          <a:lstStyle/>
          <a:p>
            <a:r>
              <a:rPr lang="en-GB" sz="4000" dirty="0"/>
              <a:t>Manage supply chain data in a cost-effective manner</a:t>
            </a:r>
          </a:p>
          <a:p>
            <a:pPr lvl="1"/>
            <a:r>
              <a:rPr lang="en-GB" sz="3600" dirty="0"/>
              <a:t>Solution </a:t>
            </a:r>
            <a:r>
              <a:rPr lang="en-GB" sz="3600" dirty="0">
                <a:sym typeface="Wingdings" panose="05000000000000000000" pitchFamily="2" charset="2"/>
              </a:rPr>
              <a:t> </a:t>
            </a:r>
            <a:r>
              <a:rPr lang="en-GB" sz="3600" dirty="0"/>
              <a:t>used Google Fusion Table (GFT), Google Maps, and Google Earth </a:t>
            </a:r>
          </a:p>
        </p:txBody>
      </p:sp>
    </p:spTree>
    <p:extLst>
      <p:ext uri="{BB962C8B-B14F-4D97-AF65-F5344CB8AC3E}">
        <p14:creationId xmlns:p14="http://schemas.microsoft.com/office/powerpoint/2010/main" val="229789498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cases of Cloud Computing in Construction Industry</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741" y="1865394"/>
            <a:ext cx="7924299" cy="4343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loud 4"/>
          <p:cNvSpPr/>
          <p:nvPr/>
        </p:nvSpPr>
        <p:spPr>
          <a:xfrm>
            <a:off x="5265820" y="4904874"/>
            <a:ext cx="1949115" cy="741948"/>
          </a:xfrm>
          <a:prstGeom prst="cloud">
            <a:avLst/>
          </a:prstGeom>
          <a:solidFill>
            <a:srgbClr val="00B05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974730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Computing for Project Management Informatics</a:t>
            </a:r>
          </a:p>
        </p:txBody>
      </p:sp>
      <p:sp>
        <p:nvSpPr>
          <p:cNvPr id="3" name="Content Placeholder 2"/>
          <p:cNvSpPr>
            <a:spLocks noGrp="1"/>
          </p:cNvSpPr>
          <p:nvPr>
            <p:ph idx="1"/>
          </p:nvPr>
        </p:nvSpPr>
        <p:spPr/>
        <p:txBody>
          <a:bodyPr>
            <a:normAutofit/>
          </a:bodyPr>
          <a:lstStyle/>
          <a:p>
            <a:r>
              <a:rPr lang="en-GB" sz="3600" dirty="0"/>
              <a:t>The construction industry is characterised with </a:t>
            </a:r>
            <a:r>
              <a:rPr lang="en-GB" sz="3600" dirty="0">
                <a:solidFill>
                  <a:srgbClr val="FF0000"/>
                </a:solidFill>
              </a:rPr>
              <a:t>communication and coordination problem </a:t>
            </a:r>
            <a:r>
              <a:rPr lang="en-GB" sz="3600" dirty="0"/>
              <a:t>culminating in low construction quality</a:t>
            </a:r>
          </a:p>
        </p:txBody>
      </p:sp>
    </p:spTree>
    <p:extLst>
      <p:ext uri="{BB962C8B-B14F-4D97-AF65-F5344CB8AC3E}">
        <p14:creationId xmlns:p14="http://schemas.microsoft.com/office/powerpoint/2010/main" val="3318165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Private Cloud Solutions</a:t>
            </a:r>
          </a:p>
        </p:txBody>
      </p:sp>
      <p:sp>
        <p:nvSpPr>
          <p:cNvPr id="3" name="Content Placeholder 2"/>
          <p:cNvSpPr>
            <a:spLocks noGrp="1"/>
          </p:cNvSpPr>
          <p:nvPr>
            <p:ph idx="1"/>
          </p:nvPr>
        </p:nvSpPr>
        <p:spPr/>
        <p:txBody>
          <a:bodyPr>
            <a:normAutofit/>
          </a:bodyPr>
          <a:lstStyle/>
          <a:p>
            <a:r>
              <a:rPr lang="en-GB" sz="3600" dirty="0"/>
              <a:t>Allow companies to architect a data </a:t>
            </a:r>
            <a:r>
              <a:rPr lang="en-GB" sz="3600" dirty="0" err="1"/>
              <a:t>center</a:t>
            </a:r>
            <a:r>
              <a:rPr lang="en-GB" sz="3600" dirty="0"/>
              <a:t> using software-defined networking (SDN) and virtualization (VMs)</a:t>
            </a:r>
          </a:p>
          <a:p>
            <a:r>
              <a:rPr lang="en-GB" sz="3600" dirty="0"/>
              <a:t>Private cloud solutions come from </a:t>
            </a:r>
          </a:p>
          <a:p>
            <a:pPr lvl="1"/>
            <a:r>
              <a:rPr lang="en-GB" sz="3200" dirty="0"/>
              <a:t>proprietary software developers like Microsoft, VMware, and </a:t>
            </a:r>
            <a:r>
              <a:rPr lang="en-GB" sz="3200" dirty="0" err="1"/>
              <a:t>Nutanix</a:t>
            </a:r>
            <a:endParaRPr lang="en-GB" sz="3200" dirty="0"/>
          </a:p>
          <a:p>
            <a:pPr lvl="1"/>
            <a:r>
              <a:rPr lang="en-GB" sz="3200" dirty="0"/>
              <a:t>enterprise-grade open source solutions available from Red Hat and others</a:t>
            </a:r>
          </a:p>
        </p:txBody>
      </p:sp>
    </p:spTree>
    <p:extLst>
      <p:ext uri="{BB962C8B-B14F-4D97-AF65-F5344CB8AC3E}">
        <p14:creationId xmlns:p14="http://schemas.microsoft.com/office/powerpoint/2010/main" val="367318634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Computing for Project Management Informatics</a:t>
            </a:r>
          </a:p>
        </p:txBody>
      </p:sp>
      <p:sp>
        <p:nvSpPr>
          <p:cNvPr id="3" name="Content Placeholder 2"/>
          <p:cNvSpPr>
            <a:spLocks noGrp="1"/>
          </p:cNvSpPr>
          <p:nvPr>
            <p:ph idx="1"/>
          </p:nvPr>
        </p:nvSpPr>
        <p:spPr>
          <a:xfrm>
            <a:off x="838200" y="1825625"/>
            <a:ext cx="10515600" cy="4351338"/>
          </a:xfrm>
        </p:spPr>
        <p:txBody>
          <a:bodyPr>
            <a:normAutofit lnSpcReduction="10000"/>
          </a:bodyPr>
          <a:lstStyle/>
          <a:p>
            <a:r>
              <a:rPr lang="en-GB" dirty="0"/>
              <a:t>Cloud computing technology for </a:t>
            </a:r>
            <a:r>
              <a:rPr lang="en-GB" dirty="0">
                <a:solidFill>
                  <a:srgbClr val="FF0000"/>
                </a:solidFill>
              </a:rPr>
              <a:t>collaborative design </a:t>
            </a:r>
            <a:r>
              <a:rPr lang="en-GB" dirty="0"/>
              <a:t>results in improved design, construction and project efficiency</a:t>
            </a:r>
          </a:p>
          <a:p>
            <a:pPr lvl="1"/>
            <a:r>
              <a:rPr lang="en-GB" dirty="0"/>
              <a:t>The public SaaS cloud offering employed to </a:t>
            </a:r>
            <a:r>
              <a:rPr lang="en-GB" dirty="0">
                <a:solidFill>
                  <a:srgbClr val="FF0000"/>
                </a:solidFill>
              </a:rPr>
              <a:t>formalize the transfer of knowledge </a:t>
            </a:r>
            <a:r>
              <a:rPr lang="en-GB" dirty="0"/>
              <a:t>among local construction companies to improve the construction project</a:t>
            </a:r>
          </a:p>
          <a:p>
            <a:pPr lvl="1"/>
            <a:r>
              <a:rPr lang="en-GB" dirty="0"/>
              <a:t>Federated clouds employed to coordinate multi-site construction enabling varied individuals and organisations on multiple projects and in varied location to </a:t>
            </a:r>
            <a:r>
              <a:rPr lang="en-GB" dirty="0">
                <a:solidFill>
                  <a:srgbClr val="FF0000"/>
                </a:solidFill>
              </a:rPr>
              <a:t>exchange information and data</a:t>
            </a:r>
            <a:endParaRPr lang="en-GB" dirty="0"/>
          </a:p>
          <a:p>
            <a:pPr lvl="1"/>
            <a:r>
              <a:rPr lang="en-GB" dirty="0"/>
              <a:t>"Clouds-for-Coordination"(C4C) architecture for improved security, reliance, fault tolerance and data access during construction</a:t>
            </a:r>
          </a:p>
          <a:p>
            <a:pPr lvl="1"/>
            <a:r>
              <a:rPr lang="en-GB" dirty="0"/>
              <a:t>A cloud-based Design Process Communication Methodology (DPCM) for process clarity and information consistency resulting in fewer mistakes when data intensive construction processes are shared</a:t>
            </a:r>
          </a:p>
        </p:txBody>
      </p:sp>
    </p:spTree>
    <p:extLst>
      <p:ext uri="{BB962C8B-B14F-4D97-AF65-F5344CB8AC3E}">
        <p14:creationId xmlns:p14="http://schemas.microsoft.com/office/powerpoint/2010/main" val="119787927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Computing for Project Management Informatics</a:t>
            </a:r>
          </a:p>
        </p:txBody>
      </p:sp>
      <p:sp>
        <p:nvSpPr>
          <p:cNvPr id="3" name="Content Placeholder 2"/>
          <p:cNvSpPr>
            <a:spLocks noGrp="1"/>
          </p:cNvSpPr>
          <p:nvPr>
            <p:ph idx="1"/>
          </p:nvPr>
        </p:nvSpPr>
        <p:spPr>
          <a:xfrm>
            <a:off x="838200" y="1825625"/>
            <a:ext cx="10515600" cy="4351338"/>
          </a:xfrm>
        </p:spPr>
        <p:txBody>
          <a:bodyPr>
            <a:normAutofit fontScale="92500" lnSpcReduction="10000"/>
          </a:bodyPr>
          <a:lstStyle/>
          <a:p>
            <a:r>
              <a:rPr lang="en-GB" dirty="0"/>
              <a:t>Data management</a:t>
            </a:r>
          </a:p>
          <a:p>
            <a:pPr lvl="1"/>
            <a:r>
              <a:rPr lang="en-GB" dirty="0"/>
              <a:t>Cloud server instances employed to analyse data in order to predict failure of construction businesses</a:t>
            </a:r>
          </a:p>
          <a:p>
            <a:pPr lvl="1"/>
            <a:r>
              <a:rPr lang="en-GB" dirty="0"/>
              <a:t>Cloud computing technology used to </a:t>
            </a:r>
            <a:r>
              <a:rPr lang="en-GB" dirty="0">
                <a:solidFill>
                  <a:srgbClr val="FF0000"/>
                </a:solidFill>
              </a:rPr>
              <a:t>integrate real-time on-site information </a:t>
            </a:r>
            <a:r>
              <a:rPr lang="en-GB" dirty="0"/>
              <a:t>from PMIS, Web Camera, RFID, PDA used on site together with office work for rapid decision making</a:t>
            </a:r>
          </a:p>
          <a:p>
            <a:pPr lvl="1"/>
            <a:r>
              <a:rPr lang="en-GB" dirty="0"/>
              <a:t>A </a:t>
            </a:r>
            <a:r>
              <a:rPr lang="en-GB" dirty="0">
                <a:solidFill>
                  <a:srgbClr val="FF0000"/>
                </a:solidFill>
              </a:rPr>
              <a:t>data sharing capability </a:t>
            </a:r>
            <a:r>
              <a:rPr lang="en-GB" dirty="0"/>
              <a:t>using </a:t>
            </a:r>
            <a:r>
              <a:rPr lang="en-GB" dirty="0" err="1"/>
              <a:t>CometCloud</a:t>
            </a:r>
            <a:r>
              <a:rPr lang="en-GB" dirty="0"/>
              <a:t> (public and private) to store and manage building data, provide security during increasing demand and node failure</a:t>
            </a:r>
          </a:p>
          <a:p>
            <a:pPr lvl="1"/>
            <a:r>
              <a:rPr lang="en-GB" dirty="0"/>
              <a:t>Hybrid environment for construction data management by SMEs using private grid and public cloud to automate complex workflows and optimise data transfer at a reduced cost</a:t>
            </a:r>
          </a:p>
          <a:p>
            <a:pPr lvl="1"/>
            <a:r>
              <a:rPr lang="en-GB" dirty="0">
                <a:solidFill>
                  <a:srgbClr val="FF0000"/>
                </a:solidFill>
              </a:rPr>
              <a:t>Project Data as a Service </a:t>
            </a:r>
            <a:r>
              <a:rPr lang="en-GB" dirty="0"/>
              <a:t>application supports all phase of data collection, automatic data correlation, intra/inter organisation data sharing and diachronic data tracing in a cost effective and efficient manner</a:t>
            </a:r>
          </a:p>
        </p:txBody>
      </p:sp>
    </p:spTree>
    <p:extLst>
      <p:ext uri="{BB962C8B-B14F-4D97-AF65-F5344CB8AC3E}">
        <p14:creationId xmlns:p14="http://schemas.microsoft.com/office/powerpoint/2010/main" val="292770256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cases of Cloud Computing in Construction Industry</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741" y="1865394"/>
            <a:ext cx="7924299" cy="4343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971830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Challenges of cloud adoption by construction industry</a:t>
            </a:r>
          </a:p>
        </p:txBody>
      </p:sp>
    </p:spTree>
    <p:extLst>
      <p:ext uri="{BB962C8B-B14F-4D97-AF65-F5344CB8AC3E}">
        <p14:creationId xmlns:p14="http://schemas.microsoft.com/office/powerpoint/2010/main" val="25960927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Challenges of cloud adoption by construction industry</a:t>
            </a:r>
          </a:p>
        </p:txBody>
      </p:sp>
      <p:sp>
        <p:nvSpPr>
          <p:cNvPr id="3" name="Content Placeholder 2"/>
          <p:cNvSpPr>
            <a:spLocks noGrp="1"/>
          </p:cNvSpPr>
          <p:nvPr>
            <p:ph idx="1"/>
          </p:nvPr>
        </p:nvSpPr>
        <p:spPr/>
        <p:txBody>
          <a:bodyPr>
            <a:normAutofit/>
          </a:bodyPr>
          <a:lstStyle/>
          <a:p>
            <a:r>
              <a:rPr lang="en-GB" dirty="0"/>
              <a:t>Latency</a:t>
            </a:r>
          </a:p>
          <a:p>
            <a:r>
              <a:rPr lang="en-GB" dirty="0"/>
              <a:t>Trust, Data Privacy and Security</a:t>
            </a:r>
          </a:p>
          <a:p>
            <a:r>
              <a:rPr lang="en-GB" dirty="0"/>
              <a:t>Data Availability</a:t>
            </a:r>
          </a:p>
          <a:p>
            <a:r>
              <a:rPr lang="en-GB" dirty="0"/>
              <a:t>Data Governance</a:t>
            </a:r>
          </a:p>
          <a:p>
            <a:r>
              <a:rPr lang="en-GB" dirty="0"/>
              <a:t>Poor Broadband Connectivity of Construction Sites</a:t>
            </a:r>
          </a:p>
          <a:p>
            <a:r>
              <a:rPr lang="en-GB" dirty="0"/>
              <a:t>Cost Implication of Long-Term Use</a:t>
            </a:r>
          </a:p>
          <a:p>
            <a:r>
              <a:rPr lang="en-GB" dirty="0"/>
              <a:t>Dark Data </a:t>
            </a:r>
          </a:p>
          <a:p>
            <a:r>
              <a:rPr lang="en-GB" dirty="0"/>
              <a:t>Threats of Edge Computing and Other Associated Technologies </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158511027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Latency - problem</a:t>
            </a:r>
          </a:p>
        </p:txBody>
      </p:sp>
      <p:sp>
        <p:nvSpPr>
          <p:cNvPr id="3" name="Content Placeholder 2"/>
          <p:cNvSpPr>
            <a:spLocks noGrp="1"/>
          </p:cNvSpPr>
          <p:nvPr>
            <p:ph idx="1"/>
          </p:nvPr>
        </p:nvSpPr>
        <p:spPr/>
        <p:txBody>
          <a:bodyPr>
            <a:normAutofit/>
          </a:bodyPr>
          <a:lstStyle/>
          <a:p>
            <a:r>
              <a:rPr lang="en-GB" sz="4000" dirty="0"/>
              <a:t>Cloud adoption in construction may not guarantee </a:t>
            </a:r>
            <a:r>
              <a:rPr lang="en-GB" sz="4000" dirty="0">
                <a:solidFill>
                  <a:srgbClr val="FF0000"/>
                </a:solidFill>
              </a:rPr>
              <a:t>acceptable transfer rate and response time required for some time sensitive construction applications  </a:t>
            </a:r>
          </a:p>
          <a:p>
            <a:r>
              <a:rPr lang="en-GB" sz="4000" dirty="0"/>
              <a:t>This could either be a software issue or network problem</a:t>
            </a:r>
          </a:p>
        </p:txBody>
      </p:sp>
    </p:spTree>
    <p:extLst>
      <p:ext uri="{BB962C8B-B14F-4D97-AF65-F5344CB8AC3E}">
        <p14:creationId xmlns:p14="http://schemas.microsoft.com/office/powerpoint/2010/main" val="363520275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Latency - solutions</a:t>
            </a:r>
          </a:p>
        </p:txBody>
      </p:sp>
      <p:sp>
        <p:nvSpPr>
          <p:cNvPr id="3" name="Content Placeholder 2"/>
          <p:cNvSpPr>
            <a:spLocks noGrp="1"/>
          </p:cNvSpPr>
          <p:nvPr>
            <p:ph idx="1"/>
          </p:nvPr>
        </p:nvSpPr>
        <p:spPr/>
        <p:txBody>
          <a:bodyPr>
            <a:normAutofit fontScale="70000" lnSpcReduction="20000"/>
          </a:bodyPr>
          <a:lstStyle/>
          <a:p>
            <a:r>
              <a:rPr lang="en-GB" dirty="0"/>
              <a:t>Proper </a:t>
            </a:r>
            <a:r>
              <a:rPr lang="en-GB" dirty="0">
                <a:solidFill>
                  <a:srgbClr val="FF0000"/>
                </a:solidFill>
              </a:rPr>
              <a:t>software designing techniques </a:t>
            </a:r>
            <a:r>
              <a:rPr lang="en-GB" dirty="0"/>
              <a:t>have been known to prohibit latency issues, as the use of distributed cloud architecture can ensure that latency to a specific application is low</a:t>
            </a:r>
          </a:p>
          <a:p>
            <a:r>
              <a:rPr lang="en-GB" dirty="0"/>
              <a:t>Cloud applications are recently designed to be </a:t>
            </a:r>
            <a:r>
              <a:rPr lang="en-GB" dirty="0">
                <a:solidFill>
                  <a:srgbClr val="FF0000"/>
                </a:solidFill>
              </a:rPr>
              <a:t>cloud-native</a:t>
            </a:r>
            <a:r>
              <a:rPr lang="en-GB" dirty="0"/>
              <a:t> because cloud applications are known to scale well in cloud infrastructure</a:t>
            </a:r>
          </a:p>
          <a:p>
            <a:r>
              <a:rPr lang="en-GB" dirty="0"/>
              <a:t>The use of </a:t>
            </a:r>
            <a:r>
              <a:rPr lang="en-GB" dirty="0">
                <a:solidFill>
                  <a:srgbClr val="FF0000"/>
                </a:solidFill>
              </a:rPr>
              <a:t>hybrid cloud </a:t>
            </a:r>
            <a:r>
              <a:rPr lang="en-GB" dirty="0"/>
              <a:t>has also been employed to solve latency issues as delay-sensitive part of an application can be maintained in house while other part of the distributed application can be on the public cloud service</a:t>
            </a:r>
          </a:p>
          <a:p>
            <a:r>
              <a:rPr lang="en-GB" dirty="0"/>
              <a:t>Construction Companies could also be linked to the service provider with </a:t>
            </a:r>
            <a:r>
              <a:rPr lang="en-GB" dirty="0">
                <a:solidFill>
                  <a:srgbClr val="FF0000"/>
                </a:solidFill>
              </a:rPr>
              <a:t>dedicated link </a:t>
            </a:r>
            <a:r>
              <a:rPr lang="en-GB" dirty="0"/>
              <a:t>in order to prevent delay issues that could arise from the use of Internet as transport</a:t>
            </a:r>
          </a:p>
          <a:p>
            <a:r>
              <a:rPr lang="en-GB" dirty="0"/>
              <a:t>Construction companies may also avert delay by choosing service providers with </a:t>
            </a:r>
            <a:r>
              <a:rPr lang="en-GB" dirty="0">
                <a:solidFill>
                  <a:srgbClr val="FF0000"/>
                </a:solidFill>
              </a:rPr>
              <a:t>closer data centres </a:t>
            </a:r>
            <a:r>
              <a:rPr lang="en-GB" dirty="0"/>
              <a:t>as fewer hops between the service provider and the customer improves the network performance</a:t>
            </a:r>
          </a:p>
          <a:p>
            <a:r>
              <a:rPr lang="en-GB" dirty="0"/>
              <a:t>There are Application Performance Monitoring (APM) </a:t>
            </a:r>
            <a:r>
              <a:rPr lang="en-GB" dirty="0">
                <a:solidFill>
                  <a:srgbClr val="FF0000"/>
                </a:solidFill>
              </a:rPr>
              <a:t>tools monitoring network performance </a:t>
            </a:r>
            <a:r>
              <a:rPr lang="en-GB" dirty="0"/>
              <a:t>to enable early identification of the source of the latency problem and thus aid prompt solving of latency problems</a:t>
            </a:r>
          </a:p>
        </p:txBody>
      </p:sp>
    </p:spTree>
    <p:extLst>
      <p:ext uri="{BB962C8B-B14F-4D97-AF65-F5344CB8AC3E}">
        <p14:creationId xmlns:p14="http://schemas.microsoft.com/office/powerpoint/2010/main" val="11338164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Trust, Data Privacy and Security - problem</a:t>
            </a:r>
          </a:p>
        </p:txBody>
      </p:sp>
      <p:sp>
        <p:nvSpPr>
          <p:cNvPr id="3" name="Content Placeholder 2"/>
          <p:cNvSpPr>
            <a:spLocks noGrp="1"/>
          </p:cNvSpPr>
          <p:nvPr>
            <p:ph idx="1"/>
          </p:nvPr>
        </p:nvSpPr>
        <p:spPr/>
        <p:txBody>
          <a:bodyPr>
            <a:normAutofit lnSpcReduction="10000"/>
          </a:bodyPr>
          <a:lstStyle/>
          <a:p>
            <a:r>
              <a:rPr lang="en-GB" dirty="0"/>
              <a:t>In practice, business partners are usually </a:t>
            </a:r>
            <a:r>
              <a:rPr lang="en-GB" dirty="0">
                <a:solidFill>
                  <a:srgbClr val="FF0000"/>
                </a:solidFill>
              </a:rPr>
              <a:t>unwilling to give their private and commercial information</a:t>
            </a:r>
            <a:r>
              <a:rPr lang="en-GB" dirty="0"/>
              <a:t> such as project cost to a third-party </a:t>
            </a:r>
          </a:p>
          <a:p>
            <a:pPr lvl="1"/>
            <a:r>
              <a:rPr lang="en-GB" dirty="0"/>
              <a:t>Storing construction design and financial information in shared resources understandably gives concern to construction industry</a:t>
            </a:r>
          </a:p>
          <a:p>
            <a:pPr lvl="1"/>
            <a:r>
              <a:rPr lang="en-GB" dirty="0"/>
              <a:t>The perception is usually that some unknown set of people can access the stored data, this is more of a psychological discomfort</a:t>
            </a:r>
          </a:p>
          <a:p>
            <a:r>
              <a:rPr lang="en-GB" dirty="0"/>
              <a:t>In reality the most sensitive part of the data chain resides with the client</a:t>
            </a:r>
          </a:p>
          <a:p>
            <a:pPr lvl="1"/>
            <a:r>
              <a:rPr lang="en-GB" dirty="0"/>
              <a:t>Most data leakages from the cloud are from the client side, more so as employees are allowed to use own mobile devices for work</a:t>
            </a:r>
          </a:p>
          <a:p>
            <a:pPr lvl="1"/>
            <a:r>
              <a:rPr lang="en-GB" dirty="0"/>
              <a:t>These own devices may be infected or even hacked</a:t>
            </a:r>
          </a:p>
        </p:txBody>
      </p:sp>
    </p:spTree>
    <p:extLst>
      <p:ext uri="{BB962C8B-B14F-4D97-AF65-F5344CB8AC3E}">
        <p14:creationId xmlns:p14="http://schemas.microsoft.com/office/powerpoint/2010/main" val="293456202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Trust, Data Privacy and Security - solution</a:t>
            </a:r>
          </a:p>
        </p:txBody>
      </p:sp>
      <p:sp>
        <p:nvSpPr>
          <p:cNvPr id="3" name="Content Placeholder 2"/>
          <p:cNvSpPr>
            <a:spLocks noGrp="1"/>
          </p:cNvSpPr>
          <p:nvPr>
            <p:ph idx="1"/>
          </p:nvPr>
        </p:nvSpPr>
        <p:spPr/>
        <p:txBody>
          <a:bodyPr>
            <a:normAutofit/>
          </a:bodyPr>
          <a:lstStyle/>
          <a:p>
            <a:r>
              <a:rPr lang="en-GB" sz="3600" dirty="0"/>
              <a:t>Construction firms need to put up </a:t>
            </a:r>
            <a:r>
              <a:rPr lang="en-GB" sz="3600" dirty="0">
                <a:solidFill>
                  <a:srgbClr val="FF0000"/>
                </a:solidFill>
              </a:rPr>
              <a:t>internal data protection strategies </a:t>
            </a:r>
            <a:r>
              <a:rPr lang="en-GB" sz="3600" dirty="0"/>
              <a:t>to block data leakage  </a:t>
            </a:r>
          </a:p>
          <a:p>
            <a:r>
              <a:rPr lang="en-GB" sz="3600" dirty="0"/>
              <a:t>However, in rare cases of data breach from service providers, </a:t>
            </a:r>
            <a:r>
              <a:rPr lang="en-GB" sz="3600" dirty="0">
                <a:solidFill>
                  <a:srgbClr val="FF0000"/>
                </a:solidFill>
              </a:rPr>
              <a:t>data security and privacy laws </a:t>
            </a:r>
            <a:r>
              <a:rPr lang="en-GB" sz="3600" dirty="0"/>
              <a:t>could be invoked on cloud service providers to ensure compliance </a:t>
            </a:r>
          </a:p>
        </p:txBody>
      </p:sp>
    </p:spTree>
    <p:extLst>
      <p:ext uri="{BB962C8B-B14F-4D97-AF65-F5344CB8AC3E}">
        <p14:creationId xmlns:p14="http://schemas.microsoft.com/office/powerpoint/2010/main" val="343585458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Availability - problem</a:t>
            </a:r>
          </a:p>
        </p:txBody>
      </p:sp>
      <p:sp>
        <p:nvSpPr>
          <p:cNvPr id="3" name="Content Placeholder 2"/>
          <p:cNvSpPr>
            <a:spLocks noGrp="1"/>
          </p:cNvSpPr>
          <p:nvPr>
            <p:ph idx="1"/>
          </p:nvPr>
        </p:nvSpPr>
        <p:spPr/>
        <p:txBody>
          <a:bodyPr>
            <a:normAutofit/>
          </a:bodyPr>
          <a:lstStyle/>
          <a:p>
            <a:r>
              <a:rPr lang="en-GB" sz="3600" dirty="0"/>
              <a:t>A cloud provider may shut down their resources unexpectedly</a:t>
            </a:r>
          </a:p>
          <a:p>
            <a:r>
              <a:rPr lang="en-GB" sz="3600" dirty="0"/>
              <a:t>The building data becomes unavailable</a:t>
            </a:r>
          </a:p>
        </p:txBody>
      </p:sp>
    </p:spTree>
    <p:extLst>
      <p:ext uri="{BB962C8B-B14F-4D97-AF65-F5344CB8AC3E}">
        <p14:creationId xmlns:p14="http://schemas.microsoft.com/office/powerpoint/2010/main" val="1813531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VMware Private Cloud</a:t>
            </a:r>
          </a:p>
        </p:txBody>
      </p:sp>
      <p:sp>
        <p:nvSpPr>
          <p:cNvPr id="3" name="Content Placeholder 2"/>
          <p:cNvSpPr>
            <a:spLocks noGrp="1"/>
          </p:cNvSpPr>
          <p:nvPr>
            <p:ph idx="1"/>
          </p:nvPr>
        </p:nvSpPr>
        <p:spPr/>
        <p:txBody>
          <a:bodyPr>
            <a:normAutofit/>
          </a:bodyPr>
          <a:lstStyle/>
          <a:p>
            <a:r>
              <a:rPr lang="en-GB" dirty="0"/>
              <a:t>VMware - a leading international cloud infrastructure company</a:t>
            </a:r>
          </a:p>
          <a:p>
            <a:pPr lvl="1"/>
            <a:r>
              <a:rPr lang="en-GB" dirty="0"/>
              <a:t>provides virtualization solutions since 1998</a:t>
            </a:r>
          </a:p>
          <a:p>
            <a:r>
              <a:rPr lang="en-GB" dirty="0"/>
              <a:t>VMware Private cloud - a virtualized pool of resources allocated on-demand</a:t>
            </a:r>
          </a:p>
          <a:p>
            <a:pPr lvl="1"/>
            <a:r>
              <a:rPr lang="en-GB" dirty="0"/>
              <a:t>Private cloud is able to easily switch between virtual machines to keep everything running</a:t>
            </a:r>
          </a:p>
          <a:p>
            <a:pPr lvl="1"/>
            <a:r>
              <a:rPr lang="en-GB" dirty="0"/>
              <a:t>It can also create endless virtual machines based on your underlying hardware</a:t>
            </a:r>
          </a:p>
          <a:p>
            <a:endParaRPr lang="en-GB" dirty="0"/>
          </a:p>
        </p:txBody>
      </p:sp>
    </p:spTree>
    <p:extLst>
      <p:ext uri="{BB962C8B-B14F-4D97-AF65-F5344CB8AC3E}">
        <p14:creationId xmlns:p14="http://schemas.microsoft.com/office/powerpoint/2010/main" val="296033381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Availability - solution</a:t>
            </a:r>
          </a:p>
        </p:txBody>
      </p:sp>
      <p:sp>
        <p:nvSpPr>
          <p:cNvPr id="3" name="Content Placeholder 2"/>
          <p:cNvSpPr>
            <a:spLocks noGrp="1"/>
          </p:cNvSpPr>
          <p:nvPr>
            <p:ph idx="1"/>
          </p:nvPr>
        </p:nvSpPr>
        <p:spPr/>
        <p:txBody>
          <a:bodyPr>
            <a:noAutofit/>
          </a:bodyPr>
          <a:lstStyle/>
          <a:p>
            <a:r>
              <a:rPr lang="en-GB" sz="3200" dirty="0"/>
              <a:t>The cloud providers are known to provide 99.999% availability as stated in the </a:t>
            </a:r>
            <a:r>
              <a:rPr lang="en-GB" sz="3200" dirty="0">
                <a:solidFill>
                  <a:srgbClr val="FF0000"/>
                </a:solidFill>
              </a:rPr>
              <a:t>Service Level Agreement</a:t>
            </a:r>
          </a:p>
          <a:p>
            <a:r>
              <a:rPr lang="en-GB" sz="3200" dirty="0"/>
              <a:t>Create </a:t>
            </a:r>
            <a:r>
              <a:rPr lang="en-GB" sz="3200" dirty="0">
                <a:solidFill>
                  <a:srgbClr val="FF0000"/>
                </a:solidFill>
              </a:rPr>
              <a:t>standards</a:t>
            </a:r>
            <a:r>
              <a:rPr lang="en-GB" sz="3200" dirty="0"/>
              <a:t> and strategies in data representations to </a:t>
            </a:r>
            <a:r>
              <a:rPr lang="en-GB" sz="3200" dirty="0">
                <a:solidFill>
                  <a:srgbClr val="FF0000"/>
                </a:solidFill>
              </a:rPr>
              <a:t>enable various cloud providers to be compatible</a:t>
            </a:r>
          </a:p>
          <a:p>
            <a:pPr lvl="1"/>
            <a:r>
              <a:rPr lang="en-GB" dirty="0"/>
              <a:t>This is to allow exchanging data between clouds providers to </a:t>
            </a:r>
            <a:r>
              <a:rPr lang="en-GB" dirty="0">
                <a:solidFill>
                  <a:srgbClr val="FF0000"/>
                </a:solidFill>
              </a:rPr>
              <a:t>avoid the issue of lock-in</a:t>
            </a:r>
            <a:r>
              <a:rPr lang="en-GB" dirty="0"/>
              <a:t> if a provider became unavailable</a:t>
            </a:r>
          </a:p>
        </p:txBody>
      </p:sp>
    </p:spTree>
    <p:extLst>
      <p:ext uri="{BB962C8B-B14F-4D97-AF65-F5344CB8AC3E}">
        <p14:creationId xmlns:p14="http://schemas.microsoft.com/office/powerpoint/2010/main" val="296754586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Governance - problem </a:t>
            </a:r>
          </a:p>
        </p:txBody>
      </p:sp>
      <p:sp>
        <p:nvSpPr>
          <p:cNvPr id="3" name="Content Placeholder 2"/>
          <p:cNvSpPr>
            <a:spLocks noGrp="1"/>
          </p:cNvSpPr>
          <p:nvPr>
            <p:ph idx="1"/>
          </p:nvPr>
        </p:nvSpPr>
        <p:spPr/>
        <p:txBody>
          <a:bodyPr>
            <a:normAutofit/>
          </a:bodyPr>
          <a:lstStyle/>
          <a:p>
            <a:r>
              <a:rPr lang="en-GB" sz="3600" dirty="0"/>
              <a:t>Construction projects involve many professionals</a:t>
            </a:r>
          </a:p>
          <a:p>
            <a:r>
              <a:rPr lang="en-GB" sz="3600" dirty="0"/>
              <a:t>The issue of </a:t>
            </a:r>
            <a:r>
              <a:rPr lang="en-GB" sz="3600" dirty="0">
                <a:solidFill>
                  <a:srgbClr val="FF0000"/>
                </a:solidFill>
              </a:rPr>
              <a:t>actual owner of data </a:t>
            </a:r>
            <a:r>
              <a:rPr lang="en-GB" sz="3600" dirty="0"/>
              <a:t>may arise, since all concerned party have access to the data and are required to update data continuously</a:t>
            </a:r>
          </a:p>
          <a:p>
            <a:pPr lvl="1"/>
            <a:r>
              <a:rPr lang="en-GB" sz="3200" dirty="0"/>
              <a:t>Is the building owner allowed to share data with the engineer? </a:t>
            </a:r>
          </a:p>
        </p:txBody>
      </p:sp>
    </p:spTree>
    <p:extLst>
      <p:ext uri="{BB962C8B-B14F-4D97-AF65-F5344CB8AC3E}">
        <p14:creationId xmlns:p14="http://schemas.microsoft.com/office/powerpoint/2010/main" val="210174633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Governance - solution </a:t>
            </a:r>
          </a:p>
        </p:txBody>
      </p:sp>
      <p:sp>
        <p:nvSpPr>
          <p:cNvPr id="3" name="Content Placeholder 2"/>
          <p:cNvSpPr>
            <a:spLocks noGrp="1"/>
          </p:cNvSpPr>
          <p:nvPr>
            <p:ph idx="1"/>
          </p:nvPr>
        </p:nvSpPr>
        <p:spPr/>
        <p:txBody>
          <a:bodyPr>
            <a:normAutofit/>
          </a:bodyPr>
          <a:lstStyle/>
          <a:p>
            <a:r>
              <a:rPr lang="en-GB" sz="3600" dirty="0"/>
              <a:t>There may be the need to </a:t>
            </a:r>
            <a:r>
              <a:rPr lang="en-GB" sz="3600" dirty="0">
                <a:solidFill>
                  <a:srgbClr val="FF0000"/>
                </a:solidFill>
              </a:rPr>
              <a:t>define access level </a:t>
            </a:r>
            <a:r>
              <a:rPr lang="en-GB" sz="3600" dirty="0"/>
              <a:t>for the different category of stakeholders involve in the production and management of building data. </a:t>
            </a:r>
          </a:p>
          <a:p>
            <a:r>
              <a:rPr lang="en-GB" sz="3600" dirty="0"/>
              <a:t>The applications shall implement appropriate </a:t>
            </a:r>
            <a:r>
              <a:rPr lang="en-GB" sz="3600" dirty="0">
                <a:solidFill>
                  <a:srgbClr val="FF0000"/>
                </a:solidFill>
              </a:rPr>
              <a:t>access control features </a:t>
            </a:r>
            <a:r>
              <a:rPr lang="en-GB" sz="3600" dirty="0"/>
              <a:t>rather than leaving them to the cloud service provider</a:t>
            </a:r>
          </a:p>
        </p:txBody>
      </p:sp>
    </p:spTree>
    <p:extLst>
      <p:ext uri="{BB962C8B-B14F-4D97-AF65-F5344CB8AC3E}">
        <p14:creationId xmlns:p14="http://schemas.microsoft.com/office/powerpoint/2010/main" val="262480236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Poor Broadband Connectivity of Construction Sites - problem</a:t>
            </a:r>
          </a:p>
        </p:txBody>
      </p:sp>
      <p:sp>
        <p:nvSpPr>
          <p:cNvPr id="3" name="Content Placeholder 2"/>
          <p:cNvSpPr>
            <a:spLocks noGrp="1"/>
          </p:cNvSpPr>
          <p:nvPr>
            <p:ph idx="1"/>
          </p:nvPr>
        </p:nvSpPr>
        <p:spPr/>
        <p:txBody>
          <a:bodyPr>
            <a:normAutofit/>
          </a:bodyPr>
          <a:lstStyle/>
          <a:p>
            <a:r>
              <a:rPr lang="en-GB" dirty="0"/>
              <a:t>Access to cloud services is primarily over the internet, hence, to maximise the benefit of cloud solution in the construction site, internet connectivity must be available every time</a:t>
            </a:r>
          </a:p>
          <a:p>
            <a:r>
              <a:rPr lang="en-GB" dirty="0"/>
              <a:t>Project sites at times might be with low or no internet connectivity</a:t>
            </a:r>
          </a:p>
          <a:p>
            <a:pPr lvl="1"/>
            <a:r>
              <a:rPr lang="en-GB" dirty="0"/>
              <a:t>Projects sites in underdeveloped area or a rural area</a:t>
            </a:r>
          </a:p>
          <a:p>
            <a:pPr lvl="1"/>
            <a:r>
              <a:rPr lang="en-GB" dirty="0"/>
              <a:t>Projects that span larger geographical area with poor connectivity across the construction route - the power infrastructure projects</a:t>
            </a:r>
          </a:p>
          <a:p>
            <a:pPr lvl="2"/>
            <a:r>
              <a:rPr lang="en-GB" dirty="0"/>
              <a:t>underground cabling</a:t>
            </a:r>
          </a:p>
          <a:p>
            <a:pPr lvl="2"/>
            <a:r>
              <a:rPr lang="en-GB" dirty="0"/>
              <a:t>overhead lines</a:t>
            </a:r>
          </a:p>
          <a:p>
            <a:pPr lvl="2"/>
            <a:r>
              <a:rPr lang="en-GB" dirty="0"/>
              <a:t>substations</a:t>
            </a:r>
          </a:p>
          <a:p>
            <a:endParaRPr lang="en-GB" dirty="0"/>
          </a:p>
        </p:txBody>
      </p:sp>
    </p:spTree>
    <p:extLst>
      <p:ext uri="{BB962C8B-B14F-4D97-AF65-F5344CB8AC3E}">
        <p14:creationId xmlns:p14="http://schemas.microsoft.com/office/powerpoint/2010/main" val="97062804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Poor Broadband Connectivity of Construction Sites - solution</a:t>
            </a:r>
          </a:p>
        </p:txBody>
      </p:sp>
      <p:sp>
        <p:nvSpPr>
          <p:cNvPr id="3" name="Content Placeholder 2"/>
          <p:cNvSpPr>
            <a:spLocks noGrp="1"/>
          </p:cNvSpPr>
          <p:nvPr>
            <p:ph idx="1"/>
          </p:nvPr>
        </p:nvSpPr>
        <p:spPr/>
        <p:txBody>
          <a:bodyPr>
            <a:normAutofit/>
          </a:bodyPr>
          <a:lstStyle/>
          <a:p>
            <a:r>
              <a:rPr lang="en-GB" sz="3600" dirty="0"/>
              <a:t>Further improvement in ICT technologies like the emergence of 5G network to connect rural communities and open up underdeveloped areas and thus boost the performance of cloud technology</a:t>
            </a:r>
          </a:p>
        </p:txBody>
      </p:sp>
    </p:spTree>
    <p:extLst>
      <p:ext uri="{BB962C8B-B14F-4D97-AF65-F5344CB8AC3E}">
        <p14:creationId xmlns:p14="http://schemas.microsoft.com/office/powerpoint/2010/main" val="125427535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Cost Implication of Long-Term Use - problem</a:t>
            </a:r>
          </a:p>
        </p:txBody>
      </p:sp>
      <p:sp>
        <p:nvSpPr>
          <p:cNvPr id="3" name="Content Placeholder 2"/>
          <p:cNvSpPr>
            <a:spLocks noGrp="1"/>
          </p:cNvSpPr>
          <p:nvPr>
            <p:ph idx="1"/>
          </p:nvPr>
        </p:nvSpPr>
        <p:spPr/>
        <p:txBody>
          <a:bodyPr>
            <a:noAutofit/>
          </a:bodyPr>
          <a:lstStyle/>
          <a:p>
            <a:r>
              <a:rPr lang="en-GB" sz="3200" dirty="0">
                <a:solidFill>
                  <a:srgbClr val="FF0000"/>
                </a:solidFill>
              </a:rPr>
              <a:t>Accumulated cost </a:t>
            </a:r>
            <a:r>
              <a:rPr lang="en-GB" sz="3200" dirty="0"/>
              <a:t>for the use of cloud infrastructure over a long period could be daunting, depending on the type of deployment  </a:t>
            </a:r>
          </a:p>
          <a:p>
            <a:r>
              <a:rPr lang="en-GB" sz="3200" dirty="0"/>
              <a:t>Meanwhile, the cost implication is not the same for the various cloud deployments types even for the same construction company </a:t>
            </a:r>
          </a:p>
          <a:p>
            <a:pPr lvl="1"/>
            <a:r>
              <a:rPr lang="en-GB" sz="2800" dirty="0"/>
              <a:t>There could be substantial high cost of renting high-end resources such as GPUs for performing project analytics and machine learning tasks</a:t>
            </a:r>
          </a:p>
        </p:txBody>
      </p:sp>
    </p:spTree>
    <p:extLst>
      <p:ext uri="{BB962C8B-B14F-4D97-AF65-F5344CB8AC3E}">
        <p14:creationId xmlns:p14="http://schemas.microsoft.com/office/powerpoint/2010/main" val="254772233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Cost Implication of Long-Term Use - solution</a:t>
            </a:r>
          </a:p>
        </p:txBody>
      </p:sp>
      <p:sp>
        <p:nvSpPr>
          <p:cNvPr id="3" name="Content Placeholder 2"/>
          <p:cNvSpPr>
            <a:spLocks noGrp="1"/>
          </p:cNvSpPr>
          <p:nvPr>
            <p:ph idx="1"/>
          </p:nvPr>
        </p:nvSpPr>
        <p:spPr/>
        <p:txBody>
          <a:bodyPr>
            <a:normAutofit/>
          </a:bodyPr>
          <a:lstStyle/>
          <a:p>
            <a:r>
              <a:rPr lang="en-GB" sz="3200" dirty="0"/>
              <a:t>Cloud SaaS pricing at inception was initially </a:t>
            </a:r>
            <a:r>
              <a:rPr lang="en-GB" sz="3200" dirty="0">
                <a:solidFill>
                  <a:srgbClr val="FF0000"/>
                </a:solidFill>
              </a:rPr>
              <a:t>per unit time of consumption</a:t>
            </a:r>
            <a:endParaRPr lang="en-GB" sz="3200" dirty="0"/>
          </a:p>
          <a:p>
            <a:r>
              <a:rPr lang="en-GB" sz="3200" dirty="0"/>
              <a:t>It might be necessary for individual construction company to perform </a:t>
            </a:r>
            <a:r>
              <a:rPr lang="en-GB" sz="3200" dirty="0">
                <a:solidFill>
                  <a:srgbClr val="FF0000"/>
                </a:solidFill>
              </a:rPr>
              <a:t>personalised cost analysis </a:t>
            </a:r>
            <a:r>
              <a:rPr lang="en-GB" sz="3200" dirty="0"/>
              <a:t>of long-term use of the various cloud deployment models before moving into cloud </a:t>
            </a:r>
          </a:p>
        </p:txBody>
      </p:sp>
    </p:spTree>
    <p:extLst>
      <p:ext uri="{BB962C8B-B14F-4D97-AF65-F5344CB8AC3E}">
        <p14:creationId xmlns:p14="http://schemas.microsoft.com/office/powerpoint/2010/main" val="138238946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Dark Data - problem </a:t>
            </a:r>
          </a:p>
        </p:txBody>
      </p:sp>
      <p:sp>
        <p:nvSpPr>
          <p:cNvPr id="3" name="Content Placeholder 2"/>
          <p:cNvSpPr>
            <a:spLocks noGrp="1"/>
          </p:cNvSpPr>
          <p:nvPr>
            <p:ph idx="1"/>
          </p:nvPr>
        </p:nvSpPr>
        <p:spPr/>
        <p:txBody>
          <a:bodyPr>
            <a:normAutofit/>
          </a:bodyPr>
          <a:lstStyle/>
          <a:p>
            <a:r>
              <a:rPr lang="en-GB" dirty="0"/>
              <a:t>Dark data are data that are acquired but are not further processed or analysed for any meaningful insight</a:t>
            </a:r>
          </a:p>
          <a:p>
            <a:pPr lvl="1"/>
            <a:r>
              <a:rPr lang="en-GB" dirty="0"/>
              <a:t>A large percentage of data generated by sensors never get used because most of the times the generation capacities is far greater than the analytics capacities</a:t>
            </a:r>
          </a:p>
          <a:p>
            <a:pPr lvl="1"/>
            <a:r>
              <a:rPr lang="en-GB" dirty="0"/>
              <a:t>Most of the times most data collected are to satisfy regulatory policies</a:t>
            </a:r>
          </a:p>
          <a:p>
            <a:r>
              <a:rPr lang="en-GB" dirty="0"/>
              <a:t>High cost of storing dark data</a:t>
            </a:r>
          </a:p>
          <a:p>
            <a:pPr lvl="1"/>
            <a:r>
              <a:rPr lang="en-GB" dirty="0"/>
              <a:t>Storage fee cost</a:t>
            </a:r>
          </a:p>
          <a:p>
            <a:pPr lvl="1"/>
            <a:r>
              <a:rPr lang="en-GB" dirty="0"/>
              <a:t>The energy consumed in storing and maintaining dark data </a:t>
            </a:r>
          </a:p>
        </p:txBody>
      </p:sp>
    </p:spTree>
    <p:extLst>
      <p:ext uri="{BB962C8B-B14F-4D97-AF65-F5344CB8AC3E}">
        <p14:creationId xmlns:p14="http://schemas.microsoft.com/office/powerpoint/2010/main" val="11841445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Threats of Edge Computing and Other Associated Technologies - problem</a:t>
            </a:r>
          </a:p>
        </p:txBody>
      </p:sp>
      <p:sp>
        <p:nvSpPr>
          <p:cNvPr id="3" name="Content Placeholder 2"/>
          <p:cNvSpPr>
            <a:spLocks noGrp="1"/>
          </p:cNvSpPr>
          <p:nvPr>
            <p:ph idx="1"/>
          </p:nvPr>
        </p:nvSpPr>
        <p:spPr/>
        <p:txBody>
          <a:bodyPr>
            <a:normAutofit/>
          </a:bodyPr>
          <a:lstStyle/>
          <a:p>
            <a:r>
              <a:rPr lang="en-GB" sz="3600" dirty="0"/>
              <a:t>Some construction applications characterised with fast processing and quick response time may not be able to rely on the distant and centralised cloud computing  </a:t>
            </a:r>
          </a:p>
        </p:txBody>
      </p:sp>
    </p:spTree>
    <p:extLst>
      <p:ext uri="{BB962C8B-B14F-4D97-AF65-F5344CB8AC3E}">
        <p14:creationId xmlns:p14="http://schemas.microsoft.com/office/powerpoint/2010/main" val="28657287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Threats of Edge Computing and Other Associated Technologies - solution</a:t>
            </a:r>
          </a:p>
        </p:txBody>
      </p:sp>
      <p:sp>
        <p:nvSpPr>
          <p:cNvPr id="3" name="Content Placeholder 2"/>
          <p:cNvSpPr>
            <a:spLocks noGrp="1"/>
          </p:cNvSpPr>
          <p:nvPr>
            <p:ph idx="1"/>
          </p:nvPr>
        </p:nvSpPr>
        <p:spPr/>
        <p:txBody>
          <a:bodyPr>
            <a:normAutofit fontScale="85000" lnSpcReduction="20000"/>
          </a:bodyPr>
          <a:lstStyle/>
          <a:p>
            <a:r>
              <a:rPr lang="en-GB" dirty="0"/>
              <a:t>The need to bring processing nearer to devices has culminated into the emergence of Edge Computing and related technologies</a:t>
            </a:r>
          </a:p>
          <a:p>
            <a:pPr lvl="1"/>
            <a:r>
              <a:rPr lang="en-GB" dirty="0"/>
              <a:t>Fog computing</a:t>
            </a:r>
          </a:p>
          <a:p>
            <a:pPr lvl="1"/>
            <a:r>
              <a:rPr lang="en-GB" dirty="0"/>
              <a:t>Cloudlet</a:t>
            </a:r>
          </a:p>
          <a:p>
            <a:pPr lvl="1"/>
            <a:r>
              <a:rPr lang="en-GB" dirty="0"/>
              <a:t>Hierarchical cloud computing</a:t>
            </a:r>
          </a:p>
          <a:p>
            <a:pPr lvl="1"/>
            <a:r>
              <a:rPr lang="en-GB" dirty="0"/>
              <a:t>Mobile edge computing</a:t>
            </a:r>
          </a:p>
          <a:p>
            <a:pPr lvl="1"/>
            <a:r>
              <a:rPr lang="en-GB" dirty="0"/>
              <a:t>Mobile </a:t>
            </a:r>
            <a:r>
              <a:rPr lang="en-GB" dirty="0" err="1"/>
              <a:t>IoT</a:t>
            </a:r>
            <a:endParaRPr lang="en-GB" dirty="0"/>
          </a:p>
          <a:p>
            <a:r>
              <a:rPr lang="en-GB" dirty="0"/>
              <a:t>Edge computing locates processing power near the source of the data generating devices, thus bringing services and utilities of cloud computing closer to the end users</a:t>
            </a:r>
          </a:p>
          <a:p>
            <a:r>
              <a:rPr lang="en-GB" dirty="0"/>
              <a:t>The conventional centralised cloud continues to be relevant even as other technologies emerge</a:t>
            </a:r>
          </a:p>
          <a:p>
            <a:pPr lvl="1"/>
            <a:r>
              <a:rPr lang="en-GB" dirty="0"/>
              <a:t>some applications are better suited for the centralised cloud while some are better carried out at the edge </a:t>
            </a:r>
          </a:p>
        </p:txBody>
      </p:sp>
    </p:spTree>
    <p:extLst>
      <p:ext uri="{BB962C8B-B14F-4D97-AF65-F5344CB8AC3E}">
        <p14:creationId xmlns:p14="http://schemas.microsoft.com/office/powerpoint/2010/main" val="3120210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0A94F9-A3C4-59A1-5A7F-BC897D394F20}"/>
              </a:ext>
            </a:extLst>
          </p:cNvPr>
          <p:cNvSpPr>
            <a:spLocks noGrp="1"/>
          </p:cNvSpPr>
          <p:nvPr>
            <p:ph type="title"/>
          </p:nvPr>
        </p:nvSpPr>
        <p:spPr/>
        <p:txBody>
          <a:bodyPr/>
          <a:lstStyle/>
          <a:p>
            <a:r>
              <a:rPr lang="en-US" dirty="0"/>
              <a:t>VMware vSphere®</a:t>
            </a:r>
            <a:endParaRPr lang="x-none" dirty="0"/>
          </a:p>
        </p:txBody>
      </p:sp>
      <p:sp>
        <p:nvSpPr>
          <p:cNvPr id="3" name="内容占位符 2">
            <a:extLst>
              <a:ext uri="{FF2B5EF4-FFF2-40B4-BE49-F238E27FC236}">
                <a16:creationId xmlns:a16="http://schemas.microsoft.com/office/drawing/2014/main" id="{67D22A66-EBC4-A588-9162-ABE88C7DF708}"/>
              </a:ext>
            </a:extLst>
          </p:cNvPr>
          <p:cNvSpPr>
            <a:spLocks noGrp="1"/>
          </p:cNvSpPr>
          <p:nvPr>
            <p:ph idx="1"/>
          </p:nvPr>
        </p:nvSpPr>
        <p:spPr/>
        <p:txBody>
          <a:bodyPr>
            <a:normAutofit/>
          </a:bodyPr>
          <a:lstStyle/>
          <a:p>
            <a:r>
              <a:rPr lang="en-US" sz="4000" dirty="0"/>
              <a:t>Uses virtualization to transform data centers into simplified cloud computing infrastructures</a:t>
            </a:r>
          </a:p>
        </p:txBody>
      </p:sp>
    </p:spTree>
    <p:extLst>
      <p:ext uri="{BB962C8B-B14F-4D97-AF65-F5344CB8AC3E}">
        <p14:creationId xmlns:p14="http://schemas.microsoft.com/office/powerpoint/2010/main" val="412946735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6906" y="1768642"/>
            <a:ext cx="7346977" cy="4727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GB" dirty="0"/>
              <a:t>Summary</a:t>
            </a:r>
          </a:p>
        </p:txBody>
      </p:sp>
    </p:spTree>
    <p:extLst>
      <p:ext uri="{BB962C8B-B14F-4D97-AF65-F5344CB8AC3E}">
        <p14:creationId xmlns:p14="http://schemas.microsoft.com/office/powerpoint/2010/main" val="3367165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0A94F9-A3C4-59A1-5A7F-BC897D394F20}"/>
              </a:ext>
            </a:extLst>
          </p:cNvPr>
          <p:cNvSpPr>
            <a:spLocks noGrp="1"/>
          </p:cNvSpPr>
          <p:nvPr>
            <p:ph type="title"/>
          </p:nvPr>
        </p:nvSpPr>
        <p:spPr/>
        <p:txBody>
          <a:bodyPr/>
          <a:lstStyle/>
          <a:p>
            <a:r>
              <a:rPr lang="en-US" dirty="0"/>
              <a:t>VMware vSphere®</a:t>
            </a:r>
            <a:endParaRPr lang="x-none" dirty="0"/>
          </a:p>
        </p:txBody>
      </p:sp>
      <p:sp>
        <p:nvSpPr>
          <p:cNvPr id="3" name="内容占位符 2">
            <a:extLst>
              <a:ext uri="{FF2B5EF4-FFF2-40B4-BE49-F238E27FC236}">
                <a16:creationId xmlns:a16="http://schemas.microsoft.com/office/drawing/2014/main" id="{67D22A66-EBC4-A588-9162-ABE88C7DF708}"/>
              </a:ext>
            </a:extLst>
          </p:cNvPr>
          <p:cNvSpPr>
            <a:spLocks noGrp="1"/>
          </p:cNvSpPr>
          <p:nvPr>
            <p:ph idx="1"/>
          </p:nvPr>
        </p:nvSpPr>
        <p:spPr/>
        <p:txBody>
          <a:bodyPr>
            <a:normAutofit/>
          </a:bodyPr>
          <a:lstStyle/>
          <a:p>
            <a:r>
              <a:rPr lang="en-US" sz="4400" dirty="0"/>
              <a:t>The two core components</a:t>
            </a:r>
          </a:p>
          <a:p>
            <a:pPr lvl="1"/>
            <a:r>
              <a:rPr lang="en-US" sz="4000" dirty="0"/>
              <a:t>VMware </a:t>
            </a:r>
            <a:r>
              <a:rPr lang="en-US" sz="4000" dirty="0" err="1"/>
              <a:t>ESXi</a:t>
            </a:r>
            <a:r>
              <a:rPr lang="en-US" sz="4000" dirty="0"/>
              <a:t>™ </a:t>
            </a:r>
          </a:p>
          <a:p>
            <a:pPr lvl="2"/>
            <a:r>
              <a:rPr lang="en-GB" sz="3200" dirty="0"/>
              <a:t>The hypervisor on which you create and run virtual machines</a:t>
            </a:r>
          </a:p>
          <a:p>
            <a:pPr lvl="1"/>
            <a:r>
              <a:rPr lang="en-US" sz="4000" dirty="0"/>
              <a:t>VMware vCenter Server®</a:t>
            </a:r>
          </a:p>
          <a:p>
            <a:pPr lvl="2"/>
            <a:r>
              <a:rPr lang="en-GB" sz="3200" dirty="0"/>
              <a:t>A service that acts as a central administrator for </a:t>
            </a:r>
            <a:r>
              <a:rPr lang="en-GB" sz="3200" dirty="0" err="1"/>
              <a:t>ESXi</a:t>
            </a:r>
            <a:r>
              <a:rPr lang="en-GB" sz="3200" dirty="0"/>
              <a:t> hosts that are connected on a network</a:t>
            </a:r>
          </a:p>
          <a:p>
            <a:pPr lvl="2"/>
            <a:endParaRPr lang="en-US" sz="3600" dirty="0"/>
          </a:p>
          <a:p>
            <a:pPr lvl="1"/>
            <a:endParaRPr lang="en-US" sz="4000" dirty="0"/>
          </a:p>
          <a:p>
            <a:endParaRPr lang="en-US" sz="4400" dirty="0"/>
          </a:p>
          <a:p>
            <a:endParaRPr lang="en-US" sz="4400" dirty="0"/>
          </a:p>
        </p:txBody>
      </p:sp>
    </p:spTree>
    <p:extLst>
      <p:ext uri="{BB962C8B-B14F-4D97-AF65-F5344CB8AC3E}">
        <p14:creationId xmlns:p14="http://schemas.microsoft.com/office/powerpoint/2010/main" val="2657838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AC05FD-339C-D193-8117-DCA798E5D064}"/>
              </a:ext>
            </a:extLst>
          </p:cNvPr>
          <p:cNvSpPr>
            <a:spLocks noGrp="1"/>
          </p:cNvSpPr>
          <p:nvPr>
            <p:ph type="title"/>
          </p:nvPr>
        </p:nvSpPr>
        <p:spPr/>
        <p:txBody>
          <a:bodyPr/>
          <a:lstStyle/>
          <a:p>
            <a:r>
              <a:rPr lang="en-US" dirty="0"/>
              <a:t>Physical Topology of vSphere Data Center</a:t>
            </a:r>
            <a:endParaRPr lang="x-none" dirty="0"/>
          </a:p>
        </p:txBody>
      </p:sp>
      <p:sp>
        <p:nvSpPr>
          <p:cNvPr id="3" name="内容占位符 2">
            <a:extLst>
              <a:ext uri="{FF2B5EF4-FFF2-40B4-BE49-F238E27FC236}">
                <a16:creationId xmlns:a16="http://schemas.microsoft.com/office/drawing/2014/main" id="{F011B505-5C41-0560-7AA3-45C8979D3F36}"/>
              </a:ext>
            </a:extLst>
          </p:cNvPr>
          <p:cNvSpPr>
            <a:spLocks noGrp="1"/>
          </p:cNvSpPr>
          <p:nvPr>
            <p:ph idx="1"/>
          </p:nvPr>
        </p:nvSpPr>
        <p:spPr/>
        <p:txBody>
          <a:bodyPr>
            <a:normAutofit/>
          </a:bodyPr>
          <a:lstStyle/>
          <a:p>
            <a:r>
              <a:rPr lang="en-US" sz="3600" dirty="0"/>
              <a:t>A typical VMware vSphere data center consists of physical building blocks such as </a:t>
            </a:r>
          </a:p>
          <a:p>
            <a:pPr lvl="1"/>
            <a:r>
              <a:rPr lang="en-US" sz="3200" dirty="0"/>
              <a:t>x86 virtualization servers - </a:t>
            </a:r>
            <a:r>
              <a:rPr lang="en-US" sz="3200" dirty="0" err="1"/>
              <a:t>ESXi</a:t>
            </a:r>
            <a:r>
              <a:rPr lang="en-US" sz="3200" dirty="0"/>
              <a:t> Hosts</a:t>
            </a:r>
          </a:p>
          <a:p>
            <a:pPr lvl="1"/>
            <a:r>
              <a:rPr lang="en-US" sz="3200" dirty="0"/>
              <a:t>storage networks and arrays</a:t>
            </a:r>
          </a:p>
          <a:p>
            <a:pPr lvl="1"/>
            <a:r>
              <a:rPr lang="en-US" sz="3200" dirty="0"/>
              <a:t>IP networks</a:t>
            </a:r>
          </a:p>
          <a:p>
            <a:pPr lvl="1"/>
            <a:r>
              <a:rPr lang="en-US" sz="3200" dirty="0"/>
              <a:t>a management server - </a:t>
            </a:r>
            <a:r>
              <a:rPr lang="en-AU" sz="3200" dirty="0"/>
              <a:t>vCenter Server</a:t>
            </a:r>
            <a:endParaRPr lang="en-US" sz="3200" dirty="0"/>
          </a:p>
          <a:p>
            <a:pPr lvl="1"/>
            <a:r>
              <a:rPr lang="en-US" sz="3200" dirty="0"/>
              <a:t>desktop clients</a:t>
            </a:r>
          </a:p>
        </p:txBody>
      </p:sp>
    </p:spTree>
    <p:extLst>
      <p:ext uri="{BB962C8B-B14F-4D97-AF65-F5344CB8AC3E}">
        <p14:creationId xmlns:p14="http://schemas.microsoft.com/office/powerpoint/2010/main" val="269227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D7AEA5-8194-6B35-7832-EEFFF386A313}"/>
              </a:ext>
            </a:extLst>
          </p:cNvPr>
          <p:cNvSpPr>
            <a:spLocks noGrp="1"/>
          </p:cNvSpPr>
          <p:nvPr>
            <p:ph type="title"/>
          </p:nvPr>
        </p:nvSpPr>
        <p:spPr/>
        <p:txBody>
          <a:bodyPr>
            <a:normAutofit/>
          </a:bodyPr>
          <a:lstStyle/>
          <a:p>
            <a:r>
              <a:rPr lang="en-US" dirty="0" err="1"/>
              <a:t>ESXi</a:t>
            </a:r>
            <a:r>
              <a:rPr lang="en-US" dirty="0"/>
              <a:t> - the hypervisor in a vSphere environment</a:t>
            </a:r>
            <a:endParaRPr lang="x-none"/>
          </a:p>
        </p:txBody>
      </p:sp>
      <p:sp>
        <p:nvSpPr>
          <p:cNvPr id="3" name="内容占位符 2">
            <a:extLst>
              <a:ext uri="{FF2B5EF4-FFF2-40B4-BE49-F238E27FC236}">
                <a16:creationId xmlns:a16="http://schemas.microsoft.com/office/drawing/2014/main" id="{E29B4F80-BE42-76A1-AAE3-0E3E81290EC7}"/>
              </a:ext>
            </a:extLst>
          </p:cNvPr>
          <p:cNvSpPr>
            <a:spLocks noGrp="1"/>
          </p:cNvSpPr>
          <p:nvPr>
            <p:ph idx="1"/>
          </p:nvPr>
        </p:nvSpPr>
        <p:spPr>
          <a:xfrm>
            <a:off x="838200" y="1825625"/>
            <a:ext cx="7258050" cy="4351338"/>
          </a:xfrm>
        </p:spPr>
        <p:txBody>
          <a:bodyPr>
            <a:normAutofit fontScale="92500" lnSpcReduction="10000"/>
          </a:bodyPr>
          <a:lstStyle/>
          <a:p>
            <a:r>
              <a:rPr lang="en-US" dirty="0"/>
              <a:t>Installed on physical or virtual hardware in a virtualized data center, and acts as a platform for virtual machines</a:t>
            </a:r>
          </a:p>
          <a:p>
            <a:r>
              <a:rPr lang="en-US" dirty="0"/>
              <a:t>Provides physical hardware resources dynamically to virtual machines to support the operation of the virtual machines </a:t>
            </a:r>
          </a:p>
          <a:p>
            <a:r>
              <a:rPr lang="en-GB" dirty="0"/>
              <a:t>Allows virtual machines to operate with a degree of independence from the underlying physical hardware</a:t>
            </a:r>
          </a:p>
          <a:p>
            <a:pPr lvl="1"/>
            <a:r>
              <a:rPr lang="en-GB" dirty="0"/>
              <a:t>For example, a virtual machine can be moved from one physical host to another, or its virtual disks can be moved from one type of storage to another, without affecting the functioning of the virtual machine</a:t>
            </a:r>
          </a:p>
          <a:p>
            <a:endParaRPr lang="en-US" dirty="0"/>
          </a:p>
          <a:p>
            <a:endParaRPr lang="en-US" dirty="0"/>
          </a:p>
        </p:txBody>
      </p:sp>
      <p:pic>
        <p:nvPicPr>
          <p:cNvPr id="4" name="Picture 5" descr="DGRM_ESXi_VMs_detail_4_flat_Q408.png"/>
          <p:cNvPicPr>
            <a:picLocks noChangeAspect="1"/>
          </p:cNvPicPr>
          <p:nvPr/>
        </p:nvPicPr>
        <p:blipFill>
          <a:blip r:embed="rId2" cstate="print"/>
          <a:srcRect/>
          <a:stretch>
            <a:fillRect/>
          </a:stretch>
        </p:blipFill>
        <p:spPr bwMode="auto">
          <a:xfrm>
            <a:off x="8297591" y="1719285"/>
            <a:ext cx="3580269" cy="3648053"/>
          </a:xfrm>
          <a:prstGeom prst="rect">
            <a:avLst/>
          </a:prstGeom>
          <a:noFill/>
          <a:ln w="9525">
            <a:noFill/>
            <a:miter lim="800000"/>
            <a:headEnd/>
            <a:tailEnd/>
          </a:ln>
        </p:spPr>
      </p:pic>
    </p:spTree>
    <p:extLst>
      <p:ext uri="{BB962C8B-B14F-4D97-AF65-F5344CB8AC3E}">
        <p14:creationId xmlns:p14="http://schemas.microsoft.com/office/powerpoint/2010/main" val="3822212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5DFCD-4745-E40B-AB29-76FD3EEACE46}"/>
              </a:ext>
            </a:extLst>
          </p:cNvPr>
          <p:cNvSpPr>
            <a:spLocks noGrp="1"/>
          </p:cNvSpPr>
          <p:nvPr>
            <p:ph type="title"/>
          </p:nvPr>
        </p:nvSpPr>
        <p:spPr/>
        <p:txBody>
          <a:bodyPr/>
          <a:lstStyle/>
          <a:p>
            <a:r>
              <a:rPr lang="en-GB" dirty="0"/>
              <a:t>Hypervisor types</a:t>
            </a:r>
            <a:endParaRPr lang="x-none"/>
          </a:p>
        </p:txBody>
      </p:sp>
      <p:pic>
        <p:nvPicPr>
          <p:cNvPr id="5" name="图片 4">
            <a:extLst>
              <a:ext uri="{FF2B5EF4-FFF2-40B4-BE49-F238E27FC236}">
                <a16:creationId xmlns:a16="http://schemas.microsoft.com/office/drawing/2014/main" id="{3B25A26B-1F1A-0AD6-340F-380E833FDAFB}"/>
              </a:ext>
            </a:extLst>
          </p:cNvPr>
          <p:cNvPicPr>
            <a:picLocks noChangeAspect="1"/>
          </p:cNvPicPr>
          <p:nvPr/>
        </p:nvPicPr>
        <p:blipFill>
          <a:blip r:embed="rId2"/>
          <a:stretch>
            <a:fillRect/>
          </a:stretch>
        </p:blipFill>
        <p:spPr>
          <a:xfrm>
            <a:off x="8013502" y="426142"/>
            <a:ext cx="3330975" cy="5675636"/>
          </a:xfrm>
          <a:prstGeom prst="rect">
            <a:avLst/>
          </a:prstGeom>
        </p:spPr>
      </p:pic>
    </p:spTree>
    <p:extLst>
      <p:ext uri="{BB962C8B-B14F-4D97-AF65-F5344CB8AC3E}">
        <p14:creationId xmlns:p14="http://schemas.microsoft.com/office/powerpoint/2010/main" val="1026068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0A94F9-A3C4-59A1-5A7F-BC897D394F20}"/>
              </a:ext>
            </a:extLst>
          </p:cNvPr>
          <p:cNvSpPr>
            <a:spLocks noGrp="1"/>
          </p:cNvSpPr>
          <p:nvPr>
            <p:ph type="title"/>
          </p:nvPr>
        </p:nvSpPr>
        <p:spPr/>
        <p:txBody>
          <a:bodyPr/>
          <a:lstStyle/>
          <a:p>
            <a:r>
              <a:rPr lang="en-US" dirty="0" err="1"/>
              <a:t>ESXi</a:t>
            </a:r>
            <a:r>
              <a:rPr lang="en-US" dirty="0"/>
              <a:t> </a:t>
            </a:r>
            <a:endParaRPr lang="x-none" dirty="0"/>
          </a:p>
        </p:txBody>
      </p:sp>
      <p:sp>
        <p:nvSpPr>
          <p:cNvPr id="3" name="内容占位符 2">
            <a:extLst>
              <a:ext uri="{FF2B5EF4-FFF2-40B4-BE49-F238E27FC236}">
                <a16:creationId xmlns:a16="http://schemas.microsoft.com/office/drawing/2014/main" id="{67D22A66-EBC4-A588-9162-ABE88C7DF708}"/>
              </a:ext>
            </a:extLst>
          </p:cNvPr>
          <p:cNvSpPr>
            <a:spLocks noGrp="1"/>
          </p:cNvSpPr>
          <p:nvPr>
            <p:ph idx="1"/>
          </p:nvPr>
        </p:nvSpPr>
        <p:spPr>
          <a:xfrm>
            <a:off x="838200" y="1825625"/>
            <a:ext cx="4938555" cy="4351338"/>
          </a:xfrm>
        </p:spPr>
        <p:txBody>
          <a:bodyPr>
            <a:normAutofit fontScale="92500" lnSpcReduction="20000"/>
          </a:bodyPr>
          <a:lstStyle/>
          <a:p>
            <a:r>
              <a:rPr lang="en-GB" sz="3600" dirty="0"/>
              <a:t>An enterprise-class, type-1 hypervisor (bare-metal)</a:t>
            </a:r>
          </a:p>
          <a:p>
            <a:r>
              <a:rPr lang="en-GB" sz="3600" dirty="0"/>
              <a:t>As a type-1 hypervisor, </a:t>
            </a:r>
            <a:r>
              <a:rPr lang="en-GB" sz="3600" dirty="0" err="1"/>
              <a:t>ESXi</a:t>
            </a:r>
            <a:r>
              <a:rPr lang="en-GB" sz="3600" dirty="0"/>
              <a:t> is not a software application that is installed on an operating system (OS)</a:t>
            </a:r>
          </a:p>
          <a:p>
            <a:r>
              <a:rPr lang="en-GB" sz="3600" dirty="0"/>
              <a:t>Instead, it includes and integrates vital OS components, such as a kernel</a:t>
            </a:r>
          </a:p>
          <a:p>
            <a:endParaRPr lang="en-US" sz="3600" dirty="0"/>
          </a:p>
        </p:txBody>
      </p:sp>
      <p:pic>
        <p:nvPicPr>
          <p:cNvPr id="4" name="图片 4">
            <a:extLst>
              <a:ext uri="{FF2B5EF4-FFF2-40B4-BE49-F238E27FC236}">
                <a16:creationId xmlns:a16="http://schemas.microsoft.com/office/drawing/2014/main" id="{FA15C12F-B18A-7E7B-89B1-FC496BDD8BEA}"/>
              </a:ext>
            </a:extLst>
          </p:cNvPr>
          <p:cNvPicPr>
            <a:picLocks noChangeAspect="1"/>
          </p:cNvPicPr>
          <p:nvPr/>
        </p:nvPicPr>
        <p:blipFill>
          <a:blip r:embed="rId2"/>
          <a:stretch>
            <a:fillRect/>
          </a:stretch>
        </p:blipFill>
        <p:spPr>
          <a:xfrm>
            <a:off x="5847968" y="966403"/>
            <a:ext cx="5997339" cy="5206880"/>
          </a:xfrm>
          <a:prstGeom prst="rect">
            <a:avLst/>
          </a:prstGeom>
        </p:spPr>
      </p:pic>
    </p:spTree>
    <p:extLst>
      <p:ext uri="{BB962C8B-B14F-4D97-AF65-F5344CB8AC3E}">
        <p14:creationId xmlns:p14="http://schemas.microsoft.com/office/powerpoint/2010/main" val="3934014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VSphere installation and setup</a:t>
            </a:r>
          </a:p>
        </p:txBody>
      </p:sp>
      <p:sp>
        <p:nvSpPr>
          <p:cNvPr id="3" name="Content Placeholder 2"/>
          <p:cNvSpPr>
            <a:spLocks noGrp="1"/>
          </p:cNvSpPr>
          <p:nvPr>
            <p:ph idx="1"/>
          </p:nvPr>
        </p:nvSpPr>
        <p:spPr>
          <a:xfrm>
            <a:off x="838200" y="1825625"/>
            <a:ext cx="8032780" cy="4351338"/>
          </a:xfrm>
        </p:spPr>
        <p:txBody>
          <a:bodyPr/>
          <a:lstStyle/>
          <a:p>
            <a:r>
              <a:rPr lang="en-GB" dirty="0"/>
              <a:t>You can install and set up </a:t>
            </a:r>
            <a:r>
              <a:rPr lang="en-GB" dirty="0" err="1"/>
              <a:t>ESXi</a:t>
            </a:r>
            <a:r>
              <a:rPr lang="en-GB" dirty="0"/>
              <a:t> on your physical hardware so that it acts as a platform for virtual machines</a:t>
            </a:r>
          </a:p>
          <a:p>
            <a:r>
              <a:rPr lang="en-GB" dirty="0"/>
              <a:t>After </a:t>
            </a:r>
            <a:r>
              <a:rPr lang="en-GB" dirty="0" err="1"/>
              <a:t>ESXi</a:t>
            </a:r>
            <a:r>
              <a:rPr lang="en-GB" dirty="0"/>
              <a:t> is installed and set up, you can manage the host by using the vSphere Client and </a:t>
            </a:r>
            <a:r>
              <a:rPr lang="en-GB" dirty="0" err="1"/>
              <a:t>vCenter</a:t>
            </a:r>
            <a:r>
              <a:rPr lang="en-GB" dirty="0"/>
              <a:t> Server, license the host, and back up your </a:t>
            </a:r>
            <a:r>
              <a:rPr lang="en-GB" dirty="0" err="1"/>
              <a:t>ESXi</a:t>
            </a:r>
            <a:r>
              <a:rPr lang="en-GB" dirty="0"/>
              <a:t> configuration</a:t>
            </a:r>
          </a:p>
          <a:p>
            <a:r>
              <a:rPr lang="en-GB" dirty="0"/>
              <a:t>You can also use the VMware Host Client to connect directly to the </a:t>
            </a:r>
            <a:r>
              <a:rPr lang="en-GB" dirty="0" err="1"/>
              <a:t>ESXi</a:t>
            </a:r>
            <a:r>
              <a:rPr lang="en-GB" dirty="0"/>
              <a:t> host and to manage it</a:t>
            </a:r>
          </a:p>
          <a:p>
            <a:endParaRPr lang="en-GB" dirty="0"/>
          </a:p>
          <a:p>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7170" y="60671"/>
            <a:ext cx="2962275" cy="687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1528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Hot topic study – 15%</a:t>
            </a:r>
            <a:r>
              <a:rPr lang="en-GB" dirty="0">
                <a:sym typeface="Wingdings" panose="05000000000000000000" pitchFamily="2" charset="2"/>
              </a:rPr>
              <a:t>  </a:t>
            </a:r>
            <a:r>
              <a:rPr lang="en-GB" b="1" dirty="0">
                <a:sym typeface="Wingdings" panose="05000000000000000000" pitchFamily="2" charset="2"/>
              </a:rPr>
              <a:t>Task 3 (5%)</a:t>
            </a:r>
            <a:endParaRPr lang="en-GB" b="1" dirty="0"/>
          </a:p>
        </p:txBody>
      </p:sp>
      <p:sp>
        <p:nvSpPr>
          <p:cNvPr id="3" name="Content Placeholder 2"/>
          <p:cNvSpPr>
            <a:spLocks noGrp="1"/>
          </p:cNvSpPr>
          <p:nvPr>
            <p:ph idx="1"/>
          </p:nvPr>
        </p:nvSpPr>
        <p:spPr/>
        <p:txBody>
          <a:bodyPr>
            <a:normAutofit/>
          </a:bodyPr>
          <a:lstStyle/>
          <a:p>
            <a:r>
              <a:rPr lang="en-GB" dirty="0"/>
              <a:t>Find information online about the challenges/difficulties of applying service orientation in the chosen domain/industry </a:t>
            </a:r>
          </a:p>
          <a:p>
            <a:pPr lvl="1"/>
            <a:r>
              <a:rPr lang="en-GB" dirty="0"/>
              <a:t>List the most common challenges in a table</a:t>
            </a:r>
          </a:p>
          <a:p>
            <a:pPr lvl="1"/>
            <a:endParaRPr lang="en-GB" dirty="0"/>
          </a:p>
          <a:p>
            <a:pPr lvl="1"/>
            <a:endParaRPr lang="en-GB" dirty="0"/>
          </a:p>
          <a:p>
            <a:endParaRPr lang="en-GB" dirty="0"/>
          </a:p>
          <a:p>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2091617534"/>
              </p:ext>
            </p:extLst>
          </p:nvPr>
        </p:nvGraphicFramePr>
        <p:xfrm>
          <a:off x="1828799" y="3392130"/>
          <a:ext cx="8916454" cy="1888635"/>
        </p:xfrm>
        <a:graphic>
          <a:graphicData uri="http://schemas.openxmlformats.org/drawingml/2006/table">
            <a:tbl>
              <a:tblPr firstRow="1" bandRow="1">
                <a:tableStyleId>{5C22544A-7EE6-4342-B048-85BDC9FD1C3A}</a:tableStyleId>
              </a:tblPr>
              <a:tblGrid>
                <a:gridCol w="1137734">
                  <a:extLst>
                    <a:ext uri="{9D8B030D-6E8A-4147-A177-3AD203B41FA5}">
                      <a16:colId xmlns:a16="http://schemas.microsoft.com/office/drawing/2014/main" val="20000"/>
                    </a:ext>
                  </a:extLst>
                </a:gridCol>
                <a:gridCol w="2797979">
                  <a:extLst>
                    <a:ext uri="{9D8B030D-6E8A-4147-A177-3AD203B41FA5}">
                      <a16:colId xmlns:a16="http://schemas.microsoft.com/office/drawing/2014/main" val="20001"/>
                    </a:ext>
                  </a:extLst>
                </a:gridCol>
                <a:gridCol w="4980741">
                  <a:extLst>
                    <a:ext uri="{9D8B030D-6E8A-4147-A177-3AD203B41FA5}">
                      <a16:colId xmlns:a16="http://schemas.microsoft.com/office/drawing/2014/main" val="20002"/>
                    </a:ext>
                  </a:extLst>
                </a:gridCol>
              </a:tblGrid>
              <a:tr h="425595">
                <a:tc>
                  <a:txBody>
                    <a:bodyPr/>
                    <a:lstStyle/>
                    <a:p>
                      <a:r>
                        <a:rPr lang="en-GB" sz="1400" dirty="0"/>
                        <a:t>challenges</a:t>
                      </a:r>
                    </a:p>
                  </a:txBody>
                  <a:tcPr/>
                </a:tc>
                <a:tc>
                  <a:txBody>
                    <a:bodyPr/>
                    <a:lstStyle/>
                    <a:p>
                      <a:r>
                        <a:rPr lang="en-GB" sz="1400" dirty="0"/>
                        <a:t>Short description of the challenge</a:t>
                      </a:r>
                    </a:p>
                  </a:txBody>
                  <a:tcPr/>
                </a:tc>
                <a:tc>
                  <a:txBody>
                    <a:bodyPr/>
                    <a:lstStyle/>
                    <a:p>
                      <a:r>
                        <a:rPr lang="en-GB" sz="1400" dirty="0"/>
                        <a:t>Link to the website where the challenge is described/mentioned</a:t>
                      </a:r>
                    </a:p>
                  </a:txBody>
                  <a:tcPr/>
                </a:tc>
                <a:extLst>
                  <a:ext uri="{0D108BD9-81ED-4DB2-BD59-A6C34878D82A}">
                    <a16:rowId xmlns:a16="http://schemas.microsoft.com/office/drawing/2014/main" val="10000"/>
                  </a:ext>
                </a:extLst>
              </a:tr>
              <a:tr h="274131">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1"/>
                  </a:ext>
                </a:extLst>
              </a:tr>
              <a:tr h="274131">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2"/>
                  </a:ext>
                </a:extLst>
              </a:tr>
              <a:tr h="274131">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3"/>
                  </a:ext>
                </a:extLst>
              </a:tr>
              <a:tr h="274131">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55687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a:t>
            </a:r>
            <a:r>
              <a:rPr lang="en-GB" dirty="0" err="1"/>
              <a:t>vCenter</a:t>
            </a:r>
            <a:r>
              <a:rPr lang="en-GB" dirty="0"/>
              <a:t> Server appliance</a:t>
            </a:r>
          </a:p>
        </p:txBody>
      </p:sp>
      <p:sp>
        <p:nvSpPr>
          <p:cNvPr id="3" name="Content Placeholder 2"/>
          <p:cNvSpPr>
            <a:spLocks noGrp="1"/>
          </p:cNvSpPr>
          <p:nvPr>
            <p:ph idx="1"/>
          </p:nvPr>
        </p:nvSpPr>
        <p:spPr/>
        <p:txBody>
          <a:bodyPr>
            <a:normAutofit/>
          </a:bodyPr>
          <a:lstStyle/>
          <a:p>
            <a:r>
              <a:rPr lang="en-GB" sz="3600" dirty="0"/>
              <a:t>The </a:t>
            </a:r>
            <a:r>
              <a:rPr lang="en-GB" sz="3600" dirty="0" err="1"/>
              <a:t>vCenter</a:t>
            </a:r>
            <a:r>
              <a:rPr lang="en-GB" sz="3600" dirty="0"/>
              <a:t> Server appliance is a preconfigured virtual machine that is optimized for running </a:t>
            </a:r>
            <a:r>
              <a:rPr lang="en-GB" sz="3600" dirty="0" err="1"/>
              <a:t>vCenter</a:t>
            </a:r>
            <a:r>
              <a:rPr lang="en-GB" sz="3600" dirty="0"/>
              <a:t> Server and the associated services</a:t>
            </a:r>
          </a:p>
          <a:p>
            <a:endParaRPr lang="en-GB" sz="3600" dirty="0"/>
          </a:p>
        </p:txBody>
      </p:sp>
    </p:spTree>
    <p:extLst>
      <p:ext uri="{BB962C8B-B14F-4D97-AF65-F5344CB8AC3E}">
        <p14:creationId xmlns:p14="http://schemas.microsoft.com/office/powerpoint/2010/main" val="2512641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vCenter</a:t>
            </a:r>
            <a:r>
              <a:rPr lang="en-GB" dirty="0"/>
              <a:t> Server (1)</a:t>
            </a:r>
          </a:p>
        </p:txBody>
      </p:sp>
      <p:sp>
        <p:nvSpPr>
          <p:cNvPr id="3" name="Content Placeholder 2"/>
          <p:cNvSpPr>
            <a:spLocks noGrp="1"/>
          </p:cNvSpPr>
          <p:nvPr>
            <p:ph idx="1"/>
          </p:nvPr>
        </p:nvSpPr>
        <p:spPr>
          <a:xfrm>
            <a:off x="838200" y="1825625"/>
            <a:ext cx="5306915" cy="4351338"/>
          </a:xfrm>
        </p:spPr>
        <p:txBody>
          <a:bodyPr>
            <a:normAutofit fontScale="92500" lnSpcReduction="20000"/>
          </a:bodyPr>
          <a:lstStyle/>
          <a:p>
            <a:r>
              <a:rPr lang="en-GB" dirty="0" err="1"/>
              <a:t>vCenter</a:t>
            </a:r>
            <a:r>
              <a:rPr lang="en-GB" dirty="0"/>
              <a:t> Server provides a single point of control to the data </a:t>
            </a:r>
            <a:r>
              <a:rPr lang="en-GB" dirty="0" err="1"/>
              <a:t>center</a:t>
            </a:r>
            <a:endParaRPr lang="en-GB" dirty="0"/>
          </a:p>
          <a:p>
            <a:r>
              <a:rPr lang="en-GB" dirty="0"/>
              <a:t>You can pool and manage the resources of multiple hosts</a:t>
            </a:r>
          </a:p>
          <a:p>
            <a:pPr lvl="1"/>
            <a:r>
              <a:rPr lang="en-US" dirty="0"/>
              <a:t>It unifies the resources from the individual computing servers to be shared among virtual machines in the entire data center</a:t>
            </a:r>
          </a:p>
          <a:p>
            <a:r>
              <a:rPr lang="en-US" dirty="0"/>
              <a:t>It provides essential data center services such as </a:t>
            </a:r>
          </a:p>
          <a:p>
            <a:pPr lvl="1"/>
            <a:r>
              <a:rPr lang="en-US" dirty="0"/>
              <a:t>Access control</a:t>
            </a:r>
          </a:p>
          <a:p>
            <a:pPr lvl="1"/>
            <a:r>
              <a:rPr lang="en-US" dirty="0"/>
              <a:t>Performance monitoring</a:t>
            </a:r>
          </a:p>
          <a:p>
            <a:pPr lvl="1"/>
            <a:r>
              <a:rPr lang="en-US" dirty="0"/>
              <a:t>Configuration</a:t>
            </a:r>
          </a:p>
          <a:p>
            <a:endParaRPr lang="en-GB" dirty="0"/>
          </a:p>
        </p:txBody>
      </p:sp>
      <p:grpSp>
        <p:nvGrpSpPr>
          <p:cNvPr id="4" name="Group 59">
            <a:extLst>
              <a:ext uri="{FF2B5EF4-FFF2-40B4-BE49-F238E27FC236}">
                <a16:creationId xmlns:a16="http://schemas.microsoft.com/office/drawing/2014/main" id="{8B9E41DD-5918-3AED-9CA3-7C22C5AF9E66}"/>
              </a:ext>
            </a:extLst>
          </p:cNvPr>
          <p:cNvGrpSpPr>
            <a:grpSpLocks/>
          </p:cNvGrpSpPr>
          <p:nvPr/>
        </p:nvGrpSpPr>
        <p:grpSpPr bwMode="auto">
          <a:xfrm>
            <a:off x="6500474" y="1638120"/>
            <a:ext cx="5029032" cy="4238308"/>
            <a:chOff x="1359473" y="2212197"/>
            <a:chExt cx="5031973" cy="3544772"/>
          </a:xfrm>
        </p:grpSpPr>
        <p:grpSp>
          <p:nvGrpSpPr>
            <p:cNvPr id="5" name="Group 57">
              <a:extLst>
                <a:ext uri="{FF2B5EF4-FFF2-40B4-BE49-F238E27FC236}">
                  <a16:creationId xmlns:a16="http://schemas.microsoft.com/office/drawing/2014/main" id="{2D69F57A-3CC3-9104-1743-EDC84CD19D6F}"/>
                </a:ext>
              </a:extLst>
            </p:cNvPr>
            <p:cNvGrpSpPr>
              <a:grpSpLocks/>
            </p:cNvGrpSpPr>
            <p:nvPr/>
          </p:nvGrpSpPr>
          <p:grpSpPr bwMode="auto">
            <a:xfrm>
              <a:off x="1359473" y="2212197"/>
              <a:ext cx="1620416" cy="1902603"/>
              <a:chOff x="1343088" y="2212197"/>
              <a:chExt cx="1909666" cy="2109987"/>
            </a:xfrm>
          </p:grpSpPr>
          <p:pic>
            <p:nvPicPr>
              <p:cNvPr id="26" name="Picture 4" descr="ICON_VirtTriangle_flat_Q408.png">
                <a:extLst>
                  <a:ext uri="{FF2B5EF4-FFF2-40B4-BE49-F238E27FC236}">
                    <a16:creationId xmlns:a16="http://schemas.microsoft.com/office/drawing/2014/main" id="{B7F745A5-9F01-4009-C4E1-06C3BB566C00}"/>
                  </a:ext>
                </a:extLst>
              </p:cNvPr>
              <p:cNvPicPr>
                <a:picLocks noChangeAspect="1"/>
              </p:cNvPicPr>
              <p:nvPr/>
            </p:nvPicPr>
            <p:blipFill>
              <a:blip r:embed="rId2" cstate="print"/>
              <a:srcRect/>
              <a:stretch>
                <a:fillRect/>
              </a:stretch>
            </p:blipFill>
            <p:spPr bwMode="auto">
              <a:xfrm>
                <a:off x="1376016" y="3424334"/>
                <a:ext cx="1796392" cy="488301"/>
              </a:xfrm>
              <a:prstGeom prst="rect">
                <a:avLst/>
              </a:prstGeom>
              <a:noFill/>
              <a:ln w="9525">
                <a:noFill/>
                <a:miter lim="800000"/>
                <a:headEnd/>
                <a:tailEnd/>
              </a:ln>
            </p:spPr>
          </p:pic>
          <p:pic>
            <p:nvPicPr>
              <p:cNvPr id="27" name="Picture 8" descr="ICON_Server_flat_Q408.png">
                <a:extLst>
                  <a:ext uri="{FF2B5EF4-FFF2-40B4-BE49-F238E27FC236}">
                    <a16:creationId xmlns:a16="http://schemas.microsoft.com/office/drawing/2014/main" id="{48ECEF71-6653-98E1-9897-F45C04C84F70}"/>
                  </a:ext>
                </a:extLst>
              </p:cNvPr>
              <p:cNvPicPr>
                <a:picLocks noChangeAspect="1"/>
              </p:cNvPicPr>
              <p:nvPr/>
            </p:nvPicPr>
            <p:blipFill>
              <a:blip r:embed="rId3" cstate="print"/>
              <a:srcRect/>
              <a:stretch>
                <a:fillRect/>
              </a:stretch>
            </p:blipFill>
            <p:spPr bwMode="auto">
              <a:xfrm>
                <a:off x="1442098" y="3887140"/>
                <a:ext cx="1711649" cy="435044"/>
              </a:xfrm>
              <a:prstGeom prst="rect">
                <a:avLst/>
              </a:prstGeom>
              <a:noFill/>
              <a:ln w="9525">
                <a:noFill/>
                <a:miter lim="800000"/>
                <a:headEnd/>
                <a:tailEnd/>
              </a:ln>
            </p:spPr>
          </p:pic>
          <p:pic>
            <p:nvPicPr>
              <p:cNvPr id="28" name="Picture 12" descr="ICON_VM_basic_flat_R2_Q408.png">
                <a:extLst>
                  <a:ext uri="{FF2B5EF4-FFF2-40B4-BE49-F238E27FC236}">
                    <a16:creationId xmlns:a16="http://schemas.microsoft.com/office/drawing/2014/main" id="{E1275DCB-19FC-45C5-9D80-945030CFC202}"/>
                  </a:ext>
                </a:extLst>
              </p:cNvPr>
              <p:cNvPicPr>
                <a:picLocks noChangeAspect="1"/>
              </p:cNvPicPr>
              <p:nvPr/>
            </p:nvPicPr>
            <p:blipFill>
              <a:blip r:embed="rId4" cstate="print"/>
              <a:srcRect/>
              <a:stretch>
                <a:fillRect/>
              </a:stretch>
            </p:blipFill>
            <p:spPr bwMode="auto">
              <a:xfrm>
                <a:off x="1375553" y="2212197"/>
                <a:ext cx="555884" cy="555884"/>
              </a:xfrm>
              <a:prstGeom prst="rect">
                <a:avLst/>
              </a:prstGeom>
              <a:noFill/>
              <a:ln w="9525">
                <a:noFill/>
                <a:miter lim="800000"/>
                <a:headEnd/>
                <a:tailEnd/>
              </a:ln>
            </p:spPr>
          </p:pic>
          <p:sp>
            <p:nvSpPr>
              <p:cNvPr id="29" name="Rounded Rectangle 26">
                <a:extLst>
                  <a:ext uri="{FF2B5EF4-FFF2-40B4-BE49-F238E27FC236}">
                    <a16:creationId xmlns:a16="http://schemas.microsoft.com/office/drawing/2014/main" id="{ADED1543-07BE-418C-7EA5-460E0C9EB84B}"/>
                  </a:ext>
                </a:extLst>
              </p:cNvPr>
              <p:cNvSpPr/>
              <p:nvPr/>
            </p:nvSpPr>
            <p:spPr bwMode="auto">
              <a:xfrm>
                <a:off x="1343088" y="2845837"/>
                <a:ext cx="1909666" cy="577719"/>
              </a:xfrm>
              <a:prstGeom prst="roundRect">
                <a:avLst/>
              </a:prstGeom>
              <a:gradFill>
                <a:gsLst>
                  <a:gs pos="0">
                    <a:srgbClr val="037BB1"/>
                  </a:gs>
                  <a:gs pos="83000">
                    <a:srgbClr val="0383BD">
                      <a:alpha val="64000"/>
                    </a:srgbClr>
                  </a:gs>
                </a:gsLst>
              </a:gradFill>
              <a:ln w="12700">
                <a:solidFill>
                  <a:schemeClr val="accent1">
                    <a:lumMod val="75000"/>
                  </a:schemeClr>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spcAft>
                    <a:spcPct val="40000"/>
                  </a:spcAft>
                  <a:defRPr/>
                </a:pPr>
                <a:endParaRPr lang="en-US" sz="1400" b="1" dirty="0">
                  <a:solidFill>
                    <a:schemeClr val="tx1"/>
                  </a:solidFill>
                </a:endParaRPr>
              </a:p>
            </p:txBody>
          </p:sp>
          <p:pic>
            <p:nvPicPr>
              <p:cNvPr id="30" name="Picture 12" descr="ICON_VM_basic_flat_R2_Q408.png">
                <a:extLst>
                  <a:ext uri="{FF2B5EF4-FFF2-40B4-BE49-F238E27FC236}">
                    <a16:creationId xmlns:a16="http://schemas.microsoft.com/office/drawing/2014/main" id="{4E9F7B10-B7ED-FCFF-EB7B-1D0034FD7199}"/>
                  </a:ext>
                </a:extLst>
              </p:cNvPr>
              <p:cNvPicPr>
                <a:picLocks noChangeAspect="1"/>
              </p:cNvPicPr>
              <p:nvPr/>
            </p:nvPicPr>
            <p:blipFill>
              <a:blip r:embed="rId4" cstate="print"/>
              <a:srcRect/>
              <a:stretch>
                <a:fillRect/>
              </a:stretch>
            </p:blipFill>
            <p:spPr bwMode="auto">
              <a:xfrm>
                <a:off x="1963381" y="2212197"/>
                <a:ext cx="555884" cy="555884"/>
              </a:xfrm>
              <a:prstGeom prst="rect">
                <a:avLst/>
              </a:prstGeom>
              <a:noFill/>
              <a:ln w="9525">
                <a:noFill/>
                <a:miter lim="800000"/>
                <a:headEnd/>
                <a:tailEnd/>
              </a:ln>
            </p:spPr>
          </p:pic>
          <p:pic>
            <p:nvPicPr>
              <p:cNvPr id="31" name="Picture 12" descr="ICON_VM_basic_flat_R2_Q408.png">
                <a:extLst>
                  <a:ext uri="{FF2B5EF4-FFF2-40B4-BE49-F238E27FC236}">
                    <a16:creationId xmlns:a16="http://schemas.microsoft.com/office/drawing/2014/main" id="{5F333F2C-BDDB-8A11-EB76-48159B69C5E7}"/>
                  </a:ext>
                </a:extLst>
              </p:cNvPr>
              <p:cNvPicPr>
                <a:picLocks noChangeAspect="1"/>
              </p:cNvPicPr>
              <p:nvPr/>
            </p:nvPicPr>
            <p:blipFill>
              <a:blip r:embed="rId4" cstate="print"/>
              <a:srcRect/>
              <a:stretch>
                <a:fillRect/>
              </a:stretch>
            </p:blipFill>
            <p:spPr bwMode="auto">
              <a:xfrm>
                <a:off x="2551210" y="2212197"/>
                <a:ext cx="555884" cy="555884"/>
              </a:xfrm>
              <a:prstGeom prst="rect">
                <a:avLst/>
              </a:prstGeom>
              <a:noFill/>
              <a:ln w="9525">
                <a:noFill/>
                <a:miter lim="800000"/>
                <a:headEnd/>
                <a:tailEnd/>
              </a:ln>
            </p:spPr>
          </p:pic>
        </p:grpSp>
        <p:grpSp>
          <p:nvGrpSpPr>
            <p:cNvPr id="6" name="Group 30">
              <a:extLst>
                <a:ext uri="{FF2B5EF4-FFF2-40B4-BE49-F238E27FC236}">
                  <a16:creationId xmlns:a16="http://schemas.microsoft.com/office/drawing/2014/main" id="{BBC34279-2C6F-027A-D36C-C07ABB06DAD4}"/>
                </a:ext>
              </a:extLst>
            </p:cNvPr>
            <p:cNvGrpSpPr>
              <a:grpSpLocks/>
            </p:cNvGrpSpPr>
            <p:nvPr/>
          </p:nvGrpSpPr>
          <p:grpSpPr bwMode="auto">
            <a:xfrm>
              <a:off x="3063539" y="2212197"/>
              <a:ext cx="1620416" cy="1902603"/>
              <a:chOff x="1850571" y="3509152"/>
              <a:chExt cx="1909666" cy="2109987"/>
            </a:xfrm>
          </p:grpSpPr>
          <p:pic>
            <p:nvPicPr>
              <p:cNvPr id="20" name="Picture 4" descr="ICON_VirtTriangle_flat_Q408.png">
                <a:extLst>
                  <a:ext uri="{FF2B5EF4-FFF2-40B4-BE49-F238E27FC236}">
                    <a16:creationId xmlns:a16="http://schemas.microsoft.com/office/drawing/2014/main" id="{17686ADF-1AF6-DDDE-B59B-A9FB6CD02CA0}"/>
                  </a:ext>
                </a:extLst>
              </p:cNvPr>
              <p:cNvPicPr>
                <a:picLocks noChangeAspect="1"/>
              </p:cNvPicPr>
              <p:nvPr/>
            </p:nvPicPr>
            <p:blipFill>
              <a:blip r:embed="rId2" cstate="print"/>
              <a:srcRect/>
              <a:stretch>
                <a:fillRect/>
              </a:stretch>
            </p:blipFill>
            <p:spPr bwMode="auto">
              <a:xfrm>
                <a:off x="1898530" y="4721289"/>
                <a:ext cx="1796392" cy="488301"/>
              </a:xfrm>
              <a:prstGeom prst="rect">
                <a:avLst/>
              </a:prstGeom>
              <a:noFill/>
              <a:ln w="9525">
                <a:noFill/>
                <a:miter lim="800000"/>
                <a:headEnd/>
                <a:tailEnd/>
              </a:ln>
            </p:spPr>
          </p:pic>
          <p:pic>
            <p:nvPicPr>
              <p:cNvPr id="21" name="Picture 8" descr="ICON_Server_flat_Q408.png">
                <a:extLst>
                  <a:ext uri="{FF2B5EF4-FFF2-40B4-BE49-F238E27FC236}">
                    <a16:creationId xmlns:a16="http://schemas.microsoft.com/office/drawing/2014/main" id="{DAAAFE06-861A-09E8-09C0-EFCCAB8F4580}"/>
                  </a:ext>
                </a:extLst>
              </p:cNvPr>
              <p:cNvPicPr>
                <a:picLocks noChangeAspect="1"/>
              </p:cNvPicPr>
              <p:nvPr/>
            </p:nvPicPr>
            <p:blipFill>
              <a:blip r:embed="rId3" cstate="print"/>
              <a:srcRect/>
              <a:stretch>
                <a:fillRect/>
              </a:stretch>
            </p:blipFill>
            <p:spPr bwMode="auto">
              <a:xfrm>
                <a:off x="1964612" y="5184095"/>
                <a:ext cx="1711649" cy="435044"/>
              </a:xfrm>
              <a:prstGeom prst="rect">
                <a:avLst/>
              </a:prstGeom>
              <a:noFill/>
              <a:ln w="9525">
                <a:noFill/>
                <a:miter lim="800000"/>
                <a:headEnd/>
                <a:tailEnd/>
              </a:ln>
            </p:spPr>
          </p:pic>
          <p:pic>
            <p:nvPicPr>
              <p:cNvPr id="22" name="Picture 12" descr="ICON_VM_basic_flat_R2_Q408.png">
                <a:extLst>
                  <a:ext uri="{FF2B5EF4-FFF2-40B4-BE49-F238E27FC236}">
                    <a16:creationId xmlns:a16="http://schemas.microsoft.com/office/drawing/2014/main" id="{20E5AAA4-CF5F-6DBF-6043-AD4C02FBDF41}"/>
                  </a:ext>
                </a:extLst>
              </p:cNvPr>
              <p:cNvPicPr>
                <a:picLocks noChangeAspect="1"/>
              </p:cNvPicPr>
              <p:nvPr/>
            </p:nvPicPr>
            <p:blipFill>
              <a:blip r:embed="rId4" cstate="print"/>
              <a:srcRect/>
              <a:stretch>
                <a:fillRect/>
              </a:stretch>
            </p:blipFill>
            <p:spPr bwMode="auto">
              <a:xfrm>
                <a:off x="1898067" y="3509152"/>
                <a:ext cx="555884" cy="555884"/>
              </a:xfrm>
              <a:prstGeom prst="rect">
                <a:avLst/>
              </a:prstGeom>
              <a:noFill/>
              <a:ln w="9525">
                <a:noFill/>
                <a:miter lim="800000"/>
                <a:headEnd/>
                <a:tailEnd/>
              </a:ln>
            </p:spPr>
          </p:pic>
          <p:sp>
            <p:nvSpPr>
              <p:cNvPr id="23" name="Rounded Rectangle 34">
                <a:extLst>
                  <a:ext uri="{FF2B5EF4-FFF2-40B4-BE49-F238E27FC236}">
                    <a16:creationId xmlns:a16="http://schemas.microsoft.com/office/drawing/2014/main" id="{C323999C-ABC3-8C70-2997-B0B45741083E}"/>
                  </a:ext>
                </a:extLst>
              </p:cNvPr>
              <p:cNvSpPr/>
              <p:nvPr/>
            </p:nvSpPr>
            <p:spPr bwMode="auto">
              <a:xfrm>
                <a:off x="1850571" y="4142792"/>
                <a:ext cx="1909666" cy="577719"/>
              </a:xfrm>
              <a:prstGeom prst="roundRect">
                <a:avLst/>
              </a:prstGeom>
              <a:gradFill>
                <a:gsLst>
                  <a:gs pos="0">
                    <a:srgbClr val="037BB1"/>
                  </a:gs>
                  <a:gs pos="83000">
                    <a:srgbClr val="0383BD">
                      <a:alpha val="64000"/>
                    </a:srgbClr>
                  </a:gs>
                </a:gsLst>
              </a:gradFill>
              <a:ln w="12700">
                <a:solidFill>
                  <a:schemeClr val="accent1">
                    <a:lumMod val="75000"/>
                  </a:schemeClr>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spcAft>
                    <a:spcPct val="40000"/>
                  </a:spcAft>
                  <a:defRPr/>
                </a:pPr>
                <a:endParaRPr lang="en-US" sz="1400" b="1" dirty="0">
                  <a:solidFill>
                    <a:schemeClr val="tx1"/>
                  </a:solidFill>
                </a:endParaRPr>
              </a:p>
            </p:txBody>
          </p:sp>
          <p:pic>
            <p:nvPicPr>
              <p:cNvPr id="24" name="Picture 12" descr="ICON_VM_basic_flat_R2_Q408.png">
                <a:extLst>
                  <a:ext uri="{FF2B5EF4-FFF2-40B4-BE49-F238E27FC236}">
                    <a16:creationId xmlns:a16="http://schemas.microsoft.com/office/drawing/2014/main" id="{94051924-1EA4-0B69-28BE-C787CCA9FECC}"/>
                  </a:ext>
                </a:extLst>
              </p:cNvPr>
              <p:cNvPicPr>
                <a:picLocks noChangeAspect="1"/>
              </p:cNvPicPr>
              <p:nvPr/>
            </p:nvPicPr>
            <p:blipFill>
              <a:blip r:embed="rId4" cstate="print"/>
              <a:srcRect/>
              <a:stretch>
                <a:fillRect/>
              </a:stretch>
            </p:blipFill>
            <p:spPr bwMode="auto">
              <a:xfrm>
                <a:off x="2485895" y="3509152"/>
                <a:ext cx="555884" cy="555884"/>
              </a:xfrm>
              <a:prstGeom prst="rect">
                <a:avLst/>
              </a:prstGeom>
              <a:noFill/>
              <a:ln w="9525">
                <a:noFill/>
                <a:miter lim="800000"/>
                <a:headEnd/>
                <a:tailEnd/>
              </a:ln>
            </p:spPr>
          </p:pic>
          <p:pic>
            <p:nvPicPr>
              <p:cNvPr id="25" name="Picture 12" descr="ICON_VM_basic_flat_R2_Q408.png">
                <a:extLst>
                  <a:ext uri="{FF2B5EF4-FFF2-40B4-BE49-F238E27FC236}">
                    <a16:creationId xmlns:a16="http://schemas.microsoft.com/office/drawing/2014/main" id="{4D69B126-FA70-B847-BB3E-55E2559CC4B1}"/>
                  </a:ext>
                </a:extLst>
              </p:cNvPr>
              <p:cNvPicPr>
                <a:picLocks noChangeAspect="1"/>
              </p:cNvPicPr>
              <p:nvPr/>
            </p:nvPicPr>
            <p:blipFill>
              <a:blip r:embed="rId4" cstate="print"/>
              <a:srcRect/>
              <a:stretch>
                <a:fillRect/>
              </a:stretch>
            </p:blipFill>
            <p:spPr bwMode="auto">
              <a:xfrm>
                <a:off x="3073724" y="3509152"/>
                <a:ext cx="555884" cy="555884"/>
              </a:xfrm>
              <a:prstGeom prst="rect">
                <a:avLst/>
              </a:prstGeom>
              <a:noFill/>
              <a:ln w="9525">
                <a:noFill/>
                <a:miter lim="800000"/>
                <a:headEnd/>
                <a:tailEnd/>
              </a:ln>
            </p:spPr>
          </p:pic>
        </p:grpSp>
        <p:grpSp>
          <p:nvGrpSpPr>
            <p:cNvPr id="7" name="Group 37">
              <a:extLst>
                <a:ext uri="{FF2B5EF4-FFF2-40B4-BE49-F238E27FC236}">
                  <a16:creationId xmlns:a16="http://schemas.microsoft.com/office/drawing/2014/main" id="{6017851A-1552-83A3-77BF-5F4981B17156}"/>
                </a:ext>
              </a:extLst>
            </p:cNvPr>
            <p:cNvGrpSpPr>
              <a:grpSpLocks/>
            </p:cNvGrpSpPr>
            <p:nvPr/>
          </p:nvGrpSpPr>
          <p:grpSpPr bwMode="auto">
            <a:xfrm>
              <a:off x="4771030" y="2212197"/>
              <a:ext cx="1620416" cy="1902603"/>
              <a:chOff x="1850571" y="3509152"/>
              <a:chExt cx="1909666" cy="2109987"/>
            </a:xfrm>
          </p:grpSpPr>
          <p:pic>
            <p:nvPicPr>
              <p:cNvPr id="14" name="Picture 4" descr="ICON_VirtTriangle_flat_Q408.png">
                <a:extLst>
                  <a:ext uri="{FF2B5EF4-FFF2-40B4-BE49-F238E27FC236}">
                    <a16:creationId xmlns:a16="http://schemas.microsoft.com/office/drawing/2014/main" id="{47FA957E-F18D-76A9-3554-05985ECA4C9D}"/>
                  </a:ext>
                </a:extLst>
              </p:cNvPr>
              <p:cNvPicPr>
                <a:picLocks noChangeAspect="1"/>
              </p:cNvPicPr>
              <p:nvPr/>
            </p:nvPicPr>
            <p:blipFill>
              <a:blip r:embed="rId2" cstate="print"/>
              <a:srcRect/>
              <a:stretch>
                <a:fillRect/>
              </a:stretch>
            </p:blipFill>
            <p:spPr bwMode="auto">
              <a:xfrm>
                <a:off x="1898530" y="4721289"/>
                <a:ext cx="1796392" cy="488301"/>
              </a:xfrm>
              <a:prstGeom prst="rect">
                <a:avLst/>
              </a:prstGeom>
              <a:noFill/>
              <a:ln w="9525">
                <a:noFill/>
                <a:miter lim="800000"/>
                <a:headEnd/>
                <a:tailEnd/>
              </a:ln>
            </p:spPr>
          </p:pic>
          <p:pic>
            <p:nvPicPr>
              <p:cNvPr id="15" name="Picture 8" descr="ICON_Server_flat_Q408.png">
                <a:extLst>
                  <a:ext uri="{FF2B5EF4-FFF2-40B4-BE49-F238E27FC236}">
                    <a16:creationId xmlns:a16="http://schemas.microsoft.com/office/drawing/2014/main" id="{2CB9B9A9-D1B4-B997-4ABC-02BBB8C81438}"/>
                  </a:ext>
                </a:extLst>
              </p:cNvPr>
              <p:cNvPicPr>
                <a:picLocks noChangeAspect="1"/>
              </p:cNvPicPr>
              <p:nvPr/>
            </p:nvPicPr>
            <p:blipFill>
              <a:blip r:embed="rId3" cstate="print"/>
              <a:srcRect/>
              <a:stretch>
                <a:fillRect/>
              </a:stretch>
            </p:blipFill>
            <p:spPr bwMode="auto">
              <a:xfrm>
                <a:off x="1964612" y="5184095"/>
                <a:ext cx="1711649" cy="435044"/>
              </a:xfrm>
              <a:prstGeom prst="rect">
                <a:avLst/>
              </a:prstGeom>
              <a:noFill/>
              <a:ln w="9525">
                <a:noFill/>
                <a:miter lim="800000"/>
                <a:headEnd/>
                <a:tailEnd/>
              </a:ln>
            </p:spPr>
          </p:pic>
          <p:pic>
            <p:nvPicPr>
              <p:cNvPr id="16" name="Picture 12" descr="ICON_VM_basic_flat_R2_Q408.png">
                <a:extLst>
                  <a:ext uri="{FF2B5EF4-FFF2-40B4-BE49-F238E27FC236}">
                    <a16:creationId xmlns:a16="http://schemas.microsoft.com/office/drawing/2014/main" id="{8DA3BB17-E41C-4597-98E6-5D65E5680FA6}"/>
                  </a:ext>
                </a:extLst>
              </p:cNvPr>
              <p:cNvPicPr>
                <a:picLocks noChangeAspect="1"/>
              </p:cNvPicPr>
              <p:nvPr/>
            </p:nvPicPr>
            <p:blipFill>
              <a:blip r:embed="rId4" cstate="print"/>
              <a:srcRect/>
              <a:stretch>
                <a:fillRect/>
              </a:stretch>
            </p:blipFill>
            <p:spPr bwMode="auto">
              <a:xfrm>
                <a:off x="1898067" y="3509152"/>
                <a:ext cx="555884" cy="555884"/>
              </a:xfrm>
              <a:prstGeom prst="rect">
                <a:avLst/>
              </a:prstGeom>
              <a:noFill/>
              <a:ln w="9525">
                <a:noFill/>
                <a:miter lim="800000"/>
                <a:headEnd/>
                <a:tailEnd/>
              </a:ln>
            </p:spPr>
          </p:pic>
          <p:sp>
            <p:nvSpPr>
              <p:cNvPr id="17" name="Rounded Rectangle 41">
                <a:extLst>
                  <a:ext uri="{FF2B5EF4-FFF2-40B4-BE49-F238E27FC236}">
                    <a16:creationId xmlns:a16="http://schemas.microsoft.com/office/drawing/2014/main" id="{8915228A-0B1C-A412-3C6A-644ECD924F4A}"/>
                  </a:ext>
                </a:extLst>
              </p:cNvPr>
              <p:cNvSpPr/>
              <p:nvPr/>
            </p:nvSpPr>
            <p:spPr bwMode="auto">
              <a:xfrm>
                <a:off x="1850571" y="4142792"/>
                <a:ext cx="1909666" cy="577719"/>
              </a:xfrm>
              <a:prstGeom prst="roundRect">
                <a:avLst/>
              </a:prstGeom>
              <a:gradFill>
                <a:gsLst>
                  <a:gs pos="0">
                    <a:srgbClr val="037BB1"/>
                  </a:gs>
                  <a:gs pos="83000">
                    <a:srgbClr val="0383BD">
                      <a:alpha val="64000"/>
                    </a:srgbClr>
                  </a:gs>
                </a:gsLst>
              </a:gradFill>
              <a:ln w="12700">
                <a:solidFill>
                  <a:schemeClr val="accent1">
                    <a:lumMod val="75000"/>
                  </a:schemeClr>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spcAft>
                    <a:spcPct val="40000"/>
                  </a:spcAft>
                  <a:defRPr/>
                </a:pPr>
                <a:endParaRPr lang="en-US" sz="1400" b="1" dirty="0">
                  <a:solidFill>
                    <a:schemeClr val="tx1"/>
                  </a:solidFill>
                </a:endParaRPr>
              </a:p>
            </p:txBody>
          </p:sp>
          <p:pic>
            <p:nvPicPr>
              <p:cNvPr id="18" name="Picture 12" descr="ICON_VM_basic_flat_R2_Q408.png">
                <a:extLst>
                  <a:ext uri="{FF2B5EF4-FFF2-40B4-BE49-F238E27FC236}">
                    <a16:creationId xmlns:a16="http://schemas.microsoft.com/office/drawing/2014/main" id="{5F2CAAFA-AFD2-CD38-5955-30206B58DE3A}"/>
                  </a:ext>
                </a:extLst>
              </p:cNvPr>
              <p:cNvPicPr>
                <a:picLocks noChangeAspect="1"/>
              </p:cNvPicPr>
              <p:nvPr/>
            </p:nvPicPr>
            <p:blipFill>
              <a:blip r:embed="rId4" cstate="print"/>
              <a:srcRect/>
              <a:stretch>
                <a:fillRect/>
              </a:stretch>
            </p:blipFill>
            <p:spPr bwMode="auto">
              <a:xfrm>
                <a:off x="2485895" y="3509152"/>
                <a:ext cx="555884" cy="555884"/>
              </a:xfrm>
              <a:prstGeom prst="rect">
                <a:avLst/>
              </a:prstGeom>
              <a:noFill/>
              <a:ln w="9525">
                <a:noFill/>
                <a:miter lim="800000"/>
                <a:headEnd/>
                <a:tailEnd/>
              </a:ln>
            </p:spPr>
          </p:pic>
          <p:pic>
            <p:nvPicPr>
              <p:cNvPr id="19" name="Picture 12" descr="ICON_VM_basic_flat_R2_Q408.png">
                <a:extLst>
                  <a:ext uri="{FF2B5EF4-FFF2-40B4-BE49-F238E27FC236}">
                    <a16:creationId xmlns:a16="http://schemas.microsoft.com/office/drawing/2014/main" id="{77AF84DF-5F79-13F4-C715-BED5261042D9}"/>
                  </a:ext>
                </a:extLst>
              </p:cNvPr>
              <p:cNvPicPr>
                <a:picLocks noChangeAspect="1"/>
              </p:cNvPicPr>
              <p:nvPr/>
            </p:nvPicPr>
            <p:blipFill>
              <a:blip r:embed="rId4" cstate="print"/>
              <a:srcRect/>
              <a:stretch>
                <a:fillRect/>
              </a:stretch>
            </p:blipFill>
            <p:spPr bwMode="auto">
              <a:xfrm>
                <a:off x="3073724" y="3509152"/>
                <a:ext cx="555884" cy="555884"/>
              </a:xfrm>
              <a:prstGeom prst="rect">
                <a:avLst/>
              </a:prstGeom>
              <a:noFill/>
              <a:ln w="9525">
                <a:noFill/>
                <a:miter lim="800000"/>
                <a:headEnd/>
                <a:tailEnd/>
              </a:ln>
            </p:spPr>
          </p:pic>
        </p:grpSp>
        <p:cxnSp>
          <p:nvCxnSpPr>
            <p:cNvPr id="8" name="Elbow Connector 47">
              <a:extLst>
                <a:ext uri="{FF2B5EF4-FFF2-40B4-BE49-F238E27FC236}">
                  <a16:creationId xmlns:a16="http://schemas.microsoft.com/office/drawing/2014/main" id="{ED34D3B5-7BD3-941C-7F39-3D677CC30220}"/>
                </a:ext>
              </a:extLst>
            </p:cNvPr>
            <p:cNvCxnSpPr>
              <a:cxnSpLocks noChangeShapeType="1"/>
            </p:cNvCxnSpPr>
            <p:nvPr/>
          </p:nvCxnSpPr>
          <p:spPr bwMode="auto">
            <a:xfrm rot="16200000" flipH="1">
              <a:off x="2706868" y="3577614"/>
              <a:ext cx="630726" cy="1705097"/>
            </a:xfrm>
            <a:prstGeom prst="bentConnector3">
              <a:avLst>
                <a:gd name="adj1" fmla="val 50000"/>
              </a:avLst>
            </a:prstGeom>
            <a:noFill/>
            <a:ln w="9525" algn="ctr">
              <a:solidFill>
                <a:schemeClr val="tx1"/>
              </a:solidFill>
              <a:round/>
              <a:headEnd/>
              <a:tailEnd/>
            </a:ln>
          </p:spPr>
        </p:cxnSp>
        <p:cxnSp>
          <p:nvCxnSpPr>
            <p:cNvPr id="9" name="Elbow Connector 48">
              <a:extLst>
                <a:ext uri="{FF2B5EF4-FFF2-40B4-BE49-F238E27FC236}">
                  <a16:creationId xmlns:a16="http://schemas.microsoft.com/office/drawing/2014/main" id="{F80BA402-7D7C-B7A3-4AF2-4F29DDFB8C64}"/>
                </a:ext>
              </a:extLst>
            </p:cNvPr>
            <p:cNvCxnSpPr>
              <a:cxnSpLocks noChangeShapeType="1"/>
            </p:cNvCxnSpPr>
            <p:nvPr/>
          </p:nvCxnSpPr>
          <p:spPr bwMode="auto">
            <a:xfrm rot="5400000">
              <a:off x="3565279" y="4424302"/>
              <a:ext cx="630726" cy="11723"/>
            </a:xfrm>
            <a:prstGeom prst="bentConnector3">
              <a:avLst>
                <a:gd name="adj1" fmla="val 50000"/>
              </a:avLst>
            </a:prstGeom>
            <a:noFill/>
            <a:ln w="9525" algn="ctr">
              <a:solidFill>
                <a:schemeClr val="tx1"/>
              </a:solidFill>
              <a:round/>
              <a:headEnd/>
              <a:tailEnd/>
            </a:ln>
          </p:spPr>
        </p:cxnSp>
        <p:cxnSp>
          <p:nvCxnSpPr>
            <p:cNvPr id="10" name="Elbow Connector 51">
              <a:extLst>
                <a:ext uri="{FF2B5EF4-FFF2-40B4-BE49-F238E27FC236}">
                  <a16:creationId xmlns:a16="http://schemas.microsoft.com/office/drawing/2014/main" id="{42F3CEB7-55E1-DB4F-C8A7-BBB0CAC44B82}"/>
                </a:ext>
              </a:extLst>
            </p:cNvPr>
            <p:cNvCxnSpPr>
              <a:cxnSpLocks noChangeShapeType="1"/>
            </p:cNvCxnSpPr>
            <p:nvPr/>
          </p:nvCxnSpPr>
          <p:spPr bwMode="auto">
            <a:xfrm rot="5400000">
              <a:off x="4419024" y="3570556"/>
              <a:ext cx="630726" cy="1719214"/>
            </a:xfrm>
            <a:prstGeom prst="bentConnector3">
              <a:avLst>
                <a:gd name="adj1" fmla="val 50000"/>
              </a:avLst>
            </a:prstGeom>
            <a:noFill/>
            <a:ln w="9525" algn="ctr">
              <a:solidFill>
                <a:schemeClr val="tx1"/>
              </a:solidFill>
              <a:round/>
              <a:headEnd/>
              <a:tailEnd/>
            </a:ln>
          </p:spPr>
        </p:cxnSp>
        <p:grpSp>
          <p:nvGrpSpPr>
            <p:cNvPr id="11" name="Group 58">
              <a:extLst>
                <a:ext uri="{FF2B5EF4-FFF2-40B4-BE49-F238E27FC236}">
                  <a16:creationId xmlns:a16="http://schemas.microsoft.com/office/drawing/2014/main" id="{7B3CA190-E206-54DE-01B5-CC33F112C34B}"/>
                </a:ext>
              </a:extLst>
            </p:cNvPr>
            <p:cNvGrpSpPr>
              <a:grpSpLocks/>
            </p:cNvGrpSpPr>
            <p:nvPr/>
          </p:nvGrpSpPr>
          <p:grpSpPr bwMode="auto">
            <a:xfrm>
              <a:off x="3018955" y="4745526"/>
              <a:ext cx="1711649" cy="1011443"/>
              <a:chOff x="3466843" y="5034787"/>
              <a:chExt cx="1711649" cy="1011443"/>
            </a:xfrm>
          </p:grpSpPr>
          <p:pic>
            <p:nvPicPr>
              <p:cNvPr id="12" name="Picture 8" descr="ICON_Server_flat_Q408.png">
                <a:extLst>
                  <a:ext uri="{FF2B5EF4-FFF2-40B4-BE49-F238E27FC236}">
                    <a16:creationId xmlns:a16="http://schemas.microsoft.com/office/drawing/2014/main" id="{9A91D4C6-8B1B-BD90-287A-9A623555A8E0}"/>
                  </a:ext>
                </a:extLst>
              </p:cNvPr>
              <p:cNvPicPr>
                <a:picLocks noChangeAspect="1"/>
              </p:cNvPicPr>
              <p:nvPr/>
            </p:nvPicPr>
            <p:blipFill>
              <a:blip r:embed="rId3" cstate="print"/>
              <a:srcRect/>
              <a:stretch>
                <a:fillRect/>
              </a:stretch>
            </p:blipFill>
            <p:spPr bwMode="auto">
              <a:xfrm>
                <a:off x="3466843" y="5034787"/>
                <a:ext cx="1711649" cy="435044"/>
              </a:xfrm>
              <a:prstGeom prst="rect">
                <a:avLst/>
              </a:prstGeom>
              <a:noFill/>
              <a:ln w="9525">
                <a:noFill/>
                <a:miter lim="800000"/>
                <a:headEnd/>
                <a:tailEnd/>
              </a:ln>
            </p:spPr>
          </p:pic>
          <p:sp>
            <p:nvSpPr>
              <p:cNvPr id="13" name="Rounded Rectangle 56">
                <a:extLst>
                  <a:ext uri="{FF2B5EF4-FFF2-40B4-BE49-F238E27FC236}">
                    <a16:creationId xmlns:a16="http://schemas.microsoft.com/office/drawing/2014/main" id="{5C1EE37C-2925-4916-6AAD-9B6A66A337BE}"/>
                  </a:ext>
                </a:extLst>
              </p:cNvPr>
              <p:cNvSpPr/>
              <p:nvPr/>
            </p:nvSpPr>
            <p:spPr bwMode="auto">
              <a:xfrm>
                <a:off x="3467815" y="5513981"/>
                <a:ext cx="1692014" cy="532249"/>
              </a:xfrm>
              <a:prstGeom prst="roundRect">
                <a:avLst/>
              </a:prstGeom>
              <a:gradFill flip="none" rotWithShape="1">
                <a:gsLst>
                  <a:gs pos="99000">
                    <a:srgbClr val="AAD26B"/>
                  </a:gs>
                  <a:gs pos="0">
                    <a:srgbClr val="6C9E3B"/>
                  </a:gs>
                </a:gsLst>
                <a:lin ang="16200000" scaled="0"/>
                <a:tileRect/>
              </a:gradFill>
              <a:ln w="12700">
                <a:solidFill>
                  <a:srgbClr val="689739"/>
                </a:solidFill>
                <a:headEnd type="none" w="med" len="med"/>
                <a:tailEnd type="none" w="med" len="med"/>
              </a:ln>
              <a:effectLst>
                <a:outerShdw blurRad="50800" dist="25400" dir="5400000" sx="99000" sy="99000" algn="t" rotWithShape="0">
                  <a:prstClr val="black">
                    <a:alpha val="3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sz="1200" b="1" dirty="0">
                    <a:solidFill>
                      <a:srgbClr val="FFFFFF"/>
                    </a:solidFill>
                  </a:rPr>
                  <a:t>VMware vCenter Server</a:t>
                </a:r>
              </a:p>
            </p:txBody>
          </p:sp>
        </p:grpSp>
      </p:grpSp>
    </p:spTree>
    <p:extLst>
      <p:ext uri="{BB962C8B-B14F-4D97-AF65-F5344CB8AC3E}">
        <p14:creationId xmlns:p14="http://schemas.microsoft.com/office/powerpoint/2010/main" val="3823330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vCenter</a:t>
            </a:r>
            <a:r>
              <a:rPr lang="en-GB" dirty="0"/>
              <a:t> Server (2)</a:t>
            </a:r>
          </a:p>
        </p:txBody>
      </p:sp>
      <p:sp>
        <p:nvSpPr>
          <p:cNvPr id="3" name="Content Placeholder 2"/>
          <p:cNvSpPr>
            <a:spLocks noGrp="1"/>
          </p:cNvSpPr>
          <p:nvPr>
            <p:ph idx="1"/>
          </p:nvPr>
        </p:nvSpPr>
        <p:spPr>
          <a:xfrm>
            <a:off x="838200" y="1825625"/>
            <a:ext cx="5306915" cy="4351338"/>
          </a:xfrm>
        </p:spPr>
        <p:txBody>
          <a:bodyPr>
            <a:normAutofit/>
          </a:bodyPr>
          <a:lstStyle/>
          <a:p>
            <a:r>
              <a:rPr lang="en-GB" dirty="0"/>
              <a:t>Allows you to monitor and manage your physical and virtual infrastructure</a:t>
            </a:r>
          </a:p>
          <a:p>
            <a:r>
              <a:rPr lang="en-US" dirty="0"/>
              <a:t>It manages the assignment of virtual machines to the </a:t>
            </a:r>
            <a:r>
              <a:rPr lang="en-US" dirty="0" err="1"/>
              <a:t>ESXi</a:t>
            </a:r>
            <a:r>
              <a:rPr lang="en-US" dirty="0"/>
              <a:t> hosts and the assignment of resources to the virtual machines within a given computing server</a:t>
            </a:r>
          </a:p>
          <a:p>
            <a:pPr lvl="1"/>
            <a:r>
              <a:rPr lang="en-US" dirty="0"/>
              <a:t>These assignments are based on the policies that the system administrator sets</a:t>
            </a:r>
          </a:p>
          <a:p>
            <a:endParaRPr lang="en-US" dirty="0"/>
          </a:p>
          <a:p>
            <a:endParaRPr lang="en-GB" dirty="0"/>
          </a:p>
          <a:p>
            <a:endParaRPr lang="en-GB" dirty="0"/>
          </a:p>
        </p:txBody>
      </p:sp>
      <p:grpSp>
        <p:nvGrpSpPr>
          <p:cNvPr id="4" name="Group 59">
            <a:extLst>
              <a:ext uri="{FF2B5EF4-FFF2-40B4-BE49-F238E27FC236}">
                <a16:creationId xmlns:a16="http://schemas.microsoft.com/office/drawing/2014/main" id="{8B9E41DD-5918-3AED-9CA3-7C22C5AF9E66}"/>
              </a:ext>
            </a:extLst>
          </p:cNvPr>
          <p:cNvGrpSpPr>
            <a:grpSpLocks/>
          </p:cNvGrpSpPr>
          <p:nvPr/>
        </p:nvGrpSpPr>
        <p:grpSpPr bwMode="auto">
          <a:xfrm>
            <a:off x="6500474" y="1638120"/>
            <a:ext cx="5029032" cy="4238308"/>
            <a:chOff x="1359473" y="2212197"/>
            <a:chExt cx="5031973" cy="3544772"/>
          </a:xfrm>
        </p:grpSpPr>
        <p:grpSp>
          <p:nvGrpSpPr>
            <p:cNvPr id="5" name="Group 57">
              <a:extLst>
                <a:ext uri="{FF2B5EF4-FFF2-40B4-BE49-F238E27FC236}">
                  <a16:creationId xmlns:a16="http://schemas.microsoft.com/office/drawing/2014/main" id="{2D69F57A-3CC3-9104-1743-EDC84CD19D6F}"/>
                </a:ext>
              </a:extLst>
            </p:cNvPr>
            <p:cNvGrpSpPr>
              <a:grpSpLocks/>
            </p:cNvGrpSpPr>
            <p:nvPr/>
          </p:nvGrpSpPr>
          <p:grpSpPr bwMode="auto">
            <a:xfrm>
              <a:off x="1359473" y="2212197"/>
              <a:ext cx="1620416" cy="1902603"/>
              <a:chOff x="1343088" y="2212197"/>
              <a:chExt cx="1909666" cy="2109987"/>
            </a:xfrm>
          </p:grpSpPr>
          <p:pic>
            <p:nvPicPr>
              <p:cNvPr id="26" name="Picture 4" descr="ICON_VirtTriangle_flat_Q408.png">
                <a:extLst>
                  <a:ext uri="{FF2B5EF4-FFF2-40B4-BE49-F238E27FC236}">
                    <a16:creationId xmlns:a16="http://schemas.microsoft.com/office/drawing/2014/main" id="{B7F745A5-9F01-4009-C4E1-06C3BB566C00}"/>
                  </a:ext>
                </a:extLst>
              </p:cNvPr>
              <p:cNvPicPr>
                <a:picLocks noChangeAspect="1"/>
              </p:cNvPicPr>
              <p:nvPr/>
            </p:nvPicPr>
            <p:blipFill>
              <a:blip r:embed="rId2" cstate="print"/>
              <a:srcRect/>
              <a:stretch>
                <a:fillRect/>
              </a:stretch>
            </p:blipFill>
            <p:spPr bwMode="auto">
              <a:xfrm>
                <a:off x="1376016" y="3424334"/>
                <a:ext cx="1796392" cy="488301"/>
              </a:xfrm>
              <a:prstGeom prst="rect">
                <a:avLst/>
              </a:prstGeom>
              <a:noFill/>
              <a:ln w="9525">
                <a:noFill/>
                <a:miter lim="800000"/>
                <a:headEnd/>
                <a:tailEnd/>
              </a:ln>
            </p:spPr>
          </p:pic>
          <p:pic>
            <p:nvPicPr>
              <p:cNvPr id="27" name="Picture 8" descr="ICON_Server_flat_Q408.png">
                <a:extLst>
                  <a:ext uri="{FF2B5EF4-FFF2-40B4-BE49-F238E27FC236}">
                    <a16:creationId xmlns:a16="http://schemas.microsoft.com/office/drawing/2014/main" id="{48ECEF71-6653-98E1-9897-F45C04C84F70}"/>
                  </a:ext>
                </a:extLst>
              </p:cNvPr>
              <p:cNvPicPr>
                <a:picLocks noChangeAspect="1"/>
              </p:cNvPicPr>
              <p:nvPr/>
            </p:nvPicPr>
            <p:blipFill>
              <a:blip r:embed="rId3" cstate="print"/>
              <a:srcRect/>
              <a:stretch>
                <a:fillRect/>
              </a:stretch>
            </p:blipFill>
            <p:spPr bwMode="auto">
              <a:xfrm>
                <a:off x="1442098" y="3887140"/>
                <a:ext cx="1711649" cy="435044"/>
              </a:xfrm>
              <a:prstGeom prst="rect">
                <a:avLst/>
              </a:prstGeom>
              <a:noFill/>
              <a:ln w="9525">
                <a:noFill/>
                <a:miter lim="800000"/>
                <a:headEnd/>
                <a:tailEnd/>
              </a:ln>
            </p:spPr>
          </p:pic>
          <p:pic>
            <p:nvPicPr>
              <p:cNvPr id="28" name="Picture 12" descr="ICON_VM_basic_flat_R2_Q408.png">
                <a:extLst>
                  <a:ext uri="{FF2B5EF4-FFF2-40B4-BE49-F238E27FC236}">
                    <a16:creationId xmlns:a16="http://schemas.microsoft.com/office/drawing/2014/main" id="{E1275DCB-19FC-45C5-9D80-945030CFC202}"/>
                  </a:ext>
                </a:extLst>
              </p:cNvPr>
              <p:cNvPicPr>
                <a:picLocks noChangeAspect="1"/>
              </p:cNvPicPr>
              <p:nvPr/>
            </p:nvPicPr>
            <p:blipFill>
              <a:blip r:embed="rId4" cstate="print"/>
              <a:srcRect/>
              <a:stretch>
                <a:fillRect/>
              </a:stretch>
            </p:blipFill>
            <p:spPr bwMode="auto">
              <a:xfrm>
                <a:off x="1375553" y="2212197"/>
                <a:ext cx="555884" cy="555884"/>
              </a:xfrm>
              <a:prstGeom prst="rect">
                <a:avLst/>
              </a:prstGeom>
              <a:noFill/>
              <a:ln w="9525">
                <a:noFill/>
                <a:miter lim="800000"/>
                <a:headEnd/>
                <a:tailEnd/>
              </a:ln>
            </p:spPr>
          </p:pic>
          <p:sp>
            <p:nvSpPr>
              <p:cNvPr id="29" name="Rounded Rectangle 26">
                <a:extLst>
                  <a:ext uri="{FF2B5EF4-FFF2-40B4-BE49-F238E27FC236}">
                    <a16:creationId xmlns:a16="http://schemas.microsoft.com/office/drawing/2014/main" id="{ADED1543-07BE-418C-7EA5-460E0C9EB84B}"/>
                  </a:ext>
                </a:extLst>
              </p:cNvPr>
              <p:cNvSpPr/>
              <p:nvPr/>
            </p:nvSpPr>
            <p:spPr bwMode="auto">
              <a:xfrm>
                <a:off x="1343088" y="2845837"/>
                <a:ext cx="1909666" cy="577719"/>
              </a:xfrm>
              <a:prstGeom prst="roundRect">
                <a:avLst/>
              </a:prstGeom>
              <a:gradFill>
                <a:gsLst>
                  <a:gs pos="0">
                    <a:srgbClr val="037BB1"/>
                  </a:gs>
                  <a:gs pos="83000">
                    <a:srgbClr val="0383BD">
                      <a:alpha val="64000"/>
                    </a:srgbClr>
                  </a:gs>
                </a:gsLst>
              </a:gradFill>
              <a:ln w="12700">
                <a:solidFill>
                  <a:schemeClr val="accent1">
                    <a:lumMod val="75000"/>
                  </a:schemeClr>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spcAft>
                    <a:spcPct val="40000"/>
                  </a:spcAft>
                  <a:defRPr/>
                </a:pPr>
                <a:endParaRPr lang="en-US" sz="1400" b="1" dirty="0">
                  <a:solidFill>
                    <a:schemeClr val="tx1"/>
                  </a:solidFill>
                </a:endParaRPr>
              </a:p>
            </p:txBody>
          </p:sp>
          <p:pic>
            <p:nvPicPr>
              <p:cNvPr id="30" name="Picture 12" descr="ICON_VM_basic_flat_R2_Q408.png">
                <a:extLst>
                  <a:ext uri="{FF2B5EF4-FFF2-40B4-BE49-F238E27FC236}">
                    <a16:creationId xmlns:a16="http://schemas.microsoft.com/office/drawing/2014/main" id="{4E9F7B10-B7ED-FCFF-EB7B-1D0034FD7199}"/>
                  </a:ext>
                </a:extLst>
              </p:cNvPr>
              <p:cNvPicPr>
                <a:picLocks noChangeAspect="1"/>
              </p:cNvPicPr>
              <p:nvPr/>
            </p:nvPicPr>
            <p:blipFill>
              <a:blip r:embed="rId4" cstate="print"/>
              <a:srcRect/>
              <a:stretch>
                <a:fillRect/>
              </a:stretch>
            </p:blipFill>
            <p:spPr bwMode="auto">
              <a:xfrm>
                <a:off x="1963381" y="2212197"/>
                <a:ext cx="555884" cy="555884"/>
              </a:xfrm>
              <a:prstGeom prst="rect">
                <a:avLst/>
              </a:prstGeom>
              <a:noFill/>
              <a:ln w="9525">
                <a:noFill/>
                <a:miter lim="800000"/>
                <a:headEnd/>
                <a:tailEnd/>
              </a:ln>
            </p:spPr>
          </p:pic>
          <p:pic>
            <p:nvPicPr>
              <p:cNvPr id="31" name="Picture 12" descr="ICON_VM_basic_flat_R2_Q408.png">
                <a:extLst>
                  <a:ext uri="{FF2B5EF4-FFF2-40B4-BE49-F238E27FC236}">
                    <a16:creationId xmlns:a16="http://schemas.microsoft.com/office/drawing/2014/main" id="{5F333F2C-BDDB-8A11-EB76-48159B69C5E7}"/>
                  </a:ext>
                </a:extLst>
              </p:cNvPr>
              <p:cNvPicPr>
                <a:picLocks noChangeAspect="1"/>
              </p:cNvPicPr>
              <p:nvPr/>
            </p:nvPicPr>
            <p:blipFill>
              <a:blip r:embed="rId4" cstate="print"/>
              <a:srcRect/>
              <a:stretch>
                <a:fillRect/>
              </a:stretch>
            </p:blipFill>
            <p:spPr bwMode="auto">
              <a:xfrm>
                <a:off x="2551210" y="2212197"/>
                <a:ext cx="555884" cy="555884"/>
              </a:xfrm>
              <a:prstGeom prst="rect">
                <a:avLst/>
              </a:prstGeom>
              <a:noFill/>
              <a:ln w="9525">
                <a:noFill/>
                <a:miter lim="800000"/>
                <a:headEnd/>
                <a:tailEnd/>
              </a:ln>
            </p:spPr>
          </p:pic>
        </p:grpSp>
        <p:grpSp>
          <p:nvGrpSpPr>
            <p:cNvPr id="6" name="Group 30">
              <a:extLst>
                <a:ext uri="{FF2B5EF4-FFF2-40B4-BE49-F238E27FC236}">
                  <a16:creationId xmlns:a16="http://schemas.microsoft.com/office/drawing/2014/main" id="{BBC34279-2C6F-027A-D36C-C07ABB06DAD4}"/>
                </a:ext>
              </a:extLst>
            </p:cNvPr>
            <p:cNvGrpSpPr>
              <a:grpSpLocks/>
            </p:cNvGrpSpPr>
            <p:nvPr/>
          </p:nvGrpSpPr>
          <p:grpSpPr bwMode="auto">
            <a:xfrm>
              <a:off x="3063539" y="2212197"/>
              <a:ext cx="1620416" cy="1902603"/>
              <a:chOff x="1850571" y="3509152"/>
              <a:chExt cx="1909666" cy="2109987"/>
            </a:xfrm>
          </p:grpSpPr>
          <p:pic>
            <p:nvPicPr>
              <p:cNvPr id="20" name="Picture 4" descr="ICON_VirtTriangle_flat_Q408.png">
                <a:extLst>
                  <a:ext uri="{FF2B5EF4-FFF2-40B4-BE49-F238E27FC236}">
                    <a16:creationId xmlns:a16="http://schemas.microsoft.com/office/drawing/2014/main" id="{17686ADF-1AF6-DDDE-B59B-A9FB6CD02CA0}"/>
                  </a:ext>
                </a:extLst>
              </p:cNvPr>
              <p:cNvPicPr>
                <a:picLocks noChangeAspect="1"/>
              </p:cNvPicPr>
              <p:nvPr/>
            </p:nvPicPr>
            <p:blipFill>
              <a:blip r:embed="rId2" cstate="print"/>
              <a:srcRect/>
              <a:stretch>
                <a:fillRect/>
              </a:stretch>
            </p:blipFill>
            <p:spPr bwMode="auto">
              <a:xfrm>
                <a:off x="1898530" y="4721289"/>
                <a:ext cx="1796392" cy="488301"/>
              </a:xfrm>
              <a:prstGeom prst="rect">
                <a:avLst/>
              </a:prstGeom>
              <a:noFill/>
              <a:ln w="9525">
                <a:noFill/>
                <a:miter lim="800000"/>
                <a:headEnd/>
                <a:tailEnd/>
              </a:ln>
            </p:spPr>
          </p:pic>
          <p:pic>
            <p:nvPicPr>
              <p:cNvPr id="21" name="Picture 8" descr="ICON_Server_flat_Q408.png">
                <a:extLst>
                  <a:ext uri="{FF2B5EF4-FFF2-40B4-BE49-F238E27FC236}">
                    <a16:creationId xmlns:a16="http://schemas.microsoft.com/office/drawing/2014/main" id="{DAAAFE06-861A-09E8-09C0-EFCCAB8F4580}"/>
                  </a:ext>
                </a:extLst>
              </p:cNvPr>
              <p:cNvPicPr>
                <a:picLocks noChangeAspect="1"/>
              </p:cNvPicPr>
              <p:nvPr/>
            </p:nvPicPr>
            <p:blipFill>
              <a:blip r:embed="rId3" cstate="print"/>
              <a:srcRect/>
              <a:stretch>
                <a:fillRect/>
              </a:stretch>
            </p:blipFill>
            <p:spPr bwMode="auto">
              <a:xfrm>
                <a:off x="1964612" y="5184095"/>
                <a:ext cx="1711649" cy="435044"/>
              </a:xfrm>
              <a:prstGeom prst="rect">
                <a:avLst/>
              </a:prstGeom>
              <a:noFill/>
              <a:ln w="9525">
                <a:noFill/>
                <a:miter lim="800000"/>
                <a:headEnd/>
                <a:tailEnd/>
              </a:ln>
            </p:spPr>
          </p:pic>
          <p:pic>
            <p:nvPicPr>
              <p:cNvPr id="22" name="Picture 12" descr="ICON_VM_basic_flat_R2_Q408.png">
                <a:extLst>
                  <a:ext uri="{FF2B5EF4-FFF2-40B4-BE49-F238E27FC236}">
                    <a16:creationId xmlns:a16="http://schemas.microsoft.com/office/drawing/2014/main" id="{20E5AAA4-CF5F-6DBF-6043-AD4C02FBDF41}"/>
                  </a:ext>
                </a:extLst>
              </p:cNvPr>
              <p:cNvPicPr>
                <a:picLocks noChangeAspect="1"/>
              </p:cNvPicPr>
              <p:nvPr/>
            </p:nvPicPr>
            <p:blipFill>
              <a:blip r:embed="rId4" cstate="print"/>
              <a:srcRect/>
              <a:stretch>
                <a:fillRect/>
              </a:stretch>
            </p:blipFill>
            <p:spPr bwMode="auto">
              <a:xfrm>
                <a:off x="1898067" y="3509152"/>
                <a:ext cx="555884" cy="555884"/>
              </a:xfrm>
              <a:prstGeom prst="rect">
                <a:avLst/>
              </a:prstGeom>
              <a:noFill/>
              <a:ln w="9525">
                <a:noFill/>
                <a:miter lim="800000"/>
                <a:headEnd/>
                <a:tailEnd/>
              </a:ln>
            </p:spPr>
          </p:pic>
          <p:sp>
            <p:nvSpPr>
              <p:cNvPr id="23" name="Rounded Rectangle 34">
                <a:extLst>
                  <a:ext uri="{FF2B5EF4-FFF2-40B4-BE49-F238E27FC236}">
                    <a16:creationId xmlns:a16="http://schemas.microsoft.com/office/drawing/2014/main" id="{C323999C-ABC3-8C70-2997-B0B45741083E}"/>
                  </a:ext>
                </a:extLst>
              </p:cNvPr>
              <p:cNvSpPr/>
              <p:nvPr/>
            </p:nvSpPr>
            <p:spPr bwMode="auto">
              <a:xfrm>
                <a:off x="1850571" y="4142792"/>
                <a:ext cx="1909666" cy="577719"/>
              </a:xfrm>
              <a:prstGeom prst="roundRect">
                <a:avLst/>
              </a:prstGeom>
              <a:gradFill>
                <a:gsLst>
                  <a:gs pos="0">
                    <a:srgbClr val="037BB1"/>
                  </a:gs>
                  <a:gs pos="83000">
                    <a:srgbClr val="0383BD">
                      <a:alpha val="64000"/>
                    </a:srgbClr>
                  </a:gs>
                </a:gsLst>
              </a:gradFill>
              <a:ln w="12700">
                <a:solidFill>
                  <a:schemeClr val="accent1">
                    <a:lumMod val="75000"/>
                  </a:schemeClr>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spcAft>
                    <a:spcPct val="40000"/>
                  </a:spcAft>
                  <a:defRPr/>
                </a:pPr>
                <a:endParaRPr lang="en-US" sz="1400" b="1" dirty="0">
                  <a:solidFill>
                    <a:schemeClr val="tx1"/>
                  </a:solidFill>
                </a:endParaRPr>
              </a:p>
            </p:txBody>
          </p:sp>
          <p:pic>
            <p:nvPicPr>
              <p:cNvPr id="24" name="Picture 12" descr="ICON_VM_basic_flat_R2_Q408.png">
                <a:extLst>
                  <a:ext uri="{FF2B5EF4-FFF2-40B4-BE49-F238E27FC236}">
                    <a16:creationId xmlns:a16="http://schemas.microsoft.com/office/drawing/2014/main" id="{94051924-1EA4-0B69-28BE-C787CCA9FECC}"/>
                  </a:ext>
                </a:extLst>
              </p:cNvPr>
              <p:cNvPicPr>
                <a:picLocks noChangeAspect="1"/>
              </p:cNvPicPr>
              <p:nvPr/>
            </p:nvPicPr>
            <p:blipFill>
              <a:blip r:embed="rId4" cstate="print"/>
              <a:srcRect/>
              <a:stretch>
                <a:fillRect/>
              </a:stretch>
            </p:blipFill>
            <p:spPr bwMode="auto">
              <a:xfrm>
                <a:off x="2485895" y="3509152"/>
                <a:ext cx="555884" cy="555884"/>
              </a:xfrm>
              <a:prstGeom prst="rect">
                <a:avLst/>
              </a:prstGeom>
              <a:noFill/>
              <a:ln w="9525">
                <a:noFill/>
                <a:miter lim="800000"/>
                <a:headEnd/>
                <a:tailEnd/>
              </a:ln>
            </p:spPr>
          </p:pic>
          <p:pic>
            <p:nvPicPr>
              <p:cNvPr id="25" name="Picture 12" descr="ICON_VM_basic_flat_R2_Q408.png">
                <a:extLst>
                  <a:ext uri="{FF2B5EF4-FFF2-40B4-BE49-F238E27FC236}">
                    <a16:creationId xmlns:a16="http://schemas.microsoft.com/office/drawing/2014/main" id="{4D69B126-FA70-B847-BB3E-55E2559CC4B1}"/>
                  </a:ext>
                </a:extLst>
              </p:cNvPr>
              <p:cNvPicPr>
                <a:picLocks noChangeAspect="1"/>
              </p:cNvPicPr>
              <p:nvPr/>
            </p:nvPicPr>
            <p:blipFill>
              <a:blip r:embed="rId4" cstate="print"/>
              <a:srcRect/>
              <a:stretch>
                <a:fillRect/>
              </a:stretch>
            </p:blipFill>
            <p:spPr bwMode="auto">
              <a:xfrm>
                <a:off x="3073724" y="3509152"/>
                <a:ext cx="555884" cy="555884"/>
              </a:xfrm>
              <a:prstGeom prst="rect">
                <a:avLst/>
              </a:prstGeom>
              <a:noFill/>
              <a:ln w="9525">
                <a:noFill/>
                <a:miter lim="800000"/>
                <a:headEnd/>
                <a:tailEnd/>
              </a:ln>
            </p:spPr>
          </p:pic>
        </p:grpSp>
        <p:grpSp>
          <p:nvGrpSpPr>
            <p:cNvPr id="7" name="Group 37">
              <a:extLst>
                <a:ext uri="{FF2B5EF4-FFF2-40B4-BE49-F238E27FC236}">
                  <a16:creationId xmlns:a16="http://schemas.microsoft.com/office/drawing/2014/main" id="{6017851A-1552-83A3-77BF-5F4981B17156}"/>
                </a:ext>
              </a:extLst>
            </p:cNvPr>
            <p:cNvGrpSpPr>
              <a:grpSpLocks/>
            </p:cNvGrpSpPr>
            <p:nvPr/>
          </p:nvGrpSpPr>
          <p:grpSpPr bwMode="auto">
            <a:xfrm>
              <a:off x="4771030" y="2212197"/>
              <a:ext cx="1620416" cy="1902603"/>
              <a:chOff x="1850571" y="3509152"/>
              <a:chExt cx="1909666" cy="2109987"/>
            </a:xfrm>
          </p:grpSpPr>
          <p:pic>
            <p:nvPicPr>
              <p:cNvPr id="14" name="Picture 4" descr="ICON_VirtTriangle_flat_Q408.png">
                <a:extLst>
                  <a:ext uri="{FF2B5EF4-FFF2-40B4-BE49-F238E27FC236}">
                    <a16:creationId xmlns:a16="http://schemas.microsoft.com/office/drawing/2014/main" id="{47FA957E-F18D-76A9-3554-05985ECA4C9D}"/>
                  </a:ext>
                </a:extLst>
              </p:cNvPr>
              <p:cNvPicPr>
                <a:picLocks noChangeAspect="1"/>
              </p:cNvPicPr>
              <p:nvPr/>
            </p:nvPicPr>
            <p:blipFill>
              <a:blip r:embed="rId2" cstate="print"/>
              <a:srcRect/>
              <a:stretch>
                <a:fillRect/>
              </a:stretch>
            </p:blipFill>
            <p:spPr bwMode="auto">
              <a:xfrm>
                <a:off x="1898530" y="4721289"/>
                <a:ext cx="1796392" cy="488301"/>
              </a:xfrm>
              <a:prstGeom prst="rect">
                <a:avLst/>
              </a:prstGeom>
              <a:noFill/>
              <a:ln w="9525">
                <a:noFill/>
                <a:miter lim="800000"/>
                <a:headEnd/>
                <a:tailEnd/>
              </a:ln>
            </p:spPr>
          </p:pic>
          <p:pic>
            <p:nvPicPr>
              <p:cNvPr id="15" name="Picture 8" descr="ICON_Server_flat_Q408.png">
                <a:extLst>
                  <a:ext uri="{FF2B5EF4-FFF2-40B4-BE49-F238E27FC236}">
                    <a16:creationId xmlns:a16="http://schemas.microsoft.com/office/drawing/2014/main" id="{2CB9B9A9-D1B4-B997-4ABC-02BBB8C81438}"/>
                  </a:ext>
                </a:extLst>
              </p:cNvPr>
              <p:cNvPicPr>
                <a:picLocks noChangeAspect="1"/>
              </p:cNvPicPr>
              <p:nvPr/>
            </p:nvPicPr>
            <p:blipFill>
              <a:blip r:embed="rId3" cstate="print"/>
              <a:srcRect/>
              <a:stretch>
                <a:fillRect/>
              </a:stretch>
            </p:blipFill>
            <p:spPr bwMode="auto">
              <a:xfrm>
                <a:off x="1964612" y="5184095"/>
                <a:ext cx="1711649" cy="435044"/>
              </a:xfrm>
              <a:prstGeom prst="rect">
                <a:avLst/>
              </a:prstGeom>
              <a:noFill/>
              <a:ln w="9525">
                <a:noFill/>
                <a:miter lim="800000"/>
                <a:headEnd/>
                <a:tailEnd/>
              </a:ln>
            </p:spPr>
          </p:pic>
          <p:pic>
            <p:nvPicPr>
              <p:cNvPr id="16" name="Picture 12" descr="ICON_VM_basic_flat_R2_Q408.png">
                <a:extLst>
                  <a:ext uri="{FF2B5EF4-FFF2-40B4-BE49-F238E27FC236}">
                    <a16:creationId xmlns:a16="http://schemas.microsoft.com/office/drawing/2014/main" id="{8DA3BB17-E41C-4597-98E6-5D65E5680FA6}"/>
                  </a:ext>
                </a:extLst>
              </p:cNvPr>
              <p:cNvPicPr>
                <a:picLocks noChangeAspect="1"/>
              </p:cNvPicPr>
              <p:nvPr/>
            </p:nvPicPr>
            <p:blipFill>
              <a:blip r:embed="rId4" cstate="print"/>
              <a:srcRect/>
              <a:stretch>
                <a:fillRect/>
              </a:stretch>
            </p:blipFill>
            <p:spPr bwMode="auto">
              <a:xfrm>
                <a:off x="1898067" y="3509152"/>
                <a:ext cx="555884" cy="555884"/>
              </a:xfrm>
              <a:prstGeom prst="rect">
                <a:avLst/>
              </a:prstGeom>
              <a:noFill/>
              <a:ln w="9525">
                <a:noFill/>
                <a:miter lim="800000"/>
                <a:headEnd/>
                <a:tailEnd/>
              </a:ln>
            </p:spPr>
          </p:pic>
          <p:sp>
            <p:nvSpPr>
              <p:cNvPr id="17" name="Rounded Rectangle 41">
                <a:extLst>
                  <a:ext uri="{FF2B5EF4-FFF2-40B4-BE49-F238E27FC236}">
                    <a16:creationId xmlns:a16="http://schemas.microsoft.com/office/drawing/2014/main" id="{8915228A-0B1C-A412-3C6A-644ECD924F4A}"/>
                  </a:ext>
                </a:extLst>
              </p:cNvPr>
              <p:cNvSpPr/>
              <p:nvPr/>
            </p:nvSpPr>
            <p:spPr bwMode="auto">
              <a:xfrm>
                <a:off x="1850571" y="4142792"/>
                <a:ext cx="1909666" cy="577719"/>
              </a:xfrm>
              <a:prstGeom prst="roundRect">
                <a:avLst/>
              </a:prstGeom>
              <a:gradFill>
                <a:gsLst>
                  <a:gs pos="0">
                    <a:srgbClr val="037BB1"/>
                  </a:gs>
                  <a:gs pos="83000">
                    <a:srgbClr val="0383BD">
                      <a:alpha val="64000"/>
                    </a:srgbClr>
                  </a:gs>
                </a:gsLst>
              </a:gradFill>
              <a:ln w="12700">
                <a:solidFill>
                  <a:schemeClr val="accent1">
                    <a:lumMod val="75000"/>
                  </a:schemeClr>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spcAft>
                    <a:spcPct val="40000"/>
                  </a:spcAft>
                  <a:defRPr/>
                </a:pPr>
                <a:endParaRPr lang="en-US" sz="1400" b="1" dirty="0">
                  <a:solidFill>
                    <a:schemeClr val="tx1"/>
                  </a:solidFill>
                </a:endParaRPr>
              </a:p>
            </p:txBody>
          </p:sp>
          <p:pic>
            <p:nvPicPr>
              <p:cNvPr id="18" name="Picture 12" descr="ICON_VM_basic_flat_R2_Q408.png">
                <a:extLst>
                  <a:ext uri="{FF2B5EF4-FFF2-40B4-BE49-F238E27FC236}">
                    <a16:creationId xmlns:a16="http://schemas.microsoft.com/office/drawing/2014/main" id="{5F2CAAFA-AFD2-CD38-5955-30206B58DE3A}"/>
                  </a:ext>
                </a:extLst>
              </p:cNvPr>
              <p:cNvPicPr>
                <a:picLocks noChangeAspect="1"/>
              </p:cNvPicPr>
              <p:nvPr/>
            </p:nvPicPr>
            <p:blipFill>
              <a:blip r:embed="rId4" cstate="print"/>
              <a:srcRect/>
              <a:stretch>
                <a:fillRect/>
              </a:stretch>
            </p:blipFill>
            <p:spPr bwMode="auto">
              <a:xfrm>
                <a:off x="2485895" y="3509152"/>
                <a:ext cx="555884" cy="555884"/>
              </a:xfrm>
              <a:prstGeom prst="rect">
                <a:avLst/>
              </a:prstGeom>
              <a:noFill/>
              <a:ln w="9525">
                <a:noFill/>
                <a:miter lim="800000"/>
                <a:headEnd/>
                <a:tailEnd/>
              </a:ln>
            </p:spPr>
          </p:pic>
          <p:pic>
            <p:nvPicPr>
              <p:cNvPr id="19" name="Picture 12" descr="ICON_VM_basic_flat_R2_Q408.png">
                <a:extLst>
                  <a:ext uri="{FF2B5EF4-FFF2-40B4-BE49-F238E27FC236}">
                    <a16:creationId xmlns:a16="http://schemas.microsoft.com/office/drawing/2014/main" id="{77AF84DF-5F79-13F4-C715-BED5261042D9}"/>
                  </a:ext>
                </a:extLst>
              </p:cNvPr>
              <p:cNvPicPr>
                <a:picLocks noChangeAspect="1"/>
              </p:cNvPicPr>
              <p:nvPr/>
            </p:nvPicPr>
            <p:blipFill>
              <a:blip r:embed="rId4" cstate="print"/>
              <a:srcRect/>
              <a:stretch>
                <a:fillRect/>
              </a:stretch>
            </p:blipFill>
            <p:spPr bwMode="auto">
              <a:xfrm>
                <a:off x="3073724" y="3509152"/>
                <a:ext cx="555884" cy="555884"/>
              </a:xfrm>
              <a:prstGeom prst="rect">
                <a:avLst/>
              </a:prstGeom>
              <a:noFill/>
              <a:ln w="9525">
                <a:noFill/>
                <a:miter lim="800000"/>
                <a:headEnd/>
                <a:tailEnd/>
              </a:ln>
            </p:spPr>
          </p:pic>
        </p:grpSp>
        <p:cxnSp>
          <p:nvCxnSpPr>
            <p:cNvPr id="8" name="Elbow Connector 47">
              <a:extLst>
                <a:ext uri="{FF2B5EF4-FFF2-40B4-BE49-F238E27FC236}">
                  <a16:creationId xmlns:a16="http://schemas.microsoft.com/office/drawing/2014/main" id="{ED34D3B5-7BD3-941C-7F39-3D677CC30220}"/>
                </a:ext>
              </a:extLst>
            </p:cNvPr>
            <p:cNvCxnSpPr>
              <a:cxnSpLocks noChangeShapeType="1"/>
            </p:cNvCxnSpPr>
            <p:nvPr/>
          </p:nvCxnSpPr>
          <p:spPr bwMode="auto">
            <a:xfrm rot="16200000" flipH="1">
              <a:off x="2706868" y="3577614"/>
              <a:ext cx="630726" cy="1705097"/>
            </a:xfrm>
            <a:prstGeom prst="bentConnector3">
              <a:avLst>
                <a:gd name="adj1" fmla="val 50000"/>
              </a:avLst>
            </a:prstGeom>
            <a:noFill/>
            <a:ln w="9525" algn="ctr">
              <a:solidFill>
                <a:schemeClr val="tx1"/>
              </a:solidFill>
              <a:round/>
              <a:headEnd/>
              <a:tailEnd/>
            </a:ln>
          </p:spPr>
        </p:cxnSp>
        <p:cxnSp>
          <p:nvCxnSpPr>
            <p:cNvPr id="9" name="Elbow Connector 48">
              <a:extLst>
                <a:ext uri="{FF2B5EF4-FFF2-40B4-BE49-F238E27FC236}">
                  <a16:creationId xmlns:a16="http://schemas.microsoft.com/office/drawing/2014/main" id="{F80BA402-7D7C-B7A3-4AF2-4F29DDFB8C64}"/>
                </a:ext>
              </a:extLst>
            </p:cNvPr>
            <p:cNvCxnSpPr>
              <a:cxnSpLocks noChangeShapeType="1"/>
            </p:cNvCxnSpPr>
            <p:nvPr/>
          </p:nvCxnSpPr>
          <p:spPr bwMode="auto">
            <a:xfrm rot="5400000">
              <a:off x="3565279" y="4424302"/>
              <a:ext cx="630726" cy="11723"/>
            </a:xfrm>
            <a:prstGeom prst="bentConnector3">
              <a:avLst>
                <a:gd name="adj1" fmla="val 50000"/>
              </a:avLst>
            </a:prstGeom>
            <a:noFill/>
            <a:ln w="9525" algn="ctr">
              <a:solidFill>
                <a:schemeClr val="tx1"/>
              </a:solidFill>
              <a:round/>
              <a:headEnd/>
              <a:tailEnd/>
            </a:ln>
          </p:spPr>
        </p:cxnSp>
        <p:cxnSp>
          <p:nvCxnSpPr>
            <p:cNvPr id="10" name="Elbow Connector 51">
              <a:extLst>
                <a:ext uri="{FF2B5EF4-FFF2-40B4-BE49-F238E27FC236}">
                  <a16:creationId xmlns:a16="http://schemas.microsoft.com/office/drawing/2014/main" id="{42F3CEB7-55E1-DB4F-C8A7-BBB0CAC44B82}"/>
                </a:ext>
              </a:extLst>
            </p:cNvPr>
            <p:cNvCxnSpPr>
              <a:cxnSpLocks noChangeShapeType="1"/>
            </p:cNvCxnSpPr>
            <p:nvPr/>
          </p:nvCxnSpPr>
          <p:spPr bwMode="auto">
            <a:xfrm rot="5400000">
              <a:off x="4419024" y="3570556"/>
              <a:ext cx="630726" cy="1719214"/>
            </a:xfrm>
            <a:prstGeom prst="bentConnector3">
              <a:avLst>
                <a:gd name="adj1" fmla="val 50000"/>
              </a:avLst>
            </a:prstGeom>
            <a:noFill/>
            <a:ln w="9525" algn="ctr">
              <a:solidFill>
                <a:schemeClr val="tx1"/>
              </a:solidFill>
              <a:round/>
              <a:headEnd/>
              <a:tailEnd/>
            </a:ln>
          </p:spPr>
        </p:cxnSp>
        <p:grpSp>
          <p:nvGrpSpPr>
            <p:cNvPr id="11" name="Group 58">
              <a:extLst>
                <a:ext uri="{FF2B5EF4-FFF2-40B4-BE49-F238E27FC236}">
                  <a16:creationId xmlns:a16="http://schemas.microsoft.com/office/drawing/2014/main" id="{7B3CA190-E206-54DE-01B5-CC33F112C34B}"/>
                </a:ext>
              </a:extLst>
            </p:cNvPr>
            <p:cNvGrpSpPr>
              <a:grpSpLocks/>
            </p:cNvGrpSpPr>
            <p:nvPr/>
          </p:nvGrpSpPr>
          <p:grpSpPr bwMode="auto">
            <a:xfrm>
              <a:off x="3018955" y="4745526"/>
              <a:ext cx="1711649" cy="1011443"/>
              <a:chOff x="3466843" y="5034787"/>
              <a:chExt cx="1711649" cy="1011443"/>
            </a:xfrm>
          </p:grpSpPr>
          <p:pic>
            <p:nvPicPr>
              <p:cNvPr id="12" name="Picture 8" descr="ICON_Server_flat_Q408.png">
                <a:extLst>
                  <a:ext uri="{FF2B5EF4-FFF2-40B4-BE49-F238E27FC236}">
                    <a16:creationId xmlns:a16="http://schemas.microsoft.com/office/drawing/2014/main" id="{9A91D4C6-8B1B-BD90-287A-9A623555A8E0}"/>
                  </a:ext>
                </a:extLst>
              </p:cNvPr>
              <p:cNvPicPr>
                <a:picLocks noChangeAspect="1"/>
              </p:cNvPicPr>
              <p:nvPr/>
            </p:nvPicPr>
            <p:blipFill>
              <a:blip r:embed="rId3" cstate="print"/>
              <a:srcRect/>
              <a:stretch>
                <a:fillRect/>
              </a:stretch>
            </p:blipFill>
            <p:spPr bwMode="auto">
              <a:xfrm>
                <a:off x="3466843" y="5034787"/>
                <a:ext cx="1711649" cy="435044"/>
              </a:xfrm>
              <a:prstGeom prst="rect">
                <a:avLst/>
              </a:prstGeom>
              <a:noFill/>
              <a:ln w="9525">
                <a:noFill/>
                <a:miter lim="800000"/>
                <a:headEnd/>
                <a:tailEnd/>
              </a:ln>
            </p:spPr>
          </p:pic>
          <p:sp>
            <p:nvSpPr>
              <p:cNvPr id="13" name="Rounded Rectangle 56">
                <a:extLst>
                  <a:ext uri="{FF2B5EF4-FFF2-40B4-BE49-F238E27FC236}">
                    <a16:creationId xmlns:a16="http://schemas.microsoft.com/office/drawing/2014/main" id="{5C1EE37C-2925-4916-6AAD-9B6A66A337BE}"/>
                  </a:ext>
                </a:extLst>
              </p:cNvPr>
              <p:cNvSpPr/>
              <p:nvPr/>
            </p:nvSpPr>
            <p:spPr bwMode="auto">
              <a:xfrm>
                <a:off x="3467815" y="5513981"/>
                <a:ext cx="1692014" cy="532249"/>
              </a:xfrm>
              <a:prstGeom prst="roundRect">
                <a:avLst/>
              </a:prstGeom>
              <a:gradFill flip="none" rotWithShape="1">
                <a:gsLst>
                  <a:gs pos="99000">
                    <a:srgbClr val="AAD26B"/>
                  </a:gs>
                  <a:gs pos="0">
                    <a:srgbClr val="6C9E3B"/>
                  </a:gs>
                </a:gsLst>
                <a:lin ang="16200000" scaled="0"/>
                <a:tileRect/>
              </a:gradFill>
              <a:ln w="12700">
                <a:solidFill>
                  <a:srgbClr val="689739"/>
                </a:solidFill>
                <a:headEnd type="none" w="med" len="med"/>
                <a:tailEnd type="none" w="med" len="med"/>
              </a:ln>
              <a:effectLst>
                <a:outerShdw blurRad="50800" dist="25400" dir="5400000" sx="99000" sy="99000" algn="t" rotWithShape="0">
                  <a:prstClr val="black">
                    <a:alpha val="3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sz="1200" b="1" dirty="0">
                    <a:solidFill>
                      <a:srgbClr val="FFFFFF"/>
                    </a:solidFill>
                  </a:rPr>
                  <a:t>VMware vCenter Server</a:t>
                </a:r>
              </a:p>
            </p:txBody>
          </p:sp>
        </p:grpSp>
      </p:grpSp>
    </p:spTree>
    <p:extLst>
      <p:ext uri="{BB962C8B-B14F-4D97-AF65-F5344CB8AC3E}">
        <p14:creationId xmlns:p14="http://schemas.microsoft.com/office/powerpoint/2010/main" val="1851271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16E09D-6332-2637-54E8-B429A8D1589B}"/>
              </a:ext>
            </a:extLst>
          </p:cNvPr>
          <p:cNvSpPr>
            <a:spLocks noGrp="1"/>
          </p:cNvSpPr>
          <p:nvPr>
            <p:ph type="title"/>
          </p:nvPr>
        </p:nvSpPr>
        <p:spPr/>
        <p:txBody>
          <a:bodyPr/>
          <a:lstStyle/>
          <a:p>
            <a:r>
              <a:rPr lang="en-US" dirty="0" err="1"/>
              <a:t>vCenter</a:t>
            </a:r>
            <a:r>
              <a:rPr lang="en-US" dirty="0"/>
              <a:t> Server (3)</a:t>
            </a:r>
            <a:endParaRPr lang="x-none" dirty="0"/>
          </a:p>
        </p:txBody>
      </p:sp>
      <p:sp>
        <p:nvSpPr>
          <p:cNvPr id="3" name="内容占位符 2">
            <a:extLst>
              <a:ext uri="{FF2B5EF4-FFF2-40B4-BE49-F238E27FC236}">
                <a16:creationId xmlns:a16="http://schemas.microsoft.com/office/drawing/2014/main" id="{E6944CC3-1BFD-5B24-7282-68E9AFD60D41}"/>
              </a:ext>
            </a:extLst>
          </p:cNvPr>
          <p:cNvSpPr>
            <a:spLocks noGrp="1"/>
          </p:cNvSpPr>
          <p:nvPr>
            <p:ph idx="1"/>
          </p:nvPr>
        </p:nvSpPr>
        <p:spPr/>
        <p:txBody>
          <a:bodyPr>
            <a:normAutofit/>
          </a:bodyPr>
          <a:lstStyle/>
          <a:p>
            <a:r>
              <a:rPr lang="en-US" dirty="0"/>
              <a:t>A single point of control doesn’t mean a single point of failure</a:t>
            </a:r>
          </a:p>
          <a:p>
            <a:pPr lvl="1"/>
            <a:r>
              <a:rPr lang="en-US" dirty="0"/>
              <a:t>Compute servers continue to function even if vCenter Server becomes unreachable (for example, if the network is severed)</a:t>
            </a:r>
          </a:p>
          <a:p>
            <a:pPr lvl="1"/>
            <a:r>
              <a:rPr lang="en-US" dirty="0"/>
              <a:t>The </a:t>
            </a:r>
            <a:r>
              <a:rPr lang="en-US" dirty="0" err="1"/>
              <a:t>ESXi</a:t>
            </a:r>
            <a:r>
              <a:rPr lang="en-US" dirty="0"/>
              <a:t> hosts can be managed separately and continue to run the virtual machines assigned to them based on the resource assignment that was last set</a:t>
            </a:r>
          </a:p>
          <a:p>
            <a:pPr lvl="1"/>
            <a:r>
              <a:rPr lang="en-US" dirty="0"/>
              <a:t>After connection to vCenter Server is restored, it can manage the data center as a whole again</a:t>
            </a:r>
            <a:endParaRPr lang="x-none" dirty="0"/>
          </a:p>
        </p:txBody>
      </p:sp>
      <p:grpSp>
        <p:nvGrpSpPr>
          <p:cNvPr id="4" name="Group 59">
            <a:extLst>
              <a:ext uri="{FF2B5EF4-FFF2-40B4-BE49-F238E27FC236}">
                <a16:creationId xmlns:a16="http://schemas.microsoft.com/office/drawing/2014/main" id="{8B9E41DD-5918-3AED-9CA3-7C22C5AF9E66}"/>
              </a:ext>
            </a:extLst>
          </p:cNvPr>
          <p:cNvGrpSpPr>
            <a:grpSpLocks/>
          </p:cNvGrpSpPr>
          <p:nvPr/>
        </p:nvGrpSpPr>
        <p:grpSpPr bwMode="auto">
          <a:xfrm>
            <a:off x="8147261" y="4407323"/>
            <a:ext cx="3648932" cy="2383506"/>
            <a:chOff x="1359473" y="2212197"/>
            <a:chExt cx="5031973" cy="3544772"/>
          </a:xfrm>
        </p:grpSpPr>
        <p:grpSp>
          <p:nvGrpSpPr>
            <p:cNvPr id="5" name="Group 57">
              <a:extLst>
                <a:ext uri="{FF2B5EF4-FFF2-40B4-BE49-F238E27FC236}">
                  <a16:creationId xmlns:a16="http://schemas.microsoft.com/office/drawing/2014/main" id="{2D69F57A-3CC3-9104-1743-EDC84CD19D6F}"/>
                </a:ext>
              </a:extLst>
            </p:cNvPr>
            <p:cNvGrpSpPr>
              <a:grpSpLocks/>
            </p:cNvGrpSpPr>
            <p:nvPr/>
          </p:nvGrpSpPr>
          <p:grpSpPr bwMode="auto">
            <a:xfrm>
              <a:off x="1359473" y="2212197"/>
              <a:ext cx="1620416" cy="1902603"/>
              <a:chOff x="1343088" y="2212197"/>
              <a:chExt cx="1909666" cy="2109987"/>
            </a:xfrm>
          </p:grpSpPr>
          <p:pic>
            <p:nvPicPr>
              <p:cNvPr id="26" name="Picture 4" descr="ICON_VirtTriangle_flat_Q408.png">
                <a:extLst>
                  <a:ext uri="{FF2B5EF4-FFF2-40B4-BE49-F238E27FC236}">
                    <a16:creationId xmlns:a16="http://schemas.microsoft.com/office/drawing/2014/main" id="{B7F745A5-9F01-4009-C4E1-06C3BB566C00}"/>
                  </a:ext>
                </a:extLst>
              </p:cNvPr>
              <p:cNvPicPr>
                <a:picLocks noChangeAspect="1"/>
              </p:cNvPicPr>
              <p:nvPr/>
            </p:nvPicPr>
            <p:blipFill>
              <a:blip r:embed="rId2" cstate="print"/>
              <a:srcRect/>
              <a:stretch>
                <a:fillRect/>
              </a:stretch>
            </p:blipFill>
            <p:spPr bwMode="auto">
              <a:xfrm>
                <a:off x="1376016" y="3424334"/>
                <a:ext cx="1796392" cy="488301"/>
              </a:xfrm>
              <a:prstGeom prst="rect">
                <a:avLst/>
              </a:prstGeom>
              <a:noFill/>
              <a:ln w="9525">
                <a:noFill/>
                <a:miter lim="800000"/>
                <a:headEnd/>
                <a:tailEnd/>
              </a:ln>
            </p:spPr>
          </p:pic>
          <p:pic>
            <p:nvPicPr>
              <p:cNvPr id="27" name="Picture 8" descr="ICON_Server_flat_Q408.png">
                <a:extLst>
                  <a:ext uri="{FF2B5EF4-FFF2-40B4-BE49-F238E27FC236}">
                    <a16:creationId xmlns:a16="http://schemas.microsoft.com/office/drawing/2014/main" id="{48ECEF71-6653-98E1-9897-F45C04C84F70}"/>
                  </a:ext>
                </a:extLst>
              </p:cNvPr>
              <p:cNvPicPr>
                <a:picLocks noChangeAspect="1"/>
              </p:cNvPicPr>
              <p:nvPr/>
            </p:nvPicPr>
            <p:blipFill>
              <a:blip r:embed="rId3" cstate="print"/>
              <a:srcRect/>
              <a:stretch>
                <a:fillRect/>
              </a:stretch>
            </p:blipFill>
            <p:spPr bwMode="auto">
              <a:xfrm>
                <a:off x="1442098" y="3887140"/>
                <a:ext cx="1711649" cy="435044"/>
              </a:xfrm>
              <a:prstGeom prst="rect">
                <a:avLst/>
              </a:prstGeom>
              <a:noFill/>
              <a:ln w="9525">
                <a:noFill/>
                <a:miter lim="800000"/>
                <a:headEnd/>
                <a:tailEnd/>
              </a:ln>
            </p:spPr>
          </p:pic>
          <p:pic>
            <p:nvPicPr>
              <p:cNvPr id="28" name="Picture 12" descr="ICON_VM_basic_flat_R2_Q408.png">
                <a:extLst>
                  <a:ext uri="{FF2B5EF4-FFF2-40B4-BE49-F238E27FC236}">
                    <a16:creationId xmlns:a16="http://schemas.microsoft.com/office/drawing/2014/main" id="{E1275DCB-19FC-45C5-9D80-945030CFC202}"/>
                  </a:ext>
                </a:extLst>
              </p:cNvPr>
              <p:cNvPicPr>
                <a:picLocks noChangeAspect="1"/>
              </p:cNvPicPr>
              <p:nvPr/>
            </p:nvPicPr>
            <p:blipFill>
              <a:blip r:embed="rId4" cstate="print"/>
              <a:srcRect/>
              <a:stretch>
                <a:fillRect/>
              </a:stretch>
            </p:blipFill>
            <p:spPr bwMode="auto">
              <a:xfrm>
                <a:off x="1375553" y="2212197"/>
                <a:ext cx="555884" cy="555884"/>
              </a:xfrm>
              <a:prstGeom prst="rect">
                <a:avLst/>
              </a:prstGeom>
              <a:noFill/>
              <a:ln w="9525">
                <a:noFill/>
                <a:miter lim="800000"/>
                <a:headEnd/>
                <a:tailEnd/>
              </a:ln>
            </p:spPr>
          </p:pic>
          <p:sp>
            <p:nvSpPr>
              <p:cNvPr id="29" name="Rounded Rectangle 26">
                <a:extLst>
                  <a:ext uri="{FF2B5EF4-FFF2-40B4-BE49-F238E27FC236}">
                    <a16:creationId xmlns:a16="http://schemas.microsoft.com/office/drawing/2014/main" id="{ADED1543-07BE-418C-7EA5-460E0C9EB84B}"/>
                  </a:ext>
                </a:extLst>
              </p:cNvPr>
              <p:cNvSpPr/>
              <p:nvPr/>
            </p:nvSpPr>
            <p:spPr bwMode="auto">
              <a:xfrm>
                <a:off x="1343088" y="2845837"/>
                <a:ext cx="1909666" cy="577719"/>
              </a:xfrm>
              <a:prstGeom prst="roundRect">
                <a:avLst/>
              </a:prstGeom>
              <a:gradFill>
                <a:gsLst>
                  <a:gs pos="0">
                    <a:srgbClr val="037BB1"/>
                  </a:gs>
                  <a:gs pos="83000">
                    <a:srgbClr val="0383BD">
                      <a:alpha val="64000"/>
                    </a:srgbClr>
                  </a:gs>
                </a:gsLst>
              </a:gradFill>
              <a:ln w="12700">
                <a:solidFill>
                  <a:schemeClr val="accent1">
                    <a:lumMod val="75000"/>
                  </a:schemeClr>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spcAft>
                    <a:spcPct val="40000"/>
                  </a:spcAft>
                  <a:defRPr/>
                </a:pPr>
                <a:endParaRPr lang="en-US" sz="1400" b="1" dirty="0">
                  <a:solidFill>
                    <a:schemeClr val="tx1"/>
                  </a:solidFill>
                </a:endParaRPr>
              </a:p>
            </p:txBody>
          </p:sp>
          <p:pic>
            <p:nvPicPr>
              <p:cNvPr id="30" name="Picture 12" descr="ICON_VM_basic_flat_R2_Q408.png">
                <a:extLst>
                  <a:ext uri="{FF2B5EF4-FFF2-40B4-BE49-F238E27FC236}">
                    <a16:creationId xmlns:a16="http://schemas.microsoft.com/office/drawing/2014/main" id="{4E9F7B10-B7ED-FCFF-EB7B-1D0034FD7199}"/>
                  </a:ext>
                </a:extLst>
              </p:cNvPr>
              <p:cNvPicPr>
                <a:picLocks noChangeAspect="1"/>
              </p:cNvPicPr>
              <p:nvPr/>
            </p:nvPicPr>
            <p:blipFill>
              <a:blip r:embed="rId4" cstate="print"/>
              <a:srcRect/>
              <a:stretch>
                <a:fillRect/>
              </a:stretch>
            </p:blipFill>
            <p:spPr bwMode="auto">
              <a:xfrm>
                <a:off x="1963381" y="2212197"/>
                <a:ext cx="555884" cy="555884"/>
              </a:xfrm>
              <a:prstGeom prst="rect">
                <a:avLst/>
              </a:prstGeom>
              <a:noFill/>
              <a:ln w="9525">
                <a:noFill/>
                <a:miter lim="800000"/>
                <a:headEnd/>
                <a:tailEnd/>
              </a:ln>
            </p:spPr>
          </p:pic>
          <p:pic>
            <p:nvPicPr>
              <p:cNvPr id="31" name="Picture 12" descr="ICON_VM_basic_flat_R2_Q408.png">
                <a:extLst>
                  <a:ext uri="{FF2B5EF4-FFF2-40B4-BE49-F238E27FC236}">
                    <a16:creationId xmlns:a16="http://schemas.microsoft.com/office/drawing/2014/main" id="{5F333F2C-BDDB-8A11-EB76-48159B69C5E7}"/>
                  </a:ext>
                </a:extLst>
              </p:cNvPr>
              <p:cNvPicPr>
                <a:picLocks noChangeAspect="1"/>
              </p:cNvPicPr>
              <p:nvPr/>
            </p:nvPicPr>
            <p:blipFill>
              <a:blip r:embed="rId4" cstate="print"/>
              <a:srcRect/>
              <a:stretch>
                <a:fillRect/>
              </a:stretch>
            </p:blipFill>
            <p:spPr bwMode="auto">
              <a:xfrm>
                <a:off x="2551210" y="2212197"/>
                <a:ext cx="555884" cy="555884"/>
              </a:xfrm>
              <a:prstGeom prst="rect">
                <a:avLst/>
              </a:prstGeom>
              <a:noFill/>
              <a:ln w="9525">
                <a:noFill/>
                <a:miter lim="800000"/>
                <a:headEnd/>
                <a:tailEnd/>
              </a:ln>
            </p:spPr>
          </p:pic>
        </p:grpSp>
        <p:grpSp>
          <p:nvGrpSpPr>
            <p:cNvPr id="6" name="Group 30">
              <a:extLst>
                <a:ext uri="{FF2B5EF4-FFF2-40B4-BE49-F238E27FC236}">
                  <a16:creationId xmlns:a16="http://schemas.microsoft.com/office/drawing/2014/main" id="{BBC34279-2C6F-027A-D36C-C07ABB06DAD4}"/>
                </a:ext>
              </a:extLst>
            </p:cNvPr>
            <p:cNvGrpSpPr>
              <a:grpSpLocks/>
            </p:cNvGrpSpPr>
            <p:nvPr/>
          </p:nvGrpSpPr>
          <p:grpSpPr bwMode="auto">
            <a:xfrm>
              <a:off x="3063539" y="2212197"/>
              <a:ext cx="1620416" cy="1902603"/>
              <a:chOff x="1850571" y="3509152"/>
              <a:chExt cx="1909666" cy="2109987"/>
            </a:xfrm>
          </p:grpSpPr>
          <p:pic>
            <p:nvPicPr>
              <p:cNvPr id="20" name="Picture 4" descr="ICON_VirtTriangle_flat_Q408.png">
                <a:extLst>
                  <a:ext uri="{FF2B5EF4-FFF2-40B4-BE49-F238E27FC236}">
                    <a16:creationId xmlns:a16="http://schemas.microsoft.com/office/drawing/2014/main" id="{17686ADF-1AF6-DDDE-B59B-A9FB6CD02CA0}"/>
                  </a:ext>
                </a:extLst>
              </p:cNvPr>
              <p:cNvPicPr>
                <a:picLocks noChangeAspect="1"/>
              </p:cNvPicPr>
              <p:nvPr/>
            </p:nvPicPr>
            <p:blipFill>
              <a:blip r:embed="rId2" cstate="print"/>
              <a:srcRect/>
              <a:stretch>
                <a:fillRect/>
              </a:stretch>
            </p:blipFill>
            <p:spPr bwMode="auto">
              <a:xfrm>
                <a:off x="1898530" y="4721289"/>
                <a:ext cx="1796392" cy="488301"/>
              </a:xfrm>
              <a:prstGeom prst="rect">
                <a:avLst/>
              </a:prstGeom>
              <a:noFill/>
              <a:ln w="9525">
                <a:noFill/>
                <a:miter lim="800000"/>
                <a:headEnd/>
                <a:tailEnd/>
              </a:ln>
            </p:spPr>
          </p:pic>
          <p:pic>
            <p:nvPicPr>
              <p:cNvPr id="21" name="Picture 8" descr="ICON_Server_flat_Q408.png">
                <a:extLst>
                  <a:ext uri="{FF2B5EF4-FFF2-40B4-BE49-F238E27FC236}">
                    <a16:creationId xmlns:a16="http://schemas.microsoft.com/office/drawing/2014/main" id="{DAAAFE06-861A-09E8-09C0-EFCCAB8F4580}"/>
                  </a:ext>
                </a:extLst>
              </p:cNvPr>
              <p:cNvPicPr>
                <a:picLocks noChangeAspect="1"/>
              </p:cNvPicPr>
              <p:nvPr/>
            </p:nvPicPr>
            <p:blipFill>
              <a:blip r:embed="rId3" cstate="print"/>
              <a:srcRect/>
              <a:stretch>
                <a:fillRect/>
              </a:stretch>
            </p:blipFill>
            <p:spPr bwMode="auto">
              <a:xfrm>
                <a:off x="1964612" y="5184095"/>
                <a:ext cx="1711649" cy="435044"/>
              </a:xfrm>
              <a:prstGeom prst="rect">
                <a:avLst/>
              </a:prstGeom>
              <a:noFill/>
              <a:ln w="9525">
                <a:noFill/>
                <a:miter lim="800000"/>
                <a:headEnd/>
                <a:tailEnd/>
              </a:ln>
            </p:spPr>
          </p:pic>
          <p:pic>
            <p:nvPicPr>
              <p:cNvPr id="22" name="Picture 12" descr="ICON_VM_basic_flat_R2_Q408.png">
                <a:extLst>
                  <a:ext uri="{FF2B5EF4-FFF2-40B4-BE49-F238E27FC236}">
                    <a16:creationId xmlns:a16="http://schemas.microsoft.com/office/drawing/2014/main" id="{20E5AAA4-CF5F-6DBF-6043-AD4C02FBDF41}"/>
                  </a:ext>
                </a:extLst>
              </p:cNvPr>
              <p:cNvPicPr>
                <a:picLocks noChangeAspect="1"/>
              </p:cNvPicPr>
              <p:nvPr/>
            </p:nvPicPr>
            <p:blipFill>
              <a:blip r:embed="rId4" cstate="print"/>
              <a:srcRect/>
              <a:stretch>
                <a:fillRect/>
              </a:stretch>
            </p:blipFill>
            <p:spPr bwMode="auto">
              <a:xfrm>
                <a:off x="1898067" y="3509152"/>
                <a:ext cx="555884" cy="555884"/>
              </a:xfrm>
              <a:prstGeom prst="rect">
                <a:avLst/>
              </a:prstGeom>
              <a:noFill/>
              <a:ln w="9525">
                <a:noFill/>
                <a:miter lim="800000"/>
                <a:headEnd/>
                <a:tailEnd/>
              </a:ln>
            </p:spPr>
          </p:pic>
          <p:sp>
            <p:nvSpPr>
              <p:cNvPr id="23" name="Rounded Rectangle 34">
                <a:extLst>
                  <a:ext uri="{FF2B5EF4-FFF2-40B4-BE49-F238E27FC236}">
                    <a16:creationId xmlns:a16="http://schemas.microsoft.com/office/drawing/2014/main" id="{C323999C-ABC3-8C70-2997-B0B45741083E}"/>
                  </a:ext>
                </a:extLst>
              </p:cNvPr>
              <p:cNvSpPr/>
              <p:nvPr/>
            </p:nvSpPr>
            <p:spPr bwMode="auto">
              <a:xfrm>
                <a:off x="1850571" y="4142792"/>
                <a:ext cx="1909666" cy="577719"/>
              </a:xfrm>
              <a:prstGeom prst="roundRect">
                <a:avLst/>
              </a:prstGeom>
              <a:gradFill>
                <a:gsLst>
                  <a:gs pos="0">
                    <a:srgbClr val="037BB1"/>
                  </a:gs>
                  <a:gs pos="83000">
                    <a:srgbClr val="0383BD">
                      <a:alpha val="64000"/>
                    </a:srgbClr>
                  </a:gs>
                </a:gsLst>
              </a:gradFill>
              <a:ln w="12700">
                <a:solidFill>
                  <a:schemeClr val="accent1">
                    <a:lumMod val="75000"/>
                  </a:schemeClr>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spcAft>
                    <a:spcPct val="40000"/>
                  </a:spcAft>
                  <a:defRPr/>
                </a:pPr>
                <a:endParaRPr lang="en-US" sz="1400" b="1" dirty="0">
                  <a:solidFill>
                    <a:schemeClr val="tx1"/>
                  </a:solidFill>
                </a:endParaRPr>
              </a:p>
            </p:txBody>
          </p:sp>
          <p:pic>
            <p:nvPicPr>
              <p:cNvPr id="24" name="Picture 12" descr="ICON_VM_basic_flat_R2_Q408.png">
                <a:extLst>
                  <a:ext uri="{FF2B5EF4-FFF2-40B4-BE49-F238E27FC236}">
                    <a16:creationId xmlns:a16="http://schemas.microsoft.com/office/drawing/2014/main" id="{94051924-1EA4-0B69-28BE-C787CCA9FECC}"/>
                  </a:ext>
                </a:extLst>
              </p:cNvPr>
              <p:cNvPicPr>
                <a:picLocks noChangeAspect="1"/>
              </p:cNvPicPr>
              <p:nvPr/>
            </p:nvPicPr>
            <p:blipFill>
              <a:blip r:embed="rId4" cstate="print"/>
              <a:srcRect/>
              <a:stretch>
                <a:fillRect/>
              </a:stretch>
            </p:blipFill>
            <p:spPr bwMode="auto">
              <a:xfrm>
                <a:off x="2485895" y="3509152"/>
                <a:ext cx="555884" cy="555884"/>
              </a:xfrm>
              <a:prstGeom prst="rect">
                <a:avLst/>
              </a:prstGeom>
              <a:noFill/>
              <a:ln w="9525">
                <a:noFill/>
                <a:miter lim="800000"/>
                <a:headEnd/>
                <a:tailEnd/>
              </a:ln>
            </p:spPr>
          </p:pic>
          <p:pic>
            <p:nvPicPr>
              <p:cNvPr id="25" name="Picture 12" descr="ICON_VM_basic_flat_R2_Q408.png">
                <a:extLst>
                  <a:ext uri="{FF2B5EF4-FFF2-40B4-BE49-F238E27FC236}">
                    <a16:creationId xmlns:a16="http://schemas.microsoft.com/office/drawing/2014/main" id="{4D69B126-FA70-B847-BB3E-55E2559CC4B1}"/>
                  </a:ext>
                </a:extLst>
              </p:cNvPr>
              <p:cNvPicPr>
                <a:picLocks noChangeAspect="1"/>
              </p:cNvPicPr>
              <p:nvPr/>
            </p:nvPicPr>
            <p:blipFill>
              <a:blip r:embed="rId4" cstate="print"/>
              <a:srcRect/>
              <a:stretch>
                <a:fillRect/>
              </a:stretch>
            </p:blipFill>
            <p:spPr bwMode="auto">
              <a:xfrm>
                <a:off x="3073724" y="3509152"/>
                <a:ext cx="555884" cy="555884"/>
              </a:xfrm>
              <a:prstGeom prst="rect">
                <a:avLst/>
              </a:prstGeom>
              <a:noFill/>
              <a:ln w="9525">
                <a:noFill/>
                <a:miter lim="800000"/>
                <a:headEnd/>
                <a:tailEnd/>
              </a:ln>
            </p:spPr>
          </p:pic>
        </p:grpSp>
        <p:grpSp>
          <p:nvGrpSpPr>
            <p:cNvPr id="7" name="Group 37">
              <a:extLst>
                <a:ext uri="{FF2B5EF4-FFF2-40B4-BE49-F238E27FC236}">
                  <a16:creationId xmlns:a16="http://schemas.microsoft.com/office/drawing/2014/main" id="{6017851A-1552-83A3-77BF-5F4981B17156}"/>
                </a:ext>
              </a:extLst>
            </p:cNvPr>
            <p:cNvGrpSpPr>
              <a:grpSpLocks/>
            </p:cNvGrpSpPr>
            <p:nvPr/>
          </p:nvGrpSpPr>
          <p:grpSpPr bwMode="auto">
            <a:xfrm>
              <a:off x="4771030" y="2212197"/>
              <a:ext cx="1620416" cy="1902603"/>
              <a:chOff x="1850571" y="3509152"/>
              <a:chExt cx="1909666" cy="2109987"/>
            </a:xfrm>
          </p:grpSpPr>
          <p:pic>
            <p:nvPicPr>
              <p:cNvPr id="14" name="Picture 4" descr="ICON_VirtTriangle_flat_Q408.png">
                <a:extLst>
                  <a:ext uri="{FF2B5EF4-FFF2-40B4-BE49-F238E27FC236}">
                    <a16:creationId xmlns:a16="http://schemas.microsoft.com/office/drawing/2014/main" id="{47FA957E-F18D-76A9-3554-05985ECA4C9D}"/>
                  </a:ext>
                </a:extLst>
              </p:cNvPr>
              <p:cNvPicPr>
                <a:picLocks noChangeAspect="1"/>
              </p:cNvPicPr>
              <p:nvPr/>
            </p:nvPicPr>
            <p:blipFill>
              <a:blip r:embed="rId2" cstate="print"/>
              <a:srcRect/>
              <a:stretch>
                <a:fillRect/>
              </a:stretch>
            </p:blipFill>
            <p:spPr bwMode="auto">
              <a:xfrm>
                <a:off x="1898530" y="4721289"/>
                <a:ext cx="1796392" cy="488301"/>
              </a:xfrm>
              <a:prstGeom prst="rect">
                <a:avLst/>
              </a:prstGeom>
              <a:noFill/>
              <a:ln w="9525">
                <a:noFill/>
                <a:miter lim="800000"/>
                <a:headEnd/>
                <a:tailEnd/>
              </a:ln>
            </p:spPr>
          </p:pic>
          <p:pic>
            <p:nvPicPr>
              <p:cNvPr id="15" name="Picture 8" descr="ICON_Server_flat_Q408.png">
                <a:extLst>
                  <a:ext uri="{FF2B5EF4-FFF2-40B4-BE49-F238E27FC236}">
                    <a16:creationId xmlns:a16="http://schemas.microsoft.com/office/drawing/2014/main" id="{2CB9B9A9-D1B4-B997-4ABC-02BBB8C81438}"/>
                  </a:ext>
                </a:extLst>
              </p:cNvPr>
              <p:cNvPicPr>
                <a:picLocks noChangeAspect="1"/>
              </p:cNvPicPr>
              <p:nvPr/>
            </p:nvPicPr>
            <p:blipFill>
              <a:blip r:embed="rId3" cstate="print"/>
              <a:srcRect/>
              <a:stretch>
                <a:fillRect/>
              </a:stretch>
            </p:blipFill>
            <p:spPr bwMode="auto">
              <a:xfrm>
                <a:off x="1964612" y="5184095"/>
                <a:ext cx="1711649" cy="435044"/>
              </a:xfrm>
              <a:prstGeom prst="rect">
                <a:avLst/>
              </a:prstGeom>
              <a:noFill/>
              <a:ln w="9525">
                <a:noFill/>
                <a:miter lim="800000"/>
                <a:headEnd/>
                <a:tailEnd/>
              </a:ln>
            </p:spPr>
          </p:pic>
          <p:pic>
            <p:nvPicPr>
              <p:cNvPr id="16" name="Picture 12" descr="ICON_VM_basic_flat_R2_Q408.png">
                <a:extLst>
                  <a:ext uri="{FF2B5EF4-FFF2-40B4-BE49-F238E27FC236}">
                    <a16:creationId xmlns:a16="http://schemas.microsoft.com/office/drawing/2014/main" id="{8DA3BB17-E41C-4597-98E6-5D65E5680FA6}"/>
                  </a:ext>
                </a:extLst>
              </p:cNvPr>
              <p:cNvPicPr>
                <a:picLocks noChangeAspect="1"/>
              </p:cNvPicPr>
              <p:nvPr/>
            </p:nvPicPr>
            <p:blipFill>
              <a:blip r:embed="rId4" cstate="print"/>
              <a:srcRect/>
              <a:stretch>
                <a:fillRect/>
              </a:stretch>
            </p:blipFill>
            <p:spPr bwMode="auto">
              <a:xfrm>
                <a:off x="1898067" y="3509152"/>
                <a:ext cx="555884" cy="555884"/>
              </a:xfrm>
              <a:prstGeom prst="rect">
                <a:avLst/>
              </a:prstGeom>
              <a:noFill/>
              <a:ln w="9525">
                <a:noFill/>
                <a:miter lim="800000"/>
                <a:headEnd/>
                <a:tailEnd/>
              </a:ln>
            </p:spPr>
          </p:pic>
          <p:sp>
            <p:nvSpPr>
              <p:cNvPr id="17" name="Rounded Rectangle 41">
                <a:extLst>
                  <a:ext uri="{FF2B5EF4-FFF2-40B4-BE49-F238E27FC236}">
                    <a16:creationId xmlns:a16="http://schemas.microsoft.com/office/drawing/2014/main" id="{8915228A-0B1C-A412-3C6A-644ECD924F4A}"/>
                  </a:ext>
                </a:extLst>
              </p:cNvPr>
              <p:cNvSpPr/>
              <p:nvPr/>
            </p:nvSpPr>
            <p:spPr bwMode="auto">
              <a:xfrm>
                <a:off x="1850571" y="4142792"/>
                <a:ext cx="1909666" cy="577719"/>
              </a:xfrm>
              <a:prstGeom prst="roundRect">
                <a:avLst/>
              </a:prstGeom>
              <a:gradFill>
                <a:gsLst>
                  <a:gs pos="0">
                    <a:srgbClr val="037BB1"/>
                  </a:gs>
                  <a:gs pos="83000">
                    <a:srgbClr val="0383BD">
                      <a:alpha val="64000"/>
                    </a:srgbClr>
                  </a:gs>
                </a:gsLst>
              </a:gradFill>
              <a:ln w="12700">
                <a:solidFill>
                  <a:schemeClr val="accent1">
                    <a:lumMod val="75000"/>
                  </a:schemeClr>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spcAft>
                    <a:spcPct val="40000"/>
                  </a:spcAft>
                  <a:defRPr/>
                </a:pPr>
                <a:endParaRPr lang="en-US" sz="1400" b="1" dirty="0">
                  <a:solidFill>
                    <a:schemeClr val="tx1"/>
                  </a:solidFill>
                </a:endParaRPr>
              </a:p>
            </p:txBody>
          </p:sp>
          <p:pic>
            <p:nvPicPr>
              <p:cNvPr id="18" name="Picture 12" descr="ICON_VM_basic_flat_R2_Q408.png">
                <a:extLst>
                  <a:ext uri="{FF2B5EF4-FFF2-40B4-BE49-F238E27FC236}">
                    <a16:creationId xmlns:a16="http://schemas.microsoft.com/office/drawing/2014/main" id="{5F2CAAFA-AFD2-CD38-5955-30206B58DE3A}"/>
                  </a:ext>
                </a:extLst>
              </p:cNvPr>
              <p:cNvPicPr>
                <a:picLocks noChangeAspect="1"/>
              </p:cNvPicPr>
              <p:nvPr/>
            </p:nvPicPr>
            <p:blipFill>
              <a:blip r:embed="rId4" cstate="print"/>
              <a:srcRect/>
              <a:stretch>
                <a:fillRect/>
              </a:stretch>
            </p:blipFill>
            <p:spPr bwMode="auto">
              <a:xfrm>
                <a:off x="2485895" y="3509152"/>
                <a:ext cx="555884" cy="555884"/>
              </a:xfrm>
              <a:prstGeom prst="rect">
                <a:avLst/>
              </a:prstGeom>
              <a:noFill/>
              <a:ln w="9525">
                <a:noFill/>
                <a:miter lim="800000"/>
                <a:headEnd/>
                <a:tailEnd/>
              </a:ln>
            </p:spPr>
          </p:pic>
          <p:pic>
            <p:nvPicPr>
              <p:cNvPr id="19" name="Picture 12" descr="ICON_VM_basic_flat_R2_Q408.png">
                <a:extLst>
                  <a:ext uri="{FF2B5EF4-FFF2-40B4-BE49-F238E27FC236}">
                    <a16:creationId xmlns:a16="http://schemas.microsoft.com/office/drawing/2014/main" id="{77AF84DF-5F79-13F4-C715-BED5261042D9}"/>
                  </a:ext>
                </a:extLst>
              </p:cNvPr>
              <p:cNvPicPr>
                <a:picLocks noChangeAspect="1"/>
              </p:cNvPicPr>
              <p:nvPr/>
            </p:nvPicPr>
            <p:blipFill>
              <a:blip r:embed="rId4" cstate="print"/>
              <a:srcRect/>
              <a:stretch>
                <a:fillRect/>
              </a:stretch>
            </p:blipFill>
            <p:spPr bwMode="auto">
              <a:xfrm>
                <a:off x="3073724" y="3509152"/>
                <a:ext cx="555884" cy="555884"/>
              </a:xfrm>
              <a:prstGeom prst="rect">
                <a:avLst/>
              </a:prstGeom>
              <a:noFill/>
              <a:ln w="9525">
                <a:noFill/>
                <a:miter lim="800000"/>
                <a:headEnd/>
                <a:tailEnd/>
              </a:ln>
            </p:spPr>
          </p:pic>
        </p:grpSp>
        <p:cxnSp>
          <p:nvCxnSpPr>
            <p:cNvPr id="8" name="Elbow Connector 47">
              <a:extLst>
                <a:ext uri="{FF2B5EF4-FFF2-40B4-BE49-F238E27FC236}">
                  <a16:creationId xmlns:a16="http://schemas.microsoft.com/office/drawing/2014/main" id="{ED34D3B5-7BD3-941C-7F39-3D677CC30220}"/>
                </a:ext>
              </a:extLst>
            </p:cNvPr>
            <p:cNvCxnSpPr>
              <a:cxnSpLocks noChangeShapeType="1"/>
            </p:cNvCxnSpPr>
            <p:nvPr/>
          </p:nvCxnSpPr>
          <p:spPr bwMode="auto">
            <a:xfrm rot="16200000" flipH="1">
              <a:off x="2706868" y="3577614"/>
              <a:ext cx="630726" cy="1705097"/>
            </a:xfrm>
            <a:prstGeom prst="bentConnector3">
              <a:avLst>
                <a:gd name="adj1" fmla="val 50000"/>
              </a:avLst>
            </a:prstGeom>
            <a:noFill/>
            <a:ln w="9525" algn="ctr">
              <a:solidFill>
                <a:schemeClr val="tx1"/>
              </a:solidFill>
              <a:round/>
              <a:headEnd/>
              <a:tailEnd/>
            </a:ln>
          </p:spPr>
        </p:cxnSp>
        <p:cxnSp>
          <p:nvCxnSpPr>
            <p:cNvPr id="9" name="Elbow Connector 48">
              <a:extLst>
                <a:ext uri="{FF2B5EF4-FFF2-40B4-BE49-F238E27FC236}">
                  <a16:creationId xmlns:a16="http://schemas.microsoft.com/office/drawing/2014/main" id="{F80BA402-7D7C-B7A3-4AF2-4F29DDFB8C64}"/>
                </a:ext>
              </a:extLst>
            </p:cNvPr>
            <p:cNvCxnSpPr>
              <a:cxnSpLocks noChangeShapeType="1"/>
            </p:cNvCxnSpPr>
            <p:nvPr/>
          </p:nvCxnSpPr>
          <p:spPr bwMode="auto">
            <a:xfrm rot="5400000">
              <a:off x="3565279" y="4424302"/>
              <a:ext cx="630726" cy="11723"/>
            </a:xfrm>
            <a:prstGeom prst="bentConnector3">
              <a:avLst>
                <a:gd name="adj1" fmla="val 50000"/>
              </a:avLst>
            </a:prstGeom>
            <a:noFill/>
            <a:ln w="9525" algn="ctr">
              <a:solidFill>
                <a:schemeClr val="tx1"/>
              </a:solidFill>
              <a:round/>
              <a:headEnd/>
              <a:tailEnd/>
            </a:ln>
          </p:spPr>
        </p:cxnSp>
        <p:cxnSp>
          <p:nvCxnSpPr>
            <p:cNvPr id="10" name="Elbow Connector 51">
              <a:extLst>
                <a:ext uri="{FF2B5EF4-FFF2-40B4-BE49-F238E27FC236}">
                  <a16:creationId xmlns:a16="http://schemas.microsoft.com/office/drawing/2014/main" id="{42F3CEB7-55E1-DB4F-C8A7-BBB0CAC44B82}"/>
                </a:ext>
              </a:extLst>
            </p:cNvPr>
            <p:cNvCxnSpPr>
              <a:cxnSpLocks noChangeShapeType="1"/>
            </p:cNvCxnSpPr>
            <p:nvPr/>
          </p:nvCxnSpPr>
          <p:spPr bwMode="auto">
            <a:xfrm rot="5400000">
              <a:off x="4419024" y="3570556"/>
              <a:ext cx="630726" cy="1719214"/>
            </a:xfrm>
            <a:prstGeom prst="bentConnector3">
              <a:avLst>
                <a:gd name="adj1" fmla="val 50000"/>
              </a:avLst>
            </a:prstGeom>
            <a:noFill/>
            <a:ln w="9525" algn="ctr">
              <a:solidFill>
                <a:schemeClr val="tx1"/>
              </a:solidFill>
              <a:round/>
              <a:headEnd/>
              <a:tailEnd/>
            </a:ln>
          </p:spPr>
        </p:cxnSp>
        <p:grpSp>
          <p:nvGrpSpPr>
            <p:cNvPr id="11" name="Group 58">
              <a:extLst>
                <a:ext uri="{FF2B5EF4-FFF2-40B4-BE49-F238E27FC236}">
                  <a16:creationId xmlns:a16="http://schemas.microsoft.com/office/drawing/2014/main" id="{7B3CA190-E206-54DE-01B5-CC33F112C34B}"/>
                </a:ext>
              </a:extLst>
            </p:cNvPr>
            <p:cNvGrpSpPr>
              <a:grpSpLocks/>
            </p:cNvGrpSpPr>
            <p:nvPr/>
          </p:nvGrpSpPr>
          <p:grpSpPr bwMode="auto">
            <a:xfrm>
              <a:off x="3018955" y="4745526"/>
              <a:ext cx="1711649" cy="1011443"/>
              <a:chOff x="3466843" y="5034787"/>
              <a:chExt cx="1711649" cy="1011443"/>
            </a:xfrm>
          </p:grpSpPr>
          <p:pic>
            <p:nvPicPr>
              <p:cNvPr id="12" name="Picture 8" descr="ICON_Server_flat_Q408.png">
                <a:extLst>
                  <a:ext uri="{FF2B5EF4-FFF2-40B4-BE49-F238E27FC236}">
                    <a16:creationId xmlns:a16="http://schemas.microsoft.com/office/drawing/2014/main" id="{9A91D4C6-8B1B-BD90-287A-9A623555A8E0}"/>
                  </a:ext>
                </a:extLst>
              </p:cNvPr>
              <p:cNvPicPr>
                <a:picLocks noChangeAspect="1"/>
              </p:cNvPicPr>
              <p:nvPr/>
            </p:nvPicPr>
            <p:blipFill>
              <a:blip r:embed="rId3" cstate="print"/>
              <a:srcRect/>
              <a:stretch>
                <a:fillRect/>
              </a:stretch>
            </p:blipFill>
            <p:spPr bwMode="auto">
              <a:xfrm>
                <a:off x="3466843" y="5034787"/>
                <a:ext cx="1711649" cy="435044"/>
              </a:xfrm>
              <a:prstGeom prst="rect">
                <a:avLst/>
              </a:prstGeom>
              <a:noFill/>
              <a:ln w="9525">
                <a:noFill/>
                <a:miter lim="800000"/>
                <a:headEnd/>
                <a:tailEnd/>
              </a:ln>
            </p:spPr>
          </p:pic>
          <p:sp>
            <p:nvSpPr>
              <p:cNvPr id="13" name="Rounded Rectangle 56">
                <a:extLst>
                  <a:ext uri="{FF2B5EF4-FFF2-40B4-BE49-F238E27FC236}">
                    <a16:creationId xmlns:a16="http://schemas.microsoft.com/office/drawing/2014/main" id="{5C1EE37C-2925-4916-6AAD-9B6A66A337BE}"/>
                  </a:ext>
                </a:extLst>
              </p:cNvPr>
              <p:cNvSpPr/>
              <p:nvPr/>
            </p:nvSpPr>
            <p:spPr bwMode="auto">
              <a:xfrm>
                <a:off x="3467815" y="5513981"/>
                <a:ext cx="1692014" cy="532249"/>
              </a:xfrm>
              <a:prstGeom prst="roundRect">
                <a:avLst/>
              </a:prstGeom>
              <a:gradFill flip="none" rotWithShape="1">
                <a:gsLst>
                  <a:gs pos="99000">
                    <a:srgbClr val="AAD26B"/>
                  </a:gs>
                  <a:gs pos="0">
                    <a:srgbClr val="6C9E3B"/>
                  </a:gs>
                </a:gsLst>
                <a:lin ang="16200000" scaled="0"/>
                <a:tileRect/>
              </a:gradFill>
              <a:ln w="12700">
                <a:solidFill>
                  <a:srgbClr val="689739"/>
                </a:solidFill>
                <a:headEnd type="none" w="med" len="med"/>
                <a:tailEnd type="none" w="med" len="med"/>
              </a:ln>
              <a:effectLst>
                <a:outerShdw blurRad="50800" dist="25400" dir="5400000" sx="99000" sy="99000" algn="t" rotWithShape="0">
                  <a:prstClr val="black">
                    <a:alpha val="3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sz="1200" b="1" dirty="0">
                    <a:solidFill>
                      <a:srgbClr val="FFFFFF"/>
                    </a:solidFill>
                  </a:rPr>
                  <a:t>VMware vCenter Server</a:t>
                </a:r>
              </a:p>
            </p:txBody>
          </p:sp>
        </p:grpSp>
      </p:grpSp>
    </p:spTree>
    <p:extLst>
      <p:ext uri="{BB962C8B-B14F-4D97-AF65-F5344CB8AC3E}">
        <p14:creationId xmlns:p14="http://schemas.microsoft.com/office/powerpoint/2010/main" val="713552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Constructing a private cloud</a:t>
            </a:r>
          </a:p>
        </p:txBody>
      </p:sp>
      <p:sp>
        <p:nvSpPr>
          <p:cNvPr id="3" name="Content Placeholder 2"/>
          <p:cNvSpPr>
            <a:spLocks noGrp="1"/>
          </p:cNvSpPr>
          <p:nvPr>
            <p:ph idx="1"/>
          </p:nvPr>
        </p:nvSpPr>
        <p:spPr/>
        <p:txBody>
          <a:bodyPr>
            <a:normAutofit fontScale="92500" lnSpcReduction="10000"/>
          </a:bodyPr>
          <a:lstStyle/>
          <a:p>
            <a:r>
              <a:rPr lang="en-GB" sz="3600" dirty="0"/>
              <a:t>Cloud infrastructure</a:t>
            </a:r>
          </a:p>
          <a:p>
            <a:pPr lvl="1"/>
            <a:r>
              <a:rPr lang="en-GB" sz="3200" dirty="0"/>
              <a:t>components needed for cloud computing</a:t>
            </a:r>
          </a:p>
          <a:p>
            <a:pPr lvl="1"/>
            <a:r>
              <a:rPr lang="en-GB" sz="3200" dirty="0"/>
              <a:t>the basic elements of cloud infrastructure are the same whether you have a private cloud, public cloud, or hybrid cloud</a:t>
            </a:r>
          </a:p>
          <a:p>
            <a:r>
              <a:rPr lang="en-GB" sz="3600" dirty="0"/>
              <a:t>Operating system+ a variety of bare-metal, virtualization, or container software that abstract, pool, and share scalable resources across a network</a:t>
            </a:r>
          </a:p>
          <a:p>
            <a:r>
              <a:rPr lang="en-GB" sz="3600" dirty="0">
                <a:solidFill>
                  <a:srgbClr val="FF0000"/>
                </a:solidFill>
              </a:rPr>
              <a:t>The IT staff that is equipped to manage private cloud environments</a:t>
            </a:r>
          </a:p>
        </p:txBody>
      </p:sp>
    </p:spTree>
    <p:extLst>
      <p:ext uri="{BB962C8B-B14F-4D97-AF65-F5344CB8AC3E}">
        <p14:creationId xmlns:p14="http://schemas.microsoft.com/office/powerpoint/2010/main" val="1965999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46E3A-73C6-A57F-9946-56FE9370E2B0}"/>
              </a:ext>
            </a:extLst>
          </p:cNvPr>
          <p:cNvSpPr>
            <a:spLocks noGrp="1"/>
          </p:cNvSpPr>
          <p:nvPr>
            <p:ph type="title"/>
          </p:nvPr>
        </p:nvSpPr>
        <p:spPr/>
        <p:txBody>
          <a:bodyPr/>
          <a:lstStyle/>
          <a:p>
            <a:r>
              <a:rPr lang="en-AU" dirty="0"/>
              <a:t>Cloud engineering professionals</a:t>
            </a:r>
            <a:endParaRPr lang="x-none" dirty="0"/>
          </a:p>
        </p:txBody>
      </p:sp>
      <p:sp>
        <p:nvSpPr>
          <p:cNvPr id="3" name="内容占位符 2">
            <a:extLst>
              <a:ext uri="{FF2B5EF4-FFF2-40B4-BE49-F238E27FC236}">
                <a16:creationId xmlns:a16="http://schemas.microsoft.com/office/drawing/2014/main" id="{52DB5E53-77FA-2B71-703C-2717B6D7C2A9}"/>
              </a:ext>
            </a:extLst>
          </p:cNvPr>
          <p:cNvSpPr>
            <a:spLocks noGrp="1"/>
          </p:cNvSpPr>
          <p:nvPr>
            <p:ph idx="1"/>
          </p:nvPr>
        </p:nvSpPr>
        <p:spPr/>
        <p:txBody>
          <a:bodyPr>
            <a:normAutofit/>
          </a:bodyPr>
          <a:lstStyle/>
          <a:p>
            <a:r>
              <a:rPr lang="en-GB" sz="4000" dirty="0"/>
              <a:t>Cloud engineer</a:t>
            </a:r>
          </a:p>
          <a:p>
            <a:r>
              <a:rPr lang="en-GB" sz="4000" dirty="0"/>
              <a:t>Cloud architect</a:t>
            </a:r>
            <a:endParaRPr lang="x-none" sz="4000"/>
          </a:p>
        </p:txBody>
      </p:sp>
    </p:spTree>
    <p:extLst>
      <p:ext uri="{BB962C8B-B14F-4D97-AF65-F5344CB8AC3E}">
        <p14:creationId xmlns:p14="http://schemas.microsoft.com/office/powerpoint/2010/main" val="3004888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53D9F-1652-80C8-5830-174B0C22F05B}"/>
              </a:ext>
            </a:extLst>
          </p:cNvPr>
          <p:cNvSpPr>
            <a:spLocks noGrp="1"/>
          </p:cNvSpPr>
          <p:nvPr>
            <p:ph type="title"/>
          </p:nvPr>
        </p:nvSpPr>
        <p:spPr/>
        <p:txBody>
          <a:bodyPr/>
          <a:lstStyle/>
          <a:p>
            <a:r>
              <a:rPr lang="en-AU" dirty="0"/>
              <a:t>Cloud architect role</a:t>
            </a:r>
            <a:endParaRPr lang="x-none" dirty="0"/>
          </a:p>
        </p:txBody>
      </p:sp>
      <p:sp>
        <p:nvSpPr>
          <p:cNvPr id="3" name="内容占位符 2">
            <a:extLst>
              <a:ext uri="{FF2B5EF4-FFF2-40B4-BE49-F238E27FC236}">
                <a16:creationId xmlns:a16="http://schemas.microsoft.com/office/drawing/2014/main" id="{BE9DC8DD-16B5-C05E-D911-B9E8D531BB63}"/>
              </a:ext>
            </a:extLst>
          </p:cNvPr>
          <p:cNvSpPr>
            <a:spLocks noGrp="1"/>
          </p:cNvSpPr>
          <p:nvPr>
            <p:ph idx="1"/>
          </p:nvPr>
        </p:nvSpPr>
        <p:spPr/>
        <p:txBody>
          <a:bodyPr>
            <a:normAutofit fontScale="85000" lnSpcReduction="20000"/>
          </a:bodyPr>
          <a:lstStyle/>
          <a:p>
            <a:r>
              <a:rPr lang="en-US" sz="4800" dirty="0"/>
              <a:t>Creating a well-informed cloud strategy and managing the adaptation process</a:t>
            </a:r>
          </a:p>
          <a:p>
            <a:r>
              <a:rPr lang="en-US" sz="4800" dirty="0"/>
              <a:t>Evaluating cloud applications, hardware, and software</a:t>
            </a:r>
          </a:p>
          <a:p>
            <a:r>
              <a:rPr lang="en-US" sz="4800" dirty="0"/>
              <a:t>Designing and implementing cloud computing solutions</a:t>
            </a:r>
          </a:p>
          <a:p>
            <a:pPr lvl="1"/>
            <a:r>
              <a:rPr lang="en-US" sz="4400" dirty="0"/>
              <a:t>designing the cloud infrastructure</a:t>
            </a:r>
          </a:p>
          <a:p>
            <a:pPr lvl="1"/>
            <a:r>
              <a:rPr lang="en-US" sz="4400" dirty="0"/>
              <a:t>designing the cloud application architecture</a:t>
            </a:r>
          </a:p>
          <a:p>
            <a:pPr lvl="1"/>
            <a:r>
              <a:rPr lang="en-US" sz="4400" dirty="0"/>
              <a:t>designing the cloud security architecture</a:t>
            </a:r>
            <a:endParaRPr lang="x-none" sz="4400" dirty="0"/>
          </a:p>
        </p:txBody>
      </p:sp>
    </p:spTree>
    <p:extLst>
      <p:ext uri="{BB962C8B-B14F-4D97-AF65-F5344CB8AC3E}">
        <p14:creationId xmlns:p14="http://schemas.microsoft.com/office/powerpoint/2010/main" val="1064334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professionals key skills</a:t>
            </a:r>
          </a:p>
        </p:txBody>
      </p:sp>
      <p:sp>
        <p:nvSpPr>
          <p:cNvPr id="3" name="Content Placeholder 2"/>
          <p:cNvSpPr>
            <a:spLocks noGrp="1"/>
          </p:cNvSpPr>
          <p:nvPr>
            <p:ph idx="1"/>
          </p:nvPr>
        </p:nvSpPr>
        <p:spPr/>
        <p:txBody>
          <a:bodyPr>
            <a:normAutofit lnSpcReduction="10000"/>
          </a:bodyPr>
          <a:lstStyle/>
          <a:p>
            <a:r>
              <a:rPr lang="en-GB" dirty="0"/>
              <a:t>Know the language of business and domain knowledge</a:t>
            </a:r>
          </a:p>
          <a:p>
            <a:r>
              <a:rPr lang="en-GB" dirty="0"/>
              <a:t>Understand the conceptual, logical and physical architecture</a:t>
            </a:r>
          </a:p>
          <a:p>
            <a:r>
              <a:rPr lang="en-GB" dirty="0"/>
              <a:t>Master various cloud technologies, frameworks, and platforms</a:t>
            </a:r>
          </a:p>
          <a:p>
            <a:r>
              <a:rPr lang="en-GB" dirty="0"/>
              <a:t>Implement the solutions for quality of cloud services</a:t>
            </a:r>
          </a:p>
          <a:p>
            <a:r>
              <a:rPr lang="en-GB" dirty="0"/>
              <a:t>Work on the security at multiple levels</a:t>
            </a:r>
          </a:p>
          <a:p>
            <a:r>
              <a:rPr lang="en-GB" dirty="0"/>
              <a:t>Develop applications for flexible deployment, provisioning, and management</a:t>
            </a:r>
          </a:p>
          <a:p>
            <a:r>
              <a:rPr lang="en-GB" dirty="0"/>
              <a:t>Leverage open source packages and products</a:t>
            </a:r>
          </a:p>
          <a:p>
            <a:r>
              <a:rPr lang="en-GB" dirty="0"/>
              <a:t>Apply agile and lean principles in design and construction</a:t>
            </a:r>
          </a:p>
        </p:txBody>
      </p:sp>
    </p:spTree>
    <p:extLst>
      <p:ext uri="{BB962C8B-B14F-4D97-AF65-F5344CB8AC3E}">
        <p14:creationId xmlns:p14="http://schemas.microsoft.com/office/powerpoint/2010/main" val="2054084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8CCE30-FEED-9A25-D191-A0E7C169D2FB}"/>
              </a:ext>
            </a:extLst>
          </p:cNvPr>
          <p:cNvSpPr>
            <a:spLocks noGrp="1"/>
          </p:cNvSpPr>
          <p:nvPr>
            <p:ph type="title"/>
          </p:nvPr>
        </p:nvSpPr>
        <p:spPr/>
        <p:txBody>
          <a:bodyPr/>
          <a:lstStyle/>
          <a:p>
            <a:r>
              <a:rPr lang="en-AU" dirty="0"/>
              <a:t>Cloud professionals technical skills</a:t>
            </a:r>
            <a:endParaRPr lang="x-none" dirty="0"/>
          </a:p>
        </p:txBody>
      </p:sp>
      <p:sp>
        <p:nvSpPr>
          <p:cNvPr id="3" name="内容占位符 2">
            <a:extLst>
              <a:ext uri="{FF2B5EF4-FFF2-40B4-BE49-F238E27FC236}">
                <a16:creationId xmlns:a16="http://schemas.microsoft.com/office/drawing/2014/main" id="{0CCD9E69-14A6-7A18-2E04-5522E085FDC2}"/>
              </a:ext>
            </a:extLst>
          </p:cNvPr>
          <p:cNvSpPr>
            <a:spLocks noGrp="1"/>
          </p:cNvSpPr>
          <p:nvPr>
            <p:ph idx="1"/>
          </p:nvPr>
        </p:nvSpPr>
        <p:spPr/>
        <p:txBody>
          <a:bodyPr>
            <a:normAutofit/>
          </a:bodyPr>
          <a:lstStyle/>
          <a:p>
            <a:r>
              <a:rPr lang="en-US" dirty="0"/>
              <a:t>Good knowledge of at least one operating system</a:t>
            </a:r>
          </a:p>
          <a:p>
            <a:pPr lvl="1"/>
            <a:r>
              <a:rPr lang="en-US" dirty="0"/>
              <a:t>Linux, Unix, Solaris, Ubuntu, Windows</a:t>
            </a:r>
          </a:p>
          <a:p>
            <a:r>
              <a:rPr lang="en-US" dirty="0"/>
              <a:t>Good understanding of networking</a:t>
            </a:r>
          </a:p>
          <a:p>
            <a:pPr lvl="1"/>
            <a:r>
              <a:rPr lang="en-US" dirty="0"/>
              <a:t>TCP/IP, IP addresses, HTTP, DNS</a:t>
            </a:r>
          </a:p>
          <a:p>
            <a:r>
              <a:rPr lang="en-US" dirty="0"/>
              <a:t>Computer programming languages</a:t>
            </a:r>
          </a:p>
          <a:p>
            <a:pPr lvl="1"/>
            <a:r>
              <a:rPr lang="en-US" dirty="0"/>
              <a:t>at least a minimal understanding of a programming or scripting language (helpful)</a:t>
            </a:r>
          </a:p>
          <a:p>
            <a:r>
              <a:rPr lang="en-US" dirty="0"/>
              <a:t>Security</a:t>
            </a:r>
          </a:p>
          <a:p>
            <a:pPr lvl="1"/>
            <a:r>
              <a:rPr lang="en-US" dirty="0"/>
              <a:t>a high-level understanding of key security concepts, initial knowledge of some basic security concepts, such as firewalls</a:t>
            </a:r>
            <a:endParaRPr lang="x-none" dirty="0"/>
          </a:p>
        </p:txBody>
      </p:sp>
    </p:spTree>
    <p:extLst>
      <p:ext uri="{BB962C8B-B14F-4D97-AF65-F5344CB8AC3E}">
        <p14:creationId xmlns:p14="http://schemas.microsoft.com/office/powerpoint/2010/main" val="37142394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D08818-51B5-0E3E-9152-FBF8AF714F49}"/>
              </a:ext>
            </a:extLst>
          </p:cNvPr>
          <p:cNvSpPr>
            <a:spLocks noGrp="1"/>
          </p:cNvSpPr>
          <p:nvPr>
            <p:ph type="title"/>
          </p:nvPr>
        </p:nvSpPr>
        <p:spPr/>
        <p:txBody>
          <a:bodyPr/>
          <a:lstStyle/>
          <a:p>
            <a:r>
              <a:rPr lang="en-AU" dirty="0"/>
              <a:t>Certified Cloud Architect - AWS</a:t>
            </a:r>
            <a:endParaRPr lang="x-none" dirty="0"/>
          </a:p>
        </p:txBody>
      </p:sp>
      <p:sp>
        <p:nvSpPr>
          <p:cNvPr id="3" name="内容占位符 2">
            <a:extLst>
              <a:ext uri="{FF2B5EF4-FFF2-40B4-BE49-F238E27FC236}">
                <a16:creationId xmlns:a16="http://schemas.microsoft.com/office/drawing/2014/main" id="{2E5394D9-D491-3F7C-E1FA-2FB9AB4BE4E4}"/>
              </a:ext>
            </a:extLst>
          </p:cNvPr>
          <p:cNvSpPr>
            <a:spLocks noGrp="1"/>
          </p:cNvSpPr>
          <p:nvPr>
            <p:ph idx="1"/>
          </p:nvPr>
        </p:nvSpPr>
        <p:spPr/>
        <p:txBody>
          <a:bodyPr>
            <a:normAutofit/>
          </a:bodyPr>
          <a:lstStyle/>
          <a:p>
            <a:r>
              <a:rPr lang="en-US" sz="4400" dirty="0"/>
              <a:t>AWS Certified Solutions Architect – Associate</a:t>
            </a:r>
          </a:p>
          <a:p>
            <a:r>
              <a:rPr lang="en-US" sz="4400" dirty="0"/>
              <a:t>This certification validates technical expertise in designing and deploying systems on the AWS platform</a:t>
            </a:r>
          </a:p>
        </p:txBody>
      </p:sp>
    </p:spTree>
    <p:extLst>
      <p:ext uri="{BB962C8B-B14F-4D97-AF65-F5344CB8AC3E}">
        <p14:creationId xmlns:p14="http://schemas.microsoft.com/office/powerpoint/2010/main" val="2571695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5255" y="1390270"/>
            <a:ext cx="9144000" cy="1790700"/>
          </a:xfrm>
        </p:spPr>
        <p:txBody>
          <a:bodyPr>
            <a:noAutofit/>
          </a:bodyPr>
          <a:lstStyle/>
          <a:p>
            <a:r>
              <a:rPr lang="en-US" sz="6600" dirty="0"/>
              <a:t>COMP3017 </a:t>
            </a:r>
            <a:br>
              <a:rPr lang="en-US" sz="4950" dirty="0"/>
            </a:br>
            <a:r>
              <a:rPr lang="en-US" sz="4950" dirty="0"/>
              <a:t>Service Computing</a:t>
            </a:r>
            <a:endParaRPr lang="en-US" sz="3300" dirty="0"/>
          </a:p>
        </p:txBody>
      </p:sp>
    </p:spTree>
    <p:extLst>
      <p:ext uri="{BB962C8B-B14F-4D97-AF65-F5344CB8AC3E}">
        <p14:creationId xmlns:p14="http://schemas.microsoft.com/office/powerpoint/2010/main" val="20956254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D08818-51B5-0E3E-9152-FBF8AF714F49}"/>
              </a:ext>
            </a:extLst>
          </p:cNvPr>
          <p:cNvSpPr>
            <a:spLocks noGrp="1"/>
          </p:cNvSpPr>
          <p:nvPr>
            <p:ph type="title"/>
          </p:nvPr>
        </p:nvSpPr>
        <p:spPr/>
        <p:txBody>
          <a:bodyPr/>
          <a:lstStyle/>
          <a:p>
            <a:r>
              <a:rPr lang="en-AU" dirty="0"/>
              <a:t>Certified Cloud Architect – Microsoft Azure</a:t>
            </a:r>
            <a:endParaRPr lang="x-none" dirty="0"/>
          </a:p>
        </p:txBody>
      </p:sp>
      <p:sp>
        <p:nvSpPr>
          <p:cNvPr id="3" name="内容占位符 2">
            <a:extLst>
              <a:ext uri="{FF2B5EF4-FFF2-40B4-BE49-F238E27FC236}">
                <a16:creationId xmlns:a16="http://schemas.microsoft.com/office/drawing/2014/main" id="{2E5394D9-D491-3F7C-E1FA-2FB9AB4BE4E4}"/>
              </a:ext>
            </a:extLst>
          </p:cNvPr>
          <p:cNvSpPr>
            <a:spLocks noGrp="1"/>
          </p:cNvSpPr>
          <p:nvPr>
            <p:ph idx="1"/>
          </p:nvPr>
        </p:nvSpPr>
        <p:spPr/>
        <p:txBody>
          <a:bodyPr>
            <a:normAutofit/>
          </a:bodyPr>
          <a:lstStyle/>
          <a:p>
            <a:r>
              <a:rPr lang="en-US" sz="3600" dirty="0"/>
              <a:t>Microsoft Azure Solutions Architect</a:t>
            </a:r>
          </a:p>
          <a:p>
            <a:r>
              <a:rPr lang="en-US" sz="3600" dirty="0"/>
              <a:t>The certification requires expertise in compute, network, storage, and security to design solutions that run on Azure</a:t>
            </a:r>
          </a:p>
          <a:p>
            <a:r>
              <a:rPr lang="en-US" sz="3600" dirty="0"/>
              <a:t>Two exams:</a:t>
            </a:r>
          </a:p>
          <a:p>
            <a:pPr lvl="1"/>
            <a:r>
              <a:rPr lang="en-US" sz="3200" dirty="0"/>
              <a:t>AZ-300 Exam: Technologies for Microsoft Azure Architects</a:t>
            </a:r>
          </a:p>
          <a:p>
            <a:pPr lvl="1"/>
            <a:r>
              <a:rPr lang="en-US" sz="3200" dirty="0"/>
              <a:t>AZ-301 Exam: Designing a Microsoft Azure Architecture</a:t>
            </a:r>
            <a:endParaRPr lang="x-none" sz="3200" dirty="0"/>
          </a:p>
        </p:txBody>
      </p:sp>
    </p:spTree>
    <p:extLst>
      <p:ext uri="{BB962C8B-B14F-4D97-AF65-F5344CB8AC3E}">
        <p14:creationId xmlns:p14="http://schemas.microsoft.com/office/powerpoint/2010/main" val="673297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Choosing cloud deployments</a:t>
            </a:r>
          </a:p>
        </p:txBody>
      </p:sp>
      <p:sp>
        <p:nvSpPr>
          <p:cNvPr id="3" name="Content Placeholder 2"/>
          <p:cNvSpPr>
            <a:spLocks noGrp="1"/>
          </p:cNvSpPr>
          <p:nvPr>
            <p:ph idx="1"/>
          </p:nvPr>
        </p:nvSpPr>
        <p:spPr/>
        <p:txBody>
          <a:bodyPr>
            <a:normAutofit/>
          </a:bodyPr>
          <a:lstStyle/>
          <a:p>
            <a:r>
              <a:rPr lang="en-GB" sz="4400" dirty="0"/>
              <a:t>Public cloud?</a:t>
            </a:r>
          </a:p>
          <a:p>
            <a:r>
              <a:rPr lang="en-GB" sz="4400" dirty="0"/>
              <a:t>Private cloud?</a:t>
            </a:r>
          </a:p>
          <a:p>
            <a:r>
              <a:rPr lang="en-GB" sz="4400" dirty="0"/>
              <a:t>Hybrid cloud?</a:t>
            </a:r>
          </a:p>
        </p:txBody>
      </p:sp>
    </p:spTree>
    <p:extLst>
      <p:ext uri="{BB962C8B-B14F-4D97-AF65-F5344CB8AC3E}">
        <p14:creationId xmlns:p14="http://schemas.microsoft.com/office/powerpoint/2010/main" val="22245784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Making the choice to adopt private cloud</a:t>
            </a:r>
          </a:p>
        </p:txBody>
      </p:sp>
      <p:sp>
        <p:nvSpPr>
          <p:cNvPr id="3" name="Content Placeholder 2"/>
          <p:cNvSpPr>
            <a:spLocks noGrp="1"/>
          </p:cNvSpPr>
          <p:nvPr>
            <p:ph idx="1"/>
          </p:nvPr>
        </p:nvSpPr>
        <p:spPr/>
        <p:txBody>
          <a:bodyPr>
            <a:normAutofit/>
          </a:bodyPr>
          <a:lstStyle/>
          <a:p>
            <a:r>
              <a:rPr lang="en-GB" sz="3600" dirty="0"/>
              <a:t>Choosing private cloud over public mainly boils down to two things</a:t>
            </a:r>
          </a:p>
          <a:p>
            <a:pPr lvl="1"/>
            <a:r>
              <a:rPr lang="en-GB" sz="3200" dirty="0"/>
              <a:t>budgeting (choosing CAPEX over OPEX)</a:t>
            </a:r>
          </a:p>
          <a:p>
            <a:pPr lvl="1"/>
            <a:r>
              <a:rPr lang="en-GB" sz="3200" dirty="0"/>
              <a:t>control (in terms of security and privacy)</a:t>
            </a:r>
          </a:p>
        </p:txBody>
      </p:sp>
    </p:spTree>
    <p:extLst>
      <p:ext uri="{BB962C8B-B14F-4D97-AF65-F5344CB8AC3E}">
        <p14:creationId xmlns:p14="http://schemas.microsoft.com/office/powerpoint/2010/main" val="381380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Budgeting</a:t>
            </a:r>
          </a:p>
        </p:txBody>
      </p:sp>
      <p:sp>
        <p:nvSpPr>
          <p:cNvPr id="3" name="Content Placeholder 2"/>
          <p:cNvSpPr>
            <a:spLocks noGrp="1"/>
          </p:cNvSpPr>
          <p:nvPr>
            <p:ph idx="1"/>
          </p:nvPr>
        </p:nvSpPr>
        <p:spPr/>
        <p:txBody>
          <a:bodyPr>
            <a:normAutofit fontScale="92500" lnSpcReduction="10000"/>
          </a:bodyPr>
          <a:lstStyle/>
          <a:p>
            <a:r>
              <a:rPr lang="en-GB" dirty="0"/>
              <a:t>Capital Expenditures (</a:t>
            </a:r>
            <a:r>
              <a:rPr lang="en-GB" dirty="0" err="1"/>
              <a:t>CapEx</a:t>
            </a:r>
            <a:r>
              <a:rPr lang="en-GB" dirty="0"/>
              <a:t>)</a:t>
            </a:r>
          </a:p>
          <a:p>
            <a:pPr lvl="1"/>
            <a:r>
              <a:rPr lang="en-GB" dirty="0"/>
              <a:t>Purchases of significant goods or services that will be used to improve a company’s performance in the future</a:t>
            </a:r>
          </a:p>
          <a:p>
            <a:pPr lvl="2"/>
            <a:r>
              <a:rPr lang="en-GB" dirty="0"/>
              <a:t>Manufacturing plants, equipment, and machinery</a:t>
            </a:r>
          </a:p>
          <a:p>
            <a:pPr lvl="2"/>
            <a:r>
              <a:rPr lang="en-GB" dirty="0"/>
              <a:t>Building improvements</a:t>
            </a:r>
          </a:p>
          <a:p>
            <a:pPr lvl="2"/>
            <a:r>
              <a:rPr lang="en-GB" dirty="0"/>
              <a:t>Computers</a:t>
            </a:r>
          </a:p>
          <a:p>
            <a:pPr lvl="2"/>
            <a:r>
              <a:rPr lang="en-GB" dirty="0"/>
              <a:t>Vehicles and trucks</a:t>
            </a:r>
          </a:p>
          <a:p>
            <a:pPr lvl="2"/>
            <a:r>
              <a:rPr lang="en-GB" dirty="0"/>
              <a:t>…</a:t>
            </a:r>
          </a:p>
          <a:p>
            <a:r>
              <a:rPr lang="en-GB" dirty="0"/>
              <a:t>Operating Expenses (</a:t>
            </a:r>
            <a:r>
              <a:rPr lang="en-GB" dirty="0" err="1"/>
              <a:t>OpEx</a:t>
            </a:r>
            <a:r>
              <a:rPr lang="en-GB" dirty="0"/>
              <a:t>)</a:t>
            </a:r>
          </a:p>
          <a:p>
            <a:pPr lvl="1"/>
            <a:r>
              <a:rPr lang="en-GB" dirty="0"/>
              <a:t>The costs that a company incurs for running its day-to-day operations</a:t>
            </a:r>
          </a:p>
          <a:p>
            <a:pPr lvl="2"/>
            <a:r>
              <a:rPr lang="en-GB" dirty="0"/>
              <a:t>Rent and utilities</a:t>
            </a:r>
          </a:p>
          <a:p>
            <a:pPr lvl="2"/>
            <a:r>
              <a:rPr lang="en-GB" dirty="0"/>
              <a:t>Wages and salaries</a:t>
            </a:r>
          </a:p>
          <a:p>
            <a:pPr lvl="2"/>
            <a:r>
              <a:rPr lang="en-GB" dirty="0"/>
              <a:t>…</a:t>
            </a:r>
          </a:p>
          <a:p>
            <a:endParaRPr lang="en-GB" dirty="0"/>
          </a:p>
        </p:txBody>
      </p:sp>
    </p:spTree>
    <p:extLst>
      <p:ext uri="{BB962C8B-B14F-4D97-AF65-F5344CB8AC3E}">
        <p14:creationId xmlns:p14="http://schemas.microsoft.com/office/powerpoint/2010/main" val="14656048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C830C-785F-81A1-77C5-86F6CFB4AEDF}"/>
              </a:ext>
            </a:extLst>
          </p:cNvPr>
          <p:cNvSpPr>
            <a:spLocks noGrp="1"/>
          </p:cNvSpPr>
          <p:nvPr>
            <p:ph type="title"/>
          </p:nvPr>
        </p:nvSpPr>
        <p:spPr/>
        <p:txBody>
          <a:bodyPr/>
          <a:lstStyle/>
          <a:p>
            <a:r>
              <a:rPr lang="en-GB" dirty="0"/>
              <a:t>Budgeting issues</a:t>
            </a:r>
            <a:endParaRPr lang="x-none"/>
          </a:p>
        </p:txBody>
      </p:sp>
      <p:sp>
        <p:nvSpPr>
          <p:cNvPr id="3" name="内容占位符 2">
            <a:extLst>
              <a:ext uri="{FF2B5EF4-FFF2-40B4-BE49-F238E27FC236}">
                <a16:creationId xmlns:a16="http://schemas.microsoft.com/office/drawing/2014/main" id="{9647FA2A-E31F-182F-2FA6-DF66555A49B1}"/>
              </a:ext>
            </a:extLst>
          </p:cNvPr>
          <p:cNvSpPr>
            <a:spLocks noGrp="1"/>
          </p:cNvSpPr>
          <p:nvPr>
            <p:ph idx="1"/>
          </p:nvPr>
        </p:nvSpPr>
        <p:spPr/>
        <p:txBody>
          <a:bodyPr>
            <a:normAutofit/>
          </a:bodyPr>
          <a:lstStyle/>
          <a:p>
            <a:pPr algn="l"/>
            <a:r>
              <a:rPr lang="en-US" b="1" i="0" dirty="0">
                <a:solidFill>
                  <a:srgbClr val="151515"/>
                </a:solidFill>
                <a:effectLst/>
                <a:latin typeface="var(--pfe-theme--font-family--heading,&quot;Red Hat Display&quot;,&quot;RedHatDisplay&quot;,&quot;Overpass&quot;,Overpass,Arial,sans-serif)"/>
              </a:rPr>
              <a:t>Which cloud costs more?</a:t>
            </a:r>
          </a:p>
          <a:p>
            <a:pPr algn="l">
              <a:buFont typeface="Arial" panose="020B0604020202020204" pitchFamily="34" charset="0"/>
              <a:buChar char="•"/>
            </a:pPr>
            <a:r>
              <a:rPr lang="en-US" b="0" i="0" dirty="0">
                <a:solidFill>
                  <a:srgbClr val="151515"/>
                </a:solidFill>
                <a:effectLst/>
                <a:latin typeface="var(--pfe-theme--font-family,&quot;Red Hat Text&quot;,&quot;RedHatText&quot;,&quot;Overpass&quot;,Overpass,Arial,sans-serif)"/>
              </a:rPr>
              <a:t>You usually pay for what you use in a public cloud, though some public clouds don't charge tenants.</a:t>
            </a:r>
          </a:p>
          <a:p>
            <a:pPr algn="l">
              <a:buFont typeface="Arial" panose="020B0604020202020204" pitchFamily="34" charset="0"/>
              <a:buChar char="•"/>
            </a:pPr>
            <a:r>
              <a:rPr lang="en-US" b="0" i="0" dirty="0">
                <a:solidFill>
                  <a:srgbClr val="151515"/>
                </a:solidFill>
                <a:effectLst/>
                <a:latin typeface="var(--pfe-theme--font-family,&quot;Red Hat Text&quot;,&quot;RedHatText&quot;,&quot;Overpass&quot;,Overpass,Arial,sans-serif)"/>
              </a:rPr>
              <a:t>Whoever set up a private cloud is usually responsible for purchasing or renting new hardware and resources to scale up</a:t>
            </a:r>
          </a:p>
          <a:p>
            <a:pPr algn="l">
              <a:buFont typeface="Arial" panose="020B0604020202020204" pitchFamily="34" charset="0"/>
              <a:buChar char="•"/>
            </a:pPr>
            <a:r>
              <a:rPr lang="en-US" b="0" i="0" dirty="0">
                <a:solidFill>
                  <a:srgbClr val="151515"/>
                </a:solidFill>
                <a:effectLst/>
                <a:latin typeface="var(--pfe-theme--font-family,&quot;Red Hat Text&quot;,&quot;RedHatText&quot;,&quot;Overpass&quot;,Overpass,Arial,sans-serif)"/>
              </a:rPr>
              <a:t>Hybrid clouds can include any on-premises, off-premises, or provider's cloud to create a custom environment that suits your cost requirements</a:t>
            </a:r>
          </a:p>
          <a:p>
            <a:endParaRPr lang="x-none" dirty="0"/>
          </a:p>
        </p:txBody>
      </p:sp>
    </p:spTree>
    <p:extLst>
      <p:ext uri="{BB962C8B-B14F-4D97-AF65-F5344CB8AC3E}">
        <p14:creationId xmlns:p14="http://schemas.microsoft.com/office/powerpoint/2010/main" val="19197350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7D7EF4-D7BB-BCAD-401D-290013433CCC}"/>
              </a:ext>
            </a:extLst>
          </p:cNvPr>
          <p:cNvSpPr>
            <a:spLocks noGrp="1"/>
          </p:cNvSpPr>
          <p:nvPr>
            <p:ph type="title"/>
          </p:nvPr>
        </p:nvSpPr>
        <p:spPr/>
        <p:txBody>
          <a:bodyPr/>
          <a:lstStyle/>
          <a:p>
            <a:r>
              <a:rPr lang="en-GB" dirty="0"/>
              <a:t>Budgeting issues</a:t>
            </a:r>
            <a:endParaRPr lang="x-none"/>
          </a:p>
        </p:txBody>
      </p:sp>
      <p:sp>
        <p:nvSpPr>
          <p:cNvPr id="3" name="内容占位符 2">
            <a:extLst>
              <a:ext uri="{FF2B5EF4-FFF2-40B4-BE49-F238E27FC236}">
                <a16:creationId xmlns:a16="http://schemas.microsoft.com/office/drawing/2014/main" id="{D7F81CFF-0BC3-9D06-91FA-AD34686F799B}"/>
              </a:ext>
            </a:extLst>
          </p:cNvPr>
          <p:cNvSpPr>
            <a:spLocks noGrp="1"/>
          </p:cNvSpPr>
          <p:nvPr>
            <p:ph idx="1"/>
          </p:nvPr>
        </p:nvSpPr>
        <p:spPr/>
        <p:txBody>
          <a:bodyPr>
            <a:normAutofit fontScale="92500"/>
          </a:bodyPr>
          <a:lstStyle/>
          <a:p>
            <a:pPr algn="l"/>
            <a:r>
              <a:rPr lang="en-US" b="1" i="0" dirty="0">
                <a:solidFill>
                  <a:srgbClr val="151515"/>
                </a:solidFill>
                <a:effectLst/>
                <a:latin typeface="var(--pfe-theme--font-family--heading,&quot;Red Hat Display&quot;,&quot;RedHatDisplay&quot;,&quot;Overpass&quot;,Overpass,Arial,sans-serif)"/>
              </a:rPr>
              <a:t>Which cloud has the best resources?</a:t>
            </a:r>
          </a:p>
          <a:p>
            <a:pPr algn="l"/>
            <a:r>
              <a:rPr lang="en-US" i="0" dirty="0">
                <a:solidFill>
                  <a:srgbClr val="151515"/>
                </a:solidFill>
                <a:effectLst/>
                <a:latin typeface="RedHatText"/>
              </a:rPr>
              <a:t>That depends on how you want to spend money. Do you want to incur capital expenses (</a:t>
            </a:r>
            <a:r>
              <a:rPr lang="en-US" i="0" dirty="0" err="1">
                <a:solidFill>
                  <a:srgbClr val="151515"/>
                </a:solidFill>
                <a:effectLst/>
                <a:latin typeface="RedHatText"/>
              </a:rPr>
              <a:t>CapEx</a:t>
            </a:r>
            <a:r>
              <a:rPr lang="en-US" i="0" dirty="0">
                <a:solidFill>
                  <a:srgbClr val="151515"/>
                </a:solidFill>
                <a:effectLst/>
                <a:latin typeface="RedHatText"/>
              </a:rPr>
              <a:t>) or operating expenses (</a:t>
            </a:r>
            <a:r>
              <a:rPr lang="en-US" i="0" dirty="0" err="1">
                <a:solidFill>
                  <a:srgbClr val="151515"/>
                </a:solidFill>
                <a:effectLst/>
                <a:latin typeface="RedHatText"/>
              </a:rPr>
              <a:t>OpEx</a:t>
            </a:r>
            <a:r>
              <a:rPr lang="en-US" i="0" dirty="0">
                <a:solidFill>
                  <a:srgbClr val="151515"/>
                </a:solidFill>
                <a:effectLst/>
                <a:latin typeface="RedHatText"/>
              </a:rPr>
              <a:t>)? This is the classic </a:t>
            </a:r>
            <a:r>
              <a:rPr lang="en-US" i="1" dirty="0">
                <a:solidFill>
                  <a:srgbClr val="151515"/>
                </a:solidFill>
                <a:effectLst/>
                <a:latin typeface="RedHatText"/>
              </a:rPr>
              <a:t>scale-up</a:t>
            </a:r>
            <a:r>
              <a:rPr lang="en-US" i="0" dirty="0">
                <a:solidFill>
                  <a:srgbClr val="151515"/>
                </a:solidFill>
                <a:effectLst/>
                <a:latin typeface="RedHatText"/>
              </a:rPr>
              <a:t> vs. </a:t>
            </a:r>
            <a:r>
              <a:rPr lang="en-US" i="1" dirty="0">
                <a:solidFill>
                  <a:srgbClr val="151515"/>
                </a:solidFill>
                <a:effectLst/>
                <a:latin typeface="RedHatText"/>
              </a:rPr>
              <a:t>scale-out</a:t>
            </a:r>
            <a:r>
              <a:rPr lang="en-US" i="0" dirty="0">
                <a:solidFill>
                  <a:srgbClr val="151515"/>
                </a:solidFill>
                <a:effectLst/>
                <a:latin typeface="RedHatText"/>
              </a:rPr>
              <a:t> question.</a:t>
            </a:r>
          </a:p>
          <a:p>
            <a:pPr algn="l">
              <a:buFont typeface="Arial" panose="020B0604020202020204" pitchFamily="34" charset="0"/>
              <a:buChar char="•"/>
            </a:pPr>
            <a:r>
              <a:rPr lang="en-US" b="0" i="0" dirty="0">
                <a:solidFill>
                  <a:srgbClr val="151515"/>
                </a:solidFill>
                <a:effectLst/>
                <a:latin typeface="var(--pfe-theme--font-family,&quot;Red Hat Text&quot;,&quot;RedHatText&quot;,&quot;Overpass&quot;,Overpass,Arial,sans-serif)"/>
              </a:rPr>
              <a:t>Public cloud users seem to have unlimited access to resources, but accessing those resources is usually an operational expense.</a:t>
            </a:r>
          </a:p>
          <a:p>
            <a:pPr algn="l">
              <a:buFont typeface="Arial" panose="020B0604020202020204" pitchFamily="34" charset="0"/>
              <a:buChar char="•"/>
            </a:pPr>
            <a:r>
              <a:rPr lang="en-US" b="0" i="0" dirty="0">
                <a:solidFill>
                  <a:srgbClr val="151515"/>
                </a:solidFill>
                <a:effectLst/>
                <a:latin typeface="var(--pfe-theme--font-family,&quot;Red Hat Text&quot;,&quot;RedHatText&quot;,&quot;Overpass&quot;,Overpass,Arial,sans-serif)"/>
              </a:rPr>
              <a:t>Deploying more private cloud resources requires buying or renting more hardware—all capital expenses.</a:t>
            </a:r>
          </a:p>
          <a:p>
            <a:pPr algn="l">
              <a:buFont typeface="Arial" panose="020B0604020202020204" pitchFamily="34" charset="0"/>
              <a:buChar char="•"/>
            </a:pPr>
            <a:r>
              <a:rPr lang="en-US" b="0" i="0" dirty="0">
                <a:solidFill>
                  <a:srgbClr val="151515"/>
                </a:solidFill>
                <a:effectLst/>
                <a:latin typeface="var(--pfe-theme--font-family,&quot;Red Hat Text&quot;,&quot;RedHatText&quot;,&quot;Overpass&quot;,Overpass,Arial,sans-serif)"/>
              </a:rPr>
              <a:t>Hybrid clouds give you the option of using operating expenses to scale out or capital expenses to scale up</a:t>
            </a:r>
          </a:p>
          <a:p>
            <a:endParaRPr lang="x-none" dirty="0"/>
          </a:p>
        </p:txBody>
      </p:sp>
    </p:spTree>
    <p:extLst>
      <p:ext uri="{BB962C8B-B14F-4D97-AF65-F5344CB8AC3E}">
        <p14:creationId xmlns:p14="http://schemas.microsoft.com/office/powerpoint/2010/main" val="35483300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68BAD9-48A6-A95D-4AA1-218A8536F69B}"/>
              </a:ext>
            </a:extLst>
          </p:cNvPr>
          <p:cNvSpPr>
            <a:spLocks noGrp="1"/>
          </p:cNvSpPr>
          <p:nvPr>
            <p:ph type="title"/>
          </p:nvPr>
        </p:nvSpPr>
        <p:spPr/>
        <p:txBody>
          <a:bodyPr/>
          <a:lstStyle/>
          <a:p>
            <a:r>
              <a:rPr lang="en-GB" dirty="0"/>
              <a:t>Control issues</a:t>
            </a:r>
            <a:endParaRPr lang="x-none"/>
          </a:p>
        </p:txBody>
      </p:sp>
      <p:sp>
        <p:nvSpPr>
          <p:cNvPr id="3" name="内容占位符 2">
            <a:extLst>
              <a:ext uri="{FF2B5EF4-FFF2-40B4-BE49-F238E27FC236}">
                <a16:creationId xmlns:a16="http://schemas.microsoft.com/office/drawing/2014/main" id="{8B85B0CE-548A-6323-0E94-9A3A8AE1BA8D}"/>
              </a:ext>
            </a:extLst>
          </p:cNvPr>
          <p:cNvSpPr>
            <a:spLocks noGrp="1"/>
          </p:cNvSpPr>
          <p:nvPr>
            <p:ph idx="1"/>
          </p:nvPr>
        </p:nvSpPr>
        <p:spPr/>
        <p:txBody>
          <a:bodyPr>
            <a:normAutofit fontScale="85000" lnSpcReduction="20000"/>
          </a:bodyPr>
          <a:lstStyle/>
          <a:p>
            <a:pPr algn="l"/>
            <a:r>
              <a:rPr lang="en-US" b="1" i="0" dirty="0">
                <a:solidFill>
                  <a:srgbClr val="151515"/>
                </a:solidFill>
                <a:effectLst/>
                <a:latin typeface="var(--pfe-theme--font-family--heading,&quot;Red Hat Display&quot;,&quot;RedHatDisplay&quot;,&quot;Overpass&quot;,Overpass,Arial,sans-serif)"/>
              </a:rPr>
              <a:t>Which cloud is safest?</a:t>
            </a:r>
          </a:p>
          <a:p>
            <a:pPr algn="l">
              <a:buFont typeface="Arial" panose="020B0604020202020204" pitchFamily="34" charset="0"/>
              <a:buChar char="•"/>
            </a:pPr>
            <a:r>
              <a:rPr lang="en-US" b="0" i="0" dirty="0">
                <a:solidFill>
                  <a:srgbClr val="151515"/>
                </a:solidFill>
                <a:effectLst/>
                <a:latin typeface="var(--pfe-theme--font-family,&quot;Red Hat Text&quot;,&quot;RedHatText&quot;,&quot;Overpass&quot;,Overpass,Arial,sans-serif)"/>
              </a:rPr>
              <a:t>Public clouds </a:t>
            </a:r>
          </a:p>
          <a:p>
            <a:pPr lvl="1"/>
            <a:r>
              <a:rPr lang="en-US" dirty="0">
                <a:solidFill>
                  <a:srgbClr val="151515"/>
                </a:solidFill>
                <a:latin typeface="var(--pfe-theme--font-family,&quot;Red Hat Text&quot;,&quot;RedHatText&quot;,&quot;Overpass&quot;,Overpass,Arial,sans-serif)"/>
              </a:rPr>
              <a:t>T</a:t>
            </a:r>
            <a:r>
              <a:rPr lang="en-US" b="0" i="0" dirty="0">
                <a:solidFill>
                  <a:srgbClr val="151515"/>
                </a:solidFill>
                <a:effectLst/>
                <a:latin typeface="var(--pfe-theme--font-family,&quot;Red Hat Text&quot;,&quot;RedHatText&quot;,&quot;Overpass&quot;,Overpass,Arial,sans-serif)"/>
              </a:rPr>
              <a:t>end to have a wider variety of security threats due to multi-tenancy and numerous access points</a:t>
            </a:r>
          </a:p>
          <a:p>
            <a:pPr lvl="1"/>
            <a:r>
              <a:rPr lang="en-US" dirty="0">
                <a:solidFill>
                  <a:srgbClr val="151515"/>
                </a:solidFill>
                <a:latin typeface="var(--pfe-theme--font-family,&quot;Red Hat Text&quot;,&quot;RedHatText&quot;,&quot;Overpass&quot;,Overpass,Arial,sans-serif)"/>
              </a:rPr>
              <a:t>O</a:t>
            </a:r>
            <a:r>
              <a:rPr lang="en-US" b="0" i="0" dirty="0">
                <a:solidFill>
                  <a:srgbClr val="151515"/>
                </a:solidFill>
                <a:effectLst/>
                <a:latin typeface="var(--pfe-theme--font-family,&quot;Red Hat Text&quot;,&quot;RedHatText&quot;,&quot;Overpass&quot;,Overpass,Arial,sans-serif)"/>
              </a:rPr>
              <a:t>ften split security responsibilities</a:t>
            </a:r>
          </a:p>
          <a:p>
            <a:pPr lvl="2"/>
            <a:r>
              <a:rPr lang="en-US" b="0" i="0" dirty="0">
                <a:solidFill>
                  <a:srgbClr val="151515"/>
                </a:solidFill>
                <a:effectLst/>
                <a:latin typeface="var(--pfe-theme--font-family,&quot;Red Hat Text&quot;,&quot;RedHatText&quot;,&quot;Overpass&quot;,Overpass,Arial,sans-serif)"/>
              </a:rPr>
              <a:t>infrastructural security can be the provider’s responsibility </a:t>
            </a:r>
          </a:p>
          <a:p>
            <a:pPr lvl="2"/>
            <a:r>
              <a:rPr lang="en-US" b="0" i="0" dirty="0">
                <a:solidFill>
                  <a:srgbClr val="151515"/>
                </a:solidFill>
                <a:effectLst/>
                <a:latin typeface="var(--pfe-theme--font-family,&quot;Red Hat Text&quot;,&quot;RedHatText&quot;,&quot;Overpass&quot;,Overpass,Arial,sans-serif)"/>
              </a:rPr>
              <a:t>workload security can be the tenant's responsibility</a:t>
            </a:r>
          </a:p>
          <a:p>
            <a:pPr algn="l">
              <a:buFont typeface="Arial" panose="020B0604020202020204" pitchFamily="34" charset="0"/>
              <a:buChar char="•"/>
            </a:pPr>
            <a:r>
              <a:rPr lang="en-US" b="0" i="0" dirty="0">
                <a:solidFill>
                  <a:srgbClr val="151515"/>
                </a:solidFill>
                <a:effectLst/>
                <a:latin typeface="var(--pfe-theme--font-family,&quot;Red Hat Text&quot;,&quot;RedHatText&quot;,&quot;Overpass&quot;,Overpass,Arial,sans-serif)"/>
              </a:rPr>
              <a:t>Private clouds</a:t>
            </a:r>
          </a:p>
          <a:p>
            <a:pPr lvl="1"/>
            <a:r>
              <a:rPr lang="en-US" b="0" i="0" dirty="0">
                <a:solidFill>
                  <a:srgbClr val="151515"/>
                </a:solidFill>
                <a:effectLst/>
                <a:latin typeface="var(--pfe-theme--font-family,&quot;Red Hat Text&quot;,&quot;RedHatText&quot;,&quot;Overpass&quot;,Overpass,Arial,sans-serif)"/>
              </a:rPr>
              <a:t>Are thought to be more secure because workloads usually run behind the user's firewall</a:t>
            </a:r>
          </a:p>
          <a:p>
            <a:pPr lvl="1"/>
            <a:r>
              <a:rPr lang="en-US" b="0" i="0" dirty="0">
                <a:solidFill>
                  <a:srgbClr val="151515"/>
                </a:solidFill>
                <a:effectLst/>
                <a:latin typeface="var(--pfe-theme--font-family,&quot;Red Hat Text&quot;,&quot;RedHatText&quot;,&quot;Overpass&quot;,Overpass,Arial,sans-serif)"/>
              </a:rPr>
              <a:t>All depends on how strong the user’s own security is</a:t>
            </a:r>
          </a:p>
          <a:p>
            <a:pPr algn="l">
              <a:buFont typeface="Arial" panose="020B0604020202020204" pitchFamily="34" charset="0"/>
              <a:buChar char="•"/>
            </a:pPr>
            <a:r>
              <a:rPr lang="en-US" dirty="0">
                <a:solidFill>
                  <a:srgbClr val="151515"/>
                </a:solidFill>
                <a:latin typeface="var(--pfe-theme--font-family,&quot;Red Hat Text&quot;,&quot;RedHatText&quot;,&quot;Overpass&quot;,Overpass,Arial,sans-serif)"/>
              </a:rPr>
              <a:t>Hybrid cloud </a:t>
            </a:r>
          </a:p>
          <a:p>
            <a:pPr lvl="1"/>
            <a:r>
              <a:rPr lang="en-US" dirty="0">
                <a:solidFill>
                  <a:srgbClr val="151515"/>
                </a:solidFill>
                <a:latin typeface="var(--pfe-theme--font-family,&quot;Red Hat Text&quot;,&quot;RedHatText&quot;,&quot;Overpass&quot;,Overpass,Arial,sans-serif)"/>
              </a:rPr>
              <a:t>security is made up of the best features of every environment</a:t>
            </a:r>
          </a:p>
          <a:p>
            <a:pPr lvl="1"/>
            <a:r>
              <a:rPr lang="en-US" dirty="0">
                <a:solidFill>
                  <a:srgbClr val="151515"/>
                </a:solidFill>
                <a:latin typeface="var(--pfe-theme--font-family,&quot;Red Hat Text&quot;,&quot;RedHatText&quot;,&quot;Overpass&quot;,Overpass,Arial,sans-serif)"/>
              </a:rPr>
              <a:t>users </a:t>
            </a:r>
            <a:r>
              <a:rPr lang="en-US" b="0" i="0" dirty="0">
                <a:solidFill>
                  <a:srgbClr val="151515"/>
                </a:solidFill>
                <a:effectLst/>
                <a:latin typeface="var(--pfe-theme--font-family,&quot;Red Hat Text&quot;,&quot;RedHatText&quot;,&quot;Overpass&quot;,Overpass,Arial,sans-serif)"/>
              </a:rPr>
              <a:t>and admins can minimize data exposure by moving workloads and data across environments based on compliance, audit, policy, or security requirements</a:t>
            </a:r>
          </a:p>
          <a:p>
            <a:endParaRPr lang="x-none" dirty="0"/>
          </a:p>
        </p:txBody>
      </p:sp>
    </p:spTree>
    <p:extLst>
      <p:ext uri="{BB962C8B-B14F-4D97-AF65-F5344CB8AC3E}">
        <p14:creationId xmlns:p14="http://schemas.microsoft.com/office/powerpoint/2010/main" val="39423903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p:txBody>
          <a:bodyPr>
            <a:normAutofit/>
          </a:bodyPr>
          <a:lstStyle/>
          <a:p>
            <a:r>
              <a:rPr lang="en-GB" sz="3600" dirty="0"/>
              <a:t>All private clouds offer an isolated environment but differ on how they are hosted and how much management they receive from the provider</a:t>
            </a:r>
          </a:p>
          <a:p>
            <a:r>
              <a:rPr lang="en-GB" sz="3600" dirty="0"/>
              <a:t>Private clouds are based on the same technologies as public and hybrid clouds</a:t>
            </a:r>
          </a:p>
          <a:p>
            <a:r>
              <a:rPr lang="en-GB" sz="3600" dirty="0"/>
              <a:t>Before adopting cloud technology, companies need to first develop a migration strategy in which they define their needs, expectations, and goals </a:t>
            </a:r>
          </a:p>
          <a:p>
            <a:endParaRPr lang="en-GB" sz="3600" dirty="0"/>
          </a:p>
        </p:txBody>
      </p:sp>
    </p:spTree>
    <p:extLst>
      <p:ext uri="{BB962C8B-B14F-4D97-AF65-F5344CB8AC3E}">
        <p14:creationId xmlns:p14="http://schemas.microsoft.com/office/powerpoint/2010/main" val="183170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97073"/>
            <a:ext cx="10515600" cy="2852737"/>
          </a:xfrm>
        </p:spPr>
        <p:txBody>
          <a:bodyPr>
            <a:normAutofit/>
          </a:bodyPr>
          <a:lstStyle/>
          <a:p>
            <a:pPr algn="ctr"/>
            <a:r>
              <a:rPr lang="en-GB" dirty="0"/>
              <a:t>Topic 6: Problems with cloud computing</a:t>
            </a:r>
            <a:endParaRPr 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450" y="3973"/>
            <a:ext cx="5223565" cy="3419061"/>
          </a:xfrm>
          <a:prstGeom prst="rect">
            <a:avLst/>
          </a:prstGeom>
        </p:spPr>
      </p:pic>
    </p:spTree>
    <p:extLst>
      <p:ext uri="{BB962C8B-B14F-4D97-AF65-F5344CB8AC3E}">
        <p14:creationId xmlns:p14="http://schemas.microsoft.com/office/powerpoint/2010/main" val="13526725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914400" y="2130426"/>
            <a:ext cx="10363200" cy="1470025"/>
          </a:xfrm>
        </p:spPr>
        <p:txBody>
          <a:bodyPr/>
          <a:lstStyle/>
          <a:p>
            <a:pPr eaLnBrk="1" hangingPunct="1"/>
            <a:r>
              <a:rPr lang="en-US" altLang="en-US"/>
              <a:t>Security Issues in Cloud Computing</a:t>
            </a:r>
          </a:p>
        </p:txBody>
      </p:sp>
    </p:spTree>
    <p:extLst>
      <p:ext uri="{BB962C8B-B14F-4D97-AF65-F5344CB8AC3E}">
        <p14:creationId xmlns:p14="http://schemas.microsoft.com/office/powerpoint/2010/main" val="4082616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687" y="2905633"/>
            <a:ext cx="11215315" cy="2852737"/>
          </a:xfrm>
        </p:spPr>
        <p:txBody>
          <a:bodyPr>
            <a:normAutofit/>
          </a:bodyPr>
          <a:lstStyle/>
          <a:p>
            <a:pPr algn="ctr"/>
            <a:r>
              <a:rPr lang="en-GB" sz="4400" dirty="0"/>
              <a:t>Module Seven: Hot topics in Service Computing</a:t>
            </a:r>
            <a:br>
              <a:rPr lang="en-GB" sz="4400" dirty="0"/>
            </a:br>
            <a:r>
              <a:rPr lang="en-GB" sz="4400" dirty="0"/>
              <a:t>- Cloud - </a:t>
            </a:r>
            <a:endParaRPr lang="en-US" sz="44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450" y="3973"/>
            <a:ext cx="5223565" cy="3419061"/>
          </a:xfrm>
          <a:prstGeom prst="rect">
            <a:avLst/>
          </a:prstGeom>
        </p:spPr>
      </p:pic>
    </p:spTree>
    <p:extLst>
      <p:ext uri="{BB962C8B-B14F-4D97-AF65-F5344CB8AC3E}">
        <p14:creationId xmlns:p14="http://schemas.microsoft.com/office/powerpoint/2010/main" val="22688685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GB"/>
              <a:t>Intended learning </a:t>
            </a:r>
            <a:r>
              <a:rPr lang="en-GB" dirty="0"/>
              <a:t>outcomes</a:t>
            </a:r>
          </a:p>
        </p:txBody>
      </p:sp>
      <p:sp>
        <p:nvSpPr>
          <p:cNvPr id="3" name="内容占位符 2"/>
          <p:cNvSpPr>
            <a:spLocks noGrp="1"/>
          </p:cNvSpPr>
          <p:nvPr>
            <p:ph idx="1"/>
          </p:nvPr>
        </p:nvSpPr>
        <p:spPr/>
        <p:txBody>
          <a:bodyPr>
            <a:normAutofit lnSpcReduction="10000"/>
          </a:bodyPr>
          <a:lstStyle/>
          <a:p>
            <a:r>
              <a:rPr lang="en-GB" sz="4400" dirty="0"/>
              <a:t>After completing this topic, you will be able to:</a:t>
            </a:r>
          </a:p>
          <a:p>
            <a:pPr lvl="1"/>
            <a:r>
              <a:rPr lang="en-GB" sz="4000" dirty="0"/>
              <a:t>Present cloud issues/characteristics that create interesting security problems</a:t>
            </a:r>
          </a:p>
          <a:p>
            <a:pPr lvl="1"/>
            <a:r>
              <a:rPr lang="en-GB" sz="4000" dirty="0"/>
              <a:t>Identify a few security issues within this framework</a:t>
            </a:r>
          </a:p>
          <a:p>
            <a:pPr lvl="1"/>
            <a:r>
              <a:rPr lang="en-GB" sz="4000" dirty="0"/>
              <a:t>Discuss some approaches that address these issues</a:t>
            </a:r>
          </a:p>
        </p:txBody>
      </p:sp>
    </p:spTree>
    <p:extLst>
      <p:ext uri="{BB962C8B-B14F-4D97-AF65-F5344CB8AC3E}">
        <p14:creationId xmlns:p14="http://schemas.microsoft.com/office/powerpoint/2010/main" val="15134206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720AF9-40E7-47B1-8CEC-2300FA7F3677}"/>
              </a:ext>
            </a:extLst>
          </p:cNvPr>
          <p:cNvSpPr/>
          <p:nvPr/>
        </p:nvSpPr>
        <p:spPr>
          <a:xfrm>
            <a:off x="660400" y="637869"/>
            <a:ext cx="10871200" cy="5140961"/>
          </a:xfrm>
          <a:prstGeom prst="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TextBox 5">
            <a:extLst>
              <a:ext uri="{FF2B5EF4-FFF2-40B4-BE49-F238E27FC236}">
                <a16:creationId xmlns:a16="http://schemas.microsoft.com/office/drawing/2014/main" id="{801A56B6-41BC-49A4-8694-409092B92D8D}"/>
              </a:ext>
            </a:extLst>
          </p:cNvPr>
          <p:cNvSpPr txBox="1"/>
          <p:nvPr/>
        </p:nvSpPr>
        <p:spPr>
          <a:xfrm>
            <a:off x="5512374" y="1233058"/>
            <a:ext cx="6028489" cy="2831544"/>
          </a:xfrm>
          <a:prstGeom prst="rect">
            <a:avLst/>
          </a:prstGeom>
          <a:noFill/>
        </p:spPr>
        <p:txBody>
          <a:bodyPr wrap="square" rtlCol="0">
            <a:spAutoFit/>
          </a:bodyPr>
          <a:lstStyle/>
          <a:p>
            <a:pPr marL="342900" marR="0" lvl="0" indent="-342900">
              <a:spcBef>
                <a:spcPts val="0"/>
              </a:spcBef>
              <a:spcAft>
                <a:spcPts val="1200"/>
              </a:spcAft>
              <a:buFont typeface="Symbol" panose="05050102010706020507" pitchFamily="18" charset="2"/>
              <a:buChar char=""/>
            </a:pPr>
            <a:r>
              <a:rPr lang="en-US" sz="2800" dirty="0">
                <a:solidFill>
                  <a:srgbClr val="323130"/>
                </a:solidFill>
                <a:effectLst/>
                <a:latin typeface="Inter" panose="020B0502030000000004" pitchFamily="34" charset="0"/>
                <a:ea typeface="Inter" panose="020B0502030000000004" pitchFamily="34" charset="0"/>
                <a:cs typeface="Consolas" panose="020B0609020204030204" pitchFamily="49" charset="0"/>
              </a:rPr>
              <a:t>Security and risk management spending grew 6.4% in 2020 </a:t>
            </a:r>
          </a:p>
          <a:p>
            <a:pPr marL="342900" marR="0" lvl="0" indent="-342900">
              <a:spcBef>
                <a:spcPts val="0"/>
              </a:spcBef>
              <a:spcAft>
                <a:spcPts val="1200"/>
              </a:spcAft>
              <a:buFont typeface="Symbol" panose="05050102010706020507" pitchFamily="18" charset="2"/>
              <a:buChar char=""/>
            </a:pPr>
            <a:r>
              <a:rPr lang="en-US" sz="2800" dirty="0">
                <a:solidFill>
                  <a:srgbClr val="323130"/>
                </a:solidFill>
                <a:effectLst/>
                <a:latin typeface="Inter" panose="020B0502030000000004" pitchFamily="34" charset="0"/>
                <a:ea typeface="Inter" panose="020B0502030000000004" pitchFamily="34" charset="0"/>
                <a:cs typeface="Consolas" panose="020B0609020204030204" pitchFamily="49" charset="0"/>
              </a:rPr>
              <a:t>As per a recent study, 79% of enterprises want better integrated security and governance for their data in the cloud</a:t>
            </a:r>
          </a:p>
        </p:txBody>
      </p:sp>
      <p:sp>
        <p:nvSpPr>
          <p:cNvPr id="8" name="TextBox 7">
            <a:extLst>
              <a:ext uri="{FF2B5EF4-FFF2-40B4-BE49-F238E27FC236}">
                <a16:creationId xmlns:a16="http://schemas.microsoft.com/office/drawing/2014/main" id="{9E6CEA2E-D947-466D-93E3-A95527B4BC61}"/>
              </a:ext>
            </a:extLst>
          </p:cNvPr>
          <p:cNvSpPr txBox="1"/>
          <p:nvPr/>
        </p:nvSpPr>
        <p:spPr>
          <a:xfrm>
            <a:off x="5635162" y="709838"/>
            <a:ext cx="5715026" cy="461665"/>
          </a:xfrm>
          <a:prstGeom prst="rect">
            <a:avLst/>
          </a:prstGeom>
          <a:noFill/>
        </p:spPr>
        <p:txBody>
          <a:bodyPr wrap="none" rtlCol="0">
            <a:spAutoFit/>
          </a:bodyPr>
          <a:lstStyle/>
          <a:p>
            <a:r>
              <a:rPr lang="en-US" sz="2400" b="1" dirty="0">
                <a:solidFill>
                  <a:srgbClr val="2B64DA"/>
                </a:solidFill>
                <a:latin typeface="Bai Jamjuree" panose="00000500000000000000" pitchFamily="2" charset="-34"/>
                <a:cs typeface="Bai Jamjuree" panose="00000500000000000000" pitchFamily="2" charset="-34"/>
              </a:rPr>
              <a:t>Some Cloud Security Statistics</a:t>
            </a:r>
          </a:p>
        </p:txBody>
      </p:sp>
      <p:pic>
        <p:nvPicPr>
          <p:cNvPr id="7" name="Picture 6" descr="A picture containing text&#10;&#10;Description automatically generated">
            <a:extLst>
              <a:ext uri="{FF2B5EF4-FFF2-40B4-BE49-F238E27FC236}">
                <a16:creationId xmlns:a16="http://schemas.microsoft.com/office/drawing/2014/main" id="{75772226-D563-47E2-A245-7A026CF9CF9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6588" t="2113" r="18226" b="-1"/>
          <a:stretch/>
        </p:blipFill>
        <p:spPr>
          <a:xfrm>
            <a:off x="669664" y="629919"/>
            <a:ext cx="4621004" cy="5140960"/>
          </a:xfrm>
          <a:prstGeom prst="rect">
            <a:avLst/>
          </a:prstGeom>
        </p:spPr>
      </p:pic>
    </p:spTree>
    <p:extLst>
      <p:ext uri="{BB962C8B-B14F-4D97-AF65-F5344CB8AC3E}">
        <p14:creationId xmlns:p14="http://schemas.microsoft.com/office/powerpoint/2010/main" val="1383293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91684" y="303213"/>
            <a:ext cx="9810749" cy="1714500"/>
          </a:xfrm>
        </p:spPr>
        <p:txBody>
          <a:bodyPr rIns="35717"/>
          <a:lstStyle/>
          <a:p>
            <a:pPr eaLnBrk="1" hangingPunct="1"/>
            <a:r>
              <a:rPr lang="en-US" altLang="en-US"/>
              <a:t>Cloud Computing: A Massive Concentration of Resources</a:t>
            </a:r>
          </a:p>
        </p:txBody>
      </p:sp>
      <p:sp>
        <p:nvSpPr>
          <p:cNvPr id="6147" name="Rectangle 3"/>
          <p:cNvSpPr>
            <a:spLocks noGrp="1" noChangeArrowheads="1"/>
          </p:cNvSpPr>
          <p:nvPr>
            <p:ph type="body" idx="1"/>
          </p:nvPr>
        </p:nvSpPr>
        <p:spPr>
          <a:xfrm>
            <a:off x="462256" y="3063889"/>
            <a:ext cx="11000317" cy="2451801"/>
          </a:xfrm>
        </p:spPr>
        <p:txBody>
          <a:bodyPr rIns="35717" anchor="ctr">
            <a:noAutofit/>
          </a:bodyPr>
          <a:lstStyle/>
          <a:p>
            <a:pPr marL="889000" indent="-571500" eaLnBrk="1" hangingPunct="1">
              <a:buSzPct val="171000"/>
            </a:pPr>
            <a:r>
              <a:rPr lang="en-US" altLang="en-US" sz="3600" dirty="0"/>
              <a:t>Also a massive concentration of risk</a:t>
            </a:r>
          </a:p>
          <a:p>
            <a:pPr marL="1333500" lvl="1" indent="-571500" eaLnBrk="1" hangingPunct="1">
              <a:buSzPct val="171000"/>
            </a:pPr>
            <a:r>
              <a:rPr lang="en-US" altLang="en-US" sz="3200" dirty="0"/>
              <a:t>expected loss from a single breach can be significantly larger</a:t>
            </a:r>
          </a:p>
          <a:p>
            <a:pPr marL="1333500" lvl="1" indent="-571500" eaLnBrk="1" hangingPunct="1">
              <a:buSzPct val="171000"/>
            </a:pPr>
            <a:r>
              <a:rPr lang="en-US" altLang="en-US" sz="3200" dirty="0"/>
              <a:t>concentration of “users” represents a concentration of threats</a:t>
            </a:r>
          </a:p>
          <a:p>
            <a:pPr marL="889000" indent="-571500" eaLnBrk="1" hangingPunct="1">
              <a:buSzPct val="171000"/>
            </a:pPr>
            <a:r>
              <a:rPr lang="en-US" altLang="en-US" sz="3600" dirty="0"/>
              <a:t>“Ultimately, you can outsource responsibility but you can’t outsource accountability.”</a:t>
            </a:r>
          </a:p>
        </p:txBody>
      </p:sp>
      <p:sp>
        <p:nvSpPr>
          <p:cNvPr id="5" name="Text Box 4"/>
          <p:cNvSpPr txBox="1">
            <a:spLocks noChangeArrowheads="1"/>
          </p:cNvSpPr>
          <p:nvPr/>
        </p:nvSpPr>
        <p:spPr bwMode="auto">
          <a:xfrm>
            <a:off x="1027075" y="6324601"/>
            <a:ext cx="1056110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050" dirty="0"/>
              <a:t>J. McDermott, (2009) "Security Requirements for Virtualization in Cloud Computing," presented at the ACSAC Cloud Security Workshop, Honolulu, Hawaii, USA, 2009.</a:t>
            </a:r>
          </a:p>
        </p:txBody>
      </p:sp>
    </p:spTree>
    <p:extLst>
      <p:ext uri="{BB962C8B-B14F-4D97-AF65-F5344CB8AC3E}">
        <p14:creationId xmlns:p14="http://schemas.microsoft.com/office/powerpoint/2010/main" val="1751229317"/>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C86DA8-19E2-4E62-9157-CB63CBE09624}"/>
              </a:ext>
            </a:extLst>
          </p:cNvPr>
          <p:cNvSpPr>
            <a:spLocks noGrp="1"/>
          </p:cNvSpPr>
          <p:nvPr>
            <p:ph type="title"/>
          </p:nvPr>
        </p:nvSpPr>
        <p:spPr>
          <a:xfrm>
            <a:off x="838200" y="316998"/>
            <a:ext cx="10515600" cy="1325563"/>
          </a:xfrm>
        </p:spPr>
        <p:txBody>
          <a:bodyPr>
            <a:normAutofit/>
          </a:bodyPr>
          <a:lstStyle/>
          <a:p>
            <a:r>
              <a:rPr lang="en-US" sz="4000" dirty="0"/>
              <a:t>Threats &amp; Vulnerabilities</a:t>
            </a:r>
            <a:endParaRPr lang="en-US" sz="4000" b="1" dirty="0"/>
          </a:p>
        </p:txBody>
      </p:sp>
      <p:sp>
        <p:nvSpPr>
          <p:cNvPr id="4" name="Content Placeholder 3">
            <a:extLst>
              <a:ext uri="{FF2B5EF4-FFF2-40B4-BE49-F238E27FC236}">
                <a16:creationId xmlns:a16="http://schemas.microsoft.com/office/drawing/2014/main" id="{67B7217D-A08F-46FC-8EE0-7FC7F969D7BF}"/>
              </a:ext>
            </a:extLst>
          </p:cNvPr>
          <p:cNvSpPr>
            <a:spLocks noGrp="1"/>
          </p:cNvSpPr>
          <p:nvPr>
            <p:ph idx="1"/>
          </p:nvPr>
        </p:nvSpPr>
        <p:spPr>
          <a:xfrm>
            <a:off x="838200" y="1823786"/>
            <a:ext cx="11079480" cy="4351339"/>
          </a:xfrm>
        </p:spPr>
        <p:txBody>
          <a:bodyPr>
            <a:normAutofit lnSpcReduction="10000"/>
          </a:bodyPr>
          <a:lstStyle/>
          <a:p>
            <a:pPr>
              <a:lnSpc>
                <a:spcPct val="100000"/>
              </a:lnSpc>
            </a:pPr>
            <a:r>
              <a:rPr lang="en-US" sz="3600" b="1" dirty="0"/>
              <a:t>Threat</a:t>
            </a:r>
            <a:r>
              <a:rPr lang="en-US" sz="3600" dirty="0"/>
              <a:t> is harm or unauthorized access that might occur due to vulnerability and destroy organization assets, organization operations or system information</a:t>
            </a:r>
          </a:p>
          <a:p>
            <a:pPr>
              <a:lnSpc>
                <a:spcPct val="100000"/>
              </a:lnSpc>
            </a:pPr>
            <a:endParaRPr lang="en-US" sz="3600" dirty="0"/>
          </a:p>
          <a:p>
            <a:pPr>
              <a:lnSpc>
                <a:spcPct val="100000"/>
              </a:lnSpc>
            </a:pPr>
            <a:r>
              <a:rPr lang="en-US" sz="3600" b="1" dirty="0"/>
              <a:t>Vulnerability</a:t>
            </a:r>
            <a:r>
              <a:rPr lang="en-US" sz="3600" dirty="0"/>
              <a:t> is any weakness in information system, system security procedures, internal controls or implementation that could be exploited or triggered by a threat resources</a:t>
            </a:r>
          </a:p>
          <a:p>
            <a:pPr>
              <a:lnSpc>
                <a:spcPct val="100000"/>
              </a:lnSpc>
            </a:pPr>
            <a:endParaRPr lang="en-US" sz="3600" dirty="0"/>
          </a:p>
        </p:txBody>
      </p:sp>
      <p:sp>
        <p:nvSpPr>
          <p:cNvPr id="2" name="Slide Number Placeholder 1">
            <a:extLst>
              <a:ext uri="{FF2B5EF4-FFF2-40B4-BE49-F238E27FC236}">
                <a16:creationId xmlns:a16="http://schemas.microsoft.com/office/drawing/2014/main" id="{AFE9267B-96F0-4D50-B4C6-5A935860A4F5}"/>
              </a:ext>
            </a:extLst>
          </p:cNvPr>
          <p:cNvSpPr>
            <a:spLocks noGrp="1"/>
          </p:cNvSpPr>
          <p:nvPr>
            <p:ph type="sldNum" sz="quarter" idx="12"/>
          </p:nvPr>
        </p:nvSpPr>
        <p:spPr>
          <a:xfrm>
            <a:off x="9448800" y="6356350"/>
            <a:ext cx="2743200" cy="365125"/>
          </a:xfrm>
          <a:prstGeom prst="rect">
            <a:avLst/>
          </a:prstGeom>
        </p:spPr>
        <p:txBody>
          <a:bodyPr/>
          <a:lstStyle/>
          <a:p>
            <a:fld id="{FCEE2C88-6C8F-484D-AF69-578F576B1F44}" type="slidenum">
              <a:rPr lang="en-US" smtClean="0"/>
              <a:pPr/>
              <a:t>43</a:t>
            </a:fld>
            <a:endParaRPr lang="en-US" dirty="0"/>
          </a:p>
        </p:txBody>
      </p:sp>
    </p:spTree>
    <p:extLst>
      <p:ext uri="{BB962C8B-B14F-4D97-AF65-F5344CB8AC3E}">
        <p14:creationId xmlns:p14="http://schemas.microsoft.com/office/powerpoint/2010/main" val="24283632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C86DA8-19E2-4E62-9157-CB63CBE09624}"/>
              </a:ext>
            </a:extLst>
          </p:cNvPr>
          <p:cNvSpPr>
            <a:spLocks noGrp="1"/>
          </p:cNvSpPr>
          <p:nvPr>
            <p:ph type="title"/>
          </p:nvPr>
        </p:nvSpPr>
        <p:spPr/>
        <p:txBody>
          <a:bodyPr>
            <a:normAutofit/>
          </a:bodyPr>
          <a:lstStyle/>
          <a:p>
            <a:r>
              <a:rPr lang="en-US" sz="4000" dirty="0"/>
              <a:t>Threats</a:t>
            </a:r>
            <a:endParaRPr lang="en-US" sz="4000" b="1" dirty="0"/>
          </a:p>
        </p:txBody>
      </p:sp>
      <p:sp>
        <p:nvSpPr>
          <p:cNvPr id="4" name="Content Placeholder 3">
            <a:extLst>
              <a:ext uri="{FF2B5EF4-FFF2-40B4-BE49-F238E27FC236}">
                <a16:creationId xmlns:a16="http://schemas.microsoft.com/office/drawing/2014/main" id="{67B7217D-A08F-46FC-8EE0-7FC7F969D7BF}"/>
              </a:ext>
            </a:extLst>
          </p:cNvPr>
          <p:cNvSpPr>
            <a:spLocks noGrp="1"/>
          </p:cNvSpPr>
          <p:nvPr>
            <p:ph idx="1"/>
          </p:nvPr>
        </p:nvSpPr>
        <p:spPr>
          <a:xfrm>
            <a:off x="838200" y="1825625"/>
            <a:ext cx="11079480" cy="4351339"/>
          </a:xfrm>
        </p:spPr>
        <p:txBody>
          <a:bodyPr>
            <a:normAutofit fontScale="92500" lnSpcReduction="10000"/>
          </a:bodyPr>
          <a:lstStyle/>
          <a:p>
            <a:pPr>
              <a:lnSpc>
                <a:spcPct val="100000"/>
              </a:lnSpc>
            </a:pPr>
            <a:r>
              <a:rPr lang="en-US" sz="3600" dirty="0"/>
              <a:t>Data loss or leakage </a:t>
            </a:r>
          </a:p>
          <a:p>
            <a:pPr>
              <a:lnSpc>
                <a:spcPct val="100000"/>
              </a:lnSpc>
            </a:pPr>
            <a:r>
              <a:rPr lang="en-US" sz="3600" dirty="0"/>
              <a:t>Denial of service attack </a:t>
            </a:r>
          </a:p>
          <a:p>
            <a:pPr>
              <a:lnSpc>
                <a:spcPct val="100000"/>
              </a:lnSpc>
            </a:pPr>
            <a:r>
              <a:rPr lang="en-US" sz="3600" dirty="0"/>
              <a:t>Malicious insider</a:t>
            </a:r>
          </a:p>
          <a:p>
            <a:pPr>
              <a:lnSpc>
                <a:spcPct val="100000"/>
              </a:lnSpc>
            </a:pPr>
            <a:r>
              <a:rPr lang="en-US" sz="3600" dirty="0"/>
              <a:t>Data breaches </a:t>
            </a:r>
          </a:p>
          <a:p>
            <a:pPr>
              <a:lnSpc>
                <a:spcPct val="100000"/>
              </a:lnSpc>
            </a:pPr>
            <a:r>
              <a:rPr lang="en-US" sz="3600" dirty="0"/>
              <a:t>Abuse of cloud services</a:t>
            </a:r>
          </a:p>
          <a:p>
            <a:pPr>
              <a:lnSpc>
                <a:spcPct val="100000"/>
              </a:lnSpc>
            </a:pPr>
            <a:r>
              <a:rPr lang="en-US" sz="3600" dirty="0"/>
              <a:t>Unauthorized access to API</a:t>
            </a:r>
          </a:p>
          <a:p>
            <a:pPr>
              <a:lnSpc>
                <a:spcPct val="100000"/>
              </a:lnSpc>
            </a:pPr>
            <a:r>
              <a:rPr lang="en-US" sz="3600" dirty="0"/>
              <a:t>…</a:t>
            </a:r>
          </a:p>
        </p:txBody>
      </p:sp>
      <p:sp>
        <p:nvSpPr>
          <p:cNvPr id="2" name="Slide Number Placeholder 1">
            <a:extLst>
              <a:ext uri="{FF2B5EF4-FFF2-40B4-BE49-F238E27FC236}">
                <a16:creationId xmlns:a16="http://schemas.microsoft.com/office/drawing/2014/main" id="{AFE9267B-96F0-4D50-B4C6-5A935860A4F5}"/>
              </a:ext>
            </a:extLst>
          </p:cNvPr>
          <p:cNvSpPr>
            <a:spLocks noGrp="1"/>
          </p:cNvSpPr>
          <p:nvPr>
            <p:ph type="sldNum" sz="quarter" idx="12"/>
          </p:nvPr>
        </p:nvSpPr>
        <p:spPr>
          <a:xfrm>
            <a:off x="9448800" y="6356350"/>
            <a:ext cx="2743200" cy="365125"/>
          </a:xfrm>
          <a:prstGeom prst="rect">
            <a:avLst/>
          </a:prstGeom>
        </p:spPr>
        <p:txBody>
          <a:bodyPr/>
          <a:lstStyle/>
          <a:p>
            <a:fld id="{FCEE2C88-6C8F-484D-AF69-578F576B1F44}" type="slidenum">
              <a:rPr lang="en-US" smtClean="0"/>
              <a:pPr/>
              <a:t>44</a:t>
            </a:fld>
            <a:endParaRPr lang="en-US" dirty="0"/>
          </a:p>
        </p:txBody>
      </p:sp>
    </p:spTree>
    <p:extLst>
      <p:ext uri="{BB962C8B-B14F-4D97-AF65-F5344CB8AC3E}">
        <p14:creationId xmlns:p14="http://schemas.microsoft.com/office/powerpoint/2010/main" val="39094364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C86DA8-19E2-4E62-9157-CB63CBE09624}"/>
              </a:ext>
            </a:extLst>
          </p:cNvPr>
          <p:cNvSpPr>
            <a:spLocks noGrp="1"/>
          </p:cNvSpPr>
          <p:nvPr>
            <p:ph type="title"/>
          </p:nvPr>
        </p:nvSpPr>
        <p:spPr/>
        <p:txBody>
          <a:bodyPr>
            <a:normAutofit/>
          </a:bodyPr>
          <a:lstStyle/>
          <a:p>
            <a:r>
              <a:rPr lang="en-US" sz="4000" dirty="0"/>
              <a:t>Vulnerabilities</a:t>
            </a:r>
            <a:endParaRPr lang="en-US" sz="4000" b="1" dirty="0"/>
          </a:p>
        </p:txBody>
      </p:sp>
      <p:sp>
        <p:nvSpPr>
          <p:cNvPr id="4" name="Content Placeholder 3">
            <a:extLst>
              <a:ext uri="{FF2B5EF4-FFF2-40B4-BE49-F238E27FC236}">
                <a16:creationId xmlns:a16="http://schemas.microsoft.com/office/drawing/2014/main" id="{67B7217D-A08F-46FC-8EE0-7FC7F969D7BF}"/>
              </a:ext>
            </a:extLst>
          </p:cNvPr>
          <p:cNvSpPr>
            <a:spLocks noGrp="1"/>
          </p:cNvSpPr>
          <p:nvPr>
            <p:ph idx="1"/>
          </p:nvPr>
        </p:nvSpPr>
        <p:spPr>
          <a:xfrm>
            <a:off x="838200" y="1825625"/>
            <a:ext cx="11079480" cy="4351339"/>
          </a:xfrm>
        </p:spPr>
        <p:txBody>
          <a:bodyPr>
            <a:normAutofit lnSpcReduction="10000"/>
          </a:bodyPr>
          <a:lstStyle/>
          <a:p>
            <a:pPr>
              <a:lnSpc>
                <a:spcPct val="100000"/>
              </a:lnSpc>
            </a:pPr>
            <a:r>
              <a:rPr lang="en-US" dirty="0"/>
              <a:t>Insufficient due diligence</a:t>
            </a:r>
          </a:p>
          <a:p>
            <a:pPr>
              <a:lnSpc>
                <a:spcPct val="100000"/>
              </a:lnSpc>
            </a:pPr>
            <a:r>
              <a:rPr lang="en-US" dirty="0"/>
              <a:t>Misconfigured cloud services</a:t>
            </a:r>
          </a:p>
          <a:p>
            <a:pPr>
              <a:lnSpc>
                <a:spcPct val="100000"/>
              </a:lnSpc>
            </a:pPr>
            <a:r>
              <a:rPr lang="en-US" dirty="0"/>
              <a:t>Insecure interface </a:t>
            </a:r>
          </a:p>
          <a:p>
            <a:pPr>
              <a:lnSpc>
                <a:spcPct val="100000"/>
              </a:lnSpc>
            </a:pPr>
            <a:r>
              <a:rPr lang="en-US" dirty="0"/>
              <a:t>Obsolete cryptography </a:t>
            </a:r>
          </a:p>
          <a:p>
            <a:pPr>
              <a:lnSpc>
                <a:spcPct val="100000"/>
              </a:lnSpc>
            </a:pPr>
            <a:r>
              <a:rPr lang="en-US" dirty="0"/>
              <a:t>Insecure VM migration </a:t>
            </a:r>
          </a:p>
          <a:p>
            <a:pPr>
              <a:lnSpc>
                <a:spcPct val="100000"/>
              </a:lnSpc>
            </a:pPr>
            <a:r>
              <a:rPr lang="en-US" dirty="0"/>
              <a:t>Internet protocol </a:t>
            </a:r>
          </a:p>
          <a:p>
            <a:pPr>
              <a:lnSpc>
                <a:spcPct val="100000"/>
              </a:lnSpc>
            </a:pPr>
            <a:r>
              <a:rPr lang="en-US" dirty="0"/>
              <a:t>Vendor lock-in </a:t>
            </a:r>
          </a:p>
          <a:p>
            <a:pPr>
              <a:lnSpc>
                <a:spcPct val="100000"/>
              </a:lnSpc>
            </a:pPr>
            <a:r>
              <a:rPr lang="en-US" dirty="0"/>
              <a:t>…</a:t>
            </a:r>
          </a:p>
          <a:p>
            <a:pPr>
              <a:lnSpc>
                <a:spcPct val="100000"/>
              </a:lnSpc>
            </a:pPr>
            <a:endParaRPr lang="en-US" dirty="0"/>
          </a:p>
        </p:txBody>
      </p:sp>
      <p:sp>
        <p:nvSpPr>
          <p:cNvPr id="2" name="Slide Number Placeholder 1">
            <a:extLst>
              <a:ext uri="{FF2B5EF4-FFF2-40B4-BE49-F238E27FC236}">
                <a16:creationId xmlns:a16="http://schemas.microsoft.com/office/drawing/2014/main" id="{AFE9267B-96F0-4D50-B4C6-5A935860A4F5}"/>
              </a:ext>
            </a:extLst>
          </p:cNvPr>
          <p:cNvSpPr>
            <a:spLocks noGrp="1"/>
          </p:cNvSpPr>
          <p:nvPr>
            <p:ph type="sldNum" sz="quarter" idx="12"/>
          </p:nvPr>
        </p:nvSpPr>
        <p:spPr>
          <a:xfrm>
            <a:off x="9448800" y="6356350"/>
            <a:ext cx="2743200" cy="365125"/>
          </a:xfrm>
          <a:prstGeom prst="rect">
            <a:avLst/>
          </a:prstGeom>
        </p:spPr>
        <p:txBody>
          <a:bodyPr/>
          <a:lstStyle/>
          <a:p>
            <a:fld id="{FCEE2C88-6C8F-484D-AF69-578F576B1F44}" type="slidenum">
              <a:rPr lang="en-US" smtClean="0"/>
              <a:pPr/>
              <a:t>45</a:t>
            </a:fld>
            <a:endParaRPr lang="en-US" dirty="0"/>
          </a:p>
        </p:txBody>
      </p:sp>
    </p:spTree>
    <p:extLst>
      <p:ext uri="{BB962C8B-B14F-4D97-AF65-F5344CB8AC3E}">
        <p14:creationId xmlns:p14="http://schemas.microsoft.com/office/powerpoint/2010/main" val="32184409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Real life examples (1)</a:t>
            </a:r>
          </a:p>
        </p:txBody>
      </p:sp>
      <p:sp>
        <p:nvSpPr>
          <p:cNvPr id="3" name="Content Placeholder 2"/>
          <p:cNvSpPr>
            <a:spLocks noGrp="1"/>
          </p:cNvSpPr>
          <p:nvPr>
            <p:ph idx="1"/>
          </p:nvPr>
        </p:nvSpPr>
        <p:spPr/>
        <p:txBody>
          <a:bodyPr>
            <a:normAutofit/>
          </a:bodyPr>
          <a:lstStyle/>
          <a:p>
            <a:r>
              <a:rPr lang="en-GB" sz="3600" dirty="0"/>
              <a:t>Malware infections</a:t>
            </a:r>
          </a:p>
          <a:p>
            <a:pPr lvl="1"/>
            <a:r>
              <a:rPr lang="en-GB" sz="3200" dirty="0"/>
              <a:t>Malicious software </a:t>
            </a:r>
          </a:p>
          <a:p>
            <a:pPr lvl="1"/>
            <a:r>
              <a:rPr lang="en-GB" sz="3200" dirty="0"/>
              <a:t>Cloud Snooper – cloud malware that infected cloud infrastructure servers hosted in the AWS cloud, using sophisticated techniques to evade detection and communicate with its servers through a firewall</a:t>
            </a:r>
          </a:p>
        </p:txBody>
      </p:sp>
    </p:spTree>
    <p:extLst>
      <p:ext uri="{BB962C8B-B14F-4D97-AF65-F5344CB8AC3E}">
        <p14:creationId xmlns:p14="http://schemas.microsoft.com/office/powerpoint/2010/main" val="25421709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issan LEA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1584" y="5303520"/>
            <a:ext cx="2701744" cy="168859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dirty="0"/>
              <a:t>Real life examples (2)</a:t>
            </a:r>
          </a:p>
        </p:txBody>
      </p:sp>
      <p:sp>
        <p:nvSpPr>
          <p:cNvPr id="3" name="Content Placeholder 2"/>
          <p:cNvSpPr>
            <a:spLocks noGrp="1"/>
          </p:cNvSpPr>
          <p:nvPr>
            <p:ph idx="1"/>
          </p:nvPr>
        </p:nvSpPr>
        <p:spPr>
          <a:xfrm>
            <a:off x="838200" y="1825625"/>
            <a:ext cx="9175496" cy="4351338"/>
          </a:xfrm>
        </p:spPr>
        <p:txBody>
          <a:bodyPr>
            <a:normAutofit/>
          </a:bodyPr>
          <a:lstStyle/>
          <a:p>
            <a:r>
              <a:rPr lang="en-GB" sz="3600" dirty="0"/>
              <a:t>Unauthorized access to API</a:t>
            </a:r>
          </a:p>
          <a:p>
            <a:pPr lvl="1"/>
            <a:r>
              <a:rPr lang="en-GB" sz="3200" dirty="0"/>
              <a:t>When developers create APIs with inadequate authentication, they can contain security vulnerabilities that allow anyone to access your corporate data. </a:t>
            </a:r>
          </a:p>
          <a:p>
            <a:pPr lvl="1"/>
            <a:r>
              <a:rPr lang="en-GB" sz="3200" dirty="0"/>
              <a:t>Example - Nissan — an API flaw resulted in the ability for hackers to remotely control some features of the Nissan LEAF. </a:t>
            </a:r>
            <a:endParaRPr lang="en-GB" sz="3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5249" y="2995880"/>
            <a:ext cx="2145792" cy="380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14074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Real life examples (3)</a:t>
            </a:r>
          </a:p>
        </p:txBody>
      </p:sp>
      <p:sp>
        <p:nvSpPr>
          <p:cNvPr id="3" name="Content Placeholder 2"/>
          <p:cNvSpPr>
            <a:spLocks noGrp="1"/>
          </p:cNvSpPr>
          <p:nvPr>
            <p:ph idx="1"/>
          </p:nvPr>
        </p:nvSpPr>
        <p:spPr/>
        <p:txBody>
          <a:bodyPr>
            <a:normAutofit/>
          </a:bodyPr>
          <a:lstStyle/>
          <a:p>
            <a:r>
              <a:rPr lang="en-GB" sz="3600" dirty="0"/>
              <a:t>Misconfigured cloud services</a:t>
            </a:r>
          </a:p>
          <a:p>
            <a:pPr lvl="1"/>
            <a:r>
              <a:rPr lang="en-GB" sz="3200" dirty="0"/>
              <a:t>A cloud misconfiguration happens when a user or admin fails to properly set a cloud platform’s security setting. </a:t>
            </a:r>
          </a:p>
          <a:p>
            <a:pPr lvl="1"/>
            <a:r>
              <a:rPr lang="en-GB" sz="3200" dirty="0"/>
              <a:t>The Alteryx breach in 2017, during which the online marketing firm exposed data from millions of households by misconfiguring an AWS S3 Bucket. </a:t>
            </a:r>
          </a:p>
        </p:txBody>
      </p:sp>
    </p:spTree>
    <p:extLst>
      <p:ext uri="{BB962C8B-B14F-4D97-AF65-F5344CB8AC3E}">
        <p14:creationId xmlns:p14="http://schemas.microsoft.com/office/powerpoint/2010/main" val="37000315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6400" y="457200"/>
            <a:ext cx="11277600" cy="1143000"/>
          </a:xfrm>
        </p:spPr>
        <p:txBody>
          <a:bodyPr rIns="35717"/>
          <a:lstStyle/>
          <a:p>
            <a:pPr eaLnBrk="1" hangingPunct="1"/>
            <a:r>
              <a:rPr lang="en-US" altLang="en-US"/>
              <a:t>Cloud Computing: who should use it?</a:t>
            </a:r>
          </a:p>
        </p:txBody>
      </p:sp>
      <p:sp>
        <p:nvSpPr>
          <p:cNvPr id="7171" name="Rectangle 3"/>
          <p:cNvSpPr>
            <a:spLocks noGrp="1" noChangeArrowheads="1"/>
          </p:cNvSpPr>
          <p:nvPr>
            <p:ph type="body" idx="1"/>
          </p:nvPr>
        </p:nvSpPr>
        <p:spPr>
          <a:xfrm>
            <a:off x="711200" y="2133600"/>
            <a:ext cx="10668000" cy="4038600"/>
          </a:xfrm>
        </p:spPr>
        <p:txBody>
          <a:bodyPr rIns="35717" anchor="ctr">
            <a:noAutofit/>
          </a:bodyPr>
          <a:lstStyle/>
          <a:p>
            <a:pPr marL="889000" indent="-571500" eaLnBrk="1" hangingPunct="1">
              <a:lnSpc>
                <a:spcPct val="90000"/>
              </a:lnSpc>
              <a:buSzPct val="171000"/>
            </a:pPr>
            <a:r>
              <a:rPr lang="en-US" altLang="en-US" dirty="0"/>
              <a:t>Cloud computing definitely makes sense if your own security is weak, missing features, or below average</a:t>
            </a:r>
          </a:p>
          <a:p>
            <a:pPr marL="889000" indent="-571500" eaLnBrk="1" hangingPunct="1">
              <a:lnSpc>
                <a:spcPct val="90000"/>
              </a:lnSpc>
              <a:buSzPct val="171000"/>
            </a:pPr>
            <a:r>
              <a:rPr lang="en-US" altLang="en-US" dirty="0"/>
              <a:t>Ultimately, if</a:t>
            </a:r>
          </a:p>
          <a:p>
            <a:pPr marL="1333500" lvl="1" indent="-571500" eaLnBrk="1" hangingPunct="1">
              <a:lnSpc>
                <a:spcPct val="90000"/>
              </a:lnSpc>
              <a:buSzPct val="171000"/>
            </a:pPr>
            <a:r>
              <a:rPr lang="en-US" altLang="en-US" dirty="0"/>
              <a:t>the cloud provider’s security people are “better” than yours (and leveraged at least as efficiently),</a:t>
            </a:r>
          </a:p>
          <a:p>
            <a:pPr marL="1333500" lvl="1" indent="-571500" eaLnBrk="1" hangingPunct="1">
              <a:lnSpc>
                <a:spcPct val="90000"/>
              </a:lnSpc>
              <a:buSzPct val="171000"/>
            </a:pPr>
            <a:r>
              <a:rPr lang="en-US" altLang="en-US" dirty="0"/>
              <a:t>the web-services interfaces don’t introduce too many new vulnerabilities, and</a:t>
            </a:r>
          </a:p>
          <a:p>
            <a:pPr marL="1333500" lvl="1" indent="-571500" eaLnBrk="1" hangingPunct="1">
              <a:lnSpc>
                <a:spcPct val="90000"/>
              </a:lnSpc>
              <a:buSzPct val="171000"/>
            </a:pPr>
            <a:r>
              <a:rPr lang="en-US" altLang="en-US" dirty="0"/>
              <a:t>the cloud provider aims at least as high as you do, at security goals, </a:t>
            </a:r>
          </a:p>
          <a:p>
            <a:pPr marL="889000" indent="-571500" eaLnBrk="1" hangingPunct="1">
              <a:lnSpc>
                <a:spcPct val="90000"/>
              </a:lnSpc>
              <a:buSzPct val="171000"/>
              <a:buFontTx/>
              <a:buNone/>
            </a:pPr>
            <a:r>
              <a:rPr lang="en-US" altLang="en-US" dirty="0"/>
              <a:t>	then cloud computing has better security</a:t>
            </a:r>
          </a:p>
        </p:txBody>
      </p:sp>
      <p:sp>
        <p:nvSpPr>
          <p:cNvPr id="7172" name="Text Box 4"/>
          <p:cNvSpPr txBox="1">
            <a:spLocks noChangeArrowheads="1"/>
          </p:cNvSpPr>
          <p:nvPr/>
        </p:nvSpPr>
        <p:spPr bwMode="auto">
          <a:xfrm>
            <a:off x="1027075" y="6324601"/>
            <a:ext cx="1056110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050" dirty="0"/>
              <a:t>J. McDermott, (2009) "Security Requirements for Virtualization in Cloud Computing," presented at the ACSAC Cloud Security Workshop, Honolulu, Hawaii, USA, 2009.</a:t>
            </a:r>
          </a:p>
        </p:txBody>
      </p:sp>
    </p:spTree>
    <p:extLst>
      <p:ext uri="{BB962C8B-B14F-4D97-AF65-F5344CB8AC3E}">
        <p14:creationId xmlns:p14="http://schemas.microsoft.com/office/powerpoint/2010/main" val="16604836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private clouds</a:t>
            </a:r>
          </a:p>
        </p:txBody>
      </p:sp>
      <p:sp>
        <p:nvSpPr>
          <p:cNvPr id="3" name="Content Placeholder 2"/>
          <p:cNvSpPr>
            <a:spLocks noGrp="1"/>
          </p:cNvSpPr>
          <p:nvPr>
            <p:ph sz="half" idx="1"/>
          </p:nvPr>
        </p:nvSpPr>
        <p:spPr/>
        <p:txBody>
          <a:bodyPr>
            <a:normAutofit/>
          </a:bodyPr>
          <a:lstStyle/>
          <a:p>
            <a:r>
              <a:rPr lang="en-GB" sz="4000" dirty="0"/>
              <a:t>Virtual </a:t>
            </a:r>
          </a:p>
          <a:p>
            <a:r>
              <a:rPr lang="en-GB" sz="4000" dirty="0"/>
              <a:t>Hosted </a:t>
            </a:r>
          </a:p>
          <a:p>
            <a:r>
              <a:rPr lang="en-GB" sz="4000" dirty="0"/>
              <a:t>Managed</a:t>
            </a:r>
          </a:p>
          <a:p>
            <a:r>
              <a:rPr lang="en-GB" sz="4000" dirty="0"/>
              <a:t>On-premise/Internal</a:t>
            </a:r>
          </a:p>
        </p:txBody>
      </p:sp>
      <p:sp>
        <p:nvSpPr>
          <p:cNvPr id="4" name="内容占位符 3">
            <a:extLst>
              <a:ext uri="{FF2B5EF4-FFF2-40B4-BE49-F238E27FC236}">
                <a16:creationId xmlns:a16="http://schemas.microsoft.com/office/drawing/2014/main" id="{096A7854-3D05-90F2-BE2D-1A1C22F7D1A6}"/>
              </a:ext>
            </a:extLst>
          </p:cNvPr>
          <p:cNvSpPr>
            <a:spLocks noGrp="1"/>
          </p:cNvSpPr>
          <p:nvPr>
            <p:ph sz="half" idx="2"/>
          </p:nvPr>
        </p:nvSpPr>
        <p:spPr/>
        <p:txBody>
          <a:bodyPr/>
          <a:lstStyle/>
          <a:p>
            <a:r>
              <a:rPr lang="en-US" dirty="0"/>
              <a:t>All private clouds offer </a:t>
            </a:r>
            <a:r>
              <a:rPr lang="en-US" dirty="0">
                <a:solidFill>
                  <a:srgbClr val="FF0000"/>
                </a:solidFill>
              </a:rPr>
              <a:t>an isolated environment</a:t>
            </a:r>
          </a:p>
          <a:p>
            <a:r>
              <a:rPr lang="en-US" dirty="0"/>
              <a:t>Different types of private clouds are classified into categories based on how they are hosted and how much management they receive from the provider</a:t>
            </a:r>
          </a:p>
          <a:p>
            <a:endParaRPr lang="x-none" dirty="0"/>
          </a:p>
        </p:txBody>
      </p:sp>
    </p:spTree>
    <p:extLst>
      <p:ext uri="{BB962C8B-B14F-4D97-AF65-F5344CB8AC3E}">
        <p14:creationId xmlns:p14="http://schemas.microsoft.com/office/powerpoint/2010/main" val="10166262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lstStyle/>
          <a:p>
            <a:pPr eaLnBrk="1" hangingPunct="1"/>
            <a:r>
              <a:rPr lang="en-US" altLang="en-US" sz="4000"/>
              <a:t>Problems Associated with Cloud Computing</a:t>
            </a:r>
          </a:p>
        </p:txBody>
      </p:sp>
      <p:sp>
        <p:nvSpPr>
          <p:cNvPr id="8195" name="Rectangle 3"/>
          <p:cNvSpPr>
            <a:spLocks noGrp="1" noChangeArrowheads="1"/>
          </p:cNvSpPr>
          <p:nvPr>
            <p:ph type="body" idx="4294967295"/>
          </p:nvPr>
        </p:nvSpPr>
        <p:spPr/>
        <p:txBody>
          <a:bodyPr>
            <a:normAutofit lnSpcReduction="10000"/>
          </a:bodyPr>
          <a:lstStyle/>
          <a:p>
            <a:pPr eaLnBrk="1" hangingPunct="1"/>
            <a:r>
              <a:rPr lang="en-US" altLang="en-US" sz="4000" dirty="0"/>
              <a:t>Most security problems stem from:</a:t>
            </a:r>
          </a:p>
          <a:p>
            <a:pPr lvl="1" eaLnBrk="1" hangingPunct="1"/>
            <a:r>
              <a:rPr lang="en-US" altLang="en-US" sz="3600" dirty="0"/>
              <a:t>Loss of control</a:t>
            </a:r>
          </a:p>
          <a:p>
            <a:pPr lvl="1" eaLnBrk="1" hangingPunct="1"/>
            <a:r>
              <a:rPr lang="en-US" altLang="en-US" sz="3600" dirty="0"/>
              <a:t>Lack of trust (mechanisms)</a:t>
            </a:r>
          </a:p>
          <a:p>
            <a:pPr lvl="1" eaLnBrk="1" hangingPunct="1"/>
            <a:r>
              <a:rPr lang="en-US" altLang="en-US" sz="3600" dirty="0"/>
              <a:t>Multi-tenancy</a:t>
            </a:r>
          </a:p>
          <a:p>
            <a:pPr eaLnBrk="1" hangingPunct="1"/>
            <a:r>
              <a:rPr lang="en-US" altLang="en-US" sz="4000" dirty="0"/>
              <a:t>These problems exist mainly in 3</a:t>
            </a:r>
            <a:r>
              <a:rPr lang="en-US" altLang="en-US" sz="4000" baseline="30000" dirty="0"/>
              <a:t>rd</a:t>
            </a:r>
            <a:r>
              <a:rPr lang="en-US" altLang="en-US" sz="4000" dirty="0"/>
              <a:t> party management models</a:t>
            </a:r>
          </a:p>
          <a:p>
            <a:pPr lvl="1" eaLnBrk="1" hangingPunct="1"/>
            <a:r>
              <a:rPr lang="en-US" altLang="en-US" sz="3600" dirty="0"/>
              <a:t>Self-managed clouds still have security issues, but not related to above</a:t>
            </a:r>
          </a:p>
          <a:p>
            <a:pPr lvl="1" eaLnBrk="1" hangingPunct="1">
              <a:buFontTx/>
              <a:buNone/>
            </a:pPr>
            <a:endParaRPr lang="en-US" altLang="en-US" sz="3600" dirty="0"/>
          </a:p>
        </p:txBody>
      </p:sp>
    </p:spTree>
    <p:extLst>
      <p:ext uri="{BB962C8B-B14F-4D97-AF65-F5344CB8AC3E}">
        <p14:creationId xmlns:p14="http://schemas.microsoft.com/office/powerpoint/2010/main" val="27246326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a:t>Loss of Control in the Cloud</a:t>
            </a:r>
          </a:p>
        </p:txBody>
      </p:sp>
      <p:sp>
        <p:nvSpPr>
          <p:cNvPr id="9219" name="Rectangle 3"/>
          <p:cNvSpPr>
            <a:spLocks noGrp="1" noChangeArrowheads="1"/>
          </p:cNvSpPr>
          <p:nvPr>
            <p:ph type="body" idx="1"/>
          </p:nvPr>
        </p:nvSpPr>
        <p:spPr/>
        <p:txBody>
          <a:bodyPr>
            <a:noAutofit/>
          </a:bodyPr>
          <a:lstStyle/>
          <a:p>
            <a:pPr eaLnBrk="1" hangingPunct="1"/>
            <a:r>
              <a:rPr lang="en-US" altLang="en-US" sz="3600" dirty="0"/>
              <a:t>Consumer’s loss of control</a:t>
            </a:r>
          </a:p>
          <a:p>
            <a:pPr lvl="1" eaLnBrk="1" hangingPunct="1"/>
            <a:r>
              <a:rPr lang="en-US" altLang="en-US" sz="3200" dirty="0"/>
              <a:t>Data, applications, resources are located with provider</a:t>
            </a:r>
          </a:p>
          <a:p>
            <a:pPr lvl="1" eaLnBrk="1" hangingPunct="1"/>
            <a:r>
              <a:rPr lang="en-US" altLang="en-US" sz="3200" dirty="0"/>
              <a:t>User identity management is handled by the cloud</a:t>
            </a:r>
          </a:p>
          <a:p>
            <a:pPr lvl="1" eaLnBrk="1" hangingPunct="1"/>
            <a:r>
              <a:rPr lang="en-US" altLang="en-US" sz="3200" dirty="0"/>
              <a:t>User access control rules, security policies and enforcement are managed by the cloud provider</a:t>
            </a:r>
          </a:p>
          <a:p>
            <a:pPr lvl="1" eaLnBrk="1" hangingPunct="1"/>
            <a:r>
              <a:rPr lang="en-US" altLang="en-US" sz="3200" dirty="0"/>
              <a:t>Consumer relies on provider to ensure</a:t>
            </a:r>
          </a:p>
          <a:p>
            <a:pPr lvl="2" eaLnBrk="1" hangingPunct="1"/>
            <a:r>
              <a:rPr lang="en-US" altLang="en-US" sz="2800" dirty="0"/>
              <a:t>Data security and privacy</a:t>
            </a:r>
          </a:p>
          <a:p>
            <a:pPr lvl="2" eaLnBrk="1" hangingPunct="1"/>
            <a:r>
              <a:rPr lang="en-US" altLang="en-US" sz="2800" dirty="0"/>
              <a:t>Resource availability</a:t>
            </a:r>
          </a:p>
          <a:p>
            <a:pPr lvl="2" eaLnBrk="1" hangingPunct="1"/>
            <a:r>
              <a:rPr lang="en-US" altLang="en-US" sz="2800" dirty="0"/>
              <a:t>Monitoring and repairing of services/resources</a:t>
            </a:r>
          </a:p>
          <a:p>
            <a:pPr eaLnBrk="1" hangingPunct="1"/>
            <a:endParaRPr lang="en-US" altLang="en-US" sz="3600" dirty="0"/>
          </a:p>
        </p:txBody>
      </p:sp>
    </p:spTree>
    <p:extLst>
      <p:ext uri="{BB962C8B-B14F-4D97-AF65-F5344CB8AC3E}">
        <p14:creationId xmlns:p14="http://schemas.microsoft.com/office/powerpoint/2010/main" val="36269090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a:t>Lack of Trust in the Cloud</a:t>
            </a:r>
          </a:p>
        </p:txBody>
      </p:sp>
      <p:sp>
        <p:nvSpPr>
          <p:cNvPr id="10243" name="Rectangle 3"/>
          <p:cNvSpPr>
            <a:spLocks noGrp="1" noChangeArrowheads="1"/>
          </p:cNvSpPr>
          <p:nvPr>
            <p:ph type="body" idx="1"/>
          </p:nvPr>
        </p:nvSpPr>
        <p:spPr/>
        <p:txBody>
          <a:bodyPr>
            <a:normAutofit/>
          </a:bodyPr>
          <a:lstStyle/>
          <a:p>
            <a:pPr>
              <a:lnSpc>
                <a:spcPct val="80000"/>
              </a:lnSpc>
            </a:pPr>
            <a:r>
              <a:rPr lang="en-US" altLang="en-US" sz="4400" dirty="0"/>
              <a:t>Need for trust arises only in risky situations </a:t>
            </a:r>
          </a:p>
          <a:p>
            <a:pPr eaLnBrk="1" hangingPunct="1">
              <a:lnSpc>
                <a:spcPct val="80000"/>
              </a:lnSpc>
            </a:pPr>
            <a:r>
              <a:rPr lang="en-US" altLang="en-US" sz="4400" dirty="0"/>
              <a:t>Defunct third party management schemes</a:t>
            </a:r>
          </a:p>
          <a:p>
            <a:pPr lvl="1" eaLnBrk="1" hangingPunct="1">
              <a:lnSpc>
                <a:spcPct val="80000"/>
              </a:lnSpc>
            </a:pPr>
            <a:r>
              <a:rPr lang="en-US" altLang="en-US" sz="4000" dirty="0"/>
              <a:t>Hard to balance trust and risk</a:t>
            </a:r>
          </a:p>
        </p:txBody>
      </p:sp>
    </p:spTree>
    <p:extLst>
      <p:ext uri="{BB962C8B-B14F-4D97-AF65-F5344CB8AC3E}">
        <p14:creationId xmlns:p14="http://schemas.microsoft.com/office/powerpoint/2010/main" val="31149621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z="4000"/>
              <a:t>Multi-tenancy Issues in the Cloud</a:t>
            </a:r>
          </a:p>
        </p:txBody>
      </p:sp>
      <p:sp>
        <p:nvSpPr>
          <p:cNvPr id="11267" name="Rectangle 3"/>
          <p:cNvSpPr>
            <a:spLocks noGrp="1" noChangeArrowheads="1"/>
          </p:cNvSpPr>
          <p:nvPr>
            <p:ph type="body" idx="1"/>
          </p:nvPr>
        </p:nvSpPr>
        <p:spPr/>
        <p:txBody>
          <a:bodyPr>
            <a:noAutofit/>
          </a:bodyPr>
          <a:lstStyle/>
          <a:p>
            <a:pPr eaLnBrk="1" hangingPunct="1"/>
            <a:r>
              <a:rPr lang="en-US" altLang="en-US" sz="4000" dirty="0"/>
              <a:t>Conflict between tenants’ opposing goals</a:t>
            </a:r>
          </a:p>
          <a:p>
            <a:pPr lvl="1" eaLnBrk="1" hangingPunct="1"/>
            <a:r>
              <a:rPr lang="en-US" altLang="en-US" sz="3600" dirty="0"/>
              <a:t>Tenants share a pool of resources and have opposing goals</a:t>
            </a:r>
          </a:p>
          <a:p>
            <a:pPr eaLnBrk="1" hangingPunct="1"/>
            <a:r>
              <a:rPr lang="en-US" altLang="en-US" sz="4000" dirty="0"/>
              <a:t>How to provide separation between tenants?</a:t>
            </a:r>
          </a:p>
          <a:p>
            <a:pPr lvl="1" eaLnBrk="1" hangingPunct="1">
              <a:buFontTx/>
              <a:buNone/>
            </a:pPr>
            <a:endParaRPr lang="en-US" altLang="en-US" sz="3600" dirty="0"/>
          </a:p>
        </p:txBody>
      </p:sp>
    </p:spTree>
    <p:extLst>
      <p:ext uri="{BB962C8B-B14F-4D97-AF65-F5344CB8AC3E}">
        <p14:creationId xmlns:p14="http://schemas.microsoft.com/office/powerpoint/2010/main" val="34603361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a:t>Security Issues in the Cloud</a:t>
            </a:r>
          </a:p>
        </p:txBody>
      </p:sp>
      <p:sp>
        <p:nvSpPr>
          <p:cNvPr id="12291" name="Rectangle 3"/>
          <p:cNvSpPr>
            <a:spLocks noGrp="1" noChangeArrowheads="1"/>
          </p:cNvSpPr>
          <p:nvPr>
            <p:ph type="body" idx="1"/>
          </p:nvPr>
        </p:nvSpPr>
        <p:spPr/>
        <p:txBody>
          <a:bodyPr/>
          <a:lstStyle/>
          <a:p>
            <a:pPr eaLnBrk="1" hangingPunct="1">
              <a:lnSpc>
                <a:spcPct val="80000"/>
              </a:lnSpc>
            </a:pPr>
            <a:r>
              <a:rPr lang="en-US" altLang="en-US" sz="2400" dirty="0"/>
              <a:t>In theory, minimizing any of the issues would help:</a:t>
            </a:r>
          </a:p>
          <a:p>
            <a:pPr lvl="1" eaLnBrk="1" hangingPunct="1">
              <a:lnSpc>
                <a:spcPct val="80000"/>
              </a:lnSpc>
            </a:pPr>
            <a:r>
              <a:rPr lang="en-US" altLang="en-US" sz="2000" dirty="0"/>
              <a:t>Loss of Control</a:t>
            </a:r>
          </a:p>
          <a:p>
            <a:pPr lvl="2" eaLnBrk="1" hangingPunct="1">
              <a:lnSpc>
                <a:spcPct val="80000"/>
              </a:lnSpc>
            </a:pPr>
            <a:r>
              <a:rPr lang="en-US" altLang="en-US" sz="1800" dirty="0"/>
              <a:t>Take back control</a:t>
            </a:r>
          </a:p>
          <a:p>
            <a:pPr lvl="3" eaLnBrk="1" hangingPunct="1">
              <a:lnSpc>
                <a:spcPct val="80000"/>
              </a:lnSpc>
            </a:pPr>
            <a:r>
              <a:rPr lang="en-US" altLang="en-US" sz="1600" dirty="0"/>
              <a:t>Data and apps may still need to be on the cloud</a:t>
            </a:r>
          </a:p>
          <a:p>
            <a:pPr lvl="3" eaLnBrk="1" hangingPunct="1">
              <a:lnSpc>
                <a:spcPct val="80000"/>
              </a:lnSpc>
            </a:pPr>
            <a:r>
              <a:rPr lang="en-US" altLang="en-US" sz="1600" dirty="0"/>
              <a:t>But can they be managed in some way by the consumer?</a:t>
            </a:r>
          </a:p>
          <a:p>
            <a:pPr lvl="1" eaLnBrk="1" hangingPunct="1">
              <a:lnSpc>
                <a:spcPct val="80000"/>
              </a:lnSpc>
            </a:pPr>
            <a:r>
              <a:rPr lang="en-US" altLang="en-US" sz="2000" dirty="0"/>
              <a:t>Lack of trust</a:t>
            </a:r>
          </a:p>
          <a:p>
            <a:pPr lvl="2" eaLnBrk="1" hangingPunct="1">
              <a:lnSpc>
                <a:spcPct val="80000"/>
              </a:lnSpc>
            </a:pPr>
            <a:r>
              <a:rPr lang="en-US" altLang="en-US" sz="1800" dirty="0"/>
              <a:t>Increase trust (mechanisms)</a:t>
            </a:r>
          </a:p>
          <a:p>
            <a:pPr lvl="3" eaLnBrk="1" hangingPunct="1">
              <a:lnSpc>
                <a:spcPct val="80000"/>
              </a:lnSpc>
            </a:pPr>
            <a:r>
              <a:rPr lang="en-US" altLang="en-US" sz="1600" dirty="0"/>
              <a:t>Technology</a:t>
            </a:r>
          </a:p>
          <a:p>
            <a:pPr lvl="3" eaLnBrk="1" hangingPunct="1">
              <a:lnSpc>
                <a:spcPct val="80000"/>
              </a:lnSpc>
            </a:pPr>
            <a:r>
              <a:rPr lang="en-US" altLang="en-US" sz="1600" dirty="0"/>
              <a:t>Policy, regulation </a:t>
            </a:r>
            <a:r>
              <a:rPr lang="en-US" altLang="en-US" sz="1600" dirty="0">
                <a:sym typeface="Wingdings" panose="05000000000000000000" pitchFamily="2" charset="2"/>
              </a:rPr>
              <a:t> </a:t>
            </a:r>
            <a:endParaRPr lang="en-US" altLang="en-US" sz="1600" dirty="0"/>
          </a:p>
          <a:p>
            <a:pPr lvl="1" eaLnBrk="1" hangingPunct="1">
              <a:lnSpc>
                <a:spcPct val="80000"/>
              </a:lnSpc>
            </a:pPr>
            <a:r>
              <a:rPr lang="en-US" altLang="en-US" sz="2000" dirty="0"/>
              <a:t>Multi-tenancy</a:t>
            </a:r>
          </a:p>
          <a:p>
            <a:pPr lvl="2" eaLnBrk="1" hangingPunct="1">
              <a:lnSpc>
                <a:spcPct val="80000"/>
              </a:lnSpc>
            </a:pPr>
            <a:r>
              <a:rPr lang="en-US" altLang="en-US" sz="1800" dirty="0"/>
              <a:t>Private cloud</a:t>
            </a:r>
          </a:p>
          <a:p>
            <a:pPr lvl="3" eaLnBrk="1" hangingPunct="1">
              <a:lnSpc>
                <a:spcPct val="80000"/>
              </a:lnSpc>
            </a:pPr>
            <a:r>
              <a:rPr lang="en-US" altLang="en-US" sz="1600" dirty="0"/>
              <a:t>Takes away the reasons to use a cloud in the first place</a:t>
            </a:r>
          </a:p>
          <a:p>
            <a:pPr lvl="2" eaLnBrk="1" hangingPunct="1">
              <a:lnSpc>
                <a:spcPct val="80000"/>
              </a:lnSpc>
            </a:pPr>
            <a:r>
              <a:rPr lang="en-US" altLang="en-US" sz="1800" dirty="0"/>
              <a:t>VPC: its still not a separate system </a:t>
            </a:r>
          </a:p>
          <a:p>
            <a:pPr lvl="2" eaLnBrk="1" hangingPunct="1">
              <a:lnSpc>
                <a:spcPct val="80000"/>
              </a:lnSpc>
            </a:pPr>
            <a:r>
              <a:rPr lang="en-US" altLang="en-US" sz="1800" dirty="0"/>
              <a:t>Strong separation</a:t>
            </a:r>
          </a:p>
          <a:p>
            <a:pPr eaLnBrk="1" hangingPunct="1">
              <a:lnSpc>
                <a:spcPct val="80000"/>
              </a:lnSpc>
            </a:pPr>
            <a:endParaRPr lang="en-US" altLang="en-US" sz="2400" dirty="0"/>
          </a:p>
        </p:txBody>
      </p:sp>
    </p:spTree>
    <p:extLst>
      <p:ext uri="{BB962C8B-B14F-4D97-AF65-F5344CB8AC3E}">
        <p14:creationId xmlns:p14="http://schemas.microsoft.com/office/powerpoint/2010/main" val="10895330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a:t>Security Issues in the Cloud</a:t>
            </a:r>
          </a:p>
        </p:txBody>
      </p:sp>
      <p:sp>
        <p:nvSpPr>
          <p:cNvPr id="12291" name="Rectangle 3"/>
          <p:cNvSpPr>
            <a:spLocks noGrp="1" noChangeArrowheads="1"/>
          </p:cNvSpPr>
          <p:nvPr>
            <p:ph type="body" idx="1"/>
          </p:nvPr>
        </p:nvSpPr>
        <p:spPr/>
        <p:txBody>
          <a:bodyPr/>
          <a:lstStyle/>
          <a:p>
            <a:pPr eaLnBrk="1" hangingPunct="1">
              <a:lnSpc>
                <a:spcPct val="80000"/>
              </a:lnSpc>
            </a:pPr>
            <a:r>
              <a:rPr lang="en-US" altLang="en-US" sz="2400" dirty="0"/>
              <a:t>In theory, minimizing any of the issues would help:</a:t>
            </a:r>
          </a:p>
          <a:p>
            <a:pPr lvl="1" eaLnBrk="1" hangingPunct="1">
              <a:lnSpc>
                <a:spcPct val="80000"/>
              </a:lnSpc>
            </a:pPr>
            <a:r>
              <a:rPr lang="en-US" altLang="en-US" sz="2000" dirty="0"/>
              <a:t>Loss of Control</a:t>
            </a:r>
          </a:p>
          <a:p>
            <a:pPr lvl="2" eaLnBrk="1" hangingPunct="1">
              <a:lnSpc>
                <a:spcPct val="80000"/>
              </a:lnSpc>
            </a:pPr>
            <a:r>
              <a:rPr lang="en-US" altLang="en-US" sz="1800" dirty="0"/>
              <a:t>Take back control</a:t>
            </a:r>
          </a:p>
          <a:p>
            <a:pPr lvl="3" eaLnBrk="1" hangingPunct="1">
              <a:lnSpc>
                <a:spcPct val="80000"/>
              </a:lnSpc>
            </a:pPr>
            <a:r>
              <a:rPr lang="en-US" altLang="en-US" sz="1600" dirty="0"/>
              <a:t>Data and apps may still need to be on the cloud</a:t>
            </a:r>
          </a:p>
          <a:p>
            <a:pPr lvl="3" eaLnBrk="1" hangingPunct="1">
              <a:lnSpc>
                <a:spcPct val="80000"/>
              </a:lnSpc>
            </a:pPr>
            <a:r>
              <a:rPr lang="en-US" altLang="en-US" sz="1600" dirty="0"/>
              <a:t>But can they be managed in some way by the consumer?</a:t>
            </a:r>
          </a:p>
          <a:p>
            <a:pPr lvl="1" eaLnBrk="1" hangingPunct="1">
              <a:lnSpc>
                <a:spcPct val="80000"/>
              </a:lnSpc>
            </a:pPr>
            <a:r>
              <a:rPr lang="en-US" altLang="en-US" sz="2000" dirty="0"/>
              <a:t>Lack of trust</a:t>
            </a:r>
          </a:p>
          <a:p>
            <a:pPr lvl="2" eaLnBrk="1" hangingPunct="1">
              <a:lnSpc>
                <a:spcPct val="80000"/>
              </a:lnSpc>
            </a:pPr>
            <a:r>
              <a:rPr lang="en-US" altLang="en-US" sz="1800" dirty="0"/>
              <a:t>Increase trust (mechanisms)</a:t>
            </a:r>
          </a:p>
          <a:p>
            <a:pPr lvl="3" eaLnBrk="1" hangingPunct="1">
              <a:lnSpc>
                <a:spcPct val="80000"/>
              </a:lnSpc>
            </a:pPr>
            <a:r>
              <a:rPr lang="en-US" altLang="en-US" sz="1600" dirty="0"/>
              <a:t>Technology</a:t>
            </a:r>
          </a:p>
          <a:p>
            <a:pPr lvl="3" eaLnBrk="1" hangingPunct="1">
              <a:lnSpc>
                <a:spcPct val="80000"/>
              </a:lnSpc>
            </a:pPr>
            <a:r>
              <a:rPr lang="en-US" altLang="en-US" sz="1600" dirty="0"/>
              <a:t>Policy, </a:t>
            </a:r>
            <a:r>
              <a:rPr lang="en-US" altLang="en-US" sz="1600" dirty="0">
                <a:solidFill>
                  <a:srgbClr val="FF0000"/>
                </a:solidFill>
              </a:rPr>
              <a:t>regulation </a:t>
            </a:r>
            <a:r>
              <a:rPr lang="en-US" altLang="en-US" sz="1600" dirty="0">
                <a:solidFill>
                  <a:srgbClr val="FF0000"/>
                </a:solidFill>
                <a:sym typeface="Wingdings" panose="05000000000000000000" pitchFamily="2" charset="2"/>
              </a:rPr>
              <a:t> this topic has been studied when we talked about cloud standardization and regulation in China and internationally </a:t>
            </a:r>
            <a:endParaRPr lang="en-US" altLang="en-US" sz="1600" dirty="0">
              <a:solidFill>
                <a:srgbClr val="FF0000"/>
              </a:solidFill>
            </a:endParaRPr>
          </a:p>
          <a:p>
            <a:pPr lvl="1" eaLnBrk="1" hangingPunct="1">
              <a:lnSpc>
                <a:spcPct val="80000"/>
              </a:lnSpc>
            </a:pPr>
            <a:r>
              <a:rPr lang="en-US" altLang="en-US" sz="2000" dirty="0"/>
              <a:t>Multi-tenancy</a:t>
            </a:r>
          </a:p>
          <a:p>
            <a:pPr lvl="2" eaLnBrk="1" hangingPunct="1">
              <a:lnSpc>
                <a:spcPct val="80000"/>
              </a:lnSpc>
            </a:pPr>
            <a:r>
              <a:rPr lang="en-US" altLang="en-US" sz="1800" dirty="0"/>
              <a:t>Private cloud</a:t>
            </a:r>
          </a:p>
          <a:p>
            <a:pPr lvl="3" eaLnBrk="1" hangingPunct="1">
              <a:lnSpc>
                <a:spcPct val="80000"/>
              </a:lnSpc>
            </a:pPr>
            <a:r>
              <a:rPr lang="en-US" altLang="en-US" sz="1600" dirty="0"/>
              <a:t>Takes away the reasons to use a cloud in the first place</a:t>
            </a:r>
          </a:p>
          <a:p>
            <a:pPr lvl="2" eaLnBrk="1" hangingPunct="1">
              <a:lnSpc>
                <a:spcPct val="80000"/>
              </a:lnSpc>
            </a:pPr>
            <a:r>
              <a:rPr lang="en-US" altLang="en-US" sz="1800" dirty="0">
                <a:solidFill>
                  <a:srgbClr val="FF0000"/>
                </a:solidFill>
              </a:rPr>
              <a:t>VPC</a:t>
            </a:r>
            <a:r>
              <a:rPr lang="en-US" altLang="en-US" sz="1800" dirty="0"/>
              <a:t>: its still not a separate system </a:t>
            </a:r>
          </a:p>
          <a:p>
            <a:pPr lvl="2" eaLnBrk="1" hangingPunct="1">
              <a:lnSpc>
                <a:spcPct val="80000"/>
              </a:lnSpc>
            </a:pPr>
            <a:r>
              <a:rPr lang="en-US" altLang="en-US" sz="1800" dirty="0"/>
              <a:t>Strong separation</a:t>
            </a:r>
          </a:p>
          <a:p>
            <a:pPr eaLnBrk="1" hangingPunct="1">
              <a:lnSpc>
                <a:spcPct val="80000"/>
              </a:lnSpc>
            </a:pPr>
            <a:endParaRPr lang="en-US" altLang="en-US" sz="2400" dirty="0"/>
          </a:p>
        </p:txBody>
      </p:sp>
    </p:spTree>
    <p:extLst>
      <p:ext uri="{BB962C8B-B14F-4D97-AF65-F5344CB8AC3E}">
        <p14:creationId xmlns:p14="http://schemas.microsoft.com/office/powerpoint/2010/main" val="27802119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z="4000"/>
              <a:t>Minimize Lack of Trust: Policy Language</a:t>
            </a:r>
          </a:p>
        </p:txBody>
      </p:sp>
      <p:sp>
        <p:nvSpPr>
          <p:cNvPr id="13315" name="Rectangle 3"/>
          <p:cNvSpPr>
            <a:spLocks noGrp="1" noChangeArrowheads="1"/>
          </p:cNvSpPr>
          <p:nvPr>
            <p:ph type="body" idx="1"/>
          </p:nvPr>
        </p:nvSpPr>
        <p:spPr/>
        <p:txBody>
          <a:bodyPr>
            <a:noAutofit/>
          </a:bodyPr>
          <a:lstStyle/>
          <a:p>
            <a:pPr eaLnBrk="1" hangingPunct="1">
              <a:lnSpc>
                <a:spcPct val="80000"/>
              </a:lnSpc>
            </a:pPr>
            <a:r>
              <a:rPr lang="en-US" altLang="en-US" sz="3200" dirty="0"/>
              <a:t>Create policy language with the following characteristics: </a:t>
            </a:r>
          </a:p>
          <a:p>
            <a:pPr lvl="1" eaLnBrk="1" hangingPunct="1">
              <a:lnSpc>
                <a:spcPct val="80000"/>
              </a:lnSpc>
            </a:pPr>
            <a:r>
              <a:rPr lang="en-US" altLang="en-US" sz="2800" dirty="0"/>
              <a:t>Machine-understandable (or at least </a:t>
            </a:r>
            <a:r>
              <a:rPr lang="en-US" altLang="en-US" sz="2800" dirty="0" err="1"/>
              <a:t>processable</a:t>
            </a:r>
            <a:r>
              <a:rPr lang="en-US" altLang="en-US" sz="2800" dirty="0"/>
              <a:t>), </a:t>
            </a:r>
          </a:p>
          <a:p>
            <a:pPr lvl="1" eaLnBrk="1" hangingPunct="1">
              <a:lnSpc>
                <a:spcPct val="80000"/>
              </a:lnSpc>
            </a:pPr>
            <a:r>
              <a:rPr lang="en-US" altLang="en-US" sz="2800" dirty="0"/>
              <a:t>Easy to combine/merge and compare </a:t>
            </a:r>
          </a:p>
          <a:p>
            <a:pPr lvl="2">
              <a:lnSpc>
                <a:spcPct val="80000"/>
              </a:lnSpc>
            </a:pPr>
            <a:r>
              <a:rPr lang="en-US" altLang="en-US" dirty="0"/>
              <a:t>Examples of policy statements </a:t>
            </a:r>
          </a:p>
          <a:p>
            <a:pPr lvl="3">
              <a:lnSpc>
                <a:spcPct val="80000"/>
              </a:lnSpc>
            </a:pPr>
            <a:r>
              <a:rPr lang="en-US" altLang="en-US" dirty="0"/>
              <a:t>“requires isolation between VMs”</a:t>
            </a:r>
          </a:p>
          <a:p>
            <a:pPr lvl="3">
              <a:lnSpc>
                <a:spcPct val="80000"/>
              </a:lnSpc>
            </a:pPr>
            <a:r>
              <a:rPr lang="en-US" altLang="en-US" dirty="0"/>
              <a:t>“requires geographical isolation between VMs”</a:t>
            </a:r>
          </a:p>
          <a:p>
            <a:pPr lvl="3">
              <a:lnSpc>
                <a:spcPct val="80000"/>
              </a:lnSpc>
            </a:pPr>
            <a:r>
              <a:rPr lang="en-US" altLang="en-US" dirty="0"/>
              <a:t>“requires physical separation between other communities/tenants that are in the same industry,” </a:t>
            </a:r>
          </a:p>
          <a:p>
            <a:pPr>
              <a:lnSpc>
                <a:spcPct val="80000"/>
              </a:lnSpc>
            </a:pPr>
            <a:r>
              <a:rPr lang="en-US" altLang="en-US" sz="3200" dirty="0"/>
              <a:t>Need a validation tool to check that the policy created in the standard language correctly reflects the policy creator’s intentions (i.e. that the policy language is semantically equivalent to the user’s intentions)</a:t>
            </a:r>
          </a:p>
        </p:txBody>
      </p:sp>
    </p:spTree>
    <p:extLst>
      <p:ext uri="{BB962C8B-B14F-4D97-AF65-F5344CB8AC3E}">
        <p14:creationId xmlns:p14="http://schemas.microsoft.com/office/powerpoint/2010/main" val="14554073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z="4000"/>
              <a:t>Minimize Lack of Trust: Certification</a:t>
            </a:r>
          </a:p>
        </p:txBody>
      </p:sp>
      <p:sp>
        <p:nvSpPr>
          <p:cNvPr id="14339" name="Rectangle 3"/>
          <p:cNvSpPr>
            <a:spLocks noGrp="1" noChangeArrowheads="1"/>
          </p:cNvSpPr>
          <p:nvPr>
            <p:ph type="body" idx="1"/>
          </p:nvPr>
        </p:nvSpPr>
        <p:spPr/>
        <p:txBody>
          <a:bodyPr>
            <a:normAutofit/>
          </a:bodyPr>
          <a:lstStyle/>
          <a:p>
            <a:pPr eaLnBrk="1" hangingPunct="1">
              <a:lnSpc>
                <a:spcPct val="90000"/>
              </a:lnSpc>
            </a:pPr>
            <a:r>
              <a:rPr lang="en-US" altLang="en-US" sz="3200" dirty="0"/>
              <a:t>Certification</a:t>
            </a:r>
          </a:p>
          <a:p>
            <a:pPr lvl="1" eaLnBrk="1" hangingPunct="1">
              <a:lnSpc>
                <a:spcPct val="90000"/>
              </a:lnSpc>
            </a:pPr>
            <a:r>
              <a:rPr lang="en-US" altLang="en-US" sz="2800" dirty="0"/>
              <a:t>Some form of reputable, independent, comparable assessment and description of security features and assurance</a:t>
            </a:r>
          </a:p>
          <a:p>
            <a:pPr eaLnBrk="1" hangingPunct="1">
              <a:lnSpc>
                <a:spcPct val="90000"/>
              </a:lnSpc>
            </a:pPr>
            <a:r>
              <a:rPr lang="en-US" altLang="en-US" sz="3200" dirty="0"/>
              <a:t>Risk assessment</a:t>
            </a:r>
          </a:p>
          <a:p>
            <a:pPr lvl="1" eaLnBrk="1" hangingPunct="1">
              <a:lnSpc>
                <a:spcPct val="90000"/>
              </a:lnSpc>
            </a:pPr>
            <a:r>
              <a:rPr lang="en-US" altLang="en-US" sz="2800" dirty="0"/>
              <a:t>Performed by certified third parties</a:t>
            </a:r>
          </a:p>
          <a:p>
            <a:pPr lvl="1" eaLnBrk="1" hangingPunct="1">
              <a:lnSpc>
                <a:spcPct val="90000"/>
              </a:lnSpc>
            </a:pPr>
            <a:r>
              <a:rPr lang="en-US" altLang="en-US" sz="2800" dirty="0"/>
              <a:t>Provides consumers with additional assurance</a:t>
            </a:r>
          </a:p>
        </p:txBody>
      </p:sp>
    </p:spTree>
    <p:extLst>
      <p:ext uri="{BB962C8B-B14F-4D97-AF65-F5344CB8AC3E}">
        <p14:creationId xmlns:p14="http://schemas.microsoft.com/office/powerpoint/2010/main" val="16088378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z="4000"/>
              <a:t>Minimize Loss of Control in the Cloud</a:t>
            </a:r>
          </a:p>
        </p:txBody>
      </p:sp>
      <p:sp>
        <p:nvSpPr>
          <p:cNvPr id="15363" name="Rectangle 3"/>
          <p:cNvSpPr>
            <a:spLocks noGrp="1" noChangeArrowheads="1"/>
          </p:cNvSpPr>
          <p:nvPr>
            <p:ph type="body" idx="1"/>
          </p:nvPr>
        </p:nvSpPr>
        <p:spPr/>
        <p:txBody>
          <a:bodyPr>
            <a:normAutofit/>
          </a:bodyPr>
          <a:lstStyle/>
          <a:p>
            <a:pPr eaLnBrk="1" hangingPunct="1"/>
            <a:r>
              <a:rPr lang="en-US" altLang="en-US" sz="3200" dirty="0"/>
              <a:t>Monitoring</a:t>
            </a:r>
          </a:p>
          <a:p>
            <a:pPr eaLnBrk="1" hangingPunct="1"/>
            <a:r>
              <a:rPr lang="en-US" altLang="en-US" sz="3200" dirty="0"/>
              <a:t>Utilizing different clouds</a:t>
            </a:r>
          </a:p>
          <a:p>
            <a:pPr eaLnBrk="1" hangingPunct="1"/>
            <a:r>
              <a:rPr lang="en-US" altLang="en-US" sz="3200" dirty="0"/>
              <a:t>Access control management</a:t>
            </a:r>
          </a:p>
        </p:txBody>
      </p:sp>
    </p:spTree>
    <p:extLst>
      <p:ext uri="{BB962C8B-B14F-4D97-AF65-F5344CB8AC3E}">
        <p14:creationId xmlns:p14="http://schemas.microsoft.com/office/powerpoint/2010/main" val="33716694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z="4000" dirty="0"/>
              <a:t>Minimize Loss of Control: Monitoring (1)</a:t>
            </a:r>
          </a:p>
        </p:txBody>
      </p:sp>
      <p:sp>
        <p:nvSpPr>
          <p:cNvPr id="16387" name="Rectangle 3"/>
          <p:cNvSpPr>
            <a:spLocks noGrp="1" noChangeArrowheads="1"/>
          </p:cNvSpPr>
          <p:nvPr>
            <p:ph type="body" idx="1"/>
          </p:nvPr>
        </p:nvSpPr>
        <p:spPr>
          <a:xfrm>
            <a:off x="609600" y="1676400"/>
            <a:ext cx="10972800" cy="4800600"/>
          </a:xfrm>
        </p:spPr>
        <p:txBody>
          <a:bodyPr>
            <a:noAutofit/>
          </a:bodyPr>
          <a:lstStyle/>
          <a:p>
            <a:pPr eaLnBrk="1" hangingPunct="1">
              <a:lnSpc>
                <a:spcPct val="80000"/>
              </a:lnSpc>
            </a:pPr>
            <a:r>
              <a:rPr lang="en-US" altLang="en-US" sz="4000" dirty="0"/>
              <a:t>Cloud consumer needs situational awareness for critical applications</a:t>
            </a:r>
          </a:p>
          <a:p>
            <a:pPr lvl="1" eaLnBrk="1" hangingPunct="1">
              <a:lnSpc>
                <a:spcPct val="80000"/>
              </a:lnSpc>
            </a:pPr>
            <a:r>
              <a:rPr lang="en-US" altLang="en-US" sz="3600" dirty="0"/>
              <a:t>When underlying components fail, what is the effect of the failure to the mission logic</a:t>
            </a:r>
          </a:p>
          <a:p>
            <a:pPr lvl="1" eaLnBrk="1" hangingPunct="1">
              <a:lnSpc>
                <a:spcPct val="80000"/>
              </a:lnSpc>
            </a:pPr>
            <a:r>
              <a:rPr lang="en-US" altLang="en-US" sz="3600" dirty="0"/>
              <a:t>What recovery measures can be taken (by provider and consumer)</a:t>
            </a:r>
          </a:p>
        </p:txBody>
      </p:sp>
    </p:spTree>
    <p:extLst>
      <p:ext uri="{BB962C8B-B14F-4D97-AF65-F5344CB8AC3E}">
        <p14:creationId xmlns:p14="http://schemas.microsoft.com/office/powerpoint/2010/main" val="1783098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C166B3-AA47-D52C-4E2F-CB7BE5BF0C14}"/>
              </a:ext>
            </a:extLst>
          </p:cNvPr>
          <p:cNvSpPr>
            <a:spLocks noGrp="1"/>
          </p:cNvSpPr>
          <p:nvPr>
            <p:ph type="title"/>
          </p:nvPr>
        </p:nvSpPr>
        <p:spPr/>
        <p:txBody>
          <a:bodyPr/>
          <a:lstStyle/>
          <a:p>
            <a:r>
              <a:rPr lang="en-AU" dirty="0"/>
              <a:t>Private cloud types</a:t>
            </a:r>
            <a:endParaRPr lang="x-none" dirty="0"/>
          </a:p>
        </p:txBody>
      </p:sp>
      <p:pic>
        <p:nvPicPr>
          <p:cNvPr id="4" name="图片 3">
            <a:extLst>
              <a:ext uri="{FF2B5EF4-FFF2-40B4-BE49-F238E27FC236}">
                <a16:creationId xmlns:a16="http://schemas.microsoft.com/office/drawing/2014/main" id="{B9F30B41-90DC-6E86-1AFD-DA678FD84F35}"/>
              </a:ext>
            </a:extLst>
          </p:cNvPr>
          <p:cNvPicPr>
            <a:picLocks noChangeAspect="1"/>
          </p:cNvPicPr>
          <p:nvPr/>
        </p:nvPicPr>
        <p:blipFill>
          <a:blip r:embed="rId2"/>
          <a:stretch>
            <a:fillRect/>
          </a:stretch>
        </p:blipFill>
        <p:spPr>
          <a:xfrm>
            <a:off x="-211229" y="2533675"/>
            <a:ext cx="9872900" cy="3616959"/>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8225" y="2533675"/>
            <a:ext cx="2289635" cy="3616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76806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z="4000" dirty="0"/>
              <a:t>Minimize Loss of Control: Monitoring (2)</a:t>
            </a:r>
          </a:p>
        </p:txBody>
      </p:sp>
      <p:sp>
        <p:nvSpPr>
          <p:cNvPr id="16387" name="Rectangle 3"/>
          <p:cNvSpPr>
            <a:spLocks noGrp="1" noChangeArrowheads="1"/>
          </p:cNvSpPr>
          <p:nvPr>
            <p:ph type="body" idx="1"/>
          </p:nvPr>
        </p:nvSpPr>
        <p:spPr>
          <a:xfrm>
            <a:off x="609600" y="1676400"/>
            <a:ext cx="10972800" cy="4800600"/>
          </a:xfrm>
        </p:spPr>
        <p:txBody>
          <a:bodyPr>
            <a:noAutofit/>
          </a:bodyPr>
          <a:lstStyle/>
          <a:p>
            <a:pPr eaLnBrk="1" hangingPunct="1">
              <a:lnSpc>
                <a:spcPct val="80000"/>
              </a:lnSpc>
            </a:pPr>
            <a:r>
              <a:rPr lang="en-US" altLang="en-US" sz="3600" dirty="0"/>
              <a:t>Requires an application-specific run-time monitoring and management tool for the consumer</a:t>
            </a:r>
          </a:p>
          <a:p>
            <a:pPr lvl="1" eaLnBrk="1" hangingPunct="1">
              <a:lnSpc>
                <a:spcPct val="80000"/>
              </a:lnSpc>
            </a:pPr>
            <a:r>
              <a:rPr lang="en-US" altLang="en-US" sz="3200" dirty="0"/>
              <a:t>The cloud consumer and cloud provider have different views of the system</a:t>
            </a:r>
          </a:p>
          <a:p>
            <a:pPr lvl="1" eaLnBrk="1" hangingPunct="1">
              <a:lnSpc>
                <a:spcPct val="80000"/>
              </a:lnSpc>
            </a:pPr>
            <a:r>
              <a:rPr lang="en-US" altLang="en-US" sz="3200" dirty="0"/>
              <a:t>Enable both the provider and tenants to monitor the components in the cloud that are under their control</a:t>
            </a:r>
          </a:p>
          <a:p>
            <a:pPr lvl="1" eaLnBrk="1" hangingPunct="1">
              <a:lnSpc>
                <a:spcPct val="80000"/>
              </a:lnSpc>
            </a:pPr>
            <a:r>
              <a:rPr lang="en-US" altLang="en-US" sz="3200" dirty="0"/>
              <a:t>Provide mechanisms that enable the provider to act on attacks he can handle</a:t>
            </a:r>
          </a:p>
          <a:p>
            <a:pPr lvl="1" eaLnBrk="1" hangingPunct="1">
              <a:lnSpc>
                <a:spcPct val="80000"/>
              </a:lnSpc>
            </a:pPr>
            <a:r>
              <a:rPr lang="en-US" altLang="en-US" sz="3200" dirty="0"/>
              <a:t>Provide mechanisms that enable the consumer to act on attacks that he can handle (application-level monitoring)</a:t>
            </a:r>
          </a:p>
        </p:txBody>
      </p:sp>
    </p:spTree>
    <p:extLst>
      <p:ext uri="{BB962C8B-B14F-4D97-AF65-F5344CB8AC3E}">
        <p14:creationId xmlns:p14="http://schemas.microsoft.com/office/powerpoint/2010/main" val="22739064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eaLnBrk="1" hangingPunct="1"/>
            <a:r>
              <a:rPr lang="en-US" altLang="en-US" sz="4000"/>
              <a:t>Minimize Loss of Control: Utilize Different Clouds</a:t>
            </a:r>
          </a:p>
        </p:txBody>
      </p:sp>
      <p:sp>
        <p:nvSpPr>
          <p:cNvPr id="17411" name="Rectangle 3"/>
          <p:cNvSpPr>
            <a:spLocks noGrp="1" noChangeArrowheads="1"/>
          </p:cNvSpPr>
          <p:nvPr>
            <p:ph type="body" idx="4294967295"/>
          </p:nvPr>
        </p:nvSpPr>
        <p:spPr/>
        <p:txBody>
          <a:bodyPr>
            <a:normAutofit/>
          </a:bodyPr>
          <a:lstStyle/>
          <a:p>
            <a:pPr eaLnBrk="1" hangingPunct="1">
              <a:lnSpc>
                <a:spcPct val="80000"/>
              </a:lnSpc>
            </a:pPr>
            <a:r>
              <a:rPr lang="en-US" altLang="en-US" sz="3600" dirty="0"/>
              <a:t>The concept of ‘Don’t put all your eggs in one basket’</a:t>
            </a:r>
          </a:p>
          <a:p>
            <a:pPr lvl="1" eaLnBrk="1" hangingPunct="1">
              <a:lnSpc>
                <a:spcPct val="80000"/>
              </a:lnSpc>
            </a:pPr>
            <a:r>
              <a:rPr lang="en-US" altLang="en-US" sz="3200" dirty="0"/>
              <a:t>Consumer may use services from different clouds through an intra-cloud or multi-cloud architecture</a:t>
            </a:r>
          </a:p>
          <a:p>
            <a:pPr lvl="1" eaLnBrk="1" hangingPunct="1">
              <a:lnSpc>
                <a:spcPct val="80000"/>
              </a:lnSpc>
            </a:pPr>
            <a:r>
              <a:rPr lang="en-US" altLang="en-US" sz="3200" dirty="0"/>
              <a:t>A multi-cloud or intra-cloud architecture in which consumers</a:t>
            </a:r>
          </a:p>
          <a:p>
            <a:pPr lvl="2" eaLnBrk="1" hangingPunct="1">
              <a:lnSpc>
                <a:spcPct val="80000"/>
              </a:lnSpc>
            </a:pPr>
            <a:r>
              <a:rPr lang="en-US" altLang="en-US" sz="2800" dirty="0"/>
              <a:t>Spread the risk</a:t>
            </a:r>
          </a:p>
          <a:p>
            <a:pPr lvl="2" eaLnBrk="1" hangingPunct="1">
              <a:lnSpc>
                <a:spcPct val="80000"/>
              </a:lnSpc>
            </a:pPr>
            <a:r>
              <a:rPr lang="en-US" altLang="en-US" sz="2800" dirty="0"/>
              <a:t>Increase redundancy (per-task or per-application)</a:t>
            </a:r>
          </a:p>
          <a:p>
            <a:pPr lvl="2" eaLnBrk="1" hangingPunct="1">
              <a:lnSpc>
                <a:spcPct val="80000"/>
              </a:lnSpc>
            </a:pPr>
            <a:r>
              <a:rPr lang="en-US" altLang="en-US" sz="2800" dirty="0"/>
              <a:t>Increase chance of mission completion for critical applications</a:t>
            </a:r>
          </a:p>
        </p:txBody>
      </p:sp>
    </p:spTree>
    <p:extLst>
      <p:ext uri="{BB962C8B-B14F-4D97-AF65-F5344CB8AC3E}">
        <p14:creationId xmlns:p14="http://schemas.microsoft.com/office/powerpoint/2010/main" val="21483156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eaLnBrk="1" hangingPunct="1"/>
            <a:r>
              <a:rPr lang="en-US" altLang="en-US" sz="4000"/>
              <a:t>Minimize Loss of Control: Utilize Different Clouds</a:t>
            </a:r>
          </a:p>
        </p:txBody>
      </p:sp>
      <p:sp>
        <p:nvSpPr>
          <p:cNvPr id="17411" name="Rectangle 3"/>
          <p:cNvSpPr>
            <a:spLocks noGrp="1" noChangeArrowheads="1"/>
          </p:cNvSpPr>
          <p:nvPr>
            <p:ph type="body" idx="4294967295"/>
          </p:nvPr>
        </p:nvSpPr>
        <p:spPr/>
        <p:txBody>
          <a:bodyPr>
            <a:noAutofit/>
          </a:bodyPr>
          <a:lstStyle/>
          <a:p>
            <a:pPr>
              <a:lnSpc>
                <a:spcPct val="80000"/>
              </a:lnSpc>
            </a:pPr>
            <a:r>
              <a:rPr lang="en-US" altLang="en-US" sz="4000" dirty="0"/>
              <a:t>Possible issues to consider:</a:t>
            </a:r>
          </a:p>
          <a:p>
            <a:pPr lvl="1">
              <a:lnSpc>
                <a:spcPct val="80000"/>
              </a:lnSpc>
            </a:pPr>
            <a:r>
              <a:rPr lang="en-US" altLang="en-US" sz="3200" dirty="0"/>
              <a:t>Policy incompatibility (combined, what is the overarching policy?)</a:t>
            </a:r>
          </a:p>
          <a:p>
            <a:pPr lvl="1">
              <a:lnSpc>
                <a:spcPct val="80000"/>
              </a:lnSpc>
            </a:pPr>
            <a:r>
              <a:rPr lang="en-US" altLang="en-US" sz="3200" dirty="0"/>
              <a:t>Data dependency between clouds</a:t>
            </a:r>
          </a:p>
          <a:p>
            <a:pPr lvl="1">
              <a:lnSpc>
                <a:spcPct val="80000"/>
              </a:lnSpc>
            </a:pPr>
            <a:r>
              <a:rPr lang="en-US" altLang="en-US" sz="3200" dirty="0"/>
              <a:t>Differing data semantics across clouds</a:t>
            </a:r>
          </a:p>
          <a:p>
            <a:pPr lvl="1">
              <a:lnSpc>
                <a:spcPct val="80000"/>
              </a:lnSpc>
            </a:pPr>
            <a:r>
              <a:rPr lang="en-US" altLang="en-US" sz="3200" dirty="0"/>
              <a:t>Knowing when to utilize the redundancy feature (monitoring technology)</a:t>
            </a:r>
          </a:p>
          <a:p>
            <a:pPr lvl="1">
              <a:lnSpc>
                <a:spcPct val="80000"/>
              </a:lnSpc>
            </a:pPr>
            <a:r>
              <a:rPr lang="en-US" altLang="en-US" sz="3200" dirty="0"/>
              <a:t>Is it worth it to spread your sensitive data across multiple clouds?</a:t>
            </a:r>
          </a:p>
          <a:p>
            <a:pPr lvl="2">
              <a:lnSpc>
                <a:spcPct val="80000"/>
              </a:lnSpc>
            </a:pPr>
            <a:r>
              <a:rPr lang="en-US" altLang="en-US" sz="3200" dirty="0"/>
              <a:t>Redundancy could increase risk of exposure</a:t>
            </a:r>
          </a:p>
        </p:txBody>
      </p:sp>
    </p:spTree>
    <p:extLst>
      <p:ext uri="{BB962C8B-B14F-4D97-AF65-F5344CB8AC3E}">
        <p14:creationId xmlns:p14="http://schemas.microsoft.com/office/powerpoint/2010/main" val="36798086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z="4000" dirty="0"/>
              <a:t>Minimize Loss of Control: Access Control (1)</a:t>
            </a:r>
          </a:p>
        </p:txBody>
      </p:sp>
      <p:sp>
        <p:nvSpPr>
          <p:cNvPr id="18435" name="Rectangle 3"/>
          <p:cNvSpPr>
            <a:spLocks noGrp="1" noChangeArrowheads="1"/>
          </p:cNvSpPr>
          <p:nvPr>
            <p:ph type="body" idx="1"/>
          </p:nvPr>
        </p:nvSpPr>
        <p:spPr/>
        <p:txBody>
          <a:bodyPr>
            <a:normAutofit/>
          </a:bodyPr>
          <a:lstStyle/>
          <a:p>
            <a:pPr eaLnBrk="1" hangingPunct="1">
              <a:lnSpc>
                <a:spcPct val="80000"/>
              </a:lnSpc>
            </a:pPr>
            <a:r>
              <a:rPr lang="en-US" altLang="en-US" sz="3200" dirty="0"/>
              <a:t>Many possible layers of access control</a:t>
            </a:r>
          </a:p>
          <a:p>
            <a:pPr lvl="1" eaLnBrk="1" hangingPunct="1">
              <a:lnSpc>
                <a:spcPct val="80000"/>
              </a:lnSpc>
            </a:pPr>
            <a:r>
              <a:rPr lang="en-US" altLang="en-US" sz="2800" dirty="0"/>
              <a:t>E.g. access to the cloud, access to servers, access to services, access to databases (direct and queries via web services), access to VMs, and access to objects within a VM</a:t>
            </a:r>
          </a:p>
          <a:p>
            <a:pPr lvl="1" eaLnBrk="1" hangingPunct="1">
              <a:lnSpc>
                <a:spcPct val="80000"/>
              </a:lnSpc>
            </a:pPr>
            <a:r>
              <a:rPr lang="en-US" altLang="en-US" sz="2800" dirty="0"/>
              <a:t>Depending on the deployment model used, some of these will be controlled by the provider and others by the consumer </a:t>
            </a:r>
          </a:p>
        </p:txBody>
      </p:sp>
    </p:spTree>
    <p:extLst>
      <p:ext uri="{BB962C8B-B14F-4D97-AF65-F5344CB8AC3E}">
        <p14:creationId xmlns:p14="http://schemas.microsoft.com/office/powerpoint/2010/main" val="34867314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z="4000" dirty="0"/>
              <a:t>Minimize Loss of Control: Access Control (2)</a:t>
            </a:r>
          </a:p>
        </p:txBody>
      </p:sp>
      <p:sp>
        <p:nvSpPr>
          <p:cNvPr id="18435" name="Rectangle 3"/>
          <p:cNvSpPr>
            <a:spLocks noGrp="1" noChangeArrowheads="1"/>
          </p:cNvSpPr>
          <p:nvPr>
            <p:ph type="body" idx="1"/>
          </p:nvPr>
        </p:nvSpPr>
        <p:spPr/>
        <p:txBody>
          <a:bodyPr>
            <a:normAutofit/>
          </a:bodyPr>
          <a:lstStyle/>
          <a:p>
            <a:pPr eaLnBrk="1" hangingPunct="1">
              <a:lnSpc>
                <a:spcPct val="80000"/>
              </a:lnSpc>
            </a:pPr>
            <a:r>
              <a:rPr lang="en-US" altLang="en-US" sz="3200" dirty="0"/>
              <a:t>Regardless of deployment model, provider needs to manage the user authentication and access control procedures (to the cloud) </a:t>
            </a:r>
          </a:p>
          <a:p>
            <a:pPr lvl="1" eaLnBrk="1" hangingPunct="1">
              <a:lnSpc>
                <a:spcPct val="80000"/>
              </a:lnSpc>
            </a:pPr>
            <a:r>
              <a:rPr lang="en-US" altLang="en-US" sz="2800" dirty="0"/>
              <a:t>Federated Identity Management: access control management burden still lies with the provider </a:t>
            </a:r>
          </a:p>
          <a:p>
            <a:pPr lvl="1" eaLnBrk="1" hangingPunct="1">
              <a:lnSpc>
                <a:spcPct val="80000"/>
              </a:lnSpc>
            </a:pPr>
            <a:r>
              <a:rPr lang="en-US" altLang="en-US" sz="2800" dirty="0"/>
              <a:t>Requires user to place a large amount of trust on the provider in terms of security, management, and maintenance of access control policies. This can be burdensome when numerous users from different organizations with different access control policies, are involved</a:t>
            </a:r>
          </a:p>
        </p:txBody>
      </p:sp>
    </p:spTree>
    <p:extLst>
      <p:ext uri="{BB962C8B-B14F-4D97-AF65-F5344CB8AC3E}">
        <p14:creationId xmlns:p14="http://schemas.microsoft.com/office/powerpoint/2010/main" val="26167628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z="4000" dirty="0"/>
              <a:t>Minimize Multi-tenancy in the Cloud</a:t>
            </a:r>
          </a:p>
        </p:txBody>
      </p:sp>
      <p:sp>
        <p:nvSpPr>
          <p:cNvPr id="20483" name="Rectangle 3"/>
          <p:cNvSpPr>
            <a:spLocks noGrp="1" noChangeArrowheads="1"/>
          </p:cNvSpPr>
          <p:nvPr>
            <p:ph type="body" idx="1"/>
          </p:nvPr>
        </p:nvSpPr>
        <p:spPr/>
        <p:txBody>
          <a:bodyPr>
            <a:normAutofit/>
          </a:bodyPr>
          <a:lstStyle/>
          <a:p>
            <a:pPr eaLnBrk="1" hangingPunct="1"/>
            <a:r>
              <a:rPr lang="en-US" altLang="en-US" sz="3200" dirty="0"/>
              <a:t>Can’t really force the provider to accept less tenants</a:t>
            </a:r>
          </a:p>
          <a:p>
            <a:pPr lvl="1" eaLnBrk="1" hangingPunct="1"/>
            <a:r>
              <a:rPr lang="en-US" altLang="en-US" sz="2800" dirty="0"/>
              <a:t>Can try to increase isolation between tenants</a:t>
            </a:r>
          </a:p>
          <a:p>
            <a:pPr lvl="2" eaLnBrk="1" hangingPunct="1"/>
            <a:r>
              <a:rPr lang="en-US" altLang="en-US" sz="2400" dirty="0"/>
              <a:t>Strong isolation techniques (VPC to some degree)</a:t>
            </a:r>
          </a:p>
          <a:p>
            <a:pPr lvl="2" eaLnBrk="1" hangingPunct="1"/>
            <a:r>
              <a:rPr lang="en-US" altLang="en-US" sz="2400" dirty="0" err="1"/>
              <a:t>QoS</a:t>
            </a:r>
            <a:r>
              <a:rPr lang="en-US" altLang="en-US" sz="2400" dirty="0"/>
              <a:t> requirements need to be met</a:t>
            </a:r>
          </a:p>
          <a:p>
            <a:pPr lvl="2" eaLnBrk="1" hangingPunct="1"/>
            <a:r>
              <a:rPr lang="en-US" altLang="en-US" sz="2400" dirty="0"/>
              <a:t>Policy specification</a:t>
            </a:r>
          </a:p>
          <a:p>
            <a:pPr lvl="1" eaLnBrk="1" hangingPunct="1"/>
            <a:r>
              <a:rPr lang="en-US" altLang="en-US" sz="2800" dirty="0"/>
              <a:t>Can try to increase trust in the tenants</a:t>
            </a:r>
          </a:p>
          <a:p>
            <a:pPr lvl="2" eaLnBrk="1" hangingPunct="1"/>
            <a:r>
              <a:rPr lang="en-US" altLang="en-US" sz="2400" dirty="0"/>
              <a:t>Who’s the insider, where’s the security boundary? Who can I trust?</a:t>
            </a:r>
          </a:p>
          <a:p>
            <a:pPr lvl="2" eaLnBrk="1" hangingPunct="1"/>
            <a:r>
              <a:rPr lang="en-US" altLang="en-US" sz="2400" dirty="0"/>
              <a:t>Use SLAs to enforce trusted behavior</a:t>
            </a:r>
          </a:p>
        </p:txBody>
      </p:sp>
    </p:spTree>
    <p:extLst>
      <p:ext uri="{BB962C8B-B14F-4D97-AF65-F5344CB8AC3E}">
        <p14:creationId xmlns:p14="http://schemas.microsoft.com/office/powerpoint/2010/main" val="1231015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z="4000" dirty="0"/>
              <a:t>Additional issues: Local Host Security (1)</a:t>
            </a:r>
          </a:p>
        </p:txBody>
      </p:sp>
      <p:sp>
        <p:nvSpPr>
          <p:cNvPr id="21507" name="Rectangle 3"/>
          <p:cNvSpPr>
            <a:spLocks noGrp="1" noChangeArrowheads="1"/>
          </p:cNvSpPr>
          <p:nvPr>
            <p:ph type="body" idx="1"/>
          </p:nvPr>
        </p:nvSpPr>
        <p:spPr/>
        <p:txBody>
          <a:bodyPr>
            <a:normAutofit/>
          </a:bodyPr>
          <a:lstStyle/>
          <a:p>
            <a:pPr eaLnBrk="1" hangingPunct="1">
              <a:lnSpc>
                <a:spcPct val="80000"/>
              </a:lnSpc>
            </a:pPr>
            <a:r>
              <a:rPr lang="en-US" altLang="en-US" sz="4000" dirty="0"/>
              <a:t>Are local host machines part of the cloud infrastructure? </a:t>
            </a:r>
          </a:p>
          <a:p>
            <a:pPr lvl="1" eaLnBrk="1" hangingPunct="1">
              <a:lnSpc>
                <a:spcPct val="80000"/>
              </a:lnSpc>
            </a:pPr>
            <a:r>
              <a:rPr lang="en-US" altLang="en-US" sz="3600" dirty="0"/>
              <a:t>Outside the security perimeter</a:t>
            </a:r>
          </a:p>
          <a:p>
            <a:pPr lvl="1" eaLnBrk="1" hangingPunct="1">
              <a:lnSpc>
                <a:spcPct val="80000"/>
              </a:lnSpc>
            </a:pPr>
            <a:r>
              <a:rPr lang="en-US" altLang="en-US" sz="3600" dirty="0"/>
              <a:t>While cloud consumers worry about the security on the cloud provider’s site, they may easily forget to harden their own machines </a:t>
            </a:r>
          </a:p>
        </p:txBody>
      </p:sp>
    </p:spTree>
    <p:extLst>
      <p:ext uri="{BB962C8B-B14F-4D97-AF65-F5344CB8AC3E}">
        <p14:creationId xmlns:p14="http://schemas.microsoft.com/office/powerpoint/2010/main" val="26445362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z="4000" dirty="0"/>
              <a:t>Additional issues: Local Host Security (2)</a:t>
            </a:r>
          </a:p>
        </p:txBody>
      </p:sp>
      <p:sp>
        <p:nvSpPr>
          <p:cNvPr id="21507" name="Rectangle 3"/>
          <p:cNvSpPr>
            <a:spLocks noGrp="1" noChangeArrowheads="1"/>
          </p:cNvSpPr>
          <p:nvPr>
            <p:ph type="body" idx="1"/>
          </p:nvPr>
        </p:nvSpPr>
        <p:spPr/>
        <p:txBody>
          <a:bodyPr>
            <a:normAutofit/>
          </a:bodyPr>
          <a:lstStyle/>
          <a:p>
            <a:pPr eaLnBrk="1" hangingPunct="1">
              <a:lnSpc>
                <a:spcPct val="80000"/>
              </a:lnSpc>
            </a:pPr>
            <a:r>
              <a:rPr lang="en-US" altLang="en-US" sz="4000" dirty="0"/>
              <a:t>The lack of security of local devices can </a:t>
            </a:r>
          </a:p>
          <a:p>
            <a:pPr lvl="1" eaLnBrk="1" hangingPunct="1">
              <a:lnSpc>
                <a:spcPct val="80000"/>
              </a:lnSpc>
            </a:pPr>
            <a:r>
              <a:rPr lang="en-US" altLang="en-US" sz="3600" dirty="0"/>
              <a:t>Provide a way for malicious services on the cloud to attack local networks through these terminal devices </a:t>
            </a:r>
          </a:p>
          <a:p>
            <a:pPr lvl="1" eaLnBrk="1" hangingPunct="1">
              <a:lnSpc>
                <a:spcPct val="80000"/>
              </a:lnSpc>
            </a:pPr>
            <a:r>
              <a:rPr lang="en-US" altLang="en-US" sz="3600" dirty="0"/>
              <a:t>Compromise the cloud and its resources for other users </a:t>
            </a:r>
          </a:p>
        </p:txBody>
      </p:sp>
    </p:spTree>
    <p:extLst>
      <p:ext uri="{BB962C8B-B14F-4D97-AF65-F5344CB8AC3E}">
        <p14:creationId xmlns:p14="http://schemas.microsoft.com/office/powerpoint/2010/main" val="20503920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z="4000" dirty="0"/>
              <a:t>Additional issues: Local Host Security (3)</a:t>
            </a:r>
          </a:p>
        </p:txBody>
      </p:sp>
      <p:sp>
        <p:nvSpPr>
          <p:cNvPr id="21507" name="Rectangle 3"/>
          <p:cNvSpPr>
            <a:spLocks noGrp="1" noChangeArrowheads="1"/>
          </p:cNvSpPr>
          <p:nvPr>
            <p:ph type="body" idx="1"/>
          </p:nvPr>
        </p:nvSpPr>
        <p:spPr/>
        <p:txBody>
          <a:bodyPr>
            <a:normAutofit/>
          </a:bodyPr>
          <a:lstStyle/>
          <a:p>
            <a:pPr eaLnBrk="1" hangingPunct="1">
              <a:lnSpc>
                <a:spcPct val="80000"/>
              </a:lnSpc>
            </a:pPr>
            <a:r>
              <a:rPr lang="en-US" altLang="en-US" sz="3600" dirty="0"/>
              <a:t>With mobile devices, the threat may be even stronger</a:t>
            </a:r>
          </a:p>
          <a:p>
            <a:pPr lvl="1" eaLnBrk="1" hangingPunct="1">
              <a:lnSpc>
                <a:spcPct val="80000"/>
              </a:lnSpc>
            </a:pPr>
            <a:r>
              <a:rPr lang="en-US" altLang="en-US" sz="3200" dirty="0"/>
              <a:t>Users misplace or have the device stolen from them </a:t>
            </a:r>
          </a:p>
          <a:p>
            <a:pPr lvl="1" eaLnBrk="1" hangingPunct="1">
              <a:lnSpc>
                <a:spcPct val="80000"/>
              </a:lnSpc>
            </a:pPr>
            <a:r>
              <a:rPr lang="en-US" altLang="en-US" sz="3200" dirty="0"/>
              <a:t>Security mechanisms on handheld gadgets are often times insufficient compared to say, a desktop computer </a:t>
            </a:r>
          </a:p>
          <a:p>
            <a:pPr lvl="1" eaLnBrk="1" hangingPunct="1">
              <a:lnSpc>
                <a:spcPct val="80000"/>
              </a:lnSpc>
            </a:pPr>
            <a:r>
              <a:rPr lang="en-US" altLang="en-US" sz="3200" dirty="0"/>
              <a:t>Provides a potential attacker an easy avenue into a cloud system. </a:t>
            </a:r>
          </a:p>
          <a:p>
            <a:pPr lvl="1" eaLnBrk="1" hangingPunct="1">
              <a:lnSpc>
                <a:spcPct val="80000"/>
              </a:lnSpc>
            </a:pPr>
            <a:r>
              <a:rPr lang="en-US" altLang="en-US" sz="3200" dirty="0"/>
              <a:t>If a user relies mainly on a mobile device to access cloud data, the threat to availability is also increased as mobile devices malfunction or are lost </a:t>
            </a:r>
          </a:p>
        </p:txBody>
      </p:sp>
    </p:spTree>
    <p:extLst>
      <p:ext uri="{BB962C8B-B14F-4D97-AF65-F5344CB8AC3E}">
        <p14:creationId xmlns:p14="http://schemas.microsoft.com/office/powerpoint/2010/main" val="8952547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z="4000" dirty="0"/>
              <a:t>Additional issues: Local Host Security (4)</a:t>
            </a:r>
          </a:p>
        </p:txBody>
      </p:sp>
      <p:sp>
        <p:nvSpPr>
          <p:cNvPr id="21507" name="Rectangle 3"/>
          <p:cNvSpPr>
            <a:spLocks noGrp="1" noChangeArrowheads="1"/>
          </p:cNvSpPr>
          <p:nvPr>
            <p:ph type="body" idx="1"/>
          </p:nvPr>
        </p:nvSpPr>
        <p:spPr/>
        <p:txBody>
          <a:bodyPr>
            <a:normAutofit/>
          </a:bodyPr>
          <a:lstStyle/>
          <a:p>
            <a:pPr eaLnBrk="1" hangingPunct="1">
              <a:lnSpc>
                <a:spcPct val="80000"/>
              </a:lnSpc>
            </a:pPr>
            <a:r>
              <a:rPr lang="en-US" altLang="en-US" sz="4000" dirty="0"/>
              <a:t>Devices that access the cloud should have </a:t>
            </a:r>
          </a:p>
          <a:p>
            <a:pPr lvl="1" eaLnBrk="1" hangingPunct="1">
              <a:lnSpc>
                <a:spcPct val="80000"/>
              </a:lnSpc>
            </a:pPr>
            <a:r>
              <a:rPr lang="en-US" altLang="en-US" sz="3600" dirty="0"/>
              <a:t>Strong authentication mechanisms </a:t>
            </a:r>
          </a:p>
          <a:p>
            <a:pPr lvl="1" eaLnBrk="1" hangingPunct="1">
              <a:lnSpc>
                <a:spcPct val="80000"/>
              </a:lnSpc>
            </a:pPr>
            <a:r>
              <a:rPr lang="en-US" altLang="en-US" sz="3600" dirty="0"/>
              <a:t>Tamper-resistant mechanisms</a:t>
            </a:r>
          </a:p>
          <a:p>
            <a:pPr lvl="1" eaLnBrk="1" hangingPunct="1">
              <a:lnSpc>
                <a:spcPct val="80000"/>
              </a:lnSpc>
            </a:pPr>
            <a:r>
              <a:rPr lang="en-US" altLang="en-US" sz="3600" dirty="0"/>
              <a:t>Strong isolation between applications </a:t>
            </a:r>
          </a:p>
          <a:p>
            <a:pPr lvl="1" eaLnBrk="1" hangingPunct="1">
              <a:lnSpc>
                <a:spcPct val="80000"/>
              </a:lnSpc>
            </a:pPr>
            <a:r>
              <a:rPr lang="en-US" altLang="en-US" sz="3600" dirty="0"/>
              <a:t>Methods to trust the OS</a:t>
            </a:r>
          </a:p>
          <a:p>
            <a:pPr lvl="1" eaLnBrk="1" hangingPunct="1">
              <a:lnSpc>
                <a:spcPct val="80000"/>
              </a:lnSpc>
            </a:pPr>
            <a:r>
              <a:rPr lang="en-US" altLang="en-US" sz="3600" dirty="0"/>
              <a:t>Cryptographic functionality when traffic confidentiality is required </a:t>
            </a:r>
          </a:p>
        </p:txBody>
      </p:sp>
    </p:spTree>
    <p:extLst>
      <p:ext uri="{BB962C8B-B14F-4D97-AF65-F5344CB8AC3E}">
        <p14:creationId xmlns:p14="http://schemas.microsoft.com/office/powerpoint/2010/main" val="3596404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A8DC2A-644F-AECB-DE50-B0FF0131F01A}"/>
              </a:ext>
            </a:extLst>
          </p:cNvPr>
          <p:cNvSpPr>
            <a:spLocks noGrp="1"/>
          </p:cNvSpPr>
          <p:nvPr>
            <p:ph type="title"/>
          </p:nvPr>
        </p:nvSpPr>
        <p:spPr/>
        <p:txBody>
          <a:bodyPr/>
          <a:lstStyle/>
          <a:p>
            <a:r>
              <a:rPr lang="en-AU" dirty="0"/>
              <a:t>Types of private clouds</a:t>
            </a:r>
            <a:endParaRPr lang="x-none" dirty="0"/>
          </a:p>
        </p:txBody>
      </p:sp>
      <p:pic>
        <p:nvPicPr>
          <p:cNvPr id="6" name="图片 5">
            <a:extLst>
              <a:ext uri="{FF2B5EF4-FFF2-40B4-BE49-F238E27FC236}">
                <a16:creationId xmlns:a16="http://schemas.microsoft.com/office/drawing/2014/main" id="{82CEA4A1-57CB-468C-B9E7-C45FF4C5A893}"/>
              </a:ext>
            </a:extLst>
          </p:cNvPr>
          <p:cNvPicPr>
            <a:picLocks noChangeAspect="1"/>
          </p:cNvPicPr>
          <p:nvPr/>
        </p:nvPicPr>
        <p:blipFill>
          <a:blip r:embed="rId2"/>
          <a:stretch>
            <a:fillRect/>
          </a:stretch>
        </p:blipFill>
        <p:spPr>
          <a:xfrm>
            <a:off x="1104008" y="1825625"/>
            <a:ext cx="9923733" cy="4913946"/>
          </a:xfrm>
          <a:prstGeom prst="rect">
            <a:avLst/>
          </a:prstGeom>
        </p:spPr>
      </p:pic>
    </p:spTree>
    <p:extLst>
      <p:ext uri="{BB962C8B-B14F-4D97-AF65-F5344CB8AC3E}">
        <p14:creationId xmlns:p14="http://schemas.microsoft.com/office/powerpoint/2010/main" val="8657328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a:t>Conclusion</a:t>
            </a:r>
          </a:p>
        </p:txBody>
      </p:sp>
      <p:sp>
        <p:nvSpPr>
          <p:cNvPr id="22531" name="Rectangle 3"/>
          <p:cNvSpPr>
            <a:spLocks noGrp="1" noChangeArrowheads="1"/>
          </p:cNvSpPr>
          <p:nvPr>
            <p:ph type="body" idx="1"/>
          </p:nvPr>
        </p:nvSpPr>
        <p:spPr/>
        <p:txBody>
          <a:bodyPr>
            <a:noAutofit/>
          </a:bodyPr>
          <a:lstStyle/>
          <a:p>
            <a:pPr eaLnBrk="1" hangingPunct="1">
              <a:lnSpc>
                <a:spcPct val="90000"/>
              </a:lnSpc>
            </a:pPr>
            <a:r>
              <a:rPr lang="en-US" altLang="en-US" sz="3200" dirty="0"/>
              <a:t>Cloud computing is sometimes viewed as a version of the classic mainframe client-server model</a:t>
            </a:r>
          </a:p>
          <a:p>
            <a:pPr lvl="1" eaLnBrk="1" hangingPunct="1">
              <a:lnSpc>
                <a:spcPct val="90000"/>
              </a:lnSpc>
            </a:pPr>
            <a:r>
              <a:rPr lang="en-US" altLang="en-US" sz="2800" dirty="0"/>
              <a:t>However, resources are ubiquitous, scalable, highly virtualized</a:t>
            </a:r>
          </a:p>
          <a:p>
            <a:pPr lvl="1" eaLnBrk="1" hangingPunct="1">
              <a:lnSpc>
                <a:spcPct val="90000"/>
              </a:lnSpc>
            </a:pPr>
            <a:r>
              <a:rPr lang="en-US" altLang="en-US" sz="2800" dirty="0"/>
              <a:t>Contains all the traditional threats, as well as new ones</a:t>
            </a:r>
          </a:p>
          <a:p>
            <a:pPr eaLnBrk="1" hangingPunct="1">
              <a:lnSpc>
                <a:spcPct val="90000"/>
              </a:lnSpc>
            </a:pPr>
            <a:r>
              <a:rPr lang="en-US" altLang="en-US" sz="3200" dirty="0"/>
              <a:t>In developing solutions to cloud computing security issues it may be helpful to identify the problems and approaches in terms of </a:t>
            </a:r>
          </a:p>
          <a:p>
            <a:pPr lvl="1" eaLnBrk="1" hangingPunct="1">
              <a:lnSpc>
                <a:spcPct val="90000"/>
              </a:lnSpc>
            </a:pPr>
            <a:r>
              <a:rPr lang="en-US" altLang="en-US" sz="2800" dirty="0"/>
              <a:t>Loss of control</a:t>
            </a:r>
          </a:p>
          <a:p>
            <a:pPr lvl="1" eaLnBrk="1" hangingPunct="1">
              <a:lnSpc>
                <a:spcPct val="90000"/>
              </a:lnSpc>
            </a:pPr>
            <a:r>
              <a:rPr lang="en-US" altLang="en-US" sz="2800" dirty="0"/>
              <a:t>Lack of trust</a:t>
            </a:r>
          </a:p>
          <a:p>
            <a:pPr lvl="1" eaLnBrk="1" hangingPunct="1">
              <a:lnSpc>
                <a:spcPct val="90000"/>
              </a:lnSpc>
            </a:pPr>
            <a:r>
              <a:rPr lang="en-US" altLang="en-US" sz="2800" dirty="0"/>
              <a:t>Multi-tenancy problems</a:t>
            </a:r>
          </a:p>
        </p:txBody>
      </p:sp>
    </p:spTree>
    <p:extLst>
      <p:ext uri="{BB962C8B-B14F-4D97-AF65-F5344CB8AC3E}">
        <p14:creationId xmlns:p14="http://schemas.microsoft.com/office/powerpoint/2010/main" val="16214393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97073"/>
            <a:ext cx="10515600" cy="2852737"/>
          </a:xfrm>
        </p:spPr>
        <p:txBody>
          <a:bodyPr>
            <a:normAutofit/>
          </a:bodyPr>
          <a:lstStyle/>
          <a:p>
            <a:pPr algn="ctr"/>
            <a:r>
              <a:rPr lang="en-GB" dirty="0"/>
              <a:t>Topic 7: Cloud computing applications</a:t>
            </a:r>
            <a:endParaRPr 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450" y="3973"/>
            <a:ext cx="5223565" cy="3419061"/>
          </a:xfrm>
          <a:prstGeom prst="rect">
            <a:avLst/>
          </a:prstGeom>
        </p:spPr>
      </p:pic>
    </p:spTree>
    <p:extLst>
      <p:ext uri="{BB962C8B-B14F-4D97-AF65-F5344CB8AC3E}">
        <p14:creationId xmlns:p14="http://schemas.microsoft.com/office/powerpoint/2010/main" val="38952501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GB"/>
              <a:t>Intended learning </a:t>
            </a:r>
            <a:r>
              <a:rPr lang="en-GB" dirty="0"/>
              <a:t>outcomes</a:t>
            </a:r>
          </a:p>
        </p:txBody>
      </p:sp>
      <p:sp>
        <p:nvSpPr>
          <p:cNvPr id="3" name="内容占位符 2"/>
          <p:cNvSpPr>
            <a:spLocks noGrp="1"/>
          </p:cNvSpPr>
          <p:nvPr>
            <p:ph idx="1"/>
          </p:nvPr>
        </p:nvSpPr>
        <p:spPr/>
        <p:txBody>
          <a:bodyPr>
            <a:normAutofit/>
          </a:bodyPr>
          <a:lstStyle/>
          <a:p>
            <a:r>
              <a:rPr lang="en-GB" sz="4400" dirty="0"/>
              <a:t>After completing this topic, you will be able to:</a:t>
            </a:r>
          </a:p>
          <a:p>
            <a:pPr lvl="1"/>
            <a:r>
              <a:rPr lang="en-GB" sz="4000" dirty="0"/>
              <a:t>Understand the main applications and research hotspots in cloud computing in construction industry </a:t>
            </a:r>
          </a:p>
          <a:p>
            <a:pPr lvl="1"/>
            <a:r>
              <a:rPr lang="en-GB" sz="4000" dirty="0"/>
              <a:t>Discuss applications of service orientation in other industries – </a:t>
            </a:r>
            <a:r>
              <a:rPr lang="en-GB" sz="4000" i="1" dirty="0"/>
              <a:t>assignment </a:t>
            </a:r>
          </a:p>
          <a:p>
            <a:pPr lvl="1"/>
            <a:endParaRPr lang="en-GB" sz="4000" dirty="0"/>
          </a:p>
          <a:p>
            <a:pPr lvl="1"/>
            <a:endParaRPr lang="en-GB" sz="4000" dirty="0"/>
          </a:p>
        </p:txBody>
      </p:sp>
    </p:spTree>
    <p:extLst>
      <p:ext uri="{BB962C8B-B14F-4D97-AF65-F5344CB8AC3E}">
        <p14:creationId xmlns:p14="http://schemas.microsoft.com/office/powerpoint/2010/main" val="42210977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Cloud Computing in Construction Industry: Use Cases, Benefits and Challenges</a:t>
            </a:r>
          </a:p>
        </p:txBody>
      </p:sp>
      <p:sp>
        <p:nvSpPr>
          <p:cNvPr id="5" name="Text Placeholder 4"/>
          <p:cNvSpPr>
            <a:spLocks noGrp="1"/>
          </p:cNvSpPr>
          <p:nvPr>
            <p:ph type="body" idx="1"/>
          </p:nvPr>
        </p:nvSpPr>
        <p:spPr/>
        <p:txBody>
          <a:bodyPr/>
          <a:lstStyle/>
          <a:p>
            <a:r>
              <a:rPr lang="en-GB" dirty="0">
                <a:hlinkClick r:id="rId2"/>
              </a:rPr>
              <a:t>https://www.sciencedirect.com/science/article/pii/S0926580520310219</a:t>
            </a:r>
            <a:endParaRPr lang="en-GB" dirty="0"/>
          </a:p>
          <a:p>
            <a:endParaRPr lang="en-GB" dirty="0"/>
          </a:p>
        </p:txBody>
      </p:sp>
    </p:spTree>
    <p:extLst>
      <p:ext uri="{BB962C8B-B14F-4D97-AF65-F5344CB8AC3E}">
        <p14:creationId xmlns:p14="http://schemas.microsoft.com/office/powerpoint/2010/main" val="8192217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The need for cloud computing in the construction industry</a:t>
            </a:r>
          </a:p>
        </p:txBody>
      </p:sp>
      <p:sp>
        <p:nvSpPr>
          <p:cNvPr id="3" name="Content Placeholder 2"/>
          <p:cNvSpPr>
            <a:spLocks noGrp="1"/>
          </p:cNvSpPr>
          <p:nvPr>
            <p:ph idx="1"/>
          </p:nvPr>
        </p:nvSpPr>
        <p:spPr/>
        <p:txBody>
          <a:bodyPr>
            <a:normAutofit/>
          </a:bodyPr>
          <a:lstStyle/>
          <a:p>
            <a:r>
              <a:rPr lang="en-GB" sz="4000" dirty="0"/>
              <a:t>Economic Benefits</a:t>
            </a:r>
          </a:p>
          <a:p>
            <a:r>
              <a:rPr lang="en-GB" sz="4000" dirty="0"/>
              <a:t>On-demand Scalability of Computing Resources</a:t>
            </a:r>
          </a:p>
          <a:p>
            <a:r>
              <a:rPr lang="en-GB" sz="4000" dirty="0"/>
              <a:t>Secured Platform</a:t>
            </a:r>
          </a:p>
          <a:p>
            <a:r>
              <a:rPr lang="en-GB" sz="4000" dirty="0"/>
              <a:t>Massive Storage</a:t>
            </a:r>
          </a:p>
          <a:p>
            <a:r>
              <a:rPr lang="en-GB" sz="4000" dirty="0"/>
              <a:t>Facilitating Collaborative Practice</a:t>
            </a:r>
          </a:p>
          <a:p>
            <a:endParaRPr lang="en-GB" sz="4000" dirty="0"/>
          </a:p>
          <a:p>
            <a:endParaRPr lang="en-GB" sz="4000" dirty="0"/>
          </a:p>
        </p:txBody>
      </p:sp>
    </p:spTree>
    <p:extLst>
      <p:ext uri="{BB962C8B-B14F-4D97-AF65-F5344CB8AC3E}">
        <p14:creationId xmlns:p14="http://schemas.microsoft.com/office/powerpoint/2010/main" val="42488183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Economic Benefits</a:t>
            </a:r>
          </a:p>
        </p:txBody>
      </p:sp>
      <p:sp>
        <p:nvSpPr>
          <p:cNvPr id="3" name="Content Placeholder 2"/>
          <p:cNvSpPr>
            <a:spLocks noGrp="1"/>
          </p:cNvSpPr>
          <p:nvPr>
            <p:ph idx="1"/>
          </p:nvPr>
        </p:nvSpPr>
        <p:spPr/>
        <p:txBody>
          <a:bodyPr>
            <a:normAutofit/>
          </a:bodyPr>
          <a:lstStyle/>
          <a:p>
            <a:r>
              <a:rPr lang="en-GB" dirty="0"/>
              <a:t>Cloud computing technologies have provided opportunity to construction businesses especially SMEs (small medium enterprises) to have </a:t>
            </a:r>
            <a:r>
              <a:rPr lang="en-GB" dirty="0">
                <a:solidFill>
                  <a:srgbClr val="FF0000"/>
                </a:solidFill>
              </a:rPr>
              <a:t>access to high end computing infrastructure and applications which could cost a fortune to acquire</a:t>
            </a:r>
          </a:p>
          <a:p>
            <a:r>
              <a:rPr lang="en-GB" dirty="0"/>
              <a:t>This will also undoubtedly translate to a </a:t>
            </a:r>
            <a:r>
              <a:rPr lang="en-GB" dirty="0">
                <a:solidFill>
                  <a:srgbClr val="FF0000"/>
                </a:solidFill>
              </a:rPr>
              <a:t>reduction in the total cost of a project delivery</a:t>
            </a:r>
            <a:r>
              <a:rPr lang="en-GB" dirty="0"/>
              <a:t>, therefore giving construction companies a competitive advantage and operational edge. </a:t>
            </a:r>
          </a:p>
          <a:p>
            <a:r>
              <a:rPr lang="en-GB" dirty="0"/>
              <a:t>Since payment will only be for actual consumption, the cloud computing technology provides increased agility for the construction by the </a:t>
            </a:r>
            <a:r>
              <a:rPr lang="en-GB" dirty="0">
                <a:solidFill>
                  <a:srgbClr val="FF0000"/>
                </a:solidFill>
              </a:rPr>
              <a:t>elimination of ownership and minimization operational costs</a:t>
            </a:r>
          </a:p>
        </p:txBody>
      </p:sp>
    </p:spTree>
    <p:extLst>
      <p:ext uri="{BB962C8B-B14F-4D97-AF65-F5344CB8AC3E}">
        <p14:creationId xmlns:p14="http://schemas.microsoft.com/office/powerpoint/2010/main" val="9327290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On-demand Scalability of Computing Resources</a:t>
            </a:r>
          </a:p>
        </p:txBody>
      </p:sp>
      <p:sp>
        <p:nvSpPr>
          <p:cNvPr id="3" name="Content Placeholder 2"/>
          <p:cNvSpPr>
            <a:spLocks noGrp="1"/>
          </p:cNvSpPr>
          <p:nvPr>
            <p:ph idx="1"/>
          </p:nvPr>
        </p:nvSpPr>
        <p:spPr/>
        <p:txBody>
          <a:bodyPr>
            <a:normAutofit fontScale="92500" lnSpcReduction="20000"/>
          </a:bodyPr>
          <a:lstStyle/>
          <a:p>
            <a:r>
              <a:rPr lang="en-GB" dirty="0"/>
              <a:t>Cloud computing enables a construction company to </a:t>
            </a:r>
            <a:r>
              <a:rPr lang="en-GB" dirty="0">
                <a:solidFill>
                  <a:srgbClr val="FF0000"/>
                </a:solidFill>
              </a:rPr>
              <a:t>purchase IT resources as services</a:t>
            </a:r>
            <a:r>
              <a:rPr lang="en-GB" dirty="0"/>
              <a:t> dictated by the specific requirement at that particular period on a construction project</a:t>
            </a:r>
          </a:p>
          <a:p>
            <a:r>
              <a:rPr lang="en-GB" dirty="0"/>
              <a:t>A short-term need for a higher capacity infrastructure that necessitates tying down of capitals on computing facilities is no more economically viable</a:t>
            </a:r>
          </a:p>
          <a:p>
            <a:r>
              <a:rPr lang="en-GB" dirty="0"/>
              <a:t>The unexpected demand might not even give enough time for an infrastructure purchase and installation</a:t>
            </a:r>
          </a:p>
          <a:p>
            <a:r>
              <a:rPr lang="en-GB" dirty="0"/>
              <a:t>Cloud computing offers </a:t>
            </a:r>
            <a:r>
              <a:rPr lang="en-GB" dirty="0">
                <a:solidFill>
                  <a:srgbClr val="FF0000"/>
                </a:solidFill>
              </a:rPr>
              <a:t>high-performance servers </a:t>
            </a:r>
            <a:r>
              <a:rPr lang="en-GB" dirty="0"/>
              <a:t>with powerful CPUs, GPUs and super-fast SSD drives to construction industries </a:t>
            </a:r>
            <a:r>
              <a:rPr lang="en-GB" dirty="0">
                <a:solidFill>
                  <a:srgbClr val="FF0000"/>
                </a:solidFill>
              </a:rPr>
              <a:t>at affordable prices</a:t>
            </a:r>
            <a:endParaRPr lang="en-GB" dirty="0"/>
          </a:p>
          <a:p>
            <a:r>
              <a:rPr lang="en-GB" dirty="0"/>
              <a:t>In particular, SMEs will be on a playing field with the larger companies without a huge initial investment</a:t>
            </a:r>
          </a:p>
        </p:txBody>
      </p:sp>
    </p:spTree>
    <p:extLst>
      <p:ext uri="{BB962C8B-B14F-4D97-AF65-F5344CB8AC3E}">
        <p14:creationId xmlns:p14="http://schemas.microsoft.com/office/powerpoint/2010/main" val="41548630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Secured Platform</a:t>
            </a:r>
          </a:p>
        </p:txBody>
      </p:sp>
      <p:sp>
        <p:nvSpPr>
          <p:cNvPr id="3" name="Content Placeholder 2"/>
          <p:cNvSpPr>
            <a:spLocks noGrp="1"/>
          </p:cNvSpPr>
          <p:nvPr>
            <p:ph idx="1"/>
          </p:nvPr>
        </p:nvSpPr>
        <p:spPr/>
        <p:txBody>
          <a:bodyPr>
            <a:normAutofit/>
          </a:bodyPr>
          <a:lstStyle/>
          <a:p>
            <a:r>
              <a:rPr lang="en-GB" sz="3600" dirty="0"/>
              <a:t>SMEs in the construction sector </a:t>
            </a:r>
            <a:r>
              <a:rPr lang="en-GB" sz="3600" dirty="0">
                <a:solidFill>
                  <a:srgbClr val="FF0000"/>
                </a:solidFill>
              </a:rPr>
              <a:t>cannot afford the level of data security found in the cloud </a:t>
            </a:r>
            <a:r>
              <a:rPr lang="en-GB" sz="3600" dirty="0"/>
              <a:t>in their in-house infrastructure</a:t>
            </a:r>
          </a:p>
          <a:p>
            <a:r>
              <a:rPr lang="en-GB" sz="3600" dirty="0"/>
              <a:t>Security threats on on-premise construction data such as </a:t>
            </a:r>
            <a:r>
              <a:rPr lang="en-GB" sz="3600" dirty="0" err="1"/>
              <a:t>Cryptolocker</a:t>
            </a:r>
            <a:r>
              <a:rPr lang="en-GB" sz="3600" dirty="0"/>
              <a:t> and the associated ransom have further necessitated the use of cloud for safe keeping the construction data </a:t>
            </a:r>
          </a:p>
        </p:txBody>
      </p:sp>
    </p:spTree>
    <p:extLst>
      <p:ext uri="{BB962C8B-B14F-4D97-AF65-F5344CB8AC3E}">
        <p14:creationId xmlns:p14="http://schemas.microsoft.com/office/powerpoint/2010/main" val="4887109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Massive Storage</a:t>
            </a:r>
          </a:p>
        </p:txBody>
      </p:sp>
      <p:sp>
        <p:nvSpPr>
          <p:cNvPr id="3" name="Content Placeholder 2"/>
          <p:cNvSpPr>
            <a:spLocks noGrp="1"/>
          </p:cNvSpPr>
          <p:nvPr>
            <p:ph idx="1"/>
          </p:nvPr>
        </p:nvSpPr>
        <p:spPr/>
        <p:txBody>
          <a:bodyPr>
            <a:normAutofit fontScale="92500" lnSpcReduction="20000"/>
          </a:bodyPr>
          <a:lstStyle/>
          <a:p>
            <a:r>
              <a:rPr lang="en-GB" dirty="0"/>
              <a:t>Massive data generation characterises construction projects, right from the design stage</a:t>
            </a:r>
          </a:p>
          <a:p>
            <a:pPr lvl="1"/>
            <a:r>
              <a:rPr lang="en-GB" dirty="0"/>
              <a:t>different modelling simulations are required to transform the owner's building idea into a functional design by the professionals </a:t>
            </a:r>
          </a:p>
          <a:p>
            <a:r>
              <a:rPr lang="en-GB" dirty="0"/>
              <a:t>The use of emerging technologies like </a:t>
            </a:r>
            <a:r>
              <a:rPr lang="en-GB" dirty="0" err="1"/>
              <a:t>IoT</a:t>
            </a:r>
            <a:r>
              <a:rPr lang="en-GB" dirty="0"/>
              <a:t>, Augmented reality, 5D BIM generates continuously large data</a:t>
            </a:r>
          </a:p>
          <a:p>
            <a:pPr lvl="1"/>
            <a:r>
              <a:rPr lang="en-GB" dirty="0"/>
              <a:t>An aerial imagery of a site that will occupy points on a cloud storage, will take hundreds of GBs on a typical computer</a:t>
            </a:r>
          </a:p>
          <a:p>
            <a:r>
              <a:rPr lang="en-GB" dirty="0"/>
              <a:t>Two problems</a:t>
            </a:r>
          </a:p>
          <a:p>
            <a:pPr lvl="1"/>
            <a:r>
              <a:rPr lang="en-GB" dirty="0"/>
              <a:t>Storing construction data on site has been a problem as a result of </a:t>
            </a:r>
            <a:r>
              <a:rPr lang="en-GB" dirty="0">
                <a:solidFill>
                  <a:srgbClr val="FF0000"/>
                </a:solidFill>
              </a:rPr>
              <a:t>the volume and the required hardware infrastructure </a:t>
            </a:r>
            <a:r>
              <a:rPr lang="en-GB" dirty="0"/>
              <a:t>for such on-site storage </a:t>
            </a:r>
          </a:p>
          <a:p>
            <a:pPr lvl="1"/>
            <a:r>
              <a:rPr lang="en-GB" dirty="0"/>
              <a:t>Additionally, storing data on the site requires physical </a:t>
            </a:r>
            <a:r>
              <a:rPr lang="en-GB" dirty="0">
                <a:solidFill>
                  <a:srgbClr val="FF0000"/>
                </a:solidFill>
              </a:rPr>
              <a:t>access</a:t>
            </a:r>
            <a:r>
              <a:rPr lang="en-GB" dirty="0"/>
              <a:t>, whereas with cloud storage, data can be remotely stored and retrieved with no limitation to space and time</a:t>
            </a:r>
          </a:p>
        </p:txBody>
      </p:sp>
    </p:spTree>
    <p:extLst>
      <p:ext uri="{BB962C8B-B14F-4D97-AF65-F5344CB8AC3E}">
        <p14:creationId xmlns:p14="http://schemas.microsoft.com/office/powerpoint/2010/main" val="14663378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Facilitating Collaborative Practice</a:t>
            </a:r>
          </a:p>
        </p:txBody>
      </p:sp>
      <p:sp>
        <p:nvSpPr>
          <p:cNvPr id="3" name="Content Placeholder 2"/>
          <p:cNvSpPr>
            <a:spLocks noGrp="1"/>
          </p:cNvSpPr>
          <p:nvPr>
            <p:ph idx="1"/>
          </p:nvPr>
        </p:nvSpPr>
        <p:spPr/>
        <p:txBody>
          <a:bodyPr>
            <a:normAutofit lnSpcReduction="10000"/>
          </a:bodyPr>
          <a:lstStyle/>
          <a:p>
            <a:r>
              <a:rPr lang="en-GB" dirty="0"/>
              <a:t>Construction projects are executed by </a:t>
            </a:r>
            <a:r>
              <a:rPr lang="en-GB" dirty="0">
                <a:solidFill>
                  <a:srgbClr val="FF0000"/>
                </a:solidFill>
              </a:rPr>
              <a:t>several project teams</a:t>
            </a:r>
            <a:r>
              <a:rPr lang="en-GB" dirty="0"/>
              <a:t>, with different business reporting models that are stored in different silos </a:t>
            </a:r>
          </a:p>
          <a:p>
            <a:r>
              <a:rPr lang="en-GB" dirty="0"/>
              <a:t>The scattered data are not readily available for </a:t>
            </a:r>
            <a:r>
              <a:rPr lang="en-GB" dirty="0">
                <a:solidFill>
                  <a:srgbClr val="FF0000"/>
                </a:solidFill>
              </a:rPr>
              <a:t>timely and critical decision-making process</a:t>
            </a:r>
            <a:r>
              <a:rPr lang="en-GB" dirty="0"/>
              <a:t> by the stakeholders in the industry </a:t>
            </a:r>
          </a:p>
          <a:p>
            <a:pPr lvl="1"/>
            <a:r>
              <a:rPr lang="en-GB" dirty="0"/>
              <a:t>This has resulted in poor planning, delay in project delivery, and variation in project cost and reduced Return on Investment (ROI). </a:t>
            </a:r>
          </a:p>
          <a:p>
            <a:r>
              <a:rPr lang="en-GB" dirty="0">
                <a:solidFill>
                  <a:srgbClr val="FF0000"/>
                </a:solidFill>
              </a:rPr>
              <a:t>Cloud provides a central repository </a:t>
            </a:r>
            <a:r>
              <a:rPr lang="en-GB" dirty="0"/>
              <a:t>for construction data for-end-to-end solution that improves the productivity and organisation of the construction industry</a:t>
            </a:r>
          </a:p>
          <a:p>
            <a:pPr lvl="1"/>
            <a:r>
              <a:rPr lang="en-GB" dirty="0"/>
              <a:t>Access to up-to-date project data enables the construction workers higher participation and keep the project team organised and well-integrated</a:t>
            </a:r>
          </a:p>
        </p:txBody>
      </p:sp>
    </p:spTree>
    <p:extLst>
      <p:ext uri="{BB962C8B-B14F-4D97-AF65-F5344CB8AC3E}">
        <p14:creationId xmlns:p14="http://schemas.microsoft.com/office/powerpoint/2010/main" val="699454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Constructing a private cloud</a:t>
            </a:r>
          </a:p>
        </p:txBody>
      </p:sp>
      <p:sp>
        <p:nvSpPr>
          <p:cNvPr id="3" name="Content Placeholder 2"/>
          <p:cNvSpPr>
            <a:spLocks noGrp="1"/>
          </p:cNvSpPr>
          <p:nvPr>
            <p:ph idx="1"/>
          </p:nvPr>
        </p:nvSpPr>
        <p:spPr/>
        <p:txBody>
          <a:bodyPr>
            <a:normAutofit/>
          </a:bodyPr>
          <a:lstStyle/>
          <a:p>
            <a:r>
              <a:rPr lang="en-GB" dirty="0"/>
              <a:t>Cloud infrastructure</a:t>
            </a:r>
          </a:p>
          <a:p>
            <a:pPr lvl="1"/>
            <a:r>
              <a:rPr lang="en-GB" dirty="0"/>
              <a:t>components needed for cloud computing</a:t>
            </a:r>
          </a:p>
          <a:p>
            <a:pPr lvl="1"/>
            <a:r>
              <a:rPr lang="en-GB" dirty="0"/>
              <a:t>the basic elements of cloud infrastructure are the same whether you have a private cloud, public cloud, or hybrid cloud.</a:t>
            </a:r>
          </a:p>
          <a:p>
            <a:r>
              <a:rPr lang="en-GB" dirty="0"/>
              <a:t>Operating system+ a variety of bare-metal, virtualization, or container software that abstract, pool, and share scalable resources across a network.</a:t>
            </a:r>
          </a:p>
          <a:p>
            <a:r>
              <a:rPr lang="en-GB" dirty="0"/>
              <a:t>The IT staff that is equipped to manage private cloud environments</a:t>
            </a:r>
          </a:p>
        </p:txBody>
      </p:sp>
    </p:spTree>
    <p:extLst>
      <p:ext uri="{BB962C8B-B14F-4D97-AF65-F5344CB8AC3E}">
        <p14:creationId xmlns:p14="http://schemas.microsoft.com/office/powerpoint/2010/main" val="6460977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Use cases of cloud computing in construction industry</a:t>
            </a:r>
          </a:p>
        </p:txBody>
      </p:sp>
    </p:spTree>
    <p:extLst>
      <p:ext uri="{BB962C8B-B14F-4D97-AF65-F5344CB8AC3E}">
        <p14:creationId xmlns:p14="http://schemas.microsoft.com/office/powerpoint/2010/main" val="13936365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 use cases of cloud computing in construction industry</a:t>
            </a:r>
          </a:p>
        </p:txBody>
      </p:sp>
      <p:sp>
        <p:nvSpPr>
          <p:cNvPr id="3" name="Content Placeholder 2"/>
          <p:cNvSpPr>
            <a:spLocks noGrp="1"/>
          </p:cNvSpPr>
          <p:nvPr>
            <p:ph idx="1"/>
          </p:nvPr>
        </p:nvSpPr>
        <p:spPr/>
        <p:txBody>
          <a:bodyPr>
            <a:normAutofit/>
          </a:bodyPr>
          <a:lstStyle/>
          <a:p>
            <a:r>
              <a:rPr lang="en-GB" sz="3600" dirty="0"/>
              <a:t>Construction Waste Minimisation</a:t>
            </a:r>
          </a:p>
          <a:p>
            <a:r>
              <a:rPr lang="en-GB" sz="3600" dirty="0"/>
              <a:t>Safe Construction</a:t>
            </a:r>
          </a:p>
          <a:p>
            <a:r>
              <a:rPr lang="en-GB" sz="3600" dirty="0"/>
              <a:t>Energy Management in Construction</a:t>
            </a:r>
          </a:p>
          <a:p>
            <a:r>
              <a:rPr lang="en-GB" sz="3600" dirty="0"/>
              <a:t>Supply Chain Management in Construction</a:t>
            </a:r>
          </a:p>
          <a:p>
            <a:r>
              <a:rPr lang="en-GB" sz="3600" dirty="0"/>
              <a:t>Project Management Informatics</a:t>
            </a:r>
          </a:p>
          <a:p>
            <a:endParaRPr lang="en-GB" sz="3600" dirty="0"/>
          </a:p>
        </p:txBody>
      </p:sp>
    </p:spTree>
    <p:extLst>
      <p:ext uri="{BB962C8B-B14F-4D97-AF65-F5344CB8AC3E}">
        <p14:creationId xmlns:p14="http://schemas.microsoft.com/office/powerpoint/2010/main" val="36436689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cases of Cloud Computing in Construction Industry</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741" y="1865394"/>
            <a:ext cx="7924299" cy="4343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853651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cases of Cloud Computing in Construction Industry</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741" y="1865394"/>
            <a:ext cx="7924299" cy="4343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loud 4"/>
          <p:cNvSpPr/>
          <p:nvPr/>
        </p:nvSpPr>
        <p:spPr>
          <a:xfrm>
            <a:off x="5265821" y="3232484"/>
            <a:ext cx="1949115" cy="741948"/>
          </a:xfrm>
          <a:prstGeom prst="cloud">
            <a:avLst/>
          </a:prstGeom>
          <a:solidFill>
            <a:srgbClr val="00B05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0638448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Computing for Construction Waste Minimisation</a:t>
            </a:r>
          </a:p>
        </p:txBody>
      </p:sp>
      <p:sp>
        <p:nvSpPr>
          <p:cNvPr id="3" name="Content Placeholder 2"/>
          <p:cNvSpPr>
            <a:spLocks noGrp="1"/>
          </p:cNvSpPr>
          <p:nvPr>
            <p:ph idx="1"/>
          </p:nvPr>
        </p:nvSpPr>
        <p:spPr/>
        <p:txBody>
          <a:bodyPr>
            <a:noAutofit/>
          </a:bodyPr>
          <a:lstStyle/>
          <a:p>
            <a:r>
              <a:rPr lang="en-GB" sz="3200" dirty="0">
                <a:solidFill>
                  <a:srgbClr val="FF0000"/>
                </a:solidFill>
              </a:rPr>
              <a:t>Uncoordinated construction management </a:t>
            </a:r>
            <a:r>
              <a:rPr lang="en-GB" sz="3200" dirty="0"/>
              <a:t>is characterised with untimely feedback that results in wastage of resources </a:t>
            </a:r>
          </a:p>
          <a:p>
            <a:pPr lvl="1"/>
            <a:r>
              <a:rPr lang="en-GB" dirty="0"/>
              <a:t>Accumulating large inventories resulting in material wastage on site </a:t>
            </a:r>
          </a:p>
          <a:p>
            <a:pPr lvl="1"/>
            <a:r>
              <a:rPr lang="en-GB" dirty="0"/>
              <a:t>Difficult to estimate wastage, project cost and time throughout the life cycle of a building</a:t>
            </a:r>
          </a:p>
          <a:p>
            <a:pPr lvl="1"/>
            <a:r>
              <a:rPr lang="en-GB" dirty="0"/>
              <a:t>Limited accessibility to existing construction information has resulted in resources wastage</a:t>
            </a:r>
          </a:p>
          <a:p>
            <a:pPr lvl="1"/>
            <a:r>
              <a:rPr lang="en-GB" dirty="0"/>
              <a:t>Precast construction - inaccurate components delivery, high cost of precast installation when contractor order changes, and lack of coordination among parties involved </a:t>
            </a:r>
          </a:p>
        </p:txBody>
      </p:sp>
    </p:spTree>
    <p:extLst>
      <p:ext uri="{BB962C8B-B14F-4D97-AF65-F5344CB8AC3E}">
        <p14:creationId xmlns:p14="http://schemas.microsoft.com/office/powerpoint/2010/main" val="2683565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Computing for Construction Waste Minimisation</a:t>
            </a:r>
          </a:p>
        </p:txBody>
      </p:sp>
      <p:sp>
        <p:nvSpPr>
          <p:cNvPr id="3" name="Content Placeholder 2"/>
          <p:cNvSpPr>
            <a:spLocks noGrp="1"/>
          </p:cNvSpPr>
          <p:nvPr>
            <p:ph idx="1"/>
          </p:nvPr>
        </p:nvSpPr>
        <p:spPr/>
        <p:txBody>
          <a:bodyPr>
            <a:noAutofit/>
          </a:bodyPr>
          <a:lstStyle/>
          <a:p>
            <a:r>
              <a:rPr lang="en-GB" sz="4000" dirty="0"/>
              <a:t>Problem of </a:t>
            </a:r>
            <a:r>
              <a:rPr lang="en-GB" sz="4400" dirty="0">
                <a:solidFill>
                  <a:srgbClr val="FF0000"/>
                </a:solidFill>
              </a:rPr>
              <a:t>accumulating large inventories </a:t>
            </a:r>
            <a:r>
              <a:rPr lang="en-GB" sz="4000" dirty="0"/>
              <a:t>resulting in material wastage on site </a:t>
            </a:r>
          </a:p>
          <a:p>
            <a:pPr lvl="1"/>
            <a:r>
              <a:rPr lang="en-GB" sz="3200" dirty="0"/>
              <a:t>Solution </a:t>
            </a:r>
            <a:r>
              <a:rPr lang="en-GB" sz="3200" dirty="0">
                <a:sym typeface="Wingdings" panose="05000000000000000000" pitchFamily="2" charset="2"/>
              </a:rPr>
              <a:t></a:t>
            </a:r>
            <a:r>
              <a:rPr lang="en-GB" sz="3200" dirty="0"/>
              <a:t> cloud-based technology employed to </a:t>
            </a:r>
            <a:r>
              <a:rPr lang="en-GB" sz="3200" dirty="0">
                <a:solidFill>
                  <a:srgbClr val="FF0000"/>
                </a:solidFill>
              </a:rPr>
              <a:t>integrate suppliers and actual site demand</a:t>
            </a:r>
          </a:p>
        </p:txBody>
      </p:sp>
    </p:spTree>
    <p:extLst>
      <p:ext uri="{BB962C8B-B14F-4D97-AF65-F5344CB8AC3E}">
        <p14:creationId xmlns:p14="http://schemas.microsoft.com/office/powerpoint/2010/main" val="38494476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Computing for Construction Waste Minimisation</a:t>
            </a:r>
          </a:p>
        </p:txBody>
      </p:sp>
      <p:sp>
        <p:nvSpPr>
          <p:cNvPr id="3" name="Content Placeholder 2"/>
          <p:cNvSpPr>
            <a:spLocks noGrp="1"/>
          </p:cNvSpPr>
          <p:nvPr>
            <p:ph idx="1"/>
          </p:nvPr>
        </p:nvSpPr>
        <p:spPr/>
        <p:txBody>
          <a:bodyPr>
            <a:noAutofit/>
          </a:bodyPr>
          <a:lstStyle/>
          <a:p>
            <a:r>
              <a:rPr lang="en-GB" sz="3600" dirty="0"/>
              <a:t>Wastage throughout the life cycle of a building must be minimised to reduce project cost and time over run </a:t>
            </a:r>
          </a:p>
          <a:p>
            <a:pPr lvl="1"/>
            <a:r>
              <a:rPr lang="en-GB" sz="2800" dirty="0"/>
              <a:t>Solution </a:t>
            </a:r>
            <a:r>
              <a:rPr lang="en-GB" sz="2800" dirty="0">
                <a:sym typeface="Wingdings" panose="05000000000000000000" pitchFamily="2" charset="2"/>
              </a:rPr>
              <a:t> </a:t>
            </a:r>
            <a:r>
              <a:rPr lang="en-GB" sz="2800" dirty="0"/>
              <a:t>an efficient Cloud-BIM </a:t>
            </a:r>
            <a:r>
              <a:rPr lang="en-GB" sz="2800" dirty="0">
                <a:solidFill>
                  <a:srgbClr val="FF0000"/>
                </a:solidFill>
              </a:rPr>
              <a:t>cost estimate process </a:t>
            </a:r>
            <a:r>
              <a:rPr lang="en-GB" sz="2800" dirty="0"/>
              <a:t>with simplified file structure that led to a substantial file space reduction that improves access for the design team</a:t>
            </a:r>
          </a:p>
        </p:txBody>
      </p:sp>
    </p:spTree>
    <p:extLst>
      <p:ext uri="{BB962C8B-B14F-4D97-AF65-F5344CB8AC3E}">
        <p14:creationId xmlns:p14="http://schemas.microsoft.com/office/powerpoint/2010/main" val="84995629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Computing for Construction Waste Minimisation</a:t>
            </a:r>
          </a:p>
        </p:txBody>
      </p:sp>
      <p:sp>
        <p:nvSpPr>
          <p:cNvPr id="3" name="Content Placeholder 2"/>
          <p:cNvSpPr>
            <a:spLocks noGrp="1"/>
          </p:cNvSpPr>
          <p:nvPr>
            <p:ph idx="1"/>
          </p:nvPr>
        </p:nvSpPr>
        <p:spPr/>
        <p:txBody>
          <a:bodyPr>
            <a:noAutofit/>
          </a:bodyPr>
          <a:lstStyle/>
          <a:p>
            <a:r>
              <a:rPr lang="en-GB" sz="3600" dirty="0"/>
              <a:t>Limited accessibility to existing construction information has resulted in resources wastage</a:t>
            </a:r>
          </a:p>
          <a:p>
            <a:pPr lvl="1"/>
            <a:r>
              <a:rPr lang="en-GB" sz="2800" dirty="0"/>
              <a:t>Solution </a:t>
            </a:r>
            <a:r>
              <a:rPr lang="en-GB" sz="2800" dirty="0">
                <a:sym typeface="Wingdings" panose="05000000000000000000" pitchFamily="2" charset="2"/>
              </a:rPr>
              <a:t> </a:t>
            </a:r>
            <a:r>
              <a:rPr lang="en-GB" sz="2800" dirty="0"/>
              <a:t>cloud computing used to reduce transaction costs and enhance </a:t>
            </a:r>
            <a:r>
              <a:rPr lang="en-GB" sz="2800" dirty="0">
                <a:solidFill>
                  <a:srgbClr val="FF0000"/>
                </a:solidFill>
              </a:rPr>
              <a:t>online collaboration tools</a:t>
            </a:r>
          </a:p>
        </p:txBody>
      </p:sp>
    </p:spTree>
    <p:extLst>
      <p:ext uri="{BB962C8B-B14F-4D97-AF65-F5344CB8AC3E}">
        <p14:creationId xmlns:p14="http://schemas.microsoft.com/office/powerpoint/2010/main" val="308792918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Computing for Construction Waste Minimisation</a:t>
            </a:r>
          </a:p>
        </p:txBody>
      </p:sp>
      <p:sp>
        <p:nvSpPr>
          <p:cNvPr id="3" name="Content Placeholder 2"/>
          <p:cNvSpPr>
            <a:spLocks noGrp="1"/>
          </p:cNvSpPr>
          <p:nvPr>
            <p:ph idx="1"/>
          </p:nvPr>
        </p:nvSpPr>
        <p:spPr>
          <a:xfrm>
            <a:off x="862264" y="1829636"/>
            <a:ext cx="10515600" cy="4351338"/>
          </a:xfrm>
        </p:spPr>
        <p:txBody>
          <a:bodyPr>
            <a:noAutofit/>
          </a:bodyPr>
          <a:lstStyle/>
          <a:p>
            <a:r>
              <a:rPr lang="en-GB" sz="3600" dirty="0"/>
              <a:t>The problem of lack of coordination among parties involved in the precast construction</a:t>
            </a:r>
          </a:p>
          <a:p>
            <a:pPr lvl="1"/>
            <a:r>
              <a:rPr lang="en-GB" sz="3200" dirty="0"/>
              <a:t>Solution </a:t>
            </a:r>
            <a:r>
              <a:rPr lang="en-GB" sz="3200" dirty="0">
                <a:sym typeface="Wingdings" panose="05000000000000000000" pitchFamily="2" charset="2"/>
              </a:rPr>
              <a:t></a:t>
            </a:r>
            <a:r>
              <a:rPr lang="en-GB" sz="3200" dirty="0"/>
              <a:t> a Cloud Computing Information System (CCIS) </a:t>
            </a:r>
            <a:r>
              <a:rPr lang="en-GB" sz="3200" dirty="0">
                <a:solidFill>
                  <a:srgbClr val="FF0000"/>
                </a:solidFill>
              </a:rPr>
              <a:t>collaborative tool </a:t>
            </a:r>
            <a:r>
              <a:rPr lang="en-GB" sz="3200" dirty="0"/>
              <a:t>to improve productivity</a:t>
            </a:r>
          </a:p>
        </p:txBody>
      </p:sp>
    </p:spTree>
    <p:extLst>
      <p:ext uri="{BB962C8B-B14F-4D97-AF65-F5344CB8AC3E}">
        <p14:creationId xmlns:p14="http://schemas.microsoft.com/office/powerpoint/2010/main" val="233629365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cases of Cloud Computing in Construction Industry</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741" y="1865394"/>
            <a:ext cx="7924299" cy="4343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loud 4"/>
          <p:cNvSpPr/>
          <p:nvPr/>
        </p:nvSpPr>
        <p:spPr>
          <a:xfrm>
            <a:off x="5265821" y="4323347"/>
            <a:ext cx="1949115" cy="741948"/>
          </a:xfrm>
          <a:prstGeom prst="cloud">
            <a:avLst/>
          </a:prstGeom>
          <a:solidFill>
            <a:srgbClr val="00B05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3530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2CC8F-CA13-8106-F323-C2099AC47857}"/>
              </a:ext>
            </a:extLst>
          </p:cNvPr>
          <p:cNvSpPr>
            <a:spLocks noGrp="1"/>
          </p:cNvSpPr>
          <p:nvPr>
            <p:ph type="title"/>
          </p:nvPr>
        </p:nvSpPr>
        <p:spPr/>
        <p:txBody>
          <a:bodyPr/>
          <a:lstStyle/>
          <a:p>
            <a:r>
              <a:rPr lang="en-US" dirty="0"/>
              <a:t>Private cloud - a virtualized pool of resources</a:t>
            </a:r>
            <a:br>
              <a:rPr lang="en-US" dirty="0"/>
            </a:br>
            <a:endParaRPr lang="x-none"/>
          </a:p>
        </p:txBody>
      </p:sp>
      <p:sp>
        <p:nvSpPr>
          <p:cNvPr id="3" name="内容占位符 2">
            <a:extLst>
              <a:ext uri="{FF2B5EF4-FFF2-40B4-BE49-F238E27FC236}">
                <a16:creationId xmlns:a16="http://schemas.microsoft.com/office/drawing/2014/main" id="{203C7038-877A-2C6C-60A5-598EFB4BD5BC}"/>
              </a:ext>
            </a:extLst>
          </p:cNvPr>
          <p:cNvSpPr>
            <a:spLocks noGrp="1"/>
          </p:cNvSpPr>
          <p:nvPr>
            <p:ph idx="1"/>
          </p:nvPr>
        </p:nvSpPr>
        <p:spPr/>
        <p:txBody>
          <a:bodyPr>
            <a:normAutofit/>
          </a:bodyPr>
          <a:lstStyle/>
          <a:p>
            <a:r>
              <a:rPr lang="en-GB" sz="4400" dirty="0"/>
              <a:t>To enable multiple workloads to run on the same physical server, we need to virtualize the resources</a:t>
            </a:r>
          </a:p>
          <a:p>
            <a:r>
              <a:rPr lang="en-GB" sz="4400" dirty="0"/>
              <a:t>We will use virtualization software to achieve that</a:t>
            </a:r>
            <a:endParaRPr lang="x-none" sz="4400" dirty="0"/>
          </a:p>
        </p:txBody>
      </p:sp>
    </p:spTree>
    <p:extLst>
      <p:ext uri="{BB962C8B-B14F-4D97-AF65-F5344CB8AC3E}">
        <p14:creationId xmlns:p14="http://schemas.microsoft.com/office/powerpoint/2010/main" val="4533890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Computing for Safe Construction</a:t>
            </a:r>
          </a:p>
        </p:txBody>
      </p:sp>
      <p:sp>
        <p:nvSpPr>
          <p:cNvPr id="3" name="Content Placeholder 2"/>
          <p:cNvSpPr>
            <a:spLocks noGrp="1"/>
          </p:cNvSpPr>
          <p:nvPr>
            <p:ph idx="1"/>
          </p:nvPr>
        </p:nvSpPr>
        <p:spPr/>
        <p:txBody>
          <a:bodyPr>
            <a:normAutofit/>
          </a:bodyPr>
          <a:lstStyle/>
          <a:p>
            <a:r>
              <a:rPr lang="en-GB" dirty="0"/>
              <a:t>Construction sites are usually dangerous due to </a:t>
            </a:r>
            <a:r>
              <a:rPr lang="en-GB" dirty="0">
                <a:solidFill>
                  <a:srgbClr val="FF0000"/>
                </a:solidFill>
              </a:rPr>
              <a:t>a large number </a:t>
            </a:r>
            <a:r>
              <a:rPr lang="en-GB" dirty="0"/>
              <a:t>of workers, materials, equipment, and dynamic/unforeseen circumstances </a:t>
            </a:r>
          </a:p>
          <a:p>
            <a:r>
              <a:rPr lang="en-GB" dirty="0"/>
              <a:t>The risk of working in the construction site is further increased by a </a:t>
            </a:r>
            <a:r>
              <a:rPr lang="en-GB" dirty="0">
                <a:solidFill>
                  <a:srgbClr val="FF0000"/>
                </a:solidFill>
              </a:rPr>
              <a:t>lack of access to real time safety information </a:t>
            </a:r>
            <a:r>
              <a:rPr lang="en-GB" dirty="0"/>
              <a:t>to provide predictive, quantitative, and qualitative measures allowing the identification, correlation, and elimination of hazards before health and safety incidents </a:t>
            </a:r>
          </a:p>
          <a:p>
            <a:pPr marL="0" indent="0">
              <a:buNone/>
            </a:pPr>
            <a:endParaRPr lang="en-GB" dirty="0"/>
          </a:p>
        </p:txBody>
      </p:sp>
    </p:spTree>
    <p:extLst>
      <p:ext uri="{BB962C8B-B14F-4D97-AF65-F5344CB8AC3E}">
        <p14:creationId xmlns:p14="http://schemas.microsoft.com/office/powerpoint/2010/main" val="417683016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Computing for Safe Construction</a:t>
            </a:r>
          </a:p>
        </p:txBody>
      </p:sp>
      <p:sp>
        <p:nvSpPr>
          <p:cNvPr id="3" name="Content Placeholder 2"/>
          <p:cNvSpPr>
            <a:spLocks noGrp="1"/>
          </p:cNvSpPr>
          <p:nvPr>
            <p:ph idx="1"/>
          </p:nvPr>
        </p:nvSpPr>
        <p:spPr/>
        <p:txBody>
          <a:bodyPr>
            <a:normAutofit/>
          </a:bodyPr>
          <a:lstStyle/>
          <a:p>
            <a:r>
              <a:rPr lang="en-GB" sz="3600" dirty="0"/>
              <a:t>Building activities in construction sites are </a:t>
            </a:r>
            <a:r>
              <a:rPr lang="en-GB" sz="3600" dirty="0">
                <a:solidFill>
                  <a:srgbClr val="FF0000"/>
                </a:solidFill>
              </a:rPr>
              <a:t>ineffectively monitored</a:t>
            </a:r>
          </a:p>
          <a:p>
            <a:pPr lvl="1"/>
            <a:r>
              <a:rPr lang="en-GB" sz="3200" dirty="0"/>
              <a:t>Solution </a:t>
            </a:r>
            <a:r>
              <a:rPr lang="en-GB" sz="3200" dirty="0">
                <a:sym typeface="Wingdings" panose="05000000000000000000" pitchFamily="2" charset="2"/>
              </a:rPr>
              <a:t> </a:t>
            </a:r>
            <a:r>
              <a:rPr lang="en-GB" sz="3200" dirty="0"/>
              <a:t>a cloud-based information system for </a:t>
            </a:r>
            <a:r>
              <a:rPr lang="en-GB" sz="3200" dirty="0">
                <a:solidFill>
                  <a:srgbClr val="FF0000"/>
                </a:solidFill>
              </a:rPr>
              <a:t>monitoring construction sites </a:t>
            </a:r>
            <a:r>
              <a:rPr lang="en-GB" sz="3200" dirty="0"/>
              <a:t>for improved safety with location information</a:t>
            </a:r>
          </a:p>
          <a:p>
            <a:pPr lvl="1"/>
            <a:r>
              <a:rPr lang="en-GB" sz="3200" dirty="0"/>
              <a:t>Solution </a:t>
            </a:r>
            <a:r>
              <a:rPr lang="en-GB" sz="3200" dirty="0">
                <a:sym typeface="Wingdings" panose="05000000000000000000" pitchFamily="2" charset="2"/>
              </a:rPr>
              <a:t> a</a:t>
            </a:r>
            <a:r>
              <a:rPr lang="en-GB" sz="3200" dirty="0"/>
              <a:t> cloud-enabled platform to provide </a:t>
            </a:r>
            <a:r>
              <a:rPr lang="en-GB" sz="3200" dirty="0">
                <a:solidFill>
                  <a:srgbClr val="FF0000"/>
                </a:solidFill>
              </a:rPr>
              <a:t>decision support tools </a:t>
            </a:r>
            <a:r>
              <a:rPr lang="en-GB" sz="3200" dirty="0"/>
              <a:t>to site managers and workers in on-site assembly process of prefabricated construction</a:t>
            </a:r>
          </a:p>
          <a:p>
            <a:pPr lvl="1"/>
            <a:endParaRPr lang="en-GB" sz="3200" dirty="0"/>
          </a:p>
          <a:p>
            <a:endParaRPr lang="en-GB" sz="3600" dirty="0"/>
          </a:p>
        </p:txBody>
      </p:sp>
    </p:spTree>
    <p:extLst>
      <p:ext uri="{BB962C8B-B14F-4D97-AF65-F5344CB8AC3E}">
        <p14:creationId xmlns:p14="http://schemas.microsoft.com/office/powerpoint/2010/main" val="37724796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Computing for Safe Construction</a:t>
            </a:r>
          </a:p>
        </p:txBody>
      </p:sp>
      <p:sp>
        <p:nvSpPr>
          <p:cNvPr id="3" name="Content Placeholder 2"/>
          <p:cNvSpPr>
            <a:spLocks noGrp="1"/>
          </p:cNvSpPr>
          <p:nvPr>
            <p:ph idx="1"/>
          </p:nvPr>
        </p:nvSpPr>
        <p:spPr/>
        <p:txBody>
          <a:bodyPr>
            <a:normAutofit/>
          </a:bodyPr>
          <a:lstStyle/>
          <a:p>
            <a:r>
              <a:rPr lang="en-GB" sz="3200" dirty="0"/>
              <a:t>Existing manual construction-safety monitoring is labour-intensive and error-prone</a:t>
            </a:r>
          </a:p>
          <a:p>
            <a:pPr lvl="1"/>
            <a:r>
              <a:rPr lang="en-GB" sz="2800" dirty="0"/>
              <a:t>Solution </a:t>
            </a:r>
            <a:r>
              <a:rPr lang="en-GB" sz="2800" dirty="0">
                <a:sym typeface="Wingdings" panose="05000000000000000000" pitchFamily="2" charset="2"/>
              </a:rPr>
              <a:t> </a:t>
            </a:r>
            <a:r>
              <a:rPr lang="en-GB" sz="2800" dirty="0"/>
              <a:t>a SaaS application to </a:t>
            </a:r>
            <a:r>
              <a:rPr lang="en-GB" sz="2800" dirty="0">
                <a:solidFill>
                  <a:srgbClr val="FF0000"/>
                </a:solidFill>
              </a:rPr>
              <a:t>detect unsafe conditions and analyse the trajectories of workers </a:t>
            </a:r>
            <a:r>
              <a:rPr lang="en-GB" sz="2800" dirty="0"/>
              <a:t>with respect to potential safety hazards on construction site</a:t>
            </a:r>
          </a:p>
          <a:p>
            <a:pPr lvl="1"/>
            <a:r>
              <a:rPr lang="en-GB" sz="2800" dirty="0"/>
              <a:t>Solution </a:t>
            </a:r>
            <a:r>
              <a:rPr lang="en-GB" sz="2800" dirty="0">
                <a:sym typeface="Wingdings" panose="05000000000000000000" pitchFamily="2" charset="2"/>
              </a:rPr>
              <a:t> </a:t>
            </a:r>
            <a:r>
              <a:rPr lang="en-GB" sz="2800" dirty="0"/>
              <a:t>cloud technology employed to </a:t>
            </a:r>
            <a:r>
              <a:rPr lang="en-GB" sz="2800" dirty="0">
                <a:solidFill>
                  <a:srgbClr val="FF0000"/>
                </a:solidFill>
              </a:rPr>
              <a:t>observe the behaviour of workers </a:t>
            </a:r>
            <a:r>
              <a:rPr lang="en-GB" sz="2800" dirty="0"/>
              <a:t>during a metro construction to evolve a safety system </a:t>
            </a:r>
          </a:p>
          <a:p>
            <a:pPr lvl="1"/>
            <a:r>
              <a:rPr lang="en-GB" sz="2800" dirty="0"/>
              <a:t>Solution </a:t>
            </a:r>
            <a:r>
              <a:rPr lang="en-GB" sz="2800" dirty="0">
                <a:sym typeface="Wingdings" panose="05000000000000000000" pitchFamily="2" charset="2"/>
              </a:rPr>
              <a:t> </a:t>
            </a:r>
            <a:r>
              <a:rPr lang="en-GB" sz="2800" dirty="0"/>
              <a:t>PaaS offering on a public cloud used to </a:t>
            </a:r>
            <a:r>
              <a:rPr lang="en-GB" sz="2800" dirty="0">
                <a:solidFill>
                  <a:srgbClr val="FF0000"/>
                </a:solidFill>
              </a:rPr>
              <a:t>capture, process and share on-site safety data </a:t>
            </a:r>
            <a:r>
              <a:rPr lang="en-GB" sz="2800" dirty="0"/>
              <a:t>with location information</a:t>
            </a:r>
          </a:p>
          <a:p>
            <a:endParaRPr lang="en-GB" sz="3200" dirty="0"/>
          </a:p>
        </p:txBody>
      </p:sp>
    </p:spTree>
    <p:extLst>
      <p:ext uri="{BB962C8B-B14F-4D97-AF65-F5344CB8AC3E}">
        <p14:creationId xmlns:p14="http://schemas.microsoft.com/office/powerpoint/2010/main" val="164020077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Computing for Safe Construction</a:t>
            </a:r>
          </a:p>
        </p:txBody>
      </p:sp>
      <p:sp>
        <p:nvSpPr>
          <p:cNvPr id="3" name="Content Placeholder 2"/>
          <p:cNvSpPr>
            <a:spLocks noGrp="1"/>
          </p:cNvSpPr>
          <p:nvPr>
            <p:ph idx="1"/>
          </p:nvPr>
        </p:nvSpPr>
        <p:spPr/>
        <p:txBody>
          <a:bodyPr>
            <a:normAutofit/>
          </a:bodyPr>
          <a:lstStyle/>
          <a:p>
            <a:r>
              <a:rPr lang="en-GB" sz="4000" dirty="0"/>
              <a:t>Irregular and untimely site inspection</a:t>
            </a:r>
          </a:p>
          <a:p>
            <a:pPr lvl="1"/>
            <a:r>
              <a:rPr lang="en-GB" sz="3600" dirty="0"/>
              <a:t>Solution </a:t>
            </a:r>
            <a:r>
              <a:rPr lang="en-GB" sz="3600" dirty="0">
                <a:sym typeface="Wingdings" panose="05000000000000000000" pitchFamily="2" charset="2"/>
              </a:rPr>
              <a:t></a:t>
            </a:r>
            <a:r>
              <a:rPr lang="en-GB" sz="3600" dirty="0"/>
              <a:t> using the SaaS cloud with GPS for a </a:t>
            </a:r>
            <a:r>
              <a:rPr lang="en-GB" sz="3600" dirty="0">
                <a:solidFill>
                  <a:srgbClr val="FF0000"/>
                </a:solidFill>
              </a:rPr>
              <a:t>Personalised Safety Instruction Method </a:t>
            </a:r>
            <a:r>
              <a:rPr lang="en-GB" sz="3600" dirty="0"/>
              <a:t>(PSIM) system</a:t>
            </a:r>
          </a:p>
          <a:p>
            <a:endParaRPr lang="en-GB" sz="4000" dirty="0"/>
          </a:p>
        </p:txBody>
      </p:sp>
    </p:spTree>
    <p:extLst>
      <p:ext uri="{BB962C8B-B14F-4D97-AF65-F5344CB8AC3E}">
        <p14:creationId xmlns:p14="http://schemas.microsoft.com/office/powerpoint/2010/main" val="40546923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Computing for Safe Construction</a:t>
            </a:r>
          </a:p>
        </p:txBody>
      </p:sp>
      <p:sp>
        <p:nvSpPr>
          <p:cNvPr id="3" name="Content Placeholder 2"/>
          <p:cNvSpPr>
            <a:spLocks noGrp="1"/>
          </p:cNvSpPr>
          <p:nvPr>
            <p:ph idx="1"/>
          </p:nvPr>
        </p:nvSpPr>
        <p:spPr/>
        <p:txBody>
          <a:bodyPr>
            <a:normAutofit/>
          </a:bodyPr>
          <a:lstStyle/>
          <a:p>
            <a:r>
              <a:rPr lang="en-GB" sz="4000" dirty="0"/>
              <a:t>The inaccurate collection and sharing of safety risks for underground construction </a:t>
            </a:r>
          </a:p>
          <a:p>
            <a:pPr lvl="1"/>
            <a:r>
              <a:rPr lang="en-GB" sz="3600" dirty="0"/>
              <a:t>Solution </a:t>
            </a:r>
            <a:r>
              <a:rPr lang="en-GB" sz="3600" dirty="0">
                <a:sym typeface="Wingdings" panose="05000000000000000000" pitchFamily="2" charset="2"/>
              </a:rPr>
              <a:t> </a:t>
            </a:r>
            <a:r>
              <a:rPr lang="en-GB" sz="3600" dirty="0"/>
              <a:t>using cloud storage to achieve timely and accurate recognition of safety risk at the preconstruction stage of a project</a:t>
            </a:r>
          </a:p>
          <a:p>
            <a:endParaRPr lang="en-GB" sz="4000" dirty="0"/>
          </a:p>
        </p:txBody>
      </p:sp>
    </p:spTree>
    <p:extLst>
      <p:ext uri="{BB962C8B-B14F-4D97-AF65-F5344CB8AC3E}">
        <p14:creationId xmlns:p14="http://schemas.microsoft.com/office/powerpoint/2010/main" val="32771472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cases of Cloud Computing in Construction Industry</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741" y="1865394"/>
            <a:ext cx="7924299" cy="4343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loud 4"/>
          <p:cNvSpPr/>
          <p:nvPr/>
        </p:nvSpPr>
        <p:spPr>
          <a:xfrm>
            <a:off x="5261812" y="3781926"/>
            <a:ext cx="1949115" cy="741948"/>
          </a:xfrm>
          <a:prstGeom prst="cloud">
            <a:avLst/>
          </a:prstGeom>
          <a:solidFill>
            <a:srgbClr val="00B05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652048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Computing for Energy Management in Construction</a:t>
            </a:r>
          </a:p>
        </p:txBody>
      </p:sp>
      <p:sp>
        <p:nvSpPr>
          <p:cNvPr id="3" name="Content Placeholder 2"/>
          <p:cNvSpPr>
            <a:spLocks noGrp="1"/>
          </p:cNvSpPr>
          <p:nvPr>
            <p:ph idx="1"/>
          </p:nvPr>
        </p:nvSpPr>
        <p:spPr/>
        <p:txBody>
          <a:bodyPr>
            <a:normAutofit/>
          </a:bodyPr>
          <a:lstStyle/>
          <a:p>
            <a:r>
              <a:rPr lang="en-GB" sz="3600" dirty="0"/>
              <a:t>Buildings consume appreciable amount of </a:t>
            </a:r>
            <a:r>
              <a:rPr lang="en-GB" sz="3600" dirty="0">
                <a:solidFill>
                  <a:srgbClr val="FF0000"/>
                </a:solidFill>
              </a:rPr>
              <a:t>energy</a:t>
            </a:r>
            <a:r>
              <a:rPr lang="en-GB" sz="3600" dirty="0"/>
              <a:t> during both construction and operation stages</a:t>
            </a:r>
          </a:p>
          <a:p>
            <a:endParaRPr lang="en-GB" sz="3600" dirty="0"/>
          </a:p>
        </p:txBody>
      </p:sp>
    </p:spTree>
    <p:extLst>
      <p:ext uri="{BB962C8B-B14F-4D97-AF65-F5344CB8AC3E}">
        <p14:creationId xmlns:p14="http://schemas.microsoft.com/office/powerpoint/2010/main" val="321789056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Computing for Energy Management in Construction</a:t>
            </a:r>
          </a:p>
        </p:txBody>
      </p:sp>
      <p:sp>
        <p:nvSpPr>
          <p:cNvPr id="3" name="Content Placeholder 2"/>
          <p:cNvSpPr>
            <a:spLocks noGrp="1"/>
          </p:cNvSpPr>
          <p:nvPr>
            <p:ph idx="1"/>
          </p:nvPr>
        </p:nvSpPr>
        <p:spPr/>
        <p:txBody>
          <a:bodyPr>
            <a:normAutofit/>
          </a:bodyPr>
          <a:lstStyle/>
          <a:p>
            <a:r>
              <a:rPr lang="en-GB" dirty="0"/>
              <a:t>Realising green consumption</a:t>
            </a:r>
          </a:p>
          <a:p>
            <a:pPr lvl="1"/>
            <a:r>
              <a:rPr lang="en-GB" sz="2400" dirty="0"/>
              <a:t>Solution </a:t>
            </a:r>
            <a:r>
              <a:rPr lang="en-GB" sz="2400" dirty="0">
                <a:sym typeface="Wingdings" panose="05000000000000000000" pitchFamily="2" charset="2"/>
              </a:rPr>
              <a:t> C</a:t>
            </a:r>
            <a:r>
              <a:rPr lang="en-GB" dirty="0"/>
              <a:t>loud computing platform employed to </a:t>
            </a:r>
            <a:r>
              <a:rPr lang="en-GB" dirty="0">
                <a:solidFill>
                  <a:srgbClr val="FF0000"/>
                </a:solidFill>
              </a:rPr>
              <a:t>manage construction information</a:t>
            </a:r>
            <a:r>
              <a:rPr lang="en-GB" dirty="0"/>
              <a:t> in building life cycle</a:t>
            </a:r>
          </a:p>
          <a:p>
            <a:pPr lvl="1"/>
            <a:r>
              <a:rPr lang="en-GB" sz="2400" dirty="0"/>
              <a:t>Solution </a:t>
            </a:r>
            <a:r>
              <a:rPr lang="en-GB" sz="2400" dirty="0">
                <a:sym typeface="Wingdings" panose="05000000000000000000" pitchFamily="2" charset="2"/>
              </a:rPr>
              <a:t> Ia</a:t>
            </a:r>
            <a:r>
              <a:rPr lang="en-GB" dirty="0"/>
              <a:t>aS, PaaS and SaaS cloud offerings employed to </a:t>
            </a:r>
            <a:r>
              <a:rPr lang="en-GB" dirty="0">
                <a:solidFill>
                  <a:srgbClr val="FF0000"/>
                </a:solidFill>
              </a:rPr>
              <a:t>intelligently control building energy</a:t>
            </a:r>
            <a:r>
              <a:rPr lang="en-GB" dirty="0"/>
              <a:t> in smart cities </a:t>
            </a:r>
          </a:p>
          <a:p>
            <a:pPr lvl="1"/>
            <a:r>
              <a:rPr lang="en-GB" sz="2400" dirty="0"/>
              <a:t>Solution </a:t>
            </a:r>
            <a:r>
              <a:rPr lang="en-GB" sz="2400" dirty="0">
                <a:sym typeface="Wingdings" panose="05000000000000000000" pitchFamily="2" charset="2"/>
              </a:rPr>
              <a:t> th</a:t>
            </a:r>
            <a:r>
              <a:rPr lang="en-GB" dirty="0"/>
              <a:t>e SaaS cloud employed to propose an energy management system for </a:t>
            </a:r>
            <a:r>
              <a:rPr lang="en-GB" dirty="0">
                <a:solidFill>
                  <a:srgbClr val="FF0000"/>
                </a:solidFill>
              </a:rPr>
              <a:t>sustainable decision support</a:t>
            </a:r>
          </a:p>
          <a:p>
            <a:pPr lvl="1"/>
            <a:r>
              <a:rPr lang="en-GB" sz="2400" dirty="0"/>
              <a:t>Solution </a:t>
            </a:r>
            <a:r>
              <a:rPr lang="en-GB" sz="2400" dirty="0">
                <a:sym typeface="Wingdings" panose="05000000000000000000" pitchFamily="2" charset="2"/>
              </a:rPr>
              <a:t> </a:t>
            </a:r>
            <a:r>
              <a:rPr lang="en-GB" dirty="0"/>
              <a:t>IaaS and PaaS employed for </a:t>
            </a:r>
            <a:r>
              <a:rPr lang="en-GB" dirty="0">
                <a:solidFill>
                  <a:srgbClr val="FF0000"/>
                </a:solidFill>
              </a:rPr>
              <a:t>hosting building data </a:t>
            </a:r>
            <a:r>
              <a:rPr lang="en-GB" dirty="0"/>
              <a:t>to realise Building Management Operation of green building</a:t>
            </a:r>
          </a:p>
          <a:p>
            <a:endParaRPr lang="en-GB" dirty="0"/>
          </a:p>
        </p:txBody>
      </p:sp>
    </p:spTree>
    <p:extLst>
      <p:ext uri="{BB962C8B-B14F-4D97-AF65-F5344CB8AC3E}">
        <p14:creationId xmlns:p14="http://schemas.microsoft.com/office/powerpoint/2010/main" val="42501899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Computing for Energy Management in Construction</a:t>
            </a:r>
          </a:p>
        </p:txBody>
      </p:sp>
      <p:sp>
        <p:nvSpPr>
          <p:cNvPr id="3" name="Content Placeholder 2"/>
          <p:cNvSpPr>
            <a:spLocks noGrp="1"/>
          </p:cNvSpPr>
          <p:nvPr>
            <p:ph idx="1"/>
          </p:nvPr>
        </p:nvSpPr>
        <p:spPr/>
        <p:txBody>
          <a:bodyPr>
            <a:normAutofit/>
          </a:bodyPr>
          <a:lstStyle/>
          <a:p>
            <a:r>
              <a:rPr lang="en-GB" sz="3600" dirty="0"/>
              <a:t>Affordable simulations design of energy efficient buildings</a:t>
            </a:r>
          </a:p>
          <a:p>
            <a:pPr lvl="1"/>
            <a:r>
              <a:rPr lang="en-GB" sz="3200" dirty="0"/>
              <a:t>Solution </a:t>
            </a:r>
            <a:r>
              <a:rPr lang="en-GB" sz="3200" dirty="0">
                <a:sym typeface="Wingdings" panose="05000000000000000000" pitchFamily="2" charset="2"/>
              </a:rPr>
              <a:t> </a:t>
            </a:r>
            <a:r>
              <a:rPr lang="en-GB" sz="3200" dirty="0"/>
              <a:t>the computational power of cloud computing utilized to develop a </a:t>
            </a:r>
            <a:r>
              <a:rPr lang="en-GB" sz="3200" dirty="0">
                <a:solidFill>
                  <a:srgbClr val="FF0000"/>
                </a:solidFill>
              </a:rPr>
              <a:t>Virtual Energy Laboratory </a:t>
            </a:r>
          </a:p>
          <a:p>
            <a:pPr lvl="1"/>
            <a:r>
              <a:rPr lang="en-GB" sz="3200" dirty="0"/>
              <a:t>Solution </a:t>
            </a:r>
            <a:r>
              <a:rPr lang="en-GB" sz="3200" dirty="0">
                <a:sym typeface="Wingdings" panose="05000000000000000000" pitchFamily="2" charset="2"/>
              </a:rPr>
              <a:t> </a:t>
            </a:r>
            <a:r>
              <a:rPr lang="en-GB" sz="3200" dirty="0"/>
              <a:t>the SaaS cloud service employed  to carry out the parametric </a:t>
            </a:r>
            <a:r>
              <a:rPr lang="en-GB" sz="3200" dirty="0">
                <a:solidFill>
                  <a:srgbClr val="FF0000"/>
                </a:solidFill>
              </a:rPr>
              <a:t>simulation of the energy performance </a:t>
            </a:r>
            <a:r>
              <a:rPr lang="en-GB" sz="3200" dirty="0"/>
              <a:t>of a building within design processes of architectural and engineering practices</a:t>
            </a:r>
          </a:p>
          <a:p>
            <a:pPr lvl="1"/>
            <a:endParaRPr lang="en-GB" sz="3200" dirty="0"/>
          </a:p>
          <a:p>
            <a:pPr lvl="1"/>
            <a:endParaRPr lang="en-GB" sz="3200" dirty="0"/>
          </a:p>
          <a:p>
            <a:endParaRPr lang="en-GB" sz="3600" dirty="0"/>
          </a:p>
        </p:txBody>
      </p:sp>
    </p:spTree>
    <p:extLst>
      <p:ext uri="{BB962C8B-B14F-4D97-AF65-F5344CB8AC3E}">
        <p14:creationId xmlns:p14="http://schemas.microsoft.com/office/powerpoint/2010/main" val="358195786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Computing for Energy Management in Construction</a:t>
            </a:r>
          </a:p>
        </p:txBody>
      </p:sp>
      <p:sp>
        <p:nvSpPr>
          <p:cNvPr id="3" name="Content Placeholder 2"/>
          <p:cNvSpPr>
            <a:spLocks noGrp="1"/>
          </p:cNvSpPr>
          <p:nvPr>
            <p:ph idx="1"/>
          </p:nvPr>
        </p:nvSpPr>
        <p:spPr/>
        <p:txBody>
          <a:bodyPr>
            <a:normAutofit/>
          </a:bodyPr>
          <a:lstStyle/>
          <a:p>
            <a:r>
              <a:rPr lang="en-GB" sz="3600" dirty="0"/>
              <a:t>A unified interface for the diverse building management </a:t>
            </a:r>
            <a:r>
              <a:rPr lang="en-GB" sz="3600" dirty="0">
                <a:solidFill>
                  <a:srgbClr val="FF0000"/>
                </a:solidFill>
              </a:rPr>
              <a:t>data integrated from disparate sources</a:t>
            </a:r>
          </a:p>
          <a:p>
            <a:pPr lvl="1"/>
            <a:r>
              <a:rPr lang="en-GB" sz="3200" dirty="0"/>
              <a:t>Solution </a:t>
            </a:r>
            <a:r>
              <a:rPr lang="en-GB" sz="3200" dirty="0">
                <a:sym typeface="Wingdings" panose="05000000000000000000" pitchFamily="2" charset="2"/>
              </a:rPr>
              <a:t> </a:t>
            </a:r>
            <a:r>
              <a:rPr lang="en-GB" sz="3200" dirty="0">
                <a:solidFill>
                  <a:srgbClr val="FF0000"/>
                </a:solidFill>
              </a:rPr>
              <a:t>A real-time energy awareness </a:t>
            </a:r>
            <a:r>
              <a:rPr lang="en-GB" sz="3200" dirty="0"/>
              <a:t>and an audit-style energy tracking system was implemented using the “linked data” technologies in a cloud environment </a:t>
            </a:r>
          </a:p>
          <a:p>
            <a:endParaRPr lang="en-GB" sz="3600" dirty="0"/>
          </a:p>
        </p:txBody>
      </p:sp>
    </p:spTree>
    <p:extLst>
      <p:ext uri="{BB962C8B-B14F-4D97-AF65-F5344CB8AC3E}">
        <p14:creationId xmlns:p14="http://schemas.microsoft.com/office/powerpoint/2010/main" val="1542670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6812</TotalTime>
  <Words>10156</Words>
  <Application>Microsoft Office PowerPoint</Application>
  <PresentationFormat>宽屏</PresentationFormat>
  <Paragraphs>709</Paragraphs>
  <Slides>130</Slides>
  <Notes>16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130</vt:i4>
      </vt:variant>
    </vt:vector>
  </HeadingPairs>
  <TitlesOfParts>
    <vt:vector size="140" baseType="lpstr">
      <vt:lpstr>Bai Jamjuree</vt:lpstr>
      <vt:lpstr>Inter</vt:lpstr>
      <vt:lpstr>RedHatText</vt:lpstr>
      <vt:lpstr>var(--pfe-theme--font-family,"Red Hat Text","RedHatText","Overpass",Overpass,Arial,sans-serif)</vt:lpstr>
      <vt:lpstr>var(--pfe-theme--font-family--heading,"Red Hat Display","RedHatDisplay","Overpass",Overpass,Arial,sans-serif)</vt:lpstr>
      <vt:lpstr>Arial</vt:lpstr>
      <vt:lpstr>Calibri</vt:lpstr>
      <vt:lpstr>Calibri Light</vt:lpstr>
      <vt:lpstr>Symbol</vt:lpstr>
      <vt:lpstr>Office Theme</vt:lpstr>
      <vt:lpstr>Assignment deadlines reminder</vt:lpstr>
      <vt:lpstr>Hot topic study – 15%  Task 3 (5%)</vt:lpstr>
      <vt:lpstr>COMP3017  Service Computing</vt:lpstr>
      <vt:lpstr>Module Seven: Hot topics in Service Computing - Cloud - </vt:lpstr>
      <vt:lpstr>Types of private clouds</vt:lpstr>
      <vt:lpstr>Private cloud types</vt:lpstr>
      <vt:lpstr>Types of private clouds</vt:lpstr>
      <vt:lpstr>Constructing a private cloud</vt:lpstr>
      <vt:lpstr>Private cloud - a virtualized pool of resources </vt:lpstr>
      <vt:lpstr>Example - setting up a virtual machine server</vt:lpstr>
      <vt:lpstr>Private Cloud Solutions</vt:lpstr>
      <vt:lpstr>VMware Private Cloud</vt:lpstr>
      <vt:lpstr>VMware vSphere®</vt:lpstr>
      <vt:lpstr>VMware vSphere®</vt:lpstr>
      <vt:lpstr>Physical Topology of vSphere Data Center</vt:lpstr>
      <vt:lpstr>ESXi - the hypervisor in a vSphere environment</vt:lpstr>
      <vt:lpstr>Hypervisor types</vt:lpstr>
      <vt:lpstr>ESXi </vt:lpstr>
      <vt:lpstr>VSphere installation and setup</vt:lpstr>
      <vt:lpstr>The vCenter Server appliance</vt:lpstr>
      <vt:lpstr>vCenter Server (1)</vt:lpstr>
      <vt:lpstr>vCenter Server (2)</vt:lpstr>
      <vt:lpstr>vCenter Server (3)</vt:lpstr>
      <vt:lpstr>Constructing a private cloud</vt:lpstr>
      <vt:lpstr>Cloud engineering professionals</vt:lpstr>
      <vt:lpstr>Cloud architect role</vt:lpstr>
      <vt:lpstr>Cloud professionals key skills</vt:lpstr>
      <vt:lpstr>Cloud professionals technical skills</vt:lpstr>
      <vt:lpstr>Certified Cloud Architect - AWS</vt:lpstr>
      <vt:lpstr>Certified Cloud Architect – Microsoft Azure</vt:lpstr>
      <vt:lpstr>Choosing cloud deployments</vt:lpstr>
      <vt:lpstr>Making the choice to adopt private cloud</vt:lpstr>
      <vt:lpstr>Budgeting</vt:lpstr>
      <vt:lpstr>Budgeting issues</vt:lpstr>
      <vt:lpstr>Budgeting issues</vt:lpstr>
      <vt:lpstr>Control issues</vt:lpstr>
      <vt:lpstr>Summary</vt:lpstr>
      <vt:lpstr>Topic 6: Problems with cloud computing</vt:lpstr>
      <vt:lpstr>Security Issues in Cloud Computing</vt:lpstr>
      <vt:lpstr>Intended learning outcomes</vt:lpstr>
      <vt:lpstr>PowerPoint 演示文稿</vt:lpstr>
      <vt:lpstr>Cloud Computing: A Massive Concentration of Resources</vt:lpstr>
      <vt:lpstr>Threats &amp; Vulnerabilities</vt:lpstr>
      <vt:lpstr>Threats</vt:lpstr>
      <vt:lpstr>Vulnerabilities</vt:lpstr>
      <vt:lpstr>Real life examples (1)</vt:lpstr>
      <vt:lpstr>Real life examples (2)</vt:lpstr>
      <vt:lpstr>Real life examples (3)</vt:lpstr>
      <vt:lpstr>Cloud Computing: who should use it?</vt:lpstr>
      <vt:lpstr>Problems Associated with Cloud Computing</vt:lpstr>
      <vt:lpstr>Loss of Control in the Cloud</vt:lpstr>
      <vt:lpstr>Lack of Trust in the Cloud</vt:lpstr>
      <vt:lpstr>Multi-tenancy Issues in the Cloud</vt:lpstr>
      <vt:lpstr>Security Issues in the Cloud</vt:lpstr>
      <vt:lpstr>Security Issues in the Cloud</vt:lpstr>
      <vt:lpstr>Minimize Lack of Trust: Policy Language</vt:lpstr>
      <vt:lpstr>Minimize Lack of Trust: Certification</vt:lpstr>
      <vt:lpstr>Minimize Loss of Control in the Cloud</vt:lpstr>
      <vt:lpstr>Minimize Loss of Control: Monitoring (1)</vt:lpstr>
      <vt:lpstr>Minimize Loss of Control: Monitoring (2)</vt:lpstr>
      <vt:lpstr>Minimize Loss of Control: Utilize Different Clouds</vt:lpstr>
      <vt:lpstr>Minimize Loss of Control: Utilize Different Clouds</vt:lpstr>
      <vt:lpstr>Minimize Loss of Control: Access Control (1)</vt:lpstr>
      <vt:lpstr>Minimize Loss of Control: Access Control (2)</vt:lpstr>
      <vt:lpstr>Minimize Multi-tenancy in the Cloud</vt:lpstr>
      <vt:lpstr>Additional issues: Local Host Security (1)</vt:lpstr>
      <vt:lpstr>Additional issues: Local Host Security (2)</vt:lpstr>
      <vt:lpstr>Additional issues: Local Host Security (3)</vt:lpstr>
      <vt:lpstr>Additional issues: Local Host Security (4)</vt:lpstr>
      <vt:lpstr>Conclusion</vt:lpstr>
      <vt:lpstr>Topic 7: Cloud computing applications</vt:lpstr>
      <vt:lpstr>Intended learning outcomes</vt:lpstr>
      <vt:lpstr>Cloud Computing in Construction Industry: Use Cases, Benefits and Challenges</vt:lpstr>
      <vt:lpstr>The need for cloud computing in the construction industry</vt:lpstr>
      <vt:lpstr>Economic Benefits</vt:lpstr>
      <vt:lpstr>On-demand Scalability of Computing Resources</vt:lpstr>
      <vt:lpstr>Secured Platform</vt:lpstr>
      <vt:lpstr>Massive Storage</vt:lpstr>
      <vt:lpstr>Facilitating Collaborative Practice</vt:lpstr>
      <vt:lpstr>Use cases of cloud computing in construction industry</vt:lpstr>
      <vt:lpstr>Some use cases of cloud computing in construction industry</vt:lpstr>
      <vt:lpstr>Use cases of Cloud Computing in Construction Industry</vt:lpstr>
      <vt:lpstr>Use cases of Cloud Computing in Construction Industry</vt:lpstr>
      <vt:lpstr>Cloud Computing for Construction Waste Minimisation</vt:lpstr>
      <vt:lpstr>Cloud Computing for Construction Waste Minimisation</vt:lpstr>
      <vt:lpstr>Cloud Computing for Construction Waste Minimisation</vt:lpstr>
      <vt:lpstr>Cloud Computing for Construction Waste Minimisation</vt:lpstr>
      <vt:lpstr>Cloud Computing for Construction Waste Minimisation</vt:lpstr>
      <vt:lpstr>Use cases of Cloud Computing in Construction Industry</vt:lpstr>
      <vt:lpstr>Cloud Computing for Safe Construction</vt:lpstr>
      <vt:lpstr>Cloud Computing for Safe Construction</vt:lpstr>
      <vt:lpstr>Cloud Computing for Safe Construction</vt:lpstr>
      <vt:lpstr>Cloud Computing for Safe Construction</vt:lpstr>
      <vt:lpstr>Cloud Computing for Safe Construction</vt:lpstr>
      <vt:lpstr>Use cases of Cloud Computing in Construction Industry</vt:lpstr>
      <vt:lpstr>Cloud Computing for Energy Management in Construction</vt:lpstr>
      <vt:lpstr>Cloud Computing for Energy Management in Construction</vt:lpstr>
      <vt:lpstr>Cloud Computing for Energy Management in Construction</vt:lpstr>
      <vt:lpstr>Cloud Computing for Energy Management in Construction</vt:lpstr>
      <vt:lpstr>Use cases of Cloud Computing in Construction Industry</vt:lpstr>
      <vt:lpstr>Cloud Computing in Supply Chain Management in Construction</vt:lpstr>
      <vt:lpstr>Cloud Computing in Supply Chain Management in Construction</vt:lpstr>
      <vt:lpstr>Cloud Computing in Supply Chain Management in Construction</vt:lpstr>
      <vt:lpstr>Cloud Computing in Supply Chain Management in Construction</vt:lpstr>
      <vt:lpstr>Cloud Computing in Supply Chain Management in Construction</vt:lpstr>
      <vt:lpstr>Cloud Computing in Supply Chain Management in Construction</vt:lpstr>
      <vt:lpstr>Cloud Computing in Supply Chain Management in Construction</vt:lpstr>
      <vt:lpstr>Use cases of Cloud Computing in Construction Industry</vt:lpstr>
      <vt:lpstr>Cloud Computing for Project Management Informatics</vt:lpstr>
      <vt:lpstr>Cloud Computing for Project Management Informatics</vt:lpstr>
      <vt:lpstr>Cloud Computing for Project Management Informatics</vt:lpstr>
      <vt:lpstr>Use cases of Cloud Computing in Construction Industry</vt:lpstr>
      <vt:lpstr>Challenges of cloud adoption by construction industry</vt:lpstr>
      <vt:lpstr>Challenges of cloud adoption by construction industry</vt:lpstr>
      <vt:lpstr>Latency - problem</vt:lpstr>
      <vt:lpstr>Latency - solutions</vt:lpstr>
      <vt:lpstr>Trust, Data Privacy and Security - problem</vt:lpstr>
      <vt:lpstr>Trust, Data Privacy and Security - solution</vt:lpstr>
      <vt:lpstr>Data Availability - problem</vt:lpstr>
      <vt:lpstr>Data Availability - solution</vt:lpstr>
      <vt:lpstr>Data Governance - problem </vt:lpstr>
      <vt:lpstr>Data Governance - solution </vt:lpstr>
      <vt:lpstr>Poor Broadband Connectivity of Construction Sites - problem</vt:lpstr>
      <vt:lpstr>Poor Broadband Connectivity of Construction Sites - solution</vt:lpstr>
      <vt:lpstr>Cost Implication of Long-Term Use - problem</vt:lpstr>
      <vt:lpstr>Cost Implication of Long-Term Use - solution</vt:lpstr>
      <vt:lpstr>Dark Data - problem </vt:lpstr>
      <vt:lpstr>Threats of Edge Computing and Other Associated Technologies - problem</vt:lpstr>
      <vt:lpstr>Threats of Edge Computing and Other Associated Technologies - solution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COMP3017_Spring2023_Module 7_part 5</dc:title>
  <dc:creator>Joanna Siebert</dc:creator>
  <cp:lastModifiedBy>刘玄昊</cp:lastModifiedBy>
  <cp:revision>443</cp:revision>
  <cp:lastPrinted>2023-02-18T04:32:49Z</cp:lastPrinted>
  <dcterms:created xsi:type="dcterms:W3CDTF">2020-03-15T08:11:10Z</dcterms:created>
  <dcterms:modified xsi:type="dcterms:W3CDTF">2023-04-22T14:14:18Z</dcterms:modified>
</cp:coreProperties>
</file>