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786" r:id="rId2"/>
    <p:sldId id="787" r:id="rId3"/>
    <p:sldId id="791" r:id="rId4"/>
    <p:sldId id="794" r:id="rId5"/>
    <p:sldId id="795" r:id="rId6"/>
    <p:sldId id="796" r:id="rId7"/>
    <p:sldId id="797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05" r:id="rId16"/>
    <p:sldId id="808" r:id="rId17"/>
    <p:sldId id="810" r:id="rId18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FFF7-2BA0-475E-BFE7-C3F82A9A6946}" type="datetimeFigureOut">
              <a:rPr lang="en-GB" smtClean="0"/>
              <a:t>22/04/2023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BE7BA-17BE-4C72-BDE9-93CAA4D0D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729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9A35E-D7B7-4081-8EA2-331D8425DDD3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F44D-EE3C-4964-A9AD-F143B1000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C8D-8D87-49B7-913C-2F3E7CE1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2307A-827B-49D5-93D5-888506111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3D66-163F-44AC-9E7C-288C45DC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CF21-3CFD-4385-9DBC-F7BD17D8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5275-B573-49CD-90AD-CB0DA97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5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AC9D-667A-4F8E-8A4B-5534E350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3C54-24B0-464A-8D85-99A6883D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1B0D-7BB1-4E78-AD53-15520DE8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90C4-EB39-462A-B466-D6BDB78E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9E79-F059-4C7A-8814-C7FE0699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3A2FF-4678-4216-98BC-A82B1465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84147-CDB3-4F8F-AD86-029641C3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C6FF-7F91-4CDE-95B6-82CD5089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31B2-6F17-46C5-9728-C9DF6803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38F-8A91-493E-AE17-4C41E34E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0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930-BB1B-4E66-A750-14CDF232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19BF-68A6-43AA-89F5-C81A45FB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702ED-6F7F-4497-9059-B93C8F38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5094B-4552-47F8-A19A-C0E27DDE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6A4-49B7-4704-8CAC-115D1DEA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7C10-1A04-4D5D-88D6-E25C15B2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FAE4-EC71-4F88-836E-08C97267F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76022-E15C-4FC6-85EE-406E47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C579-3692-4E9B-B338-4EAEFB6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079-213E-47A8-8BFE-6CB21B4D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8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2CD8-DB14-4576-899F-2F2CE272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43D7-F323-46C2-B5D7-236AA5AF6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D94A0-9200-4AC5-A43F-2BDC5377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80A4B-B757-4DB9-B76F-9C884BC3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B8ACA-D40F-4229-9841-511E5B7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C1A17-3BF5-4EA5-BEFF-51260E8F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3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5FE-0948-4BA1-8E48-1EB6D0A8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89F5-02CB-4DE6-8137-F5A641BF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0FF3C-480D-4C27-A5C0-3A0EF312E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455D2-0EA6-45F2-ACFD-5B255D585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001B6-1D21-4E2D-BFD9-31A494A76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D2297-CA0A-4D7C-88D0-B7E630DD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61E68-94DE-4D18-85C2-D659E804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4391D-3478-49C6-A64F-7D922234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1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787D-CCE5-4351-A8D2-6FB40E4C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0080E-8BB7-4A2B-9E1E-A1884EAB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1991-0512-4363-BEC1-9F5FB2A4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0BCDD-F844-4A3B-AFC4-D12972D0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3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F588C-0B58-4656-A1BF-EEBC5FA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D5C27-B9EB-4358-845D-80E984EF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0E9D9-71E6-4C4B-94D8-15A6D054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7AC6-3E96-4DF2-8B7B-8ED2ACA86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3594C-6116-4D70-8609-3B3AE3B0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F22-48F6-40F9-98DA-773AAB2C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22F2-9898-4FAD-84C3-E54D1A2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D9C0-1537-41C1-A2E0-B949FC8C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94171-1D38-4BB1-B05F-4399CBF9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3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BF37-234B-4CDC-9355-274310AF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8EEF5-627E-47C5-882D-E9FB795C4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119AF-0700-4DB2-B0C2-497AE7D4A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68593-5F9E-4E5A-BFEB-7B311DCF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370B-15E1-4CB0-9B85-006578F1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3140-5AF3-4C9C-93D5-9F57668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10C75-A374-4D84-B806-79A414C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AD88-B91C-434B-9792-00329962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57FA-0154-4DB3-A3D3-332B7C57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DE5C2-993C-4607-B26D-D4750998D4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3CCD-B113-4C4B-BE1E-21FEF9B8A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76117-D1BF-4D9D-A2E9-B4F402BA5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C5FF-F35B-42A8-986F-F5F50A539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1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b.hitsz.edu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2445" y="2533650"/>
            <a:ext cx="9144000" cy="1790700"/>
          </a:xfrm>
        </p:spPr>
        <p:txBody>
          <a:bodyPr>
            <a:noAutofit/>
          </a:bodyPr>
          <a:lstStyle/>
          <a:p>
            <a:r>
              <a:rPr lang="en-US" sz="6600" dirty="0"/>
              <a:t>COMP3017 </a:t>
            </a:r>
            <a:br>
              <a:rPr lang="en-US" sz="4950" dirty="0"/>
            </a:br>
            <a:r>
              <a:rPr lang="en-US" sz="4950" dirty="0"/>
              <a:t>Service Computing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0956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Two: SOAP and WSDL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Understand the basics of the SOAP protocol</a:t>
            </a:r>
          </a:p>
          <a:p>
            <a:r>
              <a:rPr lang="en-GB" dirty="0"/>
              <a:t>Understand the details about the SOAP XML Message specification</a:t>
            </a:r>
          </a:p>
          <a:p>
            <a:r>
              <a:rPr lang="en-GB" dirty="0"/>
              <a:t>Understand the SOAP encoding rules</a:t>
            </a:r>
          </a:p>
          <a:p>
            <a:r>
              <a:rPr lang="en-GB" dirty="0"/>
              <a:t>Be able to use SOAP via HTTP</a:t>
            </a:r>
          </a:p>
          <a:p>
            <a:r>
              <a:rPr lang="en-GB" dirty="0"/>
              <a:t>Understand the four main SOAP implementations</a:t>
            </a:r>
          </a:p>
          <a:p>
            <a:r>
              <a:rPr lang="en-GB" dirty="0"/>
              <a:t>Understand main SOAP interoperability issues</a:t>
            </a:r>
          </a:p>
          <a:p>
            <a:r>
              <a:rPr lang="en-GB" dirty="0"/>
              <a:t>Understand the basics of WSDL</a:t>
            </a:r>
          </a:p>
          <a:p>
            <a:r>
              <a:rPr lang="en-GB" dirty="0"/>
              <a:t>Know WSDL invocation tools</a:t>
            </a:r>
          </a:p>
          <a:p>
            <a:r>
              <a:rPr lang="en-GB" dirty="0"/>
              <a:t>Be able to automatically generate WSDL files from existing SOAP services</a:t>
            </a:r>
          </a:p>
          <a:p>
            <a:r>
              <a:rPr lang="en-GB" dirty="0"/>
              <a:t>Be able to use XML Schema types within WSDL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2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Three: UDDI and BPEL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Understand the main concepts of UDDI</a:t>
            </a:r>
          </a:p>
          <a:p>
            <a:r>
              <a:rPr lang="en-GB" dirty="0"/>
              <a:t>Understand main uses of UDDI,</a:t>
            </a:r>
          </a:p>
          <a:p>
            <a:r>
              <a:rPr lang="en-GB" dirty="0"/>
              <a:t>Understand the technical aspects of UDDI</a:t>
            </a:r>
          </a:p>
          <a:p>
            <a:r>
              <a:rPr lang="en-GB" dirty="0"/>
              <a:t>Be able to search UDDI via a web-based interface</a:t>
            </a:r>
          </a:p>
          <a:p>
            <a:r>
              <a:rPr lang="en-GB" dirty="0"/>
              <a:t>Be able to use the UDDI programmatic API</a:t>
            </a:r>
          </a:p>
          <a:p>
            <a:r>
              <a:rPr lang="en-GB" dirty="0"/>
              <a:t>Be able to publish new companies and services to UDDI</a:t>
            </a:r>
          </a:p>
          <a:p>
            <a:r>
              <a:rPr lang="en-GB" dirty="0"/>
              <a:t>Be familiar with popular UDDI implementations </a:t>
            </a:r>
          </a:p>
          <a:p>
            <a:r>
              <a:rPr lang="en-GB" dirty="0"/>
              <a:t>Understand basic concepts of BPEL</a:t>
            </a:r>
          </a:p>
          <a:p>
            <a:r>
              <a:rPr lang="en-GB" dirty="0"/>
              <a:t>Understand BPEL basic structure</a:t>
            </a:r>
          </a:p>
          <a:p>
            <a:r>
              <a:rPr lang="en-GB" dirty="0"/>
              <a:t>Be able to create business process</a:t>
            </a:r>
          </a:p>
        </p:txBody>
      </p:sp>
    </p:spTree>
    <p:extLst>
      <p:ext uri="{BB962C8B-B14F-4D97-AF65-F5344CB8AC3E}">
        <p14:creationId xmlns:p14="http://schemas.microsoft.com/office/powerpoint/2010/main" val="126174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Four: Basics of Web Service Programming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be familiar with JAX-WS</a:t>
            </a:r>
          </a:p>
          <a:p>
            <a:r>
              <a:rPr lang="en-GB" dirty="0"/>
              <a:t>create a SOAP web service using two ways: top-down approach and bottom-up approach</a:t>
            </a:r>
          </a:p>
          <a:p>
            <a:r>
              <a:rPr lang="en-GB" dirty="0"/>
              <a:t>use </a:t>
            </a:r>
            <a:r>
              <a:rPr lang="en-GB" i="1" dirty="0" err="1"/>
              <a:t>wsimport</a:t>
            </a:r>
            <a:r>
              <a:rPr lang="en-GB" i="1" dirty="0"/>
              <a:t> </a:t>
            </a:r>
            <a:r>
              <a:rPr lang="en-GB" dirty="0"/>
              <a:t>tool</a:t>
            </a:r>
          </a:p>
          <a:p>
            <a:r>
              <a:rPr lang="en-GB" dirty="0"/>
              <a:t>generate web service source files from WSDL</a:t>
            </a:r>
          </a:p>
          <a:p>
            <a:r>
              <a:rPr lang="en-GB" dirty="0"/>
              <a:t>publish the web service end points</a:t>
            </a:r>
          </a:p>
          <a:p>
            <a:r>
              <a:rPr lang="en-GB" dirty="0"/>
              <a:t>connect to the web service </a:t>
            </a:r>
          </a:p>
          <a:p>
            <a:r>
              <a:rPr lang="en-GB" dirty="0"/>
              <a:t>create a JAX-WS client</a:t>
            </a:r>
          </a:p>
          <a:p>
            <a:r>
              <a:rPr lang="en-GB" dirty="0"/>
              <a:t>make web service calls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94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Five: SOA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Analyze</a:t>
            </a:r>
            <a:r>
              <a:rPr lang="en-GB" dirty="0"/>
              <a:t>  common characteristics of SOA</a:t>
            </a:r>
          </a:p>
          <a:p>
            <a:r>
              <a:rPr lang="en-GB" dirty="0"/>
              <a:t>List common benefits of using SOA</a:t>
            </a:r>
          </a:p>
          <a:p>
            <a:r>
              <a:rPr lang="en-GB" dirty="0"/>
              <a:t>Assess common pitfalls of adopting SOA</a:t>
            </a:r>
          </a:p>
          <a:p>
            <a:r>
              <a:rPr lang="en-GB" dirty="0"/>
              <a:t>Understand the service orientation in the enterprise</a:t>
            </a:r>
          </a:p>
          <a:p>
            <a:r>
              <a:rPr lang="en-GB" dirty="0"/>
              <a:t>Be familiar with anatomy of a service oriented architecture </a:t>
            </a:r>
          </a:p>
          <a:p>
            <a:r>
              <a:rPr lang="en-GB" dirty="0"/>
              <a:t>Be able to explain the common principles of service orientation</a:t>
            </a:r>
          </a:p>
          <a:p>
            <a:r>
              <a:rPr lang="en-GB" dirty="0"/>
              <a:t>Understand how service orientation principles inter-relate</a:t>
            </a:r>
          </a:p>
          <a:p>
            <a:r>
              <a:rPr lang="en-GB" dirty="0"/>
              <a:t>Be able to evaluate Web service support for service-orientation principles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9093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Six: Service Engineering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common phases of an SOA delivery lifecycle</a:t>
            </a:r>
          </a:p>
          <a:p>
            <a:r>
              <a:rPr lang="en-GB" dirty="0"/>
              <a:t>Understand the difference between different SOA delivery strategies</a:t>
            </a:r>
          </a:p>
          <a:p>
            <a:r>
              <a:rPr lang="en-GB" dirty="0"/>
              <a:t>Be able to conduct a service-oriented analysis</a:t>
            </a:r>
          </a:p>
          <a:p>
            <a:r>
              <a:rPr lang="en-GB" dirty="0"/>
              <a:t>Be able to use WSDL, SOAP and BPEL in service design</a:t>
            </a:r>
          </a:p>
        </p:txBody>
      </p:sp>
    </p:spTree>
    <p:extLst>
      <p:ext uri="{BB962C8B-B14F-4D97-AF65-F5344CB8AC3E}">
        <p14:creationId xmlns:p14="http://schemas.microsoft.com/office/powerpoint/2010/main" val="69585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Seven: Hot topics in Service Computing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Become familiar with some of the recent topics in Service Computing area,</a:t>
            </a:r>
          </a:p>
          <a:p>
            <a:pPr lvl="1"/>
            <a:r>
              <a:rPr lang="en-GB" dirty="0" err="1"/>
              <a:t>Microservices</a:t>
            </a:r>
            <a:endParaRPr lang="en-GB" dirty="0"/>
          </a:p>
          <a:p>
            <a:pPr lvl="1"/>
            <a:r>
              <a:rPr lang="en-GB" dirty="0"/>
              <a:t>Cloud computing</a:t>
            </a:r>
          </a:p>
          <a:p>
            <a:pPr lvl="1"/>
            <a:r>
              <a:rPr lang="en-GB" dirty="0"/>
              <a:t>IaaS</a:t>
            </a:r>
          </a:p>
          <a:p>
            <a:pPr lvl="1"/>
            <a:r>
              <a:rPr lang="en-GB" dirty="0"/>
              <a:t>PaaS</a:t>
            </a:r>
          </a:p>
          <a:p>
            <a:pPr lvl="1"/>
            <a:r>
              <a:rPr lang="en-GB" dirty="0"/>
              <a:t>SaaS</a:t>
            </a:r>
          </a:p>
          <a:p>
            <a:pPr lvl="1"/>
            <a:r>
              <a:rPr lang="en-GB" dirty="0" err="1"/>
              <a:t>XaaS</a:t>
            </a:r>
            <a:endParaRPr lang="en-GB" dirty="0"/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966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- textbooks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Textbooks</a:t>
            </a:r>
          </a:p>
          <a:p>
            <a:pPr lvl="1"/>
            <a:r>
              <a:rPr lang="en-US" sz="2800" dirty="0"/>
              <a:t>Ethan </a:t>
            </a:r>
            <a:r>
              <a:rPr lang="en-US" sz="2800" dirty="0" err="1"/>
              <a:t>Cerami</a:t>
            </a:r>
            <a:r>
              <a:rPr lang="en-US" sz="2800" dirty="0"/>
              <a:t>, Web Services Essentials, </a:t>
            </a:r>
            <a:r>
              <a:rPr lang="zh-CN" altLang="en-US" sz="2800" dirty="0"/>
              <a:t>出版社：</a:t>
            </a:r>
            <a:r>
              <a:rPr lang="en-US" sz="2800" dirty="0"/>
              <a:t>O</a:t>
            </a:r>
            <a:r>
              <a:rPr lang="zh-CN" altLang="en-US" sz="2800" dirty="0"/>
              <a:t>’</a:t>
            </a:r>
            <a:r>
              <a:rPr lang="en-US" sz="2800" dirty="0"/>
              <a:t>Reilly</a:t>
            </a:r>
            <a:r>
              <a:rPr lang="zh-CN" altLang="en-US" sz="2800" dirty="0"/>
              <a:t>，</a:t>
            </a:r>
            <a:r>
              <a:rPr lang="en-US" sz="2800" dirty="0"/>
              <a:t>ISBN</a:t>
            </a:r>
            <a:r>
              <a:rPr lang="zh-CN" altLang="en-US" sz="2800" dirty="0"/>
              <a:t>：</a:t>
            </a:r>
            <a:r>
              <a:rPr lang="en-US" sz="2800" dirty="0"/>
              <a:t>9780596002244</a:t>
            </a:r>
            <a:r>
              <a:rPr lang="zh-CN" altLang="en-US" sz="2800" dirty="0"/>
              <a:t>，出版时间：</a:t>
            </a:r>
            <a:r>
              <a:rPr lang="en-US" sz="2800" dirty="0"/>
              <a:t>2002-02-21</a:t>
            </a:r>
          </a:p>
          <a:p>
            <a:pPr lvl="1"/>
            <a:r>
              <a:rPr lang="en-US" sz="2800" dirty="0"/>
              <a:t>Thomas </a:t>
            </a:r>
            <a:r>
              <a:rPr lang="en-US" sz="2800" dirty="0" err="1"/>
              <a:t>Erl</a:t>
            </a:r>
            <a:r>
              <a:rPr lang="en-US" sz="2800" dirty="0"/>
              <a:t>, Service-Oriented Architecture, Concepts, Technology, and Design, </a:t>
            </a:r>
            <a:r>
              <a:rPr lang="zh-CN" altLang="en-US" sz="2800" dirty="0"/>
              <a:t>出版社： 科学出版社，</a:t>
            </a:r>
            <a:r>
              <a:rPr lang="en-US" sz="2800" dirty="0"/>
              <a:t>ISBN</a:t>
            </a:r>
            <a:r>
              <a:rPr lang="zh-CN" altLang="en-US" sz="2800" dirty="0"/>
              <a:t>：</a:t>
            </a:r>
            <a:r>
              <a:rPr lang="en-US" sz="2800" dirty="0"/>
              <a:t>9787030336422</a:t>
            </a:r>
            <a:r>
              <a:rPr lang="zh-CN" altLang="en-US" sz="2800" dirty="0"/>
              <a:t>，出版时间：</a:t>
            </a:r>
            <a:r>
              <a:rPr lang="en-US" sz="2800" dirty="0"/>
              <a:t>2012-03-01 </a:t>
            </a:r>
          </a:p>
          <a:p>
            <a:r>
              <a:rPr lang="en-US" sz="3200" dirty="0"/>
              <a:t>Online materials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596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8717-7EAE-4179-8643-55DF1BBC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37980" cy="1325563"/>
          </a:xfrm>
        </p:spPr>
        <p:txBody>
          <a:bodyPr>
            <a:normAutofit/>
          </a:bodyPr>
          <a:lstStyle/>
          <a:p>
            <a:r>
              <a:rPr lang="en-US" dirty="0"/>
              <a:t>How you can get help any time during our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5E9C-1894-4AED-996A-5EDC2497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3095" cy="4667250"/>
          </a:xfrm>
        </p:spPr>
        <p:txBody>
          <a:bodyPr>
            <a:normAutofit/>
          </a:bodyPr>
          <a:lstStyle/>
          <a:p>
            <a:r>
              <a:rPr lang="en-US" sz="3600" dirty="0"/>
              <a:t>You do not need to wait for our classes, </a:t>
            </a:r>
          </a:p>
          <a:p>
            <a:r>
              <a:rPr lang="en-US" sz="3600" dirty="0"/>
              <a:t>I am available to help you on WeChat, </a:t>
            </a:r>
          </a:p>
          <a:p>
            <a:pPr lvl="1"/>
            <a:r>
              <a:rPr lang="en-US" sz="3200" dirty="0"/>
              <a:t>WeChat ID:</a:t>
            </a:r>
          </a:p>
          <a:p>
            <a:pPr lvl="1"/>
            <a:r>
              <a:rPr lang="en-US" sz="3200" dirty="0"/>
              <a:t>Or in our subject group 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93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8A66-BA87-4312-84F3-FE095040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we will use in this subject</a:t>
            </a:r>
            <a:endParaRPr lang="x-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A9DFF-5CDB-4D77-A451-A80CB640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92375" cy="4351338"/>
          </a:xfrm>
        </p:spPr>
        <p:txBody>
          <a:bodyPr>
            <a:normAutofit/>
          </a:bodyPr>
          <a:lstStyle/>
          <a:p>
            <a:r>
              <a:rPr lang="en-AU" sz="3600" dirty="0"/>
              <a:t>Communication</a:t>
            </a:r>
          </a:p>
          <a:p>
            <a:pPr lvl="1"/>
            <a:r>
              <a:rPr lang="en-AU" sz="3200" dirty="0"/>
              <a:t>WeChat group</a:t>
            </a:r>
          </a:p>
          <a:p>
            <a:r>
              <a:rPr lang="en-AU" sz="3600" dirty="0"/>
              <a:t>Lecture materials and assignment submission</a:t>
            </a:r>
          </a:p>
          <a:p>
            <a:pPr lvl="1"/>
            <a:r>
              <a:rPr lang="en-AU" sz="3200" dirty="0"/>
              <a:t>Blackboard - </a:t>
            </a:r>
            <a:r>
              <a:rPr lang="en-GB" sz="3200" dirty="0">
                <a:hlinkClick r:id="rId2"/>
              </a:rPr>
              <a:t>https://bb.hitsz.edu.cn/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4016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Lecturer: </a:t>
            </a:r>
            <a:r>
              <a:rPr lang="en-US" sz="3200" dirty="0" err="1"/>
              <a:t>Dr</a:t>
            </a:r>
            <a:r>
              <a:rPr lang="en-US" sz="3200" dirty="0"/>
              <a:t> Joanna Siebert</a:t>
            </a:r>
          </a:p>
          <a:p>
            <a:r>
              <a:rPr lang="en-US" sz="3200" dirty="0"/>
              <a:t>WeChat:</a:t>
            </a:r>
          </a:p>
          <a:p>
            <a:endParaRPr lang="en-US" sz="3200" dirty="0"/>
          </a:p>
          <a:p>
            <a:r>
              <a:rPr lang="en-US" dirty="0"/>
              <a:t>Class meets @ H303 on Mondays and Fridays at 8:30am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723" y="4475062"/>
            <a:ext cx="9144000" cy="193675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202322" y="1676400"/>
            <a:ext cx="4407374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Office: L1503</a:t>
            </a:r>
          </a:p>
          <a:p>
            <a:r>
              <a:rPr lang="en-US" dirty="0"/>
              <a:t>Office hours: by appointment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16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23905"/>
            <a:ext cx="9144000" cy="2387600"/>
          </a:xfrm>
        </p:spPr>
        <p:txBody>
          <a:bodyPr/>
          <a:lstStyle/>
          <a:p>
            <a:r>
              <a:rPr lang="en-US" dirty="0"/>
              <a:t>COMP3017 </a:t>
            </a:r>
            <a:br>
              <a:rPr lang="en-US" dirty="0"/>
            </a:br>
            <a:r>
              <a:rPr lang="en-US" dirty="0"/>
              <a:t>Service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358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the course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134016" y="0"/>
            <a:ext cx="3886200" cy="2551192"/>
            <a:chOff x="4134016" y="0"/>
            <a:chExt cx="3886200" cy="25511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4016" y="0"/>
              <a:ext cx="3886200" cy="2513076"/>
            </a:xfrm>
            <a:prstGeom prst="rect">
              <a:avLst/>
            </a:prstGeom>
          </p:spPr>
        </p:pic>
        <p:pic>
          <p:nvPicPr>
            <p:cNvPr id="8" name="Picture 5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9EDDC146-5507-4D01-BE3E-D9D2DC6F9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5964" y="0"/>
              <a:ext cx="2942303" cy="2551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36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Intended Learning Outcomes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By the end of this lesson you will be able to:</a:t>
            </a:r>
          </a:p>
          <a:p>
            <a:pPr lvl="1"/>
            <a:r>
              <a:rPr lang="en-GB" sz="3600" dirty="0"/>
              <a:t>Estimate your workload in this subject</a:t>
            </a:r>
          </a:p>
          <a:p>
            <a:pPr lvl="1"/>
            <a:r>
              <a:rPr lang="en-GB" sz="3600" dirty="0"/>
              <a:t>Understand the main concepts and importance of service computing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62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Subject Objectives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Understand the basic concepts and ideas of service-oriented computing </a:t>
            </a:r>
          </a:p>
          <a:p>
            <a:r>
              <a:rPr lang="en-US" dirty="0"/>
              <a:t>Master the key techniques and programming methods of Web services</a:t>
            </a:r>
          </a:p>
          <a:p>
            <a:r>
              <a:rPr lang="en-US" dirty="0"/>
              <a:t>Understand and master the main technologies of service-oriented computing and service engineering methods</a:t>
            </a:r>
          </a:p>
          <a:p>
            <a:r>
              <a:rPr lang="en-US" dirty="0"/>
              <a:t>Develop ability to use service-oriented computing techniques to solve real-world problems in engineering practice.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57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5% - Participation</a:t>
            </a:r>
          </a:p>
          <a:p>
            <a:r>
              <a:rPr lang="en-US" sz="3600" dirty="0"/>
              <a:t>15% - Hot topic study journal </a:t>
            </a:r>
          </a:p>
          <a:p>
            <a:r>
              <a:rPr lang="en-US" sz="3600" dirty="0"/>
              <a:t>20% - Exercises - Case study and programming tutorial</a:t>
            </a:r>
          </a:p>
          <a:p>
            <a:r>
              <a:rPr lang="en-US" sz="3600" dirty="0"/>
              <a:t>60% - Final examination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122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0FD710-6353-4CB8-B020-E002BD1D00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6364" y="586334"/>
          <a:ext cx="11619271" cy="578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717">
                  <a:extLst>
                    <a:ext uri="{9D8B030D-6E8A-4147-A177-3AD203B41FA5}">
                      <a16:colId xmlns:a16="http://schemas.microsoft.com/office/drawing/2014/main" val="543047831"/>
                    </a:ext>
                  </a:extLst>
                </a:gridCol>
                <a:gridCol w="10296554">
                  <a:extLst>
                    <a:ext uri="{9D8B030D-6E8A-4147-A177-3AD203B41FA5}">
                      <a16:colId xmlns:a16="http://schemas.microsoft.com/office/drawing/2014/main" val="1659125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Topics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826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course: objectives, plan, assessment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2027790"/>
                  </a:ext>
                </a:extLst>
              </a:tr>
              <a:tr h="536903">
                <a:tc>
                  <a:txBody>
                    <a:bodyPr/>
                    <a:lstStyle/>
                    <a:p>
                      <a:r>
                        <a:rPr lang="en-US" dirty="0"/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service computing: concept of “service-oriented”, background of service computing”; XML-RPC: basics of XML-RPC technology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467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Message Exchange SOAP: basic components of the SOAP protocol, common programming languages to support SOAP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description WSDL: basic concepts of WSDL, generating WSDL, using WSDL to provide Web services 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Publishing and discovery UDDI: basic concepts of UDDI,UDDI structure, using common programming languages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composition: basic concepts of service composition, using BPEL to express a service composition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of web service programming; developing web services with JEE platform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0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Oriented Architecture: architectural patterns and modelling methods of SOA, designing a distributed service system with SOA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197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engineering: life cycle of service systems, service engineering methodologies, design and development of the service system life cycle applied to the real service system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1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Hot topics in Service Computing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67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Module One: Introduction to Service Computing and XML-RPC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basics of web service terminology and architecture</a:t>
            </a:r>
          </a:p>
          <a:p>
            <a:r>
              <a:rPr lang="en-GB" dirty="0"/>
              <a:t>Understand how the main web service technologies work together</a:t>
            </a:r>
          </a:p>
          <a:p>
            <a:r>
              <a:rPr lang="en-GB" dirty="0"/>
              <a:t>Understand the main concepts and history of XML-RPC</a:t>
            </a:r>
          </a:p>
          <a:p>
            <a:r>
              <a:rPr lang="en-GB" dirty="0"/>
              <a:t>Be able to use XML-RPC in different scenarios</a:t>
            </a:r>
          </a:p>
          <a:p>
            <a:r>
              <a:rPr lang="en-GB" dirty="0"/>
              <a:t>Understand the XML-RPC data types, requests, responses and other technical details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3876</TotalTime>
  <Words>834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COMP3017  Service Computing</vt:lpstr>
      <vt:lpstr>Tools we will use in this subject</vt:lpstr>
      <vt:lpstr>Contact information </vt:lpstr>
      <vt:lpstr>COMP3017  Service Computing</vt:lpstr>
      <vt:lpstr>Intended Learning Outcomes</vt:lpstr>
      <vt:lpstr>Subject Objectives</vt:lpstr>
      <vt:lpstr>Assessment</vt:lpstr>
      <vt:lpstr>PowerPoint 演示文稿</vt:lpstr>
      <vt:lpstr>Module One: Introduction to Service Computing and XML-RPC</vt:lpstr>
      <vt:lpstr>Module Two: SOAP and WSDL</vt:lpstr>
      <vt:lpstr>Module Three: UDDI and BPEL</vt:lpstr>
      <vt:lpstr>Module Four: Basics of Web Service Programming</vt:lpstr>
      <vt:lpstr>Module Five: SOA</vt:lpstr>
      <vt:lpstr>Module Six: Service Engineering</vt:lpstr>
      <vt:lpstr>Module Seven: Hot topics in Service Computing</vt:lpstr>
      <vt:lpstr>Materials - textbooks</vt:lpstr>
      <vt:lpstr>How you can get help any time during our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COMP3017_Spring2023_Course Information</dc:title>
  <dc:creator>Joanna Siebert</dc:creator>
  <cp:lastModifiedBy>刘玄昊</cp:lastModifiedBy>
  <cp:revision>158</cp:revision>
  <cp:lastPrinted>2023-02-18T04:32:49Z</cp:lastPrinted>
  <dcterms:created xsi:type="dcterms:W3CDTF">2020-03-15T08:11:10Z</dcterms:created>
  <dcterms:modified xsi:type="dcterms:W3CDTF">2023-04-22T14:53:27Z</dcterms:modified>
</cp:coreProperties>
</file>