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334" r:id="rId2"/>
    <p:sldId id="1526" r:id="rId3"/>
    <p:sldId id="1335" r:id="rId4"/>
    <p:sldId id="1336" r:id="rId5"/>
    <p:sldId id="1524" r:id="rId6"/>
    <p:sldId id="1340" r:id="rId7"/>
    <p:sldId id="1341" r:id="rId8"/>
    <p:sldId id="1342" r:id="rId9"/>
    <p:sldId id="1369" r:id="rId10"/>
    <p:sldId id="1389" r:id="rId11"/>
    <p:sldId id="1475" r:id="rId12"/>
    <p:sldId id="1406" r:id="rId13"/>
    <p:sldId id="1422" r:id="rId14"/>
    <p:sldId id="1528" r:id="rId15"/>
    <p:sldId id="1529" r:id="rId16"/>
  </p:sldIdLst>
  <p:sldSz cx="12192000" cy="6858000"/>
  <p:notesSz cx="992981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23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4001" cy="341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494" y="0"/>
            <a:ext cx="4304001" cy="341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433"/>
            <a:ext cx="4304001" cy="341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494" y="6456433"/>
            <a:ext cx="4304001" cy="341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597" y="0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982" y="3271381"/>
            <a:ext cx="794385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597" y="6456612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1123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COMP3017</a:t>
            </a:r>
            <a:r>
              <a:rPr lang="en-US" sz="4950" dirty="0"/>
              <a:t/>
            </a:r>
            <a:br>
              <a:rPr lang="en-US" sz="4950" dirty="0"/>
            </a:br>
            <a:r>
              <a:rPr lang="en-US" sz="4950" dirty="0"/>
              <a:t>Service Computing</a:t>
            </a:r>
            <a:endParaRPr lang="en-US" sz="3300" dirty="0"/>
          </a:p>
        </p:txBody>
      </p:sp>
      <p:sp>
        <p:nvSpPr>
          <p:cNvPr id="9" name="副标题 8">
            <a:extLst>
              <a:ext uri="{FF2B5EF4-FFF2-40B4-BE49-F238E27FC236}">
                <a16:creationId xmlns="" xmlns:a16="http://schemas.microsoft.com/office/drawing/2014/main" id="{28FCFBE3-6479-4A36-B58A-BC1AF5619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Scope of the final examination 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428655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3 </a:t>
            </a:r>
            <a:r>
              <a:rPr lang="en-US" dirty="0"/>
              <a:t>scope 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What is service discovery?</a:t>
            </a:r>
          </a:p>
          <a:p>
            <a:r>
              <a:rPr lang="en-GB" dirty="0">
                <a:solidFill>
                  <a:srgbClr val="FF0000"/>
                </a:solidFill>
              </a:rPr>
              <a:t>What is UDDI?</a:t>
            </a:r>
          </a:p>
          <a:p>
            <a:r>
              <a:rPr lang="en-GB" dirty="0">
                <a:solidFill>
                  <a:srgbClr val="FF0000"/>
                </a:solidFill>
              </a:rPr>
              <a:t>What are the main uses of UDDI?</a:t>
            </a:r>
          </a:p>
          <a:p>
            <a:r>
              <a:rPr lang="en-GB" dirty="0">
                <a:solidFill>
                  <a:srgbClr val="FF0000"/>
                </a:solidFill>
              </a:rPr>
              <a:t>What is service composition?</a:t>
            </a:r>
          </a:p>
          <a:p>
            <a:r>
              <a:rPr lang="en-GB" dirty="0">
                <a:solidFill>
                  <a:srgbClr val="FF0000"/>
                </a:solidFill>
              </a:rPr>
              <a:t>What is business process?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20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4 </a:t>
            </a:r>
            <a:r>
              <a:rPr lang="en-US" dirty="0"/>
              <a:t>scope 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>
                <a:solidFill>
                  <a:srgbClr val="FF0000"/>
                </a:solidFill>
              </a:rPr>
              <a:t>What is Java EE?</a:t>
            </a:r>
          </a:p>
          <a:p>
            <a:pPr lvl="0"/>
            <a:r>
              <a:rPr lang="en-GB" dirty="0">
                <a:solidFill>
                  <a:srgbClr val="FF0000"/>
                </a:solidFill>
              </a:rPr>
              <a:t>What is JAX-WS?</a:t>
            </a:r>
          </a:p>
          <a:p>
            <a:pPr lvl="0"/>
            <a:r>
              <a:rPr lang="en-GB" dirty="0">
                <a:solidFill>
                  <a:srgbClr val="FF0000"/>
                </a:solidFill>
              </a:rPr>
              <a:t>What technologies do you know for developing web services?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15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5 </a:t>
            </a:r>
            <a:r>
              <a:rPr lang="en-US" dirty="0"/>
              <a:t>scope 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What is a service oriented architecture?</a:t>
            </a:r>
          </a:p>
          <a:p>
            <a:r>
              <a:rPr lang="en-GB" dirty="0">
                <a:solidFill>
                  <a:srgbClr val="FF0000"/>
                </a:solidFill>
              </a:rPr>
              <a:t>What are services within SOA?</a:t>
            </a:r>
          </a:p>
          <a:p>
            <a:r>
              <a:rPr lang="en-GB" dirty="0">
                <a:solidFill>
                  <a:srgbClr val="FF0000"/>
                </a:solidFill>
              </a:rPr>
              <a:t>What are the principles of service-orientation? Do you understand </a:t>
            </a:r>
            <a:r>
              <a:rPr lang="en-GB" dirty="0" smtClean="0">
                <a:solidFill>
                  <a:srgbClr val="FF0000"/>
                </a:solidFill>
              </a:rPr>
              <a:t>them </a:t>
            </a:r>
            <a:r>
              <a:rPr lang="en-GB" dirty="0">
                <a:solidFill>
                  <a:srgbClr val="FF0000"/>
                </a:solidFill>
              </a:rPr>
              <a:t>in details</a:t>
            </a:r>
            <a:r>
              <a:rPr lang="en-GB" dirty="0">
                <a:solidFill>
                  <a:srgbClr val="FF0000"/>
                </a:solidFill>
              </a:rPr>
              <a:t>?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How </a:t>
            </a:r>
            <a:r>
              <a:rPr lang="en-GB" dirty="0">
                <a:solidFill>
                  <a:srgbClr val="FF0000"/>
                </a:solidFill>
              </a:rPr>
              <a:t>Web services support service orientation principles?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What </a:t>
            </a:r>
            <a:r>
              <a:rPr lang="en-GB" dirty="0">
                <a:solidFill>
                  <a:srgbClr val="FF0000"/>
                </a:solidFill>
              </a:rPr>
              <a:t>are the benefits of SOA?</a:t>
            </a:r>
          </a:p>
          <a:p>
            <a:r>
              <a:rPr lang="en-GB" dirty="0">
                <a:solidFill>
                  <a:srgbClr val="FF0000"/>
                </a:solidFill>
              </a:rPr>
              <a:t>What are the pitfalls/challenges of adopting SOA? When not to use SOA?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6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6 </a:t>
            </a:r>
            <a:r>
              <a:rPr lang="en-US" dirty="0"/>
              <a:t>scope 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What </a:t>
            </a:r>
            <a:r>
              <a:rPr lang="en-GB" dirty="0">
                <a:solidFill>
                  <a:srgbClr val="FF0000"/>
                </a:solidFill>
              </a:rPr>
              <a:t>are three common SOA delivery strategies?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What </a:t>
            </a:r>
            <a:r>
              <a:rPr lang="en-GB" dirty="0">
                <a:solidFill>
                  <a:srgbClr val="FF0000"/>
                </a:solidFill>
              </a:rPr>
              <a:t>are SOA delivery lifecycle phases?</a:t>
            </a:r>
          </a:p>
          <a:p>
            <a:r>
              <a:rPr lang="en-GB" dirty="0">
                <a:solidFill>
                  <a:srgbClr val="FF0000"/>
                </a:solidFill>
              </a:rPr>
              <a:t>What is the purpose of service-oriented analysis? What are the steps taken in this phase?</a:t>
            </a:r>
          </a:p>
          <a:p>
            <a:r>
              <a:rPr lang="en-GB" dirty="0">
                <a:solidFill>
                  <a:srgbClr val="FF0000"/>
                </a:solidFill>
              </a:rPr>
              <a:t>What happens in service-oriented design phase of an SOA delivery lifecycle?</a:t>
            </a:r>
          </a:p>
          <a:p>
            <a:r>
              <a:rPr lang="en-GB" dirty="0">
                <a:solidFill>
                  <a:srgbClr val="FF0000"/>
                </a:solidFill>
              </a:rPr>
              <a:t>What choices are made during service development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GB" dirty="0">
                <a:solidFill>
                  <a:srgbClr val="FF0000"/>
                </a:solidFill>
              </a:rPr>
              <a:t>Why do we </a:t>
            </a:r>
            <a:r>
              <a:rPr lang="en-GB" dirty="0" smtClean="0">
                <a:solidFill>
                  <a:srgbClr val="FF0000"/>
                </a:solidFill>
              </a:rPr>
              <a:t>apply service orientation in both, service analysis and design phases?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6 scope - </a:t>
            </a:r>
            <a:r>
              <a:rPr lang="en-US" dirty="0" err="1" smtClean="0"/>
              <a:t>cont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We </a:t>
            </a:r>
            <a:r>
              <a:rPr lang="en-GB" dirty="0">
                <a:solidFill>
                  <a:srgbClr val="FF0000"/>
                </a:solidFill>
              </a:rPr>
              <a:t>have performed some steps of SOA analysis and design for one particular case - make sure to review the </a:t>
            </a:r>
            <a:r>
              <a:rPr lang="en-GB" dirty="0" err="1">
                <a:solidFill>
                  <a:srgbClr val="FF0000"/>
                </a:solidFill>
              </a:rPr>
              <a:t>ppt</a:t>
            </a:r>
            <a:r>
              <a:rPr lang="en-GB" dirty="0">
                <a:solidFill>
                  <a:srgbClr val="FF0000"/>
                </a:solidFill>
              </a:rPr>
              <a:t> slides from the lectures where we described this process in details and explained how and why these decisions were </a:t>
            </a:r>
            <a:r>
              <a:rPr lang="en-GB" dirty="0" smtClean="0">
                <a:solidFill>
                  <a:srgbClr val="FF0000"/>
                </a:solidFill>
              </a:rPr>
              <a:t>made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Are you able to perform the service analysis steps for the example scenario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Do you know how to perform each </a:t>
            </a:r>
            <a:r>
              <a:rPr lang="en-GB" dirty="0" smtClean="0">
                <a:solidFill>
                  <a:srgbClr val="FF0000"/>
                </a:solidFill>
              </a:rPr>
              <a:t>step when refining ? </a:t>
            </a:r>
            <a:r>
              <a:rPr lang="en-GB" dirty="0">
                <a:solidFill>
                  <a:srgbClr val="FF0000"/>
                </a:solidFill>
              </a:rPr>
              <a:t>How to apply the service orientation principles? How to make the adjustments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Do you know how to apply reusability and autonomy principles to adjust the service candidates in our initial design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Are you able to perform the service design steps for the example scenario?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4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7 </a:t>
            </a:r>
            <a:r>
              <a:rPr lang="en-US" dirty="0"/>
              <a:t>scope 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GB" sz="2400" dirty="0">
                <a:solidFill>
                  <a:srgbClr val="FF0000"/>
                </a:solidFill>
              </a:rPr>
              <a:t>Cloud service models</a:t>
            </a:r>
          </a:p>
          <a:p>
            <a:pPr>
              <a:lnSpc>
                <a:spcPct val="70000"/>
              </a:lnSpc>
            </a:pPr>
            <a:r>
              <a:rPr lang="en-GB" sz="2400" dirty="0">
                <a:solidFill>
                  <a:srgbClr val="FF0000"/>
                </a:solidFill>
              </a:rPr>
              <a:t>Cloud deployment models</a:t>
            </a:r>
          </a:p>
          <a:p>
            <a:pPr>
              <a:lnSpc>
                <a:spcPct val="70000"/>
              </a:lnSpc>
            </a:pPr>
            <a:r>
              <a:rPr lang="en-GB" sz="2400" dirty="0">
                <a:solidFill>
                  <a:srgbClr val="FF0000"/>
                </a:solidFill>
              </a:rPr>
              <a:t>Cloud standards and </a:t>
            </a:r>
            <a:r>
              <a:rPr lang="en-GB" sz="2400" dirty="0" smtClean="0">
                <a:solidFill>
                  <a:srgbClr val="FF0000"/>
                </a:solidFill>
              </a:rPr>
              <a:t>laws</a:t>
            </a:r>
          </a:p>
          <a:p>
            <a:pPr>
              <a:lnSpc>
                <a:spcPct val="70000"/>
              </a:lnSpc>
            </a:pPr>
            <a:r>
              <a:rPr lang="en-GB" sz="2400" dirty="0" smtClean="0">
                <a:solidFill>
                  <a:srgbClr val="FF0000"/>
                </a:solidFill>
              </a:rPr>
              <a:t>Virtualization</a:t>
            </a:r>
            <a:endParaRPr lang="en-GB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372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15</a:t>
            </a:r>
            <a:r>
              <a:rPr lang="en-US" sz="3600" dirty="0"/>
              <a:t>% - </a:t>
            </a:r>
            <a:r>
              <a:rPr lang="en-US" sz="3600" strike="sngStrike" dirty="0"/>
              <a:t>Hot topic study journal </a:t>
            </a:r>
            <a:r>
              <a:rPr lang="en-US" sz="3600" dirty="0" smtClean="0"/>
              <a:t>– </a:t>
            </a:r>
            <a:r>
              <a:rPr lang="en-US" sz="3600" dirty="0" smtClean="0">
                <a:solidFill>
                  <a:srgbClr val="FF0000"/>
                </a:solidFill>
              </a:rPr>
              <a:t>NOT included in the final examination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/>
              <a:t>20% - </a:t>
            </a:r>
            <a:r>
              <a:rPr lang="en-US" sz="3600" dirty="0" smtClean="0"/>
              <a:t>Exercises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strike="sngStrike" dirty="0" smtClean="0"/>
              <a:t>Case study </a:t>
            </a:r>
            <a:r>
              <a:rPr lang="en-US" sz="3200" dirty="0" smtClean="0"/>
              <a:t>–</a:t>
            </a:r>
            <a:r>
              <a:rPr lang="en-US" sz="3200" dirty="0">
                <a:solidFill>
                  <a:srgbClr val="FF0000"/>
                </a:solidFill>
              </a:rPr>
              <a:t>NOT included</a:t>
            </a:r>
          </a:p>
          <a:p>
            <a:pPr lvl="1"/>
            <a:r>
              <a:rPr lang="en-US" sz="3200" dirty="0" smtClean="0"/>
              <a:t>programming tutorial - </a:t>
            </a:r>
            <a:r>
              <a:rPr lang="en-US" sz="3200" dirty="0" smtClean="0">
                <a:solidFill>
                  <a:srgbClr val="FF0000"/>
                </a:solidFill>
              </a:rPr>
              <a:t>included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38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Examination format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Open book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sz="3200" dirty="0" smtClean="0"/>
              <a:t>Multiple </a:t>
            </a:r>
            <a:r>
              <a:rPr lang="en-GB" sz="3200" dirty="0"/>
              <a:t>choice questions – 10 questions, 3 points each</a:t>
            </a:r>
          </a:p>
          <a:p>
            <a:r>
              <a:rPr lang="en-GB" sz="3200" dirty="0"/>
              <a:t>Short description questions – 5 questions, 6 points each</a:t>
            </a:r>
          </a:p>
          <a:p>
            <a:r>
              <a:rPr lang="en-GB" sz="3200" dirty="0"/>
              <a:t>Case questions </a:t>
            </a:r>
            <a:r>
              <a:rPr lang="en-GB" sz="3200" dirty="0" smtClean="0"/>
              <a:t>– </a:t>
            </a:r>
            <a:r>
              <a:rPr lang="en-GB" sz="3200" dirty="0"/>
              <a:t>40 points in total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8034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choice questions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One question - Multiple answers options</a:t>
            </a:r>
          </a:p>
          <a:p>
            <a:r>
              <a:rPr lang="en-GB" sz="3200" dirty="0"/>
              <a:t>But </a:t>
            </a:r>
            <a:r>
              <a:rPr lang="en-GB" sz="3200" dirty="0">
                <a:solidFill>
                  <a:srgbClr val="FF0000"/>
                </a:solidFill>
              </a:rPr>
              <a:t>only ONE answer is correct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3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D0FD710-6353-4CB8-B020-E002BD1D0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396651"/>
              </p:ext>
            </p:extLst>
          </p:nvPr>
        </p:nvGraphicFramePr>
        <p:xfrm>
          <a:off x="286364" y="586334"/>
          <a:ext cx="11619271" cy="578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717">
                  <a:extLst>
                    <a:ext uri="{9D8B030D-6E8A-4147-A177-3AD203B41FA5}">
                      <a16:colId xmlns:a16="http://schemas.microsoft.com/office/drawing/2014/main" xmlns="" val="543047831"/>
                    </a:ext>
                  </a:extLst>
                </a:gridCol>
                <a:gridCol w="10296554">
                  <a:extLst>
                    <a:ext uri="{9D8B030D-6E8A-4147-A177-3AD203B41FA5}">
                      <a16:colId xmlns:a16="http://schemas.microsoft.com/office/drawing/2014/main" xmlns="" val="1659125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Topics </a:t>
                      </a:r>
                      <a:endParaRPr lang="en-US" sz="3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782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82027790"/>
                  </a:ext>
                </a:extLst>
              </a:tr>
              <a:tr h="536903">
                <a:tc>
                  <a:txBody>
                    <a:bodyPr/>
                    <a:lstStyle/>
                    <a:p>
                      <a:r>
                        <a:rPr lang="en-US" dirty="0"/>
                        <a:t>Module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service computing: concept of “service-oriented”, background of service computing”; XML-RPC: basics of XML-RPC technology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9467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Message Exchange SOAP: basic components of the SOAP protocol, </a:t>
                      </a:r>
                      <a:r>
                        <a:rPr lang="en-US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programming languages to support SOAP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description WSDL: basic concepts of WSDL, generating WSDL, using WSDL to provide Web services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5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Publishing and discovery UDDI: basic concepts of UDDI,</a:t>
                      </a:r>
                      <a:r>
                        <a:rPr lang="en-US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UDDI structure, using common programming languages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composition: basic concepts of service composition, </a:t>
                      </a:r>
                      <a:r>
                        <a:rPr lang="en-US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BPEL to express a service composition</a:t>
                      </a:r>
                      <a:endParaRPr lang="en-US" strike="sngStrik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83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Basics of web service programming; developing web services with JEE platform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490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Oriented Architecture: architectural patterns and modelling methods of SOA, designing a distributed service system with SOA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219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engineering: life cycle of service systems, service engineering methodologies, design and development of the service system life cycle applied to the real service 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66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computing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567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62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 scope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What is a service?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is a web-service?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is a web-service protocol stack?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is XML messaging? 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is service description?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is service discovery?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is XML-RPC?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is SOAP?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is WSDL?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is UDDI?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49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 scope - </a:t>
            </a:r>
            <a:r>
              <a:rPr lang="en-US" dirty="0" err="1" smtClean="0"/>
              <a:t>cont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What is the relationship between XML, XML-RPC, and SOAP?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is the relationship between SOAP, WSDL, and UDDI?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is the relationship between WSDL and service description?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is the relationship between UDDI and service discovery?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are the three main actors in service architecture?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are the steps in a typical development plan for a service requestor? 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How do we develop web services from the service provider perspective?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2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scope - </a:t>
            </a:r>
            <a:r>
              <a:rPr lang="en-US" dirty="0" err="1"/>
              <a:t>cont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What data types are defined in XML-RPC specification and how are they represented?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elements are in XML-RPC request?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What elements are in XML-RPC response?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How developer uses XML-RPC?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85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2 </a:t>
            </a:r>
            <a:r>
              <a:rPr lang="en-US" dirty="0"/>
              <a:t>scope 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What is the relationship between XML, XML-RPC, and SOAP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GB" dirty="0">
                <a:solidFill>
                  <a:srgbClr val="FF0000"/>
                </a:solidFill>
              </a:rPr>
              <a:t>What is WSDL?</a:t>
            </a:r>
          </a:p>
          <a:p>
            <a:r>
              <a:rPr lang="en-GB" dirty="0">
                <a:solidFill>
                  <a:srgbClr val="FF0000"/>
                </a:solidFill>
              </a:rPr>
              <a:t>What is the relationship between WSDL and service description?</a:t>
            </a:r>
          </a:p>
          <a:p>
            <a:r>
              <a:rPr lang="en-GB" dirty="0">
                <a:solidFill>
                  <a:srgbClr val="FF0000"/>
                </a:solidFill>
              </a:rPr>
              <a:t>What data does WSDL describe?</a:t>
            </a:r>
          </a:p>
          <a:p>
            <a:r>
              <a:rPr lang="en-GB" dirty="0">
                <a:solidFill>
                  <a:srgbClr val="FF0000"/>
                </a:solidFill>
              </a:rPr>
              <a:t>What is WSDL used for?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What </a:t>
            </a:r>
            <a:r>
              <a:rPr lang="en-GB" dirty="0">
                <a:solidFill>
                  <a:srgbClr val="FF0000"/>
                </a:solidFill>
              </a:rPr>
              <a:t>are the  major elements of WSDL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GB" dirty="0">
                <a:solidFill>
                  <a:srgbClr val="FF0000"/>
                </a:solidFill>
              </a:rPr>
              <a:t>Can you identify abstract and concrete parts of an example WSDL document?</a:t>
            </a:r>
          </a:p>
          <a:p>
            <a:r>
              <a:rPr lang="en-GB" dirty="0">
                <a:solidFill>
                  <a:srgbClr val="FF0000"/>
                </a:solidFill>
              </a:rPr>
              <a:t>Do you know what operations are available in this web service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What is the relationship between SOAP, WSDL, and UDDI?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1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4936</TotalTime>
  <Words>779</Words>
  <Application>Microsoft Office PowerPoint</Application>
  <PresentationFormat>Custom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COMP3017 Service Computing</vt:lpstr>
      <vt:lpstr>Assessment</vt:lpstr>
      <vt:lpstr>Final Examination format</vt:lpstr>
      <vt:lpstr>Multiple choice questions</vt:lpstr>
      <vt:lpstr>PowerPoint Presentation</vt:lpstr>
      <vt:lpstr>Module 1 scope</vt:lpstr>
      <vt:lpstr>Module 1 scope - cont</vt:lpstr>
      <vt:lpstr>Module 1 scope - cont</vt:lpstr>
      <vt:lpstr>Module 2 scope </vt:lpstr>
      <vt:lpstr>Module 3 scope </vt:lpstr>
      <vt:lpstr>Module 4 scope </vt:lpstr>
      <vt:lpstr>Module 5 scope </vt:lpstr>
      <vt:lpstr>Module 6 scope </vt:lpstr>
      <vt:lpstr>Module 6 scope - cont </vt:lpstr>
      <vt:lpstr>Module 7 scope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RainClasroom test</dc:title>
  <dc:creator>Joanna Siebert</dc:creator>
  <cp:lastModifiedBy>lenovo</cp:lastModifiedBy>
  <cp:revision>272</cp:revision>
  <cp:lastPrinted>2021-03-24T07:28:45Z</cp:lastPrinted>
  <dcterms:created xsi:type="dcterms:W3CDTF">2020-03-15T08:11:10Z</dcterms:created>
  <dcterms:modified xsi:type="dcterms:W3CDTF">2023-04-25T02:51:22Z</dcterms:modified>
</cp:coreProperties>
</file>