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043" r:id="rId2"/>
    <p:sldId id="1062" r:id="rId3"/>
    <p:sldId id="1063" r:id="rId4"/>
    <p:sldId id="1073" r:id="rId5"/>
    <p:sldId id="1051" r:id="rId6"/>
    <p:sldId id="1059" r:id="rId7"/>
    <p:sldId id="1052" r:id="rId8"/>
    <p:sldId id="1050" r:id="rId9"/>
    <p:sldId id="1053" r:id="rId10"/>
    <p:sldId id="1054" r:id="rId11"/>
    <p:sldId id="1055" r:id="rId12"/>
    <p:sldId id="1056" r:id="rId13"/>
    <p:sldId id="1057" r:id="rId14"/>
    <p:sldId id="1058" r:id="rId15"/>
    <p:sldId id="1061" r:id="rId16"/>
    <p:sldId id="1070" r:id="rId17"/>
    <p:sldId id="1071" r:id="rId18"/>
    <p:sldId id="1067" r:id="rId19"/>
    <p:sldId id="1046" r:id="rId20"/>
    <p:sldId id="1048" r:id="rId21"/>
    <p:sldId id="1042" r:id="rId22"/>
    <p:sldId id="1049" r:id="rId23"/>
    <p:sldId id="1064" r:id="rId24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9868-BDA9-4441-B20B-68D0617E5C8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A833-6E71-4E0E-A695-7044B802C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6FD4-870D-41D4-A76E-DC48774E844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B433F-8F9F-4754-B27A-D9BD2E9FA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0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47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8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Capturing ASR in practice</a:t>
            </a:r>
          </a:p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93983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</a:t>
            </a:r>
            <a:r>
              <a:rPr lang="en-US" dirty="0"/>
              <a:t>Scenario: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Our vehicle information system </a:t>
            </a:r>
            <a:r>
              <a:rPr lang="en-US" dirty="0"/>
              <a:t>sends our current location to </a:t>
            </a:r>
            <a:r>
              <a:rPr lang="en-US" dirty="0">
                <a:solidFill>
                  <a:schemeClr val="tx2"/>
                </a:solidFill>
              </a:rPr>
              <a:t>the traffic monitoring system</a:t>
            </a:r>
            <a:r>
              <a:rPr lang="en-US" dirty="0"/>
              <a:t>.</a:t>
            </a:r>
          </a:p>
          <a:p>
            <a:r>
              <a:rPr lang="en-US" dirty="0"/>
              <a:t>The traffic monitoring system combines our location with other information, overlays this information on a Google Map, and </a:t>
            </a:r>
            <a:r>
              <a:rPr lang="en-US" b="1" i="1" dirty="0"/>
              <a:t>broadcasts</a:t>
            </a:r>
            <a:r>
              <a:rPr lang="en-US" dirty="0"/>
              <a:t> it.</a:t>
            </a:r>
          </a:p>
          <a:p>
            <a:r>
              <a:rPr lang="en-US" dirty="0"/>
              <a:t>Our location information is correctly included with a probability of 99.9%.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079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Scenario: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developer wishes to change the user interface by modifying the code at design time. The modifications are made with no side effects within three hours.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Stimulus</a:t>
            </a:r>
            <a:r>
              <a:rPr lang="en-US" sz="2600" dirty="0"/>
              <a:t> – Wishes to change UI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Artifact </a:t>
            </a:r>
            <a:r>
              <a:rPr lang="en-US" sz="2600" dirty="0"/>
              <a:t>– Code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Environment</a:t>
            </a:r>
            <a:r>
              <a:rPr lang="en-US" sz="2600" dirty="0"/>
              <a:t>: Design time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Response</a:t>
            </a:r>
            <a:r>
              <a:rPr lang="en-US" sz="2600" dirty="0"/>
              <a:t> – Change made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Response measure</a:t>
            </a:r>
            <a:r>
              <a:rPr lang="en-US" sz="2600" dirty="0"/>
              <a:t> – No side effects in three hours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Source</a:t>
            </a:r>
            <a:r>
              <a:rPr lang="en-US" sz="2600" dirty="0"/>
              <a:t> - Developer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79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Scenario: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initiate transactions under normal operations. </a:t>
            </a:r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users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/>
              <a:t>Environment: under normal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40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Attribute Scenario: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A disgruntled employee from a remote location attempts to modify the pay rate table during normal operations. The system maintains an audit trail and the correct data is restored within a day.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</a:t>
            </a:r>
            <a:r>
              <a:rPr lang="en-AU" dirty="0"/>
              <a:t>: unauthorized attempts to modify the pay rate table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 source</a:t>
            </a:r>
            <a:r>
              <a:rPr lang="en-AU" dirty="0"/>
              <a:t>: a disgruntled employee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Artifact</a:t>
            </a:r>
            <a:r>
              <a:rPr lang="en-US" dirty="0"/>
              <a:t>: the system with pay rate table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Environment</a:t>
            </a:r>
            <a:r>
              <a:rPr lang="en-US" dirty="0"/>
              <a:t>: during normal operation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</a:t>
            </a:r>
            <a:r>
              <a:rPr lang="en-US" dirty="0"/>
              <a:t>: maintains an audit trail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 measure</a:t>
            </a:r>
            <a:r>
              <a:rPr lang="en-US" dirty="0"/>
              <a:t>: correct data is restored within a day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84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Scenario: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downloads a new application and is using it productively after two minutes of experimentation.</a:t>
            </a:r>
          </a:p>
          <a:p>
            <a:pPr lvl="1"/>
            <a:r>
              <a:rPr lang="en-US" dirty="0"/>
              <a:t>Source: user</a:t>
            </a:r>
          </a:p>
          <a:p>
            <a:pPr lvl="1"/>
            <a:r>
              <a:rPr lang="en-US" dirty="0"/>
              <a:t>Stimulus: download a new application</a:t>
            </a:r>
          </a:p>
          <a:p>
            <a:pPr lvl="1"/>
            <a:r>
              <a:rPr lang="en-US" dirty="0"/>
              <a:t>Artifact: system</a:t>
            </a:r>
          </a:p>
          <a:p>
            <a:pPr lvl="1"/>
            <a:r>
              <a:rPr lang="en-US" dirty="0"/>
              <a:t>Environment: runtime</a:t>
            </a:r>
          </a:p>
          <a:p>
            <a:pPr lvl="1"/>
            <a:r>
              <a:rPr lang="en-US" dirty="0"/>
              <a:t>Response: user uses application productively</a:t>
            </a:r>
          </a:p>
          <a:p>
            <a:pPr lvl="1"/>
            <a:r>
              <a:rPr lang="en-US" dirty="0"/>
              <a:t>Response measure: within two minutes of experimentation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71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Scenario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Refine and elaborate the top scenarios </a:t>
            </a:r>
          </a:p>
          <a:p>
            <a:r>
              <a:rPr lang="en-US" sz="4000" dirty="0"/>
              <a:t>Put the scenarios in the six-part scenario form</a:t>
            </a:r>
          </a:p>
          <a:p>
            <a:r>
              <a:rPr lang="en-US" sz="4000" dirty="0">
                <a:highlight>
                  <a:srgbClr val="FFFF00"/>
                </a:highlight>
              </a:rPr>
              <a:t>Make sure you describe your requirement in one or 2 sentences, that contain all the 6 parts of the scenario form.</a:t>
            </a:r>
          </a:p>
          <a:p>
            <a:r>
              <a:rPr lang="en-US" sz="4000" dirty="0"/>
              <a:t>Pick one of the scenarios and submit as an answer to the question.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6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56F1E6-2F83-4A55-A1E1-FBFF8898AB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 a new scenario you have wrote using the 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six-part scenario form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DE3AC0F-A9F5-4ACC-BB03-E9B67B0FBC3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39895-51B1-4D5C-BAC2-0903032343F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FBE0CAA-908F-4CB0-84C3-E92E4E417C9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7E0033E2-7511-42C7-98CE-055F104DA8B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27DC3C71-45FA-49DA-B575-AB7A1A786A0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1AA05A38-4D7F-4B57-9F7E-E60600DED65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666CBC0-051E-4137-8E25-A417F4C85B1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9647250-D391-4D91-B408-C3A585D22AC5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152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Next step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4000" dirty="0"/>
              <a:t>Build a utility tree</a:t>
            </a:r>
            <a:endParaRPr lang="en-US" sz="3600" dirty="0"/>
          </a:p>
          <a:p>
            <a:pPr marL="1143000" lvl="3">
              <a:spcBef>
                <a:spcPts val="1000"/>
              </a:spcBef>
            </a:pP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053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Tree -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24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ASRs in a 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ASR must have the following characteristics:</a:t>
            </a:r>
          </a:p>
          <a:p>
            <a:r>
              <a:rPr lang="en-US" i="1" dirty="0"/>
              <a:t>A profound impact on the architecture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Including this requirement will very likely result in a different architecture than if it were not included.</a:t>
            </a:r>
          </a:p>
          <a:p>
            <a:r>
              <a:rPr lang="en-US" i="1" dirty="0"/>
              <a:t>A high business or mission value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the architecture is going to satisfy this requirement it must be of high value to important stakeholders.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803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</a:p>
          <a:p>
            <a:pPr lvl="1"/>
            <a:r>
              <a:rPr lang="en-GB" sz="3600" dirty="0"/>
              <a:t>Specify concrete scenarios for a real system</a:t>
            </a:r>
          </a:p>
          <a:p>
            <a:pPr lvl="1"/>
            <a:r>
              <a:rPr lang="en-GB" sz="3600" dirty="0"/>
              <a:t>Create a utility tree for the real system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70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Tree Example (excerpt)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BB3FB029-B42C-4F35-8A25-799B1FCD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pic>
        <p:nvPicPr>
          <p:cNvPr id="4" name="Picture 3" descr="U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29" y="1493608"/>
            <a:ext cx="6330533" cy="508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1" y="37170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Utility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65758" y="59603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3494" y="6093296"/>
            <a:ext cx="866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5520" y="5499230"/>
            <a:ext cx="105026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Key:</a:t>
            </a:r>
          </a:p>
          <a:p>
            <a:r>
              <a:rPr lang="en-US" sz="1400" b="1" dirty="0"/>
              <a:t>H=high</a:t>
            </a:r>
          </a:p>
          <a:p>
            <a:r>
              <a:rPr lang="en-US" sz="1400" b="1" dirty="0"/>
              <a:t>M=medium</a:t>
            </a:r>
          </a:p>
          <a:p>
            <a:r>
              <a:rPr lang="en-US" sz="1400" b="1" dirty="0"/>
              <a:t>L=low</a:t>
            </a:r>
          </a:p>
        </p:txBody>
      </p:sp>
      <p:sp>
        <p:nvSpPr>
          <p:cNvPr id="19" name="椭圆 18"/>
          <p:cNvSpPr/>
          <p:nvPr/>
        </p:nvSpPr>
        <p:spPr>
          <a:xfrm>
            <a:off x="1615709" y="3565700"/>
            <a:ext cx="959304" cy="579664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椭圆 19"/>
          <p:cNvSpPr/>
          <p:nvPr/>
        </p:nvSpPr>
        <p:spPr>
          <a:xfrm>
            <a:off x="3141890" y="1441030"/>
            <a:ext cx="1233979" cy="378834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椭圆 20"/>
          <p:cNvSpPr/>
          <p:nvPr/>
        </p:nvSpPr>
        <p:spPr>
          <a:xfrm>
            <a:off x="4454159" y="1423796"/>
            <a:ext cx="1346566" cy="414911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椭圆 21"/>
          <p:cNvSpPr/>
          <p:nvPr/>
        </p:nvSpPr>
        <p:spPr>
          <a:xfrm>
            <a:off x="5868342" y="1460190"/>
            <a:ext cx="740827" cy="319470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椭圆 22"/>
          <p:cNvSpPr/>
          <p:nvPr/>
        </p:nvSpPr>
        <p:spPr>
          <a:xfrm>
            <a:off x="1610688" y="5183342"/>
            <a:ext cx="1374053" cy="1557337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椭圆 23"/>
          <p:cNvSpPr/>
          <p:nvPr/>
        </p:nvSpPr>
        <p:spPr>
          <a:xfrm>
            <a:off x="8805862" y="2041215"/>
            <a:ext cx="514351" cy="2638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椭圆 26"/>
          <p:cNvSpPr/>
          <p:nvPr/>
        </p:nvSpPr>
        <p:spPr>
          <a:xfrm>
            <a:off x="5981579" y="2742807"/>
            <a:ext cx="514351" cy="2638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椭圆 27"/>
          <p:cNvSpPr/>
          <p:nvPr/>
        </p:nvSpPr>
        <p:spPr>
          <a:xfrm>
            <a:off x="7339011" y="3127065"/>
            <a:ext cx="514351" cy="2638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椭圆 28"/>
          <p:cNvSpPr/>
          <p:nvPr/>
        </p:nvSpPr>
        <p:spPr>
          <a:xfrm>
            <a:off x="6443662" y="3650358"/>
            <a:ext cx="514351" cy="2638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椭圆 29"/>
          <p:cNvSpPr/>
          <p:nvPr/>
        </p:nvSpPr>
        <p:spPr>
          <a:xfrm>
            <a:off x="8647136" y="4036199"/>
            <a:ext cx="514351" cy="2638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椭圆 30"/>
          <p:cNvSpPr/>
          <p:nvPr/>
        </p:nvSpPr>
        <p:spPr>
          <a:xfrm>
            <a:off x="8610600" y="4560577"/>
            <a:ext cx="514351" cy="2638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椭圆 31"/>
          <p:cNvSpPr/>
          <p:nvPr/>
        </p:nvSpPr>
        <p:spPr>
          <a:xfrm>
            <a:off x="7596187" y="5096460"/>
            <a:ext cx="514351" cy="2638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椭圆 32"/>
          <p:cNvSpPr/>
          <p:nvPr/>
        </p:nvSpPr>
        <p:spPr>
          <a:xfrm>
            <a:off x="7905750" y="5598802"/>
            <a:ext cx="514351" cy="2638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椭圆 33"/>
          <p:cNvSpPr/>
          <p:nvPr/>
        </p:nvSpPr>
        <p:spPr>
          <a:xfrm>
            <a:off x="6378995" y="6134017"/>
            <a:ext cx="514351" cy="2638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44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Activity: Utility tree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/>
              <a:t>Create a utility tree for our system</a:t>
            </a:r>
          </a:p>
          <a:p>
            <a:pPr lvl="1"/>
            <a:r>
              <a:rPr lang="en-GB" sz="3600" dirty="0"/>
              <a:t>Organize your scenarios into quality attributes and attribute refinement</a:t>
            </a:r>
          </a:p>
          <a:p>
            <a:pPr lvl="1"/>
            <a:r>
              <a:rPr lang="en-GB" sz="3600" dirty="0">
                <a:highlight>
                  <a:srgbClr val="FFFF00"/>
                </a:highlight>
              </a:rPr>
              <a:t>You may need to spend some time to brainstorm some  more requirements, or to improve their description – what we have done in previous steps</a:t>
            </a:r>
          </a:p>
          <a:p>
            <a:r>
              <a:rPr lang="en-US" sz="4000" dirty="0"/>
              <a:t>Establish priority of each ASR in terms of </a:t>
            </a:r>
          </a:p>
          <a:p>
            <a:pPr lvl="1"/>
            <a:r>
              <a:rPr lang="en-US" sz="3600" dirty="0"/>
              <a:t>Impact on architecture</a:t>
            </a:r>
          </a:p>
          <a:p>
            <a:pPr lvl="1"/>
            <a:r>
              <a:rPr lang="en-US" sz="3600" dirty="0"/>
              <a:t>Business or mission value</a:t>
            </a:r>
          </a:p>
        </p:txBody>
      </p:sp>
    </p:spTree>
    <p:extLst>
      <p:ext uri="{BB962C8B-B14F-4D97-AF65-F5344CB8AC3E}">
        <p14:creationId xmlns:p14="http://schemas.microsoft.com/office/powerpoint/2010/main" val="138301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Review your Utility Tree </a:t>
            </a:r>
          </a:p>
          <a:p>
            <a:pPr lvl="1"/>
            <a:r>
              <a:rPr lang="en-US" sz="3200" dirty="0"/>
              <a:t>ASRs that rate a (H,H) rating are the ones that deserve the most attention</a:t>
            </a:r>
          </a:p>
          <a:p>
            <a:pPr lvl="2"/>
            <a:r>
              <a:rPr lang="en-US" sz="2800" dirty="0"/>
              <a:t>Is the system achievable? Do we have too many of (H,H) ASRs?</a:t>
            </a:r>
          </a:p>
          <a:p>
            <a:pPr lvl="1"/>
            <a:r>
              <a:rPr lang="en-US" sz="3200" dirty="0"/>
              <a:t>Review the utility tree to make sure your concerns are addressed.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8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Expand your Utility Tree for the automated teller machine network with at least 6 ASRs:</a:t>
            </a:r>
          </a:p>
          <a:p>
            <a:pPr lvl="1"/>
            <a:r>
              <a:rPr lang="en-GB" dirty="0"/>
              <a:t>Based on the document given in class and/or based on additional information (internet articles, interviews with the stakeholders)</a:t>
            </a:r>
          </a:p>
          <a:p>
            <a:pPr lvl="2"/>
            <a:r>
              <a:rPr lang="en-GB" dirty="0"/>
              <a:t>Describe what additional materials you used</a:t>
            </a:r>
          </a:p>
          <a:p>
            <a:pPr lvl="2"/>
            <a:endParaRPr lang="en-GB" dirty="0"/>
          </a:p>
          <a:p>
            <a:r>
              <a:rPr lang="en-GB" dirty="0"/>
              <a:t>Submission: </a:t>
            </a:r>
          </a:p>
          <a:p>
            <a:pPr lvl="1"/>
            <a:r>
              <a:rPr lang="en-GB" dirty="0"/>
              <a:t>Deadline:  </a:t>
            </a:r>
            <a:r>
              <a:rPr lang="en-GB" dirty="0">
                <a:solidFill>
                  <a:srgbClr val="FF0000"/>
                </a:solidFill>
              </a:rPr>
              <a:t>April 21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dirty="0"/>
              <a:t>Place: submit to Blackboard</a:t>
            </a:r>
          </a:p>
        </p:txBody>
      </p:sp>
    </p:spTree>
    <p:extLst>
      <p:ext uri="{BB962C8B-B14F-4D97-AF65-F5344CB8AC3E}">
        <p14:creationId xmlns:p14="http://schemas.microsoft.com/office/powerpoint/2010/main" val="330429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– ATM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4000" dirty="0"/>
              <a:t>Please check our WeChat group – I have sent a document</a:t>
            </a:r>
          </a:p>
          <a:p>
            <a:pPr marL="228600" lvl="1">
              <a:spcBef>
                <a:spcPts val="1000"/>
              </a:spcBef>
            </a:pPr>
            <a:r>
              <a:rPr lang="en-US" sz="4000" dirty="0"/>
              <a:t>The document in front of you describes the requirements for the system, including functional requirements and known quality attribute requirements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47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30" y="795781"/>
            <a:ext cx="9074750" cy="56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10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Scenario Brainstorming (1)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Based on the received document, </a:t>
            </a:r>
            <a:r>
              <a:rPr lang="en-US" sz="4000" dirty="0">
                <a:solidFill>
                  <a:srgbClr val="C00000"/>
                </a:solidFill>
              </a:rPr>
              <a:t>express scenarios </a:t>
            </a:r>
            <a:r>
              <a:rPr lang="en-US" sz="4000" dirty="0"/>
              <a:t>representing your concerns with respect to the system. </a:t>
            </a:r>
          </a:p>
          <a:p>
            <a:r>
              <a:rPr lang="en-US" sz="4000" dirty="0"/>
              <a:t>Describe your scenarios in as many details as you can (do NOT use the concrete scenario form yet)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726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Scenario Brainstorming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 scenarios of other participants, while reading, you can write more scenarios </a:t>
            </a:r>
          </a:p>
          <a:p>
            <a:pPr lvl="1"/>
            <a:r>
              <a:rPr lang="en-US" sz="3600" dirty="0"/>
              <a:t>Your new scenarios can be inspired by what the other participant shared, but not the same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709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Next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4000" dirty="0"/>
              <a:t>Scenarios consolidation</a:t>
            </a:r>
          </a:p>
          <a:p>
            <a:pPr marL="685800" lvl="2">
              <a:spcBef>
                <a:spcPts val="1000"/>
              </a:spcBef>
            </a:pPr>
            <a:r>
              <a:rPr lang="en-US" sz="3600" dirty="0"/>
              <a:t>Participants discuss and consolidate the scenarios where reasonable. </a:t>
            </a:r>
          </a:p>
          <a:p>
            <a:pPr marL="685800" lvl="2">
              <a:spcBef>
                <a:spcPts val="1000"/>
              </a:spcBef>
            </a:pPr>
            <a:r>
              <a:rPr lang="en-US" sz="3600" dirty="0"/>
              <a:t>Scenario Prioritization - voting </a:t>
            </a:r>
          </a:p>
          <a:p>
            <a:pPr marL="1143000" lvl="3">
              <a:spcBef>
                <a:spcPts val="1000"/>
              </a:spcBef>
            </a:pPr>
            <a:r>
              <a:rPr lang="en-US" sz="3400" dirty="0"/>
              <a:t>Each participants receives a number of votes equal to 30 percent of the total number of scenarios</a:t>
            </a:r>
          </a:p>
          <a:p>
            <a:pPr marL="1143000" lvl="3">
              <a:spcBef>
                <a:spcPts val="1000"/>
              </a:spcBef>
            </a:pPr>
            <a:r>
              <a:rPr lang="en-US" sz="3400" dirty="0"/>
              <a:t>Each participant allocates their votes to scenarios</a:t>
            </a:r>
          </a:p>
          <a:p>
            <a:pPr marL="228600" lvl="1">
              <a:spcBef>
                <a:spcPts val="1000"/>
              </a:spcBef>
            </a:pPr>
            <a:r>
              <a:rPr lang="en-US" sz="4000" dirty="0"/>
              <a:t>Refine and elaborate the top scenarios </a:t>
            </a:r>
          </a:p>
          <a:p>
            <a:pPr marL="685800" lvl="2">
              <a:spcBef>
                <a:spcPts val="1000"/>
              </a:spcBef>
            </a:pPr>
            <a:r>
              <a:rPr lang="en-US" sz="3600" dirty="0"/>
              <a:t>Put the scenarios in the six-part scenario form (</a:t>
            </a:r>
            <a:r>
              <a:rPr lang="en-US" sz="3600" dirty="0">
                <a:highlight>
                  <a:srgbClr val="FFFF00"/>
                </a:highlight>
              </a:rPr>
              <a:t>concrete scenario</a:t>
            </a:r>
            <a:r>
              <a:rPr lang="en-US" sz="3600" dirty="0"/>
              <a:t>)</a:t>
            </a:r>
          </a:p>
          <a:p>
            <a:pPr marL="1143000" lvl="3">
              <a:spcBef>
                <a:spcPts val="1000"/>
              </a:spcBef>
            </a:pP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513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Concrete scenarios review</a:t>
            </a:r>
          </a:p>
        </p:txBody>
      </p:sp>
    </p:spTree>
    <p:extLst>
      <p:ext uri="{BB962C8B-B14F-4D97-AF65-F5344CB8AC3E}">
        <p14:creationId xmlns:p14="http://schemas.microsoft.com/office/powerpoint/2010/main" val="89470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Quality Attribute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b="1" dirty="0"/>
              <a:t>Stimulus</a:t>
            </a:r>
            <a:r>
              <a:rPr lang="en-US" altLang="zh-CN" sz="2400" dirty="0"/>
              <a:t>. The stimulus is a condition that requires a response when it arrives at a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Source of stimulus</a:t>
            </a:r>
            <a:r>
              <a:rPr lang="en-US" sz="2400" dirty="0"/>
              <a:t>. This is some entity (a human, a computer system, or any other actuator) that generated the stimulus.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 dirty="0"/>
              <a:t>Response</a:t>
            </a:r>
            <a:r>
              <a:rPr lang="en-US" altLang="zh-CN" sz="2400" dirty="0"/>
              <a:t>. The response is the activity undertaken as the result of the arrival of the stimulus.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 dirty="0"/>
              <a:t>Response measure</a:t>
            </a:r>
            <a:r>
              <a:rPr lang="en-US" altLang="zh-CN" sz="2400" dirty="0"/>
              <a:t>. When the response occurs, it should be measurable in some fashion so that the requirement can be tested.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Environment</a:t>
            </a:r>
            <a:r>
              <a:rPr lang="en-US" sz="2400" dirty="0"/>
              <a:t>. The stimulus occurs under certain conditions. The system may be in an overload condition or in normal operation, or some other relevant state.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Artifact</a:t>
            </a:r>
            <a:r>
              <a:rPr lang="en-US" sz="2400" dirty="0"/>
              <a:t>. This may be a collection of systems, the whole system, or some piece or pieces of it. </a:t>
            </a:r>
            <a:r>
              <a:rPr lang="en-US" altLang="zh-CN" sz="2400" dirty="0"/>
              <a:t>Some artifact is stimulated.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76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9461</TotalTime>
  <Words>1065</Words>
  <Application>Microsoft Office PowerPoint</Application>
  <PresentationFormat>宽屏</PresentationFormat>
  <Paragraphs>131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Microsoft Yahei</vt:lpstr>
      <vt:lpstr>Arial</vt:lpstr>
      <vt:lpstr>Calibri</vt:lpstr>
      <vt:lpstr>Calibri Light</vt:lpstr>
      <vt:lpstr>Times New Roman</vt:lpstr>
      <vt:lpstr>Office Theme</vt:lpstr>
      <vt:lpstr>Software Architecture</vt:lpstr>
      <vt:lpstr>Intended Learning Outcomes</vt:lpstr>
      <vt:lpstr>Our system – ATM network</vt:lpstr>
      <vt:lpstr>PowerPoint 演示文稿</vt:lpstr>
      <vt:lpstr>Activity: Scenario Brainstorming (1)</vt:lpstr>
      <vt:lpstr>Activity: Scenario Brainstorming (2)</vt:lpstr>
      <vt:lpstr>Next steps </vt:lpstr>
      <vt:lpstr>Concrete scenarios review</vt:lpstr>
      <vt:lpstr>Specifying Quality Attribute Requirements</vt:lpstr>
      <vt:lpstr>Quality Attribute Scenario: Example</vt:lpstr>
      <vt:lpstr>Quality Attribute Scenario: Example</vt:lpstr>
      <vt:lpstr>Quality Attribute Scenario: Example</vt:lpstr>
      <vt:lpstr>Quality Attribute Scenario: Example</vt:lpstr>
      <vt:lpstr>Quality Attribute Scenario: Example</vt:lpstr>
      <vt:lpstr>Activity: Scenario Refinement</vt:lpstr>
      <vt:lpstr>PowerPoint 演示文稿</vt:lpstr>
      <vt:lpstr>Next step </vt:lpstr>
      <vt:lpstr>Utility Tree - review</vt:lpstr>
      <vt:lpstr>Capturing ASRs in a Utility Tree</vt:lpstr>
      <vt:lpstr>Utility Tree Example (excerpt)</vt:lpstr>
      <vt:lpstr>Activity: Utility tree </vt:lpstr>
      <vt:lpstr>Next step</vt:lpstr>
      <vt:lpstr>Homework 1</vt:lpstr>
    </vt:vector>
  </TitlesOfParts>
  <Company>HKPU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COMP3028_Spring2023_week 07_F - exercise 1</dc:title>
  <dc:creator>hkpuadmin</dc:creator>
  <cp:lastModifiedBy>刘玄昊</cp:lastModifiedBy>
  <cp:revision>398</cp:revision>
  <cp:lastPrinted>2019-09-03T08:34:37Z</cp:lastPrinted>
  <dcterms:created xsi:type="dcterms:W3CDTF">2014-08-14T09:54:55Z</dcterms:created>
  <dcterms:modified xsi:type="dcterms:W3CDTF">2023-04-19T18:19:53Z</dcterms:modified>
</cp:coreProperties>
</file>