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1043" r:id="rId2"/>
    <p:sldId id="1062" r:id="rId3"/>
    <p:sldId id="1063" r:id="rId4"/>
    <p:sldId id="1068" r:id="rId5"/>
    <p:sldId id="1069" r:id="rId6"/>
    <p:sldId id="1071" r:id="rId7"/>
    <p:sldId id="1070" r:id="rId8"/>
    <p:sldId id="1132" r:id="rId9"/>
    <p:sldId id="1072" r:id="rId10"/>
    <p:sldId id="1074" r:id="rId11"/>
    <p:sldId id="1076" r:id="rId12"/>
    <p:sldId id="1080" r:id="rId13"/>
    <p:sldId id="1091" r:id="rId14"/>
    <p:sldId id="1102" r:id="rId15"/>
    <p:sldId id="1098" r:id="rId16"/>
    <p:sldId id="1101" r:id="rId17"/>
    <p:sldId id="1137" r:id="rId18"/>
    <p:sldId id="1138" r:id="rId19"/>
    <p:sldId id="1139" r:id="rId20"/>
    <p:sldId id="1133" r:id="rId21"/>
    <p:sldId id="1107" r:id="rId22"/>
    <p:sldId id="1110" r:id="rId23"/>
    <p:sldId id="1109" r:id="rId24"/>
    <p:sldId id="1111" r:id="rId25"/>
    <p:sldId id="1103" r:id="rId26"/>
    <p:sldId id="1112" r:id="rId27"/>
    <p:sldId id="1121" r:id="rId28"/>
    <p:sldId id="1113" r:id="rId29"/>
    <p:sldId id="1114" r:id="rId30"/>
    <p:sldId id="1115" r:id="rId31"/>
    <p:sldId id="1119" r:id="rId32"/>
    <p:sldId id="1117" r:id="rId33"/>
    <p:sldId id="1120" r:id="rId34"/>
    <p:sldId id="1147" r:id="rId35"/>
    <p:sldId id="1123" r:id="rId36"/>
    <p:sldId id="1122" r:id="rId37"/>
    <p:sldId id="1066" r:id="rId38"/>
    <p:sldId id="1124" r:id="rId39"/>
    <p:sldId id="1127" r:id="rId40"/>
    <p:sldId id="1140" r:id="rId41"/>
    <p:sldId id="1141" r:id="rId42"/>
    <p:sldId id="1134" r:id="rId43"/>
    <p:sldId id="1128" r:id="rId44"/>
    <p:sldId id="1126" r:id="rId45"/>
    <p:sldId id="1125" r:id="rId46"/>
    <p:sldId id="1142" r:id="rId47"/>
    <p:sldId id="1129" r:id="rId48"/>
    <p:sldId id="1105" r:id="rId49"/>
    <p:sldId id="1099" r:id="rId50"/>
    <p:sldId id="1143" r:id="rId51"/>
    <p:sldId id="1145" r:id="rId52"/>
    <p:sldId id="1135" r:id="rId53"/>
    <p:sldId id="1144" r:id="rId54"/>
    <p:sldId id="1146" r:id="rId55"/>
    <p:sldId id="1064" r:id="rId56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79868-BDA9-4441-B20B-68D0617E5C8E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CA833-6E71-4E0E-A695-7044B802C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398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66FD4-870D-41D4-A76E-DC48774E844B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B433F-8F9F-4754-B27A-D9BD2E9FA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200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93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AF5-9E42-4797-8204-53D663AF20F3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5C8B-718F-4869-805E-863C3A552F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8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AF5-9E42-4797-8204-53D663AF20F3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5C8B-718F-4869-805E-863C3A552F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AF5-9E42-4797-8204-53D663AF20F3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5C8B-718F-4869-805E-863C3A552F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8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AF5-9E42-4797-8204-53D663AF20F3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5C8B-718F-4869-805E-863C3A552F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1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AF5-9E42-4797-8204-53D663AF20F3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5C8B-718F-4869-805E-863C3A552F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8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AF5-9E42-4797-8204-53D663AF20F3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5C8B-718F-4869-805E-863C3A552F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8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AF5-9E42-4797-8204-53D663AF20F3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5C8B-718F-4869-805E-863C3A552F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AF5-9E42-4797-8204-53D663AF20F3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5C8B-718F-4869-805E-863C3A552F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9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AF5-9E42-4797-8204-53D663AF20F3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5C8B-718F-4869-805E-863C3A552F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4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AF5-9E42-4797-8204-53D663AF20F3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5C8B-718F-4869-805E-863C3A552F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1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9AF5-9E42-4797-8204-53D663AF20F3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5C8B-718F-4869-805E-863C3A552F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0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E9AF5-9E42-4797-8204-53D663AF20F3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05C8B-718F-4869-805E-863C3A552F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6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.tmp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1.tmp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Designing an architecture in practice</a:t>
            </a:r>
          </a:p>
          <a:p>
            <a:r>
              <a:rPr lang="en-GB" dirty="0"/>
              <a:t>Exercise 2 </a:t>
            </a:r>
          </a:p>
        </p:txBody>
      </p:sp>
    </p:spTree>
    <p:extLst>
      <p:ext uri="{BB962C8B-B14F-4D97-AF65-F5344CB8AC3E}">
        <p14:creationId xmlns:p14="http://schemas.microsoft.com/office/powerpoint/2010/main" val="293983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B7A75-6F0A-4C81-BBE1-4ADB0629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E117A2-2A38-492C-9AAA-01552FF627A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A18B913-4695-48CD-BD55-5F6DC5460626}"/>
              </a:ext>
            </a:extLst>
          </p:cNvPr>
          <p:cNvSpPr/>
          <p:nvPr/>
        </p:nvSpPr>
        <p:spPr>
          <a:xfrm>
            <a:off x="4223792" y="2557057"/>
            <a:ext cx="302433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ADD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59C6B-B30B-41A2-A664-54C330A47D67}"/>
              </a:ext>
            </a:extLst>
          </p:cNvPr>
          <p:cNvSpPr txBox="1"/>
          <p:nvPr/>
        </p:nvSpPr>
        <p:spPr>
          <a:xfrm>
            <a:off x="1715276" y="2629065"/>
            <a:ext cx="19324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Requirements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Functional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Quality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Constraints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5E55CF9E-56E4-4351-B750-37FB18D073DC}"/>
              </a:ext>
            </a:extLst>
          </p:cNvPr>
          <p:cNvSpPr txBox="1"/>
          <p:nvPr/>
        </p:nvSpPr>
        <p:spPr>
          <a:xfrm>
            <a:off x="7968208" y="2629065"/>
            <a:ext cx="2845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Containers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Responsibilities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Interactions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Information flow</a:t>
            </a:r>
          </a:p>
        </p:txBody>
      </p:sp>
      <p:sp>
        <p:nvSpPr>
          <p:cNvPr id="8" name="Right Arrow 10">
            <a:extLst>
              <a:ext uri="{FF2B5EF4-FFF2-40B4-BE49-F238E27FC236}">
                <a16:creationId xmlns:a16="http://schemas.microsoft.com/office/drawing/2014/main" id="{5B4131B6-A8CF-4394-BC7A-FE240B2A212F}"/>
              </a:ext>
            </a:extLst>
          </p:cNvPr>
          <p:cNvSpPr/>
          <p:nvPr/>
        </p:nvSpPr>
        <p:spPr>
          <a:xfrm>
            <a:off x="7248128" y="3205129"/>
            <a:ext cx="72008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D6EE300D-4FEF-4A67-85E1-16E32CA8D83A}"/>
              </a:ext>
            </a:extLst>
          </p:cNvPr>
          <p:cNvSpPr/>
          <p:nvPr/>
        </p:nvSpPr>
        <p:spPr>
          <a:xfrm>
            <a:off x="3503712" y="3205129"/>
            <a:ext cx="72008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6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dirty="0"/>
              <a:t>The Steps of ADD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Choose an element of the system to design.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Identify the ASRs for the chosen element.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Generate a design solution for the chosen element.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Inventory remaining requirements and select the input for the next iteration.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Repeat steps 1–4 until all the ASRs have been satisfied.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52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dirty="0"/>
              <a:t>Step 1: Choose an Element of the System to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b="1" dirty="0">
                <a:solidFill>
                  <a:schemeClr val="tx2"/>
                </a:solidFill>
              </a:rPr>
              <a:t>green field designs</a:t>
            </a:r>
            <a:r>
              <a:rPr lang="en-US" dirty="0"/>
              <a:t>, the</a:t>
            </a:r>
            <a:r>
              <a:rPr lang="en-US" baseline="0" dirty="0"/>
              <a:t> element chosen is usually the whole system.</a:t>
            </a:r>
          </a:p>
          <a:p>
            <a:r>
              <a:rPr lang="en-US" baseline="0" dirty="0"/>
              <a:t>For </a:t>
            </a:r>
            <a:r>
              <a:rPr lang="en-US" b="1" baseline="0" dirty="0">
                <a:solidFill>
                  <a:schemeClr val="tx2"/>
                </a:solidFill>
              </a:rPr>
              <a:t>legacy designs</a:t>
            </a:r>
            <a:r>
              <a:rPr lang="en-US" baseline="0" dirty="0"/>
              <a:t>, the element is the portion to be added.</a:t>
            </a:r>
          </a:p>
          <a:p>
            <a:r>
              <a:rPr lang="en-US" baseline="0" dirty="0"/>
              <a:t>After the first iteration:</a:t>
            </a:r>
            <a:endParaRPr lang="en-US" i="1" baseline="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5951985" y="5679952"/>
            <a:ext cx="1709885" cy="434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Element 1</a:t>
            </a:r>
            <a:endParaRPr lang="en-US" b="1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6888088" y="4170711"/>
            <a:ext cx="1524000" cy="5318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Whole System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7833320" y="5668840"/>
            <a:ext cx="1575048" cy="4460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Element N</a:t>
            </a:r>
            <a:endParaRPr lang="en-US" b="1" baseline="-25000" dirty="0">
              <a:latin typeface="Times New Roman" pitchFamily="18" charset="0"/>
            </a:endParaRPr>
          </a:p>
        </p:txBody>
      </p:sp>
      <p:sp>
        <p:nvSpPr>
          <p:cNvPr id="29" name="Freeform 8"/>
          <p:cNvSpPr>
            <a:spLocks/>
          </p:cNvSpPr>
          <p:nvPr/>
        </p:nvSpPr>
        <p:spPr bwMode="auto">
          <a:xfrm>
            <a:off x="6942732" y="5352926"/>
            <a:ext cx="1447800" cy="304800"/>
          </a:xfrm>
          <a:custGeom>
            <a:avLst/>
            <a:gdLst>
              <a:gd name="T0" fmla="*/ 0 w 1824"/>
              <a:gd name="T1" fmla="*/ 96 h 96"/>
              <a:gd name="T2" fmla="*/ 0 w 1824"/>
              <a:gd name="T3" fmla="*/ 0 h 96"/>
              <a:gd name="T4" fmla="*/ 1824 w 1824"/>
              <a:gd name="T5" fmla="*/ 0 h 96"/>
              <a:gd name="T6" fmla="*/ 1824 w 1824"/>
              <a:gd name="T7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4" h="96">
                <a:moveTo>
                  <a:pt x="0" y="96"/>
                </a:moveTo>
                <a:lnTo>
                  <a:pt x="0" y="0"/>
                </a:lnTo>
                <a:lnTo>
                  <a:pt x="1824" y="0"/>
                </a:lnTo>
                <a:lnTo>
                  <a:pt x="1824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" name="Group 9"/>
          <p:cNvGrpSpPr>
            <a:grpSpLocks/>
          </p:cNvGrpSpPr>
          <p:nvPr/>
        </p:nvGrpSpPr>
        <p:grpSpPr bwMode="auto">
          <a:xfrm>
            <a:off x="7547570" y="4710907"/>
            <a:ext cx="228600" cy="641350"/>
            <a:chOff x="4480" y="1304"/>
            <a:chExt cx="144" cy="404"/>
          </a:xfrm>
        </p:grpSpPr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4552" y="1488"/>
              <a:ext cx="4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utoShape 11"/>
            <p:cNvSpPr>
              <a:spLocks noChangeArrowheads="1"/>
            </p:cNvSpPr>
            <p:nvPr/>
          </p:nvSpPr>
          <p:spPr bwMode="auto">
            <a:xfrm>
              <a:off x="4480" y="1304"/>
              <a:ext cx="144" cy="19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椭圆 4"/>
          <p:cNvSpPr/>
          <p:nvPr/>
        </p:nvSpPr>
        <p:spPr>
          <a:xfrm>
            <a:off x="1633538" y="1776413"/>
            <a:ext cx="2890837" cy="600075"/>
          </a:xfrm>
          <a:prstGeom prst="ellipse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椭圆 12"/>
          <p:cNvSpPr/>
          <p:nvPr/>
        </p:nvSpPr>
        <p:spPr>
          <a:xfrm>
            <a:off x="6429375" y="4052504"/>
            <a:ext cx="2462213" cy="771659"/>
          </a:xfrm>
          <a:prstGeom prst="ellipse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24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Identify the ASRs for the Chosen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If the chosen element is the whole system, then use a utility tree (as described earlier).</a:t>
            </a:r>
          </a:p>
          <a:p>
            <a:r>
              <a:rPr lang="en-US" sz="3600" dirty="0"/>
              <a:t>Let us first look at our modifiability scenarios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728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Modifiability scenarios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developer wishes to add a new auditing business rule at design time and makes the modification, without affecting other functionality, in 10 person-days.</a:t>
            </a:r>
          </a:p>
          <a:p>
            <a:r>
              <a:rPr lang="en-GB" dirty="0"/>
              <a:t>A developer wishes to change the relational schema to add a new view to the database, without affecting other functionality, in 30 person-days.</a:t>
            </a:r>
          </a:p>
          <a:p>
            <a:r>
              <a:rPr lang="en-GB" dirty="0"/>
              <a:t>A system administrator wishes to employ a new database and makes the modification, without affecting other functionality, in 18 person-months.</a:t>
            </a:r>
          </a:p>
          <a:p>
            <a:r>
              <a:rPr lang="en-GB" dirty="0"/>
              <a:t>A developer wishes to add a new function to a client menu, without side effects, in 15 person-days.</a:t>
            </a:r>
          </a:p>
          <a:p>
            <a:r>
              <a:rPr lang="en-GB" strike="sngStrike" dirty="0"/>
              <a:t>A developer needs to add a Web-based client to the system, without affecting the functionality of the existing ATM client, in 90 person-days.</a:t>
            </a:r>
          </a:p>
        </p:txBody>
      </p:sp>
    </p:spTree>
    <p:extLst>
      <p:ext uri="{BB962C8B-B14F-4D97-AF65-F5344CB8AC3E}">
        <p14:creationId xmlns:p14="http://schemas.microsoft.com/office/powerpoint/2010/main" val="2156932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dirty="0"/>
              <a:t>Step 3: Generate a Design Solution for the Chosen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</a:t>
            </a:r>
            <a:r>
              <a:rPr lang="en-US" dirty="0">
                <a:solidFill>
                  <a:srgbClr val="C00000"/>
                </a:solidFill>
              </a:rPr>
              <a:t>generate and test</a:t>
            </a:r>
            <a:r>
              <a:rPr lang="en-US" dirty="0"/>
              <a:t> to the chosen element with its ASRs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0F3CA5EE-EF1F-4020-B22D-A4276A766D8B}"/>
              </a:ext>
            </a:extLst>
          </p:cNvPr>
          <p:cNvSpPr/>
          <p:nvPr/>
        </p:nvSpPr>
        <p:spPr bwMode="auto">
          <a:xfrm>
            <a:off x="1991545" y="3080331"/>
            <a:ext cx="2474757" cy="19328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Generate Initial Hypothesis</a:t>
            </a:r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06C54C0C-6D3B-46C5-9B0F-E4176E8F2135}"/>
              </a:ext>
            </a:extLst>
          </p:cNvPr>
          <p:cNvSpPr/>
          <p:nvPr/>
        </p:nvSpPr>
        <p:spPr bwMode="auto">
          <a:xfrm>
            <a:off x="7797708" y="3080331"/>
            <a:ext cx="2474757" cy="19328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Generate </a:t>
            </a:r>
            <a:r>
              <a:rPr lang="en-US" sz="2400" dirty="0"/>
              <a:t>Next </a:t>
            </a:r>
            <a:r>
              <a:rPr lang="en-US" sz="2400" dirty="0">
                <a:latin typeface="Arial" pitchFamily="34" charset="0"/>
              </a:rPr>
              <a:t>Hypothesis</a:t>
            </a:r>
          </a:p>
        </p:txBody>
      </p:sp>
      <p:cxnSp>
        <p:nvCxnSpPr>
          <p:cNvPr id="7" name="Straight Arrow Connector 8">
            <a:extLst>
              <a:ext uri="{FF2B5EF4-FFF2-40B4-BE49-F238E27FC236}">
                <a16:creationId xmlns:a16="http://schemas.microsoft.com/office/drawing/2014/main" id="{155BA93B-EDE4-462C-8A4C-86F08AC64C95}"/>
              </a:ext>
            </a:extLst>
          </p:cNvPr>
          <p:cNvCxnSpPr/>
          <p:nvPr/>
        </p:nvCxnSpPr>
        <p:spPr bwMode="auto">
          <a:xfrm>
            <a:off x="4466302" y="3982326"/>
            <a:ext cx="475915" cy="2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9">
            <a:extLst>
              <a:ext uri="{FF2B5EF4-FFF2-40B4-BE49-F238E27FC236}">
                <a16:creationId xmlns:a16="http://schemas.microsoft.com/office/drawing/2014/main" id="{65867EC1-7570-4627-A4E2-879BC0073775}"/>
              </a:ext>
            </a:extLst>
          </p:cNvPr>
          <p:cNvCxnSpPr/>
          <p:nvPr/>
        </p:nvCxnSpPr>
        <p:spPr bwMode="auto">
          <a:xfrm>
            <a:off x="7226608" y="3982326"/>
            <a:ext cx="571098" cy="2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Connector 10">
            <a:extLst>
              <a:ext uri="{FF2B5EF4-FFF2-40B4-BE49-F238E27FC236}">
                <a16:creationId xmlns:a16="http://schemas.microsoft.com/office/drawing/2014/main" id="{43427697-89FA-4DAB-AF18-213E71D9D2CE}"/>
              </a:ext>
            </a:extLst>
          </p:cNvPr>
          <p:cNvCxnSpPr>
            <a:stCxn id="6" idx="0"/>
          </p:cNvCxnSpPr>
          <p:nvPr/>
        </p:nvCxnSpPr>
        <p:spPr bwMode="auto">
          <a:xfrm flipV="1">
            <a:off x="9035085" y="2564905"/>
            <a:ext cx="0" cy="5154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7A282724-75FC-4431-9BE2-4C93C02C5D4E}"/>
              </a:ext>
            </a:extLst>
          </p:cNvPr>
          <p:cNvCxnSpPr/>
          <p:nvPr/>
        </p:nvCxnSpPr>
        <p:spPr bwMode="auto">
          <a:xfrm flipH="1">
            <a:off x="6167181" y="2564905"/>
            <a:ext cx="286790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Arrow Connector 12">
            <a:extLst>
              <a:ext uri="{FF2B5EF4-FFF2-40B4-BE49-F238E27FC236}">
                <a16:creationId xmlns:a16="http://schemas.microsoft.com/office/drawing/2014/main" id="{38FD8A20-1916-4436-8310-D109629A7829}"/>
              </a:ext>
            </a:extLst>
          </p:cNvPr>
          <p:cNvCxnSpPr>
            <a:endCxn id="12" idx="0"/>
          </p:cNvCxnSpPr>
          <p:nvPr/>
        </p:nvCxnSpPr>
        <p:spPr bwMode="auto">
          <a:xfrm>
            <a:off x="6167180" y="2564905"/>
            <a:ext cx="0" cy="5154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Oval 6">
            <a:extLst>
              <a:ext uri="{FF2B5EF4-FFF2-40B4-BE49-F238E27FC236}">
                <a16:creationId xmlns:a16="http://schemas.microsoft.com/office/drawing/2014/main" id="{6F076DB1-3C38-4AF8-BD8D-92C3A9C0721B}"/>
              </a:ext>
            </a:extLst>
          </p:cNvPr>
          <p:cNvSpPr/>
          <p:nvPr/>
        </p:nvSpPr>
        <p:spPr bwMode="auto">
          <a:xfrm>
            <a:off x="4942216" y="3080331"/>
            <a:ext cx="2449928" cy="19328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</a:rPr>
              <a:t>Test hypothesis</a:t>
            </a:r>
          </a:p>
        </p:txBody>
      </p:sp>
    </p:spTree>
    <p:extLst>
      <p:ext uri="{BB962C8B-B14F-4D97-AF65-F5344CB8AC3E}">
        <p14:creationId xmlns:p14="http://schemas.microsoft.com/office/powerpoint/2010/main" val="142443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Activity: Use patterns and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Based on the modifiability scenarios, generate a candidate design employing and instantiating a pattern. Which tactics are you going to use?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761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9BFC710-AAB0-49B1-A9A9-BFD58279FC6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 your candidate design.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201D4A-EF9B-4461-AD94-3AAD513A61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5DD208-9B02-4A75-B4D6-2EAFB8430B0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Open Question is only supported on Version 2.0 or newer.</a:t>
            </a:r>
            <a:endParaRPr lang="x-none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53B6F26-A7D9-4CF8-B9F7-E2876D88CCF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020D8020-14A8-4998-8AF6-479F2306F26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1154EAE4-A86D-4EFA-9FCA-BC29EFA7837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D265E0C9-EF68-42D6-8F76-AADE5BB2A126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altLang="ja-JP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Open Question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FD2EB2B9-7961-4A22-A9EB-A1DEF271E318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1736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ja-JP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10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2183519-2B8F-4204-9D7B-5CB0CE8ECF89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1785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E6F95-4A81-4BD3-A87F-FD646870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Tips (1)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67C4C-9D18-4E51-A1BA-DEE00BB05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3200" dirty="0"/>
              <a:t>In order to propose a candidate design we need to make these decisions</a:t>
            </a:r>
          </a:p>
          <a:p>
            <a:pPr lvl="1"/>
            <a:r>
              <a:rPr lang="en-AU" sz="2800" dirty="0"/>
              <a:t>What components do we need in the system?</a:t>
            </a:r>
          </a:p>
          <a:p>
            <a:pPr lvl="1"/>
            <a:r>
              <a:rPr lang="en-AU" sz="2800" dirty="0"/>
              <a:t>What will be the responsibilities of these components?</a:t>
            </a:r>
          </a:p>
          <a:p>
            <a:endParaRPr lang="en-US" sz="3200" dirty="0"/>
          </a:p>
          <a:p>
            <a:r>
              <a:rPr lang="en-US" sz="3200" dirty="0"/>
              <a:t>Read the modifiability scenarios carefully while keeping in mind this question: </a:t>
            </a:r>
          </a:p>
          <a:p>
            <a:pPr lvl="1"/>
            <a:r>
              <a:rPr lang="en-US" sz="2800" dirty="0">
                <a:solidFill>
                  <a:srgbClr val="00B050"/>
                </a:solidFill>
              </a:rPr>
              <a:t>How to assign responsibilities to elements so that the majority of changes to the system will affect a small number of those elements (ideally each change will affect just a single element)?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697821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E6F95-4A81-4BD3-A87F-FD646870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Tips (2)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67C4C-9D18-4E51-A1BA-DEE00BB05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/>
              <a:t>Let’s read one of the requirements together, while keeping this question in mind</a:t>
            </a:r>
          </a:p>
          <a:p>
            <a:r>
              <a:rPr lang="en-AU" sz="3100" dirty="0"/>
              <a:t>Scenario: </a:t>
            </a:r>
            <a:r>
              <a:rPr lang="en-GB" sz="3100" dirty="0">
                <a:solidFill>
                  <a:srgbClr val="FF0000"/>
                </a:solidFill>
              </a:rPr>
              <a:t>A developer wishes to change the relational schema to add a new view to the database, without affecting other functionality, in 30 person-days.</a:t>
            </a:r>
          </a:p>
          <a:p>
            <a:r>
              <a:rPr lang="en-US" sz="3100" dirty="0"/>
              <a:t>Question: </a:t>
            </a:r>
            <a:r>
              <a:rPr lang="en-US" sz="3100" dirty="0">
                <a:solidFill>
                  <a:srgbClr val="00B050"/>
                </a:solidFill>
              </a:rPr>
              <a:t>How to assign responsibilities to elements so that the majority of changes to the system will affect a small number of those elements </a:t>
            </a:r>
            <a:r>
              <a:rPr lang="en-US" sz="3100" dirty="0"/>
              <a:t>(ideally each change will affect just a single element)?</a:t>
            </a:r>
          </a:p>
          <a:p>
            <a:r>
              <a:rPr lang="en-GB" sz="3200" dirty="0"/>
              <a:t>Deciding to decompose our system into what kind of element will result in the change described in this scenario  affecting just a single element? What is the artifact in this scenario? Where does the developer wish to make a change? </a:t>
            </a:r>
          </a:p>
          <a:p>
            <a:pPr lvl="1"/>
            <a:r>
              <a:rPr lang="en-GB" sz="2800" dirty="0"/>
              <a:t>– </a:t>
            </a:r>
            <a:r>
              <a:rPr lang="en-GB" sz="2800" dirty="0">
                <a:solidFill>
                  <a:srgbClr val="00B050"/>
                </a:solidFill>
              </a:rPr>
              <a:t>database</a:t>
            </a:r>
          </a:p>
          <a:p>
            <a:r>
              <a:rPr lang="en-GB" sz="3200" dirty="0"/>
              <a:t>If we decide that one of our elements will be a database, then the change described in this scenario will affect just a single element (database) – therefore a database is a good candidate for one of the elements</a:t>
            </a:r>
          </a:p>
          <a:p>
            <a:pPr lvl="1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7220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Intended Learning Outcomes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By the end of this lesson you will be able to: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	</a:t>
            </a:r>
          </a:p>
          <a:p>
            <a:pPr lvl="1"/>
            <a:r>
              <a:rPr lang="en-GB" sz="3600" dirty="0"/>
              <a:t>Create a design for a real system using the ADD method employing and instantiating a pattern	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706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596276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Modifiability scenarios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A developer wishes to add a new auditing business rule at design time and makes the modification, without affecting other functionality, in 10 person-days.</a:t>
            </a:r>
          </a:p>
          <a:p>
            <a:r>
              <a:rPr lang="en-GB" sz="2000" dirty="0"/>
              <a:t>A developer wishes to change the relational schema to add a new view to the database, without affecting other functionality, in 30 person-days.</a:t>
            </a:r>
          </a:p>
          <a:p>
            <a:r>
              <a:rPr lang="en-GB" sz="2000" dirty="0"/>
              <a:t>A system administrator wishes to employ a new database and makes the modification, without affecting other functionality, in 18 person-months.</a:t>
            </a:r>
          </a:p>
          <a:p>
            <a:r>
              <a:rPr lang="en-GB" sz="2000" dirty="0"/>
              <a:t>A developer wishes to add a new function to a client menu, without side effects, in 15 person-days.</a:t>
            </a:r>
          </a:p>
          <a:p>
            <a:r>
              <a:rPr lang="en-GB" sz="2000" strike="sngStrike" dirty="0"/>
              <a:t>A developer needs to add a Web-based client to the system, without affecting the functionality of the existing ATM client, in 90 person-days.</a:t>
            </a:r>
          </a:p>
          <a:p>
            <a:r>
              <a:rPr lang="en-GB" dirty="0">
                <a:solidFill>
                  <a:srgbClr val="00B050"/>
                </a:solidFill>
              </a:rPr>
              <a:t>To achieve these modifiability requirements, one or more architectural tactics will need to be employed. </a:t>
            </a:r>
          </a:p>
        </p:txBody>
      </p:sp>
    </p:spTree>
    <p:extLst>
      <p:ext uri="{BB962C8B-B14F-4D97-AF65-F5344CB8AC3E}">
        <p14:creationId xmlns:p14="http://schemas.microsoft.com/office/powerpoint/2010/main" val="3517245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Modifiability scenarios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A developer wishes to add a new auditing </a:t>
            </a:r>
            <a:r>
              <a:rPr lang="en-GB" sz="2000" dirty="0">
                <a:solidFill>
                  <a:srgbClr val="00B050"/>
                </a:solidFill>
              </a:rPr>
              <a:t>business rule </a:t>
            </a:r>
            <a:r>
              <a:rPr lang="en-GB" sz="2000" dirty="0"/>
              <a:t>at design time and makes the modification, without affecting other functionality, in 10 person-days.</a:t>
            </a:r>
          </a:p>
          <a:p>
            <a:r>
              <a:rPr lang="en-GB" sz="2000" dirty="0"/>
              <a:t>A developer wishes to change the relational schema to add a new view to the </a:t>
            </a:r>
            <a:r>
              <a:rPr lang="en-GB" sz="2000" dirty="0">
                <a:solidFill>
                  <a:srgbClr val="00B050"/>
                </a:solidFill>
              </a:rPr>
              <a:t>database</a:t>
            </a:r>
            <a:r>
              <a:rPr lang="en-GB" sz="2000" dirty="0"/>
              <a:t>, without affecting other functionality, in 30 person-days.</a:t>
            </a:r>
          </a:p>
          <a:p>
            <a:r>
              <a:rPr lang="en-GB" sz="2000" dirty="0"/>
              <a:t>A system administrator wishes to employ a new </a:t>
            </a:r>
            <a:r>
              <a:rPr lang="en-GB" sz="2000" dirty="0">
                <a:solidFill>
                  <a:srgbClr val="00B050"/>
                </a:solidFill>
              </a:rPr>
              <a:t>database</a:t>
            </a:r>
            <a:r>
              <a:rPr lang="en-GB" sz="2000" dirty="0"/>
              <a:t> and makes the modification, without affecting other functionality, in 18 person-months.</a:t>
            </a:r>
          </a:p>
          <a:p>
            <a:r>
              <a:rPr lang="en-GB" sz="2000" dirty="0"/>
              <a:t>A developer wishes to add a new function to a </a:t>
            </a:r>
            <a:r>
              <a:rPr lang="en-GB" sz="2000" dirty="0">
                <a:solidFill>
                  <a:srgbClr val="00B050"/>
                </a:solidFill>
              </a:rPr>
              <a:t>client</a:t>
            </a:r>
            <a:r>
              <a:rPr lang="en-GB" sz="2000" dirty="0"/>
              <a:t> menu, without side effects, in 15 person-days.</a:t>
            </a:r>
          </a:p>
          <a:p>
            <a:r>
              <a:rPr lang="en-GB" sz="2000" strike="sngStrike" dirty="0"/>
              <a:t>A developer needs to add a Web-based client to the system, without affecting the functionality of the existing ATM client, in 90 person-days.</a:t>
            </a:r>
          </a:p>
          <a:p>
            <a:r>
              <a:rPr lang="en-GB" dirty="0">
                <a:solidFill>
                  <a:srgbClr val="00B050"/>
                </a:solidFill>
              </a:rPr>
              <a:t>To achieve these modifiability requirements, one or more architectural tactics will need to be employed. </a:t>
            </a:r>
          </a:p>
        </p:txBody>
      </p:sp>
    </p:spTree>
    <p:extLst>
      <p:ext uri="{BB962C8B-B14F-4D97-AF65-F5344CB8AC3E}">
        <p14:creationId xmlns:p14="http://schemas.microsoft.com/office/powerpoint/2010/main" val="2861067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Tactics – Reduce the coupling between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modifiability is important, then you need to pay careful attention to assigning responsibilities to elements so that the majority of changes to the system will affect a small number of those elements (ideally each change will affect just a single element) </a:t>
            </a:r>
          </a:p>
          <a:p>
            <a:r>
              <a:rPr lang="en-US" sz="3200" dirty="0">
                <a:solidFill>
                  <a:srgbClr val="00B050"/>
                </a:solidFill>
              </a:rPr>
              <a:t>This suggests that in our system, the business rules, database, and client should be localized into components</a:t>
            </a:r>
          </a:p>
          <a:p>
            <a:r>
              <a:rPr lang="en-US" sz="3200" dirty="0"/>
              <a:t>Based on experience of the architect, he/she will propose a candidate architecture using known patterns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1550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Pattern: Multi-Tier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execution structures are organized as a set of logical groupings of </a:t>
            </a:r>
            <a:r>
              <a:rPr lang="en-US" altLang="zh-CN" sz="3600" i="1" dirty="0">
                <a:solidFill>
                  <a:schemeClr val="tx2"/>
                </a:solidFill>
              </a:rPr>
              <a:t>software and hardware</a:t>
            </a:r>
            <a:r>
              <a:rPr lang="en-US" sz="3600" dirty="0"/>
              <a:t>. </a:t>
            </a:r>
          </a:p>
          <a:p>
            <a:r>
              <a:rPr lang="en-US" sz="3600" dirty="0"/>
              <a:t>Let’s start with 3 tiers in our candidate architecture: </a:t>
            </a:r>
          </a:p>
          <a:p>
            <a:pPr lvl="1"/>
            <a:r>
              <a:rPr lang="en-US" sz="3200" dirty="0">
                <a:solidFill>
                  <a:srgbClr val="00B050"/>
                </a:solidFill>
              </a:rPr>
              <a:t>Business rules</a:t>
            </a:r>
          </a:p>
          <a:p>
            <a:pPr lvl="1"/>
            <a:r>
              <a:rPr lang="en-US" sz="3200" dirty="0">
                <a:solidFill>
                  <a:srgbClr val="00B050"/>
                </a:solidFill>
              </a:rPr>
              <a:t>Database</a:t>
            </a:r>
          </a:p>
          <a:p>
            <a:pPr lvl="1"/>
            <a:r>
              <a:rPr lang="en-US" sz="3200" dirty="0">
                <a:solidFill>
                  <a:srgbClr val="00B050"/>
                </a:solidFill>
              </a:rPr>
              <a:t>Client</a:t>
            </a:r>
          </a:p>
          <a:p>
            <a:r>
              <a:rPr lang="en-US" sz="3600" dirty="0"/>
              <a:t>Remember: design is an iterative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3671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Three-tier client-server model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Allocate the client, database, business rules to their own tiers</a:t>
            </a:r>
          </a:p>
        </p:txBody>
      </p:sp>
      <p:sp>
        <p:nvSpPr>
          <p:cNvPr id="5" name="矩形 4"/>
          <p:cNvSpPr/>
          <p:nvPr/>
        </p:nvSpPr>
        <p:spPr>
          <a:xfrm>
            <a:off x="1910443" y="3873954"/>
            <a:ext cx="632732" cy="36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矩形 5"/>
          <p:cNvSpPr/>
          <p:nvPr/>
        </p:nvSpPr>
        <p:spPr>
          <a:xfrm>
            <a:off x="3135763" y="3817598"/>
            <a:ext cx="274188" cy="36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组合 7"/>
          <p:cNvGrpSpPr/>
          <p:nvPr/>
        </p:nvGrpSpPr>
        <p:grpSpPr>
          <a:xfrm>
            <a:off x="1327381" y="3307743"/>
            <a:ext cx="9202501" cy="2097695"/>
            <a:chOff x="1327381" y="3307743"/>
            <a:chExt cx="9202501" cy="209769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7381" y="3307743"/>
              <a:ext cx="9202501" cy="20060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490663" y="4791075"/>
              <a:ext cx="1152525" cy="614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82703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progress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Initial sketch of the system architecture</a:t>
            </a:r>
          </a:p>
          <a:p>
            <a:pPr lvl="2"/>
            <a:r>
              <a:rPr lang="en-GB" sz="2800" dirty="0"/>
              <a:t>Initial set of architecturally significant elements to be used as a basis for analysis</a:t>
            </a:r>
          </a:p>
          <a:p>
            <a:pPr lvl="2"/>
            <a:r>
              <a:rPr lang="en-GB" sz="2800" dirty="0"/>
              <a:t>Initial set of analysis mechanisms</a:t>
            </a:r>
          </a:p>
          <a:p>
            <a:pPr lvl="2"/>
            <a:r>
              <a:rPr lang="en-GB" sz="2800" dirty="0"/>
              <a:t>Initial layering and organization of the system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759121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continue with ADD process</a:t>
            </a:r>
          </a:p>
        </p:txBody>
      </p:sp>
    </p:spTree>
    <p:extLst>
      <p:ext uri="{BB962C8B-B14F-4D97-AF65-F5344CB8AC3E}">
        <p14:creationId xmlns:p14="http://schemas.microsoft.com/office/powerpoint/2010/main" val="4251978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Step 4: Select the Input for the Next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</a:t>
            </a:r>
            <a:r>
              <a:rPr lang="en-US" b="1" dirty="0">
                <a:solidFill>
                  <a:schemeClr val="tx2"/>
                </a:solidFill>
              </a:rPr>
              <a:t>functional requirement </a:t>
            </a:r>
          </a:p>
          <a:p>
            <a:pPr lvl="1"/>
            <a:r>
              <a:rPr lang="en-US" dirty="0"/>
              <a:t>Ensure that requirement has been </a:t>
            </a:r>
            <a:r>
              <a:rPr lang="en-US" b="1" dirty="0">
                <a:solidFill>
                  <a:srgbClr val="C00000"/>
                </a:solidFill>
              </a:rPr>
              <a:t>satisfied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not, then add responsibilities to satisfy the requirement.</a:t>
            </a: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Add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them to container with similar requirements</a:t>
            </a:r>
          </a:p>
          <a:p>
            <a:pPr lvl="2"/>
            <a:r>
              <a:rPr lang="en-US" dirty="0"/>
              <a:t>If no such container, may need to </a:t>
            </a:r>
            <a:r>
              <a:rPr lang="en-US" b="1" dirty="0">
                <a:solidFill>
                  <a:srgbClr val="C00000"/>
                </a:solidFill>
              </a:rPr>
              <a:t>create new one </a:t>
            </a:r>
            <a:r>
              <a:rPr lang="en-US" dirty="0"/>
              <a:t>or add to container with dissimilar responsibilities</a:t>
            </a:r>
            <a:r>
              <a:rPr lang="en-US" baseline="0" dirty="0"/>
              <a:t> (coherence)</a:t>
            </a:r>
          </a:p>
          <a:p>
            <a:pPr lvl="2"/>
            <a:r>
              <a:rPr lang="en-US" baseline="0" dirty="0"/>
              <a:t>If container has too many requirements for a team, </a:t>
            </a:r>
            <a:r>
              <a:rPr lang="en-US" b="1" baseline="0" dirty="0">
                <a:solidFill>
                  <a:srgbClr val="C00000"/>
                </a:solidFill>
              </a:rPr>
              <a:t>split</a:t>
            </a:r>
            <a:r>
              <a:rPr lang="en-US" baseline="0" dirty="0">
                <a:solidFill>
                  <a:srgbClr val="C00000"/>
                </a:solidFill>
              </a:rPr>
              <a:t> </a:t>
            </a:r>
            <a:r>
              <a:rPr lang="en-US" baseline="0" dirty="0"/>
              <a:t>it into two portions. Try to achieve loose coupling when splitting.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1219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4: Select the Input for the Next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Quality Attribute Requirements </a:t>
            </a:r>
          </a:p>
          <a:p>
            <a:pPr lvl="1"/>
            <a:r>
              <a:rPr lang="en-US" sz="2600" dirty="0"/>
              <a:t>If the quality attribute requirement has been </a:t>
            </a:r>
            <a:r>
              <a:rPr lang="en-US" sz="2600" b="1" dirty="0">
                <a:solidFill>
                  <a:srgbClr val="C00000"/>
                </a:solidFill>
              </a:rPr>
              <a:t>satisfied</a:t>
            </a:r>
            <a:r>
              <a:rPr lang="en-US" sz="2600" dirty="0"/>
              <a:t>, it does not need to be further considered.</a:t>
            </a:r>
          </a:p>
          <a:p>
            <a:pPr lvl="1"/>
            <a:r>
              <a:rPr lang="en-US" sz="2600" dirty="0"/>
              <a:t>If the quality attribute requirement has not been satisfied then either</a:t>
            </a:r>
          </a:p>
          <a:p>
            <a:pPr marL="1314450" lvl="2" indent="-457200"/>
            <a:r>
              <a:rPr lang="en-US" b="1" baseline="0" dirty="0">
                <a:solidFill>
                  <a:srgbClr val="C00000"/>
                </a:solidFill>
              </a:rPr>
              <a:t>Delegate</a:t>
            </a:r>
            <a:r>
              <a:rPr lang="en-US" baseline="0" dirty="0"/>
              <a:t> it to one of the child elements</a:t>
            </a:r>
          </a:p>
          <a:p>
            <a:pPr marL="1314450" lvl="2" indent="-457200"/>
            <a:r>
              <a:rPr lang="en-US" b="1" baseline="0" dirty="0">
                <a:solidFill>
                  <a:srgbClr val="C00000"/>
                </a:solidFill>
              </a:rPr>
              <a:t>Split</a:t>
            </a:r>
            <a:r>
              <a:rPr lang="en-US" baseline="0" dirty="0"/>
              <a:t> it among the child elements</a:t>
            </a:r>
          </a:p>
          <a:p>
            <a:pPr lvl="1"/>
            <a:r>
              <a:rPr lang="en-US" sz="2600" dirty="0"/>
              <a:t>If the quality attribute </a:t>
            </a:r>
            <a:r>
              <a:rPr lang="en-US" sz="2600" b="1" dirty="0">
                <a:solidFill>
                  <a:srgbClr val="C00000"/>
                </a:solidFill>
              </a:rPr>
              <a:t>cannot be satisfied</a:t>
            </a:r>
            <a:r>
              <a:rPr lang="en-US" sz="2600" dirty="0"/>
              <a:t>, see if it can be weakened. If it cannot be satisfied or weakened then it cannot be met.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29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system – ATM network</a:t>
            </a:r>
          </a:p>
        </p:txBody>
      </p:sp>
    </p:spTree>
    <p:extLst>
      <p:ext uri="{BB962C8B-B14F-4D97-AF65-F5344CB8AC3E}">
        <p14:creationId xmlns:p14="http://schemas.microsoft.com/office/powerpoint/2010/main" val="4205477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Select the Input for the Next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Constraints</a:t>
            </a:r>
          </a:p>
          <a:p>
            <a:pPr lvl="1"/>
            <a:r>
              <a:rPr lang="en-US" sz="3200" dirty="0"/>
              <a:t>Constraints are treated as quality attribute requirements have been treated.</a:t>
            </a:r>
          </a:p>
          <a:p>
            <a:pPr lvl="2"/>
            <a:r>
              <a:rPr lang="en-US" sz="2800" dirty="0"/>
              <a:t>Satisfied</a:t>
            </a:r>
          </a:p>
          <a:p>
            <a:pPr lvl="2"/>
            <a:r>
              <a:rPr lang="en-US" sz="2800" dirty="0"/>
              <a:t>Delegated</a:t>
            </a:r>
          </a:p>
          <a:p>
            <a:pPr lvl="2"/>
            <a:r>
              <a:rPr lang="en-US" sz="2800" dirty="0"/>
              <a:t>Split</a:t>
            </a:r>
          </a:p>
          <a:p>
            <a:pPr lvl="2"/>
            <a:r>
              <a:rPr lang="en-US" sz="2800" dirty="0" err="1"/>
              <a:t>Unsatisfiable</a:t>
            </a:r>
            <a:r>
              <a:rPr lang="en-US" sz="2800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1050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look at our requirements again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developer wishes to add a new auditing business rule at design time and makes the modification, without affecting other functionality, in 10 person-days.</a:t>
            </a:r>
          </a:p>
          <a:p>
            <a:r>
              <a:rPr lang="en-GB" dirty="0"/>
              <a:t>A developer wishes to change the relational schema to add a new view to the database, without affecting other functionality, in 30 person-days.</a:t>
            </a:r>
          </a:p>
          <a:p>
            <a:r>
              <a:rPr lang="en-GB" dirty="0"/>
              <a:t>A system administrator wishes to employ a new database and makes the modification, without affecting other functionality, in 18 person-months.</a:t>
            </a:r>
          </a:p>
          <a:p>
            <a:r>
              <a:rPr lang="en-GB" dirty="0"/>
              <a:t>A developer wishes to add a new function to a client menu, without side effects, in 15 person-days.</a:t>
            </a:r>
          </a:p>
          <a:p>
            <a:r>
              <a:rPr lang="en-GB" dirty="0">
                <a:solidFill>
                  <a:srgbClr val="00B050"/>
                </a:solidFill>
              </a:rPr>
              <a:t>A developer needs to add a Web-based client to the system, without affecting the functionality of the existing ATM client, in 90 person-days.</a:t>
            </a:r>
          </a:p>
        </p:txBody>
      </p:sp>
    </p:spTree>
    <p:extLst>
      <p:ext uri="{BB962C8B-B14F-4D97-AF65-F5344CB8AC3E}">
        <p14:creationId xmlns:p14="http://schemas.microsoft.com/office/powerpoint/2010/main" val="3813870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look at our requirements again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developer wishes to add a new auditing business rule at design time and makes the modification, without affecting other functionality, in 10 person-days.</a:t>
            </a:r>
          </a:p>
          <a:p>
            <a:r>
              <a:rPr lang="en-GB" dirty="0"/>
              <a:t>A developer wishes to change the relational schema to add a new view to the database, without affecting other functionality, in 30 person-days.</a:t>
            </a:r>
          </a:p>
          <a:p>
            <a:r>
              <a:rPr lang="en-GB" dirty="0"/>
              <a:t>A system administrator wishes to employ a new database and makes the modification, without affecting other functionality, in 18 person-months.</a:t>
            </a:r>
          </a:p>
          <a:p>
            <a:r>
              <a:rPr lang="en-GB" dirty="0"/>
              <a:t>A developer wishes to add a new function to a client menu, without side effects, in 15 person-days.</a:t>
            </a:r>
          </a:p>
          <a:p>
            <a:r>
              <a:rPr lang="en-GB" dirty="0">
                <a:solidFill>
                  <a:srgbClr val="00B050"/>
                </a:solidFill>
              </a:rPr>
              <a:t>A developer needs to add </a:t>
            </a:r>
            <a:r>
              <a:rPr lang="en-GB" dirty="0">
                <a:solidFill>
                  <a:srgbClr val="7030A0"/>
                </a:solidFill>
              </a:rPr>
              <a:t>a Web-based client </a:t>
            </a:r>
            <a:r>
              <a:rPr lang="en-GB" dirty="0">
                <a:solidFill>
                  <a:srgbClr val="00B050"/>
                </a:solidFill>
              </a:rPr>
              <a:t>to the system, without affecting the functionality of the existing </a:t>
            </a:r>
            <a:r>
              <a:rPr lang="en-GB" dirty="0">
                <a:solidFill>
                  <a:srgbClr val="7030A0"/>
                </a:solidFill>
              </a:rPr>
              <a:t>ATM client</a:t>
            </a:r>
            <a:r>
              <a:rPr lang="en-GB" dirty="0">
                <a:solidFill>
                  <a:srgbClr val="00B050"/>
                </a:solidFill>
              </a:rPr>
              <a:t>, in 90 person-days.</a:t>
            </a:r>
          </a:p>
        </p:txBody>
      </p:sp>
    </p:spTree>
    <p:extLst>
      <p:ext uri="{BB962C8B-B14F-4D97-AF65-F5344CB8AC3E}">
        <p14:creationId xmlns:p14="http://schemas.microsoft.com/office/powerpoint/2010/main" val="1282140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look at our requirements again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 developer needs to add </a:t>
            </a:r>
            <a:r>
              <a:rPr lang="en-GB" dirty="0">
                <a:solidFill>
                  <a:srgbClr val="7030A0"/>
                </a:solidFill>
              </a:rPr>
              <a:t>a Web-based client </a:t>
            </a:r>
            <a:r>
              <a:rPr lang="en-GB" dirty="0">
                <a:solidFill>
                  <a:srgbClr val="00B050"/>
                </a:solidFill>
              </a:rPr>
              <a:t>to the system, without affecting the functionality of the existing </a:t>
            </a:r>
            <a:r>
              <a:rPr lang="en-GB" dirty="0">
                <a:solidFill>
                  <a:srgbClr val="7030A0"/>
                </a:solidFill>
              </a:rPr>
              <a:t>ATM client</a:t>
            </a:r>
            <a:r>
              <a:rPr lang="en-GB" dirty="0">
                <a:solidFill>
                  <a:srgbClr val="00B050"/>
                </a:solidFill>
              </a:rPr>
              <a:t>, in 90 person-days.</a:t>
            </a:r>
          </a:p>
          <a:p>
            <a:r>
              <a:rPr lang="en-GB" dirty="0"/>
              <a:t>Can our initial design satisfy this requirement?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Currently we only have one client (ATM client). If we want to add a Web-based client to this system, this will also affect ATM client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784022" y="4001294"/>
            <a:ext cx="6166071" cy="906916"/>
            <a:chOff x="1327381" y="3307743"/>
            <a:chExt cx="9202501" cy="209769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7381" y="3307743"/>
              <a:ext cx="9202501" cy="2006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490663" y="4791075"/>
              <a:ext cx="1152525" cy="614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21319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look at our requirements again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 developer needs to add </a:t>
            </a:r>
            <a:r>
              <a:rPr lang="en-GB" dirty="0">
                <a:solidFill>
                  <a:srgbClr val="7030A0"/>
                </a:solidFill>
              </a:rPr>
              <a:t>a Web-based client </a:t>
            </a:r>
            <a:r>
              <a:rPr lang="en-GB" dirty="0">
                <a:solidFill>
                  <a:srgbClr val="00B050"/>
                </a:solidFill>
              </a:rPr>
              <a:t>to the system, without affecting the functionality of the existing </a:t>
            </a:r>
            <a:r>
              <a:rPr lang="en-GB" dirty="0">
                <a:solidFill>
                  <a:srgbClr val="7030A0"/>
                </a:solidFill>
              </a:rPr>
              <a:t>ATM client</a:t>
            </a:r>
            <a:r>
              <a:rPr lang="en-GB" dirty="0">
                <a:solidFill>
                  <a:srgbClr val="00B050"/>
                </a:solidFill>
              </a:rPr>
              <a:t>, in 90 person-days.</a:t>
            </a:r>
          </a:p>
          <a:p>
            <a:r>
              <a:rPr lang="en-GB" dirty="0"/>
              <a:t>To avoid affecting ATM client when adding a Web-based client to the system, we need to revise our architecture</a:t>
            </a:r>
          </a:p>
          <a:p>
            <a:r>
              <a:rPr lang="en-GB" dirty="0"/>
              <a:t>Our client component needs to be split into 2 clients </a:t>
            </a:r>
          </a:p>
          <a:p>
            <a:pPr lvl="1"/>
            <a:r>
              <a:rPr lang="en-GB" dirty="0"/>
              <a:t>Web-based client with a web server</a:t>
            </a:r>
          </a:p>
          <a:p>
            <a:pPr lvl="1"/>
            <a:r>
              <a:rPr lang="en-GB" dirty="0"/>
              <a:t>ATM client</a:t>
            </a:r>
          </a:p>
        </p:txBody>
      </p:sp>
    </p:spTree>
    <p:extLst>
      <p:ext uri="{BB962C8B-B14F-4D97-AF65-F5344CB8AC3E}">
        <p14:creationId xmlns:p14="http://schemas.microsoft.com/office/powerpoint/2010/main" val="3874740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Tactics: Use an intermediary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addition, we will use “use an intermediary” tactics to mediate the communication between the tiers by some abstract interface</a:t>
            </a:r>
          </a:p>
          <a:p>
            <a:pPr lvl="1"/>
            <a:r>
              <a:rPr lang="en-GB" dirty="0"/>
              <a:t>A data access layer that uses Open </a:t>
            </a:r>
            <a:r>
              <a:rPr lang="en-GB" dirty="0" err="1"/>
              <a:t>DataBase</a:t>
            </a:r>
            <a:r>
              <a:rPr lang="en-GB" dirty="0"/>
              <a:t> Connectivity (ODBC) between the business rules and the database</a:t>
            </a:r>
          </a:p>
          <a:p>
            <a:pPr lvl="1"/>
            <a:r>
              <a:rPr lang="en-GB" dirty="0"/>
              <a:t>A translation layer between the business rules and the client that understands Extensible </a:t>
            </a:r>
            <a:r>
              <a:rPr lang="en-GB" dirty="0" err="1"/>
              <a:t>Markup</a:t>
            </a:r>
            <a:r>
              <a:rPr lang="en-GB" dirty="0"/>
              <a:t> Language (XML)</a:t>
            </a:r>
          </a:p>
          <a:p>
            <a:r>
              <a:rPr lang="en-GB" dirty="0"/>
              <a:t>With these intermediaries, it will be simple to add new databases or clients.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2214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Revised design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developer can now add a Web-based client and server as a simple addition to the architecture, without affecting the ATM client</a:t>
            </a:r>
          </a:p>
          <a:p>
            <a:endParaRPr lang="en-GB" dirty="0"/>
          </a:p>
        </p:txBody>
      </p:sp>
      <p:grpSp>
        <p:nvGrpSpPr>
          <p:cNvPr id="10" name="组合 9"/>
          <p:cNvGrpSpPr/>
          <p:nvPr/>
        </p:nvGrpSpPr>
        <p:grpSpPr>
          <a:xfrm>
            <a:off x="1457381" y="1700214"/>
            <a:ext cx="8809386" cy="3104095"/>
            <a:chOff x="1457381" y="1700214"/>
            <a:chExt cx="8809386" cy="3104095"/>
          </a:xfrm>
        </p:grpSpPr>
        <p:grpSp>
          <p:nvGrpSpPr>
            <p:cNvPr id="8" name="组合 7"/>
            <p:cNvGrpSpPr/>
            <p:nvPr/>
          </p:nvGrpSpPr>
          <p:grpSpPr>
            <a:xfrm>
              <a:off x="1457381" y="1700214"/>
              <a:ext cx="8809386" cy="2969158"/>
              <a:chOff x="1457381" y="1700214"/>
              <a:chExt cx="8809386" cy="2969158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57381" y="1700214"/>
                <a:ext cx="8809386" cy="2969158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4841413" y="2568336"/>
                <a:ext cx="1249136" cy="971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 flipH="1">
                <a:off x="4819647" y="3148000"/>
                <a:ext cx="1395412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/>
            <p:cNvSpPr/>
            <p:nvPr/>
          </p:nvSpPr>
          <p:spPr>
            <a:xfrm>
              <a:off x="1457381" y="4189946"/>
              <a:ext cx="1152525" cy="614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77509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5 minutes break</a:t>
            </a:r>
          </a:p>
        </p:txBody>
      </p:sp>
    </p:spTree>
    <p:extLst>
      <p:ext uri="{BB962C8B-B14F-4D97-AF65-F5344CB8AC3E}">
        <p14:creationId xmlns:p14="http://schemas.microsoft.com/office/powerpoint/2010/main" val="1825454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dirty="0"/>
              <a:t>Repeat Steps 1–4 Until All ASRs are Satisfied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 us consider our performance requirement now</a:t>
            </a:r>
          </a:p>
          <a:p>
            <a:r>
              <a:rPr lang="en-GB" sz="3600" dirty="0"/>
              <a:t>“The user can withdraw a limit of $300 from an account that has sufficient funds in </a:t>
            </a:r>
            <a:r>
              <a:rPr lang="en-GB" sz="3600" dirty="0">
                <a:solidFill>
                  <a:srgbClr val="00B050"/>
                </a:solidFill>
              </a:rPr>
              <a:t>less than 10 seconds</a:t>
            </a:r>
            <a:r>
              <a:rPr lang="en-GB" sz="3600" dirty="0"/>
              <a:t>.” 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4877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Activity: Use patterns and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Based on the performance scenario “The user can withdraw a limit of $300 from an account that has sufficient funds in less than 10 seconds” , how would you revise our  candidate design? Why?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1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We will add/expand the following ASRs to our utility tree</a:t>
            </a:r>
          </a:p>
          <a:p>
            <a:pPr lvl="1"/>
            <a:r>
              <a:rPr lang="en-GB" sz="3600" dirty="0"/>
              <a:t>Modifiability</a:t>
            </a:r>
          </a:p>
          <a:p>
            <a:pPr lvl="1"/>
            <a:r>
              <a:rPr lang="en-GB" sz="3600" dirty="0"/>
              <a:t>Performance</a:t>
            </a:r>
          </a:p>
          <a:p>
            <a:pPr lvl="1"/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221378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D5EB940-4CB8-4B11-BF5A-14F31913899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GB" sz="2800" dirty="0"/>
              <a:t>Based on the performance scenario, how would you revise our  candidate design? Why?</a:t>
            </a:r>
            <a:endParaRPr lang="en-US" sz="28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F052070-4DAC-4104-92E9-3822624EB49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76ED72-86D3-4252-8D98-3B3123C0454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Open Question is only supported on Version 2.0 or newer.</a:t>
            </a:r>
            <a:endParaRPr lang="x-none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7FDD85C-B44F-454A-983C-B94F1905D51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0BFD130D-F77C-4BCA-BE48-CC004716AE5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9B05317D-3DA3-4973-A27D-0F9F44E3C7D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1B834CBF-959B-4166-B723-4423C60E0968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altLang="ja-JP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Open Question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01255598-96C6-4E50-9CE1-B60EABFDEBAF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1736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ja-JP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10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097CD65-9763-492D-A729-7166A29A6A7D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8216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E6F95-4A81-4BD3-A87F-FD646870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Tips 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67C4C-9D18-4E51-A1BA-DEE00BB05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What tactics for performance do you know? Could we use them in the architecture of our system?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725244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9515385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Achieving performance requirement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What tactics can we employ?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4853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49" y="171450"/>
            <a:ext cx="9153525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41936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Tactics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48263" cy="4351338"/>
          </a:xfrm>
        </p:spPr>
        <p:txBody>
          <a:bodyPr>
            <a:normAutofit fontScale="92500" lnSpcReduction="20000"/>
          </a:bodyPr>
          <a:lstStyle/>
          <a:p>
            <a:r>
              <a:rPr lang="en-GB" sz="3200" dirty="0"/>
              <a:t>Can we use the first group of tactics? </a:t>
            </a:r>
          </a:p>
          <a:p>
            <a:r>
              <a:rPr lang="en-GB" sz="3200" dirty="0"/>
              <a:t>Can we control resource demand with an ATM?</a:t>
            </a:r>
          </a:p>
          <a:p>
            <a:pPr lvl="1"/>
            <a:r>
              <a:rPr lang="en-GB" sz="2800" dirty="0"/>
              <a:t>From technical point of view, yes - controlling resource demand would mean the bank would can ask customers to use ATM less often</a:t>
            </a:r>
          </a:p>
          <a:p>
            <a:pPr lvl="1"/>
            <a:r>
              <a:rPr lang="en-GB" sz="2800" dirty="0"/>
              <a:t>But from business point of view, </a:t>
            </a:r>
            <a:r>
              <a:rPr lang="en-GB" sz="2800" dirty="0">
                <a:highlight>
                  <a:srgbClr val="00FF00"/>
                </a:highlight>
              </a:rPr>
              <a:t>NO</a:t>
            </a:r>
            <a:r>
              <a:rPr lang="en-GB" sz="2800" dirty="0"/>
              <a:t>-  asking customers to limit their use of ATM is bad for business</a:t>
            </a:r>
          </a:p>
          <a:p>
            <a:endParaRPr lang="en-GB" sz="3200" dirty="0"/>
          </a:p>
        </p:txBody>
      </p:sp>
      <p:pic>
        <p:nvPicPr>
          <p:cNvPr id="4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027906"/>
            <a:ext cx="5819775" cy="495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6676723" y="1896176"/>
            <a:ext cx="2324100" cy="116691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45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Tactics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48263" cy="4351338"/>
          </a:xfrm>
        </p:spPr>
        <p:txBody>
          <a:bodyPr>
            <a:normAutofit/>
          </a:bodyPr>
          <a:lstStyle/>
          <a:p>
            <a:r>
              <a:rPr lang="en-GB" sz="3200" dirty="0"/>
              <a:t>In that case, let us consider the second group of tactics – Manage resources</a:t>
            </a:r>
            <a:endParaRPr lang="en-GB" sz="2800" dirty="0"/>
          </a:p>
          <a:p>
            <a:endParaRPr lang="en-GB" sz="3200" dirty="0"/>
          </a:p>
        </p:txBody>
      </p:sp>
      <p:pic>
        <p:nvPicPr>
          <p:cNvPr id="4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027906"/>
            <a:ext cx="5819775" cy="495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8572902" y="1896176"/>
            <a:ext cx="2324100" cy="116691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33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can do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Introduce concurrency</a:t>
            </a:r>
          </a:p>
          <a:p>
            <a:pPr lvl="1"/>
            <a:r>
              <a:rPr lang="en-GB" dirty="0"/>
              <a:t>Make servers multithreaded so that they  may execute multiple requests in parallel </a:t>
            </a:r>
          </a:p>
          <a:p>
            <a:r>
              <a:rPr lang="en-GB" dirty="0"/>
              <a:t>Increase resources</a:t>
            </a:r>
          </a:p>
          <a:p>
            <a:pPr lvl="1"/>
            <a:r>
              <a:rPr lang="en-GB" dirty="0"/>
              <a:t>Deploy additional database servers and business rule servers</a:t>
            </a:r>
          </a:p>
          <a:p>
            <a:r>
              <a:rPr lang="en-GB" dirty="0"/>
              <a:t>Arbitrate between multiple resources to ensure that the processing load is distributed among the system’s resources according to a chosen scheduling policy</a:t>
            </a:r>
          </a:p>
          <a:p>
            <a:pPr lvl="1"/>
            <a:r>
              <a:rPr lang="en-GB" dirty="0"/>
              <a:t>Introduce a “load balancer” component </a:t>
            </a:r>
          </a:p>
        </p:txBody>
      </p:sp>
    </p:spTree>
    <p:extLst>
      <p:ext uri="{BB962C8B-B14F-4D97-AF65-F5344CB8AC3E}">
        <p14:creationId xmlns:p14="http://schemas.microsoft.com/office/powerpoint/2010/main" val="227497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Elaborated version of our architecture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9" name="组合 8"/>
          <p:cNvGrpSpPr/>
          <p:nvPr/>
        </p:nvGrpSpPr>
        <p:grpSpPr>
          <a:xfrm>
            <a:off x="1257300" y="1825625"/>
            <a:ext cx="9009466" cy="3013075"/>
            <a:chOff x="1257300" y="1825625"/>
            <a:chExt cx="9009466" cy="301307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7380" y="1825625"/>
              <a:ext cx="8809386" cy="2969158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257300" y="4319588"/>
              <a:ext cx="1309688" cy="519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456974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Activity: Discuss the candidate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the generated design, can we achieve 10 seconds latency requirements now?</a:t>
            </a:r>
          </a:p>
          <a:p>
            <a:r>
              <a:rPr lang="en-US" dirty="0"/>
              <a:t>What is missing in our efforts?</a:t>
            </a:r>
          </a:p>
          <a:p>
            <a:r>
              <a:rPr lang="en-US" dirty="0"/>
              <a:t>When can we be confident that our architecture achieves the requirement?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© 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988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Modifiability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The system must be easily modified to take advantage of new platform capabilities (for example, it must not be tied to a single database or to a single kind of client hardware or software) and that it must be extensible to allow the addition of new functions and new business rules.</a:t>
            </a:r>
          </a:p>
        </p:txBody>
      </p:sp>
    </p:spTree>
    <p:extLst>
      <p:ext uri="{BB962C8B-B14F-4D97-AF65-F5344CB8AC3E}">
        <p14:creationId xmlns:p14="http://schemas.microsoft.com/office/powerpoint/2010/main" val="35176799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978AA55-52BF-44E9-9BDE-5F417609337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218498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With the generated design, can we achieve 10 seconds latency requirements now? What is missing in our efforts?</a:t>
            </a:r>
          </a:p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When can we be confident that our architecture achieves the requirement?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CB50C91-804A-46F0-BBE3-0D8A5002479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6F086C-BBCD-4CCB-89A2-BCC1C636447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Open Question is only supported on Version 2.0 or newer.</a:t>
            </a:r>
            <a:endParaRPr lang="x-none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DF6702B-99B5-4E2A-997F-4787AC0B6C8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97B7E2B8-BFAE-48B6-81AC-5D3D4667D88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CEF983C6-6AB1-48C5-AD2E-3B116DF7828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D49FB682-D0A8-43A9-8B8E-9734FAC0245F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altLang="ja-JP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Open Question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5718226A-1BAC-4CCB-9B20-31A3A9511602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1736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ja-JP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10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9B06B1A-CAF0-484F-A865-00F75F6127CE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76268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E6F95-4A81-4BD3-A87F-FD646870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Tips 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67C4C-9D18-4E51-A1BA-DEE00BB05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“The user can withdraw a limit of $300 from an account that has sufficient funds in less than </a:t>
            </a:r>
            <a:r>
              <a:rPr lang="en-US" sz="3200" dirty="0">
                <a:highlight>
                  <a:srgbClr val="00FF00"/>
                </a:highlight>
              </a:rPr>
              <a:t>10 seconds</a:t>
            </a:r>
            <a:r>
              <a:rPr lang="en-US" sz="3200" dirty="0"/>
              <a:t>”</a:t>
            </a:r>
          </a:p>
          <a:p>
            <a:r>
              <a:rPr lang="en-US" sz="3200" dirty="0"/>
              <a:t>We have </a:t>
            </a:r>
            <a:r>
              <a:rPr lang="en-US" sz="3200" dirty="0">
                <a:highlight>
                  <a:srgbClr val="FFFF00"/>
                </a:highlight>
              </a:rPr>
              <a:t>improved latency </a:t>
            </a:r>
            <a:r>
              <a:rPr lang="en-US" sz="3200" dirty="0"/>
              <a:t>of our system by employing tactics for performance,  but we are not able to say </a:t>
            </a:r>
            <a:r>
              <a:rPr lang="en-US" sz="3200" dirty="0">
                <a:highlight>
                  <a:srgbClr val="FFFF00"/>
                </a:highlight>
              </a:rPr>
              <a:t>to what extent the latency is improved</a:t>
            </a:r>
            <a:r>
              <a:rPr lang="en-US" sz="3200" dirty="0"/>
              <a:t>. We do not know if our system can achieve 10 seconds latency – we did not do anything that would allow us to have this knowledge. </a:t>
            </a:r>
          </a:p>
          <a:p>
            <a:r>
              <a:rPr lang="en-US" sz="3200" dirty="0"/>
              <a:t>What do we need to do to have a confidence in what is the latency of our system?</a:t>
            </a:r>
          </a:p>
        </p:txBody>
      </p:sp>
    </p:spTree>
    <p:extLst>
      <p:ext uri="{BB962C8B-B14F-4D97-AF65-F5344CB8AC3E}">
        <p14:creationId xmlns:p14="http://schemas.microsoft.com/office/powerpoint/2010/main" val="33546192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Discussion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We have not yet specified the </a:t>
            </a:r>
            <a:r>
              <a:rPr lang="en-GB" sz="3200" dirty="0">
                <a:highlight>
                  <a:srgbClr val="FFFF00"/>
                </a:highlight>
              </a:rPr>
              <a:t>precise degree of replication </a:t>
            </a:r>
            <a:r>
              <a:rPr lang="en-GB" sz="3200" dirty="0"/>
              <a:t>of any of the deployed clients or servers</a:t>
            </a:r>
          </a:p>
          <a:p>
            <a:r>
              <a:rPr lang="en-GB" sz="3200" dirty="0"/>
              <a:t>We have not yet specified the </a:t>
            </a:r>
            <a:r>
              <a:rPr lang="en-GB" sz="3200" dirty="0">
                <a:highlight>
                  <a:srgbClr val="FFFF00"/>
                </a:highlight>
              </a:rPr>
              <a:t>size of the thread pool </a:t>
            </a:r>
            <a:r>
              <a:rPr lang="en-GB" sz="3200" dirty="0"/>
              <a:t>in each of them</a:t>
            </a:r>
          </a:p>
          <a:p>
            <a:r>
              <a:rPr lang="en-GB" sz="3200" dirty="0"/>
              <a:t>This </a:t>
            </a:r>
            <a:r>
              <a:rPr lang="en-GB" sz="3200" dirty="0">
                <a:highlight>
                  <a:srgbClr val="00FF00"/>
                </a:highlight>
              </a:rPr>
              <a:t>more detailed specification </a:t>
            </a:r>
            <a:r>
              <a:rPr lang="en-GB" sz="3200" dirty="0"/>
              <a:t>is the next step in the design process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411061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Discussion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Once these characteristics have been specified, </a:t>
            </a:r>
            <a:r>
              <a:rPr lang="en-GB" sz="3600" dirty="0">
                <a:highlight>
                  <a:srgbClr val="FFFF00"/>
                </a:highlight>
              </a:rPr>
              <a:t>the latency of an architecture can be evaluated</a:t>
            </a:r>
            <a:r>
              <a:rPr lang="en-GB" sz="3600" dirty="0"/>
              <a:t> via performance queuing model – only then we will be confident if our architecture meets the requirement 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9564494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Discussion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In addition – performance cost will be imposed by other architectural decisions</a:t>
            </a:r>
          </a:p>
          <a:p>
            <a:pPr lvl="1"/>
            <a:r>
              <a:rPr lang="en-GB" sz="3200" dirty="0"/>
              <a:t>Addition of a load balancing component will create additional computation and communication overhead</a:t>
            </a:r>
          </a:p>
          <a:p>
            <a:pPr lvl="1"/>
            <a:r>
              <a:rPr lang="en-GB" sz="3200" dirty="0"/>
              <a:t>Each layer will impose performance cost</a:t>
            </a:r>
          </a:p>
          <a:p>
            <a:pPr lvl="1"/>
            <a:r>
              <a:rPr lang="en-GB" sz="3200" dirty="0"/>
              <a:t>…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022664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Based on the ASRs from your own Utility Tree, create a design fragment using the ADD method employing and instantiating a pattern. </a:t>
            </a:r>
            <a:endParaRPr lang="en-GB" dirty="0"/>
          </a:p>
          <a:p>
            <a:r>
              <a:rPr lang="en-GB" dirty="0"/>
              <a:t>Submission: </a:t>
            </a:r>
          </a:p>
          <a:p>
            <a:pPr lvl="1"/>
            <a:r>
              <a:rPr lang="en-GB" dirty="0"/>
              <a:t>Deadline</a:t>
            </a:r>
            <a:r>
              <a:rPr lang="en-GB"/>
              <a:t>:   </a:t>
            </a:r>
            <a:r>
              <a:rPr lang="en-GB">
                <a:solidFill>
                  <a:srgbClr val="FF0000"/>
                </a:solidFill>
              </a:rPr>
              <a:t>April 21</a:t>
            </a:r>
            <a:r>
              <a:rPr lang="en-GB" baseline="30000">
                <a:solidFill>
                  <a:srgbClr val="FF0000"/>
                </a:solidFill>
              </a:rPr>
              <a:t>st</a:t>
            </a:r>
            <a:r>
              <a:rPr lang="en-GB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GB"/>
              <a:t>Place</a:t>
            </a:r>
            <a:r>
              <a:rPr lang="en-GB" dirty="0"/>
              <a:t>: submit to Blackboard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29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Modifiability scenarios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developer wishes to add a new auditing business rule at design time and makes the modification, without affecting other functionality, in 10 person-days.</a:t>
            </a:r>
          </a:p>
          <a:p>
            <a:r>
              <a:rPr lang="en-GB" dirty="0"/>
              <a:t>A developer wishes to change the relational schema to add a new view to the database, without affecting other functionality, in 30 person-days.</a:t>
            </a:r>
          </a:p>
          <a:p>
            <a:r>
              <a:rPr lang="en-GB" dirty="0"/>
              <a:t>A system administrator wishes to employ a new database and makes the modification, without affecting other functionality, in 18 person-months.</a:t>
            </a:r>
          </a:p>
          <a:p>
            <a:r>
              <a:rPr lang="en-GB" dirty="0"/>
              <a:t>A developer wishes to add a new function to a client menu, without side effects, in 15 person-days.</a:t>
            </a:r>
          </a:p>
          <a:p>
            <a:r>
              <a:rPr lang="en-GB" dirty="0"/>
              <a:t>A developer needs to add a Web-based client to the system, without affecting the functionality of the existing ATM client, in 90 person-days.</a:t>
            </a:r>
          </a:p>
        </p:txBody>
      </p:sp>
    </p:spTree>
    <p:extLst>
      <p:ext uri="{BB962C8B-B14F-4D97-AF65-F5344CB8AC3E}">
        <p14:creationId xmlns:p14="http://schemas.microsoft.com/office/powerpoint/2010/main" val="237203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Latency of an operation (such as an ATM withdrawal)</a:t>
            </a:r>
          </a:p>
        </p:txBody>
      </p:sp>
    </p:spTree>
    <p:extLst>
      <p:ext uri="{BB962C8B-B14F-4D97-AF65-F5344CB8AC3E}">
        <p14:creationId xmlns:p14="http://schemas.microsoft.com/office/powerpoint/2010/main" val="309001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scenario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“The user can withdraw a limit of $300 from an account that has sufficient funds in less than 10 seconds.” </a:t>
            </a:r>
          </a:p>
          <a:p>
            <a:pPr lvl="1"/>
            <a:r>
              <a:rPr lang="en-GB" dirty="0"/>
              <a:t>There are two functional requirements and one performance requirement in this scenario. </a:t>
            </a:r>
          </a:p>
          <a:p>
            <a:pPr lvl="2"/>
            <a:r>
              <a:rPr lang="en-GB" dirty="0"/>
              <a:t>One function is a withdrawal</a:t>
            </a:r>
          </a:p>
          <a:p>
            <a:pPr lvl="2"/>
            <a:r>
              <a:rPr lang="en-GB" dirty="0"/>
              <a:t>Another function is a limit (a constraint of $300 if it is in the account)</a:t>
            </a:r>
          </a:p>
          <a:p>
            <a:pPr lvl="2"/>
            <a:r>
              <a:rPr lang="en-GB" dirty="0"/>
              <a:t>Performance constraint/quality attribute - “less than 10 seconds” </a:t>
            </a:r>
          </a:p>
        </p:txBody>
      </p:sp>
    </p:spTree>
    <p:extLst>
      <p:ext uri="{BB962C8B-B14F-4D97-AF65-F5344CB8AC3E}">
        <p14:creationId xmlns:p14="http://schemas.microsoft.com/office/powerpoint/2010/main" val="241846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method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The ADD method defines a software architecture by basing the design process on the quality attribute requirements of the system.</a:t>
            </a:r>
          </a:p>
          <a:p>
            <a:r>
              <a:rPr lang="en-GB" sz="3200" dirty="0"/>
              <a:t>The ADD approach follows a </a:t>
            </a:r>
            <a:r>
              <a:rPr lang="en-GB" sz="3200" dirty="0">
                <a:solidFill>
                  <a:srgbClr val="00B050"/>
                </a:solidFill>
              </a:rPr>
              <a:t>recursive decomposition process </a:t>
            </a:r>
            <a:r>
              <a:rPr lang="en-GB" sz="3200" dirty="0"/>
              <a:t>where, at each stage in the decomposition, </a:t>
            </a:r>
            <a:r>
              <a:rPr lang="en-GB" sz="3200" dirty="0">
                <a:solidFill>
                  <a:srgbClr val="00B050"/>
                </a:solidFill>
              </a:rPr>
              <a:t>architectural tactics and patterns are selected to satisfy a chosen set of high-priority quality scenarios</a:t>
            </a:r>
            <a:r>
              <a:rPr lang="en-GB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18691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9347</TotalTime>
  <Words>2832</Words>
  <Application>Microsoft Office PowerPoint</Application>
  <PresentationFormat>宽屏</PresentationFormat>
  <Paragraphs>262</Paragraphs>
  <Slides>55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2" baseType="lpstr">
      <vt:lpstr>等线</vt:lpstr>
      <vt:lpstr>Microsoft Yahei</vt:lpstr>
      <vt:lpstr>Arial</vt:lpstr>
      <vt:lpstr>Calibri</vt:lpstr>
      <vt:lpstr>Calibri Light</vt:lpstr>
      <vt:lpstr>Times New Roman</vt:lpstr>
      <vt:lpstr>Office Theme</vt:lpstr>
      <vt:lpstr>Software Architecture</vt:lpstr>
      <vt:lpstr>Intended Learning Outcomes</vt:lpstr>
      <vt:lpstr>Our system – ATM network</vt:lpstr>
      <vt:lpstr>ASRs</vt:lpstr>
      <vt:lpstr>Modifiability</vt:lpstr>
      <vt:lpstr>Modifiability scenarios</vt:lpstr>
      <vt:lpstr>Performance </vt:lpstr>
      <vt:lpstr>Performance scenario  </vt:lpstr>
      <vt:lpstr>ADD method</vt:lpstr>
      <vt:lpstr>ADD</vt:lpstr>
      <vt:lpstr>The Steps of ADD </vt:lpstr>
      <vt:lpstr>Step 1: Choose an Element of the System to Design</vt:lpstr>
      <vt:lpstr>Step 2: Identify the ASRs for the Chosen Element</vt:lpstr>
      <vt:lpstr>Modifiability scenarios</vt:lpstr>
      <vt:lpstr>Step 3: Generate a Design Solution for the Chosen Element</vt:lpstr>
      <vt:lpstr>Activity: Use patterns and tactics</vt:lpstr>
      <vt:lpstr>PowerPoint 演示文稿</vt:lpstr>
      <vt:lpstr>Tips (1)</vt:lpstr>
      <vt:lpstr>Tips (2)</vt:lpstr>
      <vt:lpstr>Discussion</vt:lpstr>
      <vt:lpstr>Modifiability scenarios</vt:lpstr>
      <vt:lpstr>Modifiability scenarios</vt:lpstr>
      <vt:lpstr>Tactics – Reduce the coupling between modules</vt:lpstr>
      <vt:lpstr>Pattern: Multi-Tier Pattern</vt:lpstr>
      <vt:lpstr>Three-tier client-server model</vt:lpstr>
      <vt:lpstr>Our progress</vt:lpstr>
      <vt:lpstr>Let’s continue with ADD process</vt:lpstr>
      <vt:lpstr>Step 4: Select the Input for the Next Iteration</vt:lpstr>
      <vt:lpstr>Step 4: Select the Input for the Next Iteration</vt:lpstr>
      <vt:lpstr>Step 4: Select the Input for the Next Iteration</vt:lpstr>
      <vt:lpstr>Let us look at our requirements again</vt:lpstr>
      <vt:lpstr>Let us look at our requirements again</vt:lpstr>
      <vt:lpstr>Let us look at our requirements again</vt:lpstr>
      <vt:lpstr>Let us look at our requirements again</vt:lpstr>
      <vt:lpstr>Tactics: Use an intermediary</vt:lpstr>
      <vt:lpstr>Revised design</vt:lpstr>
      <vt:lpstr>5 minutes break</vt:lpstr>
      <vt:lpstr>Repeat Steps 1–4 Until All ASRs are Satisfied</vt:lpstr>
      <vt:lpstr>Activity: Use patterns and tactics</vt:lpstr>
      <vt:lpstr>PowerPoint 演示文稿</vt:lpstr>
      <vt:lpstr>Tips </vt:lpstr>
      <vt:lpstr>Discussion</vt:lpstr>
      <vt:lpstr>Achieving performance requirement </vt:lpstr>
      <vt:lpstr>PowerPoint 演示文稿</vt:lpstr>
      <vt:lpstr>Performance Tactics</vt:lpstr>
      <vt:lpstr>Performance Tactics</vt:lpstr>
      <vt:lpstr>What we can do</vt:lpstr>
      <vt:lpstr>Elaborated version of our architecture</vt:lpstr>
      <vt:lpstr>Activity: Discuss the candidate architecture </vt:lpstr>
      <vt:lpstr>PowerPoint 演示文稿</vt:lpstr>
      <vt:lpstr>Tips </vt:lpstr>
      <vt:lpstr>Discussion</vt:lpstr>
      <vt:lpstr>Discussion</vt:lpstr>
      <vt:lpstr>Discussion</vt:lpstr>
      <vt:lpstr>Homework 2</vt:lpstr>
    </vt:vector>
  </TitlesOfParts>
  <Company>HKPU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COMP3028_Spring2023_week 07_S - exercise 2</dc:title>
  <dc:creator>hkpuadmin</dc:creator>
  <cp:lastModifiedBy>刘玄昊</cp:lastModifiedBy>
  <cp:revision>345</cp:revision>
  <cp:lastPrinted>2020-10-21T05:26:34Z</cp:lastPrinted>
  <dcterms:created xsi:type="dcterms:W3CDTF">2014-08-14T09:54:55Z</dcterms:created>
  <dcterms:modified xsi:type="dcterms:W3CDTF">2023-04-19T18:20:57Z</dcterms:modified>
</cp:coreProperties>
</file>