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04" r:id="rId3"/>
    <p:sldId id="522" r:id="rId4"/>
    <p:sldId id="406" r:id="rId5"/>
    <p:sldId id="258" r:id="rId6"/>
    <p:sldId id="262" r:id="rId7"/>
    <p:sldId id="265" r:id="rId8"/>
    <p:sldId id="266" r:id="rId9"/>
    <p:sldId id="284" r:id="rId10"/>
    <p:sldId id="288" r:id="rId11"/>
    <p:sldId id="473" r:id="rId12"/>
    <p:sldId id="511" r:id="rId13"/>
    <p:sldId id="512" r:id="rId14"/>
    <p:sldId id="513" r:id="rId15"/>
    <p:sldId id="514" r:id="rId16"/>
    <p:sldId id="525" r:id="rId17"/>
    <p:sldId id="515" r:id="rId18"/>
    <p:sldId id="516" r:id="rId19"/>
    <p:sldId id="517" r:id="rId20"/>
    <p:sldId id="518" r:id="rId21"/>
    <p:sldId id="524" r:id="rId22"/>
    <p:sldId id="519" r:id="rId23"/>
    <p:sldId id="520" r:id="rId24"/>
    <p:sldId id="474" r:id="rId25"/>
    <p:sldId id="475" r:id="rId26"/>
    <p:sldId id="476" r:id="rId27"/>
    <p:sldId id="477" r:id="rId28"/>
    <p:sldId id="478" r:id="rId29"/>
    <p:sldId id="484" r:id="rId30"/>
    <p:sldId id="485" r:id="rId31"/>
    <p:sldId id="487" r:id="rId32"/>
    <p:sldId id="526" r:id="rId33"/>
    <p:sldId id="488" r:id="rId34"/>
    <p:sldId id="489" r:id="rId35"/>
    <p:sldId id="507" r:id="rId36"/>
    <p:sldId id="493" r:id="rId37"/>
    <p:sldId id="494" r:id="rId38"/>
    <p:sldId id="527" r:id="rId39"/>
    <p:sldId id="491" r:id="rId40"/>
    <p:sldId id="492" r:id="rId41"/>
    <p:sldId id="479" r:id="rId42"/>
    <p:sldId id="297" r:id="rId43"/>
    <p:sldId id="490" r:id="rId44"/>
    <p:sldId id="483" r:id="rId45"/>
    <p:sldId id="496" r:id="rId46"/>
    <p:sldId id="521" r:id="rId47"/>
    <p:sldId id="523" r:id="rId48"/>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01" d="100"/>
          <a:sy n="101" d="100"/>
        </p:scale>
        <p:origin x="100"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50443" y="0"/>
            <a:ext cx="2945659" cy="498215"/>
          </a:xfrm>
          <a:prstGeom prst="rect">
            <a:avLst/>
          </a:prstGeom>
        </p:spPr>
        <p:txBody>
          <a:bodyPr vert="horz" lIns="91440" tIns="45720" rIns="91440" bIns="45720" rtlCol="0"/>
          <a:lstStyle>
            <a:lvl1pPr algn="r">
              <a:defRPr sz="1200"/>
            </a:lvl1pPr>
          </a:lstStyle>
          <a:p>
            <a:fld id="{A6B79868-BDA9-4441-B20B-68D0617E5C8E}" type="datetimeFigureOut">
              <a:rPr lang="en-GB" smtClean="0"/>
              <a:t>20/04/2023</a:t>
            </a:fld>
            <a:endParaRPr lang="en-GB"/>
          </a:p>
        </p:txBody>
      </p:sp>
      <p:sp>
        <p:nvSpPr>
          <p:cNvPr id="4" name="页脚占位符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BB1CA833-6E71-4E0E-A695-7044B802CCB2}" type="slidenum">
              <a:rPr lang="en-GB" smtClean="0"/>
              <a:t>‹#›</a:t>
            </a:fld>
            <a:endParaRPr lang="en-GB"/>
          </a:p>
        </p:txBody>
      </p:sp>
    </p:spTree>
    <p:extLst>
      <p:ext uri="{BB962C8B-B14F-4D97-AF65-F5344CB8AC3E}">
        <p14:creationId xmlns:p14="http://schemas.microsoft.com/office/powerpoint/2010/main" val="2019398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EF166FD4-870D-41D4-A76E-DC48774E844B}"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7B3B433F-8F9F-4754-B27A-D9BD2E9FA402}" type="slidenum">
              <a:rPr lang="zh-CN" altLang="en-US" smtClean="0"/>
              <a:t>‹#›</a:t>
            </a:fld>
            <a:endParaRPr lang="zh-CN" altLang="en-US"/>
          </a:p>
        </p:txBody>
      </p:sp>
    </p:spTree>
    <p:extLst>
      <p:ext uri="{BB962C8B-B14F-4D97-AF65-F5344CB8AC3E}">
        <p14:creationId xmlns:p14="http://schemas.microsoft.com/office/powerpoint/2010/main" val="206120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52718F3-16B6-4083-B8D4-93F7A5B1C69F}"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2792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D70C8DA-5E7E-4EFE-93AE-36B79BE19805}" type="slidenum">
              <a:rPr lang="en-US"/>
              <a:pPr/>
              <a:t>18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47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5E9AF5-9E42-4797-8204-53D663AF20F3}"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88898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5E9AF5-9E42-4797-8204-53D663AF20F3}" type="datetimeFigureOut">
              <a:rPr lang="en-US" smtClean="0"/>
              <a:pPr/>
              <a:t>4/20/2023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89824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5E9AF5-9E42-4797-8204-53D663AF20F3}" type="datetimeFigureOut">
              <a:rPr lang="en-US" smtClean="0"/>
              <a:pPr/>
              <a:t>4/20/2023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52648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5E9AF5-9E42-4797-8204-53D663AF20F3}"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254291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E9AF5-9E42-4797-8204-53D663AF20F3}"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322028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5E9AF5-9E42-4797-8204-53D663AF20F3}" type="datetimeFigureOut">
              <a:rPr lang="en-US" smtClean="0"/>
              <a:pPr/>
              <a:t>4/20/2023</a:t>
            </a:fld>
            <a:endParaRPr lang="en-US"/>
          </a:p>
        </p:txBody>
      </p:sp>
      <p:sp>
        <p:nvSpPr>
          <p:cNvPr id="7" name="Slide Number Placeholder 6"/>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5409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5E9AF5-9E42-4797-8204-53D663AF20F3}" type="datetimeFigureOut">
              <a:rPr lang="en-US" smtClean="0"/>
              <a:pPr/>
              <a:t>4/20/2023</a:t>
            </a:fld>
            <a:endParaRPr lang="en-US"/>
          </a:p>
        </p:txBody>
      </p:sp>
      <p:sp>
        <p:nvSpPr>
          <p:cNvPr id="9" name="Slide Number Placeholder 8"/>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695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5E9AF5-9E42-4797-8204-53D663AF20F3}" type="datetimeFigureOut">
              <a:rPr lang="en-US" smtClean="0"/>
              <a:pPr/>
              <a:t>4/20/2023</a:t>
            </a:fld>
            <a:endParaRPr lang="en-US"/>
          </a:p>
        </p:txBody>
      </p:sp>
      <p:sp>
        <p:nvSpPr>
          <p:cNvPr id="5" name="Slide Number Placeholder 4"/>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30339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E9AF5-9E42-4797-8204-53D663AF20F3}" type="datetimeFigureOut">
              <a:rPr lang="en-US" smtClean="0"/>
              <a:pPr/>
              <a:t>4/20/2023</a:t>
            </a:fld>
            <a:endParaRPr lang="en-US"/>
          </a:p>
        </p:txBody>
      </p:sp>
      <p:sp>
        <p:nvSpPr>
          <p:cNvPr id="4" name="Slide Number Placeholder 3"/>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35384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E9AF5-9E42-4797-8204-53D663AF20F3}" type="datetimeFigureOut">
              <a:rPr lang="en-US" smtClean="0"/>
              <a:pPr/>
              <a:t>4/20/2023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66981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E9AF5-9E42-4797-8204-53D663AF20F3}" type="datetimeFigureOut">
              <a:rPr lang="en-US" smtClean="0"/>
              <a:pPr/>
              <a:t>4/20/2023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F05C8B-718F-4869-805E-863C3A552F10}" type="slidenum">
              <a:rPr lang="en-US" smtClean="0"/>
              <a:pPr/>
              <a:t>‹#›</a:t>
            </a:fld>
            <a:endParaRPr lang="en-US"/>
          </a:p>
        </p:txBody>
      </p:sp>
    </p:spTree>
    <p:extLst>
      <p:ext uri="{BB962C8B-B14F-4D97-AF65-F5344CB8AC3E}">
        <p14:creationId xmlns:p14="http://schemas.microsoft.com/office/powerpoint/2010/main" val="179220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E9AF5-9E42-4797-8204-53D663AF20F3}" type="datetimeFigureOut">
              <a:rPr lang="en-US" smtClean="0"/>
              <a:pPr/>
              <a:t>4/20/2023</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05C8B-718F-4869-805E-863C3A552F10}" type="slidenum">
              <a:rPr lang="en-US" smtClean="0"/>
              <a:pPr/>
              <a:t>‹#›</a:t>
            </a:fld>
            <a:endParaRPr lang="en-US"/>
          </a:p>
        </p:txBody>
      </p:sp>
    </p:spTree>
    <p:extLst>
      <p:ext uri="{BB962C8B-B14F-4D97-AF65-F5344CB8AC3E}">
        <p14:creationId xmlns:p14="http://schemas.microsoft.com/office/powerpoint/2010/main" val="52326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6.emf"/><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4.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5.tmp"/></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5.tmp"/><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5.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a:xfrm>
            <a:off x="1115008" y="3965932"/>
            <a:ext cx="9961984" cy="1655762"/>
          </a:xfrm>
        </p:spPr>
        <p:txBody>
          <a:bodyPr/>
          <a:lstStyle/>
          <a:p>
            <a:r>
              <a:rPr lang="en-GB"/>
              <a:t>Documenting </a:t>
            </a:r>
            <a:r>
              <a:rPr lang="en-GB" dirty="0"/>
              <a:t>software architecture in practice</a:t>
            </a:r>
            <a:br>
              <a:rPr lang="en-GB" dirty="0"/>
            </a:br>
            <a:r>
              <a:rPr lang="en-GB" dirty="0"/>
              <a:t>Exercise 3</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 Template</a:t>
            </a:r>
          </a:p>
        </p:txBody>
      </p:sp>
      <p:pic>
        <p:nvPicPr>
          <p:cNvPr id="7" name="Picture 6" descr="viewtemplat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46" y="192132"/>
            <a:ext cx="5094853" cy="6473735"/>
          </a:xfrm>
          <a:prstGeom prst="rect">
            <a:avLst/>
          </a:prstGeom>
        </p:spPr>
      </p:pic>
    </p:spTree>
    <p:extLst>
      <p:ext uri="{BB962C8B-B14F-4D97-AF65-F5344CB8AC3E}">
        <p14:creationId xmlns:p14="http://schemas.microsoft.com/office/powerpoint/2010/main" val="401694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GB"/>
          </a:p>
        </p:txBody>
      </p:sp>
      <p:sp>
        <p:nvSpPr>
          <p:cNvPr id="3" name="内容占位符 2"/>
          <p:cNvSpPr>
            <a:spLocks noGrp="1"/>
          </p:cNvSpPr>
          <p:nvPr>
            <p:ph idx="1"/>
          </p:nvPr>
        </p:nvSpPr>
        <p:spPr/>
        <p:txBody>
          <a:bodyPr/>
          <a:lstStyle/>
          <a:p>
            <a:endParaRPr lang="en-GB"/>
          </a:p>
        </p:txBody>
      </p:sp>
      <p:pic>
        <p:nvPicPr>
          <p:cNvPr id="4" name="图片 3"/>
          <p:cNvPicPr>
            <a:picLocks noChangeAspect="1"/>
          </p:cNvPicPr>
          <p:nvPr/>
        </p:nvPicPr>
        <p:blipFill>
          <a:blip r:embed="rId2"/>
          <a:stretch>
            <a:fillRect/>
          </a:stretch>
        </p:blipFill>
        <p:spPr>
          <a:xfrm>
            <a:off x="200999" y="-53167"/>
            <a:ext cx="11790001" cy="6964334"/>
          </a:xfrm>
          <a:prstGeom prst="rect">
            <a:avLst/>
          </a:prstGeom>
        </p:spPr>
      </p:pic>
    </p:spTree>
    <p:extLst>
      <p:ext uri="{BB962C8B-B14F-4D97-AF65-F5344CB8AC3E}">
        <p14:creationId xmlns:p14="http://schemas.microsoft.com/office/powerpoint/2010/main" val="1533874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Implementation and deployment views</a:t>
            </a:r>
          </a:p>
        </p:txBody>
      </p:sp>
    </p:spTree>
    <p:extLst>
      <p:ext uri="{BB962C8B-B14F-4D97-AF65-F5344CB8AC3E}">
        <p14:creationId xmlns:p14="http://schemas.microsoft.com/office/powerpoint/2010/main" val="200328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a:t>Implementation View </a:t>
            </a:r>
          </a:p>
        </p:txBody>
      </p:sp>
      <p:sp>
        <p:nvSpPr>
          <p:cNvPr id="14340" name="Rectangle 3"/>
          <p:cNvSpPr>
            <a:spLocks noGrp="1" noChangeArrowheads="1"/>
          </p:cNvSpPr>
          <p:nvPr>
            <p:ph idx="1"/>
          </p:nvPr>
        </p:nvSpPr>
        <p:spPr/>
        <p:txBody>
          <a:bodyPr>
            <a:normAutofit/>
          </a:bodyPr>
          <a:lstStyle/>
          <a:p>
            <a:r>
              <a:rPr lang="en-US" dirty="0"/>
              <a:t>Describes the static organization of the software in its development environment.</a:t>
            </a:r>
          </a:p>
          <a:p>
            <a:r>
              <a:rPr lang="en-US" dirty="0"/>
              <a:t>Viewer</a:t>
            </a:r>
          </a:p>
          <a:p>
            <a:pPr lvl="1"/>
            <a:r>
              <a:rPr lang="en-US" dirty="0"/>
              <a:t>Programmers and Software Managers</a:t>
            </a:r>
          </a:p>
          <a:p>
            <a:r>
              <a:rPr lang="en-US" dirty="0"/>
              <a:t>Considers</a:t>
            </a:r>
          </a:p>
          <a:p>
            <a:pPr lvl="1"/>
            <a:r>
              <a:rPr lang="en-US" dirty="0"/>
              <a:t>Software module organization - Hierarchy of layers, software management, reuse, constraints of tools</a:t>
            </a:r>
          </a:p>
          <a:p>
            <a:r>
              <a:rPr lang="en-CA" dirty="0"/>
              <a:t>Style</a:t>
            </a:r>
          </a:p>
          <a:p>
            <a:pPr lvl="1"/>
            <a:r>
              <a:rPr lang="en-CA" dirty="0"/>
              <a:t>layered style</a:t>
            </a:r>
            <a:endParaRPr lang="en-US" dirty="0"/>
          </a:p>
        </p:txBody>
      </p:sp>
      <p:sp>
        <p:nvSpPr>
          <p:cNvPr id="14338" name="Slide Number Placeholder 5"/>
          <p:cNvSpPr>
            <a:spLocks noGrp="1"/>
          </p:cNvSpPr>
          <p:nvPr>
            <p:ph type="sldNum" sz="quarter" idx="12"/>
          </p:nvPr>
        </p:nvSpPr>
        <p:spPr>
          <a:noFill/>
        </p:spPr>
        <p:txBody>
          <a:bodyPr/>
          <a:lstStyle/>
          <a:p>
            <a:fld id="{AD08D2C3-9A79-4845-BBA7-819DF7745341}" type="slidenum">
              <a:rPr lang="en-US"/>
              <a:pPr/>
              <a:t>13</a:t>
            </a:fld>
            <a:endParaRPr lang="en-US"/>
          </a:p>
        </p:txBody>
      </p:sp>
    </p:spTree>
    <p:extLst>
      <p:ext uri="{BB962C8B-B14F-4D97-AF65-F5344CB8AC3E}">
        <p14:creationId xmlns:p14="http://schemas.microsoft.com/office/powerpoint/2010/main" val="20088537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5400" dirty="0"/>
              <a:t>Notation</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577872" y="1766320"/>
            <a:ext cx="7426450" cy="3226141"/>
          </a:xfrm>
          <a:prstGeom prst="rect">
            <a:avLst/>
          </a:prstGeom>
          <a:noFill/>
          <a:ln w="9525">
            <a:noFill/>
            <a:miter lim="800000"/>
            <a:headEnd/>
            <a:tailEnd/>
          </a:ln>
        </p:spPr>
      </p:pic>
    </p:spTree>
    <p:extLst>
      <p:ext uri="{BB962C8B-B14F-4D97-AF65-F5344CB8AC3E}">
        <p14:creationId xmlns:p14="http://schemas.microsoft.com/office/powerpoint/2010/main" val="355762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a:t>
            </a:r>
            <a:endParaRPr lang="en-GB" dirty="0"/>
          </a:p>
        </p:txBody>
      </p:sp>
      <p:sp>
        <p:nvSpPr>
          <p:cNvPr id="3" name="内容占位符 2"/>
          <p:cNvSpPr>
            <a:spLocks noGrp="1"/>
          </p:cNvSpPr>
          <p:nvPr>
            <p:ph idx="1"/>
          </p:nvPr>
        </p:nvSpPr>
        <p:spPr/>
        <p:txBody>
          <a:bodyPr/>
          <a:lstStyle/>
          <a:p>
            <a:r>
              <a:rPr lang="en-GB" dirty="0"/>
              <a:t>For our simple ATM network, with additional database servers deployed, create an implementation view </a:t>
            </a:r>
          </a:p>
        </p:txBody>
      </p:sp>
      <p:pic>
        <p:nvPicPr>
          <p:cNvPr id="4" name="内容占位符 3"/>
          <p:cNvPicPr>
            <a:picLocks noChangeAspect="1"/>
          </p:cNvPicPr>
          <p:nvPr/>
        </p:nvPicPr>
        <p:blipFill>
          <a:blip r:embed="rId2"/>
          <a:stretch>
            <a:fillRect/>
          </a:stretch>
        </p:blipFill>
        <p:spPr>
          <a:xfrm>
            <a:off x="1634988" y="2800459"/>
            <a:ext cx="7852501" cy="1275000"/>
          </a:xfrm>
          <a:prstGeom prst="rect">
            <a:avLst/>
          </a:prstGeom>
        </p:spPr>
      </p:pic>
    </p:spTree>
    <p:extLst>
      <p:ext uri="{BB962C8B-B14F-4D97-AF65-F5344CB8AC3E}">
        <p14:creationId xmlns:p14="http://schemas.microsoft.com/office/powerpoint/2010/main" val="349957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6B78ED2-E1FD-484B-9CC2-249A6514B5B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our simple ATM network, with additional database servers deployed, create an implementation view </a:t>
            </a:r>
          </a:p>
        </p:txBody>
      </p:sp>
      <p:sp>
        <p:nvSpPr>
          <p:cNvPr id="7" name="矩形: 圆角 6">
            <a:extLst>
              <a:ext uri="{FF2B5EF4-FFF2-40B4-BE49-F238E27FC236}">
                <a16:creationId xmlns:a16="http://schemas.microsoft.com/office/drawing/2014/main" id="{D953AF2F-8A29-495F-8D3B-16400138957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17A45BA-E0F4-43BB-BC6A-FCCA6A7DB1C0}"/>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14" name="内容占位符 3">
            <a:extLst>
              <a:ext uri="{FF2B5EF4-FFF2-40B4-BE49-F238E27FC236}">
                <a16:creationId xmlns:a16="http://schemas.microsoft.com/office/drawing/2014/main" id="{14D4E790-7BCC-45C0-9EAB-D6E998B7289E}"/>
              </a:ext>
            </a:extLst>
          </p:cNvPr>
          <p:cNvPicPr>
            <a:picLocks noChangeAspect="1"/>
          </p:cNvPicPr>
          <p:nvPr/>
        </p:nvPicPr>
        <p:blipFill>
          <a:blip r:embed="rId12"/>
          <a:stretch>
            <a:fillRect/>
          </a:stretch>
        </p:blipFill>
        <p:spPr>
          <a:xfrm>
            <a:off x="1219200" y="2366331"/>
            <a:ext cx="7029651" cy="1141394"/>
          </a:xfrm>
          <a:prstGeom prst="rect">
            <a:avLst/>
          </a:prstGeom>
        </p:spPr>
      </p:pic>
      <p:grpSp>
        <p:nvGrpSpPr>
          <p:cNvPr id="12" name="组合 11">
            <a:extLst>
              <a:ext uri="{FF2B5EF4-FFF2-40B4-BE49-F238E27FC236}">
                <a16:creationId xmlns:a16="http://schemas.microsoft.com/office/drawing/2014/main" id="{075D139B-2D34-461C-B6CE-2A792B76B24F}"/>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C5965A06-10DD-4F59-AB87-00FC2F9DADE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092C69B-F96D-47DF-94C2-A3ED39C6AC5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206979-FE0A-4F12-821C-2284D962BF6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ja-JP"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5E02762B-0214-44A6-9BB9-034DB4438F7D}"/>
                </a:ext>
              </a:extLst>
            </p:cNvPr>
            <p:cNvSpPr txBox="1"/>
            <p:nvPr>
              <p:custDataLst>
                <p:tags r:id="rId10"/>
              </p:custDataLst>
            </p:nvPr>
          </p:nvSpPr>
          <p:spPr>
            <a:xfrm>
              <a:off x="1190943" y="109220"/>
              <a:ext cx="2286000" cy="508000"/>
            </a:xfrm>
            <a:prstGeom prst="rect">
              <a:avLst/>
            </a:prstGeom>
            <a:noFill/>
          </p:spPr>
          <p:txBody>
            <a:bodyPr vert="horz" wrap="none" rtlCol="0" anchor="ctr" anchorCtr="0">
              <a:noAutofit/>
            </a:bodyPr>
            <a:lstStyle/>
            <a:p>
              <a:r>
                <a:rPr lang="en-US" altLang="ja-JP"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ja-JP"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x-none"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304FE5F-0FE1-4CFB-A6A7-D514C522018B}"/>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8872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819175" y="1785852"/>
            <a:ext cx="3243713" cy="5024712"/>
          </a:xfrm>
          <a:prstGeom prst="rect">
            <a:avLst/>
          </a:prstGeom>
        </p:spPr>
      </p:pic>
      <p:sp>
        <p:nvSpPr>
          <p:cNvPr id="2" name="标题 1"/>
          <p:cNvSpPr>
            <a:spLocks noGrp="1"/>
          </p:cNvSpPr>
          <p:nvPr>
            <p:ph type="title"/>
          </p:nvPr>
        </p:nvSpPr>
        <p:spPr/>
        <p:txBody>
          <a:bodyPr/>
          <a:lstStyle/>
          <a:p>
            <a:r>
              <a:rPr lang="en-GB" dirty="0"/>
              <a:t>Implementation and deployment views</a:t>
            </a:r>
          </a:p>
        </p:txBody>
      </p:sp>
      <p:sp>
        <p:nvSpPr>
          <p:cNvPr id="9" name="文本占位符 8"/>
          <p:cNvSpPr>
            <a:spLocks noGrp="1"/>
          </p:cNvSpPr>
          <p:nvPr>
            <p:ph type="body" idx="1"/>
          </p:nvPr>
        </p:nvSpPr>
        <p:spPr/>
        <p:txBody>
          <a:bodyPr/>
          <a:lstStyle/>
          <a:p>
            <a:r>
              <a:rPr lang="en-GB" dirty="0"/>
              <a:t>Implementation view</a:t>
            </a:r>
          </a:p>
        </p:txBody>
      </p:sp>
    </p:spTree>
    <p:extLst>
      <p:ext uri="{BB962C8B-B14F-4D97-AF65-F5344CB8AC3E}">
        <p14:creationId xmlns:p14="http://schemas.microsoft.com/office/powerpoint/2010/main" val="107527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4000" dirty="0"/>
              <a:t>Deployment View</a:t>
            </a:r>
            <a:r>
              <a:rPr lang="en-US" dirty="0"/>
              <a:t> </a:t>
            </a:r>
          </a:p>
        </p:txBody>
      </p:sp>
      <p:sp>
        <p:nvSpPr>
          <p:cNvPr id="15364" name="Rectangle 3"/>
          <p:cNvSpPr>
            <a:spLocks noGrp="1" noChangeArrowheads="1"/>
          </p:cNvSpPr>
          <p:nvPr>
            <p:ph idx="1"/>
          </p:nvPr>
        </p:nvSpPr>
        <p:spPr/>
        <p:txBody>
          <a:bodyPr>
            <a:normAutofit/>
          </a:bodyPr>
          <a:lstStyle/>
          <a:p>
            <a:r>
              <a:rPr lang="en-US" dirty="0"/>
              <a:t>Describes the mapping(s) of the software onto the hardware and reflects its distributed aspect.</a:t>
            </a:r>
          </a:p>
          <a:p>
            <a:r>
              <a:rPr lang="en-US" dirty="0"/>
              <a:t>Viewer</a:t>
            </a:r>
          </a:p>
          <a:p>
            <a:pPr lvl="1"/>
            <a:r>
              <a:rPr lang="en-US" dirty="0"/>
              <a:t>System Engineers</a:t>
            </a:r>
          </a:p>
          <a:p>
            <a:r>
              <a:rPr lang="en-US" dirty="0"/>
              <a:t>Considers</a:t>
            </a:r>
          </a:p>
          <a:p>
            <a:pPr lvl="1"/>
            <a:r>
              <a:rPr lang="en-US" dirty="0"/>
              <a:t>Non-functional requirement (reliability, availability and performance) regarding to underlying hardware.</a:t>
            </a:r>
          </a:p>
          <a:p>
            <a:pPr eaLnBrk="1" hangingPunct="1">
              <a:buFont typeface="Wingdings" pitchFamily="2" charset="2"/>
              <a:buNone/>
            </a:pPr>
            <a:endParaRPr lang="en-US" sz="2400" dirty="0"/>
          </a:p>
        </p:txBody>
      </p:sp>
      <p:sp>
        <p:nvSpPr>
          <p:cNvPr id="15362" name="Slide Number Placeholder 5"/>
          <p:cNvSpPr>
            <a:spLocks noGrp="1"/>
          </p:cNvSpPr>
          <p:nvPr>
            <p:ph type="sldNum" sz="quarter" idx="12"/>
          </p:nvPr>
        </p:nvSpPr>
        <p:spPr>
          <a:noFill/>
        </p:spPr>
        <p:txBody>
          <a:bodyPr/>
          <a:lstStyle/>
          <a:p>
            <a:fld id="{B32DCCB4-CD1F-4D8C-A738-4FA74F56A584}" type="slidenum">
              <a:rPr lang="en-US"/>
              <a:pPr/>
              <a:t>18</a:t>
            </a:fld>
            <a:endParaRPr lang="en-US"/>
          </a:p>
        </p:txBody>
      </p:sp>
    </p:spTree>
    <p:extLst>
      <p:ext uri="{BB962C8B-B14F-4D97-AF65-F5344CB8AC3E}">
        <p14:creationId xmlns:p14="http://schemas.microsoft.com/office/powerpoint/2010/main" val="6255416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title"/>
          </p:nvPr>
        </p:nvSpPr>
        <p:spPr/>
        <p:txBody>
          <a:bodyPr/>
          <a:lstStyle/>
          <a:p>
            <a:pPr eaLnBrk="1" hangingPunct="1"/>
            <a:r>
              <a:rPr lang="en-CA" dirty="0"/>
              <a:t>Deployment view example </a:t>
            </a:r>
            <a:endParaRPr lang="en-US" dirty="0"/>
          </a:p>
        </p:txBody>
      </p:sp>
      <p:pic>
        <p:nvPicPr>
          <p:cNvPr id="16388" name="Picture 4"/>
          <p:cNvPicPr>
            <a:picLocks noGrp="1" noChangeAspect="1" noChangeArrowheads="1"/>
          </p:cNvPicPr>
          <p:nvPr>
            <p:ph idx="1"/>
          </p:nvPr>
        </p:nvPicPr>
        <p:blipFill>
          <a:blip r:embed="rId2" cstate="print"/>
          <a:stretch>
            <a:fillRect/>
          </a:stretch>
        </p:blipFill>
        <p:spPr>
          <a:xfrm>
            <a:off x="5205288" y="2015579"/>
            <a:ext cx="1781424" cy="3971429"/>
          </a:xfrm>
          <a:noFill/>
        </p:spPr>
      </p:pic>
      <p:sp>
        <p:nvSpPr>
          <p:cNvPr id="16386" name="Slide Number Placeholder 5"/>
          <p:cNvSpPr>
            <a:spLocks noGrp="1"/>
          </p:cNvSpPr>
          <p:nvPr>
            <p:ph type="sldNum" sz="quarter" idx="12"/>
          </p:nvPr>
        </p:nvSpPr>
        <p:spPr>
          <a:noFill/>
        </p:spPr>
        <p:txBody>
          <a:bodyPr/>
          <a:lstStyle/>
          <a:p>
            <a:fld id="{10FDDF67-7FE6-4FFC-8446-62DB00A61132}" type="slidenum">
              <a:rPr lang="en-US"/>
              <a:pPr/>
              <a:t>19</a:t>
            </a:fld>
            <a:endParaRPr lang="en-US"/>
          </a:p>
        </p:txBody>
      </p:sp>
    </p:spTree>
    <p:extLst>
      <p:ext uri="{BB962C8B-B14F-4D97-AF65-F5344CB8AC3E}">
        <p14:creationId xmlns:p14="http://schemas.microsoft.com/office/powerpoint/2010/main" val="319178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a:bodyPr>
          <a:lstStyle/>
          <a:p>
            <a:r>
              <a:rPr lang="en-GB" sz="4000" dirty="0"/>
              <a:t>By the end of this lesson you will be able to:</a:t>
            </a:r>
          </a:p>
          <a:p>
            <a:pPr lvl="1"/>
            <a:r>
              <a:rPr lang="en-GB" sz="3600" dirty="0"/>
              <a:t>Create a documentation for a real system</a:t>
            </a:r>
          </a:p>
          <a:p>
            <a:endParaRPr lang="en-GB" dirty="0"/>
          </a:p>
        </p:txBody>
      </p:sp>
    </p:spTree>
    <p:extLst>
      <p:ext uri="{BB962C8B-B14F-4D97-AF65-F5344CB8AC3E}">
        <p14:creationId xmlns:p14="http://schemas.microsoft.com/office/powerpoint/2010/main" val="2106047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DEFF5F-D48A-4BC1-9B43-562997B36717}"/>
              </a:ext>
            </a:extLst>
          </p:cNvPr>
          <p:cNvPicPr>
            <a:picLocks noChangeAspect="1"/>
          </p:cNvPicPr>
          <p:nvPr/>
        </p:nvPicPr>
        <p:blipFill>
          <a:blip r:embed="rId2"/>
          <a:stretch>
            <a:fillRect/>
          </a:stretch>
        </p:blipFill>
        <p:spPr>
          <a:xfrm>
            <a:off x="8110087" y="1690688"/>
            <a:ext cx="3243713" cy="5024712"/>
          </a:xfrm>
          <a:prstGeom prst="rect">
            <a:avLst/>
          </a:prstGeom>
        </p:spPr>
      </p:pic>
      <p:sp>
        <p:nvSpPr>
          <p:cNvPr id="2" name="标题 1"/>
          <p:cNvSpPr>
            <a:spLocks noGrp="1"/>
          </p:cNvSpPr>
          <p:nvPr>
            <p:ph type="title"/>
          </p:nvPr>
        </p:nvSpPr>
        <p:spPr/>
        <p:txBody>
          <a:bodyPr/>
          <a:lstStyle/>
          <a:p>
            <a:r>
              <a:rPr lang="en-GB" dirty="0">
                <a:solidFill>
                  <a:srgbClr val="00B050"/>
                </a:solidFill>
              </a:rPr>
              <a:t>Activity</a:t>
            </a:r>
            <a:endParaRPr lang="en-GB" dirty="0"/>
          </a:p>
        </p:txBody>
      </p:sp>
      <p:sp>
        <p:nvSpPr>
          <p:cNvPr id="3" name="内容占位符 2"/>
          <p:cNvSpPr>
            <a:spLocks noGrp="1"/>
          </p:cNvSpPr>
          <p:nvPr>
            <p:ph idx="1"/>
          </p:nvPr>
        </p:nvSpPr>
        <p:spPr/>
        <p:txBody>
          <a:bodyPr/>
          <a:lstStyle/>
          <a:p>
            <a:r>
              <a:rPr lang="en-GB" dirty="0"/>
              <a:t>For our simple ATM network, with additional database servers deployed, create a deployment view </a:t>
            </a:r>
          </a:p>
        </p:txBody>
      </p:sp>
      <p:pic>
        <p:nvPicPr>
          <p:cNvPr id="4" name="内容占位符 3"/>
          <p:cNvPicPr>
            <a:picLocks noChangeAspect="1"/>
          </p:cNvPicPr>
          <p:nvPr/>
        </p:nvPicPr>
        <p:blipFill>
          <a:blip r:embed="rId3"/>
          <a:stretch>
            <a:fillRect/>
          </a:stretch>
        </p:blipFill>
        <p:spPr>
          <a:xfrm>
            <a:off x="1564254" y="3183716"/>
            <a:ext cx="5035319" cy="817578"/>
          </a:xfrm>
          <a:prstGeom prst="rect">
            <a:avLst/>
          </a:prstGeom>
        </p:spPr>
      </p:pic>
    </p:spTree>
    <p:extLst>
      <p:ext uri="{BB962C8B-B14F-4D97-AF65-F5344CB8AC3E}">
        <p14:creationId xmlns:p14="http://schemas.microsoft.com/office/powerpoint/2010/main" val="109852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6B78ED2-E1FD-484B-9CC2-249A6514B5B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our simple ATM network, with additional database servers deployed, create a deployment view </a:t>
            </a:r>
          </a:p>
        </p:txBody>
      </p:sp>
      <p:sp>
        <p:nvSpPr>
          <p:cNvPr id="7" name="矩形: 圆角 6">
            <a:extLst>
              <a:ext uri="{FF2B5EF4-FFF2-40B4-BE49-F238E27FC236}">
                <a16:creationId xmlns:a16="http://schemas.microsoft.com/office/drawing/2014/main" id="{D953AF2F-8A29-495F-8D3B-16400138957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17A45BA-E0F4-43BB-BC6A-FCCA6A7DB1C0}"/>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14" name="内容占位符 3">
            <a:extLst>
              <a:ext uri="{FF2B5EF4-FFF2-40B4-BE49-F238E27FC236}">
                <a16:creationId xmlns:a16="http://schemas.microsoft.com/office/drawing/2014/main" id="{14D4E790-7BCC-45C0-9EAB-D6E998B7289E}"/>
              </a:ext>
            </a:extLst>
          </p:cNvPr>
          <p:cNvPicPr>
            <a:picLocks noChangeAspect="1"/>
          </p:cNvPicPr>
          <p:nvPr/>
        </p:nvPicPr>
        <p:blipFill>
          <a:blip r:embed="rId12"/>
          <a:stretch>
            <a:fillRect/>
          </a:stretch>
        </p:blipFill>
        <p:spPr>
          <a:xfrm>
            <a:off x="1219200" y="2366331"/>
            <a:ext cx="7029651" cy="1141394"/>
          </a:xfrm>
          <a:prstGeom prst="rect">
            <a:avLst/>
          </a:prstGeom>
        </p:spPr>
      </p:pic>
      <p:pic>
        <p:nvPicPr>
          <p:cNvPr id="15" name="图片 14">
            <a:extLst>
              <a:ext uri="{FF2B5EF4-FFF2-40B4-BE49-F238E27FC236}">
                <a16:creationId xmlns:a16="http://schemas.microsoft.com/office/drawing/2014/main" id="{54E90F73-9E1B-40A0-BB73-95D785D5CE6E}"/>
              </a:ext>
            </a:extLst>
          </p:cNvPr>
          <p:cNvPicPr>
            <a:picLocks noChangeAspect="1"/>
          </p:cNvPicPr>
          <p:nvPr/>
        </p:nvPicPr>
        <p:blipFill>
          <a:blip r:embed="rId13"/>
          <a:stretch>
            <a:fillRect/>
          </a:stretch>
        </p:blipFill>
        <p:spPr>
          <a:xfrm>
            <a:off x="8620004" y="1676076"/>
            <a:ext cx="2554928" cy="3957742"/>
          </a:xfrm>
          <a:prstGeom prst="rect">
            <a:avLst/>
          </a:prstGeom>
        </p:spPr>
      </p:pic>
      <p:grpSp>
        <p:nvGrpSpPr>
          <p:cNvPr id="12" name="组合 11">
            <a:extLst>
              <a:ext uri="{FF2B5EF4-FFF2-40B4-BE49-F238E27FC236}">
                <a16:creationId xmlns:a16="http://schemas.microsoft.com/office/drawing/2014/main" id="{075D139B-2D34-461C-B6CE-2A792B76B24F}"/>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C5965A06-10DD-4F59-AB87-00FC2F9DADE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092C69B-F96D-47DF-94C2-A3ED39C6AC5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206979-FE0A-4F12-821C-2284D962BF6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ja-JP"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5E02762B-0214-44A6-9BB9-034DB4438F7D}"/>
                </a:ext>
              </a:extLst>
            </p:cNvPr>
            <p:cNvSpPr txBox="1"/>
            <p:nvPr>
              <p:custDataLst>
                <p:tags r:id="rId10"/>
              </p:custDataLst>
            </p:nvPr>
          </p:nvSpPr>
          <p:spPr>
            <a:xfrm>
              <a:off x="1190943" y="109220"/>
              <a:ext cx="2286000" cy="508000"/>
            </a:xfrm>
            <a:prstGeom prst="rect">
              <a:avLst/>
            </a:prstGeom>
            <a:noFill/>
          </p:spPr>
          <p:txBody>
            <a:bodyPr vert="horz" wrap="none" rtlCol="0" anchor="ctr" anchorCtr="0">
              <a:noAutofit/>
            </a:bodyPr>
            <a:lstStyle/>
            <a:p>
              <a:r>
                <a:rPr lang="en-US" altLang="ja-JP"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ja-JP"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x-none"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304FE5F-0FE1-4CFB-A6A7-D514C522018B}"/>
              </a:ext>
            </a:extLst>
          </p:cNvPr>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2210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219999" y="1308728"/>
            <a:ext cx="3150898" cy="4880936"/>
          </a:xfrm>
          <a:prstGeom prst="rect">
            <a:avLst/>
          </a:prstGeom>
        </p:spPr>
      </p:pic>
      <p:sp>
        <p:nvSpPr>
          <p:cNvPr id="2" name="标题 1"/>
          <p:cNvSpPr>
            <a:spLocks noGrp="1"/>
          </p:cNvSpPr>
          <p:nvPr>
            <p:ph type="title"/>
          </p:nvPr>
        </p:nvSpPr>
        <p:spPr/>
        <p:txBody>
          <a:bodyPr/>
          <a:lstStyle/>
          <a:p>
            <a:r>
              <a:rPr lang="en-GB" dirty="0"/>
              <a:t>Implementation and deployment views</a:t>
            </a:r>
          </a:p>
        </p:txBody>
      </p:sp>
      <p:sp>
        <p:nvSpPr>
          <p:cNvPr id="9" name="文本占位符 8"/>
          <p:cNvSpPr>
            <a:spLocks noGrp="1"/>
          </p:cNvSpPr>
          <p:nvPr>
            <p:ph type="body" idx="1"/>
          </p:nvPr>
        </p:nvSpPr>
        <p:spPr>
          <a:xfrm>
            <a:off x="839788" y="1084397"/>
            <a:ext cx="5157787" cy="823912"/>
          </a:xfrm>
        </p:spPr>
        <p:txBody>
          <a:bodyPr/>
          <a:lstStyle/>
          <a:p>
            <a:r>
              <a:rPr lang="en-GB" dirty="0"/>
              <a:t>Implementation view</a:t>
            </a:r>
          </a:p>
        </p:txBody>
      </p:sp>
      <p:sp>
        <p:nvSpPr>
          <p:cNvPr id="11" name="文本占位符 10"/>
          <p:cNvSpPr>
            <a:spLocks noGrp="1"/>
          </p:cNvSpPr>
          <p:nvPr>
            <p:ph type="body" sz="quarter" idx="3"/>
          </p:nvPr>
        </p:nvSpPr>
        <p:spPr>
          <a:xfrm>
            <a:off x="6172200" y="1084397"/>
            <a:ext cx="5183188" cy="823912"/>
          </a:xfrm>
        </p:spPr>
        <p:txBody>
          <a:bodyPr/>
          <a:lstStyle/>
          <a:p>
            <a:r>
              <a:rPr lang="en-GB" dirty="0"/>
              <a:t>Deployment view</a:t>
            </a:r>
          </a:p>
        </p:txBody>
      </p:sp>
      <p:pic>
        <p:nvPicPr>
          <p:cNvPr id="5" name="图片 4"/>
          <p:cNvPicPr>
            <a:picLocks noChangeAspect="1"/>
          </p:cNvPicPr>
          <p:nvPr/>
        </p:nvPicPr>
        <p:blipFill>
          <a:blip r:embed="rId3"/>
          <a:stretch>
            <a:fillRect/>
          </a:stretch>
        </p:blipFill>
        <p:spPr>
          <a:xfrm>
            <a:off x="8613322" y="1219801"/>
            <a:ext cx="3150898" cy="5503569"/>
          </a:xfrm>
          <a:prstGeom prst="rect">
            <a:avLst/>
          </a:prstGeom>
        </p:spPr>
      </p:pic>
    </p:spTree>
    <p:extLst>
      <p:ext uri="{BB962C8B-B14F-4D97-AF65-F5344CB8AC3E}">
        <p14:creationId xmlns:p14="http://schemas.microsoft.com/office/powerpoint/2010/main" val="30269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GB"/>
          </a:p>
        </p:txBody>
      </p:sp>
      <p:sp>
        <p:nvSpPr>
          <p:cNvPr id="3" name="内容占位符 2"/>
          <p:cNvSpPr>
            <a:spLocks noGrp="1"/>
          </p:cNvSpPr>
          <p:nvPr>
            <p:ph idx="1"/>
          </p:nvPr>
        </p:nvSpPr>
        <p:spPr/>
        <p:txBody>
          <a:bodyPr/>
          <a:lstStyle/>
          <a:p>
            <a:endParaRPr lang="en-GB"/>
          </a:p>
        </p:txBody>
      </p:sp>
      <p:pic>
        <p:nvPicPr>
          <p:cNvPr id="4" name="图片 3"/>
          <p:cNvPicPr>
            <a:picLocks noChangeAspect="1"/>
          </p:cNvPicPr>
          <p:nvPr/>
        </p:nvPicPr>
        <p:blipFill>
          <a:blip r:embed="rId2"/>
          <a:stretch>
            <a:fillRect/>
          </a:stretch>
        </p:blipFill>
        <p:spPr>
          <a:xfrm>
            <a:off x="200999" y="-53167"/>
            <a:ext cx="11790001" cy="6964334"/>
          </a:xfrm>
          <a:prstGeom prst="rect">
            <a:avLst/>
          </a:prstGeom>
        </p:spPr>
      </p:pic>
    </p:spTree>
    <p:extLst>
      <p:ext uri="{BB962C8B-B14F-4D97-AF65-F5344CB8AC3E}">
        <p14:creationId xmlns:p14="http://schemas.microsoft.com/office/powerpoint/2010/main" val="416916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Use Case View</a:t>
            </a:r>
          </a:p>
        </p:txBody>
      </p:sp>
      <p:sp>
        <p:nvSpPr>
          <p:cNvPr id="3" name="内容占位符 2"/>
          <p:cNvSpPr>
            <a:spLocks noGrp="1"/>
          </p:cNvSpPr>
          <p:nvPr>
            <p:ph idx="1"/>
          </p:nvPr>
        </p:nvSpPr>
        <p:spPr/>
        <p:txBody>
          <a:bodyPr/>
          <a:lstStyle/>
          <a:p>
            <a:r>
              <a:rPr lang="en-GB" dirty="0"/>
              <a:t>Captures system functionality as seen by users</a:t>
            </a:r>
          </a:p>
          <a:p>
            <a:r>
              <a:rPr lang="en-GB" dirty="0"/>
              <a:t>Built in early stages of development</a:t>
            </a:r>
          </a:p>
          <a:p>
            <a:r>
              <a:rPr lang="en-GB" dirty="0"/>
              <a:t>Developed by </a:t>
            </a:r>
            <a:r>
              <a:rPr lang="en-GB" b="1" i="1" dirty="0"/>
              <a:t>analysts and domain experts</a:t>
            </a:r>
          </a:p>
          <a:p>
            <a:r>
              <a:rPr lang="en-GB" b="1" dirty="0"/>
              <a:t>System </a:t>
            </a:r>
            <a:r>
              <a:rPr lang="en-GB" b="1" dirty="0" err="1"/>
              <a:t>behavior</a:t>
            </a:r>
            <a:r>
              <a:rPr lang="en-GB" dirty="0"/>
              <a:t>, that is what functionality it must provide, is </a:t>
            </a:r>
            <a:r>
              <a:rPr lang="en-GB" b="1" i="1" dirty="0"/>
              <a:t>documented </a:t>
            </a:r>
            <a:r>
              <a:rPr lang="en-GB" dirty="0"/>
              <a:t>in a use case model.</a:t>
            </a:r>
          </a:p>
        </p:txBody>
      </p:sp>
    </p:spTree>
    <p:extLst>
      <p:ext uri="{BB962C8B-B14F-4D97-AF65-F5344CB8AC3E}">
        <p14:creationId xmlns:p14="http://schemas.microsoft.com/office/powerpoint/2010/main" val="2245084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Use Case Model</a:t>
            </a:r>
          </a:p>
        </p:txBody>
      </p:sp>
      <p:sp>
        <p:nvSpPr>
          <p:cNvPr id="3" name="内容占位符 2"/>
          <p:cNvSpPr>
            <a:spLocks noGrp="1"/>
          </p:cNvSpPr>
          <p:nvPr>
            <p:ph idx="1"/>
          </p:nvPr>
        </p:nvSpPr>
        <p:spPr/>
        <p:txBody>
          <a:bodyPr/>
          <a:lstStyle/>
          <a:p>
            <a:r>
              <a:rPr lang="en-GB" dirty="0"/>
              <a:t>Illustrates the system’s </a:t>
            </a:r>
            <a:r>
              <a:rPr lang="en-GB" b="1" i="1" dirty="0"/>
              <a:t>intended functions </a:t>
            </a:r>
            <a:r>
              <a:rPr lang="en-GB" dirty="0"/>
              <a:t>(use cases), its </a:t>
            </a:r>
            <a:r>
              <a:rPr lang="en-GB" b="1" i="1" dirty="0"/>
              <a:t>surroundings </a:t>
            </a:r>
            <a:r>
              <a:rPr lang="en-GB" dirty="0"/>
              <a:t>(actors), and </a:t>
            </a:r>
            <a:r>
              <a:rPr lang="en-GB" b="1" i="1" dirty="0"/>
              <a:t>relationships </a:t>
            </a:r>
            <a:r>
              <a:rPr lang="en-GB" dirty="0"/>
              <a:t>between the use cases and actors (use case diagrams).</a:t>
            </a:r>
          </a:p>
          <a:p>
            <a:pPr lvl="1"/>
            <a:r>
              <a:rPr lang="en-GB" dirty="0"/>
              <a:t>provides a vehicle used by the customers or end users and the developers to </a:t>
            </a:r>
            <a:r>
              <a:rPr lang="en-GB" b="1" i="1" dirty="0"/>
              <a:t>discuss the system’s functionality and </a:t>
            </a:r>
            <a:r>
              <a:rPr lang="en-GB" b="1" i="1" dirty="0" err="1"/>
              <a:t>behavior</a:t>
            </a:r>
            <a:r>
              <a:rPr lang="en-GB" dirty="0"/>
              <a:t>.</a:t>
            </a:r>
          </a:p>
          <a:p>
            <a:pPr lvl="1"/>
            <a:r>
              <a:rPr lang="en-GB" dirty="0"/>
              <a:t>starts in the Inception phase with the </a:t>
            </a:r>
            <a:r>
              <a:rPr lang="en-GB" b="1" i="1" dirty="0"/>
              <a:t>identification of actors </a:t>
            </a:r>
            <a:r>
              <a:rPr lang="en-GB" dirty="0"/>
              <a:t>and </a:t>
            </a:r>
            <a:r>
              <a:rPr lang="en-GB" b="1" i="1" dirty="0"/>
              <a:t>principal use cases </a:t>
            </a:r>
            <a:r>
              <a:rPr lang="en-GB" dirty="0"/>
              <a:t>for the system, and is then matured in the elaboration phase, by adding more details and additional use cases.</a:t>
            </a:r>
          </a:p>
        </p:txBody>
      </p:sp>
    </p:spTree>
    <p:extLst>
      <p:ext uri="{BB962C8B-B14F-4D97-AF65-F5344CB8AC3E}">
        <p14:creationId xmlns:p14="http://schemas.microsoft.com/office/powerpoint/2010/main" val="338464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Graphical Constructs</a:t>
            </a:r>
          </a:p>
        </p:txBody>
      </p:sp>
      <p:sp>
        <p:nvSpPr>
          <p:cNvPr id="3" name="内容占位符 2"/>
          <p:cNvSpPr>
            <a:spLocks noGrp="1"/>
          </p:cNvSpPr>
          <p:nvPr>
            <p:ph idx="1"/>
          </p:nvPr>
        </p:nvSpPr>
        <p:spPr>
          <a:xfrm>
            <a:off x="838200" y="1825625"/>
            <a:ext cx="8326211" cy="4351338"/>
          </a:xfrm>
        </p:spPr>
        <p:txBody>
          <a:bodyPr/>
          <a:lstStyle/>
          <a:p>
            <a:r>
              <a:rPr lang="en-GB" b="1" i="1" dirty="0"/>
              <a:t>Actors</a:t>
            </a:r>
          </a:p>
          <a:p>
            <a:r>
              <a:rPr lang="en-GB" dirty="0"/>
              <a:t>represent anyone or anything that must interact with the system: they are not part of the system.</a:t>
            </a:r>
          </a:p>
          <a:p>
            <a:r>
              <a:rPr lang="en-GB" dirty="0"/>
              <a:t>may:</a:t>
            </a:r>
          </a:p>
          <a:p>
            <a:pPr lvl="1"/>
            <a:r>
              <a:rPr lang="en-GB" dirty="0"/>
              <a:t>only input information to the system</a:t>
            </a:r>
          </a:p>
          <a:p>
            <a:pPr lvl="1"/>
            <a:r>
              <a:rPr lang="en-GB" dirty="0"/>
              <a:t>only receive information from the system</a:t>
            </a:r>
          </a:p>
          <a:p>
            <a:pPr lvl="1"/>
            <a:r>
              <a:rPr lang="en-GB" dirty="0"/>
              <a:t>input and receive information to and from the system</a:t>
            </a:r>
          </a:p>
          <a:p>
            <a:r>
              <a:rPr lang="en-GB" dirty="0"/>
              <a:t>In the UML, an actor is represented as a stickman with a name</a:t>
            </a:r>
          </a:p>
        </p:txBody>
      </p:sp>
      <p:pic>
        <p:nvPicPr>
          <p:cNvPr id="4" name="图片 3"/>
          <p:cNvPicPr>
            <a:picLocks noChangeAspect="1"/>
          </p:cNvPicPr>
          <p:nvPr/>
        </p:nvPicPr>
        <p:blipFill>
          <a:blip r:embed="rId2"/>
          <a:stretch>
            <a:fillRect/>
          </a:stretch>
        </p:blipFill>
        <p:spPr>
          <a:xfrm>
            <a:off x="9543923" y="2628416"/>
            <a:ext cx="1599725" cy="2000734"/>
          </a:xfrm>
          <a:prstGeom prst="rect">
            <a:avLst/>
          </a:prstGeom>
        </p:spPr>
      </p:pic>
    </p:spTree>
    <p:extLst>
      <p:ext uri="{BB962C8B-B14F-4D97-AF65-F5344CB8AC3E}">
        <p14:creationId xmlns:p14="http://schemas.microsoft.com/office/powerpoint/2010/main" val="2490613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Use Cases</a:t>
            </a:r>
          </a:p>
        </p:txBody>
      </p:sp>
      <p:sp>
        <p:nvSpPr>
          <p:cNvPr id="3" name="内容占位符 2"/>
          <p:cNvSpPr>
            <a:spLocks noGrp="1"/>
          </p:cNvSpPr>
          <p:nvPr>
            <p:ph idx="1"/>
          </p:nvPr>
        </p:nvSpPr>
        <p:spPr/>
        <p:txBody>
          <a:bodyPr/>
          <a:lstStyle/>
          <a:p>
            <a:r>
              <a:rPr lang="en-GB" dirty="0"/>
              <a:t>represent the functionality provided by the system; that is:</a:t>
            </a:r>
          </a:p>
          <a:p>
            <a:pPr lvl="1"/>
            <a:r>
              <a:rPr lang="en-GB" dirty="0"/>
              <a:t>what capabilities will be provided to an actor by the system or</a:t>
            </a:r>
          </a:p>
          <a:p>
            <a:pPr lvl="1"/>
            <a:r>
              <a:rPr lang="en-GB" dirty="0"/>
              <a:t>what tasks are performed by each actor?</a:t>
            </a:r>
          </a:p>
          <a:p>
            <a:r>
              <a:rPr lang="en-GB" dirty="0"/>
              <a:t>sequence of transactions performed by a system that yields a measurable result of values for a particular actor.</a:t>
            </a:r>
          </a:p>
          <a:p>
            <a:r>
              <a:rPr lang="en-GB" dirty="0"/>
              <a:t>In the UML, a use case is represented by an oval with a name inside:</a:t>
            </a:r>
          </a:p>
        </p:txBody>
      </p:sp>
      <p:pic>
        <p:nvPicPr>
          <p:cNvPr id="4" name="图片 3"/>
          <p:cNvPicPr>
            <a:picLocks noChangeAspect="1"/>
          </p:cNvPicPr>
          <p:nvPr/>
        </p:nvPicPr>
        <p:blipFill>
          <a:blip r:embed="rId2"/>
          <a:stretch>
            <a:fillRect/>
          </a:stretch>
        </p:blipFill>
        <p:spPr>
          <a:xfrm>
            <a:off x="4240618" y="4764088"/>
            <a:ext cx="2902500" cy="1297667"/>
          </a:xfrm>
          <a:prstGeom prst="rect">
            <a:avLst/>
          </a:prstGeom>
        </p:spPr>
      </p:pic>
    </p:spTree>
    <p:extLst>
      <p:ext uri="{BB962C8B-B14F-4D97-AF65-F5344CB8AC3E}">
        <p14:creationId xmlns:p14="http://schemas.microsoft.com/office/powerpoint/2010/main" val="4273933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Use Case Relationships</a:t>
            </a:r>
          </a:p>
        </p:txBody>
      </p:sp>
      <p:sp>
        <p:nvSpPr>
          <p:cNvPr id="3" name="内容占位符 2"/>
          <p:cNvSpPr>
            <a:spLocks noGrp="1"/>
          </p:cNvSpPr>
          <p:nvPr>
            <p:ph idx="1"/>
          </p:nvPr>
        </p:nvSpPr>
        <p:spPr/>
        <p:txBody>
          <a:bodyPr>
            <a:normAutofit fontScale="92500" lnSpcReduction="20000"/>
          </a:bodyPr>
          <a:lstStyle/>
          <a:p>
            <a:r>
              <a:rPr lang="en-GB" i="1" dirty="0"/>
              <a:t>Association</a:t>
            </a:r>
            <a:r>
              <a:rPr lang="en-GB" dirty="0"/>
              <a:t>:</a:t>
            </a:r>
          </a:p>
          <a:p>
            <a:pPr lvl="1"/>
            <a:r>
              <a:rPr lang="en-GB" dirty="0"/>
              <a:t>a relationship that represents communication between an actor and a use case;</a:t>
            </a:r>
          </a:p>
          <a:p>
            <a:pPr lvl="1"/>
            <a:r>
              <a:rPr lang="en-GB" dirty="0"/>
              <a:t>can be navigable in both ways or in only one way.</a:t>
            </a:r>
          </a:p>
          <a:p>
            <a:r>
              <a:rPr lang="en-GB" dirty="0"/>
              <a:t>Inheritance:</a:t>
            </a:r>
          </a:p>
          <a:p>
            <a:pPr lvl="1"/>
            <a:r>
              <a:rPr lang="en-GB" dirty="0"/>
              <a:t>Generalization or specialization relationships that may exist between actors.</a:t>
            </a:r>
          </a:p>
          <a:p>
            <a:r>
              <a:rPr lang="en-GB" dirty="0"/>
              <a:t>Two types of relationships that may exist between use cases: </a:t>
            </a:r>
            <a:r>
              <a:rPr lang="en-GB" i="1" dirty="0"/>
              <a:t>uses </a:t>
            </a:r>
            <a:r>
              <a:rPr lang="en-GB" dirty="0"/>
              <a:t>and </a:t>
            </a:r>
            <a:r>
              <a:rPr lang="en-GB" i="1" dirty="0"/>
              <a:t>extends</a:t>
            </a:r>
            <a:r>
              <a:rPr lang="en-GB" dirty="0"/>
              <a:t>:</a:t>
            </a:r>
          </a:p>
          <a:p>
            <a:pPr lvl="1"/>
            <a:r>
              <a:rPr lang="en-GB" dirty="0"/>
              <a:t>A functionality shared by multiple use cases can be placed in a separate use case which is related to these uses cases by a </a:t>
            </a:r>
            <a:r>
              <a:rPr lang="en-GB" i="1" dirty="0"/>
              <a:t>uses </a:t>
            </a:r>
            <a:r>
              <a:rPr lang="en-GB" dirty="0"/>
              <a:t>relationship.</a:t>
            </a:r>
          </a:p>
          <a:p>
            <a:pPr lvl="1"/>
            <a:r>
              <a:rPr lang="en-GB" dirty="0"/>
              <a:t>An </a:t>
            </a:r>
            <a:r>
              <a:rPr lang="en-GB" i="1" dirty="0"/>
              <a:t>extends </a:t>
            </a:r>
            <a:r>
              <a:rPr lang="en-GB" dirty="0"/>
              <a:t>relationship is used to show:</a:t>
            </a:r>
          </a:p>
          <a:p>
            <a:pPr lvl="2"/>
            <a:r>
              <a:rPr lang="en-GB" dirty="0"/>
              <a:t>Optional behaviour</a:t>
            </a:r>
          </a:p>
          <a:p>
            <a:pPr lvl="2"/>
            <a:r>
              <a:rPr lang="en-GB" dirty="0"/>
              <a:t>Behaviour that is only run under certain conditions, such as triggering an alarm</a:t>
            </a:r>
          </a:p>
          <a:p>
            <a:pPr lvl="2"/>
            <a:r>
              <a:rPr lang="en-GB" dirty="0"/>
              <a:t>Different flows which may be run based on actor selection</a:t>
            </a:r>
          </a:p>
        </p:txBody>
      </p:sp>
    </p:spTree>
    <p:extLst>
      <p:ext uri="{BB962C8B-B14F-4D97-AF65-F5344CB8AC3E}">
        <p14:creationId xmlns:p14="http://schemas.microsoft.com/office/powerpoint/2010/main" val="6398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Use Case Diagrams</a:t>
            </a:r>
          </a:p>
        </p:txBody>
      </p:sp>
      <p:sp>
        <p:nvSpPr>
          <p:cNvPr id="3" name="内容占位符 2"/>
          <p:cNvSpPr>
            <a:spLocks noGrp="1"/>
          </p:cNvSpPr>
          <p:nvPr>
            <p:ph idx="1"/>
          </p:nvPr>
        </p:nvSpPr>
        <p:spPr/>
        <p:txBody>
          <a:bodyPr/>
          <a:lstStyle/>
          <a:p>
            <a:r>
              <a:rPr lang="en-GB" dirty="0"/>
              <a:t>A graphical view of the actors, use cases, and their interactions identified for a system.</a:t>
            </a:r>
          </a:p>
          <a:p>
            <a:pPr lvl="1"/>
            <a:r>
              <a:rPr lang="en-GB" dirty="0"/>
              <a:t>Consists of the system boundary, and the graphical description of the actors, use cases, and their relationships.</a:t>
            </a:r>
          </a:p>
        </p:txBody>
      </p:sp>
    </p:spTree>
    <p:extLst>
      <p:ext uri="{BB962C8B-B14F-4D97-AF65-F5344CB8AC3E}">
        <p14:creationId xmlns:p14="http://schemas.microsoft.com/office/powerpoint/2010/main" val="180466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177381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05761" y="1873705"/>
            <a:ext cx="7631947" cy="4743450"/>
          </a:xfrm>
          <a:prstGeom prst="rect">
            <a:avLst/>
          </a:prstGeom>
        </p:spPr>
      </p:pic>
      <p:sp>
        <p:nvSpPr>
          <p:cNvPr id="2" name="标题 1"/>
          <p:cNvSpPr>
            <a:spLocks noGrp="1"/>
          </p:cNvSpPr>
          <p:nvPr>
            <p:ph type="title"/>
          </p:nvPr>
        </p:nvSpPr>
        <p:spPr/>
        <p:txBody>
          <a:bodyPr>
            <a:normAutofit/>
          </a:bodyPr>
          <a:lstStyle/>
          <a:p>
            <a:r>
              <a:rPr lang="en-GB" dirty="0"/>
              <a:t>Use Case Diagram Example: (Embedded) Cellular Telephone System</a:t>
            </a:r>
          </a:p>
        </p:txBody>
      </p:sp>
    </p:spTree>
    <p:extLst>
      <p:ext uri="{BB962C8B-B14F-4D97-AF65-F5344CB8AC3E}">
        <p14:creationId xmlns:p14="http://schemas.microsoft.com/office/powerpoint/2010/main" val="151705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a:t>
            </a:r>
          </a:p>
        </p:txBody>
      </p:sp>
      <p:sp>
        <p:nvSpPr>
          <p:cNvPr id="3" name="内容占位符 2"/>
          <p:cNvSpPr>
            <a:spLocks noGrp="1"/>
          </p:cNvSpPr>
          <p:nvPr>
            <p:ph idx="1"/>
          </p:nvPr>
        </p:nvSpPr>
        <p:spPr/>
        <p:txBody>
          <a:bodyPr>
            <a:normAutofit/>
          </a:bodyPr>
          <a:lstStyle/>
          <a:p>
            <a:r>
              <a:rPr lang="en-GB" sz="3200" dirty="0"/>
              <a:t>Provide the use case diagram for the architecture of an ATM System</a:t>
            </a:r>
          </a:p>
        </p:txBody>
      </p:sp>
    </p:spTree>
    <p:extLst>
      <p:ext uri="{BB962C8B-B14F-4D97-AF65-F5344CB8AC3E}">
        <p14:creationId xmlns:p14="http://schemas.microsoft.com/office/powerpoint/2010/main" val="1905864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67FDC4C-D228-47E7-AA55-A2F5DF5782D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Provide the use case diagram for the architecture of an ATM System</a:t>
            </a:r>
          </a:p>
        </p:txBody>
      </p:sp>
      <p:sp>
        <p:nvSpPr>
          <p:cNvPr id="7" name="矩形: 圆角 6">
            <a:extLst>
              <a:ext uri="{FF2B5EF4-FFF2-40B4-BE49-F238E27FC236}">
                <a16:creationId xmlns:a16="http://schemas.microsoft.com/office/drawing/2014/main" id="{9A5391F1-E37F-40E7-AAF4-975529580B6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6E8867B-9130-488F-89EF-2AD48ECFC8B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00D9F6AC-56B7-42A7-92E0-11B19BCD0E1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0AFC40CD-5D9A-40F2-A67C-5D7C03CA4CF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AD30F95F-6BBE-455E-929C-3F58C6C035C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BCCDF16A-F24C-41B8-BA80-61DA07C6647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ja-JP"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CEB6855F-E079-4825-B174-39E7DC5CAA67}"/>
                </a:ext>
              </a:extLst>
            </p:cNvPr>
            <p:cNvSpPr txBox="1"/>
            <p:nvPr>
              <p:custDataLst>
                <p:tags r:id="rId10"/>
              </p:custDataLst>
            </p:nvPr>
          </p:nvSpPr>
          <p:spPr>
            <a:xfrm>
              <a:off x="1190943" y="109220"/>
              <a:ext cx="2286000" cy="508000"/>
            </a:xfrm>
            <a:prstGeom prst="rect">
              <a:avLst/>
            </a:prstGeom>
            <a:noFill/>
          </p:spPr>
          <p:txBody>
            <a:bodyPr vert="horz" wrap="none" rtlCol="0" anchor="ctr" anchorCtr="0">
              <a:noAutofit/>
            </a:bodyPr>
            <a:lstStyle/>
            <a:p>
              <a:r>
                <a:rPr lang="en-US" altLang="ja-JP"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ja-JP"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x-none"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825590F-3674-4CD1-AD30-143E5CA922A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72384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22145" y="169243"/>
            <a:ext cx="8972943" cy="6214594"/>
          </a:xfrm>
          <a:prstGeom prst="rect">
            <a:avLst/>
          </a:prstGeom>
        </p:spPr>
      </p:pic>
    </p:spTree>
    <p:extLst>
      <p:ext uri="{BB962C8B-B14F-4D97-AF65-F5344CB8AC3E}">
        <p14:creationId xmlns:p14="http://schemas.microsoft.com/office/powerpoint/2010/main" val="537415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97275" y="289984"/>
            <a:ext cx="8295861" cy="6437388"/>
          </a:xfrm>
          <a:prstGeom prst="rect">
            <a:avLst/>
          </a:prstGeom>
        </p:spPr>
      </p:pic>
    </p:spTree>
    <p:extLst>
      <p:ext uri="{BB962C8B-B14F-4D97-AF65-F5344CB8AC3E}">
        <p14:creationId xmlns:p14="http://schemas.microsoft.com/office/powerpoint/2010/main" val="1754346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Example</a:t>
            </a:r>
          </a:p>
        </p:txBody>
      </p:sp>
      <p:pic>
        <p:nvPicPr>
          <p:cNvPr id="4" name="Picture 3" descr="uml seq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392" y="1806780"/>
            <a:ext cx="5430687" cy="4845117"/>
          </a:xfrm>
          <a:prstGeom prst="rect">
            <a:avLst/>
          </a:prstGeom>
        </p:spPr>
      </p:pic>
    </p:spTree>
    <p:extLst>
      <p:ext uri="{BB962C8B-B14F-4D97-AF65-F5344CB8AC3E}">
        <p14:creationId xmlns:p14="http://schemas.microsoft.com/office/powerpoint/2010/main" val="4228080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a:t>
            </a:r>
          </a:p>
        </p:txBody>
      </p:sp>
      <p:sp>
        <p:nvSpPr>
          <p:cNvPr id="3" name="内容占位符 2"/>
          <p:cNvSpPr>
            <a:spLocks noGrp="1"/>
          </p:cNvSpPr>
          <p:nvPr>
            <p:ph idx="1"/>
          </p:nvPr>
        </p:nvSpPr>
        <p:spPr>
          <a:xfrm>
            <a:off x="838200" y="1825625"/>
            <a:ext cx="10032546" cy="4351338"/>
          </a:xfrm>
        </p:spPr>
        <p:txBody>
          <a:bodyPr/>
          <a:lstStyle/>
          <a:p>
            <a:r>
              <a:rPr lang="en-GB" dirty="0"/>
              <a:t>Expand your Use Case with a sequence diagram to document a basic sequence of actions during transactions</a:t>
            </a:r>
          </a:p>
        </p:txBody>
      </p:sp>
    </p:spTree>
    <p:extLst>
      <p:ext uri="{BB962C8B-B14F-4D97-AF65-F5344CB8AC3E}">
        <p14:creationId xmlns:p14="http://schemas.microsoft.com/office/powerpoint/2010/main" val="413699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a:t>
            </a:r>
          </a:p>
        </p:txBody>
      </p:sp>
      <p:sp>
        <p:nvSpPr>
          <p:cNvPr id="3" name="内容占位符 2"/>
          <p:cNvSpPr>
            <a:spLocks noGrp="1"/>
          </p:cNvSpPr>
          <p:nvPr>
            <p:ph idx="1"/>
          </p:nvPr>
        </p:nvSpPr>
        <p:spPr>
          <a:xfrm>
            <a:off x="838200" y="1825625"/>
            <a:ext cx="5452382" cy="4351338"/>
          </a:xfrm>
        </p:spPr>
        <p:txBody>
          <a:bodyPr/>
          <a:lstStyle/>
          <a:p>
            <a:r>
              <a:rPr lang="en-GB" dirty="0"/>
              <a:t>Expand your Use Case with a sequence diagram to document a basic sequence of actions during transactions</a:t>
            </a:r>
          </a:p>
        </p:txBody>
      </p:sp>
      <p:pic>
        <p:nvPicPr>
          <p:cNvPr id="4" name="图片 3"/>
          <p:cNvPicPr>
            <a:picLocks noChangeAspect="1"/>
          </p:cNvPicPr>
          <p:nvPr/>
        </p:nvPicPr>
        <p:blipFill>
          <a:blip r:embed="rId2"/>
          <a:stretch>
            <a:fillRect/>
          </a:stretch>
        </p:blipFill>
        <p:spPr>
          <a:xfrm>
            <a:off x="6039235" y="159204"/>
            <a:ext cx="5232922" cy="6604907"/>
          </a:xfrm>
          <a:prstGeom prst="rect">
            <a:avLst/>
          </a:prstGeom>
        </p:spPr>
      </p:pic>
    </p:spTree>
    <p:extLst>
      <p:ext uri="{BB962C8B-B14F-4D97-AF65-F5344CB8AC3E}">
        <p14:creationId xmlns:p14="http://schemas.microsoft.com/office/powerpoint/2010/main" val="332030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67FDC4C-D228-47E7-AA55-A2F5DF5782D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Submit your answer here</a:t>
            </a:r>
          </a:p>
        </p:txBody>
      </p:sp>
      <p:sp>
        <p:nvSpPr>
          <p:cNvPr id="7" name="矩形: 圆角 6">
            <a:extLst>
              <a:ext uri="{FF2B5EF4-FFF2-40B4-BE49-F238E27FC236}">
                <a16:creationId xmlns:a16="http://schemas.microsoft.com/office/drawing/2014/main" id="{9A5391F1-E37F-40E7-AAF4-975529580B6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6E8867B-9130-488F-89EF-2AD48ECFC8B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00D9F6AC-56B7-42A7-92E0-11B19BCD0E1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0AFC40CD-5D9A-40F2-A67C-5D7C03CA4CF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AD30F95F-6BBE-455E-929C-3F58C6C035C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BCCDF16A-F24C-41B8-BA80-61DA07C6647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ja-JP"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CEB6855F-E079-4825-B174-39E7DC5CAA67}"/>
                </a:ext>
              </a:extLst>
            </p:cNvPr>
            <p:cNvSpPr txBox="1"/>
            <p:nvPr>
              <p:custDataLst>
                <p:tags r:id="rId10"/>
              </p:custDataLst>
            </p:nvPr>
          </p:nvSpPr>
          <p:spPr>
            <a:xfrm>
              <a:off x="1190943" y="109220"/>
              <a:ext cx="2286000" cy="508000"/>
            </a:xfrm>
            <a:prstGeom prst="rect">
              <a:avLst/>
            </a:prstGeom>
            <a:noFill/>
          </p:spPr>
          <p:txBody>
            <a:bodyPr vert="horz" wrap="none" rtlCol="0" anchor="ctr" anchorCtr="0">
              <a:noAutofit/>
            </a:bodyPr>
            <a:lstStyle/>
            <a:p>
              <a:r>
                <a:rPr lang="en-US" altLang="ja-JP"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ja-JP"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x-none"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825590F-3674-4CD1-AD30-143E5CA922A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98288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Textual Description of a Use Case</a:t>
            </a:r>
          </a:p>
        </p:txBody>
      </p:sp>
      <p:sp>
        <p:nvSpPr>
          <p:cNvPr id="3" name="内容占位符 2"/>
          <p:cNvSpPr>
            <a:spLocks noGrp="1"/>
          </p:cNvSpPr>
          <p:nvPr>
            <p:ph idx="1"/>
          </p:nvPr>
        </p:nvSpPr>
        <p:spPr/>
        <p:txBody>
          <a:bodyPr>
            <a:normAutofit lnSpcReduction="10000"/>
          </a:bodyPr>
          <a:lstStyle/>
          <a:p>
            <a:r>
              <a:rPr lang="en-GB" dirty="0"/>
              <a:t>Each use case is documented with a flow of events, which is a description of the events needed to accomplish the required </a:t>
            </a:r>
            <a:r>
              <a:rPr lang="en-GB" dirty="0" err="1"/>
              <a:t>behavior</a:t>
            </a:r>
            <a:r>
              <a:rPr lang="en-GB" dirty="0"/>
              <a:t>.</a:t>
            </a:r>
          </a:p>
          <a:p>
            <a:r>
              <a:rPr lang="en-GB" dirty="0"/>
              <a:t>The flow of events is written in the language of the domain and describe what the system should do and not how the system does it.</a:t>
            </a:r>
          </a:p>
          <a:p>
            <a:r>
              <a:rPr lang="en-GB" dirty="0"/>
              <a:t>The flow of events should include:</a:t>
            </a:r>
          </a:p>
          <a:p>
            <a:pPr lvl="1"/>
            <a:r>
              <a:rPr lang="en-GB" dirty="0"/>
              <a:t>When and how the use case starts and ends</a:t>
            </a:r>
          </a:p>
          <a:p>
            <a:pPr lvl="1"/>
            <a:r>
              <a:rPr lang="en-GB" dirty="0"/>
              <a:t>What interaction the use case has with the actors</a:t>
            </a:r>
          </a:p>
          <a:p>
            <a:pPr lvl="1"/>
            <a:r>
              <a:rPr lang="en-GB" dirty="0"/>
              <a:t>What data is needed by the use case</a:t>
            </a:r>
          </a:p>
          <a:p>
            <a:pPr lvl="1"/>
            <a:r>
              <a:rPr lang="en-GB" dirty="0"/>
              <a:t>The normal sequence of events for the use case</a:t>
            </a:r>
          </a:p>
          <a:p>
            <a:pPr lvl="1"/>
            <a:r>
              <a:rPr lang="en-GB" dirty="0"/>
              <a:t>The description of any alternate or exceptional flows</a:t>
            </a:r>
          </a:p>
        </p:txBody>
      </p:sp>
    </p:spTree>
    <p:extLst>
      <p:ext uri="{BB962C8B-B14F-4D97-AF65-F5344CB8AC3E}">
        <p14:creationId xmlns:p14="http://schemas.microsoft.com/office/powerpoint/2010/main" val="356965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Views</a:t>
            </a:r>
          </a:p>
        </p:txBody>
      </p:sp>
      <p:sp>
        <p:nvSpPr>
          <p:cNvPr id="3" name="Content Placeholder 2"/>
          <p:cNvSpPr>
            <a:spLocks noGrp="1"/>
          </p:cNvSpPr>
          <p:nvPr>
            <p:ph idx="1"/>
          </p:nvPr>
        </p:nvSpPr>
        <p:spPr/>
        <p:txBody>
          <a:bodyPr>
            <a:normAutofit/>
          </a:bodyPr>
          <a:lstStyle/>
          <a:p>
            <a:r>
              <a:rPr lang="en-GB" dirty="0"/>
              <a:t>Architecture Is a Set of Software Structures </a:t>
            </a:r>
            <a:endParaRPr lang="en-US" dirty="0"/>
          </a:p>
          <a:p>
            <a:r>
              <a:rPr lang="en-US" dirty="0"/>
              <a:t>A </a:t>
            </a:r>
            <a:r>
              <a:rPr lang="en-US" i="1" dirty="0"/>
              <a:t>structure</a:t>
            </a:r>
            <a:r>
              <a:rPr lang="en-US" dirty="0"/>
              <a:t> is the set of elements itself, as they exist in software or hardware.</a:t>
            </a:r>
          </a:p>
          <a:p>
            <a:r>
              <a:rPr lang="en-US" dirty="0"/>
              <a:t>In short, a view is a representation of a structure. </a:t>
            </a:r>
          </a:p>
          <a:p>
            <a:r>
              <a:rPr lang="en-US" dirty="0"/>
              <a:t>Architects design structures. They document views of those structures.</a:t>
            </a:r>
          </a:p>
        </p:txBody>
      </p:sp>
    </p:spTree>
    <p:extLst>
      <p:ext uri="{BB962C8B-B14F-4D97-AF65-F5344CB8AC3E}">
        <p14:creationId xmlns:p14="http://schemas.microsoft.com/office/powerpoint/2010/main" val="2907166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Textual Description of a Use Case</a:t>
            </a:r>
          </a:p>
        </p:txBody>
      </p:sp>
      <p:pic>
        <p:nvPicPr>
          <p:cNvPr id="4" name="图片 3"/>
          <p:cNvPicPr>
            <a:picLocks noChangeAspect="1"/>
          </p:cNvPicPr>
          <p:nvPr/>
        </p:nvPicPr>
        <p:blipFill>
          <a:blip r:embed="rId2"/>
          <a:stretch>
            <a:fillRect/>
          </a:stretch>
        </p:blipFill>
        <p:spPr>
          <a:xfrm>
            <a:off x="2203499" y="1890500"/>
            <a:ext cx="7785001" cy="3077000"/>
          </a:xfrm>
          <a:prstGeom prst="rect">
            <a:avLst/>
          </a:prstGeom>
        </p:spPr>
      </p:pic>
    </p:spTree>
    <p:extLst>
      <p:ext uri="{BB962C8B-B14F-4D97-AF65-F5344CB8AC3E}">
        <p14:creationId xmlns:p14="http://schemas.microsoft.com/office/powerpoint/2010/main" val="1543256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 2</a:t>
            </a:r>
          </a:p>
        </p:txBody>
      </p:sp>
      <p:pic>
        <p:nvPicPr>
          <p:cNvPr id="6" name="Picture 3" descr="UML use case diagra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556792"/>
            <a:ext cx="7150100" cy="4178300"/>
          </a:xfrm>
          <a:prstGeom prst="rect">
            <a:avLst/>
          </a:prstGeom>
        </p:spPr>
      </p:pic>
    </p:spTree>
    <p:extLst>
      <p:ext uri="{BB962C8B-B14F-4D97-AF65-F5344CB8AC3E}">
        <p14:creationId xmlns:p14="http://schemas.microsoft.com/office/powerpoint/2010/main" val="289537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 Example </a:t>
            </a:r>
          </a:p>
        </p:txBody>
      </p:sp>
      <p:pic>
        <p:nvPicPr>
          <p:cNvPr id="4" name="Picture 3" descr="use case des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620" y="1459093"/>
            <a:ext cx="9144000" cy="4480682"/>
          </a:xfrm>
          <a:prstGeom prst="rect">
            <a:avLst/>
          </a:prstGeom>
        </p:spPr>
      </p:pic>
    </p:spTree>
    <p:extLst>
      <p:ext uri="{BB962C8B-B14F-4D97-AF65-F5344CB8AC3E}">
        <p14:creationId xmlns:p14="http://schemas.microsoft.com/office/powerpoint/2010/main" val="4240190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a:t>
            </a:r>
          </a:p>
        </p:txBody>
      </p:sp>
      <p:sp>
        <p:nvSpPr>
          <p:cNvPr id="3" name="内容占位符 2"/>
          <p:cNvSpPr>
            <a:spLocks noGrp="1"/>
          </p:cNvSpPr>
          <p:nvPr>
            <p:ph idx="1"/>
          </p:nvPr>
        </p:nvSpPr>
        <p:spPr>
          <a:xfrm>
            <a:off x="838200" y="1825625"/>
            <a:ext cx="5807529" cy="4351338"/>
          </a:xfrm>
        </p:spPr>
        <p:txBody>
          <a:bodyPr>
            <a:normAutofit fontScale="70000" lnSpcReduction="20000"/>
          </a:bodyPr>
          <a:lstStyle/>
          <a:p>
            <a:r>
              <a:rPr lang="en-GB" sz="3100" dirty="0"/>
              <a:t>Provide the textual description for </a:t>
            </a:r>
            <a:r>
              <a:rPr lang="en-GB" sz="3100" b="1" dirty="0"/>
              <a:t>Check PIN </a:t>
            </a:r>
            <a:r>
              <a:rPr lang="en-GB" sz="3100" dirty="0"/>
              <a:t>Use Case of our ATM </a:t>
            </a:r>
            <a:endParaRPr lang="en-GB" sz="3200" dirty="0"/>
          </a:p>
          <a:p>
            <a:pPr lvl="1"/>
            <a:r>
              <a:rPr lang="en-GB" dirty="0"/>
              <a:t>ATM System Requirements:</a:t>
            </a:r>
          </a:p>
          <a:p>
            <a:pPr lvl="2"/>
            <a:r>
              <a:rPr lang="en-GB" dirty="0"/>
              <a:t>The Interbank Consortium, a hypothetical financial institution, has directed its software development subsidiary, Interbank Software, to develop new services that support a network of automated teller machines (ATMs).</a:t>
            </a:r>
          </a:p>
          <a:p>
            <a:pPr lvl="2"/>
            <a:r>
              <a:rPr lang="en-GB" dirty="0"/>
              <a:t>Customers use ATMs to make queries, withdrawals, deposits and funds transfers involving their accounts. Thieves or crooks must be prevented from interfering with these actions.</a:t>
            </a:r>
          </a:p>
          <a:p>
            <a:pPr lvl="2"/>
            <a:r>
              <a:rPr lang="en-GB" dirty="0"/>
              <a:t>Interactions with the ATM would work like this:</a:t>
            </a:r>
          </a:p>
          <a:p>
            <a:pPr lvl="2"/>
            <a:r>
              <a:rPr lang="en-GB" dirty="0"/>
              <a:t>The customer inserts his/her bank card into the ATM.</a:t>
            </a:r>
          </a:p>
          <a:p>
            <a:pPr lvl="2"/>
            <a:r>
              <a:rPr lang="en-GB" dirty="0"/>
              <a:t>The ATM prompts the customer for a "password" which the user enters at the ATM.</a:t>
            </a:r>
          </a:p>
          <a:p>
            <a:pPr lvl="2"/>
            <a:r>
              <a:rPr lang="en-GB" dirty="0"/>
              <a:t>The customer then selects an action to be performed; the selected action is then performed by the branch (perhaps causing dispersal of cash at the ATM).</a:t>
            </a:r>
          </a:p>
          <a:p>
            <a:pPr lvl="2"/>
            <a:r>
              <a:rPr lang="en-GB" dirty="0"/>
              <a:t>Additionally, the bank would like to be able to use the system to maintain statistics about customers’ behaviour in order to adapt its services to their needs, and also to send them some advertisements when they are using the system.</a:t>
            </a:r>
          </a:p>
          <a:p>
            <a:endParaRPr lang="en-GB" sz="3200" dirty="0"/>
          </a:p>
        </p:txBody>
      </p:sp>
      <p:pic>
        <p:nvPicPr>
          <p:cNvPr id="4" name="图片 3"/>
          <p:cNvPicPr>
            <a:picLocks noChangeAspect="1"/>
          </p:cNvPicPr>
          <p:nvPr/>
        </p:nvPicPr>
        <p:blipFill>
          <a:blip r:embed="rId2"/>
          <a:stretch>
            <a:fillRect/>
          </a:stretch>
        </p:blipFill>
        <p:spPr>
          <a:xfrm>
            <a:off x="6935561" y="1973263"/>
            <a:ext cx="4674054" cy="3626953"/>
          </a:xfrm>
          <a:prstGeom prst="rect">
            <a:avLst/>
          </a:prstGeom>
        </p:spPr>
      </p:pic>
    </p:spTree>
    <p:extLst>
      <p:ext uri="{BB962C8B-B14F-4D97-AF65-F5344CB8AC3E}">
        <p14:creationId xmlns:p14="http://schemas.microsoft.com/office/powerpoint/2010/main" val="2009724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70812" y="326137"/>
            <a:ext cx="8250375" cy="6249946"/>
          </a:xfrm>
          <a:prstGeom prst="rect">
            <a:avLst/>
          </a:prstGeom>
        </p:spPr>
      </p:pic>
    </p:spTree>
    <p:extLst>
      <p:ext uri="{BB962C8B-B14F-4D97-AF65-F5344CB8AC3E}">
        <p14:creationId xmlns:p14="http://schemas.microsoft.com/office/powerpoint/2010/main" val="2995195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GB"/>
          </a:p>
        </p:txBody>
      </p:sp>
      <p:sp>
        <p:nvSpPr>
          <p:cNvPr id="3" name="内容占位符 2"/>
          <p:cNvSpPr>
            <a:spLocks noGrp="1"/>
          </p:cNvSpPr>
          <p:nvPr>
            <p:ph idx="1"/>
          </p:nvPr>
        </p:nvSpPr>
        <p:spPr/>
        <p:txBody>
          <a:bodyPr/>
          <a:lstStyle/>
          <a:p>
            <a:endParaRPr lang="en-GB"/>
          </a:p>
        </p:txBody>
      </p:sp>
      <p:pic>
        <p:nvPicPr>
          <p:cNvPr id="4" name="图片 3"/>
          <p:cNvPicPr>
            <a:picLocks noChangeAspect="1"/>
          </p:cNvPicPr>
          <p:nvPr/>
        </p:nvPicPr>
        <p:blipFill>
          <a:blip r:embed="rId2"/>
          <a:stretch>
            <a:fillRect/>
          </a:stretch>
        </p:blipFill>
        <p:spPr>
          <a:xfrm>
            <a:off x="200999" y="-53167"/>
            <a:ext cx="11790001" cy="6964334"/>
          </a:xfrm>
          <a:prstGeom prst="rect">
            <a:avLst/>
          </a:prstGeom>
        </p:spPr>
      </p:pic>
    </p:spTree>
    <p:extLst>
      <p:ext uri="{BB962C8B-B14F-4D97-AF65-F5344CB8AC3E}">
        <p14:creationId xmlns:p14="http://schemas.microsoft.com/office/powerpoint/2010/main" val="71642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endParaRPr lang="en-GB" dirty="0"/>
          </a:p>
        </p:txBody>
      </p:sp>
      <p:sp>
        <p:nvSpPr>
          <p:cNvPr id="3" name="内容占位符 2"/>
          <p:cNvSpPr>
            <a:spLocks noGrp="1"/>
          </p:cNvSpPr>
          <p:nvPr>
            <p:ph idx="1"/>
          </p:nvPr>
        </p:nvSpPr>
        <p:spPr/>
        <p:txBody>
          <a:bodyPr>
            <a:normAutofit fontScale="85000" lnSpcReduction="20000"/>
          </a:bodyPr>
          <a:lstStyle/>
          <a:p>
            <a:r>
              <a:rPr lang="en-US" dirty="0"/>
              <a:t>Relating Structures to Each Other</a:t>
            </a:r>
          </a:p>
          <a:p>
            <a:pPr lvl="1"/>
            <a:r>
              <a:rPr lang="en-US" dirty="0"/>
              <a:t>Elements of one structure will be related to elements of other structures, and we need to reason about these relations. </a:t>
            </a:r>
          </a:p>
          <a:p>
            <a:pPr lvl="2"/>
            <a:r>
              <a:rPr lang="en-US" dirty="0"/>
              <a:t>A module in a decomposition structure may be manifested as one, part of one, or several components in one of the component-and-connector structures. </a:t>
            </a:r>
          </a:p>
          <a:p>
            <a:pPr lvl="1"/>
            <a:r>
              <a:rPr lang="en-US" dirty="0"/>
              <a:t>In general, mappings between structures are many to many.</a:t>
            </a:r>
          </a:p>
          <a:p>
            <a:r>
              <a:rPr lang="en-CA" dirty="0"/>
              <a:t>Not all architectures need all views.</a:t>
            </a:r>
          </a:p>
          <a:p>
            <a:r>
              <a:rPr lang="en-US" dirty="0"/>
              <a:t>Architecture documents need to address the concerns of all stakeholders </a:t>
            </a:r>
          </a:p>
          <a:p>
            <a:pPr lvl="1"/>
            <a:r>
              <a:rPr lang="en-CA" dirty="0"/>
              <a:t>end-user</a:t>
            </a:r>
          </a:p>
          <a:p>
            <a:pPr lvl="1"/>
            <a:r>
              <a:rPr lang="en-CA" dirty="0"/>
              <a:t>system engineers</a:t>
            </a:r>
          </a:p>
          <a:p>
            <a:pPr lvl="1"/>
            <a:r>
              <a:rPr lang="en-CA" dirty="0"/>
              <a:t>developers</a:t>
            </a:r>
          </a:p>
          <a:p>
            <a:pPr lvl="1"/>
            <a:r>
              <a:rPr lang="en-CA" dirty="0"/>
              <a:t>project managers</a:t>
            </a:r>
          </a:p>
          <a:p>
            <a:r>
              <a:rPr lang="en-CA" dirty="0"/>
              <a:t>Use different notations for several views each one addressing one specific set for concerns.</a:t>
            </a:r>
            <a:endParaRPr lang="en-US" dirty="0"/>
          </a:p>
          <a:p>
            <a:endParaRPr lang="en-US" dirty="0"/>
          </a:p>
          <a:p>
            <a:endParaRPr lang="en-GB" dirty="0"/>
          </a:p>
        </p:txBody>
      </p:sp>
    </p:spTree>
    <p:extLst>
      <p:ext uri="{BB962C8B-B14F-4D97-AF65-F5344CB8AC3E}">
        <p14:creationId xmlns:p14="http://schemas.microsoft.com/office/powerpoint/2010/main" val="2147336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Homework 3</a:t>
            </a:r>
          </a:p>
        </p:txBody>
      </p:sp>
      <p:sp>
        <p:nvSpPr>
          <p:cNvPr id="3" name="内容占位符 2"/>
          <p:cNvSpPr>
            <a:spLocks noGrp="1"/>
          </p:cNvSpPr>
          <p:nvPr>
            <p:ph idx="1"/>
          </p:nvPr>
        </p:nvSpPr>
        <p:spPr/>
        <p:txBody>
          <a:bodyPr/>
          <a:lstStyle/>
          <a:p>
            <a:r>
              <a:rPr lang="en-GB" dirty="0"/>
              <a:t>Develop 2 more views for our ATM system. </a:t>
            </a:r>
          </a:p>
          <a:p>
            <a:r>
              <a:rPr lang="en-GB" dirty="0"/>
              <a:t>For each view describe who and when will need to use this view.</a:t>
            </a:r>
          </a:p>
          <a:p>
            <a:r>
              <a:rPr lang="en-GB" dirty="0"/>
              <a:t>Submission: </a:t>
            </a:r>
          </a:p>
          <a:p>
            <a:pPr lvl="1"/>
            <a:r>
              <a:rPr lang="en-GB" dirty="0"/>
              <a:t>Deadline</a:t>
            </a:r>
            <a:r>
              <a:rPr lang="en-GB"/>
              <a:t>:   </a:t>
            </a:r>
            <a:r>
              <a:rPr lang="en-GB">
                <a:solidFill>
                  <a:srgbClr val="FF0000"/>
                </a:solidFill>
              </a:rPr>
              <a:t>April 21</a:t>
            </a:r>
            <a:r>
              <a:rPr lang="en-GB" baseline="30000">
                <a:solidFill>
                  <a:srgbClr val="FF0000"/>
                </a:solidFill>
              </a:rPr>
              <a:t>st</a:t>
            </a:r>
            <a:r>
              <a:rPr lang="en-GB">
                <a:solidFill>
                  <a:srgbClr val="FF0000"/>
                </a:solidFill>
              </a:rPr>
              <a:t> </a:t>
            </a:r>
            <a:endParaRPr lang="en-GB" dirty="0"/>
          </a:p>
          <a:p>
            <a:pPr lvl="1"/>
            <a:r>
              <a:rPr lang="en-GB" dirty="0"/>
              <a:t>Place: submit to Blackboard</a:t>
            </a:r>
          </a:p>
        </p:txBody>
      </p:sp>
    </p:spTree>
    <p:extLst>
      <p:ext uri="{BB962C8B-B14F-4D97-AF65-F5344CB8AC3E}">
        <p14:creationId xmlns:p14="http://schemas.microsoft.com/office/powerpoint/2010/main" val="97187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Architecture Documentation</a:t>
            </a:r>
          </a:p>
        </p:txBody>
      </p:sp>
      <p:sp>
        <p:nvSpPr>
          <p:cNvPr id="3" name="Content Placeholder 2"/>
          <p:cNvSpPr>
            <a:spLocks noGrp="1"/>
          </p:cNvSpPr>
          <p:nvPr>
            <p:ph idx="1"/>
          </p:nvPr>
        </p:nvSpPr>
        <p:spPr/>
        <p:txBody>
          <a:bodyPr>
            <a:normAutofit/>
          </a:bodyPr>
          <a:lstStyle/>
          <a:p>
            <a:r>
              <a:rPr lang="en-US" sz="3200" dirty="0"/>
              <a:t>Even the best architecture will be useless if the people who need it </a:t>
            </a:r>
          </a:p>
          <a:p>
            <a:pPr lvl="1"/>
            <a:r>
              <a:rPr lang="en-US" sz="2800" dirty="0"/>
              <a:t>do not know what it is; </a:t>
            </a:r>
          </a:p>
          <a:p>
            <a:pPr lvl="1"/>
            <a:r>
              <a:rPr lang="en-US" sz="2800" dirty="0"/>
              <a:t>cannot understand it well enough to use, build, or modify it; </a:t>
            </a:r>
          </a:p>
          <a:p>
            <a:pPr lvl="1"/>
            <a:r>
              <a:rPr lang="en-US" sz="2800" dirty="0"/>
              <a:t>misunderstand it and apply it incorrectly. </a:t>
            </a:r>
          </a:p>
          <a:p>
            <a:r>
              <a:rPr lang="en-US" sz="3200" dirty="0"/>
              <a:t>All of the effort, analysis, hard work, and insightful design on the part of the architecture team will have been wasted. </a:t>
            </a:r>
            <a:endParaRPr lang="en-AU" sz="3200" dirty="0"/>
          </a:p>
        </p:txBody>
      </p:sp>
    </p:spTree>
    <p:extLst>
      <p:ext uri="{BB962C8B-B14F-4D97-AF65-F5344CB8AC3E}">
        <p14:creationId xmlns:p14="http://schemas.microsoft.com/office/powerpoint/2010/main" val="229394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Documentation and Stakeholders</a:t>
            </a:r>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a:t>Education</a:t>
            </a:r>
          </a:p>
          <a:p>
            <a:r>
              <a:rPr lang="en-US" sz="2000" dirty="0"/>
              <a:t>Introducing people to the system </a:t>
            </a:r>
          </a:p>
          <a:p>
            <a:pPr lvl="1"/>
            <a:r>
              <a:rPr lang="en-US" sz="1700" dirty="0"/>
              <a:t>New members of the team</a:t>
            </a:r>
          </a:p>
          <a:p>
            <a:pPr lvl="1"/>
            <a:r>
              <a:rPr lang="en-US" sz="1700" dirty="0"/>
              <a:t>External analysts or evaluators</a:t>
            </a:r>
          </a:p>
          <a:p>
            <a:pPr lvl="1"/>
            <a:r>
              <a:rPr lang="en-US" sz="1700" dirty="0"/>
              <a:t>New architect</a:t>
            </a:r>
          </a:p>
          <a:p>
            <a:pPr marL="0" indent="0">
              <a:buNone/>
            </a:pPr>
            <a:r>
              <a:rPr lang="en-US" sz="2000" b="1" dirty="0"/>
              <a:t>Primary vehicle for communication among stakeholders</a:t>
            </a:r>
          </a:p>
          <a:p>
            <a:r>
              <a:rPr lang="en-US" sz="2000" dirty="0"/>
              <a:t>Especially architect to developers</a:t>
            </a:r>
          </a:p>
          <a:p>
            <a:r>
              <a:rPr lang="en-US" sz="2000" dirty="0"/>
              <a:t>Especially architect to future architect!</a:t>
            </a:r>
          </a:p>
          <a:p>
            <a:pPr marL="0" indent="0">
              <a:buNone/>
            </a:pPr>
            <a:r>
              <a:rPr lang="en-US" sz="2000" b="1" dirty="0"/>
              <a:t>Basis for system analysis and construction </a:t>
            </a:r>
          </a:p>
          <a:p>
            <a:r>
              <a:rPr lang="en-US" sz="2000" dirty="0"/>
              <a:t>Architecture tells implementers what to implement. </a:t>
            </a:r>
          </a:p>
          <a:p>
            <a:r>
              <a:rPr lang="en-US" sz="2000" dirty="0"/>
              <a:t>Each module has interfaces that must be provided and uses interfaces from other modules. </a:t>
            </a:r>
          </a:p>
          <a:p>
            <a:r>
              <a:rPr lang="en-US" sz="2000" dirty="0"/>
              <a:t>Documentation can serve as a receptacle for registering and communicating unresolved issues.</a:t>
            </a:r>
          </a:p>
          <a:p>
            <a:r>
              <a:rPr lang="en-US" sz="2000" dirty="0"/>
              <a:t>Architecture documentation serves as the basis for architecture evaluation. </a:t>
            </a:r>
          </a:p>
        </p:txBody>
      </p:sp>
    </p:spTree>
    <p:extLst>
      <p:ext uri="{BB962C8B-B14F-4D97-AF65-F5344CB8AC3E}">
        <p14:creationId xmlns:p14="http://schemas.microsoft.com/office/powerpoint/2010/main" val="422855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normAutofit/>
          </a:bodyPr>
          <a:lstStyle/>
          <a:p>
            <a:r>
              <a:rPr lang="en-US" sz="3600" dirty="0"/>
              <a:t>Principle of architecture documentation:</a:t>
            </a:r>
          </a:p>
          <a:p>
            <a:pPr lvl="1"/>
            <a:r>
              <a:rPr lang="en-US" sz="3200" i="1" dirty="0"/>
              <a:t>Documenting an architecture is a matter of documenting the relevant views and then adding documentation that applies to more than one view.</a:t>
            </a:r>
          </a:p>
          <a:p>
            <a:endParaRPr lang="en-US" sz="3600" dirty="0"/>
          </a:p>
        </p:txBody>
      </p:sp>
    </p:spTree>
    <p:extLst>
      <p:ext uri="{BB962C8B-B14F-4D97-AF65-F5344CB8AC3E}">
        <p14:creationId xmlns:p14="http://schemas.microsoft.com/office/powerpoint/2010/main" val="21974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Views?  The Ones You Need!</a:t>
            </a:r>
          </a:p>
        </p:txBody>
      </p:sp>
      <p:sp>
        <p:nvSpPr>
          <p:cNvPr id="3" name="Content Placeholder 2"/>
          <p:cNvSpPr>
            <a:spLocks noGrp="1"/>
          </p:cNvSpPr>
          <p:nvPr>
            <p:ph idx="1"/>
          </p:nvPr>
        </p:nvSpPr>
        <p:spPr/>
        <p:txBody>
          <a:bodyPr>
            <a:normAutofit/>
          </a:bodyPr>
          <a:lstStyle/>
          <a:p>
            <a:r>
              <a:rPr lang="en-US" dirty="0"/>
              <a:t>Different views support different goals and uses.</a:t>
            </a:r>
          </a:p>
          <a:p>
            <a:r>
              <a:rPr lang="en-US" dirty="0"/>
              <a:t>The views you should document depend on the uses you expect to make of the documentation. </a:t>
            </a:r>
          </a:p>
          <a:p>
            <a:r>
              <a:rPr lang="en-US" dirty="0"/>
              <a:t>Each view has a cost and a benefit; you should ensure that the benefits of maintaining a view outweigh its costs.</a:t>
            </a:r>
          </a:p>
          <a:p>
            <a:endParaRPr lang="en-US" dirty="0"/>
          </a:p>
        </p:txBody>
      </p:sp>
    </p:spTree>
    <p:extLst>
      <p:ext uri="{BB962C8B-B14F-4D97-AF65-F5344CB8AC3E}">
        <p14:creationId xmlns:p14="http://schemas.microsoft.com/office/powerpoint/2010/main" val="207096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the Documentation Package</a:t>
            </a:r>
          </a:p>
        </p:txBody>
      </p:sp>
      <p:sp>
        <p:nvSpPr>
          <p:cNvPr id="3" name="Content Placeholder 2"/>
          <p:cNvSpPr>
            <a:spLocks noGrp="1"/>
          </p:cNvSpPr>
          <p:nvPr>
            <p:ph idx="1"/>
          </p:nvPr>
        </p:nvSpPr>
        <p:spPr/>
        <p:txBody>
          <a:bodyPr>
            <a:normAutofit/>
          </a:bodyPr>
          <a:lstStyle/>
          <a:p>
            <a:r>
              <a:rPr lang="en-US" sz="3200" dirty="0"/>
              <a:t>Documentation package consists of</a:t>
            </a:r>
          </a:p>
          <a:p>
            <a:pPr lvl="1"/>
            <a:r>
              <a:rPr lang="en-US" sz="2800" dirty="0"/>
              <a:t>Views</a:t>
            </a:r>
          </a:p>
          <a:p>
            <a:pPr lvl="1"/>
            <a:r>
              <a:rPr lang="en-US" sz="2800" dirty="0"/>
              <a:t>Documentation beyond views</a:t>
            </a:r>
          </a:p>
        </p:txBody>
      </p:sp>
    </p:spTree>
    <p:extLst>
      <p:ext uri="{BB962C8B-B14F-4D97-AF65-F5344CB8AC3E}">
        <p14:creationId xmlns:p14="http://schemas.microsoft.com/office/powerpoint/2010/main" val="273921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1518</Words>
  <Application>Microsoft Office PowerPoint</Application>
  <PresentationFormat>宽屏</PresentationFormat>
  <Paragraphs>180</Paragraphs>
  <Slides>47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等线</vt:lpstr>
      <vt:lpstr>Microsoft Yahei</vt:lpstr>
      <vt:lpstr>Arial</vt:lpstr>
      <vt:lpstr>Calibri</vt:lpstr>
      <vt:lpstr>Calibri Light</vt:lpstr>
      <vt:lpstr>Wingdings</vt:lpstr>
      <vt:lpstr>Office Theme</vt:lpstr>
      <vt:lpstr>Software Architecture</vt:lpstr>
      <vt:lpstr>Intended Learning Outcomes</vt:lpstr>
      <vt:lpstr>Review</vt:lpstr>
      <vt:lpstr>Structures and Views</vt:lpstr>
      <vt:lpstr>Architecture Documentation</vt:lpstr>
      <vt:lpstr>Architecture Documentation and Stakeholders</vt:lpstr>
      <vt:lpstr>Views</vt:lpstr>
      <vt:lpstr>Which Views?  The Ones You Need!</vt:lpstr>
      <vt:lpstr>Building the Documentation Package</vt:lpstr>
      <vt:lpstr>View Template</vt:lpstr>
      <vt:lpstr>PowerPoint 演示文稿</vt:lpstr>
      <vt:lpstr>Implementation and deployment views</vt:lpstr>
      <vt:lpstr>Implementation View </vt:lpstr>
      <vt:lpstr>Notation</vt:lpstr>
      <vt:lpstr>Activity</vt:lpstr>
      <vt:lpstr>PowerPoint 演示文稿</vt:lpstr>
      <vt:lpstr>Implementation and deployment views</vt:lpstr>
      <vt:lpstr>Deployment View </vt:lpstr>
      <vt:lpstr>Deployment view example </vt:lpstr>
      <vt:lpstr>Activity</vt:lpstr>
      <vt:lpstr>PowerPoint 演示文稿</vt:lpstr>
      <vt:lpstr>Implementation and deployment views</vt:lpstr>
      <vt:lpstr>PowerPoint 演示文稿</vt:lpstr>
      <vt:lpstr>Use Case View</vt:lpstr>
      <vt:lpstr>Use Case Model</vt:lpstr>
      <vt:lpstr>Graphical Constructs</vt:lpstr>
      <vt:lpstr>Use Cases</vt:lpstr>
      <vt:lpstr>Use Case Relationships</vt:lpstr>
      <vt:lpstr>Use Case Diagrams</vt:lpstr>
      <vt:lpstr>Use Case Diagram Example: (Embedded) Cellular Telephone System</vt:lpstr>
      <vt:lpstr>Activity</vt:lpstr>
      <vt:lpstr>PowerPoint 演示文稿</vt:lpstr>
      <vt:lpstr>PowerPoint 演示文稿</vt:lpstr>
      <vt:lpstr>PowerPoint 演示文稿</vt:lpstr>
      <vt:lpstr>Sequence Diagram Example</vt:lpstr>
      <vt:lpstr>Activity</vt:lpstr>
      <vt:lpstr>Activity</vt:lpstr>
      <vt:lpstr>PowerPoint 演示文稿</vt:lpstr>
      <vt:lpstr>Textual Description of a Use Case</vt:lpstr>
      <vt:lpstr>Textual Description of a Use Case</vt:lpstr>
      <vt:lpstr>Use Case Diagram Example 2</vt:lpstr>
      <vt:lpstr>Use Case Description Example </vt:lpstr>
      <vt:lpstr>Activity</vt:lpstr>
      <vt:lpstr>PowerPoint 演示文稿</vt:lpstr>
      <vt:lpstr>PowerPoint 演示文稿</vt:lpstr>
      <vt:lpstr>Discussion</vt:lpstr>
      <vt:lpstr>Homework 3</vt:lpstr>
    </vt:vector>
  </TitlesOfParts>
  <Company>HKPU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COMP3028_Spring2023_week 08_W - exercise 3</dc:title>
  <dc:creator>hkpuadmin</dc:creator>
  <cp:lastModifiedBy>刘玄昊</cp:lastModifiedBy>
  <cp:revision>235</cp:revision>
  <cp:lastPrinted>2020-10-28T02:47:49Z</cp:lastPrinted>
  <dcterms:created xsi:type="dcterms:W3CDTF">2014-08-14T09:54:55Z</dcterms:created>
  <dcterms:modified xsi:type="dcterms:W3CDTF">2023-04-20T15:29:24Z</dcterms:modified>
</cp:coreProperties>
</file>