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65" r:id="rId2"/>
    <p:sldId id="373" r:id="rId3"/>
    <p:sldId id="374" r:id="rId4"/>
    <p:sldId id="375" r:id="rId5"/>
    <p:sldId id="376" r:id="rId6"/>
    <p:sldId id="377" r:id="rId7"/>
    <p:sldId id="382" r:id="rId8"/>
    <p:sldId id="383" r:id="rId9"/>
    <p:sldId id="384" r:id="rId10"/>
    <p:sldId id="387" r:id="rId11"/>
    <p:sldId id="385" r:id="rId12"/>
    <p:sldId id="391" r:id="rId13"/>
    <p:sldId id="386" r:id="rId14"/>
    <p:sldId id="392" r:id="rId15"/>
    <p:sldId id="388" r:id="rId16"/>
    <p:sldId id="371" r:id="rId17"/>
    <p:sldId id="321" r:id="rId18"/>
    <p:sldId id="322" r:id="rId19"/>
    <p:sldId id="323" r:id="rId20"/>
    <p:sldId id="324" r:id="rId21"/>
    <p:sldId id="325" r:id="rId22"/>
    <p:sldId id="372" r:id="rId23"/>
    <p:sldId id="339" r:id="rId24"/>
    <p:sldId id="308" r:id="rId25"/>
    <p:sldId id="394" r:id="rId26"/>
    <p:sldId id="393" r:id="rId27"/>
    <p:sldId id="316" r:id="rId28"/>
    <p:sldId id="317" r:id="rId29"/>
    <p:sldId id="389" r:id="rId30"/>
    <p:sldId id="395" r:id="rId31"/>
    <p:sldId id="363"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9" autoAdjust="0"/>
    <p:restoredTop sz="94660"/>
  </p:normalViewPr>
  <p:slideViewPr>
    <p:cSldViewPr snapToGrid="0">
      <p:cViewPr varScale="1">
        <p:scale>
          <a:sx n="84" d="100"/>
          <a:sy n="84" d="100"/>
        </p:scale>
        <p:origin x="88" y="5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EAD795-B60A-4277-8970-45E91D1547AB}" type="datetimeFigureOut">
              <a:rPr lang="en-GB" smtClean="0"/>
              <a:t>21/04/2023</a:t>
            </a:fld>
            <a:endParaRPr lang="en-GB"/>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GB"/>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26B80CA-A614-4A4E-8F2C-8ADF52A4EF1B}" type="slidenum">
              <a:rPr lang="en-GB" smtClean="0"/>
              <a:t>‹#›</a:t>
            </a:fld>
            <a:endParaRPr lang="en-GB"/>
          </a:p>
        </p:txBody>
      </p:sp>
    </p:spTree>
    <p:extLst>
      <p:ext uri="{BB962C8B-B14F-4D97-AF65-F5344CB8AC3E}">
        <p14:creationId xmlns:p14="http://schemas.microsoft.com/office/powerpoint/2010/main" val="13543142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GB"/>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GB"/>
          </a:p>
        </p:txBody>
      </p:sp>
      <p:sp>
        <p:nvSpPr>
          <p:cNvPr id="4" name="日期占位符 3"/>
          <p:cNvSpPr>
            <a:spLocks noGrp="1"/>
          </p:cNvSpPr>
          <p:nvPr>
            <p:ph type="dt" sz="half" idx="10"/>
          </p:nvPr>
        </p:nvSpPr>
        <p:spPr/>
        <p:txBody>
          <a:bodyPr/>
          <a:lstStyle/>
          <a:p>
            <a:fld id="{B719C077-955B-457C-9838-285F024AEC93}" type="datetimeFigureOut">
              <a:rPr lang="en-GB" smtClean="0"/>
              <a:t>21/04/2023</a:t>
            </a:fld>
            <a:endParaRPr lang="en-GB"/>
          </a:p>
        </p:txBody>
      </p:sp>
      <p:sp>
        <p:nvSpPr>
          <p:cNvPr id="5" name="页脚占位符 4"/>
          <p:cNvSpPr>
            <a:spLocks noGrp="1"/>
          </p:cNvSpPr>
          <p:nvPr>
            <p:ph type="ftr" sz="quarter" idx="11"/>
          </p:nvPr>
        </p:nvSpPr>
        <p:spPr/>
        <p:txBody>
          <a:bodyPr/>
          <a:lstStyle/>
          <a:p>
            <a:endParaRPr lang="en-GB"/>
          </a:p>
        </p:txBody>
      </p:sp>
      <p:sp>
        <p:nvSpPr>
          <p:cNvPr id="6" name="灯片编号占位符 5"/>
          <p:cNvSpPr>
            <a:spLocks noGrp="1"/>
          </p:cNvSpPr>
          <p:nvPr>
            <p:ph type="sldNum" sz="quarter" idx="12"/>
          </p:nvPr>
        </p:nvSpPr>
        <p:spPr/>
        <p:txBody>
          <a:bodyPr/>
          <a:lstStyle/>
          <a:p>
            <a:fld id="{BD695D56-5016-4831-B2B1-C4BA98160373}" type="slidenum">
              <a:rPr lang="en-GB" smtClean="0"/>
              <a:t>‹#›</a:t>
            </a:fld>
            <a:endParaRPr lang="en-GB"/>
          </a:p>
        </p:txBody>
      </p:sp>
    </p:spTree>
    <p:extLst>
      <p:ext uri="{BB962C8B-B14F-4D97-AF65-F5344CB8AC3E}">
        <p14:creationId xmlns:p14="http://schemas.microsoft.com/office/powerpoint/2010/main" val="38172964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GB"/>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GB"/>
          </a:p>
        </p:txBody>
      </p:sp>
      <p:sp>
        <p:nvSpPr>
          <p:cNvPr id="4" name="日期占位符 3"/>
          <p:cNvSpPr>
            <a:spLocks noGrp="1"/>
          </p:cNvSpPr>
          <p:nvPr>
            <p:ph type="dt" sz="half" idx="10"/>
          </p:nvPr>
        </p:nvSpPr>
        <p:spPr/>
        <p:txBody>
          <a:bodyPr/>
          <a:lstStyle/>
          <a:p>
            <a:fld id="{B719C077-955B-457C-9838-285F024AEC93}" type="datetimeFigureOut">
              <a:rPr lang="en-GB" smtClean="0"/>
              <a:t>21/04/2023</a:t>
            </a:fld>
            <a:endParaRPr lang="en-GB"/>
          </a:p>
        </p:txBody>
      </p:sp>
      <p:sp>
        <p:nvSpPr>
          <p:cNvPr id="5" name="页脚占位符 4"/>
          <p:cNvSpPr>
            <a:spLocks noGrp="1"/>
          </p:cNvSpPr>
          <p:nvPr>
            <p:ph type="ftr" sz="quarter" idx="11"/>
          </p:nvPr>
        </p:nvSpPr>
        <p:spPr/>
        <p:txBody>
          <a:bodyPr/>
          <a:lstStyle/>
          <a:p>
            <a:endParaRPr lang="en-GB"/>
          </a:p>
        </p:txBody>
      </p:sp>
      <p:sp>
        <p:nvSpPr>
          <p:cNvPr id="6" name="灯片编号占位符 5"/>
          <p:cNvSpPr>
            <a:spLocks noGrp="1"/>
          </p:cNvSpPr>
          <p:nvPr>
            <p:ph type="sldNum" sz="quarter" idx="12"/>
          </p:nvPr>
        </p:nvSpPr>
        <p:spPr/>
        <p:txBody>
          <a:bodyPr/>
          <a:lstStyle/>
          <a:p>
            <a:fld id="{BD695D56-5016-4831-B2B1-C4BA98160373}" type="slidenum">
              <a:rPr lang="en-GB" smtClean="0"/>
              <a:t>‹#›</a:t>
            </a:fld>
            <a:endParaRPr lang="en-GB"/>
          </a:p>
        </p:txBody>
      </p:sp>
    </p:spTree>
    <p:extLst>
      <p:ext uri="{BB962C8B-B14F-4D97-AF65-F5344CB8AC3E}">
        <p14:creationId xmlns:p14="http://schemas.microsoft.com/office/powerpoint/2010/main" val="21410369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GB"/>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GB"/>
          </a:p>
        </p:txBody>
      </p:sp>
      <p:sp>
        <p:nvSpPr>
          <p:cNvPr id="4" name="日期占位符 3"/>
          <p:cNvSpPr>
            <a:spLocks noGrp="1"/>
          </p:cNvSpPr>
          <p:nvPr>
            <p:ph type="dt" sz="half" idx="10"/>
          </p:nvPr>
        </p:nvSpPr>
        <p:spPr/>
        <p:txBody>
          <a:bodyPr/>
          <a:lstStyle/>
          <a:p>
            <a:fld id="{B719C077-955B-457C-9838-285F024AEC93}" type="datetimeFigureOut">
              <a:rPr lang="en-GB" smtClean="0"/>
              <a:t>21/04/2023</a:t>
            </a:fld>
            <a:endParaRPr lang="en-GB"/>
          </a:p>
        </p:txBody>
      </p:sp>
      <p:sp>
        <p:nvSpPr>
          <p:cNvPr id="5" name="页脚占位符 4"/>
          <p:cNvSpPr>
            <a:spLocks noGrp="1"/>
          </p:cNvSpPr>
          <p:nvPr>
            <p:ph type="ftr" sz="quarter" idx="11"/>
          </p:nvPr>
        </p:nvSpPr>
        <p:spPr/>
        <p:txBody>
          <a:bodyPr/>
          <a:lstStyle/>
          <a:p>
            <a:endParaRPr lang="en-GB"/>
          </a:p>
        </p:txBody>
      </p:sp>
      <p:sp>
        <p:nvSpPr>
          <p:cNvPr id="6" name="灯片编号占位符 5"/>
          <p:cNvSpPr>
            <a:spLocks noGrp="1"/>
          </p:cNvSpPr>
          <p:nvPr>
            <p:ph type="sldNum" sz="quarter" idx="12"/>
          </p:nvPr>
        </p:nvSpPr>
        <p:spPr/>
        <p:txBody>
          <a:bodyPr/>
          <a:lstStyle/>
          <a:p>
            <a:fld id="{BD695D56-5016-4831-B2B1-C4BA98160373}" type="slidenum">
              <a:rPr lang="en-GB" smtClean="0"/>
              <a:t>‹#›</a:t>
            </a:fld>
            <a:endParaRPr lang="en-GB"/>
          </a:p>
        </p:txBody>
      </p:sp>
    </p:spTree>
    <p:extLst>
      <p:ext uri="{BB962C8B-B14F-4D97-AF65-F5344CB8AC3E}">
        <p14:creationId xmlns:p14="http://schemas.microsoft.com/office/powerpoint/2010/main" val="37013664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GB"/>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GB"/>
          </a:p>
        </p:txBody>
      </p:sp>
      <p:sp>
        <p:nvSpPr>
          <p:cNvPr id="4" name="日期占位符 3"/>
          <p:cNvSpPr>
            <a:spLocks noGrp="1"/>
          </p:cNvSpPr>
          <p:nvPr>
            <p:ph type="dt" sz="half" idx="10"/>
          </p:nvPr>
        </p:nvSpPr>
        <p:spPr/>
        <p:txBody>
          <a:bodyPr/>
          <a:lstStyle/>
          <a:p>
            <a:fld id="{B719C077-955B-457C-9838-285F024AEC93}" type="datetimeFigureOut">
              <a:rPr lang="en-GB" smtClean="0"/>
              <a:t>21/04/2023</a:t>
            </a:fld>
            <a:endParaRPr lang="en-GB"/>
          </a:p>
        </p:txBody>
      </p:sp>
      <p:sp>
        <p:nvSpPr>
          <p:cNvPr id="5" name="页脚占位符 4"/>
          <p:cNvSpPr>
            <a:spLocks noGrp="1"/>
          </p:cNvSpPr>
          <p:nvPr>
            <p:ph type="ftr" sz="quarter" idx="11"/>
          </p:nvPr>
        </p:nvSpPr>
        <p:spPr/>
        <p:txBody>
          <a:bodyPr/>
          <a:lstStyle/>
          <a:p>
            <a:endParaRPr lang="en-GB"/>
          </a:p>
        </p:txBody>
      </p:sp>
      <p:sp>
        <p:nvSpPr>
          <p:cNvPr id="6" name="灯片编号占位符 5"/>
          <p:cNvSpPr>
            <a:spLocks noGrp="1"/>
          </p:cNvSpPr>
          <p:nvPr>
            <p:ph type="sldNum" sz="quarter" idx="12"/>
          </p:nvPr>
        </p:nvSpPr>
        <p:spPr/>
        <p:txBody>
          <a:bodyPr/>
          <a:lstStyle/>
          <a:p>
            <a:fld id="{BD695D56-5016-4831-B2B1-C4BA98160373}" type="slidenum">
              <a:rPr lang="en-GB" smtClean="0"/>
              <a:t>‹#›</a:t>
            </a:fld>
            <a:endParaRPr lang="en-GB"/>
          </a:p>
        </p:txBody>
      </p:sp>
    </p:spTree>
    <p:extLst>
      <p:ext uri="{BB962C8B-B14F-4D97-AF65-F5344CB8AC3E}">
        <p14:creationId xmlns:p14="http://schemas.microsoft.com/office/powerpoint/2010/main" val="12594609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GB"/>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B719C077-955B-457C-9838-285F024AEC93}" type="datetimeFigureOut">
              <a:rPr lang="en-GB" smtClean="0"/>
              <a:t>21/04/2023</a:t>
            </a:fld>
            <a:endParaRPr lang="en-GB"/>
          </a:p>
        </p:txBody>
      </p:sp>
      <p:sp>
        <p:nvSpPr>
          <p:cNvPr id="5" name="页脚占位符 4"/>
          <p:cNvSpPr>
            <a:spLocks noGrp="1"/>
          </p:cNvSpPr>
          <p:nvPr>
            <p:ph type="ftr" sz="quarter" idx="11"/>
          </p:nvPr>
        </p:nvSpPr>
        <p:spPr/>
        <p:txBody>
          <a:bodyPr/>
          <a:lstStyle/>
          <a:p>
            <a:endParaRPr lang="en-GB"/>
          </a:p>
        </p:txBody>
      </p:sp>
      <p:sp>
        <p:nvSpPr>
          <p:cNvPr id="6" name="灯片编号占位符 5"/>
          <p:cNvSpPr>
            <a:spLocks noGrp="1"/>
          </p:cNvSpPr>
          <p:nvPr>
            <p:ph type="sldNum" sz="quarter" idx="12"/>
          </p:nvPr>
        </p:nvSpPr>
        <p:spPr/>
        <p:txBody>
          <a:bodyPr/>
          <a:lstStyle/>
          <a:p>
            <a:fld id="{BD695D56-5016-4831-B2B1-C4BA98160373}" type="slidenum">
              <a:rPr lang="en-GB" smtClean="0"/>
              <a:t>‹#›</a:t>
            </a:fld>
            <a:endParaRPr lang="en-GB"/>
          </a:p>
        </p:txBody>
      </p:sp>
    </p:spTree>
    <p:extLst>
      <p:ext uri="{BB962C8B-B14F-4D97-AF65-F5344CB8AC3E}">
        <p14:creationId xmlns:p14="http://schemas.microsoft.com/office/powerpoint/2010/main" val="25174072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GB"/>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GB"/>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GB"/>
          </a:p>
        </p:txBody>
      </p:sp>
      <p:sp>
        <p:nvSpPr>
          <p:cNvPr id="5" name="日期占位符 4"/>
          <p:cNvSpPr>
            <a:spLocks noGrp="1"/>
          </p:cNvSpPr>
          <p:nvPr>
            <p:ph type="dt" sz="half" idx="10"/>
          </p:nvPr>
        </p:nvSpPr>
        <p:spPr/>
        <p:txBody>
          <a:bodyPr/>
          <a:lstStyle/>
          <a:p>
            <a:fld id="{B719C077-955B-457C-9838-285F024AEC93}" type="datetimeFigureOut">
              <a:rPr lang="en-GB" smtClean="0"/>
              <a:t>21/04/2023</a:t>
            </a:fld>
            <a:endParaRPr lang="en-GB"/>
          </a:p>
        </p:txBody>
      </p:sp>
      <p:sp>
        <p:nvSpPr>
          <p:cNvPr id="6" name="页脚占位符 5"/>
          <p:cNvSpPr>
            <a:spLocks noGrp="1"/>
          </p:cNvSpPr>
          <p:nvPr>
            <p:ph type="ftr" sz="quarter" idx="11"/>
          </p:nvPr>
        </p:nvSpPr>
        <p:spPr/>
        <p:txBody>
          <a:bodyPr/>
          <a:lstStyle/>
          <a:p>
            <a:endParaRPr lang="en-GB"/>
          </a:p>
        </p:txBody>
      </p:sp>
      <p:sp>
        <p:nvSpPr>
          <p:cNvPr id="7" name="灯片编号占位符 6"/>
          <p:cNvSpPr>
            <a:spLocks noGrp="1"/>
          </p:cNvSpPr>
          <p:nvPr>
            <p:ph type="sldNum" sz="quarter" idx="12"/>
          </p:nvPr>
        </p:nvSpPr>
        <p:spPr/>
        <p:txBody>
          <a:bodyPr/>
          <a:lstStyle/>
          <a:p>
            <a:fld id="{BD695D56-5016-4831-B2B1-C4BA98160373}" type="slidenum">
              <a:rPr lang="en-GB" smtClean="0"/>
              <a:t>‹#›</a:t>
            </a:fld>
            <a:endParaRPr lang="en-GB"/>
          </a:p>
        </p:txBody>
      </p:sp>
    </p:spTree>
    <p:extLst>
      <p:ext uri="{BB962C8B-B14F-4D97-AF65-F5344CB8AC3E}">
        <p14:creationId xmlns:p14="http://schemas.microsoft.com/office/powerpoint/2010/main" val="10675927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en-GB"/>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GB"/>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GB"/>
          </a:p>
        </p:txBody>
      </p:sp>
      <p:sp>
        <p:nvSpPr>
          <p:cNvPr id="7" name="日期占位符 6"/>
          <p:cNvSpPr>
            <a:spLocks noGrp="1"/>
          </p:cNvSpPr>
          <p:nvPr>
            <p:ph type="dt" sz="half" idx="10"/>
          </p:nvPr>
        </p:nvSpPr>
        <p:spPr/>
        <p:txBody>
          <a:bodyPr/>
          <a:lstStyle/>
          <a:p>
            <a:fld id="{B719C077-955B-457C-9838-285F024AEC93}" type="datetimeFigureOut">
              <a:rPr lang="en-GB" smtClean="0"/>
              <a:t>21/04/2023</a:t>
            </a:fld>
            <a:endParaRPr lang="en-GB"/>
          </a:p>
        </p:txBody>
      </p:sp>
      <p:sp>
        <p:nvSpPr>
          <p:cNvPr id="8" name="页脚占位符 7"/>
          <p:cNvSpPr>
            <a:spLocks noGrp="1"/>
          </p:cNvSpPr>
          <p:nvPr>
            <p:ph type="ftr" sz="quarter" idx="11"/>
          </p:nvPr>
        </p:nvSpPr>
        <p:spPr/>
        <p:txBody>
          <a:bodyPr/>
          <a:lstStyle/>
          <a:p>
            <a:endParaRPr lang="en-GB"/>
          </a:p>
        </p:txBody>
      </p:sp>
      <p:sp>
        <p:nvSpPr>
          <p:cNvPr id="9" name="灯片编号占位符 8"/>
          <p:cNvSpPr>
            <a:spLocks noGrp="1"/>
          </p:cNvSpPr>
          <p:nvPr>
            <p:ph type="sldNum" sz="quarter" idx="12"/>
          </p:nvPr>
        </p:nvSpPr>
        <p:spPr/>
        <p:txBody>
          <a:bodyPr/>
          <a:lstStyle/>
          <a:p>
            <a:fld id="{BD695D56-5016-4831-B2B1-C4BA98160373}" type="slidenum">
              <a:rPr lang="en-GB" smtClean="0"/>
              <a:t>‹#›</a:t>
            </a:fld>
            <a:endParaRPr lang="en-GB"/>
          </a:p>
        </p:txBody>
      </p:sp>
    </p:spTree>
    <p:extLst>
      <p:ext uri="{BB962C8B-B14F-4D97-AF65-F5344CB8AC3E}">
        <p14:creationId xmlns:p14="http://schemas.microsoft.com/office/powerpoint/2010/main" val="25950060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GB"/>
          </a:p>
        </p:txBody>
      </p:sp>
      <p:sp>
        <p:nvSpPr>
          <p:cNvPr id="3" name="日期占位符 2"/>
          <p:cNvSpPr>
            <a:spLocks noGrp="1"/>
          </p:cNvSpPr>
          <p:nvPr>
            <p:ph type="dt" sz="half" idx="10"/>
          </p:nvPr>
        </p:nvSpPr>
        <p:spPr/>
        <p:txBody>
          <a:bodyPr/>
          <a:lstStyle/>
          <a:p>
            <a:fld id="{B719C077-955B-457C-9838-285F024AEC93}" type="datetimeFigureOut">
              <a:rPr lang="en-GB" smtClean="0"/>
              <a:t>21/04/2023</a:t>
            </a:fld>
            <a:endParaRPr lang="en-GB"/>
          </a:p>
        </p:txBody>
      </p:sp>
      <p:sp>
        <p:nvSpPr>
          <p:cNvPr id="4" name="页脚占位符 3"/>
          <p:cNvSpPr>
            <a:spLocks noGrp="1"/>
          </p:cNvSpPr>
          <p:nvPr>
            <p:ph type="ftr" sz="quarter" idx="11"/>
          </p:nvPr>
        </p:nvSpPr>
        <p:spPr/>
        <p:txBody>
          <a:bodyPr/>
          <a:lstStyle/>
          <a:p>
            <a:endParaRPr lang="en-GB"/>
          </a:p>
        </p:txBody>
      </p:sp>
      <p:sp>
        <p:nvSpPr>
          <p:cNvPr id="5" name="灯片编号占位符 4"/>
          <p:cNvSpPr>
            <a:spLocks noGrp="1"/>
          </p:cNvSpPr>
          <p:nvPr>
            <p:ph type="sldNum" sz="quarter" idx="12"/>
          </p:nvPr>
        </p:nvSpPr>
        <p:spPr/>
        <p:txBody>
          <a:bodyPr/>
          <a:lstStyle/>
          <a:p>
            <a:fld id="{BD695D56-5016-4831-B2B1-C4BA98160373}" type="slidenum">
              <a:rPr lang="en-GB" smtClean="0"/>
              <a:t>‹#›</a:t>
            </a:fld>
            <a:endParaRPr lang="en-GB"/>
          </a:p>
        </p:txBody>
      </p:sp>
    </p:spTree>
    <p:extLst>
      <p:ext uri="{BB962C8B-B14F-4D97-AF65-F5344CB8AC3E}">
        <p14:creationId xmlns:p14="http://schemas.microsoft.com/office/powerpoint/2010/main" val="29874241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719C077-955B-457C-9838-285F024AEC93}" type="datetimeFigureOut">
              <a:rPr lang="en-GB" smtClean="0"/>
              <a:t>21/04/2023</a:t>
            </a:fld>
            <a:endParaRPr lang="en-GB"/>
          </a:p>
        </p:txBody>
      </p:sp>
      <p:sp>
        <p:nvSpPr>
          <p:cNvPr id="3" name="页脚占位符 2"/>
          <p:cNvSpPr>
            <a:spLocks noGrp="1"/>
          </p:cNvSpPr>
          <p:nvPr>
            <p:ph type="ftr" sz="quarter" idx="11"/>
          </p:nvPr>
        </p:nvSpPr>
        <p:spPr/>
        <p:txBody>
          <a:bodyPr/>
          <a:lstStyle/>
          <a:p>
            <a:endParaRPr lang="en-GB"/>
          </a:p>
        </p:txBody>
      </p:sp>
      <p:sp>
        <p:nvSpPr>
          <p:cNvPr id="4" name="灯片编号占位符 3"/>
          <p:cNvSpPr>
            <a:spLocks noGrp="1"/>
          </p:cNvSpPr>
          <p:nvPr>
            <p:ph type="sldNum" sz="quarter" idx="12"/>
          </p:nvPr>
        </p:nvSpPr>
        <p:spPr/>
        <p:txBody>
          <a:bodyPr/>
          <a:lstStyle/>
          <a:p>
            <a:fld id="{BD695D56-5016-4831-B2B1-C4BA98160373}" type="slidenum">
              <a:rPr lang="en-GB" smtClean="0"/>
              <a:t>‹#›</a:t>
            </a:fld>
            <a:endParaRPr lang="en-GB"/>
          </a:p>
        </p:txBody>
      </p:sp>
    </p:spTree>
    <p:extLst>
      <p:ext uri="{BB962C8B-B14F-4D97-AF65-F5344CB8AC3E}">
        <p14:creationId xmlns:p14="http://schemas.microsoft.com/office/powerpoint/2010/main" val="2500845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GB"/>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GB"/>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B719C077-955B-457C-9838-285F024AEC93}" type="datetimeFigureOut">
              <a:rPr lang="en-GB" smtClean="0"/>
              <a:t>21/04/2023</a:t>
            </a:fld>
            <a:endParaRPr lang="en-GB"/>
          </a:p>
        </p:txBody>
      </p:sp>
      <p:sp>
        <p:nvSpPr>
          <p:cNvPr id="6" name="页脚占位符 5"/>
          <p:cNvSpPr>
            <a:spLocks noGrp="1"/>
          </p:cNvSpPr>
          <p:nvPr>
            <p:ph type="ftr" sz="quarter" idx="11"/>
          </p:nvPr>
        </p:nvSpPr>
        <p:spPr/>
        <p:txBody>
          <a:bodyPr/>
          <a:lstStyle/>
          <a:p>
            <a:endParaRPr lang="en-GB"/>
          </a:p>
        </p:txBody>
      </p:sp>
      <p:sp>
        <p:nvSpPr>
          <p:cNvPr id="7" name="灯片编号占位符 6"/>
          <p:cNvSpPr>
            <a:spLocks noGrp="1"/>
          </p:cNvSpPr>
          <p:nvPr>
            <p:ph type="sldNum" sz="quarter" idx="12"/>
          </p:nvPr>
        </p:nvSpPr>
        <p:spPr/>
        <p:txBody>
          <a:bodyPr/>
          <a:lstStyle/>
          <a:p>
            <a:fld id="{BD695D56-5016-4831-B2B1-C4BA98160373}" type="slidenum">
              <a:rPr lang="en-GB" smtClean="0"/>
              <a:t>‹#›</a:t>
            </a:fld>
            <a:endParaRPr lang="en-GB"/>
          </a:p>
        </p:txBody>
      </p:sp>
    </p:spTree>
    <p:extLst>
      <p:ext uri="{BB962C8B-B14F-4D97-AF65-F5344CB8AC3E}">
        <p14:creationId xmlns:p14="http://schemas.microsoft.com/office/powerpoint/2010/main" val="20742966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GB"/>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B719C077-955B-457C-9838-285F024AEC93}" type="datetimeFigureOut">
              <a:rPr lang="en-GB" smtClean="0"/>
              <a:t>21/04/2023</a:t>
            </a:fld>
            <a:endParaRPr lang="en-GB"/>
          </a:p>
        </p:txBody>
      </p:sp>
      <p:sp>
        <p:nvSpPr>
          <p:cNvPr id="6" name="页脚占位符 5"/>
          <p:cNvSpPr>
            <a:spLocks noGrp="1"/>
          </p:cNvSpPr>
          <p:nvPr>
            <p:ph type="ftr" sz="quarter" idx="11"/>
          </p:nvPr>
        </p:nvSpPr>
        <p:spPr/>
        <p:txBody>
          <a:bodyPr/>
          <a:lstStyle/>
          <a:p>
            <a:endParaRPr lang="en-GB"/>
          </a:p>
        </p:txBody>
      </p:sp>
      <p:sp>
        <p:nvSpPr>
          <p:cNvPr id="7" name="灯片编号占位符 6"/>
          <p:cNvSpPr>
            <a:spLocks noGrp="1"/>
          </p:cNvSpPr>
          <p:nvPr>
            <p:ph type="sldNum" sz="quarter" idx="12"/>
          </p:nvPr>
        </p:nvSpPr>
        <p:spPr/>
        <p:txBody>
          <a:bodyPr/>
          <a:lstStyle/>
          <a:p>
            <a:fld id="{BD695D56-5016-4831-B2B1-C4BA98160373}" type="slidenum">
              <a:rPr lang="en-GB" smtClean="0"/>
              <a:t>‹#›</a:t>
            </a:fld>
            <a:endParaRPr lang="en-GB"/>
          </a:p>
        </p:txBody>
      </p:sp>
    </p:spTree>
    <p:extLst>
      <p:ext uri="{BB962C8B-B14F-4D97-AF65-F5344CB8AC3E}">
        <p14:creationId xmlns:p14="http://schemas.microsoft.com/office/powerpoint/2010/main" val="30661970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GB"/>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GB"/>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719C077-955B-457C-9838-285F024AEC93}" type="datetimeFigureOut">
              <a:rPr lang="en-GB" smtClean="0"/>
              <a:t>21/04/2023</a:t>
            </a:fld>
            <a:endParaRPr lang="en-GB"/>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695D56-5016-4831-B2B1-C4BA98160373}" type="slidenum">
              <a:rPr lang="en-GB" smtClean="0"/>
              <a:t>‹#›</a:t>
            </a:fld>
            <a:endParaRPr lang="en-GB"/>
          </a:p>
        </p:txBody>
      </p:sp>
    </p:spTree>
    <p:extLst>
      <p:ext uri="{BB962C8B-B14F-4D97-AF65-F5344CB8AC3E}">
        <p14:creationId xmlns:p14="http://schemas.microsoft.com/office/powerpoint/2010/main" val="5622372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tags" Target="../tags/tag8.xml"/><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image" Target="../media/image2.tmp"/><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slideLayout" Target="../slideLayouts/slideLayout7.xml"/><Relationship Id="rId5" Type="http://schemas.openxmlformats.org/officeDocument/2006/relationships/tags" Target="../tags/tag5.xml"/><Relationship Id="rId10" Type="http://schemas.openxmlformats.org/officeDocument/2006/relationships/tags" Target="../tags/tag10.xml"/><Relationship Id="rId4" Type="http://schemas.openxmlformats.org/officeDocument/2006/relationships/tags" Target="../tags/tag4.xml"/><Relationship Id="rId9" Type="http://schemas.openxmlformats.org/officeDocument/2006/relationships/tags" Target="../tags/tag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tags" Target="../tags/tag18.xml"/><Relationship Id="rId3" Type="http://schemas.openxmlformats.org/officeDocument/2006/relationships/tags" Target="../tags/tag13.xml"/><Relationship Id="rId7" Type="http://schemas.openxmlformats.org/officeDocument/2006/relationships/tags" Target="../tags/tag17.xml"/><Relationship Id="rId12" Type="http://schemas.openxmlformats.org/officeDocument/2006/relationships/image" Target="../media/image2.tmp"/><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tags" Target="../tags/tag16.xml"/><Relationship Id="rId11" Type="http://schemas.openxmlformats.org/officeDocument/2006/relationships/slideLayout" Target="../slideLayouts/slideLayout7.xml"/><Relationship Id="rId5" Type="http://schemas.openxmlformats.org/officeDocument/2006/relationships/tags" Target="../tags/tag15.xml"/><Relationship Id="rId10" Type="http://schemas.openxmlformats.org/officeDocument/2006/relationships/tags" Target="../tags/tag20.xml"/><Relationship Id="rId4" Type="http://schemas.openxmlformats.org/officeDocument/2006/relationships/tags" Target="../tags/tag14.xml"/><Relationship Id="rId9" Type="http://schemas.openxmlformats.org/officeDocument/2006/relationships/tags" Target="../tags/tag1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Software Architecture</a:t>
            </a:r>
          </a:p>
        </p:txBody>
      </p:sp>
      <p:sp>
        <p:nvSpPr>
          <p:cNvPr id="3" name="Subtitle 2"/>
          <p:cNvSpPr>
            <a:spLocks noGrp="1"/>
          </p:cNvSpPr>
          <p:nvPr>
            <p:ph type="subTitle" idx="1"/>
          </p:nvPr>
        </p:nvSpPr>
        <p:spPr/>
        <p:txBody>
          <a:bodyPr>
            <a:normAutofit/>
          </a:bodyPr>
          <a:lstStyle/>
          <a:p>
            <a:r>
              <a:rPr lang="en-GB"/>
              <a:t>Architecture </a:t>
            </a:r>
            <a:r>
              <a:rPr lang="en-GB" dirty="0"/>
              <a:t>evaluation </a:t>
            </a:r>
            <a:r>
              <a:rPr lang="en-GB"/>
              <a:t>in practice</a:t>
            </a:r>
            <a:br>
              <a:rPr lang="en-GB"/>
            </a:br>
            <a:r>
              <a:rPr lang="en-GB"/>
              <a:t>Exercise 4</a:t>
            </a:r>
            <a:endParaRPr lang="en-GB" dirty="0"/>
          </a:p>
        </p:txBody>
      </p:sp>
    </p:spTree>
    <p:extLst>
      <p:ext uri="{BB962C8B-B14F-4D97-AF65-F5344CB8AC3E}">
        <p14:creationId xmlns:p14="http://schemas.microsoft.com/office/powerpoint/2010/main" val="5254439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GB" dirty="0"/>
              <a:t>Risk points</a:t>
            </a:r>
          </a:p>
        </p:txBody>
      </p:sp>
      <p:sp>
        <p:nvSpPr>
          <p:cNvPr id="3" name="内容占位符 2"/>
          <p:cNvSpPr>
            <a:spLocks noGrp="1"/>
          </p:cNvSpPr>
          <p:nvPr>
            <p:ph idx="1"/>
          </p:nvPr>
        </p:nvSpPr>
        <p:spPr/>
        <p:txBody>
          <a:bodyPr>
            <a:normAutofit fontScale="92500" lnSpcReduction="20000"/>
          </a:bodyPr>
          <a:lstStyle/>
          <a:p>
            <a:r>
              <a:rPr lang="en-GB" dirty="0"/>
              <a:t>Architectural decision that may lead to undesirable consequences in light of stated quality attribute requirements</a:t>
            </a:r>
          </a:p>
          <a:p>
            <a:r>
              <a:rPr lang="en-GB" dirty="0"/>
              <a:t>Architecturally important decisions that </a:t>
            </a:r>
            <a:r>
              <a:rPr lang="en-GB" dirty="0">
                <a:solidFill>
                  <a:srgbClr val="00B050"/>
                </a:solidFill>
              </a:rPr>
              <a:t>have not </a:t>
            </a:r>
            <a:r>
              <a:rPr lang="en-GB">
                <a:solidFill>
                  <a:srgbClr val="00B050"/>
                </a:solidFill>
              </a:rPr>
              <a:t>been made</a:t>
            </a:r>
            <a:endParaRPr lang="en-GB" dirty="0">
              <a:solidFill>
                <a:srgbClr val="00B050"/>
              </a:solidFill>
            </a:endParaRPr>
          </a:p>
          <a:p>
            <a:pPr lvl="1"/>
            <a:r>
              <a:rPr lang="en-GB" dirty="0"/>
              <a:t>Example: the architecture team has not decided what scheduling discipline they will use, or has not decided whether they will use a relational or object oriented database), </a:t>
            </a:r>
          </a:p>
          <a:p>
            <a:r>
              <a:rPr lang="en-GB" dirty="0"/>
              <a:t>Or decisions </a:t>
            </a:r>
            <a:r>
              <a:rPr lang="en-GB" dirty="0">
                <a:solidFill>
                  <a:srgbClr val="00B050"/>
                </a:solidFill>
              </a:rPr>
              <a:t>that have been made but whose consequences are not fully understood </a:t>
            </a:r>
          </a:p>
          <a:p>
            <a:pPr lvl="1"/>
            <a:r>
              <a:rPr lang="en-GB" dirty="0"/>
              <a:t>Example: the architecture team has decided to include an operating system portability layer, but are not sure what functions need to go into this layer </a:t>
            </a:r>
          </a:p>
          <a:p>
            <a:r>
              <a:rPr lang="en-GB" dirty="0"/>
              <a:t>Example</a:t>
            </a:r>
          </a:p>
          <a:p>
            <a:pPr lvl="1"/>
            <a:r>
              <a:rPr lang="en-US" dirty="0"/>
              <a:t>The frequency of heartbeats affects the time in which the system can detect a failed component</a:t>
            </a:r>
            <a:endParaRPr lang="en-GB" dirty="0"/>
          </a:p>
          <a:p>
            <a:endParaRPr lang="en-GB" dirty="0"/>
          </a:p>
        </p:txBody>
      </p:sp>
    </p:spTree>
    <p:extLst>
      <p:ext uri="{BB962C8B-B14F-4D97-AF65-F5344CB8AC3E}">
        <p14:creationId xmlns:p14="http://schemas.microsoft.com/office/powerpoint/2010/main" val="36213501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GB" dirty="0"/>
              <a:t>Sensitivity points</a:t>
            </a:r>
          </a:p>
        </p:txBody>
      </p:sp>
      <p:sp>
        <p:nvSpPr>
          <p:cNvPr id="3" name="内容占位符 2"/>
          <p:cNvSpPr>
            <a:spLocks noGrp="1"/>
          </p:cNvSpPr>
          <p:nvPr>
            <p:ph idx="1"/>
          </p:nvPr>
        </p:nvSpPr>
        <p:spPr/>
        <p:txBody>
          <a:bodyPr>
            <a:normAutofit/>
          </a:bodyPr>
          <a:lstStyle/>
          <a:p>
            <a:r>
              <a:rPr lang="en-GB" dirty="0"/>
              <a:t>Architectural decisions that have a marked effect on one or more quality attributes</a:t>
            </a:r>
          </a:p>
          <a:p>
            <a:r>
              <a:rPr lang="en-GB" dirty="0"/>
              <a:t>Areas of the system that will be significantly impacted if system architecture is changed	</a:t>
            </a:r>
          </a:p>
          <a:p>
            <a:r>
              <a:rPr lang="en-GB" dirty="0"/>
              <a:t>Parameters in the architecture to which some measurable quality attribute response is highly correlated. </a:t>
            </a:r>
          </a:p>
        </p:txBody>
      </p:sp>
    </p:spTree>
    <p:extLst>
      <p:ext uri="{BB962C8B-B14F-4D97-AF65-F5344CB8AC3E}">
        <p14:creationId xmlns:p14="http://schemas.microsoft.com/office/powerpoint/2010/main" val="37062796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GB" dirty="0"/>
              <a:t>Sensitivity points – examples</a:t>
            </a:r>
          </a:p>
        </p:txBody>
      </p:sp>
      <p:sp>
        <p:nvSpPr>
          <p:cNvPr id="3" name="内容占位符 2"/>
          <p:cNvSpPr>
            <a:spLocks noGrp="1"/>
          </p:cNvSpPr>
          <p:nvPr>
            <p:ph idx="1"/>
          </p:nvPr>
        </p:nvSpPr>
        <p:spPr/>
        <p:txBody>
          <a:bodyPr>
            <a:normAutofit fontScale="92500" lnSpcReduction="10000"/>
          </a:bodyPr>
          <a:lstStyle/>
          <a:p>
            <a:pPr marL="228600" lvl="1">
              <a:spcBef>
                <a:spcPts val="1000"/>
              </a:spcBef>
            </a:pPr>
            <a:r>
              <a:rPr lang="en-GB" sz="2800" dirty="0"/>
              <a:t>It might be determined that overall throughput in the system is highly correlated to the throughput of one particular communication channel, and availability in the system is highly correlated to the reliability of that same communication channel. </a:t>
            </a:r>
          </a:p>
          <a:p>
            <a:r>
              <a:rPr lang="en-GB" dirty="0"/>
              <a:t>The level of confidentiality in a virtual private network might be sensitive to the number of bits of encryption.</a:t>
            </a:r>
          </a:p>
          <a:p>
            <a:r>
              <a:rPr lang="en-GB" dirty="0"/>
              <a:t>The latency for processing an important message might be sensitive to the priority of the lowest priority process involved in handling the message.</a:t>
            </a:r>
          </a:p>
          <a:p>
            <a:r>
              <a:rPr lang="en-GB" dirty="0"/>
              <a:t>The average number of person days of effort it takes to maintain a system might be sensitive to the degree of encapsulation of its communication protocols and file formats.</a:t>
            </a:r>
          </a:p>
        </p:txBody>
      </p:sp>
    </p:spTree>
    <p:extLst>
      <p:ext uri="{BB962C8B-B14F-4D97-AF65-F5344CB8AC3E}">
        <p14:creationId xmlns:p14="http://schemas.microsoft.com/office/powerpoint/2010/main" val="41614200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GB" dirty="0"/>
              <a:t>Trade-off points</a:t>
            </a:r>
          </a:p>
        </p:txBody>
      </p:sp>
      <p:sp>
        <p:nvSpPr>
          <p:cNvPr id="3" name="内容占位符 2"/>
          <p:cNvSpPr>
            <a:spLocks noGrp="1"/>
          </p:cNvSpPr>
          <p:nvPr>
            <p:ph idx="1"/>
          </p:nvPr>
        </p:nvSpPr>
        <p:spPr/>
        <p:txBody>
          <a:bodyPr>
            <a:normAutofit/>
          </a:bodyPr>
          <a:lstStyle/>
          <a:p>
            <a:r>
              <a:rPr lang="en-GB" dirty="0"/>
              <a:t>Dependencies between attributes</a:t>
            </a:r>
          </a:p>
          <a:p>
            <a:r>
              <a:rPr lang="en-GB" dirty="0"/>
              <a:t>A trade-off point is found in the architecture when a parameter of an architectural construct is host to more than one sensitivity point where the measurable quality attributes are affected differently by changing that parameter. </a:t>
            </a:r>
          </a:p>
          <a:p>
            <a:r>
              <a:rPr lang="en-GB" dirty="0"/>
              <a:t>A </a:t>
            </a:r>
            <a:r>
              <a:rPr lang="en-GB" i="1" dirty="0"/>
              <a:t>trade-off point </a:t>
            </a:r>
            <a:r>
              <a:rPr lang="en-GB" dirty="0"/>
              <a:t>is a property that affects more than one attribute and is a sensitivity point for more than one attribute</a:t>
            </a:r>
          </a:p>
          <a:p>
            <a:endParaRPr lang="en-GB" dirty="0"/>
          </a:p>
        </p:txBody>
      </p:sp>
    </p:spTree>
    <p:extLst>
      <p:ext uri="{BB962C8B-B14F-4D97-AF65-F5344CB8AC3E}">
        <p14:creationId xmlns:p14="http://schemas.microsoft.com/office/powerpoint/2010/main" val="25627461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GB" sz="3600" dirty="0"/>
              <a:t>Trade-off point - examples</a:t>
            </a:r>
          </a:p>
        </p:txBody>
      </p:sp>
      <p:sp>
        <p:nvSpPr>
          <p:cNvPr id="3" name="内容占位符 2"/>
          <p:cNvSpPr>
            <a:spLocks noGrp="1"/>
          </p:cNvSpPr>
          <p:nvPr>
            <p:ph idx="1"/>
          </p:nvPr>
        </p:nvSpPr>
        <p:spPr/>
        <p:txBody>
          <a:bodyPr>
            <a:normAutofit fontScale="92500"/>
          </a:bodyPr>
          <a:lstStyle/>
          <a:p>
            <a:r>
              <a:rPr lang="en-GB" dirty="0"/>
              <a:t>If increasing the speed of the communication channel mentioned above improves throughput but reduces its reliability, then the speed of that channel is a trade-off point.</a:t>
            </a:r>
          </a:p>
          <a:p>
            <a:pPr marL="228600" lvl="1">
              <a:spcBef>
                <a:spcPts val="1000"/>
              </a:spcBef>
            </a:pPr>
            <a:r>
              <a:rPr lang="en-US" sz="2800" dirty="0"/>
              <a:t>The heartbeat frequency determines the time for detecting a fault. Higher frequency leads to better availability but consumes more processing time and communication bandwidth (potentially reducing performance). </a:t>
            </a:r>
          </a:p>
          <a:p>
            <a:r>
              <a:rPr lang="en-GB" dirty="0"/>
              <a:t>Changing the level of encryption could have a significant impact on both security and performance. Increasing the level of encryption improves the predicted security but requires more processing time. If the processing of a confidential message has a hard real-time latency requirement then the level of encryption could be a trade-off point. </a:t>
            </a:r>
          </a:p>
        </p:txBody>
      </p:sp>
    </p:spTree>
    <p:extLst>
      <p:ext uri="{BB962C8B-B14F-4D97-AF65-F5344CB8AC3E}">
        <p14:creationId xmlns:p14="http://schemas.microsoft.com/office/powerpoint/2010/main" val="14043648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GB" dirty="0"/>
              <a:t>Example</a:t>
            </a:r>
          </a:p>
        </p:txBody>
      </p:sp>
    </p:spTree>
    <p:extLst>
      <p:ext uri="{BB962C8B-B14F-4D97-AF65-F5344CB8AC3E}">
        <p14:creationId xmlns:p14="http://schemas.microsoft.com/office/powerpoint/2010/main" val="18153877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GB" dirty="0"/>
              <a:t>Our ATM system</a:t>
            </a:r>
          </a:p>
        </p:txBody>
      </p:sp>
    </p:spTree>
    <p:extLst>
      <p:ext uri="{BB962C8B-B14F-4D97-AF65-F5344CB8AC3E}">
        <p14:creationId xmlns:p14="http://schemas.microsoft.com/office/powerpoint/2010/main" val="7501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GB" dirty="0"/>
              <a:t>ASRs</a:t>
            </a:r>
          </a:p>
        </p:txBody>
      </p:sp>
      <p:sp>
        <p:nvSpPr>
          <p:cNvPr id="3" name="内容占位符 2"/>
          <p:cNvSpPr>
            <a:spLocks noGrp="1"/>
          </p:cNvSpPr>
          <p:nvPr>
            <p:ph idx="1"/>
          </p:nvPr>
        </p:nvSpPr>
        <p:spPr/>
        <p:txBody>
          <a:bodyPr>
            <a:normAutofit/>
          </a:bodyPr>
          <a:lstStyle/>
          <a:p>
            <a:r>
              <a:rPr lang="en-GB" sz="4000" dirty="0"/>
              <a:t>Let’s consider the following ASRs from our utility tree</a:t>
            </a:r>
          </a:p>
          <a:p>
            <a:pPr lvl="1"/>
            <a:r>
              <a:rPr lang="en-GB" sz="3600" dirty="0"/>
              <a:t>Modifiability</a:t>
            </a:r>
          </a:p>
          <a:p>
            <a:pPr lvl="1"/>
            <a:r>
              <a:rPr lang="en-GB" sz="3600" dirty="0"/>
              <a:t>Performance</a:t>
            </a:r>
          </a:p>
          <a:p>
            <a:pPr lvl="1"/>
            <a:endParaRPr lang="en-GB" sz="3600" dirty="0"/>
          </a:p>
        </p:txBody>
      </p:sp>
    </p:spTree>
    <p:extLst>
      <p:ext uri="{BB962C8B-B14F-4D97-AF65-F5344CB8AC3E}">
        <p14:creationId xmlns:p14="http://schemas.microsoft.com/office/powerpoint/2010/main" val="23513315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GB" dirty="0"/>
              <a:t>Modifiability</a:t>
            </a:r>
          </a:p>
        </p:txBody>
      </p:sp>
      <p:sp>
        <p:nvSpPr>
          <p:cNvPr id="3" name="内容占位符 2"/>
          <p:cNvSpPr>
            <a:spLocks noGrp="1"/>
          </p:cNvSpPr>
          <p:nvPr>
            <p:ph idx="1"/>
          </p:nvPr>
        </p:nvSpPr>
        <p:spPr/>
        <p:txBody>
          <a:bodyPr>
            <a:normAutofit/>
          </a:bodyPr>
          <a:lstStyle/>
          <a:p>
            <a:r>
              <a:rPr lang="en-GB" sz="3600" dirty="0"/>
              <a:t>The system must be easily modified to take advantage of new platform capabilities (for example, it must not be tied to a single database or to a single kind of client hardware or software) and that it must be extensible to allow the addition of new functions and new business rules.</a:t>
            </a:r>
          </a:p>
        </p:txBody>
      </p:sp>
    </p:spTree>
    <p:extLst>
      <p:ext uri="{BB962C8B-B14F-4D97-AF65-F5344CB8AC3E}">
        <p14:creationId xmlns:p14="http://schemas.microsoft.com/office/powerpoint/2010/main" val="1829793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GB" dirty="0"/>
              <a:t>Modifiability scenarios</a:t>
            </a:r>
          </a:p>
        </p:txBody>
      </p:sp>
      <p:sp>
        <p:nvSpPr>
          <p:cNvPr id="3" name="内容占位符 2"/>
          <p:cNvSpPr>
            <a:spLocks noGrp="1"/>
          </p:cNvSpPr>
          <p:nvPr>
            <p:ph idx="1"/>
          </p:nvPr>
        </p:nvSpPr>
        <p:spPr/>
        <p:txBody>
          <a:bodyPr>
            <a:normAutofit fontScale="92500" lnSpcReduction="10000"/>
          </a:bodyPr>
          <a:lstStyle/>
          <a:p>
            <a:r>
              <a:rPr lang="en-GB" dirty="0"/>
              <a:t>A developer wishes to add a new auditing business rule at design time and makes the modification, without affecting other functionality, in 10 person-days.</a:t>
            </a:r>
          </a:p>
          <a:p>
            <a:r>
              <a:rPr lang="en-GB" dirty="0"/>
              <a:t>A developer wishes to change the relational schema to add a new view to the database, without affecting other functionality, in 30 person-days.</a:t>
            </a:r>
          </a:p>
          <a:p>
            <a:r>
              <a:rPr lang="en-GB" dirty="0"/>
              <a:t>A system administrator wishes to employ a new database and makes the modification, without affecting other functionality, in 18 person-months.</a:t>
            </a:r>
          </a:p>
          <a:p>
            <a:r>
              <a:rPr lang="en-GB" dirty="0"/>
              <a:t>A developer wishes to add a new function to a client menu, without side effects, in 15 person-days.</a:t>
            </a:r>
          </a:p>
          <a:p>
            <a:r>
              <a:rPr lang="en-GB" dirty="0"/>
              <a:t>A developer needs to add a Web-based client to the system, without affecting the functionality of the existing ATM client, in 90 person-days.</a:t>
            </a:r>
          </a:p>
        </p:txBody>
      </p:sp>
    </p:spTree>
    <p:extLst>
      <p:ext uri="{BB962C8B-B14F-4D97-AF65-F5344CB8AC3E}">
        <p14:creationId xmlns:p14="http://schemas.microsoft.com/office/powerpoint/2010/main" val="42754668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GB" dirty="0"/>
              <a:t>Intended Learning Outcomes</a:t>
            </a:r>
          </a:p>
        </p:txBody>
      </p:sp>
      <p:sp>
        <p:nvSpPr>
          <p:cNvPr id="3" name="内容占位符 2"/>
          <p:cNvSpPr>
            <a:spLocks noGrp="1"/>
          </p:cNvSpPr>
          <p:nvPr>
            <p:ph idx="1"/>
          </p:nvPr>
        </p:nvSpPr>
        <p:spPr/>
        <p:txBody>
          <a:bodyPr>
            <a:normAutofit/>
          </a:bodyPr>
          <a:lstStyle/>
          <a:p>
            <a:r>
              <a:rPr lang="en-GB" sz="4000" dirty="0"/>
              <a:t>By the end of this lesson you will be able to:</a:t>
            </a:r>
            <a:r>
              <a:rPr lang="en-US" sz="1800" b="0" i="0" u="none" strike="noStrike" baseline="0" dirty="0">
                <a:solidFill>
                  <a:srgbClr val="000000"/>
                </a:solidFill>
                <a:latin typeface="Times New Roman" panose="02020603050405020304" pitchFamily="18" charset="0"/>
              </a:rPr>
              <a:t> 	</a:t>
            </a:r>
          </a:p>
          <a:p>
            <a:pPr lvl="1"/>
            <a:r>
              <a:rPr lang="en-GB" sz="3600" dirty="0"/>
              <a:t>use the utility tree and the design to perform some steps of the ATAM	</a:t>
            </a:r>
          </a:p>
          <a:p>
            <a:pPr marL="457200" lvl="1" indent="0">
              <a:buNone/>
            </a:pPr>
            <a:r>
              <a:rPr lang="en-GB" sz="3600" dirty="0"/>
              <a:t>	</a:t>
            </a:r>
          </a:p>
          <a:p>
            <a:pPr marL="0" indent="0">
              <a:buNone/>
            </a:pPr>
            <a:endParaRPr lang="en-GB" dirty="0"/>
          </a:p>
        </p:txBody>
      </p:sp>
    </p:spTree>
    <p:extLst>
      <p:ext uri="{BB962C8B-B14F-4D97-AF65-F5344CB8AC3E}">
        <p14:creationId xmlns:p14="http://schemas.microsoft.com/office/powerpoint/2010/main" val="29489242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GB" dirty="0"/>
              <a:t>Performance</a:t>
            </a:r>
          </a:p>
        </p:txBody>
      </p:sp>
      <p:sp>
        <p:nvSpPr>
          <p:cNvPr id="3" name="内容占位符 2"/>
          <p:cNvSpPr>
            <a:spLocks noGrp="1"/>
          </p:cNvSpPr>
          <p:nvPr>
            <p:ph idx="1"/>
          </p:nvPr>
        </p:nvSpPr>
        <p:spPr/>
        <p:txBody>
          <a:bodyPr>
            <a:normAutofit/>
          </a:bodyPr>
          <a:lstStyle/>
          <a:p>
            <a:r>
              <a:rPr lang="en-GB" dirty="0"/>
              <a:t>Latency of an operation (such as an ATM withdrawal)</a:t>
            </a:r>
          </a:p>
        </p:txBody>
      </p:sp>
    </p:spTree>
    <p:extLst>
      <p:ext uri="{BB962C8B-B14F-4D97-AF65-F5344CB8AC3E}">
        <p14:creationId xmlns:p14="http://schemas.microsoft.com/office/powerpoint/2010/main" val="2496812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GB" dirty="0"/>
              <a:t>Performance scenario  </a:t>
            </a:r>
          </a:p>
        </p:txBody>
      </p:sp>
      <p:sp>
        <p:nvSpPr>
          <p:cNvPr id="3" name="内容占位符 2"/>
          <p:cNvSpPr>
            <a:spLocks noGrp="1"/>
          </p:cNvSpPr>
          <p:nvPr>
            <p:ph idx="1"/>
          </p:nvPr>
        </p:nvSpPr>
        <p:spPr/>
        <p:txBody>
          <a:bodyPr>
            <a:normAutofit/>
          </a:bodyPr>
          <a:lstStyle/>
          <a:p>
            <a:r>
              <a:rPr lang="en-GB" dirty="0"/>
              <a:t>“The user can withdraw a limit of $300 from an account that has sufficient funds in less than 10 seconds.” </a:t>
            </a:r>
          </a:p>
          <a:p>
            <a:pPr lvl="1"/>
            <a:r>
              <a:rPr lang="en-GB" dirty="0"/>
              <a:t>There are two functional requirements and one performance requirement in this scenario. </a:t>
            </a:r>
          </a:p>
          <a:p>
            <a:pPr lvl="2"/>
            <a:r>
              <a:rPr lang="en-GB" dirty="0"/>
              <a:t>One function is a withdrawal</a:t>
            </a:r>
          </a:p>
          <a:p>
            <a:pPr lvl="2"/>
            <a:r>
              <a:rPr lang="en-GB" dirty="0"/>
              <a:t>Another function is a limit (a constraint of $300 if it is in the account)</a:t>
            </a:r>
          </a:p>
          <a:p>
            <a:pPr lvl="2"/>
            <a:r>
              <a:rPr lang="en-GB" dirty="0"/>
              <a:t>Performance constraint/quality attribute - “less than 10 seconds” </a:t>
            </a:r>
          </a:p>
        </p:txBody>
      </p:sp>
    </p:spTree>
    <p:extLst>
      <p:ext uri="{BB962C8B-B14F-4D97-AF65-F5344CB8AC3E}">
        <p14:creationId xmlns:p14="http://schemas.microsoft.com/office/powerpoint/2010/main" val="3835038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GB" dirty="0"/>
              <a:t>Let’s consider some of the patterns and tactics used in our early design</a:t>
            </a:r>
          </a:p>
        </p:txBody>
      </p:sp>
    </p:spTree>
    <p:extLst>
      <p:ext uri="{BB962C8B-B14F-4D97-AF65-F5344CB8AC3E}">
        <p14:creationId xmlns:p14="http://schemas.microsoft.com/office/powerpoint/2010/main" val="8672626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GB" dirty="0"/>
              <a:t>Three-tier client-server model</a:t>
            </a:r>
          </a:p>
        </p:txBody>
      </p:sp>
      <p:sp>
        <p:nvSpPr>
          <p:cNvPr id="3" name="内容占位符 2"/>
          <p:cNvSpPr>
            <a:spLocks noGrp="1"/>
          </p:cNvSpPr>
          <p:nvPr>
            <p:ph idx="1"/>
          </p:nvPr>
        </p:nvSpPr>
        <p:spPr/>
        <p:txBody>
          <a:bodyPr>
            <a:normAutofit/>
          </a:bodyPr>
          <a:lstStyle/>
          <a:p>
            <a:r>
              <a:rPr lang="en-GB" sz="3600" dirty="0"/>
              <a:t>Allocate the client, database, business rules to their own tiers</a:t>
            </a:r>
          </a:p>
        </p:txBody>
      </p:sp>
      <p:sp>
        <p:nvSpPr>
          <p:cNvPr id="5" name="矩形 4"/>
          <p:cNvSpPr/>
          <p:nvPr/>
        </p:nvSpPr>
        <p:spPr>
          <a:xfrm>
            <a:off x="1910443" y="3873954"/>
            <a:ext cx="632732" cy="36739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矩形 5"/>
          <p:cNvSpPr/>
          <p:nvPr/>
        </p:nvSpPr>
        <p:spPr>
          <a:xfrm>
            <a:off x="3135763" y="3817598"/>
            <a:ext cx="274188" cy="36739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8" name="组合 7"/>
          <p:cNvGrpSpPr/>
          <p:nvPr/>
        </p:nvGrpSpPr>
        <p:grpSpPr>
          <a:xfrm>
            <a:off x="1327381" y="3307743"/>
            <a:ext cx="9202501" cy="2097695"/>
            <a:chOff x="1327381" y="3307743"/>
            <a:chExt cx="9202501" cy="2097695"/>
          </a:xfrm>
        </p:grpSpPr>
        <p:pic>
          <p:nvPicPr>
            <p:cNvPr id="4" name="图片 3"/>
            <p:cNvPicPr>
              <a:picLocks noChangeAspect="1"/>
            </p:cNvPicPr>
            <p:nvPr/>
          </p:nvPicPr>
          <p:blipFill>
            <a:blip r:embed="rId2"/>
            <a:stretch>
              <a:fillRect/>
            </a:stretch>
          </p:blipFill>
          <p:spPr>
            <a:xfrm>
              <a:off x="1327381" y="3307743"/>
              <a:ext cx="9202501" cy="2006000"/>
            </a:xfrm>
            <a:prstGeom prst="rect">
              <a:avLst/>
            </a:prstGeom>
          </p:spPr>
        </p:pic>
        <p:sp>
          <p:nvSpPr>
            <p:cNvPr id="7" name="矩形 6"/>
            <p:cNvSpPr/>
            <p:nvPr/>
          </p:nvSpPr>
          <p:spPr>
            <a:xfrm>
              <a:off x="1490663" y="4791075"/>
              <a:ext cx="1152525" cy="61436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Tree>
    <p:extLst>
      <p:ext uri="{BB962C8B-B14F-4D97-AF65-F5344CB8AC3E}">
        <p14:creationId xmlns:p14="http://schemas.microsoft.com/office/powerpoint/2010/main" val="8671539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GB" dirty="0">
                <a:solidFill>
                  <a:srgbClr val="00B050"/>
                </a:solidFill>
              </a:rPr>
              <a:t>Activity 1</a:t>
            </a:r>
          </a:p>
        </p:txBody>
      </p:sp>
      <p:sp>
        <p:nvSpPr>
          <p:cNvPr id="3" name="内容占位符 2"/>
          <p:cNvSpPr>
            <a:spLocks noGrp="1"/>
          </p:cNvSpPr>
          <p:nvPr>
            <p:ph idx="1"/>
          </p:nvPr>
        </p:nvSpPr>
        <p:spPr/>
        <p:txBody>
          <a:bodyPr>
            <a:normAutofit/>
          </a:bodyPr>
          <a:lstStyle/>
          <a:p>
            <a:pPr marL="228600" lvl="1">
              <a:spcBef>
                <a:spcPts val="1000"/>
              </a:spcBef>
            </a:pPr>
            <a:r>
              <a:rPr lang="en-GB" sz="4000" dirty="0"/>
              <a:t>Evaluate the architectural design decisions with sensitivity points, trade-off points and the risk points</a:t>
            </a:r>
          </a:p>
          <a:p>
            <a:endParaRPr lang="en-GB" sz="4400" dirty="0"/>
          </a:p>
        </p:txBody>
      </p:sp>
    </p:spTree>
    <p:extLst>
      <p:ext uri="{BB962C8B-B14F-4D97-AF65-F5344CB8AC3E}">
        <p14:creationId xmlns:p14="http://schemas.microsoft.com/office/powerpoint/2010/main" val="20291574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E1DE0903-2A3C-D8CB-C0B4-59B4B569A4A1}"/>
              </a:ext>
            </a:extLst>
          </p:cNvPr>
          <p:cNvSpPr txBox="1"/>
          <p:nvPr>
            <p:custDataLst>
              <p:tags r:id="rId2"/>
            </p:custDataLst>
          </p:nvPr>
        </p:nvSpPr>
        <p:spPr>
          <a:xfrm>
            <a:off x="1219200" y="635000"/>
            <a:ext cx="9753600" cy="2143125"/>
          </a:xfrm>
          <a:prstGeom prst="rect">
            <a:avLst/>
          </a:prstGeom>
          <a:noFill/>
        </p:spPr>
        <p:txBody>
          <a:bodyPr vert="horz" wrap="square" rtlCol="0" anchor="ctr" anchorCtr="0">
            <a:noAutofit/>
          </a:bodyPr>
          <a:lstStyle/>
          <a:p>
            <a:r>
              <a:rPr 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Consider the system described in the worksheet in front of you / submitted to our WeChat group. Evaluate the architectural design decisions with sensitivity points, trade-off points and the risk points.</a:t>
            </a:r>
            <a:endParaRPr lang="x-none"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7" name="矩形: 圆角 6">
            <a:extLst>
              <a:ext uri="{FF2B5EF4-FFF2-40B4-BE49-F238E27FC236}">
                <a16:creationId xmlns:a16="http://schemas.microsoft.com/office/drawing/2014/main" id="{445FC5A0-BC7F-3AB9-24D1-8E907A61AD0E}"/>
              </a:ext>
            </a:extLst>
          </p:cNvPr>
          <p:cNvSpPr/>
          <p:nvPr>
            <p:custDataLst>
              <p:tags r:id="rId3"/>
            </p:custDataLst>
          </p:nvPr>
        </p:nvSpPr>
        <p:spPr>
          <a:xfrm>
            <a:off x="89154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AU"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Answer</a:t>
            </a:r>
            <a:endParaRPr lang="x-none"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12">
            <a:extLst>
              <a:ext uri="{FF2B5EF4-FFF2-40B4-BE49-F238E27FC236}">
                <a16:creationId xmlns:a16="http://schemas.microsoft.com/office/drawing/2014/main" id="{ABFC0489-B7E6-EF2B-5E46-FB056FC31F8C}"/>
              </a:ext>
            </a:extLst>
          </p:cNvPr>
          <p:cNvSpPr/>
          <p:nvPr>
            <p:custDataLst>
              <p:tags r:id="rId4"/>
            </p:custDataLst>
          </p:nvPr>
        </p:nvSpPr>
        <p:spPr>
          <a:xfrm>
            <a:off x="0" y="5727383"/>
            <a:ext cx="12192000" cy="487680"/>
          </a:xfrm>
          <a:prstGeom prst="rect">
            <a:avLst/>
          </a:prstGeom>
          <a:solidFill>
            <a:srgbClr val="FBFAEF"/>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rtlCol="0" anchor="ctr" anchorCtr="1">
            <a:noAutofit/>
          </a:bodyPr>
          <a:lstStyle/>
          <a:p>
            <a:r>
              <a:rPr lang="en-US" sz="16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Open Question is only supported on Version 2.0 or newer.</a:t>
            </a:r>
            <a:endParaRPr lang="x-none" sz="16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12" name="组合 11">
            <a:extLst>
              <a:ext uri="{FF2B5EF4-FFF2-40B4-BE49-F238E27FC236}">
                <a16:creationId xmlns:a16="http://schemas.microsoft.com/office/drawing/2014/main" id="{4F993E2D-A1CC-BDD9-2C36-EF92ED77A00B}"/>
              </a:ext>
            </a:extLst>
          </p:cNvPr>
          <p:cNvGrpSpPr/>
          <p:nvPr>
            <p:custDataLst>
              <p:tags r:id="rId5"/>
            </p:custDataLst>
          </p:nvPr>
        </p:nvGrpSpPr>
        <p:grpSpPr>
          <a:xfrm>
            <a:off x="0" y="0"/>
            <a:ext cx="12192000" cy="635000"/>
            <a:chOff x="0" y="0"/>
            <a:chExt cx="12192000" cy="635000"/>
          </a:xfrm>
        </p:grpSpPr>
        <p:sp>
          <p:nvSpPr>
            <p:cNvPr id="8" name="TitleBackground">
              <a:extLst>
                <a:ext uri="{FF2B5EF4-FFF2-40B4-BE49-F238E27FC236}">
                  <a16:creationId xmlns:a16="http://schemas.microsoft.com/office/drawing/2014/main" id="{E0560F0C-F4AA-2F2B-CF3D-53E402EF0273}"/>
                </a:ext>
              </a:extLst>
            </p:cNvPr>
            <p:cNvSpPr/>
            <p:nvPr>
              <p:custDataLst>
                <p:tags r:id="rId7"/>
              </p:custDataLst>
            </p:nvPr>
          </p:nvSpPr>
          <p:spPr>
            <a:xfrm>
              <a:off x="0" y="0"/>
              <a:ext cx="12192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9" name="ColorBlock">
              <a:extLst>
                <a:ext uri="{FF2B5EF4-FFF2-40B4-BE49-F238E27FC236}">
                  <a16:creationId xmlns:a16="http://schemas.microsoft.com/office/drawing/2014/main" id="{C08925F3-1433-3E56-94BE-B77138656D51}"/>
                </a:ext>
              </a:extLst>
            </p:cNvPr>
            <p:cNvSpPr/>
            <p:nvPr>
              <p:custDataLst>
                <p:tags r:id="rId8"/>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10" name="TypeText">
              <a:extLst>
                <a:ext uri="{FF2B5EF4-FFF2-40B4-BE49-F238E27FC236}">
                  <a16:creationId xmlns:a16="http://schemas.microsoft.com/office/drawing/2014/main" id="{CE2E45CB-B6CE-AFCD-B626-1B641192835E}"/>
                </a:ext>
              </a:extLst>
            </p:cNvPr>
            <p:cNvSpPr txBox="1"/>
            <p:nvPr>
              <p:custDataLst>
                <p:tags r:id="rId9"/>
              </p:custDataLst>
            </p:nvPr>
          </p:nvSpPr>
          <p:spPr>
            <a:xfrm>
              <a:off x="254000" y="0"/>
              <a:ext cx="1905000" cy="635000"/>
            </a:xfrm>
            <a:prstGeom prst="rect">
              <a:avLst/>
            </a:prstGeom>
            <a:noFill/>
          </p:spPr>
          <p:txBody>
            <a:bodyPr vert="horz" wrap="none" rtlCol="0" anchor="ctr" anchorCtr="0">
              <a:noAutofit/>
            </a:bodyPr>
            <a:lstStyle/>
            <a:p>
              <a:r>
                <a:rPr lang="en-AU">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Open Question</a:t>
              </a:r>
              <a:endParaRPr lang="x-none">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TipText">
              <a:extLst>
                <a:ext uri="{FF2B5EF4-FFF2-40B4-BE49-F238E27FC236}">
                  <a16:creationId xmlns:a16="http://schemas.microsoft.com/office/drawing/2014/main" id="{ACE04B3A-8F55-9423-788A-F9C609D20CF6}"/>
                </a:ext>
              </a:extLst>
            </p:cNvPr>
            <p:cNvSpPr txBox="1"/>
            <p:nvPr>
              <p:custDataLst>
                <p:tags r:id="rId10"/>
              </p:custDataLst>
            </p:nvPr>
          </p:nvSpPr>
          <p:spPr>
            <a:xfrm>
              <a:off x="2173605" y="109220"/>
              <a:ext cx="2286000" cy="508000"/>
            </a:xfrm>
            <a:prstGeom prst="rect">
              <a:avLst/>
            </a:prstGeom>
            <a:noFill/>
          </p:spPr>
          <p:txBody>
            <a:bodyPr vert="horz" wrap="none" rtlCol="0" anchor="ctr" anchorCtr="0">
              <a:noAutofit/>
            </a:bodyPr>
            <a:lstStyle/>
            <a:p>
              <a:r>
                <a:rPr lang="en-AU" sz="14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Points: 10</a:t>
              </a:r>
              <a:endParaRPr lang="x-none" sz="14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pic>
        <p:nvPicPr>
          <p:cNvPr id="5" name="图片 4">
            <a:extLst>
              <a:ext uri="{FF2B5EF4-FFF2-40B4-BE49-F238E27FC236}">
                <a16:creationId xmlns:a16="http://schemas.microsoft.com/office/drawing/2014/main" id="{AB8C1953-ADA2-4A43-2BF2-C888D7CCC05F}"/>
              </a:ext>
            </a:extLst>
          </p:cNvPr>
          <p:cNvPicPr>
            <a:picLocks/>
          </p:cNvPicPr>
          <p:nvPr>
            <p:custDataLst>
              <p:tags r:id="rId6"/>
            </p:custDataLst>
          </p:nvPr>
        </p:nvPicPr>
        <p:blipFill>
          <a:blip r:embed="rId12">
            <a:extLst>
              <a:ext uri="{28A0092B-C50C-407E-A947-70E740481C1C}">
                <a14:useLocalDpi xmlns:a14="http://schemas.microsoft.com/office/drawing/2010/main" val="0"/>
              </a:ext>
            </a:extLst>
          </a:blip>
          <a:stretch>
            <a:fillRect/>
          </a:stretch>
        </p:blipFill>
        <p:spPr>
          <a:xfrm>
            <a:off x="10642600" y="63500"/>
            <a:ext cx="1422400" cy="508000"/>
          </a:xfrm>
          <a:prstGeom prst="rect">
            <a:avLst/>
          </a:prstGeom>
        </p:spPr>
      </p:pic>
    </p:spTree>
    <p:custDataLst>
      <p:tags r:id="rId1"/>
    </p:custDataLst>
    <p:extLst>
      <p:ext uri="{BB962C8B-B14F-4D97-AF65-F5344CB8AC3E}">
        <p14:creationId xmlns:p14="http://schemas.microsoft.com/office/powerpoint/2010/main" val="23307086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89AE30-E899-4DA6-97B7-024E66D1E555}"/>
              </a:ext>
            </a:extLst>
          </p:cNvPr>
          <p:cNvSpPr>
            <a:spLocks noGrp="1"/>
          </p:cNvSpPr>
          <p:nvPr>
            <p:ph type="title"/>
          </p:nvPr>
        </p:nvSpPr>
        <p:spPr/>
        <p:txBody>
          <a:bodyPr/>
          <a:lstStyle/>
          <a:p>
            <a:r>
              <a:rPr lang="en-AU" dirty="0"/>
              <a:t>hints</a:t>
            </a:r>
            <a:endParaRPr lang="x-none" dirty="0"/>
          </a:p>
        </p:txBody>
      </p:sp>
      <p:sp>
        <p:nvSpPr>
          <p:cNvPr id="3" name="内容占位符 2">
            <a:extLst>
              <a:ext uri="{FF2B5EF4-FFF2-40B4-BE49-F238E27FC236}">
                <a16:creationId xmlns:a16="http://schemas.microsoft.com/office/drawing/2014/main" id="{9543DAA2-7F39-4B9A-9AC6-DA2BF74B3834}"/>
              </a:ext>
            </a:extLst>
          </p:cNvPr>
          <p:cNvSpPr>
            <a:spLocks noGrp="1"/>
          </p:cNvSpPr>
          <p:nvPr>
            <p:ph idx="1"/>
          </p:nvPr>
        </p:nvSpPr>
        <p:spPr/>
        <p:txBody>
          <a:bodyPr>
            <a:normAutofit fontScale="92500" lnSpcReduction="10000"/>
          </a:bodyPr>
          <a:lstStyle/>
          <a:p>
            <a:r>
              <a:rPr lang="en-US" altLang="zh-CN" sz="3200" dirty="0"/>
              <a:t>Identify what architectural decisions have been made</a:t>
            </a:r>
          </a:p>
          <a:p>
            <a:pPr lvl="1"/>
            <a:r>
              <a:rPr lang="en-US" altLang="zh-CN" sz="2800" dirty="0"/>
              <a:t>What tactics used</a:t>
            </a:r>
          </a:p>
          <a:p>
            <a:pPr lvl="1"/>
            <a:r>
              <a:rPr lang="en-US" altLang="zh-CN" sz="2800" dirty="0"/>
              <a:t>What patterns applied – </a:t>
            </a:r>
            <a:r>
              <a:rPr lang="en-US" altLang="zh-CN" sz="2800" dirty="0">
                <a:solidFill>
                  <a:srgbClr val="00B050"/>
                </a:solidFill>
              </a:rPr>
              <a:t>client-server pattern</a:t>
            </a:r>
          </a:p>
          <a:p>
            <a:r>
              <a:rPr lang="en-US" altLang="zh-CN" sz="3200" dirty="0"/>
              <a:t>Why were they used? </a:t>
            </a:r>
          </a:p>
          <a:p>
            <a:pPr lvl="1"/>
            <a:r>
              <a:rPr lang="en-US" altLang="zh-CN" sz="2800" dirty="0"/>
              <a:t>Which of their advantages helps to achieve some of the architecturally significant requirements (ASRs)?</a:t>
            </a:r>
          </a:p>
          <a:p>
            <a:r>
              <a:rPr lang="en-US" altLang="zh-CN" sz="3200" dirty="0"/>
              <a:t>What are the disadvantages? (book and ppt slides from relevant lectures)</a:t>
            </a:r>
          </a:p>
          <a:p>
            <a:pPr lvl="1"/>
            <a:r>
              <a:rPr lang="en-US" altLang="zh-CN" sz="2800" dirty="0"/>
              <a:t>Some of these disadvantages may create risk points/sensitivity points/trade-off points – especially if they relate to other ASRs</a:t>
            </a:r>
            <a:endParaRPr lang="zh-CN" altLang="en-US" sz="2800" dirty="0"/>
          </a:p>
        </p:txBody>
      </p:sp>
    </p:spTree>
    <p:extLst>
      <p:ext uri="{BB962C8B-B14F-4D97-AF65-F5344CB8AC3E}">
        <p14:creationId xmlns:p14="http://schemas.microsoft.com/office/powerpoint/2010/main" val="42591664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GB" dirty="0">
                <a:solidFill>
                  <a:srgbClr val="00B050"/>
                </a:solidFill>
              </a:rPr>
              <a:t>Discussion</a:t>
            </a:r>
          </a:p>
        </p:txBody>
      </p:sp>
      <p:sp>
        <p:nvSpPr>
          <p:cNvPr id="3" name="内容占位符 2"/>
          <p:cNvSpPr>
            <a:spLocks noGrp="1"/>
          </p:cNvSpPr>
          <p:nvPr>
            <p:ph idx="1"/>
          </p:nvPr>
        </p:nvSpPr>
        <p:spPr/>
        <p:txBody>
          <a:bodyPr/>
          <a:lstStyle/>
          <a:p>
            <a:r>
              <a:rPr lang="en-GB" dirty="0"/>
              <a:t>Client-Server pattern </a:t>
            </a:r>
          </a:p>
          <a:p>
            <a:pPr lvl="1"/>
            <a:r>
              <a:rPr lang="en-GB" dirty="0"/>
              <a:t>Easy to add clients</a:t>
            </a:r>
          </a:p>
          <a:p>
            <a:pPr lvl="1"/>
            <a:r>
              <a:rPr lang="en-GB" dirty="0"/>
              <a:t>Servers may be replicated to support scalability and modifiab</a:t>
            </a:r>
            <a:r>
              <a:rPr lang="en-US" altLang="zh-CN" dirty="0" err="1"/>
              <a:t>i</a:t>
            </a:r>
            <a:r>
              <a:rPr lang="en-GB" dirty="0"/>
              <a:t>lity</a:t>
            </a:r>
          </a:p>
          <a:p>
            <a:r>
              <a:rPr lang="en-GB" dirty="0"/>
              <a:t>Disadvantages</a:t>
            </a:r>
          </a:p>
          <a:p>
            <a:pPr lvl="1"/>
            <a:r>
              <a:rPr lang="en-GB" dirty="0"/>
              <a:t>Can be a performance bottleneck</a:t>
            </a:r>
          </a:p>
          <a:p>
            <a:pPr lvl="1"/>
            <a:r>
              <a:rPr lang="en-GB" dirty="0"/>
              <a:t>A single point of failure</a:t>
            </a:r>
          </a:p>
          <a:p>
            <a:r>
              <a:rPr lang="en-GB" dirty="0"/>
              <a:t>Decisions about where to locate functionality are often complex and costly to change after a system is build</a:t>
            </a:r>
          </a:p>
        </p:txBody>
      </p:sp>
    </p:spTree>
    <p:extLst>
      <p:ext uri="{BB962C8B-B14F-4D97-AF65-F5344CB8AC3E}">
        <p14:creationId xmlns:p14="http://schemas.microsoft.com/office/powerpoint/2010/main" val="20558429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GB" dirty="0">
                <a:solidFill>
                  <a:srgbClr val="00B050"/>
                </a:solidFill>
              </a:rPr>
              <a:t>Discussion</a:t>
            </a:r>
          </a:p>
        </p:txBody>
      </p:sp>
      <p:sp>
        <p:nvSpPr>
          <p:cNvPr id="3" name="内容占位符 2"/>
          <p:cNvSpPr>
            <a:spLocks noGrp="1"/>
          </p:cNvSpPr>
          <p:nvPr>
            <p:ph idx="1"/>
          </p:nvPr>
        </p:nvSpPr>
        <p:spPr/>
        <p:txBody>
          <a:bodyPr/>
          <a:lstStyle/>
          <a:p>
            <a:r>
              <a:rPr lang="en-GB" dirty="0"/>
              <a:t>Sensitivity point</a:t>
            </a:r>
          </a:p>
          <a:p>
            <a:pPr lvl="1"/>
            <a:r>
              <a:rPr lang="en-GB" dirty="0"/>
              <a:t>Server can be a performance bottleneck and a single point of failure</a:t>
            </a:r>
          </a:p>
          <a:p>
            <a:r>
              <a:rPr lang="en-GB" dirty="0"/>
              <a:t>Trade-off</a:t>
            </a:r>
          </a:p>
          <a:p>
            <a:pPr lvl="1"/>
            <a:r>
              <a:rPr lang="en-GB" dirty="0"/>
              <a:t>Improves scalability and modifiability but decreases performance</a:t>
            </a:r>
          </a:p>
          <a:p>
            <a:r>
              <a:rPr lang="en-GB" dirty="0"/>
              <a:t>Risk</a:t>
            </a:r>
          </a:p>
          <a:p>
            <a:pPr lvl="1"/>
            <a:r>
              <a:rPr lang="en-GB" dirty="0"/>
              <a:t>??</a:t>
            </a:r>
          </a:p>
          <a:p>
            <a:pPr lvl="1"/>
            <a:endParaRPr lang="en-GB" dirty="0"/>
          </a:p>
        </p:txBody>
      </p:sp>
    </p:spTree>
    <p:extLst>
      <p:ext uri="{BB962C8B-B14F-4D97-AF65-F5344CB8AC3E}">
        <p14:creationId xmlns:p14="http://schemas.microsoft.com/office/powerpoint/2010/main" val="2663873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GB" dirty="0">
                <a:solidFill>
                  <a:srgbClr val="00B050"/>
                </a:solidFill>
              </a:rPr>
              <a:t>Activity 2</a:t>
            </a:r>
          </a:p>
        </p:txBody>
      </p:sp>
      <p:sp>
        <p:nvSpPr>
          <p:cNvPr id="3" name="内容占位符 2"/>
          <p:cNvSpPr>
            <a:spLocks noGrp="1"/>
          </p:cNvSpPr>
          <p:nvPr>
            <p:ph idx="1"/>
          </p:nvPr>
        </p:nvSpPr>
        <p:spPr/>
        <p:txBody>
          <a:bodyPr>
            <a:normAutofit/>
          </a:bodyPr>
          <a:lstStyle/>
          <a:p>
            <a:pPr marL="228600" lvl="1">
              <a:spcBef>
                <a:spcPts val="1000"/>
              </a:spcBef>
            </a:pPr>
            <a:r>
              <a:rPr lang="en-GB" sz="3600" dirty="0"/>
              <a:t>See the worksheet for the description of the system and evaluate the architectural design decisions with sensitivity points, trade-off points and the risk points</a:t>
            </a:r>
          </a:p>
          <a:p>
            <a:endParaRPr lang="en-GB" sz="4000" dirty="0"/>
          </a:p>
        </p:txBody>
      </p:sp>
    </p:spTree>
    <p:extLst>
      <p:ext uri="{BB962C8B-B14F-4D97-AF65-F5344CB8AC3E}">
        <p14:creationId xmlns:p14="http://schemas.microsoft.com/office/powerpoint/2010/main" val="41234502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Architecture Evaluation - review</a:t>
            </a:r>
          </a:p>
        </p:txBody>
      </p:sp>
      <p:sp>
        <p:nvSpPr>
          <p:cNvPr id="5" name="灯片编号占位符 4">
            <a:extLst>
              <a:ext uri="{FF2B5EF4-FFF2-40B4-BE49-F238E27FC236}">
                <a16:creationId xmlns:a16="http://schemas.microsoft.com/office/drawing/2014/main" id="{67AE6A2C-8B26-4BC1-87E3-C0F7E27EBAA1}"/>
              </a:ext>
            </a:extLst>
          </p:cNvPr>
          <p:cNvSpPr>
            <a:spLocks noGrp="1"/>
          </p:cNvSpPr>
          <p:nvPr>
            <p:ph type="sldNum" sz="quarter" idx="12"/>
          </p:nvPr>
        </p:nvSpPr>
        <p:spPr/>
        <p:txBody>
          <a:bodyPr/>
          <a:lstStyle/>
          <a:p>
            <a:fld id="{D0E8C58C-0836-46C6-8F9A-AF87B5CA09C9}" type="slidenum">
              <a:rPr lang="en-AU" smtClean="0"/>
              <a:t>3</a:t>
            </a:fld>
            <a:endParaRPr lang="en-AU"/>
          </a:p>
        </p:txBody>
      </p:sp>
      <p:sp>
        <p:nvSpPr>
          <p:cNvPr id="4" name="Footer Placeholder 3"/>
          <p:cNvSpPr>
            <a:spLocks noGrp="1"/>
          </p:cNvSpPr>
          <p:nvPr>
            <p:ph type="ftr" sz="quarter" idx="4294967295"/>
          </p:nvPr>
        </p:nvSpPr>
        <p:spPr>
          <a:xfrm>
            <a:off x="0" y="6356350"/>
            <a:ext cx="28956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AU"/>
              <a:t>©  Software Architecture</a:t>
            </a:r>
            <a:endParaRPr lang="en-AU" dirty="0"/>
          </a:p>
        </p:txBody>
      </p:sp>
    </p:spTree>
    <p:extLst>
      <p:ext uri="{BB962C8B-B14F-4D97-AF65-F5344CB8AC3E}">
        <p14:creationId xmlns:p14="http://schemas.microsoft.com/office/powerpoint/2010/main" val="181343372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E1DE0903-2A3C-D8CB-C0B4-59B4B569A4A1}"/>
              </a:ext>
            </a:extLst>
          </p:cNvPr>
          <p:cNvSpPr txBox="1"/>
          <p:nvPr>
            <p:custDataLst>
              <p:tags r:id="rId2"/>
            </p:custDataLst>
          </p:nvPr>
        </p:nvSpPr>
        <p:spPr>
          <a:xfrm>
            <a:off x="1219200" y="635000"/>
            <a:ext cx="9753600" cy="2143125"/>
          </a:xfrm>
          <a:prstGeom prst="rect">
            <a:avLst/>
          </a:prstGeom>
          <a:noFill/>
        </p:spPr>
        <p:txBody>
          <a:bodyPr vert="horz" wrap="square" rtlCol="0" anchor="ctr" anchorCtr="0">
            <a:noAutofit/>
          </a:bodyPr>
          <a:lstStyle/>
          <a:p>
            <a:r>
              <a:rPr 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Consider the system described in the worksheet in front of you / submitted to our WeChat group. Evaluate the architectural design decisions with sensitivity points, trade-off points and the risk points.</a:t>
            </a:r>
            <a:endParaRPr lang="x-none"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7" name="矩形: 圆角 6">
            <a:extLst>
              <a:ext uri="{FF2B5EF4-FFF2-40B4-BE49-F238E27FC236}">
                <a16:creationId xmlns:a16="http://schemas.microsoft.com/office/drawing/2014/main" id="{445FC5A0-BC7F-3AB9-24D1-8E907A61AD0E}"/>
              </a:ext>
            </a:extLst>
          </p:cNvPr>
          <p:cNvSpPr/>
          <p:nvPr>
            <p:custDataLst>
              <p:tags r:id="rId3"/>
            </p:custDataLst>
          </p:nvPr>
        </p:nvSpPr>
        <p:spPr>
          <a:xfrm>
            <a:off x="89154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AU"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Answer</a:t>
            </a:r>
            <a:endParaRPr lang="x-none"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12">
            <a:extLst>
              <a:ext uri="{FF2B5EF4-FFF2-40B4-BE49-F238E27FC236}">
                <a16:creationId xmlns:a16="http://schemas.microsoft.com/office/drawing/2014/main" id="{ABFC0489-B7E6-EF2B-5E46-FB056FC31F8C}"/>
              </a:ext>
            </a:extLst>
          </p:cNvPr>
          <p:cNvSpPr/>
          <p:nvPr>
            <p:custDataLst>
              <p:tags r:id="rId4"/>
            </p:custDataLst>
          </p:nvPr>
        </p:nvSpPr>
        <p:spPr>
          <a:xfrm>
            <a:off x="0" y="5727383"/>
            <a:ext cx="12192000" cy="487680"/>
          </a:xfrm>
          <a:prstGeom prst="rect">
            <a:avLst/>
          </a:prstGeom>
          <a:solidFill>
            <a:srgbClr val="FBFAEF"/>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rtlCol="0" anchor="ctr" anchorCtr="1">
            <a:noAutofit/>
          </a:bodyPr>
          <a:lstStyle/>
          <a:p>
            <a:r>
              <a:rPr lang="en-US" sz="16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Open Question is only supported on Version 2.0 or newer.</a:t>
            </a:r>
            <a:endParaRPr lang="x-none" sz="16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12" name="组合 11">
            <a:extLst>
              <a:ext uri="{FF2B5EF4-FFF2-40B4-BE49-F238E27FC236}">
                <a16:creationId xmlns:a16="http://schemas.microsoft.com/office/drawing/2014/main" id="{4F993E2D-A1CC-BDD9-2C36-EF92ED77A00B}"/>
              </a:ext>
            </a:extLst>
          </p:cNvPr>
          <p:cNvGrpSpPr/>
          <p:nvPr>
            <p:custDataLst>
              <p:tags r:id="rId5"/>
            </p:custDataLst>
          </p:nvPr>
        </p:nvGrpSpPr>
        <p:grpSpPr>
          <a:xfrm>
            <a:off x="0" y="0"/>
            <a:ext cx="12192000" cy="635000"/>
            <a:chOff x="0" y="0"/>
            <a:chExt cx="12192000" cy="635000"/>
          </a:xfrm>
        </p:grpSpPr>
        <p:sp>
          <p:nvSpPr>
            <p:cNvPr id="8" name="TitleBackground">
              <a:extLst>
                <a:ext uri="{FF2B5EF4-FFF2-40B4-BE49-F238E27FC236}">
                  <a16:creationId xmlns:a16="http://schemas.microsoft.com/office/drawing/2014/main" id="{E0560F0C-F4AA-2F2B-CF3D-53E402EF0273}"/>
                </a:ext>
              </a:extLst>
            </p:cNvPr>
            <p:cNvSpPr/>
            <p:nvPr>
              <p:custDataLst>
                <p:tags r:id="rId7"/>
              </p:custDataLst>
            </p:nvPr>
          </p:nvSpPr>
          <p:spPr>
            <a:xfrm>
              <a:off x="0" y="0"/>
              <a:ext cx="12192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9" name="ColorBlock">
              <a:extLst>
                <a:ext uri="{FF2B5EF4-FFF2-40B4-BE49-F238E27FC236}">
                  <a16:creationId xmlns:a16="http://schemas.microsoft.com/office/drawing/2014/main" id="{C08925F3-1433-3E56-94BE-B77138656D51}"/>
                </a:ext>
              </a:extLst>
            </p:cNvPr>
            <p:cNvSpPr/>
            <p:nvPr>
              <p:custDataLst>
                <p:tags r:id="rId8"/>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10" name="TypeText">
              <a:extLst>
                <a:ext uri="{FF2B5EF4-FFF2-40B4-BE49-F238E27FC236}">
                  <a16:creationId xmlns:a16="http://schemas.microsoft.com/office/drawing/2014/main" id="{CE2E45CB-B6CE-AFCD-B626-1B641192835E}"/>
                </a:ext>
              </a:extLst>
            </p:cNvPr>
            <p:cNvSpPr txBox="1"/>
            <p:nvPr>
              <p:custDataLst>
                <p:tags r:id="rId9"/>
              </p:custDataLst>
            </p:nvPr>
          </p:nvSpPr>
          <p:spPr>
            <a:xfrm>
              <a:off x="254000" y="0"/>
              <a:ext cx="1905000" cy="635000"/>
            </a:xfrm>
            <a:prstGeom prst="rect">
              <a:avLst/>
            </a:prstGeom>
            <a:noFill/>
          </p:spPr>
          <p:txBody>
            <a:bodyPr vert="horz" wrap="none" rtlCol="0" anchor="ctr" anchorCtr="0">
              <a:noAutofit/>
            </a:bodyPr>
            <a:lstStyle/>
            <a:p>
              <a:r>
                <a:rPr lang="en-AU">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Open Question</a:t>
              </a:r>
              <a:endParaRPr lang="x-none">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TipText">
              <a:extLst>
                <a:ext uri="{FF2B5EF4-FFF2-40B4-BE49-F238E27FC236}">
                  <a16:creationId xmlns:a16="http://schemas.microsoft.com/office/drawing/2014/main" id="{ACE04B3A-8F55-9423-788A-F9C609D20CF6}"/>
                </a:ext>
              </a:extLst>
            </p:cNvPr>
            <p:cNvSpPr txBox="1"/>
            <p:nvPr>
              <p:custDataLst>
                <p:tags r:id="rId10"/>
              </p:custDataLst>
            </p:nvPr>
          </p:nvSpPr>
          <p:spPr>
            <a:xfrm>
              <a:off x="2173605" y="109220"/>
              <a:ext cx="2286000" cy="508000"/>
            </a:xfrm>
            <a:prstGeom prst="rect">
              <a:avLst/>
            </a:prstGeom>
            <a:noFill/>
          </p:spPr>
          <p:txBody>
            <a:bodyPr vert="horz" wrap="none" rtlCol="0" anchor="ctr" anchorCtr="0">
              <a:noAutofit/>
            </a:bodyPr>
            <a:lstStyle/>
            <a:p>
              <a:r>
                <a:rPr lang="en-AU" sz="14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Points: 10</a:t>
              </a:r>
              <a:endParaRPr lang="x-none" sz="14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pic>
        <p:nvPicPr>
          <p:cNvPr id="5" name="图片 4">
            <a:extLst>
              <a:ext uri="{FF2B5EF4-FFF2-40B4-BE49-F238E27FC236}">
                <a16:creationId xmlns:a16="http://schemas.microsoft.com/office/drawing/2014/main" id="{AB8C1953-ADA2-4A43-2BF2-C888D7CCC05F}"/>
              </a:ext>
            </a:extLst>
          </p:cNvPr>
          <p:cNvPicPr>
            <a:picLocks/>
          </p:cNvPicPr>
          <p:nvPr>
            <p:custDataLst>
              <p:tags r:id="rId6"/>
            </p:custDataLst>
          </p:nvPr>
        </p:nvPicPr>
        <p:blipFill>
          <a:blip r:embed="rId12">
            <a:extLst>
              <a:ext uri="{28A0092B-C50C-407E-A947-70E740481C1C}">
                <a14:useLocalDpi xmlns:a14="http://schemas.microsoft.com/office/drawing/2010/main" val="0"/>
              </a:ext>
            </a:extLst>
          </a:blip>
          <a:stretch>
            <a:fillRect/>
          </a:stretch>
        </p:blipFill>
        <p:spPr>
          <a:xfrm>
            <a:off x="10642600" y="63500"/>
            <a:ext cx="1422400" cy="508000"/>
          </a:xfrm>
          <a:prstGeom prst="rect">
            <a:avLst/>
          </a:prstGeom>
        </p:spPr>
      </p:pic>
    </p:spTree>
    <p:custDataLst>
      <p:tags r:id="rId1"/>
    </p:custDataLst>
    <p:extLst>
      <p:ext uri="{BB962C8B-B14F-4D97-AF65-F5344CB8AC3E}">
        <p14:creationId xmlns:p14="http://schemas.microsoft.com/office/powerpoint/2010/main" val="149164871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GB" dirty="0">
                <a:solidFill>
                  <a:srgbClr val="00B050"/>
                </a:solidFill>
              </a:rPr>
              <a:t>Homework 4</a:t>
            </a:r>
          </a:p>
        </p:txBody>
      </p:sp>
      <p:sp>
        <p:nvSpPr>
          <p:cNvPr id="3" name="内容占位符 2"/>
          <p:cNvSpPr>
            <a:spLocks noGrp="1"/>
          </p:cNvSpPr>
          <p:nvPr>
            <p:ph idx="1"/>
          </p:nvPr>
        </p:nvSpPr>
        <p:spPr/>
        <p:txBody>
          <a:bodyPr>
            <a:normAutofit/>
          </a:bodyPr>
          <a:lstStyle/>
          <a:p>
            <a:r>
              <a:rPr lang="en-GB" sz="3200" dirty="0"/>
              <a:t>Submit the results of your discussion on Activity 2 as Homework 4</a:t>
            </a:r>
          </a:p>
          <a:p>
            <a:r>
              <a:rPr lang="en-GB" dirty="0"/>
              <a:t>Submission: </a:t>
            </a:r>
          </a:p>
          <a:p>
            <a:pPr lvl="1"/>
            <a:r>
              <a:rPr lang="en-GB" dirty="0"/>
              <a:t>Deadline</a:t>
            </a:r>
            <a:r>
              <a:rPr lang="en-GB"/>
              <a:t>:   </a:t>
            </a:r>
            <a:r>
              <a:rPr lang="en-GB">
                <a:solidFill>
                  <a:srgbClr val="FF0000"/>
                </a:solidFill>
              </a:rPr>
              <a:t>April 21</a:t>
            </a:r>
            <a:r>
              <a:rPr lang="en-GB" baseline="30000">
                <a:solidFill>
                  <a:srgbClr val="FF0000"/>
                </a:solidFill>
              </a:rPr>
              <a:t>st</a:t>
            </a:r>
            <a:r>
              <a:rPr lang="en-GB">
                <a:solidFill>
                  <a:srgbClr val="FF0000"/>
                </a:solidFill>
              </a:rPr>
              <a:t> </a:t>
            </a:r>
            <a:endParaRPr lang="en-GB" dirty="0"/>
          </a:p>
          <a:p>
            <a:pPr lvl="1"/>
            <a:r>
              <a:rPr lang="en-GB" dirty="0"/>
              <a:t>Place: submit to Blackboard</a:t>
            </a:r>
          </a:p>
        </p:txBody>
      </p:sp>
    </p:spTree>
    <p:extLst>
      <p:ext uri="{BB962C8B-B14F-4D97-AF65-F5344CB8AC3E}">
        <p14:creationId xmlns:p14="http://schemas.microsoft.com/office/powerpoint/2010/main" val="14966802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The Architecture Tradeoff Analysis Method</a:t>
            </a:r>
          </a:p>
        </p:txBody>
      </p:sp>
      <p:sp>
        <p:nvSpPr>
          <p:cNvPr id="3" name="Content Placeholder 2"/>
          <p:cNvSpPr>
            <a:spLocks noGrp="1"/>
          </p:cNvSpPr>
          <p:nvPr>
            <p:ph idx="1"/>
          </p:nvPr>
        </p:nvSpPr>
        <p:spPr/>
        <p:txBody>
          <a:bodyPr>
            <a:normAutofit/>
          </a:bodyPr>
          <a:lstStyle/>
          <a:p>
            <a:r>
              <a:rPr lang="en-US" dirty="0"/>
              <a:t>The Architecture Tradeoff Analysis Method (ATAM) has been used for over a decade to evaluate software architectures in domains ranging from automotive to financial to defense. </a:t>
            </a:r>
          </a:p>
          <a:p>
            <a:r>
              <a:rPr lang="en-US" dirty="0"/>
              <a:t>The ATAM is designed so that </a:t>
            </a:r>
          </a:p>
          <a:p>
            <a:pPr lvl="1"/>
            <a:r>
              <a:rPr lang="en-US" dirty="0"/>
              <a:t>evaluators need not be familiar with the architecture or its business goals</a:t>
            </a:r>
          </a:p>
          <a:p>
            <a:pPr lvl="1"/>
            <a:r>
              <a:rPr lang="en-US" dirty="0"/>
              <a:t>the system need not yet be constructed</a:t>
            </a:r>
          </a:p>
          <a:p>
            <a:pPr lvl="1"/>
            <a:r>
              <a:rPr lang="en-US" dirty="0"/>
              <a:t>there may be a large number of stakeholders. </a:t>
            </a:r>
          </a:p>
          <a:p>
            <a:endParaRPr lang="en-US" dirty="0"/>
          </a:p>
        </p:txBody>
      </p:sp>
      <p:sp>
        <p:nvSpPr>
          <p:cNvPr id="4" name="Footer Placeholder 3"/>
          <p:cNvSpPr>
            <a:spLocks noGrp="1"/>
          </p:cNvSpPr>
          <p:nvPr>
            <p:ph type="ftr" sz="quarter" idx="4294967295"/>
          </p:nvPr>
        </p:nvSpPr>
        <p:spPr>
          <a:xfrm>
            <a:off x="0" y="6356350"/>
            <a:ext cx="63373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AU"/>
              <a:t>©  Software Architecture</a:t>
            </a:r>
            <a:endParaRPr lang="en-AU" dirty="0"/>
          </a:p>
        </p:txBody>
      </p:sp>
    </p:spTree>
    <p:extLst>
      <p:ext uri="{BB962C8B-B14F-4D97-AF65-F5344CB8AC3E}">
        <p14:creationId xmlns:p14="http://schemas.microsoft.com/office/powerpoint/2010/main" val="6166547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Phases of the ATAM</a:t>
            </a:r>
          </a:p>
        </p:txBody>
      </p:sp>
      <p:sp>
        <p:nvSpPr>
          <p:cNvPr id="5" name="灯片编号占位符 4">
            <a:extLst>
              <a:ext uri="{FF2B5EF4-FFF2-40B4-BE49-F238E27FC236}">
                <a16:creationId xmlns:a16="http://schemas.microsoft.com/office/drawing/2014/main" id="{48CF51D4-9B5C-4F00-B912-67F6628C2F13}"/>
              </a:ext>
            </a:extLst>
          </p:cNvPr>
          <p:cNvSpPr>
            <a:spLocks noGrp="1"/>
          </p:cNvSpPr>
          <p:nvPr>
            <p:ph type="sldNum" sz="quarter" idx="12"/>
          </p:nvPr>
        </p:nvSpPr>
        <p:spPr/>
        <p:txBody>
          <a:bodyPr/>
          <a:lstStyle/>
          <a:p>
            <a:fld id="{D0E8C58C-0836-46C6-8F9A-AF87B5CA09C9}" type="slidenum">
              <a:rPr lang="en-AU" smtClean="0"/>
              <a:t>5</a:t>
            </a:fld>
            <a:endParaRPr lang="en-AU"/>
          </a:p>
        </p:txBody>
      </p:sp>
      <p:sp>
        <p:nvSpPr>
          <p:cNvPr id="3" name="Footer Placeholder 2"/>
          <p:cNvSpPr>
            <a:spLocks noGrp="1"/>
          </p:cNvSpPr>
          <p:nvPr>
            <p:ph type="ftr" sz="quarter" idx="4294967295"/>
          </p:nvPr>
        </p:nvSpPr>
        <p:spPr>
          <a:xfrm>
            <a:off x="0" y="6356350"/>
            <a:ext cx="28956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AU"/>
              <a:t>©  Software Architecture</a:t>
            </a:r>
            <a:endParaRPr lang="en-AU" dirty="0"/>
          </a:p>
        </p:txBody>
      </p:sp>
      <p:graphicFrame>
        <p:nvGraphicFramePr>
          <p:cNvPr id="4" name="Table 3"/>
          <p:cNvGraphicFramePr>
            <a:graphicFrameLocks noGrp="1"/>
          </p:cNvGraphicFramePr>
          <p:nvPr/>
        </p:nvGraphicFramePr>
        <p:xfrm>
          <a:off x="1775520" y="1397000"/>
          <a:ext cx="8424936" cy="4302760"/>
        </p:xfrm>
        <a:graphic>
          <a:graphicData uri="http://schemas.openxmlformats.org/drawingml/2006/table">
            <a:tbl>
              <a:tblPr firstRow="1" bandRow="1">
                <a:tableStyleId>{5C22544A-7EE6-4342-B048-85BDC9FD1C3A}</a:tableStyleId>
              </a:tblPr>
              <a:tblGrid>
                <a:gridCol w="792088">
                  <a:extLst>
                    <a:ext uri="{9D8B030D-6E8A-4147-A177-3AD203B41FA5}">
                      <a16:colId xmlns:a16="http://schemas.microsoft.com/office/drawing/2014/main" val="20000"/>
                    </a:ext>
                  </a:extLst>
                </a:gridCol>
                <a:gridCol w="3168352">
                  <a:extLst>
                    <a:ext uri="{9D8B030D-6E8A-4147-A177-3AD203B41FA5}">
                      <a16:colId xmlns:a16="http://schemas.microsoft.com/office/drawing/2014/main" val="20001"/>
                    </a:ext>
                  </a:extLst>
                </a:gridCol>
                <a:gridCol w="2358262">
                  <a:extLst>
                    <a:ext uri="{9D8B030D-6E8A-4147-A177-3AD203B41FA5}">
                      <a16:colId xmlns:a16="http://schemas.microsoft.com/office/drawing/2014/main" val="20002"/>
                    </a:ext>
                  </a:extLst>
                </a:gridCol>
                <a:gridCol w="2106234">
                  <a:extLst>
                    <a:ext uri="{9D8B030D-6E8A-4147-A177-3AD203B41FA5}">
                      <a16:colId xmlns:a16="http://schemas.microsoft.com/office/drawing/2014/main" val="20003"/>
                    </a:ext>
                  </a:extLst>
                </a:gridCol>
              </a:tblGrid>
              <a:tr h="370840">
                <a:tc>
                  <a:txBody>
                    <a:bodyPr/>
                    <a:lstStyle/>
                    <a:p>
                      <a:r>
                        <a:rPr lang="en-US" dirty="0"/>
                        <a:t>Phase</a:t>
                      </a:r>
                    </a:p>
                  </a:txBody>
                  <a:tcPr/>
                </a:tc>
                <a:tc>
                  <a:txBody>
                    <a:bodyPr/>
                    <a:lstStyle/>
                    <a:p>
                      <a:r>
                        <a:rPr lang="en-US" dirty="0"/>
                        <a:t>Activity</a:t>
                      </a:r>
                    </a:p>
                  </a:txBody>
                  <a:tcPr/>
                </a:tc>
                <a:tc>
                  <a:txBody>
                    <a:bodyPr/>
                    <a:lstStyle/>
                    <a:p>
                      <a:r>
                        <a:rPr lang="en-US" dirty="0"/>
                        <a:t>Participants</a:t>
                      </a:r>
                    </a:p>
                  </a:txBody>
                  <a:tcPr/>
                </a:tc>
                <a:tc>
                  <a:txBody>
                    <a:bodyPr/>
                    <a:lstStyle/>
                    <a:p>
                      <a:r>
                        <a:rPr lang="en-US" dirty="0"/>
                        <a:t>Typical duration</a:t>
                      </a:r>
                    </a:p>
                  </a:txBody>
                  <a:tcPr/>
                </a:tc>
                <a:extLst>
                  <a:ext uri="{0D108BD9-81ED-4DB2-BD59-A6C34878D82A}">
                    <a16:rowId xmlns:a16="http://schemas.microsoft.com/office/drawing/2014/main" val="10000"/>
                  </a:ext>
                </a:extLst>
              </a:tr>
              <a:tr h="370840">
                <a:tc>
                  <a:txBody>
                    <a:bodyPr/>
                    <a:lstStyle/>
                    <a:p>
                      <a:r>
                        <a:rPr lang="en-US" dirty="0"/>
                        <a:t>0</a:t>
                      </a:r>
                    </a:p>
                  </a:txBody>
                  <a:tcPr/>
                </a:tc>
                <a:tc>
                  <a:txBody>
                    <a:bodyPr/>
                    <a:lstStyle/>
                    <a:p>
                      <a:r>
                        <a:rPr lang="en-US" dirty="0"/>
                        <a:t>Partnership and preparation:  Logistics, planning, stakeholder recruitment, team formation</a:t>
                      </a:r>
                    </a:p>
                  </a:txBody>
                  <a:tcPr/>
                </a:tc>
                <a:tc>
                  <a:txBody>
                    <a:bodyPr/>
                    <a:lstStyle/>
                    <a:p>
                      <a:r>
                        <a:rPr lang="en-US" dirty="0"/>
                        <a:t>Evaluation team leadership</a:t>
                      </a:r>
                      <a:r>
                        <a:rPr lang="en-US" baseline="0" dirty="0"/>
                        <a:t> and key project decision-makers</a:t>
                      </a:r>
                      <a:endParaRPr lang="en-US" dirty="0"/>
                    </a:p>
                  </a:txBody>
                  <a:tcPr/>
                </a:tc>
                <a:tc>
                  <a:txBody>
                    <a:bodyPr/>
                    <a:lstStyle/>
                    <a:p>
                      <a:r>
                        <a:rPr lang="en-US" dirty="0"/>
                        <a:t>Proceeds informally as required, perhaps over a few weeks</a:t>
                      </a:r>
                    </a:p>
                  </a:txBody>
                  <a:tcPr/>
                </a:tc>
                <a:extLst>
                  <a:ext uri="{0D108BD9-81ED-4DB2-BD59-A6C34878D82A}">
                    <a16:rowId xmlns:a16="http://schemas.microsoft.com/office/drawing/2014/main" val="10001"/>
                  </a:ext>
                </a:extLst>
              </a:tr>
              <a:tr h="370840">
                <a:tc>
                  <a:txBody>
                    <a:bodyPr/>
                    <a:lstStyle/>
                    <a:p>
                      <a:r>
                        <a:rPr lang="en-US" dirty="0"/>
                        <a:t>1</a:t>
                      </a:r>
                    </a:p>
                  </a:txBody>
                  <a:tcPr/>
                </a:tc>
                <a:tc>
                  <a:txBody>
                    <a:bodyPr/>
                    <a:lstStyle/>
                    <a:p>
                      <a:r>
                        <a:rPr lang="en-US" dirty="0"/>
                        <a:t>Evaluation</a:t>
                      </a:r>
                      <a:r>
                        <a:rPr lang="en-US" baseline="0" dirty="0"/>
                        <a:t>:  Steps 1-6</a:t>
                      </a:r>
                      <a:endParaRPr lang="en-US" dirty="0"/>
                    </a:p>
                  </a:txBody>
                  <a:tcPr/>
                </a:tc>
                <a:tc>
                  <a:txBody>
                    <a:bodyPr/>
                    <a:lstStyle/>
                    <a:p>
                      <a:r>
                        <a:rPr lang="en-US" dirty="0"/>
                        <a:t>Evaluation</a:t>
                      </a:r>
                      <a:r>
                        <a:rPr lang="en-US" baseline="0" dirty="0"/>
                        <a:t> team and project decision-makers</a:t>
                      </a:r>
                      <a:endParaRPr lang="en-US" dirty="0"/>
                    </a:p>
                  </a:txBody>
                  <a:tcPr/>
                </a:tc>
                <a:tc>
                  <a:txBody>
                    <a:bodyPr/>
                    <a:lstStyle/>
                    <a:p>
                      <a:r>
                        <a:rPr lang="en-US" dirty="0"/>
                        <a:t>1-2 days followed by a hiatus of 2-3 weeks</a:t>
                      </a:r>
                    </a:p>
                  </a:txBody>
                  <a:tcPr/>
                </a:tc>
                <a:extLst>
                  <a:ext uri="{0D108BD9-81ED-4DB2-BD59-A6C34878D82A}">
                    <a16:rowId xmlns:a16="http://schemas.microsoft.com/office/drawing/2014/main" val="10002"/>
                  </a:ext>
                </a:extLst>
              </a:tr>
              <a:tr h="370840">
                <a:tc>
                  <a:txBody>
                    <a:bodyPr/>
                    <a:lstStyle/>
                    <a:p>
                      <a:r>
                        <a:rPr lang="en-US" dirty="0"/>
                        <a:t>2</a:t>
                      </a:r>
                    </a:p>
                  </a:txBody>
                  <a:tcPr/>
                </a:tc>
                <a:tc>
                  <a:txBody>
                    <a:bodyPr/>
                    <a:lstStyle/>
                    <a:p>
                      <a:r>
                        <a:rPr lang="en-US" dirty="0"/>
                        <a:t>Evaluation:  Steps 7-9</a:t>
                      </a:r>
                    </a:p>
                  </a:txBody>
                  <a:tcPr/>
                </a:tc>
                <a:tc>
                  <a:txBody>
                    <a:bodyPr/>
                    <a:lstStyle/>
                    <a:p>
                      <a:r>
                        <a:rPr lang="en-US" dirty="0"/>
                        <a:t>Evaluation</a:t>
                      </a:r>
                      <a:r>
                        <a:rPr lang="en-US" baseline="0" dirty="0"/>
                        <a:t> team, project decision makers, stakeholders</a:t>
                      </a:r>
                      <a:endParaRPr lang="en-US" dirty="0"/>
                    </a:p>
                  </a:txBody>
                  <a:tcPr/>
                </a:tc>
                <a:tc>
                  <a:txBody>
                    <a:bodyPr/>
                    <a:lstStyle/>
                    <a:p>
                      <a:r>
                        <a:rPr lang="en-US" dirty="0"/>
                        <a:t>2 days</a:t>
                      </a:r>
                    </a:p>
                  </a:txBody>
                  <a:tcPr/>
                </a:tc>
                <a:extLst>
                  <a:ext uri="{0D108BD9-81ED-4DB2-BD59-A6C34878D82A}">
                    <a16:rowId xmlns:a16="http://schemas.microsoft.com/office/drawing/2014/main" val="10003"/>
                  </a:ext>
                </a:extLst>
              </a:tr>
              <a:tr h="370840">
                <a:tc>
                  <a:txBody>
                    <a:bodyPr/>
                    <a:lstStyle/>
                    <a:p>
                      <a:r>
                        <a:rPr lang="en-US" dirty="0"/>
                        <a:t>3</a:t>
                      </a:r>
                    </a:p>
                  </a:txBody>
                  <a:tcPr/>
                </a:tc>
                <a:tc>
                  <a:txBody>
                    <a:bodyPr/>
                    <a:lstStyle/>
                    <a:p>
                      <a:r>
                        <a:rPr lang="en-US" dirty="0"/>
                        <a:t>Follow-up:  Report generation</a:t>
                      </a:r>
                      <a:r>
                        <a:rPr lang="en-US" baseline="0" dirty="0"/>
                        <a:t> and delivery, process improvement</a:t>
                      </a:r>
                      <a:endParaRPr lang="en-US" dirty="0"/>
                    </a:p>
                  </a:txBody>
                  <a:tcPr/>
                </a:tc>
                <a:tc>
                  <a:txBody>
                    <a:bodyPr/>
                    <a:lstStyle/>
                    <a:p>
                      <a:r>
                        <a:rPr lang="en-US" dirty="0"/>
                        <a:t>Evaluation</a:t>
                      </a:r>
                      <a:r>
                        <a:rPr lang="en-US" baseline="0" dirty="0"/>
                        <a:t> team and evaluation client</a:t>
                      </a:r>
                      <a:endParaRPr lang="en-US" dirty="0"/>
                    </a:p>
                  </a:txBody>
                  <a:tcPr/>
                </a:tc>
                <a:tc>
                  <a:txBody>
                    <a:bodyPr/>
                    <a:lstStyle/>
                    <a:p>
                      <a:r>
                        <a:rPr lang="en-US" dirty="0"/>
                        <a:t>1</a:t>
                      </a:r>
                      <a:r>
                        <a:rPr lang="en-US" baseline="0" dirty="0"/>
                        <a:t> week</a:t>
                      </a:r>
                      <a:endParaRPr lang="en-US" dirty="0"/>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0668223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1-5 (we have done it previously)</a:t>
            </a:r>
          </a:p>
        </p:txBody>
      </p:sp>
      <p:sp>
        <p:nvSpPr>
          <p:cNvPr id="3" name="Content Placeholder 2"/>
          <p:cNvSpPr>
            <a:spLocks noGrp="1"/>
          </p:cNvSpPr>
          <p:nvPr>
            <p:ph idx="1"/>
          </p:nvPr>
        </p:nvSpPr>
        <p:spPr/>
        <p:txBody>
          <a:bodyPr>
            <a:normAutofit/>
          </a:bodyPr>
          <a:lstStyle/>
          <a:p>
            <a:r>
              <a:rPr lang="en-US" dirty="0"/>
              <a:t>Present the ATAM</a:t>
            </a:r>
          </a:p>
          <a:p>
            <a:r>
              <a:rPr lang="en-US" dirty="0"/>
              <a:t>Present Business Drivers</a:t>
            </a:r>
          </a:p>
          <a:p>
            <a:r>
              <a:rPr lang="en-US" dirty="0"/>
              <a:t>Present the Architecture</a:t>
            </a:r>
          </a:p>
          <a:p>
            <a:r>
              <a:rPr lang="en-US" dirty="0"/>
              <a:t>Identify Architectural Approaches</a:t>
            </a:r>
          </a:p>
          <a:p>
            <a:r>
              <a:rPr lang="en-US" dirty="0"/>
              <a:t>Generate Utility Tree</a:t>
            </a:r>
          </a:p>
        </p:txBody>
      </p:sp>
      <p:sp>
        <p:nvSpPr>
          <p:cNvPr id="4" name="Footer Placeholder 3"/>
          <p:cNvSpPr>
            <a:spLocks noGrp="1"/>
          </p:cNvSpPr>
          <p:nvPr>
            <p:ph type="ftr" sz="quarter" idx="4294967295"/>
          </p:nvPr>
        </p:nvSpPr>
        <p:spPr>
          <a:xfrm>
            <a:off x="0" y="6356350"/>
            <a:ext cx="63373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AU"/>
              <a:t>©  Software Architecture</a:t>
            </a:r>
            <a:endParaRPr lang="en-AU" dirty="0"/>
          </a:p>
        </p:txBody>
      </p:sp>
    </p:spTree>
    <p:extLst>
      <p:ext uri="{BB962C8B-B14F-4D97-AF65-F5344CB8AC3E}">
        <p14:creationId xmlns:p14="http://schemas.microsoft.com/office/powerpoint/2010/main" val="2210070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a:t>Step 6: Analyze Architectural Approaches</a:t>
            </a:r>
          </a:p>
        </p:txBody>
      </p:sp>
      <p:sp>
        <p:nvSpPr>
          <p:cNvPr id="3" name="Content Placeholder 2"/>
          <p:cNvSpPr>
            <a:spLocks noGrp="1"/>
          </p:cNvSpPr>
          <p:nvPr>
            <p:ph idx="1"/>
          </p:nvPr>
        </p:nvSpPr>
        <p:spPr/>
        <p:txBody>
          <a:bodyPr>
            <a:normAutofit/>
          </a:bodyPr>
          <a:lstStyle/>
          <a:p>
            <a:r>
              <a:rPr lang="en-US" dirty="0"/>
              <a:t>The evaluation team examines the highest-ranked scenarios one at a time; the architect is asked to explain how the architecture supports </a:t>
            </a:r>
            <a:r>
              <a:rPr lang="en-US"/>
              <a:t>each one.</a:t>
            </a:r>
            <a:endParaRPr lang="en-US" dirty="0"/>
          </a:p>
          <a:p>
            <a:r>
              <a:rPr lang="en-US" dirty="0"/>
              <a:t>Evaluation team members probe for the architectural approaches used to carry out the scenario.</a:t>
            </a:r>
          </a:p>
          <a:p>
            <a:r>
              <a:rPr lang="en-US" dirty="0"/>
              <a:t>Evaluation team documents the relevant architectural decisions and </a:t>
            </a:r>
            <a:r>
              <a:rPr lang="en-US" dirty="0">
                <a:solidFill>
                  <a:srgbClr val="C00000"/>
                </a:solidFill>
              </a:rPr>
              <a:t>identifies</a:t>
            </a:r>
            <a:r>
              <a:rPr lang="en-US" dirty="0"/>
              <a:t> and catalogs their </a:t>
            </a:r>
            <a:r>
              <a:rPr lang="en-US" dirty="0">
                <a:solidFill>
                  <a:srgbClr val="C00000"/>
                </a:solidFill>
              </a:rPr>
              <a:t>risks</a:t>
            </a:r>
            <a:r>
              <a:rPr lang="en-US" dirty="0"/>
              <a:t>, </a:t>
            </a:r>
            <a:r>
              <a:rPr lang="en-US" dirty="0" err="1">
                <a:solidFill>
                  <a:srgbClr val="C00000"/>
                </a:solidFill>
              </a:rPr>
              <a:t>nonrisks</a:t>
            </a:r>
            <a:r>
              <a:rPr lang="en-US" dirty="0"/>
              <a:t>, and </a:t>
            </a:r>
            <a:r>
              <a:rPr lang="en-US" dirty="0">
                <a:solidFill>
                  <a:srgbClr val="C00000"/>
                </a:solidFill>
              </a:rPr>
              <a:t>tradeoff points</a:t>
            </a:r>
            <a:r>
              <a:rPr lang="en-US" dirty="0"/>
              <a:t>.</a:t>
            </a:r>
            <a:endParaRPr lang="en-US" sz="2400" dirty="0"/>
          </a:p>
        </p:txBody>
      </p:sp>
      <p:sp>
        <p:nvSpPr>
          <p:cNvPr id="4" name="Footer Placeholder 3"/>
          <p:cNvSpPr>
            <a:spLocks noGrp="1"/>
          </p:cNvSpPr>
          <p:nvPr>
            <p:ph type="ftr" sz="quarter" idx="4294967295"/>
          </p:nvPr>
        </p:nvSpPr>
        <p:spPr>
          <a:xfrm>
            <a:off x="0" y="6356350"/>
            <a:ext cx="63373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AU"/>
              <a:t>©  Software Architecture</a:t>
            </a:r>
            <a:endParaRPr lang="en-AU" dirty="0"/>
          </a:p>
        </p:txBody>
      </p:sp>
    </p:spTree>
    <p:extLst>
      <p:ext uri="{BB962C8B-B14F-4D97-AF65-F5344CB8AC3E}">
        <p14:creationId xmlns:p14="http://schemas.microsoft.com/office/powerpoint/2010/main" val="2706858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Primary Outputs of the ATAM</a:t>
            </a:r>
          </a:p>
        </p:txBody>
      </p:sp>
      <p:sp>
        <p:nvSpPr>
          <p:cNvPr id="4" name="Content Placeholder 3"/>
          <p:cNvSpPr>
            <a:spLocks noGrp="1"/>
          </p:cNvSpPr>
          <p:nvPr>
            <p:ph idx="1"/>
          </p:nvPr>
        </p:nvSpPr>
        <p:spPr/>
        <p:txBody>
          <a:bodyPr>
            <a:noAutofit/>
          </a:bodyPr>
          <a:lstStyle/>
          <a:p>
            <a:pPr>
              <a:lnSpc>
                <a:spcPct val="90000"/>
              </a:lnSpc>
            </a:pPr>
            <a:r>
              <a:rPr lang="en-US" dirty="0"/>
              <a:t>A set of risks and </a:t>
            </a:r>
            <a:r>
              <a:rPr lang="en-US" dirty="0" err="1"/>
              <a:t>nonrisks</a:t>
            </a:r>
            <a:r>
              <a:rPr lang="en-US" dirty="0"/>
              <a:t> </a:t>
            </a:r>
          </a:p>
          <a:p>
            <a:pPr lvl="1"/>
            <a:r>
              <a:rPr lang="en-US" dirty="0"/>
              <a:t>A </a:t>
            </a:r>
            <a:r>
              <a:rPr lang="en-US" b="1" dirty="0">
                <a:solidFill>
                  <a:srgbClr val="00B050"/>
                </a:solidFill>
              </a:rPr>
              <a:t>risk</a:t>
            </a:r>
            <a:r>
              <a:rPr lang="en-US" dirty="0"/>
              <a:t> is defined as an architectural decision that may lead to undesirable consequences in light of quality attribute requirements. </a:t>
            </a:r>
          </a:p>
          <a:p>
            <a:pPr lvl="1"/>
            <a:r>
              <a:rPr lang="en-US" dirty="0"/>
              <a:t>A </a:t>
            </a:r>
            <a:r>
              <a:rPr lang="en-US" b="1" dirty="0" err="1">
                <a:solidFill>
                  <a:srgbClr val="C00000"/>
                </a:solidFill>
              </a:rPr>
              <a:t>nonrisk</a:t>
            </a:r>
            <a:r>
              <a:rPr lang="en-US" dirty="0"/>
              <a:t> is an architectural decision that is deemed safe </a:t>
            </a:r>
          </a:p>
          <a:p>
            <a:pPr>
              <a:lnSpc>
                <a:spcPct val="90000"/>
              </a:lnSpc>
            </a:pPr>
            <a:r>
              <a:rPr lang="en-US" altLang="zh-CN" dirty="0"/>
              <a:t>A set of </a:t>
            </a:r>
            <a:r>
              <a:rPr lang="en-US" altLang="zh-CN" b="1" dirty="0">
                <a:solidFill>
                  <a:srgbClr val="C00000"/>
                </a:solidFill>
              </a:rPr>
              <a:t>risk themes</a:t>
            </a:r>
          </a:p>
          <a:p>
            <a:pPr lvl="1">
              <a:lnSpc>
                <a:spcPct val="90000"/>
              </a:lnSpc>
            </a:pPr>
            <a:r>
              <a:rPr lang="en-US" altLang="zh-CN" dirty="0"/>
              <a:t>examines the full set of risks to look for themes that identify </a:t>
            </a:r>
            <a:r>
              <a:rPr lang="en-US" altLang="zh-CN" dirty="0">
                <a:solidFill>
                  <a:srgbClr val="C00000"/>
                </a:solidFill>
              </a:rPr>
              <a:t>system weaknesses</a:t>
            </a:r>
            <a:r>
              <a:rPr lang="en-US" altLang="zh-CN" dirty="0"/>
              <a:t> in the architecture. </a:t>
            </a:r>
          </a:p>
          <a:p>
            <a:pPr lvl="1">
              <a:lnSpc>
                <a:spcPct val="90000"/>
              </a:lnSpc>
            </a:pPr>
            <a:r>
              <a:rPr lang="en-US" altLang="zh-CN" dirty="0"/>
              <a:t>These risk themes will threaten the project’s business goals</a:t>
            </a:r>
          </a:p>
          <a:p>
            <a:pPr>
              <a:lnSpc>
                <a:spcPct val="90000"/>
              </a:lnSpc>
            </a:pPr>
            <a:endParaRPr lang="en-US" sz="2000" dirty="0"/>
          </a:p>
        </p:txBody>
      </p:sp>
      <p:sp>
        <p:nvSpPr>
          <p:cNvPr id="3" name="Footer Placeholder 2"/>
          <p:cNvSpPr>
            <a:spLocks noGrp="1"/>
          </p:cNvSpPr>
          <p:nvPr>
            <p:ph type="ftr" sz="quarter" idx="4294967295"/>
          </p:nvPr>
        </p:nvSpPr>
        <p:spPr>
          <a:xfrm>
            <a:off x="0" y="6356350"/>
            <a:ext cx="63373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AU"/>
              <a:t>©  Software Architecture</a:t>
            </a:r>
            <a:endParaRPr lang="en-AU" dirty="0"/>
          </a:p>
        </p:txBody>
      </p:sp>
    </p:spTree>
    <p:extLst>
      <p:ext uri="{BB962C8B-B14F-4D97-AF65-F5344CB8AC3E}">
        <p14:creationId xmlns:p14="http://schemas.microsoft.com/office/powerpoint/2010/main" val="1206799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Outputs of the ATAM</a:t>
            </a:r>
          </a:p>
        </p:txBody>
      </p:sp>
      <p:sp>
        <p:nvSpPr>
          <p:cNvPr id="4" name="Content Placeholder 3"/>
          <p:cNvSpPr>
            <a:spLocks noGrp="1"/>
          </p:cNvSpPr>
          <p:nvPr>
            <p:ph idx="1"/>
          </p:nvPr>
        </p:nvSpPr>
        <p:spPr/>
        <p:txBody>
          <a:bodyPr>
            <a:noAutofit/>
          </a:bodyPr>
          <a:lstStyle/>
          <a:p>
            <a:pPr marL="514350" indent="-514350">
              <a:buFont typeface="+mj-lt"/>
              <a:buAutoNum type="arabicPeriod"/>
            </a:pPr>
            <a:r>
              <a:rPr lang="en-US" dirty="0"/>
              <a:t>A concise </a:t>
            </a:r>
            <a:r>
              <a:rPr lang="en-US" dirty="0">
                <a:solidFill>
                  <a:srgbClr val="C00000"/>
                </a:solidFill>
              </a:rPr>
              <a:t>presentation of the architecture</a:t>
            </a:r>
            <a:r>
              <a:rPr lang="en-US" dirty="0"/>
              <a:t>  </a:t>
            </a:r>
          </a:p>
          <a:p>
            <a:pPr marL="514350" indent="-514350">
              <a:buFont typeface="+mj-lt"/>
              <a:buAutoNum type="arabicPeriod"/>
            </a:pPr>
            <a:r>
              <a:rPr lang="en-US" dirty="0"/>
              <a:t>Articulation of the business goals. </a:t>
            </a:r>
          </a:p>
          <a:p>
            <a:pPr marL="514350" indent="-514350">
              <a:buFont typeface="+mj-lt"/>
              <a:buAutoNum type="arabicPeriod"/>
            </a:pPr>
            <a:r>
              <a:rPr lang="en-US" dirty="0">
                <a:solidFill>
                  <a:srgbClr val="C00000"/>
                </a:solidFill>
              </a:rPr>
              <a:t>Prioritized</a:t>
            </a:r>
            <a:r>
              <a:rPr lang="en-US" dirty="0"/>
              <a:t> quality attribute requirements expressed as quality attribute scenarios. </a:t>
            </a:r>
          </a:p>
          <a:p>
            <a:pPr marL="514350" indent="-514350">
              <a:buFont typeface="+mj-lt"/>
              <a:buAutoNum type="arabicPeriod"/>
            </a:pPr>
            <a:r>
              <a:rPr lang="en-US" altLang="zh-CN" dirty="0">
                <a:solidFill>
                  <a:srgbClr val="C00000"/>
                </a:solidFill>
              </a:rPr>
              <a:t>Mapping</a:t>
            </a:r>
            <a:r>
              <a:rPr lang="en-US" altLang="zh-CN" dirty="0"/>
              <a:t> of architectural decisions to quality requirements.</a:t>
            </a:r>
          </a:p>
          <a:p>
            <a:pPr marL="514350" indent="-514350">
              <a:buFont typeface="+mj-lt"/>
              <a:buAutoNum type="arabicPeriod"/>
            </a:pPr>
            <a:r>
              <a:rPr lang="en-US" altLang="zh-CN" dirty="0"/>
              <a:t>A set of identified </a:t>
            </a:r>
            <a:r>
              <a:rPr lang="en-US" altLang="zh-CN" dirty="0">
                <a:solidFill>
                  <a:srgbClr val="00B050"/>
                </a:solidFill>
              </a:rPr>
              <a:t>sensitivity</a:t>
            </a:r>
            <a:r>
              <a:rPr lang="en-US" altLang="zh-CN" dirty="0"/>
              <a:t> and </a:t>
            </a:r>
            <a:r>
              <a:rPr lang="en-US" altLang="zh-CN" dirty="0">
                <a:solidFill>
                  <a:srgbClr val="00B050"/>
                </a:solidFill>
              </a:rPr>
              <a:t>tradeoff points</a:t>
            </a:r>
            <a:r>
              <a:rPr lang="en-US" altLang="zh-CN" dirty="0"/>
              <a:t>: architectural decisions that have a marked effect on one or more quality attributes. </a:t>
            </a:r>
          </a:p>
          <a:p>
            <a:pPr marL="514350" indent="-514350">
              <a:buFont typeface="+mj-lt"/>
              <a:buAutoNum type="arabicPeriod"/>
            </a:pPr>
            <a:endParaRPr lang="en-US" sz="2400" dirty="0"/>
          </a:p>
          <a:p>
            <a:pPr marL="514350" indent="-514350">
              <a:buFont typeface="+mj-lt"/>
              <a:buAutoNum type="arabicPeriod"/>
            </a:pPr>
            <a:endParaRPr lang="en-US" sz="2400" dirty="0"/>
          </a:p>
          <a:p>
            <a:pPr marL="514350" indent="-514350">
              <a:buFont typeface="+mj-lt"/>
              <a:buAutoNum type="arabicPeriod"/>
            </a:pPr>
            <a:endParaRPr lang="en-US" sz="2400" dirty="0"/>
          </a:p>
        </p:txBody>
      </p:sp>
      <p:sp>
        <p:nvSpPr>
          <p:cNvPr id="3" name="Footer Placeholder 2"/>
          <p:cNvSpPr>
            <a:spLocks noGrp="1"/>
          </p:cNvSpPr>
          <p:nvPr>
            <p:ph type="ftr" sz="quarter" idx="4294967295"/>
          </p:nvPr>
        </p:nvSpPr>
        <p:spPr>
          <a:xfrm>
            <a:off x="0" y="6356350"/>
            <a:ext cx="63373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AU"/>
              <a:t>©  Software Architecture</a:t>
            </a:r>
            <a:endParaRPr lang="en-AU" dirty="0"/>
          </a:p>
        </p:txBody>
      </p:sp>
    </p:spTree>
    <p:extLst>
      <p:ext uri="{BB962C8B-B14F-4D97-AF65-F5344CB8AC3E}">
        <p14:creationId xmlns:p14="http://schemas.microsoft.com/office/powerpoint/2010/main" val="405110923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RAINPROBLEM" val="ShortAnswer"/>
  <p:tag name="PROBLEMSCORE" val="10.0"/>
  <p:tag name="PROBLEMVOICEALLOWED" val="False"/>
</p:tagLst>
</file>

<file path=ppt/tags/tag1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1.xml><?xml version="1.0" encoding="utf-8"?>
<p:tagLst xmlns:a="http://schemas.openxmlformats.org/drawingml/2006/main" xmlns:r="http://schemas.openxmlformats.org/officeDocument/2006/relationships" xmlns:p="http://schemas.openxmlformats.org/presentationml/2006/main">
  <p:tag name="RAINPROBLEM" val="ShortAnswer"/>
  <p:tag name="PROBLEMSCORE" val="10.0"/>
  <p:tag name="PROBLEMVOICEALLOWED" val="False"/>
</p:tagLst>
</file>

<file path=ppt/tags/tag12.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3.xml><?xml version="1.0" encoding="utf-8"?>
<p:tagLst xmlns:a="http://schemas.openxmlformats.org/drawingml/2006/main" xmlns:r="http://schemas.openxmlformats.org/officeDocument/2006/relationships" xmlns:p="http://schemas.openxmlformats.org/presentationml/2006/main">
  <p:tag name="RAINPROBLEM" val="ProblemSubmit"/>
  <p:tag name="RAINPROBLEMTYPE" val="ShortAnswer"/>
</p:tagLst>
</file>

<file path=ppt/tags/tag14.xml><?xml version="1.0" encoding="utf-8"?>
<p:tagLst xmlns:a="http://schemas.openxmlformats.org/drawingml/2006/main" xmlns:r="http://schemas.openxmlformats.org/officeDocument/2006/relationships" xmlns:p="http://schemas.openxmlformats.org/presentationml/2006/main">
  <p:tag name="PRODUCTVERSIONTIP" val="PRODUCTVERSIONTIP"/>
</p:tagLst>
</file>

<file path=ppt/tags/tag1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6.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ShortAnswer"/>
</p:tagLst>
</file>

<file path=ppt/tags/tag1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xml><?xml version="1.0" encoding="utf-8"?>
<p:tagLst xmlns:a="http://schemas.openxmlformats.org/drawingml/2006/main" xmlns:r="http://schemas.openxmlformats.org/officeDocument/2006/relationships" xmlns:p="http://schemas.openxmlformats.org/presentationml/2006/main">
  <p:tag name="RAINPROBLEM" val="ProblemSubmit"/>
  <p:tag name="RAINPROBLEMTYPE" val="ShortAnswer"/>
</p:tagLst>
</file>

<file path=ppt/tags/tag4.xml><?xml version="1.0" encoding="utf-8"?>
<p:tagLst xmlns:a="http://schemas.openxmlformats.org/drawingml/2006/main" xmlns:r="http://schemas.openxmlformats.org/officeDocument/2006/relationships" xmlns:p="http://schemas.openxmlformats.org/presentationml/2006/main">
  <p:tag name="PRODUCTVERSIONTIP" val="PRODUCTVERSIONTIP"/>
</p:tagLst>
</file>

<file path=ppt/tags/tag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ShortAnswer"/>
</p:tagLst>
</file>

<file path=ppt/tags/tag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2628</TotalTime>
  <Words>1530</Words>
  <Application>Microsoft Office PowerPoint</Application>
  <PresentationFormat>宽屏</PresentationFormat>
  <Paragraphs>159</Paragraphs>
  <Slides>31</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31</vt:i4>
      </vt:variant>
    </vt:vector>
  </HeadingPairs>
  <TitlesOfParts>
    <vt:vector size="37" baseType="lpstr">
      <vt:lpstr>Microsoft Yahei</vt:lpstr>
      <vt:lpstr>Arial</vt:lpstr>
      <vt:lpstr>Calibri</vt:lpstr>
      <vt:lpstr>Calibri Light</vt:lpstr>
      <vt:lpstr>Times New Roman</vt:lpstr>
      <vt:lpstr>Office 主题</vt:lpstr>
      <vt:lpstr>Software Architecture</vt:lpstr>
      <vt:lpstr>Intended Learning Outcomes</vt:lpstr>
      <vt:lpstr>Architecture Evaluation - review</vt:lpstr>
      <vt:lpstr>The Architecture Tradeoff Analysis Method</vt:lpstr>
      <vt:lpstr>Phases of the ATAM</vt:lpstr>
      <vt:lpstr>Step 1-5 (we have done it previously)</vt:lpstr>
      <vt:lpstr>Step 6: Analyze Architectural Approaches</vt:lpstr>
      <vt:lpstr>Primary Outputs of the ATAM</vt:lpstr>
      <vt:lpstr>Other Outputs of the ATAM</vt:lpstr>
      <vt:lpstr>Risk points</vt:lpstr>
      <vt:lpstr>Sensitivity points</vt:lpstr>
      <vt:lpstr>Sensitivity points – examples</vt:lpstr>
      <vt:lpstr>Trade-off points</vt:lpstr>
      <vt:lpstr>Trade-off point - examples</vt:lpstr>
      <vt:lpstr>Example</vt:lpstr>
      <vt:lpstr>Our ATM system</vt:lpstr>
      <vt:lpstr>ASRs</vt:lpstr>
      <vt:lpstr>Modifiability</vt:lpstr>
      <vt:lpstr>Modifiability scenarios</vt:lpstr>
      <vt:lpstr>Performance</vt:lpstr>
      <vt:lpstr>Performance scenario  </vt:lpstr>
      <vt:lpstr>Let’s consider some of the patterns and tactics used in our early design</vt:lpstr>
      <vt:lpstr>Three-tier client-server model</vt:lpstr>
      <vt:lpstr>Activity 1</vt:lpstr>
      <vt:lpstr>PowerPoint 演示文稿</vt:lpstr>
      <vt:lpstr>hints</vt:lpstr>
      <vt:lpstr>Discussion</vt:lpstr>
      <vt:lpstr>Discussion</vt:lpstr>
      <vt:lpstr>Activity 2</vt:lpstr>
      <vt:lpstr>PowerPoint 演示文稿</vt:lpstr>
      <vt:lpstr>Homework 4</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COMP3028_Spring2023_week 08_F - exercise 4</dc:title>
  <dc:creator>lenovo</dc:creator>
  <cp:lastModifiedBy>刘玄昊</cp:lastModifiedBy>
  <cp:revision>47</cp:revision>
  <dcterms:created xsi:type="dcterms:W3CDTF">2020-10-28T08:27:20Z</dcterms:created>
  <dcterms:modified xsi:type="dcterms:W3CDTF">2023-04-20T16:50:36Z</dcterms:modified>
</cp:coreProperties>
</file>