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5.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handoutMasterIdLst>
    <p:handoutMasterId r:id="rId62"/>
  </p:handoutMasterIdLst>
  <p:sldIdLst>
    <p:sldId id="786" r:id="rId2"/>
    <p:sldId id="1975" r:id="rId3"/>
    <p:sldId id="1976" r:id="rId4"/>
    <p:sldId id="1978" r:id="rId5"/>
    <p:sldId id="1979" r:id="rId6"/>
    <p:sldId id="1980" r:id="rId7"/>
    <p:sldId id="1981" r:id="rId8"/>
    <p:sldId id="1982" r:id="rId9"/>
    <p:sldId id="1985" r:id="rId10"/>
    <p:sldId id="1986" r:id="rId11"/>
    <p:sldId id="1991" r:id="rId12"/>
    <p:sldId id="1992" r:id="rId13"/>
    <p:sldId id="1994" r:id="rId14"/>
    <p:sldId id="1996" r:id="rId15"/>
    <p:sldId id="1997" r:id="rId16"/>
    <p:sldId id="1999" r:id="rId17"/>
    <p:sldId id="2000" r:id="rId18"/>
    <p:sldId id="2001" r:id="rId19"/>
    <p:sldId id="2002" r:id="rId20"/>
    <p:sldId id="2004" r:id="rId21"/>
    <p:sldId id="2005" r:id="rId22"/>
    <p:sldId id="2008" r:id="rId23"/>
    <p:sldId id="2009" r:id="rId24"/>
    <p:sldId id="2010" r:id="rId25"/>
    <p:sldId id="2011" r:id="rId26"/>
    <p:sldId id="2013" r:id="rId27"/>
    <p:sldId id="2014" r:id="rId28"/>
    <p:sldId id="2016" r:id="rId29"/>
    <p:sldId id="2017" r:id="rId30"/>
    <p:sldId id="2018" r:id="rId31"/>
    <p:sldId id="2019" r:id="rId32"/>
    <p:sldId id="2021" r:id="rId33"/>
    <p:sldId id="2023" r:id="rId34"/>
    <p:sldId id="2024" r:id="rId35"/>
    <p:sldId id="2027" r:id="rId36"/>
    <p:sldId id="2273" r:id="rId37"/>
    <p:sldId id="2030" r:id="rId38"/>
    <p:sldId id="2031" r:id="rId39"/>
    <p:sldId id="2205" r:id="rId40"/>
    <p:sldId id="2033" r:id="rId41"/>
    <p:sldId id="2034" r:id="rId42"/>
    <p:sldId id="2035" r:id="rId43"/>
    <p:sldId id="2036" r:id="rId44"/>
    <p:sldId id="2037" r:id="rId45"/>
    <p:sldId id="2039" r:id="rId46"/>
    <p:sldId id="2206" r:id="rId47"/>
    <p:sldId id="2041" r:id="rId48"/>
    <p:sldId id="2042" r:id="rId49"/>
    <p:sldId id="2043" r:id="rId50"/>
    <p:sldId id="2044" r:id="rId51"/>
    <p:sldId id="2046" r:id="rId52"/>
    <p:sldId id="2047" r:id="rId53"/>
    <p:sldId id="2048" r:id="rId54"/>
    <p:sldId id="2049" r:id="rId55"/>
    <p:sldId id="2050" r:id="rId56"/>
    <p:sldId id="2051" r:id="rId57"/>
    <p:sldId id="2052" r:id="rId58"/>
    <p:sldId id="2053" r:id="rId59"/>
    <p:sldId id="2054" r:id="rId60"/>
  </p:sldIdLst>
  <p:sldSz cx="12192000" cy="6858000"/>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351" autoAdjust="0"/>
    <p:restoredTop sz="94660"/>
  </p:normalViewPr>
  <p:slideViewPr>
    <p:cSldViewPr snapToGrid="0">
      <p:cViewPr varScale="1">
        <p:scale>
          <a:sx n="93" d="100"/>
          <a:sy n="93" d="100"/>
        </p:scale>
        <p:origin x="96" y="3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dirty="0"/>
          </a:p>
        </p:txBody>
      </p:sp>
      <p:sp>
        <p:nvSpPr>
          <p:cNvPr id="3" name="日期占位符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40F1FFF7-2BA0-475E-BFE7-C3F82A9A6946}" type="datetimeFigureOut">
              <a:rPr lang="en-GB" smtClean="0"/>
              <a:t>02/05/2023</a:t>
            </a:fld>
            <a:endParaRPr lang="en-GB" dirty="0"/>
          </a:p>
        </p:txBody>
      </p:sp>
      <p:sp>
        <p:nvSpPr>
          <p:cNvPr id="4" name="页脚占位符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en-GB" dirty="0"/>
          </a:p>
        </p:txBody>
      </p:sp>
      <p:sp>
        <p:nvSpPr>
          <p:cNvPr id="5" name="灯片编号占位符 4"/>
          <p:cNvSpPr>
            <a:spLocks noGrp="1"/>
          </p:cNvSpPr>
          <p:nvPr>
            <p:ph type="sldNum" sz="quarter" idx="3"/>
          </p:nvPr>
        </p:nvSpPr>
        <p:spPr>
          <a:xfrm>
            <a:off x="3849688" y="9431338"/>
            <a:ext cx="2946400" cy="498475"/>
          </a:xfrm>
          <a:prstGeom prst="rect">
            <a:avLst/>
          </a:prstGeom>
        </p:spPr>
        <p:txBody>
          <a:bodyPr vert="horz" lIns="91440" tIns="45720" rIns="91440" bIns="45720" rtlCol="0" anchor="b"/>
          <a:lstStyle>
            <a:lvl1pPr algn="r">
              <a:defRPr sz="1200"/>
            </a:lvl1pPr>
          </a:lstStyle>
          <a:p>
            <a:fld id="{1BFBE7BA-17BE-4C72-BDE9-93CAA4D0D651}" type="slidenum">
              <a:rPr lang="en-GB" smtClean="0"/>
              <a:t>‹#›</a:t>
            </a:fld>
            <a:endParaRPr lang="en-GB" dirty="0"/>
          </a:p>
        </p:txBody>
      </p:sp>
    </p:spTree>
    <p:extLst>
      <p:ext uri="{BB962C8B-B14F-4D97-AF65-F5344CB8AC3E}">
        <p14:creationId xmlns:p14="http://schemas.microsoft.com/office/powerpoint/2010/main" val="257272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D299A35E-D7B7-4081-8EA2-331D8425DDD3}" type="datetimeFigureOut">
              <a:rPr lang="en-US" smtClean="0"/>
              <a:t>5/2/2023</a:t>
            </a:fld>
            <a:endParaRPr lang="en-US" dirty="0"/>
          </a:p>
        </p:txBody>
      </p:sp>
      <p:sp>
        <p:nvSpPr>
          <p:cNvPr id="4" name="Slide Image Placeholder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46E4F44D-EE3C-4964-A9AD-F143B10001B6}" type="slidenum">
              <a:rPr lang="en-US" smtClean="0"/>
              <a:t>‹#›</a:t>
            </a:fld>
            <a:endParaRPr lang="en-US" dirty="0"/>
          </a:p>
        </p:txBody>
      </p:sp>
    </p:spTree>
    <p:extLst>
      <p:ext uri="{BB962C8B-B14F-4D97-AF65-F5344CB8AC3E}">
        <p14:creationId xmlns:p14="http://schemas.microsoft.com/office/powerpoint/2010/main" val="420644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Fault-tolerance: </a:t>
            </a:r>
          </a:p>
          <a:p>
            <a:pPr marL="171450" indent="-171450">
              <a:buFontTx/>
              <a:buChar char="-"/>
            </a:pPr>
            <a:r>
              <a:rPr lang="en-US" altLang="zh-CN" dirty="0"/>
              <a:t>heart beat message between Master and </a:t>
            </a:r>
            <a:r>
              <a:rPr lang="en-US" altLang="zh-CN" dirty="0" err="1"/>
              <a:t>ChunkServers</a:t>
            </a:r>
            <a:endParaRPr lang="en-US" altLang="zh-CN" dirty="0"/>
          </a:p>
          <a:p>
            <a:pPr marL="171450" indent="-171450">
              <a:buFontTx/>
              <a:buChar char="-"/>
            </a:pPr>
            <a:r>
              <a:rPr lang="en-US" altLang="zh-CN" dirty="0"/>
              <a:t>data replication </a:t>
            </a:r>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t>31</a:t>
            </a:fld>
            <a:endParaRPr lang="en-AU"/>
          </a:p>
        </p:txBody>
      </p:sp>
    </p:spTree>
    <p:extLst>
      <p:ext uri="{BB962C8B-B14F-4D97-AF65-F5344CB8AC3E}">
        <p14:creationId xmlns:p14="http://schemas.microsoft.com/office/powerpoint/2010/main" val="2354291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8A995C-7771-47B1-80E1-7246D7BEE9B7}"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9986" name="Rectangle 2"/>
          <p:cNvSpPr>
            <a:spLocks noGrp="1" noRot="1" noChangeAspect="1" noChangeArrowheads="1" noTextEdit="1"/>
          </p:cNvSpPr>
          <p:nvPr>
            <p:ph type="sldImg"/>
          </p:nvPr>
        </p:nvSpPr>
        <p:spPr>
          <a:ln/>
        </p:spPr>
      </p:sp>
      <p:sp>
        <p:nvSpPr>
          <p:cNvPr id="809987"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extLst>
      <p:ext uri="{BB962C8B-B14F-4D97-AF65-F5344CB8AC3E}">
        <p14:creationId xmlns:p14="http://schemas.microsoft.com/office/powerpoint/2010/main" val="1251176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54979D-1CF3-4FB0-AADE-2D325A6C1ACE}"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2034" name="Rectangle 2"/>
          <p:cNvSpPr>
            <a:spLocks noGrp="1" noRot="1" noChangeAspect="1" noChangeArrowheads="1" noTextEdit="1"/>
          </p:cNvSpPr>
          <p:nvPr>
            <p:ph type="sldImg"/>
          </p:nvPr>
        </p:nvSpPr>
        <p:spPr>
          <a:ln/>
        </p:spPr>
      </p:sp>
      <p:sp>
        <p:nvSpPr>
          <p:cNvPr id="812035"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extLst>
      <p:ext uri="{BB962C8B-B14F-4D97-AF65-F5344CB8AC3E}">
        <p14:creationId xmlns:p14="http://schemas.microsoft.com/office/powerpoint/2010/main" val="2460970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DBEE7D-02F3-49C6-B0C0-2F6C99CCE1F7}"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8722" name="Rectangle 2"/>
          <p:cNvSpPr>
            <a:spLocks noGrp="1" noRot="1" noChangeAspect="1" noChangeArrowheads="1" noTextEdit="1"/>
          </p:cNvSpPr>
          <p:nvPr>
            <p:ph type="sldImg"/>
          </p:nvPr>
        </p:nvSpPr>
        <p:spPr>
          <a:ln/>
        </p:spPr>
      </p:sp>
      <p:sp>
        <p:nvSpPr>
          <p:cNvPr id="798723"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extLst>
      <p:ext uri="{BB962C8B-B14F-4D97-AF65-F5344CB8AC3E}">
        <p14:creationId xmlns:p14="http://schemas.microsoft.com/office/powerpoint/2010/main" val="86911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DBEE7D-02F3-49C6-B0C0-2F6C99CCE1F7}"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8722" name="Rectangle 2"/>
          <p:cNvSpPr>
            <a:spLocks noGrp="1" noRot="1" noChangeAspect="1" noChangeArrowheads="1" noTextEdit="1"/>
          </p:cNvSpPr>
          <p:nvPr>
            <p:ph type="sldImg"/>
          </p:nvPr>
        </p:nvSpPr>
        <p:spPr>
          <a:ln/>
        </p:spPr>
      </p:sp>
      <p:sp>
        <p:nvSpPr>
          <p:cNvPr id="798723"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extLst>
      <p:ext uri="{BB962C8B-B14F-4D97-AF65-F5344CB8AC3E}">
        <p14:creationId xmlns:p14="http://schemas.microsoft.com/office/powerpoint/2010/main" val="1123133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81C069-DD82-41BA-B1CB-8691ADC88CF5}"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0770" name="Rectangle 2"/>
          <p:cNvSpPr>
            <a:spLocks noGrp="1" noRot="1" noChangeAspect="1" noChangeArrowheads="1" noTextEdit="1"/>
          </p:cNvSpPr>
          <p:nvPr>
            <p:ph type="sldImg"/>
          </p:nvPr>
        </p:nvSpPr>
        <p:spPr>
          <a:ln/>
        </p:spPr>
      </p:sp>
      <p:sp>
        <p:nvSpPr>
          <p:cNvPr id="800771"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extLst>
      <p:ext uri="{BB962C8B-B14F-4D97-AF65-F5344CB8AC3E}">
        <p14:creationId xmlns:p14="http://schemas.microsoft.com/office/powerpoint/2010/main" val="220534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B0CCAE-3ABA-4C92-A457-1C742F161B5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3842" name="Rectangle 2"/>
          <p:cNvSpPr>
            <a:spLocks noGrp="1" noRot="1" noChangeAspect="1" noChangeArrowheads="1" noTextEdit="1"/>
          </p:cNvSpPr>
          <p:nvPr>
            <p:ph type="sldImg"/>
          </p:nvPr>
        </p:nvSpPr>
        <p:spPr>
          <a:ln/>
        </p:spPr>
      </p:sp>
      <p:sp>
        <p:nvSpPr>
          <p:cNvPr id="803843"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extLst>
      <p:ext uri="{BB962C8B-B14F-4D97-AF65-F5344CB8AC3E}">
        <p14:creationId xmlns:p14="http://schemas.microsoft.com/office/powerpoint/2010/main" val="3135423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B0CCAE-3ABA-4C92-A457-1C742F161B5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3842" name="Rectangle 2"/>
          <p:cNvSpPr>
            <a:spLocks noGrp="1" noRot="1" noChangeAspect="1" noChangeArrowheads="1" noTextEdit="1"/>
          </p:cNvSpPr>
          <p:nvPr>
            <p:ph type="sldImg"/>
          </p:nvPr>
        </p:nvSpPr>
        <p:spPr>
          <a:ln/>
        </p:spPr>
      </p:sp>
      <p:sp>
        <p:nvSpPr>
          <p:cNvPr id="803843"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extLst>
      <p:ext uri="{BB962C8B-B14F-4D97-AF65-F5344CB8AC3E}">
        <p14:creationId xmlns:p14="http://schemas.microsoft.com/office/powerpoint/2010/main" val="4232736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39878A-A18C-4EA4-B5B5-16B9056F2B48}"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5890" name="Rectangle 2"/>
          <p:cNvSpPr>
            <a:spLocks noGrp="1" noRot="1" noChangeAspect="1" noChangeArrowheads="1" noTextEdit="1"/>
          </p:cNvSpPr>
          <p:nvPr>
            <p:ph type="sldImg"/>
          </p:nvPr>
        </p:nvSpPr>
        <p:spPr>
          <a:ln/>
        </p:spPr>
      </p:sp>
      <p:sp>
        <p:nvSpPr>
          <p:cNvPr id="805891"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extLst>
      <p:ext uri="{BB962C8B-B14F-4D97-AF65-F5344CB8AC3E}">
        <p14:creationId xmlns:p14="http://schemas.microsoft.com/office/powerpoint/2010/main" val="2837140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D124FE-7089-4BC2-86F4-ACCB6F5FC802}"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7938" name="Rectangle 2"/>
          <p:cNvSpPr>
            <a:spLocks noGrp="1" noRot="1" noChangeAspect="1" noChangeArrowheads="1" noTextEdit="1"/>
          </p:cNvSpPr>
          <p:nvPr>
            <p:ph type="sldImg"/>
          </p:nvPr>
        </p:nvSpPr>
        <p:spPr>
          <a:ln/>
        </p:spPr>
      </p:sp>
      <p:sp>
        <p:nvSpPr>
          <p:cNvPr id="807939"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extLst>
      <p:ext uri="{BB962C8B-B14F-4D97-AF65-F5344CB8AC3E}">
        <p14:creationId xmlns:p14="http://schemas.microsoft.com/office/powerpoint/2010/main" val="3088139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D124FE-7089-4BC2-86F4-ACCB6F5FC802}"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7938" name="Rectangle 2"/>
          <p:cNvSpPr>
            <a:spLocks noGrp="1" noRot="1" noChangeAspect="1" noChangeArrowheads="1" noTextEdit="1"/>
          </p:cNvSpPr>
          <p:nvPr>
            <p:ph type="sldImg"/>
          </p:nvPr>
        </p:nvSpPr>
        <p:spPr>
          <a:ln/>
        </p:spPr>
      </p:sp>
      <p:sp>
        <p:nvSpPr>
          <p:cNvPr id="807939"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extLst>
      <p:ext uri="{BB962C8B-B14F-4D97-AF65-F5344CB8AC3E}">
        <p14:creationId xmlns:p14="http://schemas.microsoft.com/office/powerpoint/2010/main" val="1904391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C8D-8D87-49B7-913C-2F3E7CE15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82307A-827B-49D5-93D5-888506111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A13D66-163F-44AC-9E7C-288C45DCFC41}"/>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5" name="Footer Placeholder 4">
            <a:extLst>
              <a:ext uri="{FF2B5EF4-FFF2-40B4-BE49-F238E27FC236}">
                <a16:creationId xmlns:a16="http://schemas.microsoft.com/office/drawing/2014/main" id="{297BCF21-3CFD-4385-9DBC-F7BD17D8A9F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48E5275-B573-49CD-90AD-CB0DA97599F5}"/>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239205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AC9D-667A-4F8E-8A4B-5534E3501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AB3C54-24B0-464A-8D85-99A6883DC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B1B0D-7BB1-4E78-AD53-15520DE87041}"/>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5" name="Footer Placeholder 4">
            <a:extLst>
              <a:ext uri="{FF2B5EF4-FFF2-40B4-BE49-F238E27FC236}">
                <a16:creationId xmlns:a16="http://schemas.microsoft.com/office/drawing/2014/main" id="{925F90C4-EB39-462A-B466-D6BDB78E7CD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19E79-F059-4C7A-8814-C7FE069902E8}"/>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192502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63A2FF-4678-4216-98BC-A82B1465A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284147-CDB3-4F8F-AD86-029641C3E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8C6FF-7F91-4CDE-95B6-82CD5089D2A0}"/>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5" name="Footer Placeholder 4">
            <a:extLst>
              <a:ext uri="{FF2B5EF4-FFF2-40B4-BE49-F238E27FC236}">
                <a16:creationId xmlns:a16="http://schemas.microsoft.com/office/drawing/2014/main" id="{C4E431B2-6F17-46C5-9728-C9DF6803FC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02F738F-8A91-493E-AE17-4C41E34E292B}"/>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35780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F930-BB1B-4E66-A750-14CDF232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1519BF-68A6-43AA-89F5-C81A45FBF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702ED-6F7F-4497-9059-B93C8F382FC7}"/>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5" name="Footer Placeholder 4">
            <a:extLst>
              <a:ext uri="{FF2B5EF4-FFF2-40B4-BE49-F238E27FC236}">
                <a16:creationId xmlns:a16="http://schemas.microsoft.com/office/drawing/2014/main" id="{2675094B-4552-47F8-A19A-C0E27DDEB1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07916A4-49B7-4704-8CAC-115D1DEA9C13}"/>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171740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C7C10-1A04-4D5D-88D6-E25C15B2A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D7FAE4-EC71-4F88-836E-08C97267F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E76022-E15C-4FC6-85EE-406E479892B6}"/>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5" name="Footer Placeholder 4">
            <a:extLst>
              <a:ext uri="{FF2B5EF4-FFF2-40B4-BE49-F238E27FC236}">
                <a16:creationId xmlns:a16="http://schemas.microsoft.com/office/drawing/2014/main" id="{937DC579-3692-4E9B-B338-4EAEFB61A51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DCDB079-213E-47A8-8BFE-6CB21B4D79AE}"/>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07038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2CD8-DB14-4576-899F-2F2CE272E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AF43D7-F323-46C2-B5D7-236AA5AF6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3D94A0-9200-4AC5-A43F-2BDC53772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880A4B-B757-4DB9-B76F-9C884BC349C1}"/>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6" name="Footer Placeholder 5">
            <a:extLst>
              <a:ext uri="{FF2B5EF4-FFF2-40B4-BE49-F238E27FC236}">
                <a16:creationId xmlns:a16="http://schemas.microsoft.com/office/drawing/2014/main" id="{CF9B8ACA-D40F-4229-9841-511E5B71C34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FC1A17-3BF5-4EA5-BEFF-51260E8F739C}"/>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74083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95FE-0948-4BA1-8E48-1EB6D0A82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A089F5-02CB-4DE6-8137-F5A641BFE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60FF3C-480D-4C27-A5C0-3A0EF312E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6455D2-0EA6-45F2-ACFD-5B255D585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5001B6-1D21-4E2D-BFD9-31A494A76D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7D2297-CA0A-4D7C-88D0-B7E630DD7FD4}"/>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8" name="Footer Placeholder 7">
            <a:extLst>
              <a:ext uri="{FF2B5EF4-FFF2-40B4-BE49-F238E27FC236}">
                <a16:creationId xmlns:a16="http://schemas.microsoft.com/office/drawing/2014/main" id="{F8B61E68-94DE-4D18-85C2-D659E80492E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074391D-3478-49C6-A64F-7D922234981A}"/>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259791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787D-CCE5-4351-A8D2-6FB40E4C6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D0080E-8BB7-4A2B-9E1E-A1884EAB7C8B}"/>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4" name="Footer Placeholder 3">
            <a:extLst>
              <a:ext uri="{FF2B5EF4-FFF2-40B4-BE49-F238E27FC236}">
                <a16:creationId xmlns:a16="http://schemas.microsoft.com/office/drawing/2014/main" id="{FC231991-0512-4363-BEC1-9F5FB2A4CF9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FB0BCDD-F844-4A3B-AFC4-D12972D0E38D}"/>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60693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2F588C-0B58-4656-A1BF-EEBC5FAFC90E}"/>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3" name="Footer Placeholder 2">
            <a:extLst>
              <a:ext uri="{FF2B5EF4-FFF2-40B4-BE49-F238E27FC236}">
                <a16:creationId xmlns:a16="http://schemas.microsoft.com/office/drawing/2014/main" id="{355D5C27-B9EB-4358-845D-80E984EFEF2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C80E9D9-71E6-4C4B-94D8-15A6D054D65F}"/>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37003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7AC6-3E96-4DF2-8B7B-8ED2ACA86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D3594C-6116-4D70-8609-3B3AE3B06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40EF22-48F6-40F9-98DA-773AAB2C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D922F2-9898-4FAD-84C3-E54D1A2B9486}"/>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6" name="Footer Placeholder 5">
            <a:extLst>
              <a:ext uri="{FF2B5EF4-FFF2-40B4-BE49-F238E27FC236}">
                <a16:creationId xmlns:a16="http://schemas.microsoft.com/office/drawing/2014/main" id="{6804D9C0-1537-41C1-A2E0-B949FC8C46F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0394171-1D38-4BB1-B05F-4399CBF9FF1E}"/>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23373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3BF37-234B-4CDC-9355-274310AF9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98EEF5-627E-47C5-882D-E9FB795C4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DD119AF-0700-4DB2-B0C2-497AE7D4A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68593-5F9E-4E5A-BFEB-7B311DCF793B}"/>
              </a:ext>
            </a:extLst>
          </p:cNvPr>
          <p:cNvSpPr>
            <a:spLocks noGrp="1"/>
          </p:cNvSpPr>
          <p:nvPr>
            <p:ph type="dt" sz="half" idx="10"/>
          </p:nvPr>
        </p:nvSpPr>
        <p:spPr/>
        <p:txBody>
          <a:bodyPr/>
          <a:lstStyle/>
          <a:p>
            <a:fld id="{2C8DE5C2-993C-4607-B26D-D4750998D4EC}" type="datetimeFigureOut">
              <a:rPr lang="en-US" smtClean="0"/>
              <a:t>5/2/2023</a:t>
            </a:fld>
            <a:endParaRPr lang="en-US" dirty="0"/>
          </a:p>
        </p:txBody>
      </p:sp>
      <p:sp>
        <p:nvSpPr>
          <p:cNvPr id="6" name="Footer Placeholder 5">
            <a:extLst>
              <a:ext uri="{FF2B5EF4-FFF2-40B4-BE49-F238E27FC236}">
                <a16:creationId xmlns:a16="http://schemas.microsoft.com/office/drawing/2014/main" id="{62C7370B-15E1-4CB0-9B85-006578F16AB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5CC3140-5AF3-4C9C-93D5-9F57668CAEAA}"/>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21265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710C75-A374-4D84-B806-79A414C18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ABAD88-B91C-434B-9792-00329962B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357FA-0154-4DB3-A3D3-332B7C577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DE5C2-993C-4607-B26D-D4750998D4EC}" type="datetimeFigureOut">
              <a:rPr lang="en-US" smtClean="0"/>
              <a:t>5/2/2023</a:t>
            </a:fld>
            <a:endParaRPr lang="en-US" dirty="0"/>
          </a:p>
        </p:txBody>
      </p:sp>
      <p:sp>
        <p:nvSpPr>
          <p:cNvPr id="5" name="Footer Placeholder 4">
            <a:extLst>
              <a:ext uri="{FF2B5EF4-FFF2-40B4-BE49-F238E27FC236}">
                <a16:creationId xmlns:a16="http://schemas.microsoft.com/office/drawing/2014/main" id="{C7963CCD-B113-4C4B-BE1E-21FEF9B8A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2A76117-D1BF-4D9D-A2E9-B4F402BA5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9C5FF-F35B-42A8-986F-F5F50A539C6D}" type="slidenum">
              <a:rPr lang="en-US" smtClean="0"/>
              <a:t>‹#›</a:t>
            </a:fld>
            <a:endParaRPr lang="en-US" dirty="0"/>
          </a:p>
        </p:txBody>
      </p:sp>
    </p:spTree>
    <p:extLst>
      <p:ext uri="{BB962C8B-B14F-4D97-AF65-F5344CB8AC3E}">
        <p14:creationId xmlns:p14="http://schemas.microsoft.com/office/powerpoint/2010/main" val="120991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image" Target="../media/image8.tmp"/><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Layout" Target="../slideLayouts/slideLayout7.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tags" Target="../tags/tag35.xml"/><Relationship Id="rId18" Type="http://schemas.openxmlformats.org/officeDocument/2006/relationships/tags" Target="../tags/tag40.xml"/><Relationship Id="rId3" Type="http://schemas.openxmlformats.org/officeDocument/2006/relationships/tags" Target="../tags/tag25.xml"/><Relationship Id="rId21" Type="http://schemas.openxmlformats.org/officeDocument/2006/relationships/image" Target="../media/image8.tmp"/><Relationship Id="rId7" Type="http://schemas.openxmlformats.org/officeDocument/2006/relationships/tags" Target="../tags/tag29.xml"/><Relationship Id="rId12" Type="http://schemas.openxmlformats.org/officeDocument/2006/relationships/tags" Target="../tags/tag34.xml"/><Relationship Id="rId17" Type="http://schemas.openxmlformats.org/officeDocument/2006/relationships/tags" Target="../tags/tag39.xml"/><Relationship Id="rId2" Type="http://schemas.openxmlformats.org/officeDocument/2006/relationships/tags" Target="../tags/tag24.xml"/><Relationship Id="rId16" Type="http://schemas.openxmlformats.org/officeDocument/2006/relationships/tags" Target="../tags/tag38.xml"/><Relationship Id="rId20" Type="http://schemas.openxmlformats.org/officeDocument/2006/relationships/slideLayout" Target="../slideLayouts/slideLayout7.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tags" Target="../tags/tag33.xml"/><Relationship Id="rId5" Type="http://schemas.openxmlformats.org/officeDocument/2006/relationships/tags" Target="../tags/tag27.xml"/><Relationship Id="rId15" Type="http://schemas.openxmlformats.org/officeDocument/2006/relationships/tags" Target="../tags/tag37.xml"/><Relationship Id="rId10" Type="http://schemas.openxmlformats.org/officeDocument/2006/relationships/tags" Target="../tags/tag32.xml"/><Relationship Id="rId19" Type="http://schemas.openxmlformats.org/officeDocument/2006/relationships/tags" Target="../tags/tag41.xml"/><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tags" Target="../tags/tag36.xml"/></Relationships>
</file>

<file path=ppt/slides/_rels/slide47.xml.rels><?xml version="1.0" encoding="UTF-8" standalone="yes"?>
<Relationships xmlns="http://schemas.openxmlformats.org/package/2006/relationships"><Relationship Id="rId8" Type="http://schemas.openxmlformats.org/officeDocument/2006/relationships/tags" Target="../tags/tag49.xml"/><Relationship Id="rId3" Type="http://schemas.openxmlformats.org/officeDocument/2006/relationships/tags" Target="../tags/tag44.xml"/><Relationship Id="rId7" Type="http://schemas.openxmlformats.org/officeDocument/2006/relationships/tags" Target="../tags/tag48.xml"/><Relationship Id="rId12" Type="http://schemas.openxmlformats.org/officeDocument/2006/relationships/image" Target="../media/image8.tmp"/><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slideLayout" Target="../slideLayouts/slideLayout7.xml"/><Relationship Id="rId5" Type="http://schemas.openxmlformats.org/officeDocument/2006/relationships/tags" Target="../tags/tag46.xml"/><Relationship Id="rId10" Type="http://schemas.openxmlformats.org/officeDocument/2006/relationships/tags" Target="../tags/tag51.xml"/><Relationship Id="rId4" Type="http://schemas.openxmlformats.org/officeDocument/2006/relationships/tags" Target="../tags/tag45.xml"/><Relationship Id="rId9" Type="http://schemas.openxmlformats.org/officeDocument/2006/relationships/tags" Target="../tags/tag5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slideLayout" Target="../slideLayouts/slideLayout7.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 Type="http://schemas.openxmlformats.org/officeDocument/2006/relationships/tags" Target="../tags/tag53.xml"/><Relationship Id="rId16" Type="http://schemas.openxmlformats.org/officeDocument/2006/relationships/tags" Target="../tags/tag67.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tags" Target="../tags/tag66.xml"/><Relationship Id="rId10" Type="http://schemas.openxmlformats.org/officeDocument/2006/relationships/tags" Target="../tags/tag61.xml"/><Relationship Id="rId19" Type="http://schemas.openxmlformats.org/officeDocument/2006/relationships/image" Target="../media/image8.tmp"/><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18" Type="http://schemas.openxmlformats.org/officeDocument/2006/relationships/slideLayout" Target="../slideLayouts/slideLayout7.xml"/><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tags" Target="../tags/tag85.xml"/><Relationship Id="rId2" Type="http://schemas.openxmlformats.org/officeDocument/2006/relationships/tags" Target="../tags/tag70.xml"/><Relationship Id="rId16" Type="http://schemas.openxmlformats.org/officeDocument/2006/relationships/tags" Target="../tags/tag84.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5" Type="http://schemas.openxmlformats.org/officeDocument/2006/relationships/tags" Target="../tags/tag83.xml"/><Relationship Id="rId10" Type="http://schemas.openxmlformats.org/officeDocument/2006/relationships/tags" Target="../tags/tag78.xml"/><Relationship Id="rId19" Type="http://schemas.openxmlformats.org/officeDocument/2006/relationships/image" Target="../media/image8.tmp"/><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3031" y="1474180"/>
            <a:ext cx="9144000" cy="1790700"/>
          </a:xfrm>
        </p:spPr>
        <p:txBody>
          <a:bodyPr>
            <a:noAutofit/>
          </a:bodyPr>
          <a:lstStyle/>
          <a:p>
            <a:r>
              <a:rPr lang="en-US" sz="6600" dirty="0"/>
              <a:t>COMP3028 </a:t>
            </a:r>
            <a:br>
              <a:rPr lang="en-US" sz="4950" dirty="0"/>
            </a:br>
            <a:r>
              <a:rPr lang="en-US" sz="4950" dirty="0"/>
              <a:t>Software Architecture</a:t>
            </a:r>
            <a:endParaRPr lang="en-US" sz="3300" dirty="0"/>
          </a:p>
        </p:txBody>
      </p:sp>
      <p:sp>
        <p:nvSpPr>
          <p:cNvPr id="3" name="Subtitle 2">
            <a:extLst>
              <a:ext uri="{FF2B5EF4-FFF2-40B4-BE49-F238E27FC236}">
                <a16:creationId xmlns:a16="http://schemas.microsoft.com/office/drawing/2014/main" id="{016EA1B5-5A71-CCB9-A81E-EE74DFA29DA7}"/>
              </a:ext>
            </a:extLst>
          </p:cNvPr>
          <p:cNvSpPr>
            <a:spLocks noGrp="1"/>
          </p:cNvSpPr>
          <p:nvPr>
            <p:ph type="subTitle" idx="1"/>
          </p:nvPr>
        </p:nvSpPr>
        <p:spPr>
          <a:xfrm>
            <a:off x="1524000" y="3602038"/>
            <a:ext cx="9144000" cy="1655762"/>
          </a:xfrm>
        </p:spPr>
        <p:txBody>
          <a:bodyPr>
            <a:normAutofit/>
          </a:bodyPr>
          <a:lstStyle/>
          <a:p>
            <a:r>
              <a:rPr lang="en-AU" sz="4400" dirty="0"/>
              <a:t>Patterns and Tactics</a:t>
            </a:r>
            <a:endParaRPr lang="en-US" sz="4400" dirty="0"/>
          </a:p>
        </p:txBody>
      </p:sp>
    </p:spTree>
    <p:extLst>
      <p:ext uri="{BB962C8B-B14F-4D97-AF65-F5344CB8AC3E}">
        <p14:creationId xmlns:p14="http://schemas.microsoft.com/office/powerpoint/2010/main" val="20956254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Broker Solution </a:t>
            </a:r>
          </a:p>
        </p:txBody>
      </p:sp>
      <p:sp>
        <p:nvSpPr>
          <p:cNvPr id="3" name="Content Placeholder 2"/>
          <p:cNvSpPr>
            <a:spLocks noGrp="1"/>
          </p:cNvSpPr>
          <p:nvPr>
            <p:ph idx="1"/>
          </p:nvPr>
        </p:nvSpPr>
        <p:spPr/>
        <p:txBody>
          <a:bodyPr>
            <a:noAutofit/>
          </a:bodyPr>
          <a:lstStyle/>
          <a:p>
            <a:r>
              <a:rPr lang="en-US" sz="2000" b="1" dirty="0"/>
              <a:t>Overview</a:t>
            </a:r>
            <a:r>
              <a:rPr lang="en-US" sz="2000" dirty="0"/>
              <a:t>: The broker pattern defines a runtime component, called a </a:t>
            </a:r>
            <a:r>
              <a:rPr lang="en-US" sz="2000" i="1" dirty="0"/>
              <a:t>broker</a:t>
            </a:r>
            <a:r>
              <a:rPr lang="en-US" sz="2000" dirty="0"/>
              <a:t>, that mediates the communication between a number of clients and servers.</a:t>
            </a:r>
          </a:p>
          <a:p>
            <a:r>
              <a:rPr lang="en-US" sz="2000" b="1" dirty="0"/>
              <a:t>Elements</a:t>
            </a:r>
            <a:r>
              <a:rPr lang="en-US" sz="2000" dirty="0"/>
              <a:t>: </a:t>
            </a:r>
          </a:p>
          <a:p>
            <a:pPr lvl="1"/>
            <a:r>
              <a:rPr lang="en-US" sz="1800" b="0" i="1" u="none" strike="noStrike" kern="1200" baseline="0" dirty="0">
                <a:solidFill>
                  <a:schemeClr val="tx1"/>
                </a:solidFill>
                <a:latin typeface="+mn-lt"/>
                <a:ea typeface="+mn-ea"/>
                <a:cs typeface="+mn-cs"/>
              </a:rPr>
              <a:t>Client, </a:t>
            </a:r>
            <a:r>
              <a:rPr lang="en-US" sz="1800" b="0" i="0" u="none" strike="noStrike" kern="1200" baseline="0" dirty="0">
                <a:solidFill>
                  <a:schemeClr val="tx1"/>
                </a:solidFill>
                <a:latin typeface="+mn-lt"/>
                <a:ea typeface="+mn-ea"/>
                <a:cs typeface="+mn-cs"/>
              </a:rPr>
              <a:t>a requester of services</a:t>
            </a:r>
          </a:p>
          <a:p>
            <a:pPr lvl="1"/>
            <a:r>
              <a:rPr lang="en-US" sz="1800" b="0" i="1" u="none" strike="noStrike" kern="1200" baseline="0" dirty="0">
                <a:solidFill>
                  <a:schemeClr val="tx1"/>
                </a:solidFill>
                <a:latin typeface="+mn-lt"/>
                <a:ea typeface="+mn-ea"/>
                <a:cs typeface="+mn-cs"/>
              </a:rPr>
              <a:t>Server, </a:t>
            </a:r>
            <a:r>
              <a:rPr lang="en-US" sz="1800" b="0" i="0" u="none" strike="noStrike" kern="1200" baseline="0" dirty="0">
                <a:solidFill>
                  <a:schemeClr val="tx1"/>
                </a:solidFill>
                <a:latin typeface="+mn-lt"/>
                <a:ea typeface="+mn-ea"/>
                <a:cs typeface="+mn-cs"/>
              </a:rPr>
              <a:t>a provider of services</a:t>
            </a:r>
          </a:p>
          <a:p>
            <a:pPr lvl="1"/>
            <a:r>
              <a:rPr lang="en-US" sz="1800" b="0" i="1" u="none" strike="noStrike" kern="1200" baseline="0" dirty="0">
                <a:solidFill>
                  <a:schemeClr val="tx1"/>
                </a:solidFill>
                <a:latin typeface="+mn-lt"/>
                <a:ea typeface="+mn-ea"/>
                <a:cs typeface="+mn-cs"/>
              </a:rPr>
              <a:t>Broker, </a:t>
            </a:r>
            <a:r>
              <a:rPr lang="en-US" sz="1800" b="0" i="0" u="none" strike="noStrike" kern="1200" baseline="0" dirty="0">
                <a:solidFill>
                  <a:schemeClr val="tx1"/>
                </a:solidFill>
                <a:latin typeface="+mn-lt"/>
                <a:ea typeface="+mn-ea"/>
                <a:cs typeface="+mn-cs"/>
              </a:rPr>
              <a:t>an intermediary that locates an appropriate server to fulfill a client’s request, forwards the request to the server, and returns the results to the client</a:t>
            </a:r>
          </a:p>
          <a:p>
            <a:r>
              <a:rPr lang="en-US" altLang="zh-CN" sz="2000" b="1" dirty="0"/>
              <a:t>Constraints</a:t>
            </a:r>
            <a:r>
              <a:rPr lang="en-US" altLang="zh-CN" sz="2000" dirty="0"/>
              <a:t>: The client can only attach to a broker. The server can only attach to a broker.</a:t>
            </a:r>
          </a:p>
          <a:p>
            <a:r>
              <a:rPr lang="en-US" altLang="zh-CN" sz="2000" b="1" dirty="0"/>
              <a:t>Weaknesses</a:t>
            </a:r>
            <a:r>
              <a:rPr lang="en-US" altLang="zh-CN" sz="2000" dirty="0"/>
              <a:t>: </a:t>
            </a:r>
          </a:p>
          <a:p>
            <a:pPr lvl="1"/>
            <a:r>
              <a:rPr lang="en-US" altLang="zh-CN" sz="1800" dirty="0"/>
              <a:t>Brokers </a:t>
            </a:r>
            <a:r>
              <a:rPr lang="en-US" altLang="zh-CN" sz="1800" dirty="0">
                <a:highlight>
                  <a:srgbClr val="FFFF00"/>
                </a:highlight>
              </a:rPr>
              <a:t>add latency </a:t>
            </a:r>
            <a:r>
              <a:rPr lang="en-US" altLang="zh-CN" sz="1800" dirty="0"/>
              <a:t>between clients and servers, and it may be a communication bottleneck.</a:t>
            </a:r>
          </a:p>
          <a:p>
            <a:pPr lvl="1"/>
            <a:r>
              <a:rPr lang="en-US" altLang="zh-CN" sz="1800" dirty="0"/>
              <a:t>The broker can be </a:t>
            </a:r>
            <a:r>
              <a:rPr lang="en-US" altLang="zh-CN" sz="1800" dirty="0">
                <a:highlight>
                  <a:srgbClr val="FFFF00"/>
                </a:highlight>
              </a:rPr>
              <a:t>a single point of failure </a:t>
            </a:r>
            <a:r>
              <a:rPr lang="en-US" altLang="zh-CN" sz="1800" dirty="0"/>
              <a:t>(this means if just this single component fails, the whole system fails)</a:t>
            </a:r>
          </a:p>
          <a:p>
            <a:pPr lvl="1"/>
            <a:r>
              <a:rPr lang="en-US" altLang="zh-CN" sz="1800" dirty="0"/>
              <a:t>A broker may be a target for </a:t>
            </a:r>
            <a:r>
              <a:rPr lang="en-US" altLang="zh-CN" sz="1800" dirty="0">
                <a:highlight>
                  <a:srgbClr val="FFFF00"/>
                </a:highlight>
              </a:rPr>
              <a:t>security</a:t>
            </a:r>
            <a:r>
              <a:rPr lang="en-US" altLang="zh-CN" sz="1800" dirty="0"/>
              <a:t> attacks.</a:t>
            </a:r>
          </a:p>
          <a:p>
            <a:endParaRPr lang="en-US" b="0" i="0" u="none" strike="noStrike" kern="1200" baseline="0" dirty="0">
              <a:solidFill>
                <a:schemeClr val="tx1"/>
              </a:solidFill>
              <a:latin typeface="+mn-lt"/>
              <a:ea typeface="+mn-ea"/>
              <a:cs typeface="+mn-cs"/>
            </a:endParaRP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72658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Model-View-Controller Pattern</a:t>
            </a:r>
          </a:p>
        </p:txBody>
      </p:sp>
      <p:sp>
        <p:nvSpPr>
          <p:cNvPr id="3" name="Content Placeholder 2"/>
          <p:cNvSpPr>
            <a:spLocks noGrp="1"/>
          </p:cNvSpPr>
          <p:nvPr>
            <p:ph idx="1"/>
          </p:nvPr>
        </p:nvSpPr>
        <p:spPr/>
        <p:txBody>
          <a:bodyPr>
            <a:noAutofit/>
          </a:bodyPr>
          <a:lstStyle/>
          <a:p>
            <a:r>
              <a:rPr lang="en-US" b="1" dirty="0"/>
              <a:t>Context</a:t>
            </a:r>
            <a:r>
              <a:rPr lang="en-US" dirty="0"/>
              <a:t>: </a:t>
            </a:r>
            <a:r>
              <a:rPr lang="en-US" i="1" dirty="0"/>
              <a:t>User interface software </a:t>
            </a:r>
            <a:r>
              <a:rPr lang="en-US" dirty="0"/>
              <a:t>is the most frequently modified portion of an interactive application. </a:t>
            </a:r>
          </a:p>
          <a:p>
            <a:r>
              <a:rPr lang="en-US" b="1" dirty="0"/>
              <a:t>Problem</a:t>
            </a:r>
            <a:r>
              <a:rPr lang="en-US" dirty="0">
                <a:highlight>
                  <a:srgbClr val="FFFF00"/>
                </a:highlight>
              </a:rPr>
              <a:t>: How can user interface functionality be kept separate from application functionality and yet still be </a:t>
            </a:r>
            <a:r>
              <a:rPr lang="en-US" i="1" dirty="0">
                <a:highlight>
                  <a:srgbClr val="FFFF00"/>
                </a:highlight>
              </a:rPr>
              <a:t>responsive to user input</a:t>
            </a:r>
            <a:r>
              <a:rPr lang="en-US" dirty="0">
                <a:highlight>
                  <a:srgbClr val="FFFF00"/>
                </a:highlight>
              </a:rPr>
              <a:t>, or </a:t>
            </a:r>
            <a:r>
              <a:rPr lang="en-US" i="1" dirty="0">
                <a:highlight>
                  <a:srgbClr val="FFFF00"/>
                </a:highlight>
              </a:rPr>
              <a:t>to changes </a:t>
            </a:r>
            <a:r>
              <a:rPr lang="en-US" dirty="0">
                <a:highlight>
                  <a:srgbClr val="FFFF00"/>
                </a:highlight>
              </a:rPr>
              <a:t>in the underlying application’s data? </a:t>
            </a:r>
          </a:p>
          <a:p>
            <a:r>
              <a:rPr lang="en-US" dirty="0"/>
              <a:t>And how can </a:t>
            </a:r>
            <a:r>
              <a:rPr lang="en-US" i="1" dirty="0">
                <a:solidFill>
                  <a:srgbClr val="C00000"/>
                </a:solidFill>
              </a:rPr>
              <a:t>multiple views of the user interface </a:t>
            </a:r>
            <a:r>
              <a:rPr lang="en-US" dirty="0"/>
              <a:t>be created, maintained, and coordinated when the underlying application data changes?</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1940079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Model-View-Controller Pattern</a:t>
            </a:r>
          </a:p>
        </p:txBody>
      </p:sp>
      <p:sp>
        <p:nvSpPr>
          <p:cNvPr id="3" name="Content Placeholder 2"/>
          <p:cNvSpPr>
            <a:spLocks noGrp="1"/>
          </p:cNvSpPr>
          <p:nvPr>
            <p:ph idx="1"/>
          </p:nvPr>
        </p:nvSpPr>
        <p:spPr/>
        <p:txBody>
          <a:bodyPr>
            <a:noAutofit/>
          </a:bodyPr>
          <a:lstStyle/>
          <a:p>
            <a:r>
              <a:rPr lang="en-US" b="1" dirty="0"/>
              <a:t>Solution</a:t>
            </a:r>
            <a:r>
              <a:rPr lang="en-US" dirty="0"/>
              <a:t>: The model-view-controller (MVC) pattern separates application functionality into three kinds of components:</a:t>
            </a:r>
          </a:p>
          <a:p>
            <a:pPr lvl="1">
              <a:spcBef>
                <a:spcPts val="0"/>
              </a:spcBef>
            </a:pPr>
            <a:r>
              <a:rPr lang="en-US" b="1" i="1" dirty="0"/>
              <a:t>A model</a:t>
            </a:r>
            <a:r>
              <a:rPr lang="en-US" dirty="0"/>
              <a:t>, which contains the application’s data</a:t>
            </a:r>
          </a:p>
          <a:p>
            <a:pPr lvl="1">
              <a:spcBef>
                <a:spcPts val="0"/>
              </a:spcBef>
            </a:pPr>
            <a:r>
              <a:rPr lang="en-US" b="1" i="1" dirty="0"/>
              <a:t>A view</a:t>
            </a:r>
            <a:r>
              <a:rPr lang="en-US" dirty="0"/>
              <a:t>, which displays some portion of the underlying data and interacts with the user</a:t>
            </a:r>
          </a:p>
          <a:p>
            <a:pPr lvl="1">
              <a:spcBef>
                <a:spcPts val="0"/>
              </a:spcBef>
            </a:pPr>
            <a:r>
              <a:rPr lang="en-US" b="1" i="1" dirty="0"/>
              <a:t>A controller</a:t>
            </a:r>
            <a:r>
              <a:rPr lang="en-US" dirty="0"/>
              <a:t>, which mediates between the model and the view and manages the notifications of state changes</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155115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Solution</a:t>
            </a:r>
          </a:p>
        </p:txBody>
      </p:sp>
      <p:sp>
        <p:nvSpPr>
          <p:cNvPr id="3" name="Content Placeholder 2"/>
          <p:cNvSpPr>
            <a:spLocks noGrp="1"/>
          </p:cNvSpPr>
          <p:nvPr>
            <p:ph idx="1"/>
          </p:nvPr>
        </p:nvSpPr>
        <p:spPr/>
        <p:txBody>
          <a:bodyPr>
            <a:normAutofit/>
          </a:bodyPr>
          <a:lstStyle/>
          <a:p>
            <a:r>
              <a:rPr lang="en-US" sz="3200" b="1" dirty="0"/>
              <a:t>Elements</a:t>
            </a:r>
            <a:r>
              <a:rPr lang="en-US" sz="3200" dirty="0"/>
              <a:t>: t</a:t>
            </a:r>
            <a:r>
              <a:rPr lang="en-US" dirty="0"/>
              <a:t>he </a:t>
            </a:r>
            <a:r>
              <a:rPr lang="en-US" i="1" dirty="0"/>
              <a:t>model , view, </a:t>
            </a:r>
            <a:r>
              <a:rPr lang="en-US" altLang="zh-CN" dirty="0"/>
              <a:t>and</a:t>
            </a:r>
            <a:r>
              <a:rPr lang="en-US" altLang="zh-CN" i="1" dirty="0"/>
              <a:t> </a:t>
            </a:r>
            <a:r>
              <a:rPr lang="en-US" i="1" dirty="0"/>
              <a:t>controller</a:t>
            </a:r>
          </a:p>
          <a:p>
            <a:r>
              <a:rPr lang="en-US" altLang="zh-CN" b="1" dirty="0"/>
              <a:t>Relations</a:t>
            </a:r>
            <a:r>
              <a:rPr lang="en-US" altLang="zh-CN" dirty="0"/>
              <a:t>: The </a:t>
            </a:r>
            <a:r>
              <a:rPr lang="en-US" altLang="zh-CN" i="1" dirty="0"/>
              <a:t>notifies </a:t>
            </a:r>
            <a:r>
              <a:rPr lang="en-US" altLang="zh-CN" dirty="0"/>
              <a:t>relation connects instances of model, view, and controller, notifying elements of relevant state changes.</a:t>
            </a:r>
          </a:p>
          <a:p>
            <a:r>
              <a:rPr lang="en-US" altLang="zh-CN" b="1" dirty="0"/>
              <a:t>Constraints</a:t>
            </a:r>
            <a:r>
              <a:rPr lang="en-US" altLang="zh-CN" dirty="0"/>
              <a:t>: </a:t>
            </a:r>
          </a:p>
          <a:p>
            <a:pPr lvl="1"/>
            <a:r>
              <a:rPr lang="en-US" altLang="zh-CN" dirty="0"/>
              <a:t>There must be at least one instance for each of model, view, and controller.</a:t>
            </a:r>
          </a:p>
          <a:p>
            <a:pPr lvl="1"/>
            <a:r>
              <a:rPr lang="en-US" altLang="zh-CN" dirty="0"/>
              <a:t>The model component should not interact directly with the controller.</a:t>
            </a:r>
          </a:p>
          <a:p>
            <a:r>
              <a:rPr lang="en-US" altLang="zh-CN" b="1" dirty="0"/>
              <a:t>Weaknesses</a:t>
            </a:r>
            <a:r>
              <a:rPr lang="en-US" altLang="zh-CN" dirty="0"/>
              <a:t>:</a:t>
            </a:r>
          </a:p>
          <a:p>
            <a:pPr lvl="1"/>
            <a:r>
              <a:rPr lang="en-US" altLang="zh-CN" dirty="0"/>
              <a:t>The complexity may not be worth it for simple user interfaces.</a:t>
            </a:r>
          </a:p>
          <a:p>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77831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 and Filter</a:t>
            </a:r>
            <a:r>
              <a:rPr lang="en-US" baseline="0" dirty="0"/>
              <a:t> </a:t>
            </a:r>
            <a:r>
              <a:rPr lang="en-US" dirty="0"/>
              <a:t>Pattern</a:t>
            </a:r>
          </a:p>
        </p:txBody>
      </p:sp>
      <p:sp>
        <p:nvSpPr>
          <p:cNvPr id="3" name="Content Placeholder 2"/>
          <p:cNvSpPr>
            <a:spLocks noGrp="1"/>
          </p:cNvSpPr>
          <p:nvPr>
            <p:ph idx="1"/>
          </p:nvPr>
        </p:nvSpPr>
        <p:spPr/>
        <p:txBody>
          <a:bodyPr>
            <a:normAutofit/>
          </a:bodyPr>
          <a:lstStyle/>
          <a:p>
            <a:r>
              <a:rPr lang="en-US" b="1" dirty="0"/>
              <a:t>Context: </a:t>
            </a:r>
            <a:r>
              <a:rPr lang="en-US" altLang="zh-CN" dirty="0"/>
              <a:t>Streaming data processing</a:t>
            </a:r>
            <a:endParaRPr lang="en-US" dirty="0"/>
          </a:p>
          <a:p>
            <a:r>
              <a:rPr lang="en-US" b="1" dirty="0"/>
              <a:t>Problem: </a:t>
            </a:r>
            <a:r>
              <a:rPr lang="en-US" dirty="0">
                <a:highlight>
                  <a:srgbClr val="FFFF00"/>
                </a:highlight>
              </a:rPr>
              <a:t>How to speed up the data processing? </a:t>
            </a:r>
          </a:p>
          <a:p>
            <a:r>
              <a:rPr lang="en-US" b="1" dirty="0"/>
              <a:t>Solution: </a:t>
            </a:r>
            <a:r>
              <a:rPr lang="en-US" dirty="0"/>
              <a:t>Data arrives at a filter’s input port, is transformed, and then is passed via its output port through a pipe to the next filter.</a:t>
            </a:r>
          </a:p>
          <a:p>
            <a:r>
              <a:rPr lang="en-US" dirty="0"/>
              <a:t>A single filter can consume data from, or produce data to, one or more ports.</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pic>
        <p:nvPicPr>
          <p:cNvPr id="5" name="Picture 4">
            <a:extLst>
              <a:ext uri="{FF2B5EF4-FFF2-40B4-BE49-F238E27FC236}">
                <a16:creationId xmlns:a16="http://schemas.microsoft.com/office/drawing/2014/main" id="{1DD6F9FE-6F41-4284-8CE7-57B3754E46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7688" y="4581129"/>
            <a:ext cx="5368876" cy="2193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931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 and Filter Solution</a:t>
            </a:r>
          </a:p>
        </p:txBody>
      </p:sp>
      <p:sp>
        <p:nvSpPr>
          <p:cNvPr id="3" name="Content Placeholder 2"/>
          <p:cNvSpPr>
            <a:spLocks noGrp="1"/>
          </p:cNvSpPr>
          <p:nvPr>
            <p:ph idx="1"/>
          </p:nvPr>
        </p:nvSpPr>
        <p:spPr/>
        <p:txBody>
          <a:bodyPr>
            <a:noAutofit/>
          </a:bodyPr>
          <a:lstStyle/>
          <a:p>
            <a:r>
              <a:rPr lang="en-US" b="1" dirty="0"/>
              <a:t>Elements</a:t>
            </a:r>
            <a:r>
              <a:rPr lang="en-US" dirty="0"/>
              <a:t>: </a:t>
            </a:r>
          </a:p>
          <a:p>
            <a:pPr lvl="1"/>
            <a:r>
              <a:rPr lang="en-US" i="1" dirty="0"/>
              <a:t>Filter, </a:t>
            </a:r>
            <a:r>
              <a:rPr lang="en-US" dirty="0"/>
              <a:t>which is a component that transforms data read on its input port to data written on its output port. </a:t>
            </a:r>
          </a:p>
          <a:p>
            <a:pPr lvl="1"/>
            <a:r>
              <a:rPr lang="en-US" i="1" dirty="0"/>
              <a:t>Pipe, </a:t>
            </a:r>
            <a:r>
              <a:rPr lang="en-US" dirty="0"/>
              <a:t>which is a connector that conveys data from a filter’s output port to another filter’s input port. </a:t>
            </a:r>
          </a:p>
          <a:p>
            <a:r>
              <a:rPr lang="en-US" b="1" dirty="0"/>
              <a:t>Relations</a:t>
            </a:r>
            <a:r>
              <a:rPr lang="en-US" dirty="0"/>
              <a:t>: The </a:t>
            </a:r>
            <a:r>
              <a:rPr lang="en-US" i="1" dirty="0"/>
              <a:t>attachment </a:t>
            </a:r>
            <a:r>
              <a:rPr lang="en-US" dirty="0"/>
              <a:t>relation associates the output of filters with the input of pipes and vice versa.</a:t>
            </a:r>
          </a:p>
          <a:p>
            <a:r>
              <a:rPr lang="en-US" b="1" dirty="0"/>
              <a:t>Constraints</a:t>
            </a:r>
            <a:r>
              <a:rPr lang="en-US" dirty="0"/>
              <a:t>:</a:t>
            </a:r>
          </a:p>
          <a:p>
            <a:pPr lvl="1"/>
            <a:r>
              <a:rPr lang="en-US" dirty="0"/>
              <a:t>Connected filters must agree on the type of data being passed along the connecting pipe.</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268491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Pattern</a:t>
            </a:r>
          </a:p>
        </p:txBody>
      </p:sp>
      <p:sp>
        <p:nvSpPr>
          <p:cNvPr id="3" name="Content Placeholder 2"/>
          <p:cNvSpPr>
            <a:spLocks noGrp="1"/>
          </p:cNvSpPr>
          <p:nvPr>
            <p:ph idx="1"/>
          </p:nvPr>
        </p:nvSpPr>
        <p:spPr/>
        <p:txBody>
          <a:bodyPr>
            <a:normAutofit/>
          </a:bodyPr>
          <a:lstStyle/>
          <a:p>
            <a:r>
              <a:rPr lang="en-US" b="1" dirty="0"/>
              <a:t>Context: </a:t>
            </a:r>
            <a:r>
              <a:rPr lang="en-US" dirty="0"/>
              <a:t>There are </a:t>
            </a:r>
            <a:r>
              <a:rPr lang="en-US" i="1" dirty="0">
                <a:solidFill>
                  <a:srgbClr val="C00000"/>
                </a:solidFill>
              </a:rPr>
              <a:t>shared resources and services </a:t>
            </a:r>
            <a:r>
              <a:rPr lang="en-US" dirty="0"/>
              <a:t>that large numbers of distributed clients wish to access, and for which we wish to </a:t>
            </a:r>
            <a:r>
              <a:rPr lang="en-US" i="1" dirty="0">
                <a:solidFill>
                  <a:srgbClr val="C00000"/>
                </a:solidFill>
              </a:rPr>
              <a:t>control access or quality of service</a:t>
            </a:r>
            <a:r>
              <a:rPr lang="en-US" dirty="0"/>
              <a:t>.</a:t>
            </a:r>
          </a:p>
          <a:p>
            <a:r>
              <a:rPr lang="en-US" b="1" dirty="0"/>
              <a:t>Problem: </a:t>
            </a:r>
            <a:r>
              <a:rPr lang="en-US" altLang="zh-CN" dirty="0"/>
              <a:t>T</a:t>
            </a:r>
            <a:r>
              <a:rPr lang="en-US" dirty="0"/>
              <a:t>o improve </a:t>
            </a:r>
            <a:r>
              <a:rPr lang="en-US" dirty="0">
                <a:highlight>
                  <a:srgbClr val="FFFF00"/>
                </a:highlight>
              </a:rPr>
              <a:t>scalability and availability </a:t>
            </a:r>
            <a:r>
              <a:rPr lang="en-US" dirty="0"/>
              <a:t>by </a:t>
            </a:r>
            <a:r>
              <a:rPr lang="en-US" i="1" dirty="0">
                <a:solidFill>
                  <a:srgbClr val="C00000"/>
                </a:solidFill>
              </a:rPr>
              <a:t>centralizing the control </a:t>
            </a:r>
            <a:r>
              <a:rPr lang="en-US" dirty="0"/>
              <a:t>of these resources and services.</a:t>
            </a:r>
          </a:p>
          <a:p>
            <a:r>
              <a:rPr lang="en-US" b="1" dirty="0"/>
              <a:t>Solution: </a:t>
            </a:r>
            <a:r>
              <a:rPr lang="en-US" dirty="0"/>
              <a:t>Clients interact by requesting services of servers. </a:t>
            </a:r>
          </a:p>
          <a:p>
            <a:r>
              <a:rPr lang="en-US" dirty="0"/>
              <a:t>Some components may act as both clients and servers. There may be one central server or multiple distributed ones.</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718744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a:t>
            </a:r>
            <a:r>
              <a:rPr lang="en-US" baseline="0" dirty="0"/>
              <a:t> Example</a:t>
            </a:r>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 r="316" b="-1343"/>
          <a:stretch/>
        </p:blipFill>
        <p:spPr bwMode="auto">
          <a:xfrm>
            <a:off x="2423593" y="1196753"/>
            <a:ext cx="7393991" cy="516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8917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Solution</a:t>
            </a:r>
          </a:p>
        </p:txBody>
      </p:sp>
      <p:sp>
        <p:nvSpPr>
          <p:cNvPr id="3" name="Content Placeholder 2"/>
          <p:cNvSpPr>
            <a:spLocks noGrp="1"/>
          </p:cNvSpPr>
          <p:nvPr>
            <p:ph idx="1"/>
          </p:nvPr>
        </p:nvSpPr>
        <p:spPr/>
        <p:txBody>
          <a:bodyPr>
            <a:normAutofit/>
          </a:bodyPr>
          <a:lstStyle/>
          <a:p>
            <a:r>
              <a:rPr lang="en-US" sz="3200" b="1" dirty="0"/>
              <a:t>Elements</a:t>
            </a:r>
            <a:r>
              <a:rPr lang="en-US" sz="3200" dirty="0"/>
              <a:t>: </a:t>
            </a:r>
          </a:p>
          <a:p>
            <a:pPr lvl="1"/>
            <a:r>
              <a:rPr lang="en-US" sz="2800" i="1" dirty="0"/>
              <a:t>Client, </a:t>
            </a:r>
            <a:r>
              <a:rPr lang="en-US" sz="2800" dirty="0"/>
              <a:t>a component that invokes services of a server component.</a:t>
            </a:r>
          </a:p>
          <a:p>
            <a:pPr lvl="1"/>
            <a:r>
              <a:rPr lang="en-US" sz="2800" i="1" dirty="0"/>
              <a:t>Server: </a:t>
            </a:r>
            <a:r>
              <a:rPr lang="en-US" sz="2800" dirty="0"/>
              <a:t>a component that provides services to clients. Servers have ports that describe the services they provide. </a:t>
            </a:r>
          </a:p>
          <a:p>
            <a:pPr lvl="1"/>
            <a:r>
              <a:rPr lang="en-US" i="1" u="none" strike="noStrike" kern="1200" baseline="0" dirty="0">
                <a:solidFill>
                  <a:schemeClr val="tx1"/>
                </a:solidFill>
                <a:latin typeface="+mn-lt"/>
                <a:ea typeface="+mn-ea"/>
                <a:cs typeface="+mn-cs"/>
              </a:rPr>
              <a:t>Request/reply connector</a:t>
            </a:r>
            <a:r>
              <a:rPr lang="en-US" b="0" i="1" u="none" strike="noStrike" kern="1200" baseline="0" dirty="0">
                <a:solidFill>
                  <a:schemeClr val="tx1"/>
                </a:solidFill>
                <a:latin typeface="+mn-lt"/>
                <a:ea typeface="+mn-ea"/>
                <a:cs typeface="+mn-cs"/>
              </a:rPr>
              <a:t>: </a:t>
            </a:r>
            <a:r>
              <a:rPr lang="en-US" b="0" i="0" u="none" strike="noStrike" kern="1200" baseline="0" dirty="0">
                <a:solidFill>
                  <a:schemeClr val="tx1"/>
                </a:solidFill>
                <a:latin typeface="+mn-lt"/>
                <a:ea typeface="+mn-ea"/>
                <a:cs typeface="+mn-cs"/>
              </a:rPr>
              <a:t>a data connector employing a request/reply protocol. </a:t>
            </a:r>
            <a:r>
              <a:rPr lang="en-US" dirty="0"/>
              <a:t>Important characteristics include whether the calls are local or remote, and whether data is encrypted.</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385928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a:t>
            </a:r>
            <a:r>
              <a:rPr lang="en-US" baseline="0" dirty="0"/>
              <a:t> Solution</a:t>
            </a:r>
            <a:endParaRPr lang="en-US" dirty="0"/>
          </a:p>
        </p:txBody>
      </p:sp>
      <p:sp>
        <p:nvSpPr>
          <p:cNvPr id="3" name="Content Placeholder 2"/>
          <p:cNvSpPr>
            <a:spLocks noGrp="1"/>
          </p:cNvSpPr>
          <p:nvPr>
            <p:ph idx="1"/>
          </p:nvPr>
        </p:nvSpPr>
        <p:spPr/>
        <p:txBody>
          <a:bodyPr>
            <a:normAutofit lnSpcReduction="10000"/>
          </a:bodyPr>
          <a:lstStyle/>
          <a:p>
            <a:r>
              <a:rPr lang="en-US" sz="3200" b="1" dirty="0"/>
              <a:t>Relations</a:t>
            </a:r>
            <a:r>
              <a:rPr lang="en-US" sz="3200" dirty="0"/>
              <a:t>: The </a:t>
            </a:r>
            <a:r>
              <a:rPr lang="en-US" sz="3200" i="1" dirty="0"/>
              <a:t>attachment </a:t>
            </a:r>
            <a:r>
              <a:rPr lang="en-US" sz="3200" dirty="0"/>
              <a:t>relation associates clients with servers.</a:t>
            </a:r>
          </a:p>
          <a:p>
            <a:r>
              <a:rPr lang="en-US" sz="3200" b="1" dirty="0"/>
              <a:t>Constraints</a:t>
            </a:r>
            <a:r>
              <a:rPr lang="en-US" sz="3200" dirty="0"/>
              <a:t>: </a:t>
            </a:r>
          </a:p>
          <a:p>
            <a:pPr lvl="1"/>
            <a:r>
              <a:rPr lang="en-US" sz="2800" dirty="0"/>
              <a:t>Clients are connected to servers through request/reply </a:t>
            </a:r>
            <a:r>
              <a:rPr lang="en-US" dirty="0"/>
              <a:t>connectors.</a:t>
            </a:r>
          </a:p>
          <a:p>
            <a:pPr lvl="1"/>
            <a:r>
              <a:rPr lang="en-US" sz="2800" dirty="0"/>
              <a:t>Server components can be clients to other servers.</a:t>
            </a:r>
          </a:p>
          <a:p>
            <a:r>
              <a:rPr lang="en-US" sz="3200" b="1" dirty="0"/>
              <a:t>Weaknesses</a:t>
            </a:r>
            <a:r>
              <a:rPr lang="en-US" sz="3200" dirty="0"/>
              <a:t>: </a:t>
            </a:r>
          </a:p>
          <a:p>
            <a:pPr lvl="1"/>
            <a:r>
              <a:rPr lang="en-US" dirty="0"/>
              <a:t>Server can be a performance bottleneck.</a:t>
            </a:r>
          </a:p>
          <a:p>
            <a:pPr lvl="1"/>
            <a:r>
              <a:rPr lang="en-US" dirty="0"/>
              <a:t>Server can be a single point of failure.</a:t>
            </a:r>
          </a:p>
          <a:p>
            <a:pPr lvl="1"/>
            <a:r>
              <a:rPr lang="en-US" dirty="0"/>
              <a:t>Decisions about where to locate functionality (in the client or in the server) are often complex and costly to change after a system has been built.</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3157655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Pattern?</a:t>
            </a:r>
          </a:p>
        </p:txBody>
      </p:sp>
      <p:sp>
        <p:nvSpPr>
          <p:cNvPr id="3" name="Content Placeholder 2"/>
          <p:cNvSpPr>
            <a:spLocks noGrp="1"/>
          </p:cNvSpPr>
          <p:nvPr>
            <p:ph idx="1"/>
          </p:nvPr>
        </p:nvSpPr>
        <p:spPr/>
        <p:txBody>
          <a:bodyPr>
            <a:normAutofit/>
          </a:bodyPr>
          <a:lstStyle/>
          <a:p>
            <a:r>
              <a:rPr lang="en-US" sz="3600" b="1" u="none" strike="noStrike" kern="1200" baseline="0" dirty="0">
                <a:solidFill>
                  <a:schemeClr val="tx2"/>
                </a:solidFill>
              </a:rPr>
              <a:t>An architecture pattern </a:t>
            </a:r>
            <a:r>
              <a:rPr lang="en-US" sz="3600" b="0" u="none" strike="noStrike" kern="1200" baseline="0" dirty="0">
                <a:solidFill>
                  <a:schemeClr val="tx1"/>
                </a:solidFill>
              </a:rPr>
              <a:t>is </a:t>
            </a:r>
            <a:r>
              <a:rPr lang="en-US" sz="3600" b="0" u="none" strike="noStrike" kern="1200" baseline="0" dirty="0">
                <a:solidFill>
                  <a:schemeClr val="tx1"/>
                </a:solidFill>
                <a:highlight>
                  <a:srgbClr val="FFFF00"/>
                </a:highlight>
              </a:rPr>
              <a:t>a package of design decisions that is found repeatedly in practice</a:t>
            </a:r>
            <a:endParaRPr lang="en-US" sz="3600" dirty="0">
              <a:highlight>
                <a:srgbClr val="FFFF00"/>
              </a:highlight>
            </a:endParaRPr>
          </a:p>
          <a:p>
            <a:r>
              <a:rPr lang="en-US" sz="3600" b="1" dirty="0">
                <a:solidFill>
                  <a:schemeClr val="tx2"/>
                </a:solidFill>
              </a:rPr>
              <a:t>An architecture pattern </a:t>
            </a:r>
            <a:r>
              <a:rPr lang="en-US" altLang="zh-CN" sz="3600" dirty="0"/>
              <a:t>h</a:t>
            </a:r>
            <a:r>
              <a:rPr lang="en-US" sz="3600" dirty="0"/>
              <a:t>as known properties that permits reuse, and describes a class of architectures</a:t>
            </a:r>
          </a:p>
          <a:p>
            <a:endParaRPr lang="en-US" sz="34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93467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Peer-to-Peer Pattern</a:t>
            </a:r>
          </a:p>
        </p:txBody>
      </p:sp>
      <p:sp>
        <p:nvSpPr>
          <p:cNvPr id="3" name="Content Placeholder 2"/>
          <p:cNvSpPr>
            <a:spLocks noGrp="1"/>
          </p:cNvSpPr>
          <p:nvPr>
            <p:ph idx="1"/>
          </p:nvPr>
        </p:nvSpPr>
        <p:spPr/>
        <p:txBody>
          <a:bodyPr>
            <a:normAutofit fontScale="92500" lnSpcReduction="20000"/>
          </a:bodyPr>
          <a:lstStyle/>
          <a:p>
            <a:r>
              <a:rPr lang="en-US" sz="3200" b="1" dirty="0"/>
              <a:t>Context: </a:t>
            </a:r>
            <a:r>
              <a:rPr lang="en-US" sz="3200" i="1" dirty="0"/>
              <a:t>Distributed computational entities </a:t>
            </a:r>
            <a:r>
              <a:rPr lang="en-US" sz="3200" dirty="0"/>
              <a:t>need to </a:t>
            </a:r>
            <a:r>
              <a:rPr lang="en-US" sz="3200" i="1" dirty="0"/>
              <a:t>cooperate and collaborate </a:t>
            </a:r>
            <a:r>
              <a:rPr lang="en-US" sz="3200" dirty="0"/>
              <a:t>to provide a service to a distributed community of users.</a:t>
            </a:r>
          </a:p>
          <a:p>
            <a:r>
              <a:rPr lang="en-US" sz="3200" b="1" dirty="0"/>
              <a:t>Problem: </a:t>
            </a:r>
            <a:r>
              <a:rPr lang="en-US" sz="3200" dirty="0"/>
              <a:t>How can a set of “equal” distributed computational entities be connected to each other via a common protocol, such that they can organize and share their services with high </a:t>
            </a:r>
            <a:r>
              <a:rPr lang="en-US" sz="3200" dirty="0">
                <a:highlight>
                  <a:srgbClr val="FFFF00"/>
                </a:highlight>
              </a:rPr>
              <a:t>availability and scalability</a:t>
            </a:r>
            <a:r>
              <a:rPr lang="en-US" sz="3200" dirty="0"/>
              <a:t>?</a:t>
            </a:r>
          </a:p>
          <a:p>
            <a:r>
              <a:rPr lang="en-US" sz="3200" b="1" dirty="0"/>
              <a:t>Solution: </a:t>
            </a:r>
            <a:r>
              <a:rPr lang="en-US" sz="3200" dirty="0"/>
              <a:t>In the peer-to-peer (P2P) pattern, components directly interact as peers. All peers are “equal”. </a:t>
            </a:r>
          </a:p>
          <a:p>
            <a:r>
              <a:rPr lang="en-US" sz="3200" dirty="0"/>
              <a:t>Peer-to-peer communication is typically a request/reply interaction </a:t>
            </a:r>
            <a:r>
              <a:rPr lang="en-US" sz="3200" i="1" dirty="0">
                <a:solidFill>
                  <a:srgbClr val="C00000"/>
                </a:solidFill>
              </a:rPr>
              <a:t>without the asymmetry </a:t>
            </a:r>
            <a:r>
              <a:rPr lang="en-US" sz="3200" dirty="0"/>
              <a:t>found in the client-server pattern.</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4008598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Peer-to-Peer</a:t>
            </a:r>
            <a:r>
              <a:rPr lang="en-US" baseline="0" dirty="0"/>
              <a:t> Solution</a:t>
            </a:r>
            <a:endParaRPr lang="en-US" dirty="0"/>
          </a:p>
        </p:txBody>
      </p:sp>
      <p:sp>
        <p:nvSpPr>
          <p:cNvPr id="3" name="Content Placeholder 2"/>
          <p:cNvSpPr>
            <a:spLocks noGrp="1"/>
          </p:cNvSpPr>
          <p:nvPr>
            <p:ph idx="1"/>
          </p:nvPr>
        </p:nvSpPr>
        <p:spPr/>
        <p:txBody>
          <a:bodyPr>
            <a:normAutofit fontScale="70000" lnSpcReduction="20000"/>
          </a:bodyPr>
          <a:lstStyle/>
          <a:p>
            <a:r>
              <a:rPr lang="en-US" sz="3200" b="1" dirty="0"/>
              <a:t>Elements</a:t>
            </a:r>
            <a:r>
              <a:rPr lang="en-US" sz="3200" dirty="0"/>
              <a:t>: </a:t>
            </a:r>
          </a:p>
          <a:p>
            <a:pPr lvl="1"/>
            <a:r>
              <a:rPr lang="en-US" sz="2800" i="1" dirty="0"/>
              <a:t>Peer, </a:t>
            </a:r>
            <a:r>
              <a:rPr lang="en-US" sz="2800" dirty="0"/>
              <a:t>which is an independent component running on a network node.</a:t>
            </a:r>
          </a:p>
          <a:p>
            <a:pPr lvl="1"/>
            <a:r>
              <a:rPr lang="en-US" sz="2800" i="1" dirty="0"/>
              <a:t>Request/reply connector, </a:t>
            </a:r>
            <a:r>
              <a:rPr lang="en-US" sz="2800" dirty="0"/>
              <a:t>which is used to connect to the peer network.</a:t>
            </a:r>
          </a:p>
          <a:p>
            <a:r>
              <a:rPr lang="en-US" sz="3200" b="1" dirty="0"/>
              <a:t>Relations</a:t>
            </a:r>
            <a:r>
              <a:rPr lang="en-US" sz="3200" dirty="0"/>
              <a:t>: The relation associates peers with their connectors. Attachments may change at runtime.</a:t>
            </a:r>
          </a:p>
          <a:p>
            <a:r>
              <a:rPr lang="en-US" altLang="zh-CN" sz="3200" b="1" dirty="0"/>
              <a:t>Constraints</a:t>
            </a:r>
            <a:r>
              <a:rPr lang="en-US" altLang="zh-CN" sz="3200" dirty="0"/>
              <a:t>:</a:t>
            </a:r>
          </a:p>
          <a:p>
            <a:pPr lvl="1"/>
            <a:r>
              <a:rPr lang="en-US" altLang="zh-CN" dirty="0"/>
              <a:t>The number of allowable attachments to any given peer</a:t>
            </a:r>
          </a:p>
          <a:p>
            <a:pPr lvl="1"/>
            <a:r>
              <a:rPr lang="en-US" altLang="zh-CN" dirty="0"/>
              <a:t>The number of hops used for searching for a peer</a:t>
            </a:r>
          </a:p>
          <a:p>
            <a:pPr lvl="1"/>
            <a:r>
              <a:rPr lang="en-US" altLang="zh-CN" dirty="0"/>
              <a:t>Which peers know about which other peers</a:t>
            </a:r>
          </a:p>
          <a:p>
            <a:pPr lvl="1"/>
            <a:r>
              <a:rPr lang="en-US" altLang="zh-CN" dirty="0"/>
              <a:t>Some P2P networks are organized with star topologies, in which peers only connect to </a:t>
            </a:r>
            <a:r>
              <a:rPr lang="en-US" altLang="zh-CN" dirty="0" err="1"/>
              <a:t>supernodes</a:t>
            </a:r>
            <a:r>
              <a:rPr lang="en-US" altLang="zh-CN" dirty="0"/>
              <a:t>.</a:t>
            </a:r>
          </a:p>
          <a:p>
            <a:r>
              <a:rPr lang="en-US" altLang="zh-CN" sz="3200" b="1" dirty="0"/>
              <a:t>Weaknesses</a:t>
            </a:r>
            <a:r>
              <a:rPr lang="en-US" altLang="zh-CN" sz="3200" dirty="0"/>
              <a:t>: </a:t>
            </a:r>
          </a:p>
          <a:p>
            <a:pPr lvl="1"/>
            <a:r>
              <a:rPr lang="en-US" altLang="zh-CN" sz="2800" dirty="0"/>
              <a:t>Managing data consistency, data/service availability, backup, and recovery are all more complex.</a:t>
            </a:r>
          </a:p>
          <a:p>
            <a:pPr lvl="1"/>
            <a:r>
              <a:rPr lang="en-US" altLang="zh-CN" sz="2800" dirty="0"/>
              <a:t>Small peer-to-peer systems may not be able to achieve quality goals such as performance and availability.</a:t>
            </a:r>
            <a:endParaRPr lang="en-US" altLang="zh-CN" dirty="0"/>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94718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Service Oriented Architecture Pattern</a:t>
            </a:r>
          </a:p>
        </p:txBody>
      </p:sp>
      <p:sp>
        <p:nvSpPr>
          <p:cNvPr id="3" name="Content Placeholder 2"/>
          <p:cNvSpPr>
            <a:spLocks noGrp="1"/>
          </p:cNvSpPr>
          <p:nvPr>
            <p:ph idx="1"/>
          </p:nvPr>
        </p:nvSpPr>
        <p:spPr/>
        <p:txBody>
          <a:bodyPr>
            <a:noAutofit/>
          </a:bodyPr>
          <a:lstStyle/>
          <a:p>
            <a:pPr>
              <a:lnSpc>
                <a:spcPct val="100000"/>
              </a:lnSpc>
              <a:spcBef>
                <a:spcPct val="20000"/>
              </a:spcBef>
              <a:defRPr/>
            </a:pPr>
            <a:r>
              <a:rPr lang="en-US" sz="2400" b="1" dirty="0"/>
              <a:t>Context</a:t>
            </a:r>
            <a:r>
              <a:rPr lang="en-US" sz="2400" dirty="0"/>
              <a:t>: Service consumers need to be able to </a:t>
            </a:r>
            <a:r>
              <a:rPr lang="en-US" sz="2400" i="1" dirty="0">
                <a:solidFill>
                  <a:srgbClr val="C00000"/>
                </a:solidFill>
              </a:rPr>
              <a:t>understand and use services without any knowledge </a:t>
            </a:r>
            <a:r>
              <a:rPr lang="en-US" sz="2400" dirty="0"/>
              <a:t>of their implementation.</a:t>
            </a:r>
          </a:p>
          <a:p>
            <a:r>
              <a:rPr lang="en-US" sz="2400" b="1" dirty="0"/>
              <a:t>Problem</a:t>
            </a:r>
            <a:r>
              <a:rPr lang="en-US" sz="2400" dirty="0"/>
              <a:t>: How can we support </a:t>
            </a:r>
            <a:r>
              <a:rPr lang="en-US" sz="2400" i="1" dirty="0">
                <a:solidFill>
                  <a:srgbClr val="C00000"/>
                </a:solidFill>
              </a:rPr>
              <a:t>interoperability</a:t>
            </a:r>
            <a:r>
              <a:rPr lang="en-US" sz="2400" dirty="0"/>
              <a:t> of distributed components running on different platforms and written in different implementation languages, provided by different organizations, and distributed across the Internet? </a:t>
            </a:r>
          </a:p>
          <a:p>
            <a:r>
              <a:rPr lang="en-US" sz="2400" b="1" dirty="0"/>
              <a:t>Solution</a:t>
            </a:r>
            <a:r>
              <a:rPr lang="en-US" sz="2400" dirty="0"/>
              <a:t>: The service-oriented architecture (SOA) pattern describes a collection of distributed components that provide and/or consume services.</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1847933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Service Oriented Architecture Solution - 1</a:t>
            </a:r>
          </a:p>
        </p:txBody>
      </p:sp>
      <p:sp>
        <p:nvSpPr>
          <p:cNvPr id="3" name="Content Placeholder 2"/>
          <p:cNvSpPr>
            <a:spLocks noGrp="1"/>
          </p:cNvSpPr>
          <p:nvPr>
            <p:ph idx="1"/>
          </p:nvPr>
        </p:nvSpPr>
        <p:spPr/>
        <p:txBody>
          <a:bodyPr>
            <a:noAutofit/>
          </a:bodyPr>
          <a:lstStyle/>
          <a:p>
            <a:r>
              <a:rPr lang="en-US" b="1" dirty="0"/>
              <a:t>Elements</a:t>
            </a:r>
            <a:r>
              <a:rPr lang="en-US" sz="2400" dirty="0"/>
              <a:t>:</a:t>
            </a:r>
          </a:p>
          <a:p>
            <a:pPr lvl="1">
              <a:spcBef>
                <a:spcPts val="0"/>
              </a:spcBef>
            </a:pPr>
            <a:r>
              <a:rPr lang="en-US" i="1" dirty="0"/>
              <a:t>Components</a:t>
            </a:r>
            <a:r>
              <a:rPr lang="en-US" dirty="0"/>
              <a:t>:</a:t>
            </a:r>
          </a:p>
          <a:p>
            <a:pPr lvl="2">
              <a:spcBef>
                <a:spcPts val="0"/>
              </a:spcBef>
            </a:pPr>
            <a:r>
              <a:rPr lang="en-US" b="0" i="1" u="none" strike="noStrike" kern="1200" baseline="0" dirty="0">
                <a:solidFill>
                  <a:schemeClr val="tx1"/>
                </a:solidFill>
                <a:latin typeface="+mn-lt"/>
                <a:ea typeface="+mn-ea"/>
                <a:cs typeface="+mn-cs"/>
              </a:rPr>
              <a:t>Service providers, </a:t>
            </a:r>
            <a:r>
              <a:rPr lang="en-US" b="0" i="0" u="none" strike="noStrike" kern="1200" baseline="0" dirty="0">
                <a:solidFill>
                  <a:schemeClr val="tx1"/>
                </a:solidFill>
                <a:latin typeface="+mn-lt"/>
                <a:ea typeface="+mn-ea"/>
                <a:cs typeface="+mn-cs"/>
              </a:rPr>
              <a:t>which provide one or more services through published interfaces. </a:t>
            </a:r>
          </a:p>
          <a:p>
            <a:pPr lvl="2">
              <a:spcBef>
                <a:spcPts val="0"/>
              </a:spcBef>
            </a:pPr>
            <a:r>
              <a:rPr lang="en-US" b="0" i="1" u="none" strike="noStrike" kern="1200" baseline="0" dirty="0">
                <a:solidFill>
                  <a:schemeClr val="tx1"/>
                </a:solidFill>
                <a:latin typeface="+mn-lt"/>
                <a:ea typeface="+mn-ea"/>
                <a:cs typeface="+mn-cs"/>
              </a:rPr>
              <a:t>Service consumers, </a:t>
            </a:r>
            <a:r>
              <a:rPr lang="en-US" b="0" i="0" u="none" strike="noStrike" kern="1200" baseline="0" dirty="0">
                <a:solidFill>
                  <a:schemeClr val="tx1"/>
                </a:solidFill>
                <a:latin typeface="+mn-lt"/>
                <a:ea typeface="+mn-ea"/>
                <a:cs typeface="+mn-cs"/>
              </a:rPr>
              <a:t>which invoke services directly or through an intermediary.</a:t>
            </a:r>
          </a:p>
          <a:p>
            <a:pPr lvl="1">
              <a:spcBef>
                <a:spcPts val="0"/>
              </a:spcBef>
            </a:pPr>
            <a:r>
              <a:rPr lang="en-US" i="1" dirty="0"/>
              <a:t>E</a:t>
            </a:r>
            <a:r>
              <a:rPr lang="en-US" altLang="zh-CN" i="1" dirty="0"/>
              <a:t>nterprise </a:t>
            </a:r>
            <a:r>
              <a:rPr lang="en-US" i="1" dirty="0"/>
              <a:t>Service Bus (ESB), </a:t>
            </a:r>
            <a:r>
              <a:rPr lang="en-US" dirty="0"/>
              <a:t>which is an </a:t>
            </a:r>
            <a:r>
              <a:rPr lang="en-US" b="1" i="1" dirty="0">
                <a:solidFill>
                  <a:schemeClr val="tx2"/>
                </a:solidFill>
              </a:rPr>
              <a:t>intermediary element </a:t>
            </a:r>
            <a:r>
              <a:rPr lang="en-US" dirty="0"/>
              <a:t>that can route and transform messages between service providers and consumers.</a:t>
            </a:r>
          </a:p>
          <a:p>
            <a:pPr lvl="1">
              <a:spcBef>
                <a:spcPts val="0"/>
              </a:spcBef>
            </a:pPr>
            <a:r>
              <a:rPr lang="en-US" i="1" dirty="0"/>
              <a:t>Registry of services, </a:t>
            </a:r>
            <a:r>
              <a:rPr lang="en-US" dirty="0"/>
              <a:t>which may be used by providers to register their services and by consumers to discover services at runtime.</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273195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Service Oriented Architecture Solution - 2</a:t>
            </a:r>
          </a:p>
        </p:txBody>
      </p:sp>
      <p:sp>
        <p:nvSpPr>
          <p:cNvPr id="3" name="Content Placeholder 2"/>
          <p:cNvSpPr>
            <a:spLocks noGrp="1"/>
          </p:cNvSpPr>
          <p:nvPr>
            <p:ph idx="1"/>
          </p:nvPr>
        </p:nvSpPr>
        <p:spPr/>
        <p:txBody>
          <a:bodyPr>
            <a:normAutofit/>
          </a:bodyPr>
          <a:lstStyle/>
          <a:p>
            <a:pPr lvl="1"/>
            <a:r>
              <a:rPr lang="en-US" sz="2800" dirty="0"/>
              <a:t>Connectors:</a:t>
            </a:r>
          </a:p>
          <a:p>
            <a:pPr lvl="2"/>
            <a:r>
              <a:rPr lang="en-US" sz="2400" i="1" dirty="0"/>
              <a:t>SOAP connector, </a:t>
            </a:r>
            <a:r>
              <a:rPr lang="en-US" sz="2400" dirty="0"/>
              <a:t>which uses the SOAP protocol for </a:t>
            </a:r>
            <a:r>
              <a:rPr lang="en-US" b="0" i="0" u="none" strike="noStrike" kern="1200" baseline="0" dirty="0">
                <a:solidFill>
                  <a:schemeClr val="tx1"/>
                </a:solidFill>
                <a:latin typeface="+mn-lt"/>
                <a:ea typeface="+mn-ea"/>
                <a:cs typeface="+mn-cs"/>
              </a:rPr>
              <a:t>synchronous communication between web services, typically over HTTP.</a:t>
            </a:r>
          </a:p>
          <a:p>
            <a:pPr lvl="2"/>
            <a:r>
              <a:rPr lang="en-US" sz="2400" i="1" dirty="0"/>
              <a:t>REST connector, </a:t>
            </a:r>
            <a:r>
              <a:rPr lang="en-US" sz="2400" dirty="0"/>
              <a:t>which relies on the basic request/reply </a:t>
            </a:r>
            <a:r>
              <a:rPr lang="en-US" b="0" i="0" u="none" strike="noStrike" kern="1200" baseline="0" dirty="0">
                <a:solidFill>
                  <a:schemeClr val="tx1"/>
                </a:solidFill>
                <a:latin typeface="+mn-lt"/>
                <a:ea typeface="+mn-ea"/>
                <a:cs typeface="+mn-cs"/>
              </a:rPr>
              <a:t>operations of the HTTP protocol.</a:t>
            </a:r>
          </a:p>
          <a:p>
            <a:pPr lvl="2"/>
            <a:r>
              <a:rPr lang="en-US" sz="2400" i="1" dirty="0"/>
              <a:t>Asynchronous messaging connector, </a:t>
            </a:r>
            <a:r>
              <a:rPr lang="en-US" sz="2400" dirty="0"/>
              <a:t>which uses a </a:t>
            </a:r>
            <a:r>
              <a:rPr lang="en-US" b="0" i="0" u="none" strike="noStrike" kern="1200" baseline="0" dirty="0">
                <a:solidFill>
                  <a:schemeClr val="tx1"/>
                </a:solidFill>
                <a:latin typeface="+mn-lt"/>
                <a:ea typeface="+mn-ea"/>
                <a:cs typeface="+mn-cs"/>
              </a:rPr>
              <a:t>messaging system to offer point-to-point or publish-subscribe </a:t>
            </a:r>
            <a:r>
              <a:rPr lang="en-US" b="0" i="1" u="none" strike="noStrike" kern="1200" baseline="0" dirty="0">
                <a:solidFill>
                  <a:srgbClr val="C00000"/>
                </a:solidFill>
                <a:latin typeface="+mn-lt"/>
                <a:ea typeface="+mn-ea"/>
                <a:cs typeface="+mn-cs"/>
              </a:rPr>
              <a:t>asynchronous message exchanges</a:t>
            </a:r>
            <a:r>
              <a:rPr lang="en-US" b="0" i="0" u="none" strike="noStrike" kern="1200" baseline="0" dirty="0">
                <a:solidFill>
                  <a:schemeClr val="tx1"/>
                </a:solidFill>
                <a:latin typeface="+mn-lt"/>
                <a:ea typeface="+mn-ea"/>
                <a:cs typeface="+mn-cs"/>
              </a:rPr>
              <a:t>.</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3753289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Service</a:t>
            </a:r>
            <a:r>
              <a:rPr lang="en-US" baseline="0" dirty="0"/>
              <a:t> Oriented Architecture Solution - 3</a:t>
            </a:r>
            <a:endParaRPr lang="en-US" dirty="0"/>
          </a:p>
        </p:txBody>
      </p:sp>
      <p:sp>
        <p:nvSpPr>
          <p:cNvPr id="3" name="Content Placeholder 2"/>
          <p:cNvSpPr>
            <a:spLocks noGrp="1"/>
          </p:cNvSpPr>
          <p:nvPr>
            <p:ph idx="1"/>
          </p:nvPr>
        </p:nvSpPr>
        <p:spPr/>
        <p:txBody>
          <a:bodyPr>
            <a:normAutofit/>
          </a:bodyPr>
          <a:lstStyle/>
          <a:p>
            <a:r>
              <a:rPr lang="en-US" b="1" dirty="0">
                <a:solidFill>
                  <a:schemeClr val="tx2"/>
                </a:solidFill>
              </a:rPr>
              <a:t>Constraints</a:t>
            </a:r>
            <a:r>
              <a:rPr lang="en-US" dirty="0"/>
              <a:t>: Service consumers are connected to service providers, but intermediary components (e.g., ESB, registry) may be used.</a:t>
            </a:r>
          </a:p>
          <a:p>
            <a:r>
              <a:rPr lang="en-US" b="1" dirty="0">
                <a:solidFill>
                  <a:schemeClr val="tx2"/>
                </a:solidFill>
              </a:rPr>
              <a:t>Weaknesses</a:t>
            </a:r>
            <a:r>
              <a:rPr lang="en-US" dirty="0"/>
              <a:t>: </a:t>
            </a:r>
          </a:p>
          <a:p>
            <a:pPr lvl="1"/>
            <a:r>
              <a:rPr lang="en-US" b="0" i="0" u="none" strike="noStrike" kern="1200" baseline="0" dirty="0">
                <a:solidFill>
                  <a:schemeClr val="tx1"/>
                </a:solidFill>
              </a:rPr>
              <a:t>You don’t control the evolution of independent services.</a:t>
            </a:r>
          </a:p>
          <a:p>
            <a:pPr lvl="1"/>
            <a:r>
              <a:rPr lang="en-US" b="0" i="0" u="none" strike="noStrike" kern="1200" baseline="0" dirty="0">
                <a:solidFill>
                  <a:schemeClr val="tx1"/>
                </a:solidFill>
              </a:rPr>
              <a:t>There is a </a:t>
            </a:r>
            <a:r>
              <a:rPr lang="en-US" b="0" i="1" u="none" strike="noStrike" kern="1200" baseline="0" dirty="0">
                <a:solidFill>
                  <a:srgbClr val="C00000"/>
                </a:solidFill>
              </a:rPr>
              <a:t>performance overhead associated with the middleware</a:t>
            </a:r>
            <a:r>
              <a:rPr lang="en-US" b="0" i="0" u="none" strike="noStrike" kern="1200" baseline="0" dirty="0">
                <a:solidFill>
                  <a:schemeClr val="tx1"/>
                </a:solidFill>
              </a:rPr>
              <a:t>, which may be performance bottlenecks, and typically do not provide performance guarantees.</a:t>
            </a:r>
          </a:p>
          <a:p>
            <a:pPr marL="457200" lvl="1" indent="0">
              <a:buNone/>
            </a:pPr>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226619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Publish-Subscribe</a:t>
            </a:r>
            <a:r>
              <a:rPr lang="en-US" baseline="0" dirty="0"/>
              <a:t> </a:t>
            </a:r>
            <a:r>
              <a:rPr lang="en-US" dirty="0"/>
              <a:t>Pattern</a:t>
            </a:r>
          </a:p>
        </p:txBody>
      </p:sp>
      <p:sp>
        <p:nvSpPr>
          <p:cNvPr id="3" name="Content Placeholder 2"/>
          <p:cNvSpPr>
            <a:spLocks noGrp="1"/>
          </p:cNvSpPr>
          <p:nvPr>
            <p:ph idx="1"/>
          </p:nvPr>
        </p:nvSpPr>
        <p:spPr/>
        <p:txBody>
          <a:bodyPr>
            <a:noAutofit/>
          </a:bodyPr>
          <a:lstStyle/>
          <a:p>
            <a:r>
              <a:rPr lang="en-US" sz="2400" b="1" dirty="0">
                <a:solidFill>
                  <a:schemeClr val="tx2"/>
                </a:solidFill>
              </a:rPr>
              <a:t>Context</a:t>
            </a:r>
            <a:r>
              <a:rPr lang="en-US" sz="2400" b="1" dirty="0"/>
              <a:t>: </a:t>
            </a:r>
            <a:r>
              <a:rPr lang="en-US" sz="2400" dirty="0"/>
              <a:t>The precise number and nature of the data producers and consumers are not predetermined or fixed.</a:t>
            </a:r>
          </a:p>
          <a:p>
            <a:r>
              <a:rPr lang="en-US" sz="2400" b="1" dirty="0">
                <a:solidFill>
                  <a:schemeClr val="tx2"/>
                </a:solidFill>
              </a:rPr>
              <a:t>Problem</a:t>
            </a:r>
            <a:r>
              <a:rPr lang="en-US" sz="2400" b="1" dirty="0"/>
              <a:t>: </a:t>
            </a:r>
            <a:r>
              <a:rPr lang="en-US" sz="2400" dirty="0"/>
              <a:t>To transmit messages among the producers and consumers so they are </a:t>
            </a:r>
            <a:r>
              <a:rPr lang="en-US" sz="2400" i="1" dirty="0">
                <a:solidFill>
                  <a:srgbClr val="C00000"/>
                </a:solidFill>
              </a:rPr>
              <a:t>unaware of each other’s identity, or even their existence</a:t>
            </a:r>
            <a:r>
              <a:rPr lang="en-US" sz="2400" dirty="0"/>
              <a:t>?</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16471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Publish-Subscribe Example</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pic>
        <p:nvPicPr>
          <p:cNvPr id="5" name="图片 4">
            <a:extLst>
              <a:ext uri="{FF2B5EF4-FFF2-40B4-BE49-F238E27FC236}">
                <a16:creationId xmlns:a16="http://schemas.microsoft.com/office/drawing/2014/main" id="{B293087B-9BA6-469A-857B-A31E974A47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843" y="1469036"/>
            <a:ext cx="6282295" cy="4684426"/>
          </a:xfrm>
          <a:prstGeom prst="rect">
            <a:avLst/>
          </a:prstGeom>
        </p:spPr>
      </p:pic>
    </p:spTree>
    <p:extLst>
      <p:ext uri="{BB962C8B-B14F-4D97-AF65-F5344CB8AC3E}">
        <p14:creationId xmlns:p14="http://schemas.microsoft.com/office/powerpoint/2010/main" val="872312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Shared-Data Pattern</a:t>
            </a:r>
          </a:p>
        </p:txBody>
      </p:sp>
      <p:sp>
        <p:nvSpPr>
          <p:cNvPr id="3" name="Content Placeholder 2"/>
          <p:cNvSpPr>
            <a:spLocks noGrp="1"/>
          </p:cNvSpPr>
          <p:nvPr>
            <p:ph idx="1"/>
          </p:nvPr>
        </p:nvSpPr>
        <p:spPr/>
        <p:txBody>
          <a:bodyPr>
            <a:normAutofit fontScale="92500" lnSpcReduction="10000"/>
          </a:bodyPr>
          <a:lstStyle/>
          <a:p>
            <a:r>
              <a:rPr lang="en-US" sz="3200" b="1" dirty="0">
                <a:solidFill>
                  <a:schemeClr val="tx2"/>
                </a:solidFill>
              </a:rPr>
              <a:t>Context</a:t>
            </a:r>
            <a:r>
              <a:rPr lang="en-US" sz="3200" b="1" dirty="0"/>
              <a:t>: </a:t>
            </a:r>
            <a:r>
              <a:rPr lang="en-US" sz="3200" dirty="0"/>
              <a:t>Various computational components need </a:t>
            </a:r>
            <a:r>
              <a:rPr lang="en-US" sz="3200" dirty="0">
                <a:solidFill>
                  <a:srgbClr val="C00000"/>
                </a:solidFill>
              </a:rPr>
              <a:t>to share and manipulate large amounts of data</a:t>
            </a:r>
            <a:r>
              <a:rPr lang="en-US" sz="3200" dirty="0"/>
              <a:t>. This data does not belong </a:t>
            </a:r>
            <a:r>
              <a:rPr lang="en-US" sz="3200" dirty="0">
                <a:solidFill>
                  <a:srgbClr val="C00000"/>
                </a:solidFill>
              </a:rPr>
              <a:t>solely</a:t>
            </a:r>
            <a:r>
              <a:rPr lang="en-US" sz="3200" dirty="0"/>
              <a:t> to any one of those components.</a:t>
            </a:r>
          </a:p>
          <a:p>
            <a:r>
              <a:rPr lang="en-US" sz="3200" b="1" dirty="0">
                <a:solidFill>
                  <a:schemeClr val="tx2"/>
                </a:solidFill>
              </a:rPr>
              <a:t>Problem</a:t>
            </a:r>
            <a:r>
              <a:rPr lang="en-US" sz="3200" b="1" dirty="0"/>
              <a:t>: </a:t>
            </a:r>
            <a:r>
              <a:rPr lang="en-US" sz="3200" dirty="0"/>
              <a:t>How can systems store and manipulate </a:t>
            </a:r>
            <a:r>
              <a:rPr lang="en-US" sz="3200" dirty="0">
                <a:solidFill>
                  <a:srgbClr val="C00000"/>
                </a:solidFill>
                <a:highlight>
                  <a:srgbClr val="FFFF00"/>
                </a:highlight>
              </a:rPr>
              <a:t>persistent</a:t>
            </a:r>
            <a:r>
              <a:rPr lang="en-US" sz="3200" dirty="0">
                <a:highlight>
                  <a:srgbClr val="FFFF00"/>
                </a:highlight>
              </a:rPr>
              <a:t> data that is accessed by multiple independent components</a:t>
            </a:r>
            <a:r>
              <a:rPr lang="en-US" sz="3200" dirty="0"/>
              <a:t>?</a:t>
            </a:r>
          </a:p>
          <a:p>
            <a:r>
              <a:rPr lang="en-US" sz="3200" b="1" dirty="0">
                <a:solidFill>
                  <a:schemeClr val="tx2"/>
                </a:solidFill>
              </a:rPr>
              <a:t>Solution</a:t>
            </a:r>
            <a:r>
              <a:rPr lang="en-US" sz="3200" b="1" dirty="0"/>
              <a:t>: </a:t>
            </a:r>
            <a:r>
              <a:rPr lang="en-US" sz="3200" dirty="0"/>
              <a:t>In the shared-data pattern, interaction is dominated by the exchange of persistent data between multiple </a:t>
            </a:r>
            <a:r>
              <a:rPr lang="en-US" sz="3200" i="1" dirty="0"/>
              <a:t>data accessors </a:t>
            </a:r>
            <a:r>
              <a:rPr lang="en-US" sz="3200" dirty="0"/>
              <a:t>and at least one </a:t>
            </a:r>
            <a:r>
              <a:rPr lang="en-US" sz="3200" i="1" dirty="0"/>
              <a:t>shared-data store</a:t>
            </a:r>
            <a:r>
              <a:rPr lang="en-US" sz="3200" dirty="0"/>
              <a:t>. </a:t>
            </a:r>
          </a:p>
          <a:p>
            <a:r>
              <a:rPr lang="en-US" sz="3200" dirty="0"/>
              <a:t>Exchange may be initiated by the accessors or the data store. The connector type is </a:t>
            </a:r>
            <a:r>
              <a:rPr lang="en-US" sz="3200" i="1" dirty="0"/>
              <a:t>data reading and writing</a:t>
            </a:r>
            <a:r>
              <a:rPr lang="en-US" sz="3200" dirty="0"/>
              <a:t>. </a:t>
            </a:r>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956866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Data Solution - 1</a:t>
            </a:r>
          </a:p>
        </p:txBody>
      </p:sp>
      <p:sp>
        <p:nvSpPr>
          <p:cNvPr id="3" name="Content Placeholder 2"/>
          <p:cNvSpPr>
            <a:spLocks noGrp="1"/>
          </p:cNvSpPr>
          <p:nvPr>
            <p:ph idx="1"/>
          </p:nvPr>
        </p:nvSpPr>
        <p:spPr/>
        <p:txBody>
          <a:bodyPr>
            <a:normAutofit/>
          </a:bodyPr>
          <a:lstStyle/>
          <a:p>
            <a:r>
              <a:rPr lang="en-US" dirty="0"/>
              <a:t>Communication between data accessors is mediated by a shared data store. </a:t>
            </a:r>
          </a:p>
          <a:p>
            <a:r>
              <a:rPr lang="en-US" dirty="0"/>
              <a:t>Data is made persistent by the data store.</a:t>
            </a:r>
          </a:p>
          <a:p>
            <a:r>
              <a:rPr lang="en-US" b="1" dirty="0">
                <a:solidFill>
                  <a:schemeClr val="tx2"/>
                </a:solidFill>
              </a:rPr>
              <a:t>Elements</a:t>
            </a:r>
            <a:r>
              <a:rPr lang="en-US" dirty="0"/>
              <a:t>:</a:t>
            </a:r>
          </a:p>
          <a:p>
            <a:pPr lvl="1"/>
            <a:r>
              <a:rPr lang="en-US" i="1" dirty="0"/>
              <a:t>Shared-data store. </a:t>
            </a:r>
            <a:r>
              <a:rPr lang="en-US" dirty="0"/>
              <a:t>Concerns include types of data stored, data distribution, and number of accessors permitted.</a:t>
            </a:r>
          </a:p>
          <a:p>
            <a:pPr lvl="1"/>
            <a:r>
              <a:rPr lang="en-US" i="1" dirty="0"/>
              <a:t>Data accessor</a:t>
            </a:r>
            <a:endParaRPr lang="en-US" dirty="0"/>
          </a:p>
          <a:p>
            <a:pPr lvl="1"/>
            <a:r>
              <a:rPr lang="en-US" i="1" dirty="0"/>
              <a:t>Data reading and writing connector</a:t>
            </a:r>
            <a:r>
              <a:rPr lang="en-US" dirty="0"/>
              <a:t>. </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409764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6072A8-9E5C-49E5-9628-09DF46AE6137}"/>
              </a:ext>
            </a:extLst>
          </p:cNvPr>
          <p:cNvSpPr>
            <a:spLocks noGrp="1"/>
          </p:cNvSpPr>
          <p:nvPr>
            <p:ph type="title"/>
          </p:nvPr>
        </p:nvSpPr>
        <p:spPr/>
        <p:txBody>
          <a:bodyPr>
            <a:normAutofit/>
          </a:bodyPr>
          <a:lstStyle/>
          <a:p>
            <a:r>
              <a:rPr lang="en-US" altLang="zh-CN" dirty="0"/>
              <a:t>Architectural Patterns</a:t>
            </a:r>
            <a:endParaRPr lang="zh-CN" altLang="en-US" dirty="0"/>
          </a:p>
        </p:txBody>
      </p:sp>
      <p:sp>
        <p:nvSpPr>
          <p:cNvPr id="3" name="内容占位符 2">
            <a:extLst>
              <a:ext uri="{FF2B5EF4-FFF2-40B4-BE49-F238E27FC236}">
                <a16:creationId xmlns:a16="http://schemas.microsoft.com/office/drawing/2014/main" id="{116DB7F5-715E-4A06-B679-A6E8A8BCB65C}"/>
              </a:ext>
            </a:extLst>
          </p:cNvPr>
          <p:cNvSpPr>
            <a:spLocks noGrp="1"/>
          </p:cNvSpPr>
          <p:nvPr>
            <p:ph idx="1"/>
          </p:nvPr>
        </p:nvSpPr>
        <p:spPr/>
        <p:txBody>
          <a:bodyPr>
            <a:normAutofit fontScale="85000" lnSpcReduction="20000"/>
          </a:bodyPr>
          <a:lstStyle/>
          <a:p>
            <a:r>
              <a:rPr lang="en-US" altLang="zh-CN" b="1" dirty="0">
                <a:solidFill>
                  <a:schemeClr val="tx2"/>
                </a:solidFill>
                <a:highlight>
                  <a:srgbClr val="FFFF00"/>
                </a:highlight>
              </a:rPr>
              <a:t>Module patterns</a:t>
            </a:r>
          </a:p>
          <a:p>
            <a:pPr lvl="1"/>
            <a:r>
              <a:rPr lang="en-US" altLang="zh-CN" dirty="0"/>
              <a:t>Layered pattern</a:t>
            </a:r>
          </a:p>
          <a:p>
            <a:r>
              <a:rPr lang="en-US" altLang="zh-CN" b="1" dirty="0">
                <a:solidFill>
                  <a:schemeClr val="tx2"/>
                </a:solidFill>
                <a:highlight>
                  <a:srgbClr val="FFFF00"/>
                </a:highlight>
              </a:rPr>
              <a:t>Component-and-Connector patterns</a:t>
            </a:r>
          </a:p>
          <a:p>
            <a:pPr lvl="1"/>
            <a:r>
              <a:rPr lang="en-US" altLang="zh-CN" dirty="0"/>
              <a:t>Broker pattern</a:t>
            </a:r>
          </a:p>
          <a:p>
            <a:pPr lvl="1"/>
            <a:r>
              <a:rPr lang="en-US" altLang="zh-CN" dirty="0"/>
              <a:t>Model-View-Controller pattern</a:t>
            </a:r>
          </a:p>
          <a:p>
            <a:pPr lvl="1"/>
            <a:r>
              <a:rPr lang="en-US" altLang="zh-CN" dirty="0"/>
              <a:t>Pipe-and-Filter pattern</a:t>
            </a:r>
          </a:p>
          <a:p>
            <a:pPr lvl="1"/>
            <a:r>
              <a:rPr lang="en-US" altLang="zh-CN" dirty="0"/>
              <a:t>Client-Server pattern</a:t>
            </a:r>
          </a:p>
          <a:p>
            <a:pPr lvl="1"/>
            <a:r>
              <a:rPr lang="en-US" altLang="zh-CN" dirty="0"/>
              <a:t>Peer-to-Peer pattern</a:t>
            </a:r>
          </a:p>
          <a:p>
            <a:pPr lvl="1"/>
            <a:r>
              <a:rPr lang="en-US" altLang="zh-CN" dirty="0"/>
              <a:t>Service-Oriented Architecture (SOA) pattern</a:t>
            </a:r>
          </a:p>
          <a:p>
            <a:pPr lvl="1"/>
            <a:r>
              <a:rPr lang="en-US" altLang="zh-CN" dirty="0"/>
              <a:t>Publish-Subscribe pattern</a:t>
            </a:r>
          </a:p>
          <a:p>
            <a:pPr lvl="1"/>
            <a:r>
              <a:rPr lang="en-US" altLang="zh-CN" dirty="0"/>
              <a:t>Shared-Data pattern</a:t>
            </a:r>
          </a:p>
          <a:p>
            <a:r>
              <a:rPr lang="en-US" altLang="zh-CN" b="1" dirty="0">
                <a:solidFill>
                  <a:schemeClr val="tx2"/>
                </a:solidFill>
                <a:highlight>
                  <a:srgbClr val="FFFF00"/>
                </a:highlight>
              </a:rPr>
              <a:t>Allocation patterns</a:t>
            </a:r>
          </a:p>
          <a:p>
            <a:pPr lvl="1"/>
            <a:r>
              <a:rPr lang="en-US" altLang="zh-CN" dirty="0"/>
              <a:t>Map-Reduce pattern</a:t>
            </a:r>
          </a:p>
          <a:p>
            <a:pPr lvl="1"/>
            <a:r>
              <a:rPr lang="en-US" altLang="zh-CN" dirty="0"/>
              <a:t>Multi-tier Pattern</a:t>
            </a:r>
            <a:endParaRPr lang="zh-CN" altLang="en-US" dirty="0"/>
          </a:p>
        </p:txBody>
      </p:sp>
      <p:sp>
        <p:nvSpPr>
          <p:cNvPr id="4" name="页脚占位符 3">
            <a:extLst>
              <a:ext uri="{FF2B5EF4-FFF2-40B4-BE49-F238E27FC236}">
                <a16:creationId xmlns:a16="http://schemas.microsoft.com/office/drawing/2014/main" id="{CBD625D9-881B-4508-9EF0-6D58FFF4850F}"/>
              </a:ext>
            </a:extLst>
          </p:cNvPr>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12297966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Data Solution - 2</a:t>
            </a:r>
          </a:p>
        </p:txBody>
      </p:sp>
      <p:sp>
        <p:nvSpPr>
          <p:cNvPr id="3" name="Content Placeholder 2"/>
          <p:cNvSpPr>
            <a:spLocks noGrp="1"/>
          </p:cNvSpPr>
          <p:nvPr>
            <p:ph idx="1"/>
          </p:nvPr>
        </p:nvSpPr>
        <p:spPr/>
        <p:txBody>
          <a:bodyPr>
            <a:normAutofit/>
          </a:bodyPr>
          <a:lstStyle/>
          <a:p>
            <a:r>
              <a:rPr lang="en-US" b="1" dirty="0">
                <a:solidFill>
                  <a:schemeClr val="tx2"/>
                </a:solidFill>
              </a:rPr>
              <a:t>Constraints</a:t>
            </a:r>
            <a:r>
              <a:rPr lang="en-US" dirty="0"/>
              <a:t>: Data accessors interact only with the data store(s).</a:t>
            </a:r>
          </a:p>
          <a:p>
            <a:r>
              <a:rPr lang="en-US" b="1" dirty="0">
                <a:solidFill>
                  <a:schemeClr val="tx2"/>
                </a:solidFill>
              </a:rPr>
              <a:t>Weaknesses</a:t>
            </a:r>
            <a:r>
              <a:rPr lang="en-US" dirty="0"/>
              <a:t>: </a:t>
            </a:r>
          </a:p>
          <a:p>
            <a:pPr lvl="1"/>
            <a:r>
              <a:rPr lang="en-US" dirty="0"/>
              <a:t>The shared-data store may be a performance bottleneck.</a:t>
            </a:r>
          </a:p>
          <a:p>
            <a:pPr lvl="1"/>
            <a:r>
              <a:rPr lang="en-US" dirty="0"/>
              <a:t>The shared-data store may be a single point of failure.</a:t>
            </a:r>
          </a:p>
          <a:p>
            <a:pPr lvl="1"/>
            <a:r>
              <a:rPr lang="en-US" dirty="0"/>
              <a:t>Producers and consumers of data may be tightly coupled. E.g., concurrency control is needed in database</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43484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BF063B-A1F8-4255-834B-187C7BA37D68}"/>
              </a:ext>
            </a:extLst>
          </p:cNvPr>
          <p:cNvSpPr>
            <a:spLocks noGrp="1"/>
          </p:cNvSpPr>
          <p:nvPr>
            <p:ph type="title"/>
          </p:nvPr>
        </p:nvSpPr>
        <p:spPr/>
        <p:txBody>
          <a:bodyPr/>
          <a:lstStyle/>
          <a:p>
            <a:r>
              <a:rPr lang="en-US" altLang="zh-CN" dirty="0"/>
              <a:t>Google File System (GFS)</a:t>
            </a:r>
            <a:endParaRPr lang="zh-CN" altLang="en-US" dirty="0"/>
          </a:p>
        </p:txBody>
      </p:sp>
      <p:sp>
        <p:nvSpPr>
          <p:cNvPr id="4" name="页脚占位符 3">
            <a:extLst>
              <a:ext uri="{FF2B5EF4-FFF2-40B4-BE49-F238E27FC236}">
                <a16:creationId xmlns:a16="http://schemas.microsoft.com/office/drawing/2014/main" id="{A8D3E234-CE8F-4861-8E8B-EDB119C095B4}"/>
              </a:ext>
            </a:extLst>
          </p:cNvPr>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pic>
        <p:nvPicPr>
          <p:cNvPr id="5" name="图片 4">
            <a:extLst>
              <a:ext uri="{FF2B5EF4-FFF2-40B4-BE49-F238E27FC236}">
                <a16:creationId xmlns:a16="http://schemas.microsoft.com/office/drawing/2014/main" id="{03831C96-02A4-48B1-AA12-F0A4609F45CE}"/>
              </a:ext>
            </a:extLst>
          </p:cNvPr>
          <p:cNvPicPr>
            <a:picLocks noChangeAspect="1"/>
          </p:cNvPicPr>
          <p:nvPr/>
        </p:nvPicPr>
        <p:blipFill>
          <a:blip r:embed="rId3"/>
          <a:stretch>
            <a:fillRect/>
          </a:stretch>
        </p:blipFill>
        <p:spPr>
          <a:xfrm>
            <a:off x="386685" y="1825625"/>
            <a:ext cx="10656997" cy="4078218"/>
          </a:xfrm>
          <a:prstGeom prst="rect">
            <a:avLst/>
          </a:prstGeom>
        </p:spPr>
      </p:pic>
    </p:spTree>
    <p:extLst>
      <p:ext uri="{BB962C8B-B14F-4D97-AF65-F5344CB8AC3E}">
        <p14:creationId xmlns:p14="http://schemas.microsoft.com/office/powerpoint/2010/main" val="2269791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2ECA5D81-2CF4-4642-A30E-BA8816E2C7F7}"/>
              </a:ext>
            </a:extLst>
          </p:cNvPr>
          <p:cNvSpPr>
            <a:spLocks noGrp="1" noChangeArrowheads="1"/>
          </p:cNvSpPr>
          <p:nvPr>
            <p:ph type="title"/>
          </p:nvPr>
        </p:nvSpPr>
        <p:spPr/>
        <p:txBody>
          <a:bodyPr/>
          <a:lstStyle/>
          <a:p>
            <a:r>
              <a:rPr lang="en-US" altLang="zh-CN" dirty="0">
                <a:ea typeface="宋体" panose="02010600030101010101" pitchFamily="2" charset="-122"/>
              </a:rPr>
              <a:t>MapReduce </a:t>
            </a:r>
            <a:r>
              <a:rPr lang="en-US" altLang="zh-CN" dirty="0"/>
              <a:t>Pattern</a:t>
            </a:r>
            <a:endParaRPr lang="en-US" altLang="zh-CN" dirty="0">
              <a:ea typeface="宋体" panose="02010600030101010101" pitchFamily="2" charset="-122"/>
            </a:endParaRPr>
          </a:p>
        </p:txBody>
      </p:sp>
      <p:sp>
        <p:nvSpPr>
          <p:cNvPr id="68611" name="Rectangle 3">
            <a:extLst>
              <a:ext uri="{FF2B5EF4-FFF2-40B4-BE49-F238E27FC236}">
                <a16:creationId xmlns:a16="http://schemas.microsoft.com/office/drawing/2014/main" id="{D46FB2DE-ECDB-466A-8B87-77E26D19A596}"/>
              </a:ext>
            </a:extLst>
          </p:cNvPr>
          <p:cNvSpPr>
            <a:spLocks noGrp="1" noChangeArrowheads="1"/>
          </p:cNvSpPr>
          <p:nvPr>
            <p:ph idx="1"/>
          </p:nvPr>
        </p:nvSpPr>
        <p:spPr/>
        <p:txBody>
          <a:bodyPr/>
          <a:lstStyle/>
          <a:p>
            <a:r>
              <a:rPr lang="en-US" altLang="zh-CN" dirty="0">
                <a:ea typeface="宋体" panose="02010600030101010101" pitchFamily="2" charset="-122"/>
              </a:rPr>
              <a:t>Origin from Google, [OSDI’04]</a:t>
            </a:r>
          </a:p>
          <a:p>
            <a:r>
              <a:rPr lang="en-US" altLang="zh-CN" dirty="0">
                <a:ea typeface="宋体" panose="02010600030101010101" pitchFamily="2" charset="-122"/>
              </a:rPr>
              <a:t>A simple programming model </a:t>
            </a:r>
          </a:p>
          <a:p>
            <a:r>
              <a:rPr lang="en-US" altLang="zh-CN" dirty="0">
                <a:ea typeface="宋体" panose="02010600030101010101" pitchFamily="2" charset="-122"/>
              </a:rPr>
              <a:t>Functional model</a:t>
            </a:r>
          </a:p>
          <a:p>
            <a:r>
              <a:rPr lang="en-US" altLang="zh-CN" dirty="0">
                <a:ea typeface="宋体" panose="02010600030101010101" pitchFamily="2" charset="-122"/>
              </a:rPr>
              <a:t>For large-scale data processing</a:t>
            </a:r>
          </a:p>
          <a:p>
            <a:pPr lvl="1"/>
            <a:r>
              <a:rPr lang="en-US" altLang="zh-CN" dirty="0">
                <a:ea typeface="宋体" panose="02010600030101010101" pitchFamily="2" charset="-122"/>
              </a:rPr>
              <a:t>Exploits large set of commodity computers</a:t>
            </a:r>
          </a:p>
          <a:p>
            <a:pPr lvl="1"/>
            <a:r>
              <a:rPr lang="en-US" altLang="zh-CN" dirty="0">
                <a:ea typeface="宋体" panose="02010600030101010101" pitchFamily="2" charset="-122"/>
              </a:rPr>
              <a:t>Executes process in distributed manner</a:t>
            </a:r>
          </a:p>
          <a:p>
            <a:pPr lvl="1"/>
            <a:r>
              <a:rPr lang="en-US" altLang="zh-CN" dirty="0">
                <a:ea typeface="宋体" panose="02010600030101010101" pitchFamily="2" charset="-122"/>
              </a:rPr>
              <a:t>Offers high availability</a:t>
            </a:r>
          </a:p>
        </p:txBody>
      </p:sp>
      <p:sp>
        <p:nvSpPr>
          <p:cNvPr id="2" name="页脚占位符 1">
            <a:extLst>
              <a:ext uri="{FF2B5EF4-FFF2-40B4-BE49-F238E27FC236}">
                <a16:creationId xmlns:a16="http://schemas.microsoft.com/office/drawing/2014/main" id="{D0CD2A8B-1416-4AE7-9B5C-BCE8D405975C}"/>
              </a:ext>
            </a:extLst>
          </p:cNvPr>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204112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61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61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6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Multi-Tier Pattern</a:t>
            </a:r>
          </a:p>
        </p:txBody>
      </p:sp>
      <p:sp>
        <p:nvSpPr>
          <p:cNvPr id="3" name="Content Placeholder 2"/>
          <p:cNvSpPr>
            <a:spLocks noGrp="1"/>
          </p:cNvSpPr>
          <p:nvPr>
            <p:ph idx="1"/>
          </p:nvPr>
        </p:nvSpPr>
        <p:spPr/>
        <p:txBody>
          <a:bodyPr>
            <a:normAutofit/>
          </a:bodyPr>
          <a:lstStyle/>
          <a:p>
            <a:r>
              <a:rPr lang="en-US" sz="3600" dirty="0"/>
              <a:t>The execution structures of many systems are organized as a set of logical groupings of </a:t>
            </a:r>
            <a:r>
              <a:rPr lang="en-US" altLang="zh-CN" sz="3600" i="1" dirty="0">
                <a:solidFill>
                  <a:schemeClr val="tx2"/>
                </a:solidFill>
              </a:rPr>
              <a:t>software and hardware</a:t>
            </a:r>
            <a:r>
              <a:rPr lang="en-US" sz="3600" dirty="0"/>
              <a:t>.</a:t>
            </a:r>
          </a:p>
          <a:p>
            <a:r>
              <a:rPr lang="en-US" sz="3600" dirty="0"/>
              <a:t>Each grouping is termed a tier. </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16352207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Multi-Tier Example</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pic>
        <p:nvPicPr>
          <p:cNvPr id="3" name="Picture 2"/>
          <p:cNvPicPr>
            <a:picLocks noChangeAspect="1"/>
          </p:cNvPicPr>
          <p:nvPr/>
        </p:nvPicPr>
        <p:blipFill>
          <a:blip r:embed="rId2"/>
          <a:stretch>
            <a:fillRect/>
          </a:stretch>
        </p:blipFill>
        <p:spPr>
          <a:xfrm>
            <a:off x="5005129" y="1382214"/>
            <a:ext cx="7071882" cy="5282611"/>
          </a:xfrm>
          <a:prstGeom prst="rect">
            <a:avLst/>
          </a:prstGeom>
        </p:spPr>
      </p:pic>
    </p:spTree>
    <p:extLst>
      <p:ext uri="{BB962C8B-B14F-4D97-AF65-F5344CB8AC3E}">
        <p14:creationId xmlns:p14="http://schemas.microsoft.com/office/powerpoint/2010/main" val="12565488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938F10F-FB84-472E-9776-E5D2CC88F559}"/>
              </a:ext>
            </a:extLst>
          </p:cNvPr>
          <p:cNvSpPr>
            <a:spLocks noGrp="1"/>
          </p:cNvSpPr>
          <p:nvPr>
            <p:ph idx="1"/>
          </p:nvPr>
        </p:nvSpPr>
        <p:spPr/>
        <p:txBody>
          <a:bodyPr>
            <a:normAutofit/>
          </a:bodyPr>
          <a:lstStyle/>
          <a:p>
            <a:r>
              <a:rPr lang="en-AU" sz="3200" dirty="0"/>
              <a:t>In this session we have studied some useful architectural </a:t>
            </a:r>
            <a:r>
              <a:rPr lang="en-AU" sz="3200" dirty="0">
                <a:highlight>
                  <a:srgbClr val="FFFF00"/>
                </a:highlight>
              </a:rPr>
              <a:t>patterns</a:t>
            </a:r>
          </a:p>
          <a:p>
            <a:r>
              <a:rPr lang="en-AU" sz="3200" dirty="0"/>
              <a:t>Earlier, we have studied </a:t>
            </a:r>
            <a:r>
              <a:rPr lang="en-AU" sz="3200" dirty="0">
                <a:highlight>
                  <a:srgbClr val="FFFF00"/>
                </a:highlight>
              </a:rPr>
              <a:t>tactics </a:t>
            </a:r>
            <a:r>
              <a:rPr lang="en-AU" sz="3200" dirty="0"/>
              <a:t>for different quality attributes</a:t>
            </a:r>
          </a:p>
          <a:p>
            <a:r>
              <a:rPr lang="en-AU" sz="3200" dirty="0"/>
              <a:t>Let us see what are the relationships between them</a:t>
            </a:r>
            <a:endParaRPr lang="x-none" sz="3200" dirty="0"/>
          </a:p>
        </p:txBody>
      </p:sp>
    </p:spTree>
    <p:extLst>
      <p:ext uri="{BB962C8B-B14F-4D97-AF65-F5344CB8AC3E}">
        <p14:creationId xmlns:p14="http://schemas.microsoft.com/office/powerpoint/2010/main" val="24935130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Relationships Between Tactics and Patterns</a:t>
            </a:r>
          </a:p>
        </p:txBody>
      </p:sp>
      <p:sp>
        <p:nvSpPr>
          <p:cNvPr id="3" name="Content Placeholder 2"/>
          <p:cNvSpPr>
            <a:spLocks noGrp="1"/>
          </p:cNvSpPr>
          <p:nvPr>
            <p:ph idx="1"/>
          </p:nvPr>
        </p:nvSpPr>
        <p:spPr/>
        <p:txBody>
          <a:bodyPr>
            <a:normAutofit/>
          </a:bodyPr>
          <a:lstStyle/>
          <a:p>
            <a:r>
              <a:rPr lang="en-US" sz="3600" dirty="0">
                <a:highlight>
                  <a:srgbClr val="FFFF00"/>
                </a:highlight>
              </a:rPr>
              <a:t>Patterns are built from tactics</a:t>
            </a:r>
            <a:r>
              <a:rPr lang="en-US" sz="3600" dirty="0"/>
              <a:t>; if a pattern is a molecule, a tactic is an atom.</a:t>
            </a:r>
          </a:p>
          <a:p>
            <a:r>
              <a:rPr lang="en-US" sz="3600" dirty="0"/>
              <a:t>For example, MVC pattern utilizes the tactics:</a:t>
            </a:r>
          </a:p>
          <a:p>
            <a:pPr lvl="1"/>
            <a:r>
              <a:rPr lang="en-US" sz="3200" dirty="0"/>
              <a:t>Increase semantic coherence</a:t>
            </a:r>
          </a:p>
          <a:p>
            <a:pPr lvl="1"/>
            <a:r>
              <a:rPr lang="en-US" sz="3200" dirty="0"/>
              <a:t>Encapsulation</a:t>
            </a:r>
          </a:p>
          <a:p>
            <a:pPr lvl="1"/>
            <a:r>
              <a:rPr lang="en-US" sz="3200" dirty="0"/>
              <a:t>Use an intermediary</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Software Architecture</a:t>
            </a:r>
            <a:endParaRPr kumimoji="0" lang="en-AU"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aphicFrame>
        <p:nvGraphicFramePr>
          <p:cNvPr id="5" name="Object 4"/>
          <p:cNvGraphicFramePr>
            <a:graphicFrameLocks noChangeAspect="1"/>
          </p:cNvGraphicFramePr>
          <p:nvPr/>
        </p:nvGraphicFramePr>
        <p:xfrm>
          <a:off x="7064511" y="3771884"/>
          <a:ext cx="4844065" cy="2860521"/>
        </p:xfrm>
        <a:graphic>
          <a:graphicData uri="http://schemas.openxmlformats.org/presentationml/2006/ole">
            <mc:AlternateContent xmlns:mc="http://schemas.openxmlformats.org/markup-compatibility/2006">
              <mc:Choice xmlns:v="urn:schemas-microsoft-com:vml" Requires="v">
                <p:oleObj name="Visio" r:id="rId2" imgW="7784640" imgH="4606775" progId="">
                  <p:embed/>
                </p:oleObj>
              </mc:Choice>
              <mc:Fallback>
                <p:oleObj name="Visio" r:id="rId2" imgW="7784640" imgH="4606775" progId="">
                  <p:embed/>
                  <p:pic>
                    <p:nvPicPr>
                      <p:cNvPr id="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4511" y="3771884"/>
                        <a:ext cx="4844065" cy="2860521"/>
                      </a:xfrm>
                      <a:prstGeom prst="rect">
                        <a:avLst/>
                      </a:prstGeom>
                      <a:noFill/>
                      <a:ln>
                        <a:noFill/>
                      </a:ln>
                    </p:spPr>
                  </p:pic>
                </p:oleObj>
              </mc:Fallback>
            </mc:AlternateContent>
          </a:graphicData>
        </a:graphic>
      </p:graphicFrame>
      <p:sp>
        <p:nvSpPr>
          <p:cNvPr id="6" name="Rounded Rectangle 5"/>
          <p:cNvSpPr/>
          <p:nvPr/>
        </p:nvSpPr>
        <p:spPr>
          <a:xfrm>
            <a:off x="8495461" y="5111778"/>
            <a:ext cx="729103" cy="515609"/>
          </a:xfrm>
          <a:prstGeom prst="roundRect">
            <a:avLst/>
          </a:prstGeom>
          <a:solidFill>
            <a:srgbClr val="FFFF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ounded Rectangle 6"/>
          <p:cNvSpPr/>
          <p:nvPr/>
        </p:nvSpPr>
        <p:spPr>
          <a:xfrm>
            <a:off x="9224564" y="5115806"/>
            <a:ext cx="729103" cy="228935"/>
          </a:xfrm>
          <a:prstGeom prst="roundRect">
            <a:avLst/>
          </a:prstGeom>
          <a:solidFill>
            <a:srgbClr val="FFFF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ounded Rectangle 7"/>
          <p:cNvSpPr/>
          <p:nvPr/>
        </p:nvSpPr>
        <p:spPr>
          <a:xfrm>
            <a:off x="9224564" y="5344740"/>
            <a:ext cx="729103" cy="282647"/>
          </a:xfrm>
          <a:prstGeom prst="roundRect">
            <a:avLst/>
          </a:prstGeom>
          <a:solidFill>
            <a:srgbClr val="FFFF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394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 Between Tactics and Patterns</a:t>
            </a:r>
          </a:p>
        </p:txBody>
      </p:sp>
      <p:sp>
        <p:nvSpPr>
          <p:cNvPr id="3" name="Content Placeholder 2"/>
          <p:cNvSpPr>
            <a:spLocks noGrp="1"/>
          </p:cNvSpPr>
          <p:nvPr>
            <p:ph idx="1"/>
          </p:nvPr>
        </p:nvSpPr>
        <p:spPr/>
        <p:txBody>
          <a:bodyPr>
            <a:normAutofit/>
          </a:bodyPr>
          <a:lstStyle/>
          <a:p>
            <a:r>
              <a:rPr lang="en-US" sz="3600" dirty="0"/>
              <a:t>Tactics Augment Patterns </a:t>
            </a:r>
          </a:p>
          <a:p>
            <a:pPr lvl="1"/>
            <a:r>
              <a:rPr lang="en-US" sz="3200" dirty="0"/>
              <a:t>Patterns</a:t>
            </a:r>
            <a:r>
              <a:rPr lang="en-US" sz="3200" baseline="0" dirty="0"/>
              <a:t> solve a specific problem but </a:t>
            </a:r>
            <a:r>
              <a:rPr lang="en-US" sz="3200" dirty="0"/>
              <a:t>may </a:t>
            </a:r>
            <a:r>
              <a:rPr lang="en-US" sz="3200" baseline="0" dirty="0"/>
              <a:t>have weaknesses with respect to other qualities.</a:t>
            </a:r>
          </a:p>
          <a:p>
            <a:pPr lvl="1"/>
            <a:r>
              <a:rPr lang="en-US" sz="3200" baseline="0" dirty="0"/>
              <a:t>Consider the broker pattern</a:t>
            </a:r>
          </a:p>
          <a:p>
            <a:pPr lvl="2"/>
            <a:r>
              <a:rPr lang="en-US" sz="2800" baseline="0" dirty="0"/>
              <a:t>May have performance bottlenecks</a:t>
            </a:r>
          </a:p>
          <a:p>
            <a:pPr lvl="2"/>
            <a:r>
              <a:rPr lang="en-US" sz="2800" baseline="0" dirty="0"/>
              <a:t>May have a single point of failure</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Software Architecture</a:t>
            </a:r>
            <a:endParaRPr kumimoji="0" lang="en-AU"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05146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CD2D69-F950-4694-96D9-09EDF286476B}"/>
              </a:ext>
            </a:extLst>
          </p:cNvPr>
          <p:cNvSpPr>
            <a:spLocks noGrp="1"/>
          </p:cNvSpPr>
          <p:nvPr>
            <p:ph type="title"/>
          </p:nvPr>
        </p:nvSpPr>
        <p:spPr/>
        <p:txBody>
          <a:bodyPr/>
          <a:lstStyle/>
          <a:p>
            <a:r>
              <a:rPr lang="en-AU" dirty="0"/>
              <a:t>Example</a:t>
            </a:r>
            <a:endParaRPr lang="x-none" dirty="0"/>
          </a:p>
        </p:txBody>
      </p:sp>
      <p:sp>
        <p:nvSpPr>
          <p:cNvPr id="3" name="内容占位符 2">
            <a:extLst>
              <a:ext uri="{FF2B5EF4-FFF2-40B4-BE49-F238E27FC236}">
                <a16:creationId xmlns:a16="http://schemas.microsoft.com/office/drawing/2014/main" id="{0B1D2F90-591C-44BF-853F-C542C8763DDD}"/>
              </a:ext>
            </a:extLst>
          </p:cNvPr>
          <p:cNvSpPr>
            <a:spLocks noGrp="1"/>
          </p:cNvSpPr>
          <p:nvPr>
            <p:ph idx="1"/>
          </p:nvPr>
        </p:nvSpPr>
        <p:spPr/>
        <p:txBody>
          <a:bodyPr/>
          <a:lstStyle/>
          <a:p>
            <a:r>
              <a:rPr lang="en-US"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You decided to use the broker pattern in the system you are designing. </a:t>
            </a:r>
          </a:p>
          <a:p>
            <a:r>
              <a:rPr lang="en-US"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system also has high availability requirements. </a:t>
            </a:r>
          </a:p>
          <a:p>
            <a:r>
              <a:rPr lang="en-US"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You are aware that one of the weaknesses of the broker pattern is that the broker may become a single point of failure, therefore the availability might be compromised.</a:t>
            </a:r>
          </a:p>
          <a:p>
            <a:r>
              <a:rPr lang="en-US"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How to solve this problem?</a:t>
            </a:r>
            <a:endParaRPr lang="x-none"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x-none" dirty="0"/>
          </a:p>
        </p:txBody>
      </p:sp>
    </p:spTree>
    <p:extLst>
      <p:ext uri="{BB962C8B-B14F-4D97-AF65-F5344CB8AC3E}">
        <p14:creationId xmlns:p14="http://schemas.microsoft.com/office/powerpoint/2010/main" val="39806665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3D696B0-36F1-472C-A0D4-3E7D90D0B5FC}"/>
              </a:ext>
            </a:extLst>
          </p:cNvPr>
          <p:cNvSpPr/>
          <p:nvPr>
            <p:custDataLst>
              <p:tags r:id="rId2"/>
            </p:custDataLst>
          </p:nvPr>
        </p:nvSpPr>
        <p:spPr>
          <a:xfrm>
            <a:off x="12573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srgbClr val="FFFFFF"/>
              </a:solidFill>
              <a:effectLst/>
              <a:uLnTx/>
              <a:uFillTx/>
              <a:ea typeface="+mn-ea"/>
              <a:cs typeface="+mn-cs"/>
            </a:endParaRPr>
          </a:p>
        </p:txBody>
      </p:sp>
      <p:sp>
        <p:nvSpPr>
          <p:cNvPr id="6" name="文本框 5">
            <a:extLst>
              <a:ext uri="{FF2B5EF4-FFF2-40B4-BE49-F238E27FC236}">
                <a16:creationId xmlns:a16="http://schemas.microsoft.com/office/drawing/2014/main" id="{47E93D15-2DD5-447E-B1B7-D268815A1CEA}"/>
              </a:ext>
            </a:extLst>
          </p:cNvPr>
          <p:cNvSpPr txBox="1"/>
          <p:nvPr>
            <p:custDataLst>
              <p:tags r:id="rId3"/>
            </p:custDataLst>
          </p:nvPr>
        </p:nvSpPr>
        <p:spPr>
          <a:xfrm>
            <a:off x="1219200" y="774146"/>
            <a:ext cx="9753600" cy="2143125"/>
          </a:xfrm>
          <a:prstGeom prst="rect">
            <a:avLst/>
          </a:prstGeom>
          <a:noFill/>
        </p:spPr>
        <p:txBody>
          <a:bodyPr vert="horz"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You decided to use the broker pattern in the system you are designing. The system also has high availability requirements. You are aware that one of the weaknesses of the broker pattern is that the broker may become a single point of failure, therefore the availability might be compromised. How to solve this problem?</a:t>
            </a:r>
            <a:endParaRPr kumimoji="0" lang="x-none" sz="24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7" name="文本框 6">
            <a:extLst>
              <a:ext uri="{FF2B5EF4-FFF2-40B4-BE49-F238E27FC236}">
                <a16:creationId xmlns:a16="http://schemas.microsoft.com/office/drawing/2014/main" id="{2D168FCB-F8FC-4252-AF96-74AC5466D256}"/>
              </a:ext>
            </a:extLst>
          </p:cNvPr>
          <p:cNvSpPr txBox="1"/>
          <p:nvPr>
            <p:custDataLst>
              <p:tags r:id="rId4"/>
            </p:custDataLst>
          </p:nvPr>
        </p:nvSpPr>
        <p:spPr>
          <a:xfrm>
            <a:off x="2438400" y="3193844"/>
            <a:ext cx="8534400" cy="642938"/>
          </a:xfrm>
          <a:prstGeom prst="rect">
            <a:avLst/>
          </a:prstGeom>
          <a:noFill/>
        </p:spPr>
        <p:txBody>
          <a:bodyPr vert="horz"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There is nothing we can do</a:t>
            </a:r>
            <a:endParaRPr kumimoji="0" lang="x-none"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8" name="文本框 7">
            <a:extLst>
              <a:ext uri="{FF2B5EF4-FFF2-40B4-BE49-F238E27FC236}">
                <a16:creationId xmlns:a16="http://schemas.microsoft.com/office/drawing/2014/main" id="{B1EDFE2B-C711-4966-B8BC-0811C1E48944}"/>
              </a:ext>
            </a:extLst>
          </p:cNvPr>
          <p:cNvSpPr txBox="1"/>
          <p:nvPr>
            <p:custDataLst>
              <p:tags r:id="rId5"/>
            </p:custDataLst>
          </p:nvPr>
        </p:nvSpPr>
        <p:spPr>
          <a:xfrm>
            <a:off x="2438400" y="3929063"/>
            <a:ext cx="8534400" cy="642938"/>
          </a:xfrm>
          <a:prstGeom prst="rect">
            <a:avLst/>
          </a:prstGeom>
          <a:noFill/>
        </p:spPr>
        <p:txBody>
          <a:bodyPr vert="horz"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We can augment the broker pattern by using some tactics for availability</a:t>
            </a:r>
            <a:endParaRPr kumimoji="0" lang="x-none"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1" name="椭圆 10">
            <a:extLst>
              <a:ext uri="{FF2B5EF4-FFF2-40B4-BE49-F238E27FC236}">
                <a16:creationId xmlns:a16="http://schemas.microsoft.com/office/drawing/2014/main" id="{E70417DB-9DF2-4883-9C65-CE0EC5DEBF8A}"/>
              </a:ext>
            </a:extLst>
          </p:cNvPr>
          <p:cNvSpPr>
            <a:spLocks noChangeAspect="1"/>
          </p:cNvSpPr>
          <p:nvPr>
            <p:custDataLst>
              <p:tags r:id="rId6"/>
            </p:custDataLst>
          </p:nvPr>
        </p:nvSpPr>
        <p:spPr>
          <a:xfrm>
            <a:off x="1571625" y="3258137"/>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a:t>
            </a:r>
            <a:endParaRPr kumimoji="0" lang="x-none"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2" name="椭圆 11">
            <a:extLst>
              <a:ext uri="{FF2B5EF4-FFF2-40B4-BE49-F238E27FC236}">
                <a16:creationId xmlns:a16="http://schemas.microsoft.com/office/drawing/2014/main" id="{28F5FB9D-DEDE-4648-9B3B-7B4974DC2AD0}"/>
              </a:ext>
            </a:extLst>
          </p:cNvPr>
          <p:cNvSpPr>
            <a:spLocks noChangeAspect="1"/>
          </p:cNvSpPr>
          <p:nvPr>
            <p:custDataLst>
              <p:tags r:id="rId7"/>
            </p:custDataLst>
          </p:nvPr>
        </p:nvSpPr>
        <p:spPr>
          <a:xfrm>
            <a:off x="1571625" y="3993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B</a:t>
            </a:r>
            <a:endParaRPr kumimoji="0" lang="x-none"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5" name="矩形: 圆角 14">
            <a:extLst>
              <a:ext uri="{FF2B5EF4-FFF2-40B4-BE49-F238E27FC236}">
                <a16:creationId xmlns:a16="http://schemas.microsoft.com/office/drawing/2014/main" id="{7D4D6040-FF35-4B67-888B-2540527F98F5}"/>
              </a:ext>
            </a:extLst>
          </p:cNvPr>
          <p:cNvSpPr/>
          <p:nvPr>
            <p:custDataLst>
              <p:tags r:id="rId8"/>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Submit</a:t>
            </a:r>
            <a:endParaRPr kumimoji="0" lang="x-none"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2" name="文本框 1">
            <a:extLst>
              <a:ext uri="{FF2B5EF4-FFF2-40B4-BE49-F238E27FC236}">
                <a16:creationId xmlns:a16="http://schemas.microsoft.com/office/drawing/2014/main" id="{29424EE6-AA0A-4A6E-B707-AD850EE322B6}"/>
              </a:ext>
            </a:extLst>
          </p:cNvPr>
          <p:cNvSpPr txBox="1"/>
          <p:nvPr>
            <p:custDataLst>
              <p:tags r:id="rId9"/>
            </p:custDataLst>
          </p:nvPr>
        </p:nvSpPr>
        <p:spPr>
          <a:xfrm>
            <a:off x="2438400" y="4738430"/>
            <a:ext cx="8534400" cy="642938"/>
          </a:xfrm>
          <a:prstGeom prst="rect">
            <a:avLst/>
          </a:prstGeom>
          <a:noFill/>
        </p:spPr>
        <p:txBody>
          <a:bodyPr vert="horz"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Use another pattern</a:t>
            </a:r>
            <a:endParaRPr kumimoji="0" lang="x-none"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3" name="椭圆 2">
            <a:extLst>
              <a:ext uri="{FF2B5EF4-FFF2-40B4-BE49-F238E27FC236}">
                <a16:creationId xmlns:a16="http://schemas.microsoft.com/office/drawing/2014/main" id="{74EB8794-9DCE-44E2-B1D0-5684FFB86764}"/>
              </a:ext>
            </a:extLst>
          </p:cNvPr>
          <p:cNvSpPr>
            <a:spLocks noChangeAspect="1"/>
          </p:cNvSpPr>
          <p:nvPr>
            <p:custDataLst>
              <p:tags r:id="rId10"/>
            </p:custDataLst>
          </p:nvPr>
        </p:nvSpPr>
        <p:spPr>
          <a:xfrm>
            <a:off x="1571625" y="4821452"/>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C</a:t>
            </a:r>
            <a:endParaRPr kumimoji="0" lang="x-none"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21" name="文本框 20">
            <a:extLst>
              <a:ext uri="{FF2B5EF4-FFF2-40B4-BE49-F238E27FC236}">
                <a16:creationId xmlns:a16="http://schemas.microsoft.com/office/drawing/2014/main" id="{2AE1E3E5-FCE9-4976-A9C0-2A2C3A4FD0B5}"/>
              </a:ext>
            </a:extLst>
          </p:cNvPr>
          <p:cNvSpPr txBox="1"/>
          <p:nvPr>
            <p:custDataLst>
              <p:tags r:id="rId11"/>
            </p:custDataLst>
          </p:nvPr>
        </p:nvSpPr>
        <p:spPr>
          <a:xfrm>
            <a:off x="12661900" y="6326832"/>
            <a:ext cx="3662680" cy="461665"/>
          </a:xfrm>
          <a:prstGeom prst="rect">
            <a:avLst/>
          </a:prstGeom>
          <a:solidFill>
            <a:srgbClr val="FBFAEF"/>
          </a:solidFill>
          <a:ln w="12700">
            <a:noFill/>
          </a:ln>
        </p:spPr>
        <p:txBody>
          <a:bodyPr vert="horz"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Text\Image\Formula are allowed and all the content should be placed in this area</a:t>
            </a:r>
            <a:endParaRPr kumimoji="0" lang="x-none" sz="12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22" name="文本框 21">
            <a:extLst>
              <a:ext uri="{FF2B5EF4-FFF2-40B4-BE49-F238E27FC236}">
                <a16:creationId xmlns:a16="http://schemas.microsoft.com/office/drawing/2014/main" id="{8905E9B4-9AD9-4447-88C7-21300B02496D}"/>
              </a:ext>
            </a:extLst>
          </p:cNvPr>
          <p:cNvSpPr txBox="1"/>
          <p:nvPr>
            <p:custDataLst>
              <p:tags r:id="rId12"/>
            </p:custDataLst>
          </p:nvPr>
        </p:nvSpPr>
        <p:spPr>
          <a:xfrm>
            <a:off x="12827000" y="1270000"/>
            <a:ext cx="3332480" cy="1631216"/>
          </a:xfrm>
          <a:prstGeom prst="rect">
            <a:avLst/>
          </a:prstGeom>
          <a:noFill/>
        </p:spPr>
        <p:txBody>
          <a:bodyPr vert="horz"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For example, we can use the availability tactics “maintain multiple copies” – add more brokers to the system</a:t>
            </a:r>
            <a:endParaRPr kumimoji="0" lang="x-none" sz="20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nvGrpSpPr>
          <p:cNvPr id="14" name="组合 13">
            <a:extLst>
              <a:ext uri="{FF2B5EF4-FFF2-40B4-BE49-F238E27FC236}">
                <a16:creationId xmlns:a16="http://schemas.microsoft.com/office/drawing/2014/main" id="{AD6542D5-817E-4C64-818E-7FA5E9B3BDFB}"/>
              </a:ext>
            </a:extLst>
          </p:cNvPr>
          <p:cNvGrpSpPr/>
          <p:nvPr>
            <p:custDataLst>
              <p:tags r:id="rId13"/>
            </p:custDataLst>
          </p:nvPr>
        </p:nvGrpSpPr>
        <p:grpSpPr>
          <a:xfrm>
            <a:off x="12585700" y="0"/>
            <a:ext cx="3815080" cy="647700"/>
            <a:chOff x="12585700" y="0"/>
            <a:chExt cx="3815080" cy="647700"/>
          </a:xfrm>
        </p:grpSpPr>
        <p:sp>
          <p:nvSpPr>
            <p:cNvPr id="9" name="RemarkBack">
              <a:extLst>
                <a:ext uri="{FF2B5EF4-FFF2-40B4-BE49-F238E27FC236}">
                  <a16:creationId xmlns:a16="http://schemas.microsoft.com/office/drawing/2014/main" id="{DEC585C9-1FD8-46BB-8DFA-0AA5EB26E698}"/>
                </a:ext>
              </a:extLst>
            </p:cNvPr>
            <p:cNvSpPr/>
            <p:nvPr>
              <p:custDataLst>
                <p:tags r:id="rId20"/>
              </p:custDataLst>
            </p:nvPr>
          </p:nvSpPr>
          <p:spPr>
            <a:xfrm>
              <a:off x="12585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10" name="RemarkBlock">
              <a:extLst>
                <a:ext uri="{FF2B5EF4-FFF2-40B4-BE49-F238E27FC236}">
                  <a16:creationId xmlns:a16="http://schemas.microsoft.com/office/drawing/2014/main" id="{D27BE203-1BC0-447D-924F-097ED92304D7}"/>
                </a:ext>
              </a:extLst>
            </p:cNvPr>
            <p:cNvSpPr/>
            <p:nvPr>
              <p:custDataLst>
                <p:tags r:id="rId21"/>
              </p:custDataLst>
            </p:nvPr>
          </p:nvSpPr>
          <p:spPr>
            <a:xfrm>
              <a:off x="12585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13" name="RemarkTitleText">
              <a:extLst>
                <a:ext uri="{FF2B5EF4-FFF2-40B4-BE49-F238E27FC236}">
                  <a16:creationId xmlns:a16="http://schemas.microsoft.com/office/drawing/2014/main" id="{E3D0E973-F7EE-48E1-BBE0-52BFC3C12470}"/>
                </a:ext>
              </a:extLst>
            </p:cNvPr>
            <p:cNvSpPr txBox="1"/>
            <p:nvPr>
              <p:custDataLst>
                <p:tags r:id="rId22"/>
              </p:custDataLst>
            </p:nvPr>
          </p:nvSpPr>
          <p:spPr>
            <a:xfrm>
              <a:off x="12827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Remark</a:t>
              </a:r>
              <a:endParaRPr kumimoji="0" lang="x-none"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grpSp>
        <p:nvGrpSpPr>
          <p:cNvPr id="20" name="组合 19">
            <a:extLst>
              <a:ext uri="{FF2B5EF4-FFF2-40B4-BE49-F238E27FC236}">
                <a16:creationId xmlns:a16="http://schemas.microsoft.com/office/drawing/2014/main" id="{5A8C87FF-83F2-4FCF-A3B2-944A6150F0AC}"/>
              </a:ext>
            </a:extLst>
          </p:cNvPr>
          <p:cNvGrpSpPr/>
          <p:nvPr>
            <p:custDataLst>
              <p:tags r:id="rId14"/>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088E6638-EAD0-4ADC-9F62-E75A2B5DF37B}"/>
                </a:ext>
              </a:extLst>
            </p:cNvPr>
            <p:cNvSpPr/>
            <p:nvPr>
              <p:custDataLst>
                <p:tags r:id="rId16"/>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17" name="ColorBlock">
              <a:extLst>
                <a:ext uri="{FF2B5EF4-FFF2-40B4-BE49-F238E27FC236}">
                  <a16:creationId xmlns:a16="http://schemas.microsoft.com/office/drawing/2014/main" id="{CCB5A534-A214-498F-A4F5-EE32432A63AD}"/>
                </a:ext>
              </a:extLst>
            </p:cNvPr>
            <p:cNvSpPr/>
            <p:nvPr>
              <p:custDataLst>
                <p:tags r:id="rId1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18" name="TypeText">
              <a:extLst>
                <a:ext uri="{FF2B5EF4-FFF2-40B4-BE49-F238E27FC236}">
                  <a16:creationId xmlns:a16="http://schemas.microsoft.com/office/drawing/2014/main" id="{56AA3F97-3ABE-441D-8F6F-5153D5348C11}"/>
                </a:ext>
              </a:extLst>
            </p:cNvPr>
            <p:cNvSpPr txBox="1"/>
            <p:nvPr>
              <p:custDataLst>
                <p:tags r:id="rId18"/>
              </p:custDataLst>
            </p:nvPr>
          </p:nvSpPr>
          <p:spPr>
            <a:xfrm>
              <a:off x="254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Multiple Choice(single)</a:t>
              </a:r>
              <a:endParaRPr kumimoji="0" lang="x-none"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9" name="TipText">
              <a:extLst>
                <a:ext uri="{FF2B5EF4-FFF2-40B4-BE49-F238E27FC236}">
                  <a16:creationId xmlns:a16="http://schemas.microsoft.com/office/drawing/2014/main" id="{8AC8DBF0-531D-40CA-9B86-CAD19B054A4B}"/>
                </a:ext>
              </a:extLst>
            </p:cNvPr>
            <p:cNvSpPr txBox="1"/>
            <p:nvPr>
              <p:custDataLst>
                <p:tags r:id="rId19"/>
              </p:custDataLst>
            </p:nvPr>
          </p:nvSpPr>
          <p:spPr>
            <a:xfrm>
              <a:off x="3022918" y="109220"/>
              <a:ext cx="2286000" cy="508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Points: 1</a:t>
              </a:r>
              <a:endParaRPr kumimoji="0" lang="x-none" sz="14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pic>
        <p:nvPicPr>
          <p:cNvPr id="5" name="图片 4">
            <a:extLst>
              <a:ext uri="{FF2B5EF4-FFF2-40B4-BE49-F238E27FC236}">
                <a16:creationId xmlns:a16="http://schemas.microsoft.com/office/drawing/2014/main" id="{DC45F850-DE77-4025-83E0-22F4EB62BA0B}"/>
              </a:ext>
            </a:extLst>
          </p:cNvPr>
          <p:cNvPicPr>
            <a:picLocks/>
          </p:cNvPicPr>
          <p:nvPr>
            <p:custDataLst>
              <p:tags r:id="rId15"/>
            </p:custDataLst>
          </p:nvPr>
        </p:nvPicPr>
        <p:blipFill>
          <a:blip r:embed="rId24">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314476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a:t>
            </a:r>
            <a:r>
              <a:rPr lang="en-US" baseline="0" dirty="0"/>
              <a:t> </a:t>
            </a:r>
            <a:r>
              <a:rPr lang="en-US" dirty="0"/>
              <a:t>Pattern</a:t>
            </a:r>
          </a:p>
        </p:txBody>
      </p:sp>
      <p:sp>
        <p:nvSpPr>
          <p:cNvPr id="3" name="Content Placeholder 2"/>
          <p:cNvSpPr>
            <a:spLocks noGrp="1"/>
          </p:cNvSpPr>
          <p:nvPr>
            <p:ph idx="1"/>
          </p:nvPr>
        </p:nvSpPr>
        <p:spPr/>
        <p:txBody>
          <a:bodyPr>
            <a:normAutofit/>
          </a:bodyPr>
          <a:lstStyle/>
          <a:p>
            <a:r>
              <a:rPr lang="en-US" sz="3400" b="1" dirty="0"/>
              <a:t>Context: </a:t>
            </a:r>
            <a:r>
              <a:rPr lang="en-US" altLang="zh-CN" sz="3400" dirty="0"/>
              <a:t>M</a:t>
            </a:r>
            <a:r>
              <a:rPr lang="en-US" sz="3400" dirty="0"/>
              <a:t>odules of the system may be independently developed and maintained.</a:t>
            </a:r>
          </a:p>
          <a:p>
            <a:r>
              <a:rPr lang="en-US" sz="3400" b="1" dirty="0"/>
              <a:t>Problem: </a:t>
            </a:r>
            <a:r>
              <a:rPr lang="en-US" sz="3400" dirty="0"/>
              <a:t>To </a:t>
            </a:r>
            <a:r>
              <a:rPr lang="en-US" sz="3400" dirty="0">
                <a:solidFill>
                  <a:srgbClr val="C00000"/>
                </a:solidFill>
              </a:rPr>
              <a:t>minimize the interaction </a:t>
            </a:r>
            <a:r>
              <a:rPr lang="en-US" sz="3400" dirty="0"/>
              <a:t>among the different development organizations, and support </a:t>
            </a:r>
            <a:r>
              <a:rPr lang="en-US" sz="3400" dirty="0">
                <a:solidFill>
                  <a:srgbClr val="C00000"/>
                </a:solidFill>
              </a:rPr>
              <a:t>portability</a:t>
            </a:r>
            <a:r>
              <a:rPr lang="en-US" sz="3400" dirty="0"/>
              <a:t>, </a:t>
            </a:r>
            <a:r>
              <a:rPr lang="en-US" sz="3400" dirty="0">
                <a:solidFill>
                  <a:srgbClr val="C00000"/>
                </a:solidFill>
              </a:rPr>
              <a:t>modifiability</a:t>
            </a:r>
            <a:r>
              <a:rPr lang="en-US" sz="3400" dirty="0"/>
              <a:t>, and </a:t>
            </a:r>
            <a:r>
              <a:rPr lang="en-US" sz="3400" dirty="0">
                <a:solidFill>
                  <a:srgbClr val="C00000"/>
                </a:solidFill>
              </a:rPr>
              <a:t>reuse</a:t>
            </a:r>
            <a:r>
              <a:rPr lang="en-US" sz="3400" dirty="0"/>
              <a:t>.</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329991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 Between Tactics and Patterns</a:t>
            </a:r>
          </a:p>
        </p:txBody>
      </p:sp>
      <p:sp>
        <p:nvSpPr>
          <p:cNvPr id="3" name="Content Placeholder 2"/>
          <p:cNvSpPr>
            <a:spLocks noGrp="1"/>
          </p:cNvSpPr>
          <p:nvPr>
            <p:ph idx="1"/>
          </p:nvPr>
        </p:nvSpPr>
        <p:spPr/>
        <p:txBody>
          <a:bodyPr>
            <a:normAutofit/>
          </a:bodyPr>
          <a:lstStyle/>
          <a:p>
            <a:r>
              <a:rPr lang="en-US" sz="3600" dirty="0"/>
              <a:t>Tactics Augment Patterns </a:t>
            </a:r>
          </a:p>
          <a:p>
            <a:pPr lvl="1"/>
            <a:r>
              <a:rPr lang="en-US" sz="3200" dirty="0"/>
              <a:t>Patterns</a:t>
            </a:r>
            <a:r>
              <a:rPr lang="en-US" sz="3200" baseline="0" dirty="0"/>
              <a:t> solve a specific problem but </a:t>
            </a:r>
            <a:r>
              <a:rPr lang="en-US" sz="3200" dirty="0"/>
              <a:t>may </a:t>
            </a:r>
            <a:r>
              <a:rPr lang="en-US" sz="3200" baseline="0" dirty="0"/>
              <a:t>have weaknesses with respect to other qualities.</a:t>
            </a:r>
          </a:p>
          <a:p>
            <a:pPr lvl="1"/>
            <a:r>
              <a:rPr lang="en-US" sz="3200" baseline="0" dirty="0"/>
              <a:t>Consider the broker pattern</a:t>
            </a:r>
          </a:p>
          <a:p>
            <a:pPr lvl="2"/>
            <a:r>
              <a:rPr lang="en-US" sz="2800" baseline="0" dirty="0"/>
              <a:t>May have performance bottlenecks</a:t>
            </a:r>
          </a:p>
          <a:p>
            <a:pPr lvl="2"/>
            <a:r>
              <a:rPr lang="en-US" sz="2800" baseline="0" dirty="0"/>
              <a:t>May have a single point of failure</a:t>
            </a:r>
          </a:p>
          <a:p>
            <a:pPr lvl="1"/>
            <a:r>
              <a:rPr lang="en-US" sz="3200" dirty="0"/>
              <a:t>We can solve these problems by using tactics such as</a:t>
            </a:r>
          </a:p>
          <a:p>
            <a:pPr lvl="2"/>
            <a:r>
              <a:rPr lang="en-US" sz="2800" dirty="0"/>
              <a:t>Increase resources will help performance</a:t>
            </a:r>
          </a:p>
          <a:p>
            <a:pPr lvl="2"/>
            <a:r>
              <a:rPr lang="en-US" sz="2800" dirty="0"/>
              <a:t>Maintain multiple copies will help availability</a:t>
            </a:r>
          </a:p>
          <a:p>
            <a:pPr lvl="2"/>
            <a:endParaRPr lang="en-US" sz="2800" baseline="0" dirty="0"/>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Software Architecture</a:t>
            </a:r>
            <a:endParaRPr kumimoji="0" lang="en-AU"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26954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4836FD1-1225-4F93-8D78-A172A39A8994}"/>
              </a:ext>
            </a:extLst>
          </p:cNvPr>
          <p:cNvSpPr>
            <a:spLocks noGrp="1"/>
          </p:cNvSpPr>
          <p:nvPr>
            <p:ph idx="1"/>
          </p:nvPr>
        </p:nvSpPr>
        <p:spPr/>
        <p:txBody>
          <a:bodyPr>
            <a:normAutofit/>
          </a:bodyPr>
          <a:lstStyle/>
          <a:p>
            <a:r>
              <a:rPr lang="en-AU" sz="3600" dirty="0"/>
              <a:t>We have just studied the relationships between patterns and tactics</a:t>
            </a:r>
          </a:p>
          <a:p>
            <a:r>
              <a:rPr lang="en-AU" sz="3600" dirty="0"/>
              <a:t>The next question we will study is what are the interactions between the tactics? How do we use tactics together?</a:t>
            </a:r>
            <a:endParaRPr lang="x-none" sz="3600" dirty="0"/>
          </a:p>
        </p:txBody>
      </p:sp>
    </p:spTree>
    <p:extLst>
      <p:ext uri="{BB962C8B-B14F-4D97-AF65-F5344CB8AC3E}">
        <p14:creationId xmlns:p14="http://schemas.microsoft.com/office/powerpoint/2010/main" val="761563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Tactics and Interactions</a:t>
            </a:r>
          </a:p>
        </p:txBody>
      </p:sp>
      <p:sp>
        <p:nvSpPr>
          <p:cNvPr id="3" name="Content Placeholder 2"/>
          <p:cNvSpPr>
            <a:spLocks noGrp="1"/>
          </p:cNvSpPr>
          <p:nvPr>
            <p:ph idx="1"/>
          </p:nvPr>
        </p:nvSpPr>
        <p:spPr/>
        <p:txBody>
          <a:bodyPr/>
          <a:lstStyle/>
          <a:p>
            <a:r>
              <a:rPr lang="en-US" dirty="0"/>
              <a:t>Each tactic has pluses (its reason for being) and minuses</a:t>
            </a:r>
            <a:r>
              <a:rPr lang="en-US" baseline="0" dirty="0"/>
              <a:t> – side effects.</a:t>
            </a:r>
          </a:p>
          <a:p>
            <a:r>
              <a:rPr lang="en-US" dirty="0"/>
              <a:t>U</a:t>
            </a:r>
            <a:r>
              <a:rPr lang="en-US" baseline="0" dirty="0"/>
              <a:t>se of tactics can help alleviate the minuses.</a:t>
            </a:r>
          </a:p>
          <a:p>
            <a:r>
              <a:rPr lang="en-US" dirty="0"/>
              <a:t>But nothing is free…</a:t>
            </a:r>
            <a:endParaRPr lang="en-US" baseline="0" dirty="0"/>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Software Architecture</a:t>
            </a:r>
            <a:endParaRPr kumimoji="0" lang="en-AU"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3762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ChangeArrowheads="1"/>
          </p:cNvSpPr>
          <p:nvPr>
            <p:ph type="title"/>
          </p:nvPr>
        </p:nvSpPr>
        <p:spPr/>
        <p:txBody>
          <a:bodyPr/>
          <a:lstStyle/>
          <a:p>
            <a:r>
              <a:rPr lang="en-US" dirty="0"/>
              <a:t>Tactics and Interactions - example</a:t>
            </a:r>
          </a:p>
        </p:txBody>
      </p:sp>
      <p:sp>
        <p:nvSpPr>
          <p:cNvPr id="797699" name="Rectangle 3"/>
          <p:cNvSpPr>
            <a:spLocks noGrp="1" noChangeArrowheads="1"/>
          </p:cNvSpPr>
          <p:nvPr>
            <p:ph idx="1"/>
          </p:nvPr>
        </p:nvSpPr>
        <p:spPr/>
        <p:txBody>
          <a:bodyPr/>
          <a:lstStyle/>
          <a:p>
            <a:pPr>
              <a:spcBef>
                <a:spcPct val="25000"/>
              </a:spcBef>
              <a:buFont typeface="Wingdings" pitchFamily="2" charset="2"/>
              <a:buNone/>
            </a:pPr>
            <a:r>
              <a:rPr lang="en-US" dirty="0"/>
              <a:t>Assume we want to design a system with high </a:t>
            </a:r>
            <a:r>
              <a:rPr lang="en-US" dirty="0">
                <a:highlight>
                  <a:srgbClr val="FFFF00"/>
                </a:highlight>
              </a:rPr>
              <a:t>availability</a:t>
            </a:r>
            <a:r>
              <a:rPr lang="en-US" dirty="0"/>
              <a:t> requirements</a:t>
            </a:r>
          </a:p>
          <a:p>
            <a:pPr>
              <a:spcBef>
                <a:spcPct val="25000"/>
              </a:spcBef>
              <a:buFont typeface="Wingdings" pitchFamily="2" charset="2"/>
              <a:buNone/>
            </a:pPr>
            <a:endParaRPr lang="en-US" dirty="0"/>
          </a:p>
          <a:p>
            <a:pPr>
              <a:spcBef>
                <a:spcPct val="25000"/>
              </a:spcBef>
              <a:buFont typeface="Wingdings" pitchFamily="2" charset="2"/>
              <a:buNone/>
            </a:pPr>
            <a:r>
              <a:rPr lang="en-US" dirty="0"/>
              <a:t>We will use a common tactic for detecting faults - Ping/Echo. </a:t>
            </a:r>
          </a:p>
        </p:txBody>
      </p:sp>
      <p:sp>
        <p:nvSpPr>
          <p:cNvPr id="2" name="页脚占位符 1">
            <a:extLst>
              <a:ext uri="{FF2B5EF4-FFF2-40B4-BE49-F238E27FC236}">
                <a16:creationId xmlns:a16="http://schemas.microsoft.com/office/drawing/2014/main" id="{522B4C4A-0F73-45DF-A66D-F69FE39C97A4}"/>
              </a:ext>
            </a:extLst>
          </p:cNvPr>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Software Architecture</a:t>
            </a:r>
            <a:endParaRPr kumimoji="0" lang="en-AU"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71134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ChangeArrowheads="1"/>
          </p:cNvSpPr>
          <p:nvPr>
            <p:ph type="title"/>
          </p:nvPr>
        </p:nvSpPr>
        <p:spPr/>
        <p:txBody>
          <a:bodyPr/>
          <a:lstStyle/>
          <a:p>
            <a:r>
              <a:rPr lang="en-US" dirty="0"/>
              <a:t>Tactics and Interactions - example</a:t>
            </a:r>
          </a:p>
        </p:txBody>
      </p:sp>
      <p:sp>
        <p:nvSpPr>
          <p:cNvPr id="797699" name="Rectangle 3"/>
          <p:cNvSpPr>
            <a:spLocks noGrp="1" noChangeArrowheads="1"/>
          </p:cNvSpPr>
          <p:nvPr>
            <p:ph idx="1"/>
          </p:nvPr>
        </p:nvSpPr>
        <p:spPr/>
        <p:txBody>
          <a:bodyPr/>
          <a:lstStyle/>
          <a:p>
            <a:pPr>
              <a:spcBef>
                <a:spcPct val="25000"/>
              </a:spcBef>
              <a:buFont typeface="Wingdings" pitchFamily="2" charset="2"/>
              <a:buNone/>
            </a:pPr>
            <a:r>
              <a:rPr lang="en-US" dirty="0"/>
              <a:t>However, common side-effects of Ping/Echo are:</a:t>
            </a:r>
          </a:p>
          <a:p>
            <a:pPr>
              <a:spcBef>
                <a:spcPct val="25000"/>
              </a:spcBef>
            </a:pPr>
            <a:r>
              <a:rPr lang="en-US" sz="2400" dirty="0"/>
              <a:t>security: how to prevent a ping flood attack?</a:t>
            </a:r>
          </a:p>
          <a:p>
            <a:pPr>
              <a:spcBef>
                <a:spcPct val="25000"/>
              </a:spcBef>
            </a:pPr>
            <a:r>
              <a:rPr lang="en-US" sz="2400" dirty="0"/>
              <a:t>performance: how to ensure that the performance overhead of ping/echo is small?</a:t>
            </a:r>
          </a:p>
          <a:p>
            <a:pPr>
              <a:spcBef>
                <a:spcPct val="25000"/>
              </a:spcBef>
            </a:pPr>
            <a:r>
              <a:rPr lang="en-US" sz="2400" dirty="0"/>
              <a:t>modifiability: how to add ping/echo to the existing architecture?</a:t>
            </a:r>
          </a:p>
        </p:txBody>
      </p:sp>
      <p:sp>
        <p:nvSpPr>
          <p:cNvPr id="2" name="页脚占位符 1">
            <a:extLst>
              <a:ext uri="{FF2B5EF4-FFF2-40B4-BE49-F238E27FC236}">
                <a16:creationId xmlns:a16="http://schemas.microsoft.com/office/drawing/2014/main" id="{522B4C4A-0F73-45DF-A66D-F69FE39C97A4}"/>
              </a:ext>
            </a:extLst>
          </p:cNvPr>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Software Architecture</a:t>
            </a:r>
            <a:endParaRPr kumimoji="0" lang="en-AU"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77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7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7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76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76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8" name="Rectangle 4"/>
          <p:cNvSpPr>
            <a:spLocks noGrp="1" noChangeArrowheads="1"/>
          </p:cNvSpPr>
          <p:nvPr>
            <p:ph type="title"/>
          </p:nvPr>
        </p:nvSpPr>
        <p:spPr/>
        <p:txBody>
          <a:bodyPr/>
          <a:lstStyle/>
          <a:p>
            <a:r>
              <a:rPr lang="en-US" dirty="0"/>
              <a:t>Tactics and Interactions - example</a:t>
            </a:r>
          </a:p>
        </p:txBody>
      </p:sp>
      <p:sp>
        <p:nvSpPr>
          <p:cNvPr id="4" name="灯片编号占位符 3">
            <a:extLst>
              <a:ext uri="{FF2B5EF4-FFF2-40B4-BE49-F238E27FC236}">
                <a16:creationId xmlns:a16="http://schemas.microsoft.com/office/drawing/2014/main" id="{8656F322-9474-475B-862E-6062FD85935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E8C58C-0836-46C6-8F9A-AF87B5CA09C9}" type="slidenum">
              <a:rPr kumimoji="0" lang="en-A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A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页脚占位符 1">
            <a:extLst>
              <a:ext uri="{FF2B5EF4-FFF2-40B4-BE49-F238E27FC236}">
                <a16:creationId xmlns:a16="http://schemas.microsoft.com/office/drawing/2014/main" id="{DD60544C-1858-4E86-BA5B-C0FA9064D638}"/>
              </a:ext>
            </a:extLst>
          </p:cNvPr>
          <p:cNvSpPr>
            <a:spLocks noGrp="1"/>
          </p:cNvSpPr>
          <p:nvPr>
            <p:ph type="ftr" sz="quarter" idx="4294967295"/>
          </p:nvPr>
        </p:nvSpPr>
        <p:spPr>
          <a:xfrm>
            <a:off x="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Software Architecture</a:t>
            </a:r>
            <a:endParaRPr kumimoji="0" lang="en-AU"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13" name="Group 12"/>
          <p:cNvGrpSpPr/>
          <p:nvPr/>
        </p:nvGrpSpPr>
        <p:grpSpPr>
          <a:xfrm>
            <a:off x="3426913" y="1446551"/>
            <a:ext cx="5183687" cy="4533777"/>
            <a:chOff x="2133600" y="1676400"/>
            <a:chExt cx="4419600" cy="3657600"/>
          </a:xfrm>
        </p:grpSpPr>
        <p:sp>
          <p:nvSpPr>
            <p:cNvPr id="799749" name="Rectangle 5"/>
            <p:cNvSpPr>
              <a:spLocks noChangeArrowheads="1"/>
            </p:cNvSpPr>
            <p:nvPr/>
          </p:nvSpPr>
          <p:spPr bwMode="auto">
            <a:xfrm>
              <a:off x="3276600" y="1676400"/>
              <a:ext cx="2057400" cy="990600"/>
            </a:xfrm>
            <a:prstGeom prst="rect">
              <a:avLst/>
            </a:prstGeom>
            <a:solidFill>
              <a:schemeClr val="accent1"/>
            </a:solidFill>
            <a:ln w="9525">
              <a:solidFill>
                <a:schemeClr val="tx1"/>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System</a:t>
              </a:r>
            </a:p>
          </p:txBody>
        </p:sp>
        <p:sp>
          <p:nvSpPr>
            <p:cNvPr id="799751" name="Line 7"/>
            <p:cNvSpPr>
              <a:spLocks noChangeShapeType="1"/>
            </p:cNvSpPr>
            <p:nvPr/>
          </p:nvSpPr>
          <p:spPr bwMode="auto">
            <a:xfrm>
              <a:off x="4343400" y="2667000"/>
              <a:ext cx="0" cy="609600"/>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9752" name="Oval 8"/>
            <p:cNvSpPr>
              <a:spLocks noChangeArrowheads="1"/>
            </p:cNvSpPr>
            <p:nvPr/>
          </p:nvSpPr>
          <p:spPr bwMode="auto">
            <a:xfrm>
              <a:off x="3352800" y="3276600"/>
              <a:ext cx="1981200" cy="457200"/>
            </a:xfrm>
            <a:prstGeom prst="ellipse">
              <a:avLst/>
            </a:prstGeom>
            <a:solidFill>
              <a:schemeClr val="accent1"/>
            </a:solidFill>
            <a:ln w="9525">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Ping/Echo</a:t>
              </a:r>
            </a:p>
          </p:txBody>
        </p:sp>
        <p:sp>
          <p:nvSpPr>
            <p:cNvPr id="799755" name="AutoShape 11"/>
            <p:cNvSpPr>
              <a:spLocks noChangeArrowheads="1"/>
            </p:cNvSpPr>
            <p:nvPr/>
          </p:nvSpPr>
          <p:spPr bwMode="auto">
            <a:xfrm>
              <a:off x="2133600" y="4572000"/>
              <a:ext cx="1295400" cy="762000"/>
            </a:xfrm>
            <a:prstGeom prst="roundRect">
              <a:avLst>
                <a:gd name="adj" fmla="val 16667"/>
              </a:avLst>
            </a:prstGeom>
            <a:solidFill>
              <a:schemeClr val="accent1"/>
            </a:solidFill>
            <a:ln w="9525">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Add to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system</a:t>
              </a:r>
            </a:p>
          </p:txBody>
        </p:sp>
        <p:sp>
          <p:nvSpPr>
            <p:cNvPr id="799757" name="Line 13"/>
            <p:cNvSpPr>
              <a:spLocks noChangeShapeType="1"/>
            </p:cNvSpPr>
            <p:nvPr/>
          </p:nvSpPr>
          <p:spPr bwMode="auto">
            <a:xfrm flipH="1">
              <a:off x="2819400" y="3733800"/>
              <a:ext cx="1524000" cy="838200"/>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9758" name="AutoShape 14"/>
            <p:cNvSpPr>
              <a:spLocks noChangeArrowheads="1"/>
            </p:cNvSpPr>
            <p:nvPr/>
          </p:nvSpPr>
          <p:spPr bwMode="auto">
            <a:xfrm>
              <a:off x="3695700" y="4572000"/>
              <a:ext cx="1295400" cy="762000"/>
            </a:xfrm>
            <a:prstGeom prst="roundRect">
              <a:avLst>
                <a:gd name="adj" fmla="val 16667"/>
              </a:avLst>
            </a:prstGeom>
            <a:solidFill>
              <a:schemeClr val="accent1"/>
            </a:solidFill>
            <a:ln w="9525">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Ping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flood</a:t>
              </a:r>
            </a:p>
          </p:txBody>
        </p:sp>
        <p:sp>
          <p:nvSpPr>
            <p:cNvPr id="799759" name="Line 15"/>
            <p:cNvSpPr>
              <a:spLocks noChangeShapeType="1"/>
            </p:cNvSpPr>
            <p:nvPr/>
          </p:nvSpPr>
          <p:spPr bwMode="auto">
            <a:xfrm>
              <a:off x="4343400" y="3733800"/>
              <a:ext cx="0" cy="838200"/>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9760" name="AutoShape 16"/>
            <p:cNvSpPr>
              <a:spLocks noChangeArrowheads="1"/>
            </p:cNvSpPr>
            <p:nvPr/>
          </p:nvSpPr>
          <p:spPr bwMode="auto">
            <a:xfrm>
              <a:off x="5257800" y="4572000"/>
              <a:ext cx="1295400" cy="762000"/>
            </a:xfrm>
            <a:prstGeom prst="roundRect">
              <a:avLst>
                <a:gd name="adj" fmla="val 16667"/>
              </a:avLst>
            </a:prstGeom>
            <a:solidFill>
              <a:schemeClr val="accent1"/>
            </a:solidFill>
            <a:ln w="9525">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Performance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overhead</a:t>
              </a:r>
            </a:p>
          </p:txBody>
        </p:sp>
        <p:sp>
          <p:nvSpPr>
            <p:cNvPr id="799761" name="Line 17"/>
            <p:cNvSpPr>
              <a:spLocks noChangeShapeType="1"/>
            </p:cNvSpPr>
            <p:nvPr/>
          </p:nvSpPr>
          <p:spPr bwMode="auto">
            <a:xfrm>
              <a:off x="4343400" y="3733800"/>
              <a:ext cx="1600200" cy="838200"/>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 name="椭圆 5">
            <a:extLst>
              <a:ext uri="{FF2B5EF4-FFF2-40B4-BE49-F238E27FC236}">
                <a16:creationId xmlns:a16="http://schemas.microsoft.com/office/drawing/2014/main" id="{19564B2A-12E0-40C6-AE78-BA8C548324C5}"/>
              </a:ext>
            </a:extLst>
          </p:cNvPr>
          <p:cNvSpPr/>
          <p:nvPr/>
        </p:nvSpPr>
        <p:spPr>
          <a:xfrm>
            <a:off x="6601255" y="4752429"/>
            <a:ext cx="2588709" cy="1503146"/>
          </a:xfrm>
          <a:prstGeom prst="ellipse">
            <a:avLst/>
          </a:prstGeom>
          <a:solidFill>
            <a:srgbClr val="FFFF00">
              <a:alpha val="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Tree>
    <p:extLst>
      <p:ext uri="{BB962C8B-B14F-4D97-AF65-F5344CB8AC3E}">
        <p14:creationId xmlns:p14="http://schemas.microsoft.com/office/powerpoint/2010/main" val="20939539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hidden="1">
            <a:extLst>
              <a:ext uri="{FF2B5EF4-FFF2-40B4-BE49-F238E27FC236}">
                <a16:creationId xmlns:a16="http://schemas.microsoft.com/office/drawing/2014/main" id="{33D696B0-36F1-472C-A0D4-3E7D90D0B5FC}"/>
              </a:ext>
            </a:extLst>
          </p:cNvPr>
          <p:cNvSpPr/>
          <p:nvPr>
            <p:custDataLst>
              <p:tags r:id="rId2"/>
            </p:custDataLst>
          </p:nvPr>
        </p:nvSpPr>
        <p:spPr>
          <a:xfrm>
            <a:off x="12573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srgbClr val="FFFFFF"/>
              </a:solidFill>
              <a:effectLst/>
              <a:uLnTx/>
              <a:uFillTx/>
              <a:ea typeface="+mn-ea"/>
              <a:cs typeface="+mn-cs"/>
            </a:endParaRPr>
          </a:p>
        </p:txBody>
      </p:sp>
      <p:sp>
        <p:nvSpPr>
          <p:cNvPr id="6" name="文本框 5">
            <a:extLst>
              <a:ext uri="{FF2B5EF4-FFF2-40B4-BE49-F238E27FC236}">
                <a16:creationId xmlns:a16="http://schemas.microsoft.com/office/drawing/2014/main" id="{47E93D15-2DD5-447E-B1B7-D268815A1CEA}"/>
              </a:ext>
            </a:extLst>
          </p:cNvPr>
          <p:cNvSpPr txBox="1"/>
          <p:nvPr>
            <p:custDataLst>
              <p:tags r:id="rId3"/>
            </p:custDataLst>
          </p:nvPr>
        </p:nvSpPr>
        <p:spPr>
          <a:xfrm>
            <a:off x="1219200" y="770833"/>
            <a:ext cx="9753600" cy="2143125"/>
          </a:xfrm>
          <a:prstGeom prst="rect">
            <a:avLst/>
          </a:prstGeom>
          <a:noFill/>
        </p:spPr>
        <p:txBody>
          <a:bodyPr vert="horz"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What is the next step we can take?</a:t>
            </a:r>
            <a:endParaRPr kumimoji="0" lang="x-none" sz="32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7" name="文本框 6">
            <a:extLst>
              <a:ext uri="{FF2B5EF4-FFF2-40B4-BE49-F238E27FC236}">
                <a16:creationId xmlns:a16="http://schemas.microsoft.com/office/drawing/2014/main" id="{2D168FCB-F8FC-4252-AF96-74AC5466D256}"/>
              </a:ext>
            </a:extLst>
          </p:cNvPr>
          <p:cNvSpPr txBox="1"/>
          <p:nvPr>
            <p:custDataLst>
              <p:tags r:id="rId4"/>
            </p:custDataLst>
          </p:nvPr>
        </p:nvSpPr>
        <p:spPr>
          <a:xfrm>
            <a:off x="2438400" y="3193844"/>
            <a:ext cx="8534400" cy="642938"/>
          </a:xfrm>
          <a:prstGeom prst="rect">
            <a:avLst/>
          </a:prstGeom>
          <a:noFill/>
        </p:spPr>
        <p:txBody>
          <a:bodyPr vert="horz"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There is nothing we can do</a:t>
            </a:r>
            <a:endParaRPr kumimoji="0" lang="x-none"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8" name="文本框 7">
            <a:extLst>
              <a:ext uri="{FF2B5EF4-FFF2-40B4-BE49-F238E27FC236}">
                <a16:creationId xmlns:a16="http://schemas.microsoft.com/office/drawing/2014/main" id="{B1EDFE2B-C711-4966-B8BC-0811C1E48944}"/>
              </a:ext>
            </a:extLst>
          </p:cNvPr>
          <p:cNvSpPr txBox="1"/>
          <p:nvPr>
            <p:custDataLst>
              <p:tags r:id="rId5"/>
            </p:custDataLst>
          </p:nvPr>
        </p:nvSpPr>
        <p:spPr>
          <a:xfrm>
            <a:off x="2438400" y="3929063"/>
            <a:ext cx="8534400" cy="642938"/>
          </a:xfrm>
          <a:prstGeom prst="rect">
            <a:avLst/>
          </a:prstGeom>
          <a:noFill/>
        </p:spPr>
        <p:txBody>
          <a:bodyPr vert="horz"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Use tactics for performance</a:t>
            </a:r>
            <a:endParaRPr kumimoji="0" lang="x-none"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1" name="椭圆 10">
            <a:extLst>
              <a:ext uri="{FF2B5EF4-FFF2-40B4-BE49-F238E27FC236}">
                <a16:creationId xmlns:a16="http://schemas.microsoft.com/office/drawing/2014/main" id="{E70417DB-9DF2-4883-9C65-CE0EC5DEBF8A}"/>
              </a:ext>
            </a:extLst>
          </p:cNvPr>
          <p:cNvSpPr>
            <a:spLocks noChangeAspect="1"/>
          </p:cNvSpPr>
          <p:nvPr>
            <p:custDataLst>
              <p:tags r:id="rId6"/>
            </p:custDataLst>
          </p:nvPr>
        </p:nvSpPr>
        <p:spPr>
          <a:xfrm>
            <a:off x="1571625" y="3258137"/>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a:t>
            </a:r>
            <a:endParaRPr kumimoji="0" lang="x-none"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2" name="椭圆 11">
            <a:extLst>
              <a:ext uri="{FF2B5EF4-FFF2-40B4-BE49-F238E27FC236}">
                <a16:creationId xmlns:a16="http://schemas.microsoft.com/office/drawing/2014/main" id="{28F5FB9D-DEDE-4648-9B3B-7B4974DC2AD0}"/>
              </a:ext>
            </a:extLst>
          </p:cNvPr>
          <p:cNvSpPr>
            <a:spLocks noChangeAspect="1"/>
          </p:cNvSpPr>
          <p:nvPr>
            <p:custDataLst>
              <p:tags r:id="rId7"/>
            </p:custDataLst>
          </p:nvPr>
        </p:nvSpPr>
        <p:spPr>
          <a:xfrm>
            <a:off x="1571625" y="3993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B</a:t>
            </a:r>
            <a:endParaRPr kumimoji="0" lang="x-none"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5" name="矩形: 圆角 14">
            <a:extLst>
              <a:ext uri="{FF2B5EF4-FFF2-40B4-BE49-F238E27FC236}">
                <a16:creationId xmlns:a16="http://schemas.microsoft.com/office/drawing/2014/main" id="{7D4D6040-FF35-4B67-888B-2540527F98F5}"/>
              </a:ext>
            </a:extLst>
          </p:cNvPr>
          <p:cNvSpPr/>
          <p:nvPr>
            <p:custDataLst>
              <p:tags r:id="rId8"/>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Submit</a:t>
            </a:r>
            <a:endParaRPr kumimoji="0" lang="x-none"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21" name="文本框 20" hidden="1">
            <a:extLst>
              <a:ext uri="{FF2B5EF4-FFF2-40B4-BE49-F238E27FC236}">
                <a16:creationId xmlns:a16="http://schemas.microsoft.com/office/drawing/2014/main" id="{2AE1E3E5-FCE9-4976-A9C0-2A2C3A4FD0B5}"/>
              </a:ext>
            </a:extLst>
          </p:cNvPr>
          <p:cNvSpPr txBox="1"/>
          <p:nvPr>
            <p:custDataLst>
              <p:tags r:id="rId9"/>
            </p:custDataLst>
          </p:nvPr>
        </p:nvSpPr>
        <p:spPr>
          <a:xfrm>
            <a:off x="12661900" y="6326832"/>
            <a:ext cx="3662680" cy="461665"/>
          </a:xfrm>
          <a:prstGeom prst="rect">
            <a:avLst/>
          </a:prstGeom>
          <a:solidFill>
            <a:srgbClr val="FBFAEF"/>
          </a:solidFill>
          <a:ln w="12700">
            <a:noFill/>
          </a:ln>
        </p:spPr>
        <p:txBody>
          <a:bodyPr vert="horz"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Text\Image\Formula are allowed and all the content should be placed in this area</a:t>
            </a:r>
            <a:endParaRPr kumimoji="0" lang="x-none" sz="12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nvGrpSpPr>
          <p:cNvPr id="14" name="组合 13" hidden="1">
            <a:extLst>
              <a:ext uri="{FF2B5EF4-FFF2-40B4-BE49-F238E27FC236}">
                <a16:creationId xmlns:a16="http://schemas.microsoft.com/office/drawing/2014/main" id="{AD6542D5-817E-4C64-818E-7FA5E9B3BDFB}"/>
              </a:ext>
            </a:extLst>
          </p:cNvPr>
          <p:cNvGrpSpPr/>
          <p:nvPr>
            <p:custDataLst>
              <p:tags r:id="rId10"/>
            </p:custDataLst>
          </p:nvPr>
        </p:nvGrpSpPr>
        <p:grpSpPr>
          <a:xfrm>
            <a:off x="12585700" y="0"/>
            <a:ext cx="3815080" cy="647700"/>
            <a:chOff x="12585700" y="0"/>
            <a:chExt cx="3815080" cy="647700"/>
          </a:xfrm>
        </p:grpSpPr>
        <p:sp>
          <p:nvSpPr>
            <p:cNvPr id="9" name="RemarkBack" hidden="1">
              <a:extLst>
                <a:ext uri="{FF2B5EF4-FFF2-40B4-BE49-F238E27FC236}">
                  <a16:creationId xmlns:a16="http://schemas.microsoft.com/office/drawing/2014/main" id="{DEC585C9-1FD8-46BB-8DFA-0AA5EB26E698}"/>
                </a:ext>
              </a:extLst>
            </p:cNvPr>
            <p:cNvSpPr/>
            <p:nvPr>
              <p:custDataLst>
                <p:tags r:id="rId17"/>
              </p:custDataLst>
            </p:nvPr>
          </p:nvSpPr>
          <p:spPr>
            <a:xfrm>
              <a:off x="12585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10" name="RemarkBlock" hidden="1">
              <a:extLst>
                <a:ext uri="{FF2B5EF4-FFF2-40B4-BE49-F238E27FC236}">
                  <a16:creationId xmlns:a16="http://schemas.microsoft.com/office/drawing/2014/main" id="{D27BE203-1BC0-447D-924F-097ED92304D7}"/>
                </a:ext>
              </a:extLst>
            </p:cNvPr>
            <p:cNvSpPr/>
            <p:nvPr>
              <p:custDataLst>
                <p:tags r:id="rId18"/>
              </p:custDataLst>
            </p:nvPr>
          </p:nvSpPr>
          <p:spPr>
            <a:xfrm>
              <a:off x="12585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13" name="RemarkTitleText" hidden="1">
              <a:extLst>
                <a:ext uri="{FF2B5EF4-FFF2-40B4-BE49-F238E27FC236}">
                  <a16:creationId xmlns:a16="http://schemas.microsoft.com/office/drawing/2014/main" id="{E3D0E973-F7EE-48E1-BBE0-52BFC3C12470}"/>
                </a:ext>
              </a:extLst>
            </p:cNvPr>
            <p:cNvSpPr txBox="1"/>
            <p:nvPr>
              <p:custDataLst>
                <p:tags r:id="rId19"/>
              </p:custDataLst>
            </p:nvPr>
          </p:nvSpPr>
          <p:spPr>
            <a:xfrm>
              <a:off x="12827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Remark</a:t>
              </a:r>
              <a:endParaRPr kumimoji="0" lang="x-none"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grpSp>
        <p:nvGrpSpPr>
          <p:cNvPr id="20" name="组合 19">
            <a:extLst>
              <a:ext uri="{FF2B5EF4-FFF2-40B4-BE49-F238E27FC236}">
                <a16:creationId xmlns:a16="http://schemas.microsoft.com/office/drawing/2014/main" id="{5A8C87FF-83F2-4FCF-A3B2-944A6150F0AC}"/>
              </a:ext>
            </a:extLst>
          </p:cNvPr>
          <p:cNvGrpSpPr/>
          <p:nvPr>
            <p:custDataLst>
              <p:tags r:id="rId11"/>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088E6638-EAD0-4ADC-9F62-E75A2B5DF37B}"/>
                </a:ext>
              </a:extLst>
            </p:cNvPr>
            <p:cNvSpPr/>
            <p:nvPr>
              <p:custDataLst>
                <p:tags r:id="rId13"/>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17" name="ColorBlock">
              <a:extLst>
                <a:ext uri="{FF2B5EF4-FFF2-40B4-BE49-F238E27FC236}">
                  <a16:creationId xmlns:a16="http://schemas.microsoft.com/office/drawing/2014/main" id="{CCB5A534-A214-498F-A4F5-EE32432A63AD}"/>
                </a:ext>
              </a:extLst>
            </p:cNvPr>
            <p:cNvSpPr/>
            <p:nvPr>
              <p:custDataLst>
                <p:tags r:id="rId14"/>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18" name="TypeText">
              <a:extLst>
                <a:ext uri="{FF2B5EF4-FFF2-40B4-BE49-F238E27FC236}">
                  <a16:creationId xmlns:a16="http://schemas.microsoft.com/office/drawing/2014/main" id="{56AA3F97-3ABE-441D-8F6F-5153D5348C11}"/>
                </a:ext>
              </a:extLst>
            </p:cNvPr>
            <p:cNvSpPr txBox="1"/>
            <p:nvPr>
              <p:custDataLst>
                <p:tags r:id="rId15"/>
              </p:custDataLst>
            </p:nvPr>
          </p:nvSpPr>
          <p:spPr>
            <a:xfrm>
              <a:off x="254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Multiple Choice(single)</a:t>
              </a:r>
              <a:endParaRPr kumimoji="0" lang="x-none"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9" name="TipText">
              <a:extLst>
                <a:ext uri="{FF2B5EF4-FFF2-40B4-BE49-F238E27FC236}">
                  <a16:creationId xmlns:a16="http://schemas.microsoft.com/office/drawing/2014/main" id="{8AC8DBF0-531D-40CA-9B86-CAD19B054A4B}"/>
                </a:ext>
              </a:extLst>
            </p:cNvPr>
            <p:cNvSpPr txBox="1"/>
            <p:nvPr>
              <p:custDataLst>
                <p:tags r:id="rId16"/>
              </p:custDataLst>
            </p:nvPr>
          </p:nvSpPr>
          <p:spPr>
            <a:xfrm>
              <a:off x="3022918" y="109220"/>
              <a:ext cx="2286000" cy="508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Points: 1</a:t>
              </a:r>
              <a:endParaRPr kumimoji="0" lang="x-none" sz="14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pic>
        <p:nvPicPr>
          <p:cNvPr id="5" name="图片 4">
            <a:extLst>
              <a:ext uri="{FF2B5EF4-FFF2-40B4-BE49-F238E27FC236}">
                <a16:creationId xmlns:a16="http://schemas.microsoft.com/office/drawing/2014/main" id="{DC45F850-DE77-4025-83E0-22F4EB62BA0B}"/>
              </a:ext>
            </a:extLst>
          </p:cNvPr>
          <p:cNvPicPr>
            <a:picLocks/>
          </p:cNvPicPr>
          <p:nvPr>
            <p:custDataLst>
              <p:tags r:id="rId12"/>
            </p:custDataLst>
          </p:nvPr>
        </p:nvPicPr>
        <p:blipFill>
          <a:blip r:embed="rId21">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8098487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ACD2D8A-D317-4589-A353-793DF298F6E7}"/>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What tactics for performance can we use?</a:t>
            </a:r>
            <a:endParaRPr kumimoji="0" lang="x-none"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5" name="矩形: 圆角 4">
            <a:extLst>
              <a:ext uri="{FF2B5EF4-FFF2-40B4-BE49-F238E27FC236}">
                <a16:creationId xmlns:a16="http://schemas.microsoft.com/office/drawing/2014/main" id="{36ACD267-799C-43AC-8249-9A87CE46047C}"/>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Answer</a:t>
            </a:r>
            <a:endParaRPr kumimoji="0" lang="x-none"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1" name="矩形 10">
            <a:extLst>
              <a:ext uri="{FF2B5EF4-FFF2-40B4-BE49-F238E27FC236}">
                <a16:creationId xmlns:a16="http://schemas.microsoft.com/office/drawing/2014/main" id="{B36A2E0A-BED4-4A2C-80FB-BE826C919C64}"/>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Open Question is only supported on Version 2.0 or newer.</a:t>
            </a:r>
            <a:endParaRPr kumimoji="0" lang="x-none"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nvGrpSpPr>
          <p:cNvPr id="10" name="组合 9">
            <a:extLst>
              <a:ext uri="{FF2B5EF4-FFF2-40B4-BE49-F238E27FC236}">
                <a16:creationId xmlns:a16="http://schemas.microsoft.com/office/drawing/2014/main" id="{44F0008B-EC23-4E1B-9516-2B4A1F445A07}"/>
              </a:ext>
            </a:extLst>
          </p:cNvPr>
          <p:cNvGrpSpPr/>
          <p:nvPr>
            <p:custDataLst>
              <p:tags r:id="rId5"/>
            </p:custDataLst>
          </p:nvPr>
        </p:nvGrpSpPr>
        <p:grpSpPr>
          <a:xfrm>
            <a:off x="0" y="0"/>
            <a:ext cx="12192000" cy="635000"/>
            <a:chOff x="0" y="0"/>
            <a:chExt cx="12192000" cy="635000"/>
          </a:xfrm>
        </p:grpSpPr>
        <p:sp>
          <p:nvSpPr>
            <p:cNvPr id="6" name="TitleBackground">
              <a:extLst>
                <a:ext uri="{FF2B5EF4-FFF2-40B4-BE49-F238E27FC236}">
                  <a16:creationId xmlns:a16="http://schemas.microsoft.com/office/drawing/2014/main" id="{56A4AEC3-A844-4A29-A9AE-E493794E3F05}"/>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7" name="ColorBlock">
              <a:extLst>
                <a:ext uri="{FF2B5EF4-FFF2-40B4-BE49-F238E27FC236}">
                  <a16:creationId xmlns:a16="http://schemas.microsoft.com/office/drawing/2014/main" id="{B770D5DD-69A8-45F5-8C8A-C21FE88C4AED}"/>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8" name="TypeText">
              <a:extLst>
                <a:ext uri="{FF2B5EF4-FFF2-40B4-BE49-F238E27FC236}">
                  <a16:creationId xmlns:a16="http://schemas.microsoft.com/office/drawing/2014/main" id="{1E451241-E0BF-4983-BCE0-A6807117478A}"/>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Open Question</a:t>
              </a:r>
              <a:endParaRPr kumimoji="0" lang="x-none"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9" name="TipText">
              <a:extLst>
                <a:ext uri="{FF2B5EF4-FFF2-40B4-BE49-F238E27FC236}">
                  <a16:creationId xmlns:a16="http://schemas.microsoft.com/office/drawing/2014/main" id="{394F2A14-186D-45DF-A50B-011380BB4EB9}"/>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Points: 10</a:t>
              </a:r>
              <a:endParaRPr kumimoji="0" lang="x-none" sz="14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pic>
        <p:nvPicPr>
          <p:cNvPr id="3" name="图片 2">
            <a:extLst>
              <a:ext uri="{FF2B5EF4-FFF2-40B4-BE49-F238E27FC236}">
                <a16:creationId xmlns:a16="http://schemas.microsoft.com/office/drawing/2014/main" id="{0015F700-26DB-427C-A31E-226197AE7C41}"/>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6614597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p:txBody>
          <a:bodyPr/>
          <a:lstStyle/>
          <a:p>
            <a:r>
              <a:rPr lang="en-US" dirty="0"/>
              <a:t>Tactics and Interactions - example</a:t>
            </a:r>
          </a:p>
        </p:txBody>
      </p:sp>
      <p:sp>
        <p:nvSpPr>
          <p:cNvPr id="802819" name="Rectangle 3"/>
          <p:cNvSpPr>
            <a:spLocks noGrp="1" noChangeArrowheads="1"/>
          </p:cNvSpPr>
          <p:nvPr>
            <p:ph idx="1"/>
          </p:nvPr>
        </p:nvSpPr>
        <p:spPr/>
        <p:txBody>
          <a:bodyPr/>
          <a:lstStyle/>
          <a:p>
            <a:pPr>
              <a:spcBef>
                <a:spcPct val="25000"/>
              </a:spcBef>
              <a:buFont typeface="Wingdings" pitchFamily="2" charset="2"/>
              <a:buNone/>
            </a:pPr>
            <a:r>
              <a:rPr lang="en-US" dirty="0"/>
              <a:t>A tactic to address the performance side-effect that we will use is “Increase Available Resources”.</a:t>
            </a:r>
          </a:p>
        </p:txBody>
      </p:sp>
      <p:sp>
        <p:nvSpPr>
          <p:cNvPr id="2" name="页脚占位符 1">
            <a:extLst>
              <a:ext uri="{FF2B5EF4-FFF2-40B4-BE49-F238E27FC236}">
                <a16:creationId xmlns:a16="http://schemas.microsoft.com/office/drawing/2014/main" id="{6EFDE496-C52E-4B43-B88F-3169591EC607}"/>
              </a:ext>
            </a:extLst>
          </p:cNvPr>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Software Architecture</a:t>
            </a:r>
            <a:endParaRPr kumimoji="0" lang="en-AU"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941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28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18F5D208-F7A6-42C5-8070-35461D9A6C38}"/>
              </a:ext>
            </a:extLst>
          </p:cNvPr>
          <p:cNvSpPr/>
          <p:nvPr>
            <p:custDataLst>
              <p:tags r:id="rId2"/>
            </p:custDataLst>
          </p:nvPr>
        </p:nvSpPr>
        <p:spPr>
          <a:xfrm>
            <a:off x="12573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srgbClr val="FFFFFF"/>
              </a:solidFill>
              <a:effectLst/>
              <a:uLnTx/>
              <a:uFillTx/>
              <a:ea typeface="+mn-ea"/>
              <a:cs typeface="+mn-cs"/>
            </a:endParaRPr>
          </a:p>
        </p:txBody>
      </p:sp>
      <p:sp>
        <p:nvSpPr>
          <p:cNvPr id="6" name="文本框 5">
            <a:extLst>
              <a:ext uri="{FF2B5EF4-FFF2-40B4-BE49-F238E27FC236}">
                <a16:creationId xmlns:a16="http://schemas.microsoft.com/office/drawing/2014/main" id="{885C235D-B8F6-43CF-A46E-B661135FF649}"/>
              </a:ext>
            </a:extLst>
          </p:cNvPr>
          <p:cNvSpPr txBox="1"/>
          <p:nvPr>
            <p:custDataLst>
              <p:tags r:id="rId3"/>
            </p:custDataLst>
          </p:nvPr>
        </p:nvSpPr>
        <p:spPr>
          <a:xfrm>
            <a:off x="1219200" y="635000"/>
            <a:ext cx="9753600" cy="2143125"/>
          </a:xfrm>
          <a:prstGeom prst="rect">
            <a:avLst/>
          </a:prstGeom>
          <a:noFill/>
        </p:spPr>
        <p:txBody>
          <a:bodyPr vert="horz"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Will using the tactics “increase available resources” introduce any side effects to the system? </a:t>
            </a:r>
            <a:endParaRPr kumimoji="0" lang="x-none"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7" name="矩形: 圆角 6">
            <a:extLst>
              <a:ext uri="{FF2B5EF4-FFF2-40B4-BE49-F238E27FC236}">
                <a16:creationId xmlns:a16="http://schemas.microsoft.com/office/drawing/2014/main" id="{1D5E7930-F189-43E8-9262-A741884DBBEB}"/>
              </a:ext>
            </a:extLst>
          </p:cNvPr>
          <p:cNvSpPr/>
          <p:nvPr>
            <p:custDataLst>
              <p:tags r:id="rId4"/>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Answer</a:t>
            </a:r>
            <a:endParaRPr kumimoji="0" lang="x-none"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3" name="矩形 12">
            <a:extLst>
              <a:ext uri="{FF2B5EF4-FFF2-40B4-BE49-F238E27FC236}">
                <a16:creationId xmlns:a16="http://schemas.microsoft.com/office/drawing/2014/main" id="{121393BB-09C1-4B9D-9F43-253C59BA0969}"/>
              </a:ext>
            </a:extLst>
          </p:cNvPr>
          <p:cNvSpPr/>
          <p:nvPr>
            <p:custDataLst>
              <p:tags r:id="rId5"/>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Open Question is only supported on Version 2.0 or newer.</a:t>
            </a:r>
            <a:endParaRPr kumimoji="0" lang="x-none"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9" name="文本框 18">
            <a:extLst>
              <a:ext uri="{FF2B5EF4-FFF2-40B4-BE49-F238E27FC236}">
                <a16:creationId xmlns:a16="http://schemas.microsoft.com/office/drawing/2014/main" id="{200E922B-49E4-4397-A481-22314B09E200}"/>
              </a:ext>
            </a:extLst>
          </p:cNvPr>
          <p:cNvSpPr txBox="1"/>
          <p:nvPr>
            <p:custDataLst>
              <p:tags r:id="rId6"/>
            </p:custDataLst>
          </p:nvPr>
        </p:nvSpPr>
        <p:spPr>
          <a:xfrm>
            <a:off x="12661900" y="6326832"/>
            <a:ext cx="3662680" cy="461665"/>
          </a:xfrm>
          <a:prstGeom prst="rect">
            <a:avLst/>
          </a:prstGeom>
          <a:solidFill>
            <a:srgbClr val="FBFAEF"/>
          </a:solidFill>
          <a:ln w="12700">
            <a:noFill/>
          </a:ln>
        </p:spPr>
        <p:txBody>
          <a:bodyPr vert="horz"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Text\Image\Formula are allowed and all the content should be placed in this area</a:t>
            </a:r>
            <a:endParaRPr kumimoji="0" lang="x-none" sz="12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20" name="文本框 19">
            <a:extLst>
              <a:ext uri="{FF2B5EF4-FFF2-40B4-BE49-F238E27FC236}">
                <a16:creationId xmlns:a16="http://schemas.microsoft.com/office/drawing/2014/main" id="{86810341-8467-4B3A-8786-9EAF994D9348}"/>
              </a:ext>
            </a:extLst>
          </p:cNvPr>
          <p:cNvSpPr txBox="1"/>
          <p:nvPr>
            <p:custDataLst>
              <p:tags r:id="rId7"/>
            </p:custDataLst>
          </p:nvPr>
        </p:nvSpPr>
        <p:spPr>
          <a:xfrm>
            <a:off x="12827000" y="1270000"/>
            <a:ext cx="3332480" cy="2246769"/>
          </a:xfrm>
          <a:prstGeom prst="rect">
            <a:avLst/>
          </a:prstGeom>
          <a:noFill/>
        </p:spPr>
        <p:txBody>
          <a:bodyPr vert="horz"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Yes, for example, </a:t>
            </a:r>
            <a:r>
              <a:rPr kumimoji="0" lang="en-US"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cost: increased resources cost more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performance: how to utilize the increase resources efficiently?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x-none" sz="20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nvGrpSpPr>
          <p:cNvPr id="18" name="组合 17">
            <a:extLst>
              <a:ext uri="{FF2B5EF4-FFF2-40B4-BE49-F238E27FC236}">
                <a16:creationId xmlns:a16="http://schemas.microsoft.com/office/drawing/2014/main" id="{0FDABF65-1BFB-4635-BAAB-F39FC2CFD3C4}"/>
              </a:ext>
            </a:extLst>
          </p:cNvPr>
          <p:cNvGrpSpPr/>
          <p:nvPr>
            <p:custDataLst>
              <p:tags r:id="rId8"/>
            </p:custDataLst>
          </p:nvPr>
        </p:nvGrpSpPr>
        <p:grpSpPr>
          <a:xfrm>
            <a:off x="12585700" y="0"/>
            <a:ext cx="3815080" cy="647700"/>
            <a:chOff x="12585700" y="0"/>
            <a:chExt cx="3815080" cy="647700"/>
          </a:xfrm>
        </p:grpSpPr>
        <p:sp>
          <p:nvSpPr>
            <p:cNvPr id="15" name="RemarkBack">
              <a:extLst>
                <a:ext uri="{FF2B5EF4-FFF2-40B4-BE49-F238E27FC236}">
                  <a16:creationId xmlns:a16="http://schemas.microsoft.com/office/drawing/2014/main" id="{5BAA0C2C-95D1-433D-90B2-69FB8B739DB1}"/>
                </a:ext>
              </a:extLst>
            </p:cNvPr>
            <p:cNvSpPr/>
            <p:nvPr>
              <p:custDataLst>
                <p:tags r:id="rId15"/>
              </p:custDataLst>
            </p:nvPr>
          </p:nvSpPr>
          <p:spPr>
            <a:xfrm>
              <a:off x="12585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16" name="RemarkBlock">
              <a:extLst>
                <a:ext uri="{FF2B5EF4-FFF2-40B4-BE49-F238E27FC236}">
                  <a16:creationId xmlns:a16="http://schemas.microsoft.com/office/drawing/2014/main" id="{52784C5B-6875-46C3-BA95-EE7BAD2F83DE}"/>
                </a:ext>
              </a:extLst>
            </p:cNvPr>
            <p:cNvSpPr/>
            <p:nvPr>
              <p:custDataLst>
                <p:tags r:id="rId16"/>
              </p:custDataLst>
            </p:nvPr>
          </p:nvSpPr>
          <p:spPr>
            <a:xfrm>
              <a:off x="12585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17" name="RemarkTitleText">
              <a:extLst>
                <a:ext uri="{FF2B5EF4-FFF2-40B4-BE49-F238E27FC236}">
                  <a16:creationId xmlns:a16="http://schemas.microsoft.com/office/drawing/2014/main" id="{35046C90-523F-4233-B7F7-D867F66D7803}"/>
                </a:ext>
              </a:extLst>
            </p:cNvPr>
            <p:cNvSpPr txBox="1"/>
            <p:nvPr>
              <p:custDataLst>
                <p:tags r:id="rId17"/>
              </p:custDataLst>
            </p:nvPr>
          </p:nvSpPr>
          <p:spPr>
            <a:xfrm>
              <a:off x="12827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Remark</a:t>
              </a:r>
              <a:endParaRPr kumimoji="0" lang="x-none"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grpSp>
        <p:nvGrpSpPr>
          <p:cNvPr id="12" name="组合 11">
            <a:extLst>
              <a:ext uri="{FF2B5EF4-FFF2-40B4-BE49-F238E27FC236}">
                <a16:creationId xmlns:a16="http://schemas.microsoft.com/office/drawing/2014/main" id="{B518188B-238A-4BF7-B2E4-11BA98DA37ED}"/>
              </a:ext>
            </a:extLst>
          </p:cNvPr>
          <p:cNvGrpSpPr/>
          <p:nvPr>
            <p:custDataLst>
              <p:tags r:id="rId9"/>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B215042A-AE0C-4243-8D07-1096F2AFCA98}"/>
                </a:ext>
              </a:extLst>
            </p:cNvPr>
            <p:cNvSpPr/>
            <p:nvPr>
              <p:custDataLst>
                <p:tags r:id="rId11"/>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9" name="ColorBlock">
              <a:extLst>
                <a:ext uri="{FF2B5EF4-FFF2-40B4-BE49-F238E27FC236}">
                  <a16:creationId xmlns:a16="http://schemas.microsoft.com/office/drawing/2014/main" id="{13F9FE7F-836C-444D-A87A-EA8A00BCA411}"/>
                </a:ext>
              </a:extLst>
            </p:cNvPr>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10" name="TypeText">
              <a:extLst>
                <a:ext uri="{FF2B5EF4-FFF2-40B4-BE49-F238E27FC236}">
                  <a16:creationId xmlns:a16="http://schemas.microsoft.com/office/drawing/2014/main" id="{4150BF17-CCF2-4342-93F9-4758462E2C1C}"/>
                </a:ext>
              </a:extLst>
            </p:cNvPr>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Open Question</a:t>
              </a:r>
              <a:endParaRPr kumimoji="0" lang="x-none"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1" name="TipText">
              <a:extLst>
                <a:ext uri="{FF2B5EF4-FFF2-40B4-BE49-F238E27FC236}">
                  <a16:creationId xmlns:a16="http://schemas.microsoft.com/office/drawing/2014/main" id="{DDB98895-DB82-4C85-AAA8-22FC32011292}"/>
                </a:ext>
              </a:extLst>
            </p:cNvPr>
            <p:cNvSpPr txBox="1"/>
            <p:nvPr>
              <p:custDataLst>
                <p:tags r:id="rId14"/>
              </p:custDataLst>
            </p:nvPr>
          </p:nvSpPr>
          <p:spPr>
            <a:xfrm>
              <a:off x="2173605" y="109220"/>
              <a:ext cx="2286000" cy="508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Points: 10</a:t>
              </a:r>
              <a:endParaRPr kumimoji="0" lang="x-none" sz="14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pic>
        <p:nvPicPr>
          <p:cNvPr id="5" name="图片 4">
            <a:extLst>
              <a:ext uri="{FF2B5EF4-FFF2-40B4-BE49-F238E27FC236}">
                <a16:creationId xmlns:a16="http://schemas.microsoft.com/office/drawing/2014/main" id="{B96D9FAC-7D1A-46AB-933F-21B594596A93}"/>
              </a:ext>
            </a:extLst>
          </p:cNvPr>
          <p:cNvPicPr>
            <a:picLocks/>
          </p:cNvPicPr>
          <p:nvPr>
            <p:custDataLst>
              <p:tags r:id="rId10"/>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809859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a:t>
            </a:r>
            <a:r>
              <a:rPr lang="en-US" baseline="0" dirty="0"/>
              <a:t> </a:t>
            </a:r>
            <a:r>
              <a:rPr lang="en-US" dirty="0"/>
              <a:t>Pattern</a:t>
            </a:r>
          </a:p>
        </p:txBody>
      </p:sp>
      <p:sp>
        <p:nvSpPr>
          <p:cNvPr id="3" name="Content Placeholder 2"/>
          <p:cNvSpPr>
            <a:spLocks noGrp="1"/>
          </p:cNvSpPr>
          <p:nvPr>
            <p:ph idx="1"/>
          </p:nvPr>
        </p:nvSpPr>
        <p:spPr/>
        <p:txBody>
          <a:bodyPr>
            <a:normAutofit/>
          </a:bodyPr>
          <a:lstStyle/>
          <a:p>
            <a:r>
              <a:rPr lang="en-US" sz="3400" b="1" dirty="0"/>
              <a:t>Solution: </a:t>
            </a:r>
            <a:r>
              <a:rPr lang="en-US" sz="3400" dirty="0"/>
              <a:t>the layered pattern divides the software into units called layers.</a:t>
            </a:r>
          </a:p>
          <a:p>
            <a:r>
              <a:rPr lang="en-US" sz="3400" dirty="0"/>
              <a:t>Each layer is a grouping of modules that offers a cohesive set of services.</a:t>
            </a:r>
          </a:p>
          <a:p>
            <a:r>
              <a:rPr lang="en-US" altLang="zh-CN" sz="3400" dirty="0"/>
              <a:t>Each layer is exposed through a public </a:t>
            </a:r>
            <a:r>
              <a:rPr lang="en-US" altLang="zh-CN" sz="3400" dirty="0">
                <a:solidFill>
                  <a:srgbClr val="C00000"/>
                </a:solidFill>
              </a:rPr>
              <a:t>interface</a:t>
            </a:r>
            <a:r>
              <a:rPr lang="en-US" altLang="zh-CN" sz="3400" dirty="0"/>
              <a:t>.</a:t>
            </a:r>
            <a:endParaRPr lang="en-US" sz="3400" dirty="0"/>
          </a:p>
          <a:p>
            <a:r>
              <a:rPr lang="en-US" sz="3400" dirty="0"/>
              <a:t>The usage must be unidirectional.</a:t>
            </a:r>
            <a:endParaRPr lang="en-US" sz="32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1320850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p:txBody>
          <a:bodyPr/>
          <a:lstStyle/>
          <a:p>
            <a:r>
              <a:rPr lang="en-US" dirty="0"/>
              <a:t>Tactics and Interactions - example</a:t>
            </a:r>
          </a:p>
        </p:txBody>
      </p:sp>
      <p:sp>
        <p:nvSpPr>
          <p:cNvPr id="802819" name="Rectangle 3"/>
          <p:cNvSpPr>
            <a:spLocks noGrp="1" noChangeArrowheads="1"/>
          </p:cNvSpPr>
          <p:nvPr>
            <p:ph idx="1"/>
          </p:nvPr>
        </p:nvSpPr>
        <p:spPr/>
        <p:txBody>
          <a:bodyPr>
            <a:normAutofit/>
          </a:bodyPr>
          <a:lstStyle/>
          <a:p>
            <a:pPr>
              <a:spcBef>
                <a:spcPct val="25000"/>
              </a:spcBef>
              <a:buFont typeface="Wingdings" pitchFamily="2" charset="2"/>
              <a:buNone/>
            </a:pPr>
            <a:r>
              <a:rPr lang="en-US" sz="3200" dirty="0"/>
              <a:t>Common side effects of Increase Available Resources are:</a:t>
            </a:r>
          </a:p>
          <a:p>
            <a:pPr>
              <a:spcBef>
                <a:spcPct val="25000"/>
              </a:spcBef>
            </a:pPr>
            <a:r>
              <a:rPr lang="en-US" dirty="0"/>
              <a:t>cost: increased resources cost more</a:t>
            </a:r>
          </a:p>
          <a:p>
            <a:pPr>
              <a:spcBef>
                <a:spcPct val="25000"/>
              </a:spcBef>
            </a:pPr>
            <a:r>
              <a:rPr lang="en-US" dirty="0"/>
              <a:t>performance: how to utilize the increase resources efficiently?</a:t>
            </a:r>
          </a:p>
        </p:txBody>
      </p:sp>
      <p:sp>
        <p:nvSpPr>
          <p:cNvPr id="2" name="页脚占位符 1">
            <a:extLst>
              <a:ext uri="{FF2B5EF4-FFF2-40B4-BE49-F238E27FC236}">
                <a16:creationId xmlns:a16="http://schemas.microsoft.com/office/drawing/2014/main" id="{6EFDE496-C52E-4B43-B88F-3169591EC607}"/>
              </a:ext>
            </a:extLst>
          </p:cNvPr>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Software Architecture</a:t>
            </a:r>
            <a:endParaRPr kumimoji="0" lang="en-AU"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0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28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28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p:txBody>
          <a:bodyPr/>
          <a:lstStyle/>
          <a:p>
            <a:r>
              <a:rPr lang="en-US" dirty="0"/>
              <a:t>Tactics and Interactions - example</a:t>
            </a:r>
          </a:p>
        </p:txBody>
      </p:sp>
      <p:sp>
        <p:nvSpPr>
          <p:cNvPr id="3" name="日期占位符 2">
            <a:extLst>
              <a:ext uri="{FF2B5EF4-FFF2-40B4-BE49-F238E27FC236}">
                <a16:creationId xmlns:a16="http://schemas.microsoft.com/office/drawing/2014/main" id="{2E3A0465-0195-42E3-ACD1-56852CB585F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灯片编号占位符 3">
            <a:extLst>
              <a:ext uri="{FF2B5EF4-FFF2-40B4-BE49-F238E27FC236}">
                <a16:creationId xmlns:a16="http://schemas.microsoft.com/office/drawing/2014/main" id="{8BABE653-49E2-4541-92D0-2BDE6F9B5C7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E8C58C-0836-46C6-8F9A-AF87B5CA09C9}" type="slidenum">
              <a:rPr kumimoji="0" lang="en-A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A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页脚占位符 1">
            <a:extLst>
              <a:ext uri="{FF2B5EF4-FFF2-40B4-BE49-F238E27FC236}">
                <a16:creationId xmlns:a16="http://schemas.microsoft.com/office/drawing/2014/main" id="{BBBA16D4-0AC8-4E01-A343-F5F6E266327E}"/>
              </a:ext>
            </a:extLst>
          </p:cNvPr>
          <p:cNvSpPr>
            <a:spLocks noGrp="1"/>
          </p:cNvSpPr>
          <p:nvPr>
            <p:ph type="ftr" sz="quarter" idx="4294967295"/>
          </p:nvPr>
        </p:nvSpPr>
        <p:spPr>
          <a:xfrm>
            <a:off x="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Software Architecture</a:t>
            </a:r>
            <a:endParaRPr kumimoji="0" lang="en-AU"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18" name="Group 17"/>
          <p:cNvGrpSpPr/>
          <p:nvPr/>
        </p:nvGrpSpPr>
        <p:grpSpPr>
          <a:xfrm>
            <a:off x="4154260" y="1292087"/>
            <a:ext cx="6242069" cy="4932501"/>
            <a:chOff x="2209800" y="1143000"/>
            <a:chExt cx="5257800" cy="4533900"/>
          </a:xfrm>
        </p:grpSpPr>
        <p:sp>
          <p:nvSpPr>
            <p:cNvPr id="804867" name="Rectangle 3"/>
            <p:cNvSpPr>
              <a:spLocks noChangeArrowheads="1"/>
            </p:cNvSpPr>
            <p:nvPr/>
          </p:nvSpPr>
          <p:spPr bwMode="auto">
            <a:xfrm>
              <a:off x="3352800" y="1143000"/>
              <a:ext cx="2057400" cy="742950"/>
            </a:xfrm>
            <a:prstGeom prst="rect">
              <a:avLst/>
            </a:prstGeom>
            <a:solidFill>
              <a:schemeClr val="accent1"/>
            </a:solidFill>
            <a:ln w="9525">
              <a:solidFill>
                <a:schemeClr val="tx1"/>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System</a:t>
              </a:r>
            </a:p>
          </p:txBody>
        </p:sp>
        <p:sp>
          <p:nvSpPr>
            <p:cNvPr id="804868" name="Line 4"/>
            <p:cNvSpPr>
              <a:spLocks noChangeShapeType="1"/>
            </p:cNvSpPr>
            <p:nvPr/>
          </p:nvSpPr>
          <p:spPr bwMode="auto">
            <a:xfrm>
              <a:off x="4419600" y="1885950"/>
              <a:ext cx="0" cy="457200"/>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4869" name="Oval 5"/>
            <p:cNvSpPr>
              <a:spLocks noChangeArrowheads="1"/>
            </p:cNvSpPr>
            <p:nvPr/>
          </p:nvSpPr>
          <p:spPr bwMode="auto">
            <a:xfrm>
              <a:off x="3429000" y="2343150"/>
              <a:ext cx="1981200" cy="342900"/>
            </a:xfrm>
            <a:prstGeom prst="ellipse">
              <a:avLst/>
            </a:prstGeom>
            <a:solidFill>
              <a:schemeClr val="accent1"/>
            </a:solidFill>
            <a:ln w="9525">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Ping/Echo</a:t>
              </a:r>
            </a:p>
          </p:txBody>
        </p:sp>
        <p:sp>
          <p:nvSpPr>
            <p:cNvPr id="804871" name="AutoShape 7"/>
            <p:cNvSpPr>
              <a:spLocks noChangeArrowheads="1"/>
            </p:cNvSpPr>
            <p:nvPr/>
          </p:nvSpPr>
          <p:spPr bwMode="auto">
            <a:xfrm>
              <a:off x="2209800" y="33147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Add to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system</a:t>
              </a:r>
            </a:p>
          </p:txBody>
        </p:sp>
        <p:sp>
          <p:nvSpPr>
            <p:cNvPr id="804872" name="Line 8"/>
            <p:cNvSpPr>
              <a:spLocks noChangeShapeType="1"/>
            </p:cNvSpPr>
            <p:nvPr/>
          </p:nvSpPr>
          <p:spPr bwMode="auto">
            <a:xfrm flipH="1">
              <a:off x="2895600" y="2686050"/>
              <a:ext cx="1524000" cy="628650"/>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4873" name="AutoShape 9"/>
            <p:cNvSpPr>
              <a:spLocks noChangeArrowheads="1"/>
            </p:cNvSpPr>
            <p:nvPr/>
          </p:nvSpPr>
          <p:spPr bwMode="auto">
            <a:xfrm>
              <a:off x="3771900" y="33147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Ping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flood</a:t>
              </a:r>
            </a:p>
          </p:txBody>
        </p:sp>
        <p:sp>
          <p:nvSpPr>
            <p:cNvPr id="804874" name="Line 10"/>
            <p:cNvSpPr>
              <a:spLocks noChangeShapeType="1"/>
            </p:cNvSpPr>
            <p:nvPr/>
          </p:nvSpPr>
          <p:spPr bwMode="auto">
            <a:xfrm>
              <a:off x="4419600" y="2686050"/>
              <a:ext cx="0" cy="628650"/>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4875" name="AutoShape 11"/>
            <p:cNvSpPr>
              <a:spLocks noChangeArrowheads="1"/>
            </p:cNvSpPr>
            <p:nvPr/>
          </p:nvSpPr>
          <p:spPr bwMode="auto">
            <a:xfrm>
              <a:off x="5334000" y="33147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Performance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overhead</a:t>
              </a:r>
            </a:p>
          </p:txBody>
        </p:sp>
        <p:sp>
          <p:nvSpPr>
            <p:cNvPr id="804876" name="Line 12"/>
            <p:cNvSpPr>
              <a:spLocks noChangeShapeType="1"/>
            </p:cNvSpPr>
            <p:nvPr/>
          </p:nvSpPr>
          <p:spPr bwMode="auto">
            <a:xfrm>
              <a:off x="4419600" y="2686050"/>
              <a:ext cx="1600200" cy="628650"/>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4878" name="Line 14"/>
            <p:cNvSpPr>
              <a:spLocks noChangeShapeType="1"/>
            </p:cNvSpPr>
            <p:nvPr/>
          </p:nvSpPr>
          <p:spPr bwMode="auto">
            <a:xfrm>
              <a:off x="6019800" y="3867150"/>
              <a:ext cx="0" cy="457200"/>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4879" name="Oval 15"/>
            <p:cNvSpPr>
              <a:spLocks noChangeArrowheads="1"/>
            </p:cNvSpPr>
            <p:nvPr/>
          </p:nvSpPr>
          <p:spPr bwMode="auto">
            <a:xfrm>
              <a:off x="5029200" y="4038600"/>
              <a:ext cx="2057400" cy="609600"/>
            </a:xfrm>
            <a:prstGeom prst="ellipse">
              <a:avLst/>
            </a:prstGeom>
            <a:solidFill>
              <a:schemeClr val="accent1"/>
            </a:solidFill>
            <a:ln w="9525">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Increase Available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Resources</a:t>
              </a:r>
            </a:p>
          </p:txBody>
        </p:sp>
        <p:sp>
          <p:nvSpPr>
            <p:cNvPr id="804881" name="AutoShape 17"/>
            <p:cNvSpPr>
              <a:spLocks noChangeArrowheads="1"/>
            </p:cNvSpPr>
            <p:nvPr/>
          </p:nvSpPr>
          <p:spPr bwMode="auto">
            <a:xfrm>
              <a:off x="4724400" y="51054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Cost</a:t>
              </a:r>
            </a:p>
          </p:txBody>
        </p:sp>
        <p:sp>
          <p:nvSpPr>
            <p:cNvPr id="804882" name="Line 18"/>
            <p:cNvSpPr>
              <a:spLocks noChangeShapeType="1"/>
            </p:cNvSpPr>
            <p:nvPr/>
          </p:nvSpPr>
          <p:spPr bwMode="auto">
            <a:xfrm flipH="1">
              <a:off x="5410200" y="4667250"/>
              <a:ext cx="609600" cy="438150"/>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4885" name="AutoShape 21"/>
            <p:cNvSpPr>
              <a:spLocks noChangeArrowheads="1"/>
            </p:cNvSpPr>
            <p:nvPr/>
          </p:nvSpPr>
          <p:spPr bwMode="auto">
            <a:xfrm>
              <a:off x="6172200" y="51054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Resource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Utilization</a:t>
              </a:r>
            </a:p>
          </p:txBody>
        </p:sp>
        <p:sp>
          <p:nvSpPr>
            <p:cNvPr id="804886" name="Line 22"/>
            <p:cNvSpPr>
              <a:spLocks noChangeShapeType="1"/>
            </p:cNvSpPr>
            <p:nvPr/>
          </p:nvSpPr>
          <p:spPr bwMode="auto">
            <a:xfrm>
              <a:off x="6019800" y="4667250"/>
              <a:ext cx="838200" cy="438150"/>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3" name="椭圆 22">
            <a:extLst>
              <a:ext uri="{FF2B5EF4-FFF2-40B4-BE49-F238E27FC236}">
                <a16:creationId xmlns:a16="http://schemas.microsoft.com/office/drawing/2014/main" id="{D4763778-67E7-4D66-802A-2274085F4A67}"/>
              </a:ext>
            </a:extLst>
          </p:cNvPr>
          <p:cNvSpPr/>
          <p:nvPr/>
        </p:nvSpPr>
        <p:spPr>
          <a:xfrm>
            <a:off x="8588442" y="5141419"/>
            <a:ext cx="2588709" cy="1503146"/>
          </a:xfrm>
          <a:prstGeom prst="ellipse">
            <a:avLst/>
          </a:prstGeom>
          <a:solidFill>
            <a:srgbClr val="FFFF00">
              <a:alpha val="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Tree>
    <p:extLst>
      <p:ext uri="{BB962C8B-B14F-4D97-AF65-F5344CB8AC3E}">
        <p14:creationId xmlns:p14="http://schemas.microsoft.com/office/powerpoint/2010/main" val="7601904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F54562F1-0AAF-4F71-A715-6064C495DF2A}"/>
              </a:ext>
            </a:extLst>
          </p:cNvPr>
          <p:cNvSpPr/>
          <p:nvPr>
            <p:custDataLst>
              <p:tags r:id="rId2"/>
            </p:custDataLst>
          </p:nvPr>
        </p:nvSpPr>
        <p:spPr>
          <a:xfrm>
            <a:off x="12573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srgbClr val="FFFFFF"/>
              </a:solidFill>
              <a:effectLst/>
              <a:uLnTx/>
              <a:uFillTx/>
              <a:ea typeface="+mn-ea"/>
              <a:cs typeface="+mn-cs"/>
            </a:endParaRPr>
          </a:p>
        </p:txBody>
      </p:sp>
      <p:sp>
        <p:nvSpPr>
          <p:cNvPr id="6" name="文本框 5">
            <a:extLst>
              <a:ext uri="{FF2B5EF4-FFF2-40B4-BE49-F238E27FC236}">
                <a16:creationId xmlns:a16="http://schemas.microsoft.com/office/drawing/2014/main" id="{1E344A80-1196-4A76-8F46-5E80884919C1}"/>
              </a:ext>
            </a:extLst>
          </p:cNvPr>
          <p:cNvSpPr txBox="1"/>
          <p:nvPr>
            <p:custDataLst>
              <p:tags r:id="rId3"/>
            </p:custDataLst>
          </p:nvPr>
        </p:nvSpPr>
        <p:spPr>
          <a:xfrm>
            <a:off x="1219200" y="635000"/>
            <a:ext cx="9753600" cy="2143125"/>
          </a:xfrm>
          <a:prstGeom prst="rect">
            <a:avLst/>
          </a:prstGeom>
          <a:noFill/>
        </p:spPr>
        <p:txBody>
          <a:bodyPr vert="horz"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What is the next step we can take?</a:t>
            </a:r>
            <a:endParaRPr kumimoji="0" lang="x-none"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7" name="矩形: 圆角 6">
            <a:extLst>
              <a:ext uri="{FF2B5EF4-FFF2-40B4-BE49-F238E27FC236}">
                <a16:creationId xmlns:a16="http://schemas.microsoft.com/office/drawing/2014/main" id="{E7580FC4-1155-44F7-9C9E-9B55E6250897}"/>
              </a:ext>
            </a:extLst>
          </p:cNvPr>
          <p:cNvSpPr/>
          <p:nvPr>
            <p:custDataLst>
              <p:tags r:id="rId4"/>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Answer</a:t>
            </a:r>
            <a:endParaRPr kumimoji="0" lang="x-none"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3" name="矩形 12">
            <a:extLst>
              <a:ext uri="{FF2B5EF4-FFF2-40B4-BE49-F238E27FC236}">
                <a16:creationId xmlns:a16="http://schemas.microsoft.com/office/drawing/2014/main" id="{D369968C-0121-4903-9B9A-5157C4B632A0}"/>
              </a:ext>
            </a:extLst>
          </p:cNvPr>
          <p:cNvSpPr/>
          <p:nvPr>
            <p:custDataLst>
              <p:tags r:id="rId5"/>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Open Question is only supported on Version 2.0 or newer.</a:t>
            </a:r>
            <a:endParaRPr kumimoji="0" lang="x-none" sz="16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9" name="文本框 18">
            <a:extLst>
              <a:ext uri="{FF2B5EF4-FFF2-40B4-BE49-F238E27FC236}">
                <a16:creationId xmlns:a16="http://schemas.microsoft.com/office/drawing/2014/main" id="{B6340179-5AB3-4764-A7A5-15A18F56223C}"/>
              </a:ext>
            </a:extLst>
          </p:cNvPr>
          <p:cNvSpPr txBox="1"/>
          <p:nvPr>
            <p:custDataLst>
              <p:tags r:id="rId6"/>
            </p:custDataLst>
          </p:nvPr>
        </p:nvSpPr>
        <p:spPr>
          <a:xfrm>
            <a:off x="12661900" y="6326832"/>
            <a:ext cx="3662680" cy="461665"/>
          </a:xfrm>
          <a:prstGeom prst="rect">
            <a:avLst/>
          </a:prstGeom>
          <a:solidFill>
            <a:srgbClr val="FBFAEF"/>
          </a:solidFill>
          <a:ln w="12700">
            <a:noFill/>
          </a:ln>
        </p:spPr>
        <p:txBody>
          <a:bodyPr vert="horz"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Text\Image\Formula are allowed and all the content should be placed in this area</a:t>
            </a:r>
            <a:endParaRPr kumimoji="0" lang="x-none" sz="1200" b="0" i="0" u="none" strike="noStrike" kern="1200" cap="none" spc="0" normalizeH="0" baseline="0" noProof="0">
              <a:ln>
                <a:noFill/>
              </a:ln>
              <a:solidFill>
                <a:srgbClr val="F84F41"/>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20" name="文本框 19">
            <a:extLst>
              <a:ext uri="{FF2B5EF4-FFF2-40B4-BE49-F238E27FC236}">
                <a16:creationId xmlns:a16="http://schemas.microsoft.com/office/drawing/2014/main" id="{E52EACB2-3ACC-4684-8A88-F1F9E8E89802}"/>
              </a:ext>
            </a:extLst>
          </p:cNvPr>
          <p:cNvSpPr txBox="1"/>
          <p:nvPr>
            <p:custDataLst>
              <p:tags r:id="rId7"/>
            </p:custDataLst>
          </p:nvPr>
        </p:nvSpPr>
        <p:spPr>
          <a:xfrm>
            <a:off x="12827000" y="1270000"/>
            <a:ext cx="3332480" cy="1631216"/>
          </a:xfrm>
          <a:prstGeom prst="rect">
            <a:avLst/>
          </a:prstGeom>
          <a:noFill/>
        </p:spPr>
        <p:txBody>
          <a:bodyPr vert="horz"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Address the problem</a:t>
            </a:r>
            <a:r>
              <a:rPr kumimoji="0" lang="en-US"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 of the efficient use of resources side-effect </a:t>
            </a:r>
            <a:r>
              <a:rPr kumimoji="0" lang="en-AU"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 by applying relevant performance tactics</a:t>
            </a:r>
            <a:endParaRPr kumimoji="0" lang="x-none" sz="20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nvGrpSpPr>
          <p:cNvPr id="18" name="组合 17">
            <a:extLst>
              <a:ext uri="{FF2B5EF4-FFF2-40B4-BE49-F238E27FC236}">
                <a16:creationId xmlns:a16="http://schemas.microsoft.com/office/drawing/2014/main" id="{22C50BF6-3BFF-4081-9B19-6898FCC7AF1E}"/>
              </a:ext>
            </a:extLst>
          </p:cNvPr>
          <p:cNvGrpSpPr/>
          <p:nvPr>
            <p:custDataLst>
              <p:tags r:id="rId8"/>
            </p:custDataLst>
          </p:nvPr>
        </p:nvGrpSpPr>
        <p:grpSpPr>
          <a:xfrm>
            <a:off x="12585700" y="0"/>
            <a:ext cx="3815080" cy="647700"/>
            <a:chOff x="12585700" y="0"/>
            <a:chExt cx="3815080" cy="647700"/>
          </a:xfrm>
        </p:grpSpPr>
        <p:sp>
          <p:nvSpPr>
            <p:cNvPr id="15" name="RemarkBack">
              <a:extLst>
                <a:ext uri="{FF2B5EF4-FFF2-40B4-BE49-F238E27FC236}">
                  <a16:creationId xmlns:a16="http://schemas.microsoft.com/office/drawing/2014/main" id="{C2DD528A-57F1-4B87-A520-85720C0CE581}"/>
                </a:ext>
              </a:extLst>
            </p:cNvPr>
            <p:cNvSpPr/>
            <p:nvPr>
              <p:custDataLst>
                <p:tags r:id="rId15"/>
              </p:custDataLst>
            </p:nvPr>
          </p:nvSpPr>
          <p:spPr>
            <a:xfrm>
              <a:off x="12585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16" name="RemarkBlock">
              <a:extLst>
                <a:ext uri="{FF2B5EF4-FFF2-40B4-BE49-F238E27FC236}">
                  <a16:creationId xmlns:a16="http://schemas.microsoft.com/office/drawing/2014/main" id="{03DFD629-8A93-4406-B5D6-A3F59AD73ECA}"/>
                </a:ext>
              </a:extLst>
            </p:cNvPr>
            <p:cNvSpPr/>
            <p:nvPr>
              <p:custDataLst>
                <p:tags r:id="rId16"/>
              </p:custDataLst>
            </p:nvPr>
          </p:nvSpPr>
          <p:spPr>
            <a:xfrm>
              <a:off x="12585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17" name="RemarkTitleText">
              <a:extLst>
                <a:ext uri="{FF2B5EF4-FFF2-40B4-BE49-F238E27FC236}">
                  <a16:creationId xmlns:a16="http://schemas.microsoft.com/office/drawing/2014/main" id="{227DBEFD-20EA-48CA-837E-A4591D7B4E45}"/>
                </a:ext>
              </a:extLst>
            </p:cNvPr>
            <p:cNvSpPr txBox="1"/>
            <p:nvPr>
              <p:custDataLst>
                <p:tags r:id="rId17"/>
              </p:custDataLst>
            </p:nvPr>
          </p:nvSpPr>
          <p:spPr>
            <a:xfrm>
              <a:off x="12827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Remark</a:t>
              </a:r>
              <a:endParaRPr kumimoji="0" lang="x-none"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grpSp>
        <p:nvGrpSpPr>
          <p:cNvPr id="12" name="组合 11">
            <a:extLst>
              <a:ext uri="{FF2B5EF4-FFF2-40B4-BE49-F238E27FC236}">
                <a16:creationId xmlns:a16="http://schemas.microsoft.com/office/drawing/2014/main" id="{362BA1A2-0711-4108-9BD2-EC3C91C503C9}"/>
              </a:ext>
            </a:extLst>
          </p:cNvPr>
          <p:cNvGrpSpPr/>
          <p:nvPr>
            <p:custDataLst>
              <p:tags r:id="rId9"/>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C4667704-0C65-4C4A-9F7A-05590EC0B9D2}"/>
                </a:ext>
              </a:extLst>
            </p:cNvPr>
            <p:cNvSpPr/>
            <p:nvPr>
              <p:custDataLst>
                <p:tags r:id="rId11"/>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9" name="ColorBlock">
              <a:extLst>
                <a:ext uri="{FF2B5EF4-FFF2-40B4-BE49-F238E27FC236}">
                  <a16:creationId xmlns:a16="http://schemas.microsoft.com/office/drawing/2014/main" id="{E6EE861D-7E15-4849-BEF9-055F46597DE4}"/>
                </a:ext>
              </a:extLst>
            </p:cNvPr>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
          <p:nvSpPr>
            <p:cNvPr id="10" name="TypeText">
              <a:extLst>
                <a:ext uri="{FF2B5EF4-FFF2-40B4-BE49-F238E27FC236}">
                  <a16:creationId xmlns:a16="http://schemas.microsoft.com/office/drawing/2014/main" id="{63AAB369-B764-4B9A-9D02-EEE65AC99F60}"/>
                </a:ext>
              </a:extLst>
            </p:cNvPr>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Open Question</a:t>
              </a:r>
              <a:endParaRPr kumimoji="0" lang="x-none" sz="18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1" name="TipText">
              <a:extLst>
                <a:ext uri="{FF2B5EF4-FFF2-40B4-BE49-F238E27FC236}">
                  <a16:creationId xmlns:a16="http://schemas.microsoft.com/office/drawing/2014/main" id="{106C5145-DED6-47DE-A7C7-574EA8545A2D}"/>
                </a:ext>
              </a:extLst>
            </p:cNvPr>
            <p:cNvSpPr txBox="1"/>
            <p:nvPr>
              <p:custDataLst>
                <p:tags r:id="rId14"/>
              </p:custDataLst>
            </p:nvPr>
          </p:nvSpPr>
          <p:spPr>
            <a:xfrm>
              <a:off x="2173605" y="109220"/>
              <a:ext cx="2286000" cy="508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Points: 10</a:t>
              </a:r>
              <a:endParaRPr kumimoji="0" lang="x-none" sz="14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pic>
        <p:nvPicPr>
          <p:cNvPr id="5" name="图片 4">
            <a:extLst>
              <a:ext uri="{FF2B5EF4-FFF2-40B4-BE49-F238E27FC236}">
                <a16:creationId xmlns:a16="http://schemas.microsoft.com/office/drawing/2014/main" id="{6A6F6DF7-EAEC-4981-B791-3365A34F7FCE}"/>
              </a:ext>
            </a:extLst>
          </p:cNvPr>
          <p:cNvPicPr>
            <a:picLocks/>
          </p:cNvPicPr>
          <p:nvPr>
            <p:custDataLst>
              <p:tags r:id="rId10"/>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7561980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p:txBody>
          <a:bodyPr/>
          <a:lstStyle/>
          <a:p>
            <a:r>
              <a:rPr lang="en-US" dirty="0"/>
              <a:t>Tactics and Interactions - example</a:t>
            </a:r>
          </a:p>
        </p:txBody>
      </p:sp>
      <p:sp>
        <p:nvSpPr>
          <p:cNvPr id="806915" name="Rectangle 3"/>
          <p:cNvSpPr>
            <a:spLocks noGrp="1" noChangeArrowheads="1"/>
          </p:cNvSpPr>
          <p:nvPr>
            <p:ph idx="1"/>
          </p:nvPr>
        </p:nvSpPr>
        <p:spPr/>
        <p:txBody>
          <a:bodyPr>
            <a:normAutofit/>
          </a:bodyPr>
          <a:lstStyle/>
          <a:p>
            <a:pPr>
              <a:spcBef>
                <a:spcPct val="25000"/>
              </a:spcBef>
              <a:buFont typeface="Wingdings" pitchFamily="2" charset="2"/>
              <a:buNone/>
            </a:pPr>
            <a:r>
              <a:rPr lang="en-US" sz="3600" dirty="0"/>
              <a:t>A tactic to address the efficient use of resources side-effect is “Scheduling Policy”.</a:t>
            </a:r>
          </a:p>
        </p:txBody>
      </p:sp>
      <p:sp>
        <p:nvSpPr>
          <p:cNvPr id="2" name="页脚占位符 1">
            <a:extLst>
              <a:ext uri="{FF2B5EF4-FFF2-40B4-BE49-F238E27FC236}">
                <a16:creationId xmlns:a16="http://schemas.microsoft.com/office/drawing/2014/main" id="{F1748E41-3F80-41C8-8472-5C6A1EA001D8}"/>
              </a:ext>
            </a:extLst>
          </p:cNvPr>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Software Architecture</a:t>
            </a:r>
            <a:endParaRPr kumimoji="0" lang="en-AU"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66755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p:txBody>
          <a:bodyPr/>
          <a:lstStyle/>
          <a:p>
            <a:r>
              <a:rPr lang="en-US" dirty="0"/>
              <a:t>Tactics and Interactions - example</a:t>
            </a:r>
          </a:p>
        </p:txBody>
      </p:sp>
      <p:sp>
        <p:nvSpPr>
          <p:cNvPr id="806915" name="Rectangle 3"/>
          <p:cNvSpPr>
            <a:spLocks noGrp="1" noChangeArrowheads="1"/>
          </p:cNvSpPr>
          <p:nvPr>
            <p:ph idx="1"/>
          </p:nvPr>
        </p:nvSpPr>
        <p:spPr/>
        <p:txBody>
          <a:bodyPr>
            <a:normAutofit/>
          </a:bodyPr>
          <a:lstStyle/>
          <a:p>
            <a:pPr>
              <a:spcBef>
                <a:spcPct val="25000"/>
              </a:spcBef>
              <a:buFont typeface="Wingdings" pitchFamily="2" charset="2"/>
              <a:buNone/>
            </a:pPr>
            <a:r>
              <a:rPr lang="en-US" sz="3600" dirty="0"/>
              <a:t>However, common side effects of Scheduling Policy are:</a:t>
            </a:r>
          </a:p>
          <a:p>
            <a:pPr>
              <a:spcBef>
                <a:spcPct val="25000"/>
              </a:spcBef>
            </a:pPr>
            <a:r>
              <a:rPr lang="en-US" sz="3200" dirty="0"/>
              <a:t>modifiability: how to add the scheduling policy to the existing architecture</a:t>
            </a:r>
          </a:p>
          <a:p>
            <a:pPr>
              <a:spcBef>
                <a:spcPct val="25000"/>
              </a:spcBef>
            </a:pPr>
            <a:r>
              <a:rPr lang="en-US" sz="3200" dirty="0"/>
              <a:t>modifiability: how to change the scheduling policy in the future?</a:t>
            </a:r>
          </a:p>
        </p:txBody>
      </p:sp>
      <p:sp>
        <p:nvSpPr>
          <p:cNvPr id="2" name="页脚占位符 1">
            <a:extLst>
              <a:ext uri="{FF2B5EF4-FFF2-40B4-BE49-F238E27FC236}">
                <a16:creationId xmlns:a16="http://schemas.microsoft.com/office/drawing/2014/main" id="{F1748E41-3F80-41C8-8472-5C6A1EA001D8}"/>
              </a:ext>
            </a:extLst>
          </p:cNvPr>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Software Architecture</a:t>
            </a:r>
            <a:endParaRPr kumimoji="0" lang="en-AU"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993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6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69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69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p:txBody>
          <a:bodyPr/>
          <a:lstStyle/>
          <a:p>
            <a:r>
              <a:rPr lang="en-US" dirty="0"/>
              <a:t>Tactics and Interactions - example</a:t>
            </a:r>
          </a:p>
        </p:txBody>
      </p:sp>
      <p:sp>
        <p:nvSpPr>
          <p:cNvPr id="3" name="日期占位符 2">
            <a:extLst>
              <a:ext uri="{FF2B5EF4-FFF2-40B4-BE49-F238E27FC236}">
                <a16:creationId xmlns:a16="http://schemas.microsoft.com/office/drawing/2014/main" id="{72DC2C88-0238-4AB7-BD38-675DBB0795C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灯片编号占位符 3">
            <a:extLst>
              <a:ext uri="{FF2B5EF4-FFF2-40B4-BE49-F238E27FC236}">
                <a16:creationId xmlns:a16="http://schemas.microsoft.com/office/drawing/2014/main" id="{B3E21D16-7560-4B88-BD94-2DDF689EF43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E8C58C-0836-46C6-8F9A-AF87B5CA09C9}" type="slidenum">
              <a:rPr kumimoji="0" lang="en-A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A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页脚占位符 1">
            <a:extLst>
              <a:ext uri="{FF2B5EF4-FFF2-40B4-BE49-F238E27FC236}">
                <a16:creationId xmlns:a16="http://schemas.microsoft.com/office/drawing/2014/main" id="{C78EF385-D4BE-42BF-9D93-191084669435}"/>
              </a:ext>
            </a:extLst>
          </p:cNvPr>
          <p:cNvSpPr>
            <a:spLocks noGrp="1"/>
          </p:cNvSpPr>
          <p:nvPr>
            <p:ph type="ftr" sz="quarter" idx="4294967295"/>
          </p:nvPr>
        </p:nvSpPr>
        <p:spPr>
          <a:xfrm>
            <a:off x="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Software Architecture</a:t>
            </a:r>
            <a:endParaRPr kumimoji="0" lang="en-AU"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24" name="Group 23"/>
          <p:cNvGrpSpPr/>
          <p:nvPr/>
        </p:nvGrpSpPr>
        <p:grpSpPr>
          <a:xfrm>
            <a:off x="3733801" y="1295400"/>
            <a:ext cx="6067425" cy="4737100"/>
            <a:chOff x="2209800" y="1295400"/>
            <a:chExt cx="6067425" cy="4737100"/>
          </a:xfrm>
        </p:grpSpPr>
        <p:sp>
          <p:nvSpPr>
            <p:cNvPr id="808963" name="Rectangle 3"/>
            <p:cNvSpPr>
              <a:spLocks noChangeArrowheads="1"/>
            </p:cNvSpPr>
            <p:nvPr/>
          </p:nvSpPr>
          <p:spPr bwMode="auto">
            <a:xfrm>
              <a:off x="3352800" y="1295400"/>
              <a:ext cx="2057400" cy="523875"/>
            </a:xfrm>
            <a:prstGeom prst="rect">
              <a:avLst/>
            </a:prstGeom>
            <a:solidFill>
              <a:schemeClr val="accent1"/>
            </a:solidFill>
            <a:ln w="9525">
              <a:solidFill>
                <a:schemeClr val="tx1"/>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System</a:t>
              </a:r>
            </a:p>
          </p:txBody>
        </p:sp>
        <p:sp>
          <p:nvSpPr>
            <p:cNvPr id="808964" name="Line 4"/>
            <p:cNvSpPr>
              <a:spLocks noChangeShapeType="1"/>
            </p:cNvSpPr>
            <p:nvPr/>
          </p:nvSpPr>
          <p:spPr bwMode="auto">
            <a:xfrm>
              <a:off x="4419600" y="1819275"/>
              <a:ext cx="0" cy="230188"/>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8965" name="Oval 5"/>
            <p:cNvSpPr>
              <a:spLocks noChangeArrowheads="1"/>
            </p:cNvSpPr>
            <p:nvPr/>
          </p:nvSpPr>
          <p:spPr bwMode="auto">
            <a:xfrm>
              <a:off x="3429000" y="2049463"/>
              <a:ext cx="1981200" cy="277812"/>
            </a:xfrm>
            <a:prstGeom prst="ellipse">
              <a:avLst/>
            </a:prstGeom>
            <a:solidFill>
              <a:schemeClr val="accent1"/>
            </a:solidFill>
            <a:ln w="9525">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Ping/Echo</a:t>
              </a:r>
            </a:p>
          </p:txBody>
        </p:sp>
        <p:sp>
          <p:nvSpPr>
            <p:cNvPr id="808967" name="AutoShape 7"/>
            <p:cNvSpPr>
              <a:spLocks noChangeArrowheads="1"/>
            </p:cNvSpPr>
            <p:nvPr/>
          </p:nvSpPr>
          <p:spPr bwMode="auto">
            <a:xfrm>
              <a:off x="2209800" y="2665413"/>
              <a:ext cx="1295400" cy="460375"/>
            </a:xfrm>
            <a:prstGeom prst="roundRect">
              <a:avLst>
                <a:gd name="adj" fmla="val 16667"/>
              </a:avLst>
            </a:prstGeom>
            <a:solidFill>
              <a:schemeClr val="accent1"/>
            </a:solidFill>
            <a:ln w="9525">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Add to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system</a:t>
              </a:r>
            </a:p>
          </p:txBody>
        </p:sp>
        <p:sp>
          <p:nvSpPr>
            <p:cNvPr id="808968" name="Line 8"/>
            <p:cNvSpPr>
              <a:spLocks noChangeShapeType="1"/>
            </p:cNvSpPr>
            <p:nvPr/>
          </p:nvSpPr>
          <p:spPr bwMode="auto">
            <a:xfrm flipH="1">
              <a:off x="2895600" y="2327275"/>
              <a:ext cx="1524000" cy="338138"/>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8969" name="AutoShape 9"/>
            <p:cNvSpPr>
              <a:spLocks noChangeArrowheads="1"/>
            </p:cNvSpPr>
            <p:nvPr/>
          </p:nvSpPr>
          <p:spPr bwMode="auto">
            <a:xfrm>
              <a:off x="3771900" y="2665413"/>
              <a:ext cx="1295400" cy="460375"/>
            </a:xfrm>
            <a:prstGeom prst="roundRect">
              <a:avLst>
                <a:gd name="adj" fmla="val 16667"/>
              </a:avLst>
            </a:prstGeom>
            <a:solidFill>
              <a:schemeClr val="accent1"/>
            </a:solidFill>
            <a:ln w="9525">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Ping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flood</a:t>
              </a:r>
            </a:p>
          </p:txBody>
        </p:sp>
        <p:sp>
          <p:nvSpPr>
            <p:cNvPr id="808970" name="Line 10"/>
            <p:cNvSpPr>
              <a:spLocks noChangeShapeType="1"/>
            </p:cNvSpPr>
            <p:nvPr/>
          </p:nvSpPr>
          <p:spPr bwMode="auto">
            <a:xfrm>
              <a:off x="4419600" y="2327275"/>
              <a:ext cx="0" cy="338138"/>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8971" name="AutoShape 11"/>
            <p:cNvSpPr>
              <a:spLocks noChangeArrowheads="1"/>
            </p:cNvSpPr>
            <p:nvPr/>
          </p:nvSpPr>
          <p:spPr bwMode="auto">
            <a:xfrm>
              <a:off x="5334000" y="2665413"/>
              <a:ext cx="1295400" cy="460375"/>
            </a:xfrm>
            <a:prstGeom prst="roundRect">
              <a:avLst>
                <a:gd name="adj" fmla="val 16667"/>
              </a:avLst>
            </a:prstGeom>
            <a:solidFill>
              <a:schemeClr val="accent1"/>
            </a:solidFill>
            <a:ln w="9525">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Performance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overhead</a:t>
              </a:r>
            </a:p>
          </p:txBody>
        </p:sp>
        <p:sp>
          <p:nvSpPr>
            <p:cNvPr id="808972" name="Line 12"/>
            <p:cNvSpPr>
              <a:spLocks noChangeShapeType="1"/>
            </p:cNvSpPr>
            <p:nvPr/>
          </p:nvSpPr>
          <p:spPr bwMode="auto">
            <a:xfrm>
              <a:off x="4419600" y="2327275"/>
              <a:ext cx="1600200" cy="338138"/>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8973" name="Line 13"/>
            <p:cNvSpPr>
              <a:spLocks noChangeShapeType="1"/>
            </p:cNvSpPr>
            <p:nvPr/>
          </p:nvSpPr>
          <p:spPr bwMode="auto">
            <a:xfrm>
              <a:off x="6019800" y="3111500"/>
              <a:ext cx="0" cy="368300"/>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8974" name="Oval 14"/>
            <p:cNvSpPr>
              <a:spLocks noChangeArrowheads="1"/>
            </p:cNvSpPr>
            <p:nvPr/>
          </p:nvSpPr>
          <p:spPr bwMode="auto">
            <a:xfrm>
              <a:off x="5029200" y="3249613"/>
              <a:ext cx="2057400" cy="492125"/>
            </a:xfrm>
            <a:prstGeom prst="ellipse">
              <a:avLst/>
            </a:prstGeom>
            <a:solidFill>
              <a:schemeClr val="accent1"/>
            </a:solidFill>
            <a:ln w="9525">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Increase Available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Resources</a:t>
              </a:r>
            </a:p>
          </p:txBody>
        </p:sp>
        <p:sp>
          <p:nvSpPr>
            <p:cNvPr id="808975" name="AutoShape 15"/>
            <p:cNvSpPr>
              <a:spLocks noChangeArrowheads="1"/>
            </p:cNvSpPr>
            <p:nvPr/>
          </p:nvSpPr>
          <p:spPr bwMode="auto">
            <a:xfrm>
              <a:off x="4724400" y="4110038"/>
              <a:ext cx="1295400" cy="461962"/>
            </a:xfrm>
            <a:prstGeom prst="roundRect">
              <a:avLst>
                <a:gd name="adj" fmla="val 16667"/>
              </a:avLst>
            </a:prstGeom>
            <a:solidFill>
              <a:schemeClr val="accent1"/>
            </a:solidFill>
            <a:ln w="9525">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Cost</a:t>
              </a:r>
            </a:p>
          </p:txBody>
        </p:sp>
        <p:sp>
          <p:nvSpPr>
            <p:cNvPr id="808976" name="Line 16"/>
            <p:cNvSpPr>
              <a:spLocks noChangeShapeType="1"/>
            </p:cNvSpPr>
            <p:nvPr/>
          </p:nvSpPr>
          <p:spPr bwMode="auto">
            <a:xfrm flipH="1">
              <a:off x="5410200" y="3757613"/>
              <a:ext cx="609600" cy="352425"/>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8977" name="AutoShape 17"/>
            <p:cNvSpPr>
              <a:spLocks noChangeArrowheads="1"/>
            </p:cNvSpPr>
            <p:nvPr/>
          </p:nvSpPr>
          <p:spPr bwMode="auto">
            <a:xfrm>
              <a:off x="6172200" y="4110038"/>
              <a:ext cx="1295400" cy="461962"/>
            </a:xfrm>
            <a:prstGeom prst="roundRect">
              <a:avLst>
                <a:gd name="adj" fmla="val 16667"/>
              </a:avLst>
            </a:prstGeom>
            <a:solidFill>
              <a:schemeClr val="accent1"/>
            </a:solidFill>
            <a:ln w="9525">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Resource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Utilization</a:t>
              </a:r>
            </a:p>
          </p:txBody>
        </p:sp>
        <p:sp>
          <p:nvSpPr>
            <p:cNvPr id="808978" name="Line 18"/>
            <p:cNvSpPr>
              <a:spLocks noChangeShapeType="1"/>
            </p:cNvSpPr>
            <p:nvPr/>
          </p:nvSpPr>
          <p:spPr bwMode="auto">
            <a:xfrm>
              <a:off x="6019800" y="3757613"/>
              <a:ext cx="838200" cy="352425"/>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8980" name="Line 20"/>
            <p:cNvSpPr>
              <a:spLocks noChangeShapeType="1"/>
            </p:cNvSpPr>
            <p:nvPr/>
          </p:nvSpPr>
          <p:spPr bwMode="auto">
            <a:xfrm>
              <a:off x="6829425" y="4572000"/>
              <a:ext cx="0" cy="368300"/>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8981" name="Oval 21"/>
            <p:cNvSpPr>
              <a:spLocks noChangeArrowheads="1"/>
            </p:cNvSpPr>
            <p:nvPr/>
          </p:nvSpPr>
          <p:spPr bwMode="auto">
            <a:xfrm>
              <a:off x="5838825" y="4710113"/>
              <a:ext cx="2057400" cy="492125"/>
            </a:xfrm>
            <a:prstGeom prst="ellipse">
              <a:avLst/>
            </a:prstGeom>
            <a:solidFill>
              <a:schemeClr val="accent1"/>
            </a:solidFill>
            <a:ln w="9525">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Scheduling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Policy</a:t>
              </a:r>
            </a:p>
          </p:txBody>
        </p:sp>
        <p:sp>
          <p:nvSpPr>
            <p:cNvPr id="808982" name="AutoShape 22"/>
            <p:cNvSpPr>
              <a:spLocks noChangeArrowheads="1"/>
            </p:cNvSpPr>
            <p:nvPr/>
          </p:nvSpPr>
          <p:spPr bwMode="auto">
            <a:xfrm>
              <a:off x="5534025" y="5570538"/>
              <a:ext cx="1295400" cy="461962"/>
            </a:xfrm>
            <a:prstGeom prst="roundRect">
              <a:avLst>
                <a:gd name="adj" fmla="val 16667"/>
              </a:avLst>
            </a:prstGeom>
            <a:solidFill>
              <a:schemeClr val="accent1"/>
            </a:solidFill>
            <a:ln w="9525">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Add to</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system</a:t>
              </a:r>
            </a:p>
          </p:txBody>
        </p:sp>
        <p:sp>
          <p:nvSpPr>
            <p:cNvPr id="808983" name="Line 23"/>
            <p:cNvSpPr>
              <a:spLocks noChangeShapeType="1"/>
            </p:cNvSpPr>
            <p:nvPr/>
          </p:nvSpPr>
          <p:spPr bwMode="auto">
            <a:xfrm flipH="1">
              <a:off x="6219825" y="5218113"/>
              <a:ext cx="609600" cy="352425"/>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8984" name="AutoShape 24"/>
            <p:cNvSpPr>
              <a:spLocks noChangeArrowheads="1"/>
            </p:cNvSpPr>
            <p:nvPr/>
          </p:nvSpPr>
          <p:spPr bwMode="auto">
            <a:xfrm>
              <a:off x="6981825" y="5570538"/>
              <a:ext cx="1295400" cy="461962"/>
            </a:xfrm>
            <a:prstGeom prst="roundRect">
              <a:avLst>
                <a:gd name="adj" fmla="val 16667"/>
              </a:avLst>
            </a:prstGeom>
            <a:solidFill>
              <a:schemeClr val="accent1"/>
            </a:solidFill>
            <a:ln w="9525">
              <a:solidFill>
                <a:schemeClr val="tx1"/>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Modify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policy</a:t>
              </a:r>
            </a:p>
          </p:txBody>
        </p:sp>
        <p:sp>
          <p:nvSpPr>
            <p:cNvPr id="808985" name="Line 25"/>
            <p:cNvSpPr>
              <a:spLocks noChangeShapeType="1"/>
            </p:cNvSpPr>
            <p:nvPr/>
          </p:nvSpPr>
          <p:spPr bwMode="auto">
            <a:xfrm>
              <a:off x="6829425" y="5218113"/>
              <a:ext cx="838200" cy="352425"/>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9" name="椭圆 28">
            <a:extLst>
              <a:ext uri="{FF2B5EF4-FFF2-40B4-BE49-F238E27FC236}">
                <a16:creationId xmlns:a16="http://schemas.microsoft.com/office/drawing/2014/main" id="{84F0BFF9-BD7A-481D-A116-6E403FA85669}"/>
              </a:ext>
            </a:extLst>
          </p:cNvPr>
          <p:cNvSpPr/>
          <p:nvPr/>
        </p:nvSpPr>
        <p:spPr>
          <a:xfrm>
            <a:off x="6515101" y="5357019"/>
            <a:ext cx="2057400" cy="909638"/>
          </a:xfrm>
          <a:prstGeom prst="ellipse">
            <a:avLst/>
          </a:prstGeom>
          <a:solidFill>
            <a:srgbClr val="FFFF00">
              <a:alpha val="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Tree>
    <p:extLst>
      <p:ext uri="{BB962C8B-B14F-4D97-AF65-F5344CB8AC3E}">
        <p14:creationId xmlns:p14="http://schemas.microsoft.com/office/powerpoint/2010/main" val="32818858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ChangeArrowheads="1"/>
          </p:cNvSpPr>
          <p:nvPr>
            <p:ph type="title"/>
          </p:nvPr>
        </p:nvSpPr>
        <p:spPr/>
        <p:txBody>
          <a:bodyPr/>
          <a:lstStyle/>
          <a:p>
            <a:r>
              <a:rPr lang="en-US" dirty="0"/>
              <a:t>Tactics and Interactions - example</a:t>
            </a:r>
          </a:p>
        </p:txBody>
      </p:sp>
      <p:sp>
        <p:nvSpPr>
          <p:cNvPr id="811011" name="Rectangle 3"/>
          <p:cNvSpPr>
            <a:spLocks noGrp="1" noChangeArrowheads="1"/>
          </p:cNvSpPr>
          <p:nvPr>
            <p:ph idx="1"/>
          </p:nvPr>
        </p:nvSpPr>
        <p:spPr/>
        <p:txBody>
          <a:bodyPr>
            <a:normAutofit/>
          </a:bodyPr>
          <a:lstStyle/>
          <a:p>
            <a:pPr>
              <a:spcBef>
                <a:spcPct val="25000"/>
              </a:spcBef>
              <a:buFont typeface="Wingdings" pitchFamily="2" charset="2"/>
              <a:buNone/>
            </a:pPr>
            <a:r>
              <a:rPr lang="en-US" sz="3600" dirty="0"/>
              <a:t>A tactic to address the addition of the scheduler to the system is “Use an Intermediary”.</a:t>
            </a:r>
          </a:p>
          <a:p>
            <a:pPr>
              <a:spcBef>
                <a:spcPct val="25000"/>
              </a:spcBef>
              <a:buFont typeface="Wingdings" pitchFamily="2" charset="2"/>
              <a:buNone/>
            </a:pPr>
            <a:r>
              <a:rPr lang="en-US" sz="3600" dirty="0"/>
              <a:t>Common side effects of Use an Intermediary are:</a:t>
            </a:r>
          </a:p>
          <a:p>
            <a:pPr>
              <a:spcBef>
                <a:spcPct val="25000"/>
              </a:spcBef>
            </a:pPr>
            <a:r>
              <a:rPr lang="en-US" sz="3200" dirty="0"/>
              <a:t>modifiability: how to ensure that all communication passes through the intermediary?</a:t>
            </a:r>
          </a:p>
        </p:txBody>
      </p:sp>
      <p:sp>
        <p:nvSpPr>
          <p:cNvPr id="2" name="页脚占位符 1">
            <a:extLst>
              <a:ext uri="{FF2B5EF4-FFF2-40B4-BE49-F238E27FC236}">
                <a16:creationId xmlns:a16="http://schemas.microsoft.com/office/drawing/2014/main" id="{EB9002A9-D072-474E-9124-86C6E54F21F8}"/>
              </a:ext>
            </a:extLst>
          </p:cNvPr>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Software Architecture</a:t>
            </a:r>
            <a:endParaRPr kumimoji="0" lang="en-AU"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541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10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10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This Process End?</a:t>
            </a:r>
          </a:p>
        </p:txBody>
      </p:sp>
      <p:sp>
        <p:nvSpPr>
          <p:cNvPr id="3" name="Content Placeholder 2"/>
          <p:cNvSpPr>
            <a:spLocks noGrp="1"/>
          </p:cNvSpPr>
          <p:nvPr>
            <p:ph idx="1"/>
          </p:nvPr>
        </p:nvSpPr>
        <p:spPr>
          <a:xfrm>
            <a:off x="838200" y="1835564"/>
            <a:ext cx="10515600" cy="4351338"/>
          </a:xfrm>
        </p:spPr>
        <p:txBody>
          <a:bodyPr>
            <a:normAutofit/>
          </a:bodyPr>
          <a:lstStyle/>
          <a:p>
            <a:r>
              <a:rPr lang="en-US" sz="3600" dirty="0"/>
              <a:t>Each use of tactic introduces new concerns.</a:t>
            </a:r>
          </a:p>
          <a:p>
            <a:r>
              <a:rPr lang="en-US" sz="3600" dirty="0"/>
              <a:t>Each new concern causes new tactics to be added.</a:t>
            </a:r>
          </a:p>
          <a:p>
            <a:r>
              <a:rPr lang="en-US" sz="3600" dirty="0"/>
              <a:t>Are we in an infinite progression?</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Software Architecture</a:t>
            </a:r>
            <a:endParaRPr kumimoji="0" lang="en-AU"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299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This Process End?</a:t>
            </a:r>
          </a:p>
        </p:txBody>
      </p:sp>
      <p:sp>
        <p:nvSpPr>
          <p:cNvPr id="3" name="Content Placeholder 2"/>
          <p:cNvSpPr>
            <a:spLocks noGrp="1"/>
          </p:cNvSpPr>
          <p:nvPr>
            <p:ph idx="1"/>
          </p:nvPr>
        </p:nvSpPr>
        <p:spPr/>
        <p:txBody>
          <a:bodyPr>
            <a:normAutofit/>
          </a:bodyPr>
          <a:lstStyle/>
          <a:p>
            <a:r>
              <a:rPr lang="en-US" sz="3200" dirty="0"/>
              <a:t>Each use of tactic introduces new concerns.</a:t>
            </a:r>
          </a:p>
          <a:p>
            <a:r>
              <a:rPr lang="en-US" sz="3200" dirty="0"/>
              <a:t>Each new concern causes new tactics to be added.</a:t>
            </a:r>
          </a:p>
          <a:p>
            <a:r>
              <a:rPr lang="en-US" sz="3200" dirty="0"/>
              <a:t>Are we in an infinite progression?</a:t>
            </a:r>
          </a:p>
          <a:p>
            <a:r>
              <a:rPr lang="en-US" sz="3200" dirty="0"/>
              <a:t>No.  </a:t>
            </a:r>
            <a:r>
              <a:rPr lang="en-US" sz="3200" dirty="0">
                <a:highlight>
                  <a:srgbClr val="FFFF00"/>
                </a:highlight>
              </a:rPr>
              <a:t>Eventually the side-effects of each tactic become small enough to ignore. </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Software Architecture</a:t>
            </a:r>
            <a:endParaRPr kumimoji="0" lang="en-AU"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7226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sz="3200" dirty="0"/>
              <a:t>An architectural pattern</a:t>
            </a:r>
          </a:p>
          <a:p>
            <a:pPr lvl="1"/>
            <a:r>
              <a:rPr lang="en-US" sz="3000" dirty="0"/>
              <a:t>is a package of design decisions that is found repeatedly in practice,</a:t>
            </a:r>
          </a:p>
          <a:p>
            <a:pPr lvl="1"/>
            <a:r>
              <a:rPr lang="en-US" sz="3000" dirty="0"/>
              <a:t>has known properties that permit reuse, and</a:t>
            </a:r>
          </a:p>
          <a:p>
            <a:pPr lvl="1"/>
            <a:r>
              <a:rPr lang="en-US" sz="3000" dirty="0"/>
              <a:t>describes a </a:t>
            </a:r>
            <a:r>
              <a:rPr lang="en-US" sz="3000" i="1" dirty="0"/>
              <a:t>class </a:t>
            </a:r>
            <a:r>
              <a:rPr lang="en-US" sz="3000" dirty="0"/>
              <a:t>of architectures.</a:t>
            </a:r>
            <a:endParaRPr lang="en-US" sz="2800" dirty="0"/>
          </a:p>
          <a:p>
            <a:pPr lvl="0"/>
            <a:r>
              <a:rPr lang="en-US" dirty="0"/>
              <a:t>Tactics are simpler than patterns</a:t>
            </a:r>
          </a:p>
          <a:p>
            <a:pPr lvl="0"/>
            <a:r>
              <a:rPr lang="en-US" dirty="0"/>
              <a:t>Patterns are underspecified with respect to real systems so they have to be augmented with tactics.</a:t>
            </a:r>
          </a:p>
          <a:p>
            <a:pPr lvl="1"/>
            <a:r>
              <a:rPr lang="en-US" dirty="0"/>
              <a:t>Augmentation ends when requirements for a specific system are satisfied.</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Software Architecture</a:t>
            </a:r>
            <a:endParaRPr kumimoji="0" lang="en-AU"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75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 Pattern</a:t>
            </a:r>
            <a:r>
              <a:rPr lang="en-US" baseline="0" dirty="0"/>
              <a:t> Example</a:t>
            </a:r>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64" y="2119314"/>
            <a:ext cx="8448675" cy="339791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8549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 Pattern Solution</a:t>
            </a:r>
          </a:p>
        </p:txBody>
      </p:sp>
      <p:sp>
        <p:nvSpPr>
          <p:cNvPr id="3" name="Content Placeholder 2"/>
          <p:cNvSpPr>
            <a:spLocks noGrp="1"/>
          </p:cNvSpPr>
          <p:nvPr>
            <p:ph idx="1"/>
          </p:nvPr>
        </p:nvSpPr>
        <p:spPr/>
        <p:txBody>
          <a:bodyPr>
            <a:noAutofit/>
          </a:bodyPr>
          <a:lstStyle/>
          <a:p>
            <a:r>
              <a:rPr lang="en-US" sz="2400" dirty="0"/>
              <a:t>The layered pattern defines layers and a unidirectional </a:t>
            </a:r>
            <a:r>
              <a:rPr lang="en-US" sz="2400" i="1" dirty="0"/>
              <a:t>allowed-to-use </a:t>
            </a:r>
            <a:r>
              <a:rPr lang="en-US" sz="2400" dirty="0"/>
              <a:t>relation among the layers.</a:t>
            </a:r>
          </a:p>
          <a:p>
            <a:r>
              <a:rPr lang="en-US" sz="2400" b="1" dirty="0"/>
              <a:t>Elements</a:t>
            </a:r>
            <a:r>
              <a:rPr lang="en-US" sz="2400" dirty="0"/>
              <a:t>: </a:t>
            </a:r>
            <a:r>
              <a:rPr lang="en-US" sz="2400" i="1" dirty="0"/>
              <a:t>Layer</a:t>
            </a:r>
            <a:r>
              <a:rPr lang="en-US" sz="2400" dirty="0"/>
              <a:t>, a kind of module.</a:t>
            </a:r>
          </a:p>
          <a:p>
            <a:r>
              <a:rPr lang="en-US" sz="2400" b="1" dirty="0"/>
              <a:t>Relations</a:t>
            </a:r>
            <a:r>
              <a:rPr lang="en-US" sz="2400" dirty="0"/>
              <a:t>: </a:t>
            </a:r>
            <a:r>
              <a:rPr lang="en-US" sz="2400" i="1" dirty="0"/>
              <a:t>Allowed to use.</a:t>
            </a:r>
          </a:p>
          <a:p>
            <a:r>
              <a:rPr lang="en-US" sz="2400" b="1" dirty="0"/>
              <a:t>Constraints</a:t>
            </a:r>
            <a:r>
              <a:rPr lang="en-US" sz="2400" dirty="0"/>
              <a:t>:</a:t>
            </a:r>
          </a:p>
          <a:p>
            <a:pPr lvl="1">
              <a:spcBef>
                <a:spcPts val="0"/>
              </a:spcBef>
            </a:pPr>
            <a:r>
              <a:rPr lang="en-US" dirty="0"/>
              <a:t>Every piece of software is allocated to exactly one layer.</a:t>
            </a:r>
          </a:p>
          <a:p>
            <a:pPr lvl="1">
              <a:spcBef>
                <a:spcPts val="0"/>
              </a:spcBef>
            </a:pPr>
            <a:r>
              <a:rPr lang="en-US" dirty="0"/>
              <a:t>There are at least two layers</a:t>
            </a:r>
          </a:p>
          <a:p>
            <a:pPr lvl="1">
              <a:spcBef>
                <a:spcPts val="0"/>
              </a:spcBef>
            </a:pPr>
            <a:r>
              <a:rPr lang="en-US" dirty="0"/>
              <a:t>The </a:t>
            </a:r>
            <a:r>
              <a:rPr lang="en-US" i="1" dirty="0"/>
              <a:t>allowed-to-use </a:t>
            </a:r>
            <a:r>
              <a:rPr lang="en-US" dirty="0"/>
              <a:t>relations should not be circular</a:t>
            </a:r>
          </a:p>
          <a:p>
            <a:pPr>
              <a:spcBef>
                <a:spcPts val="0"/>
              </a:spcBef>
            </a:pPr>
            <a:r>
              <a:rPr lang="en-US" sz="2400" b="1" dirty="0"/>
              <a:t>Weaknesses</a:t>
            </a:r>
            <a:r>
              <a:rPr lang="en-US" dirty="0"/>
              <a:t>:</a:t>
            </a:r>
          </a:p>
          <a:p>
            <a:pPr lvl="1">
              <a:spcBef>
                <a:spcPts val="0"/>
              </a:spcBef>
            </a:pPr>
            <a:r>
              <a:rPr lang="en-US" dirty="0"/>
              <a:t>The addition of layers </a:t>
            </a:r>
            <a:r>
              <a:rPr lang="en-US" dirty="0">
                <a:highlight>
                  <a:srgbClr val="FFFF00"/>
                </a:highlight>
              </a:rPr>
              <a:t>adds up cost and complexity to a system</a:t>
            </a:r>
            <a:r>
              <a:rPr lang="en-US" dirty="0"/>
              <a:t>.</a:t>
            </a:r>
          </a:p>
          <a:p>
            <a:pPr lvl="1">
              <a:spcBef>
                <a:spcPts val="0"/>
              </a:spcBef>
            </a:pPr>
            <a:r>
              <a:rPr lang="en-US" dirty="0"/>
              <a:t>Layers contribute a </a:t>
            </a:r>
            <a:r>
              <a:rPr lang="en-US" dirty="0">
                <a:highlight>
                  <a:srgbClr val="FFFF00"/>
                </a:highlight>
              </a:rPr>
              <a:t>performance </a:t>
            </a:r>
            <a:r>
              <a:rPr lang="en-US" dirty="0"/>
              <a:t>penalty.</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121231575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56DFA0-32A3-4F87-92F4-A527C3D40241}"/>
              </a:ext>
            </a:extLst>
          </p:cNvPr>
          <p:cNvSpPr>
            <a:spLocks noGrp="1"/>
          </p:cNvSpPr>
          <p:nvPr>
            <p:ph type="title"/>
          </p:nvPr>
        </p:nvSpPr>
        <p:spPr/>
        <p:txBody>
          <a:bodyPr/>
          <a:lstStyle/>
          <a:p>
            <a:r>
              <a:rPr lang="en-US" altLang="zh-CN" dirty="0"/>
              <a:t>Example of a three layered applications</a:t>
            </a:r>
            <a:endParaRPr lang="zh-CN" altLang="en-US" dirty="0"/>
          </a:p>
        </p:txBody>
      </p:sp>
      <p:sp>
        <p:nvSpPr>
          <p:cNvPr id="4" name="页脚占位符 3">
            <a:extLst>
              <a:ext uri="{FF2B5EF4-FFF2-40B4-BE49-F238E27FC236}">
                <a16:creationId xmlns:a16="http://schemas.microsoft.com/office/drawing/2014/main" id="{B6A351C8-569A-46DC-A0DF-1E2DFD781595}"/>
              </a:ext>
            </a:extLst>
          </p:cNvPr>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
        <p:nvSpPr>
          <p:cNvPr id="5" name="矩形 4">
            <a:extLst>
              <a:ext uri="{FF2B5EF4-FFF2-40B4-BE49-F238E27FC236}">
                <a16:creationId xmlns:a16="http://schemas.microsoft.com/office/drawing/2014/main" id="{49714BF8-610D-4969-B9F4-54ECFDBC5ACD}"/>
              </a:ext>
            </a:extLst>
          </p:cNvPr>
          <p:cNvSpPr/>
          <p:nvPr/>
        </p:nvSpPr>
        <p:spPr>
          <a:xfrm>
            <a:off x="2855640" y="1916832"/>
            <a:ext cx="5832648" cy="10801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98A898C4-4E3E-4232-ABC9-7B4C37180CBB}"/>
              </a:ext>
            </a:extLst>
          </p:cNvPr>
          <p:cNvSpPr/>
          <p:nvPr/>
        </p:nvSpPr>
        <p:spPr>
          <a:xfrm>
            <a:off x="2855640" y="3429000"/>
            <a:ext cx="5832648" cy="10801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545D8946-36FD-4D87-8BC2-04E3CBEA761C}"/>
              </a:ext>
            </a:extLst>
          </p:cNvPr>
          <p:cNvSpPr/>
          <p:nvPr/>
        </p:nvSpPr>
        <p:spPr>
          <a:xfrm>
            <a:off x="2855640" y="4941168"/>
            <a:ext cx="5832648" cy="10801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0FCA8C15-C20F-408A-9166-555A14AA0585}"/>
              </a:ext>
            </a:extLst>
          </p:cNvPr>
          <p:cNvSpPr/>
          <p:nvPr/>
        </p:nvSpPr>
        <p:spPr>
          <a:xfrm>
            <a:off x="3071664" y="2276872"/>
            <a:ext cx="1440160" cy="5760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Web UI</a:t>
            </a:r>
            <a:endParaRPr lang="zh-CN" altLang="en-US" dirty="0">
              <a:solidFill>
                <a:schemeClr val="tx1"/>
              </a:solidFill>
            </a:endParaRPr>
          </a:p>
        </p:txBody>
      </p:sp>
      <p:sp>
        <p:nvSpPr>
          <p:cNvPr id="9" name="矩形: 圆角 8">
            <a:extLst>
              <a:ext uri="{FF2B5EF4-FFF2-40B4-BE49-F238E27FC236}">
                <a16:creationId xmlns:a16="http://schemas.microsoft.com/office/drawing/2014/main" id="{58DB952B-5A40-408E-B984-2E4B0FF8F076}"/>
              </a:ext>
            </a:extLst>
          </p:cNvPr>
          <p:cNvSpPr/>
          <p:nvPr/>
        </p:nvSpPr>
        <p:spPr>
          <a:xfrm>
            <a:off x="5087888" y="2276872"/>
            <a:ext cx="1440160" cy="5760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Rich Client</a:t>
            </a:r>
            <a:endParaRPr lang="zh-CN" altLang="en-US" dirty="0">
              <a:solidFill>
                <a:schemeClr val="tx1"/>
              </a:solidFill>
            </a:endParaRPr>
          </a:p>
        </p:txBody>
      </p:sp>
      <p:sp>
        <p:nvSpPr>
          <p:cNvPr id="10" name="矩形: 圆角 9">
            <a:extLst>
              <a:ext uri="{FF2B5EF4-FFF2-40B4-BE49-F238E27FC236}">
                <a16:creationId xmlns:a16="http://schemas.microsoft.com/office/drawing/2014/main" id="{1C643EE5-DEFC-4BFC-9769-1BAFC7088805}"/>
              </a:ext>
            </a:extLst>
          </p:cNvPr>
          <p:cNvSpPr/>
          <p:nvPr/>
        </p:nvSpPr>
        <p:spPr>
          <a:xfrm>
            <a:off x="7032104" y="2276872"/>
            <a:ext cx="1440160" cy="5760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Command Line</a:t>
            </a:r>
            <a:endParaRPr lang="zh-CN" altLang="en-US" dirty="0">
              <a:solidFill>
                <a:schemeClr val="tx1"/>
              </a:solidFill>
            </a:endParaRPr>
          </a:p>
        </p:txBody>
      </p:sp>
      <p:sp>
        <p:nvSpPr>
          <p:cNvPr id="11" name="矩形: 圆角 10">
            <a:extLst>
              <a:ext uri="{FF2B5EF4-FFF2-40B4-BE49-F238E27FC236}">
                <a16:creationId xmlns:a16="http://schemas.microsoft.com/office/drawing/2014/main" id="{0B7AAA95-6724-4EAC-BADF-1F4CCECA4B5D}"/>
              </a:ext>
            </a:extLst>
          </p:cNvPr>
          <p:cNvSpPr/>
          <p:nvPr/>
        </p:nvSpPr>
        <p:spPr>
          <a:xfrm>
            <a:off x="3287688" y="5314505"/>
            <a:ext cx="2016224" cy="5760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Local Data Access</a:t>
            </a:r>
            <a:endParaRPr lang="zh-CN" altLang="en-US" dirty="0">
              <a:solidFill>
                <a:schemeClr val="tx1"/>
              </a:solidFill>
            </a:endParaRPr>
          </a:p>
        </p:txBody>
      </p:sp>
      <p:sp>
        <p:nvSpPr>
          <p:cNvPr id="12" name="矩形: 圆角 11">
            <a:extLst>
              <a:ext uri="{FF2B5EF4-FFF2-40B4-BE49-F238E27FC236}">
                <a16:creationId xmlns:a16="http://schemas.microsoft.com/office/drawing/2014/main" id="{78436007-4132-4AFC-8A91-4FF0782B8854}"/>
              </a:ext>
            </a:extLst>
          </p:cNvPr>
          <p:cNvSpPr/>
          <p:nvPr/>
        </p:nvSpPr>
        <p:spPr>
          <a:xfrm>
            <a:off x="6179326" y="5314505"/>
            <a:ext cx="2016224" cy="5760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Remote Data Access</a:t>
            </a:r>
            <a:endParaRPr lang="zh-CN" altLang="en-US" dirty="0">
              <a:solidFill>
                <a:schemeClr val="tx1"/>
              </a:solidFill>
            </a:endParaRPr>
          </a:p>
        </p:txBody>
      </p:sp>
      <p:sp>
        <p:nvSpPr>
          <p:cNvPr id="13" name="文本框 12">
            <a:extLst>
              <a:ext uri="{FF2B5EF4-FFF2-40B4-BE49-F238E27FC236}">
                <a16:creationId xmlns:a16="http://schemas.microsoft.com/office/drawing/2014/main" id="{268CFE69-3454-4357-AF7D-80BEB926835C}"/>
              </a:ext>
            </a:extLst>
          </p:cNvPr>
          <p:cNvSpPr txBox="1"/>
          <p:nvPr/>
        </p:nvSpPr>
        <p:spPr>
          <a:xfrm>
            <a:off x="4866712" y="3738228"/>
            <a:ext cx="2304256" cy="461665"/>
          </a:xfrm>
          <a:prstGeom prst="rect">
            <a:avLst/>
          </a:prstGeom>
          <a:noFill/>
        </p:spPr>
        <p:txBody>
          <a:bodyPr wrap="square" rtlCol="0">
            <a:spAutoFit/>
          </a:bodyPr>
          <a:lstStyle/>
          <a:p>
            <a:r>
              <a:rPr lang="en-US" altLang="zh-CN" sz="2400" dirty="0"/>
              <a:t>Business Logic</a:t>
            </a:r>
            <a:endParaRPr lang="zh-CN" altLang="en-US" dirty="0"/>
          </a:p>
        </p:txBody>
      </p:sp>
      <p:sp>
        <p:nvSpPr>
          <p:cNvPr id="14" name="文本框 13">
            <a:extLst>
              <a:ext uri="{FF2B5EF4-FFF2-40B4-BE49-F238E27FC236}">
                <a16:creationId xmlns:a16="http://schemas.microsoft.com/office/drawing/2014/main" id="{AA2E2FAC-2505-4444-B189-18DF2CC763C8}"/>
              </a:ext>
            </a:extLst>
          </p:cNvPr>
          <p:cNvSpPr txBox="1"/>
          <p:nvPr/>
        </p:nvSpPr>
        <p:spPr>
          <a:xfrm>
            <a:off x="4913040" y="4867650"/>
            <a:ext cx="2304256" cy="461665"/>
          </a:xfrm>
          <a:prstGeom prst="rect">
            <a:avLst/>
          </a:prstGeom>
          <a:noFill/>
        </p:spPr>
        <p:txBody>
          <a:bodyPr wrap="square" rtlCol="0">
            <a:spAutoFit/>
          </a:bodyPr>
          <a:lstStyle/>
          <a:p>
            <a:r>
              <a:rPr lang="en-US" altLang="zh-CN" sz="2400" dirty="0"/>
              <a:t>Data Access</a:t>
            </a:r>
            <a:endParaRPr lang="zh-CN" altLang="en-US" dirty="0"/>
          </a:p>
        </p:txBody>
      </p:sp>
      <p:sp>
        <p:nvSpPr>
          <p:cNvPr id="15" name="文本框 14">
            <a:extLst>
              <a:ext uri="{FF2B5EF4-FFF2-40B4-BE49-F238E27FC236}">
                <a16:creationId xmlns:a16="http://schemas.microsoft.com/office/drawing/2014/main" id="{5DE8B366-CF18-4F6C-A7CD-7B5D9E488A2F}"/>
              </a:ext>
            </a:extLst>
          </p:cNvPr>
          <p:cNvSpPr txBox="1"/>
          <p:nvPr/>
        </p:nvSpPr>
        <p:spPr>
          <a:xfrm>
            <a:off x="5663952" y="1872344"/>
            <a:ext cx="2304256" cy="461665"/>
          </a:xfrm>
          <a:prstGeom prst="rect">
            <a:avLst/>
          </a:prstGeom>
          <a:noFill/>
        </p:spPr>
        <p:txBody>
          <a:bodyPr wrap="square" rtlCol="0">
            <a:spAutoFit/>
          </a:bodyPr>
          <a:lstStyle/>
          <a:p>
            <a:r>
              <a:rPr lang="en-US" altLang="zh-CN" sz="2400" dirty="0"/>
              <a:t>UI</a:t>
            </a:r>
            <a:endParaRPr lang="zh-CN" altLang="en-US" dirty="0"/>
          </a:p>
        </p:txBody>
      </p:sp>
      <p:cxnSp>
        <p:nvCxnSpPr>
          <p:cNvPr id="17" name="直接箭头连接符 16">
            <a:extLst>
              <a:ext uri="{FF2B5EF4-FFF2-40B4-BE49-F238E27FC236}">
                <a16:creationId xmlns:a16="http://schemas.microsoft.com/office/drawing/2014/main" id="{BF1423C2-D14E-488A-A644-BF56DC69BA59}"/>
              </a:ext>
            </a:extLst>
          </p:cNvPr>
          <p:cNvCxnSpPr>
            <a:stCxn id="5" idx="2"/>
          </p:cNvCxnSpPr>
          <p:nvPr/>
        </p:nvCxnSpPr>
        <p:spPr>
          <a:xfrm>
            <a:off x="5771964" y="2996952"/>
            <a:ext cx="0" cy="4320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3462561B-C31D-4B48-B629-7629B044A8DB}"/>
              </a:ext>
            </a:extLst>
          </p:cNvPr>
          <p:cNvCxnSpPr/>
          <p:nvPr/>
        </p:nvCxnSpPr>
        <p:spPr>
          <a:xfrm>
            <a:off x="5807968" y="4509120"/>
            <a:ext cx="0" cy="4320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6078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Broker Pattern</a:t>
            </a:r>
          </a:p>
        </p:txBody>
      </p:sp>
      <p:sp>
        <p:nvSpPr>
          <p:cNvPr id="3" name="Content Placeholder 2"/>
          <p:cNvSpPr>
            <a:spLocks noGrp="1"/>
          </p:cNvSpPr>
          <p:nvPr>
            <p:ph idx="1"/>
          </p:nvPr>
        </p:nvSpPr>
        <p:spPr/>
        <p:txBody>
          <a:bodyPr>
            <a:noAutofit/>
          </a:bodyPr>
          <a:lstStyle/>
          <a:p>
            <a:r>
              <a:rPr lang="en-US" sz="2600" b="1" dirty="0"/>
              <a:t>Context</a:t>
            </a:r>
            <a:r>
              <a:rPr lang="en-US" sz="2600" dirty="0"/>
              <a:t>: Many systems are constructed from a collection of services distributed across multiple servers</a:t>
            </a:r>
          </a:p>
          <a:p>
            <a:r>
              <a:rPr lang="en-US" sz="2600" b="1" dirty="0"/>
              <a:t>Problem</a:t>
            </a:r>
            <a:r>
              <a:rPr lang="en-US" sz="2600" dirty="0"/>
              <a:t>: How do we structure </a:t>
            </a:r>
            <a:r>
              <a:rPr lang="en-US" sz="2600" i="1" dirty="0">
                <a:solidFill>
                  <a:srgbClr val="C00000"/>
                </a:solidFill>
              </a:rPr>
              <a:t>distributed software </a:t>
            </a:r>
            <a:r>
              <a:rPr lang="en-US" sz="2600" dirty="0"/>
              <a:t>so that service users do not need to know the nature and location of service providers?</a:t>
            </a:r>
          </a:p>
          <a:p>
            <a:r>
              <a:rPr lang="en-US" sz="2600" b="1" dirty="0"/>
              <a:t>Solution</a:t>
            </a:r>
            <a:r>
              <a:rPr lang="en-US" sz="2600" dirty="0"/>
              <a:t>: The broker pattern separates clients from providers servers by inserting an </a:t>
            </a:r>
            <a:r>
              <a:rPr lang="en-US" sz="2600" i="1" dirty="0">
                <a:solidFill>
                  <a:srgbClr val="C00000"/>
                </a:solidFill>
              </a:rPr>
              <a:t>intermediary</a:t>
            </a:r>
            <a:r>
              <a:rPr lang="en-US" sz="2600" dirty="0"/>
              <a:t>, called a broker. </a:t>
            </a:r>
          </a:p>
          <a:p>
            <a:r>
              <a:rPr lang="en-US" sz="2600" dirty="0"/>
              <a:t>When a client needs a service, it queries a broker via a service interface. The broker then forwards the client’s service request to a server, which processes the request. </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347292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For example, we can use the availability tactics “maintain multiple copies” – add more brokers to the system"/>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2.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2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REMARK" val="For example, we can use the availability tactics “maintain multiple copies” – add more brokers to the system"/>
  <p:tag name="PROBLEMHASREMARK" val="False"/>
</p:tagLst>
</file>

<file path=ppt/tags/tag24.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3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2.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5.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VOICEALLOWED" val="False"/>
  <p:tag name="PROBLEMREMARK" val="Yes, for example, cost: increased resources cost more&#10;performance: how to utilize the increase resources efficiently?&#10;"/>
</p:tagLst>
</file>

<file path=ppt/tags/tag53.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5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56.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57.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58.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5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9.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REMARK" val="Address the problem of the efficient use of resources side-effect  by applying relevant performance tactics"/>
  <p:tag name="PROBLEMVOICEALLOWED" val="False"/>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0.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7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73.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74.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75.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7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xml><?xml version="1.0" encoding="utf-8"?>
<p:tagLst xmlns:a="http://schemas.openxmlformats.org/drawingml/2006/main" xmlns:r="http://schemas.openxmlformats.org/officeDocument/2006/relationships" xmlns:p="http://schemas.openxmlformats.org/presentationml/2006/main">
  <p:tag name="RAINPROBLEM" val="ProblemItem"/>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6875</TotalTime>
  <Words>3299</Words>
  <Application>Microsoft Office PowerPoint</Application>
  <PresentationFormat>宽屏</PresentationFormat>
  <Paragraphs>430</Paragraphs>
  <Slides>59</Slides>
  <Notes>11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66" baseType="lpstr">
      <vt:lpstr>Microsoft Yahei</vt:lpstr>
      <vt:lpstr>Arial</vt:lpstr>
      <vt:lpstr>Calibri</vt:lpstr>
      <vt:lpstr>Calibri Light</vt:lpstr>
      <vt:lpstr>Wingdings</vt:lpstr>
      <vt:lpstr>Office Theme</vt:lpstr>
      <vt:lpstr>Visio</vt:lpstr>
      <vt:lpstr>COMP3028  Software Architecture</vt:lpstr>
      <vt:lpstr>What is a Pattern?</vt:lpstr>
      <vt:lpstr>Architectural Patterns</vt:lpstr>
      <vt:lpstr>Layer Pattern</vt:lpstr>
      <vt:lpstr>Layer Pattern</vt:lpstr>
      <vt:lpstr>Layer Pattern Example</vt:lpstr>
      <vt:lpstr>Layer Pattern Solution</vt:lpstr>
      <vt:lpstr>Example of a three layered applications</vt:lpstr>
      <vt:lpstr>Broker Pattern</vt:lpstr>
      <vt:lpstr>Broker Solution </vt:lpstr>
      <vt:lpstr>Model-View-Controller Pattern</vt:lpstr>
      <vt:lpstr>Model-View-Controller Pattern</vt:lpstr>
      <vt:lpstr>MVC Solution</vt:lpstr>
      <vt:lpstr>Pipe and Filter Pattern</vt:lpstr>
      <vt:lpstr>Pipe and Filter Solution</vt:lpstr>
      <vt:lpstr>Client-Server Pattern</vt:lpstr>
      <vt:lpstr>Client-Server Example</vt:lpstr>
      <vt:lpstr>Client-Server Solution</vt:lpstr>
      <vt:lpstr>Client-Server Solution</vt:lpstr>
      <vt:lpstr>Peer-to-Peer Pattern</vt:lpstr>
      <vt:lpstr>Peer-to-Peer Solution</vt:lpstr>
      <vt:lpstr>Service Oriented Architecture Pattern</vt:lpstr>
      <vt:lpstr>Service Oriented Architecture Solution - 1</vt:lpstr>
      <vt:lpstr>Service Oriented Architecture Solution - 2</vt:lpstr>
      <vt:lpstr>Service Oriented Architecture Solution - 3</vt:lpstr>
      <vt:lpstr>Publish-Subscribe Pattern</vt:lpstr>
      <vt:lpstr>Publish-Subscribe Example</vt:lpstr>
      <vt:lpstr>Shared-Data Pattern</vt:lpstr>
      <vt:lpstr>Shared Data Solution - 1</vt:lpstr>
      <vt:lpstr>Shared Data Solution - 2</vt:lpstr>
      <vt:lpstr>Google File System (GFS)</vt:lpstr>
      <vt:lpstr>MapReduce Pattern</vt:lpstr>
      <vt:lpstr>Multi-Tier Pattern</vt:lpstr>
      <vt:lpstr>Multi-Tier Example</vt:lpstr>
      <vt:lpstr>PowerPoint 演示文稿</vt:lpstr>
      <vt:lpstr>Relationships Between Tactics and Patterns</vt:lpstr>
      <vt:lpstr>Relationships Between Tactics and Patterns</vt:lpstr>
      <vt:lpstr>Example</vt:lpstr>
      <vt:lpstr>PowerPoint 演示文稿</vt:lpstr>
      <vt:lpstr>Relationships Between Tactics and Patterns</vt:lpstr>
      <vt:lpstr>PowerPoint 演示文稿</vt:lpstr>
      <vt:lpstr>Tactics and Interactions</vt:lpstr>
      <vt:lpstr>Tactics and Interactions - example</vt:lpstr>
      <vt:lpstr>Tactics and Interactions - example</vt:lpstr>
      <vt:lpstr>Tactics and Interactions - example</vt:lpstr>
      <vt:lpstr>PowerPoint 演示文稿</vt:lpstr>
      <vt:lpstr>PowerPoint 演示文稿</vt:lpstr>
      <vt:lpstr>Tactics and Interactions - example</vt:lpstr>
      <vt:lpstr>PowerPoint 演示文稿</vt:lpstr>
      <vt:lpstr>Tactics and Interactions - example</vt:lpstr>
      <vt:lpstr>Tactics and Interactions - example</vt:lpstr>
      <vt:lpstr>PowerPoint 演示文稿</vt:lpstr>
      <vt:lpstr>Tactics and Interactions - example</vt:lpstr>
      <vt:lpstr>Tactics and Interactions - example</vt:lpstr>
      <vt:lpstr>Tactics and Interactions - example</vt:lpstr>
      <vt:lpstr>Tactics and Interactions - example</vt:lpstr>
      <vt:lpstr>How Does This Process End?</vt:lpstr>
      <vt:lpstr>How Does This Process End?</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COMP3028  Software Architecture</dc:title>
  <dc:creator>Joanna Siebert</dc:creator>
  <cp:lastModifiedBy>刘玄昊</cp:lastModifiedBy>
  <cp:revision>410</cp:revision>
  <cp:lastPrinted>2023-02-23T06:49:27Z</cp:lastPrinted>
  <dcterms:created xsi:type="dcterms:W3CDTF">2020-03-15T08:11:10Z</dcterms:created>
  <dcterms:modified xsi:type="dcterms:W3CDTF">2023-05-02T07:10:38Z</dcterms:modified>
</cp:coreProperties>
</file>