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786" r:id="rId2"/>
    <p:sldId id="2057" r:id="rId3"/>
    <p:sldId id="2058" r:id="rId4"/>
    <p:sldId id="2059" r:id="rId5"/>
    <p:sldId id="2060" r:id="rId6"/>
    <p:sldId id="2061" r:id="rId7"/>
    <p:sldId id="2062" r:id="rId8"/>
    <p:sldId id="2063" r:id="rId9"/>
    <p:sldId id="2064" r:id="rId10"/>
    <p:sldId id="2065" r:id="rId11"/>
    <p:sldId id="2066" r:id="rId12"/>
    <p:sldId id="2067" r:id="rId13"/>
    <p:sldId id="2068" r:id="rId14"/>
    <p:sldId id="2069" r:id="rId15"/>
    <p:sldId id="2070" r:id="rId16"/>
    <p:sldId id="2071" r:id="rId17"/>
    <p:sldId id="2072" r:id="rId18"/>
    <p:sldId id="2073" r:id="rId19"/>
    <p:sldId id="2074" r:id="rId20"/>
    <p:sldId id="2075" r:id="rId21"/>
    <p:sldId id="2076" r:id="rId22"/>
    <p:sldId id="2077" r:id="rId23"/>
    <p:sldId id="2078" r:id="rId24"/>
    <p:sldId id="2079" r:id="rId25"/>
    <p:sldId id="2080" r:id="rId26"/>
    <p:sldId id="2081" r:id="rId27"/>
    <p:sldId id="2082" r:id="rId28"/>
    <p:sldId id="2083" r:id="rId29"/>
    <p:sldId id="2084" r:id="rId30"/>
    <p:sldId id="2085" r:id="rId31"/>
    <p:sldId id="2086" r:id="rId32"/>
    <p:sldId id="2087" r:id="rId33"/>
    <p:sldId id="2088" r:id="rId34"/>
    <p:sldId id="2089" r:id="rId35"/>
    <p:sldId id="2090" r:id="rId36"/>
    <p:sldId id="2091" r:id="rId37"/>
    <p:sldId id="2092" r:id="rId38"/>
    <p:sldId id="2093" r:id="rId39"/>
    <p:sldId id="2094" r:id="rId40"/>
    <p:sldId id="2095" r:id="rId41"/>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41" autoAdjust="0"/>
    <p:restoredTop sz="94660"/>
  </p:normalViewPr>
  <p:slideViewPr>
    <p:cSldViewPr snapToGrid="0">
      <p:cViewPr varScale="1">
        <p:scale>
          <a:sx n="85" d="100"/>
          <a:sy n="85" d="100"/>
        </p:scale>
        <p:origin x="40"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dirty="0"/>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02/05/2023</a:t>
            </a:fld>
            <a:endParaRPr lang="en-GB" dirty="0"/>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dirty="0"/>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dirty="0"/>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5/2/2023</a:t>
            </a:fld>
            <a:endParaRPr lang="en-US" dirty="0"/>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dirty="0"/>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dirty="0"/>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slideLayout" Target="../slideLayouts/slideLayout7.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image" Target="../media/image1.tmp"/><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br>
              <a:rPr lang="en-US" sz="4950" dirty="0"/>
            </a:br>
            <a:r>
              <a:rPr lang="en-US" sz="4950" dirty="0"/>
              <a:t>Software Architecture</a:t>
            </a:r>
            <a:endParaRPr lang="en-US" sz="3300" dirty="0"/>
          </a:p>
        </p:txBody>
      </p:sp>
      <p:sp>
        <p:nvSpPr>
          <p:cNvPr id="3" name="Subtitle 2">
            <a:extLst>
              <a:ext uri="{FF2B5EF4-FFF2-40B4-BE49-F238E27FC236}">
                <a16:creationId xmlns:a16="http://schemas.microsoft.com/office/drawing/2014/main" id="{2AC8250E-67FD-CD26-8F10-F47750D45D06}"/>
              </a:ext>
            </a:extLst>
          </p:cNvPr>
          <p:cNvSpPr>
            <a:spLocks noGrp="1"/>
          </p:cNvSpPr>
          <p:nvPr>
            <p:ph type="subTitle" idx="1"/>
          </p:nvPr>
        </p:nvSpPr>
        <p:spPr>
          <a:xfrm>
            <a:off x="1524000" y="3602038"/>
            <a:ext cx="9144000" cy="1655762"/>
          </a:xfrm>
        </p:spPr>
        <p:txBody>
          <a:bodyPr>
            <a:normAutofit/>
          </a:bodyPr>
          <a:lstStyle/>
          <a:p>
            <a:r>
              <a:rPr lang="en-AU" sz="4000" dirty="0"/>
              <a:t>Quality Attribute Modelling and Analysis</a:t>
            </a:r>
            <a:endParaRPr lang="en-US" sz="40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dirty="0">
                <a:solidFill>
                  <a:srgbClr val="FF0000"/>
                </a:solidFill>
              </a:rPr>
              <a:t>The frequency of arrivals from outside the system</a:t>
            </a:r>
          </a:p>
          <a:p>
            <a:pPr lvl="1"/>
            <a:r>
              <a:rPr lang="en-US" sz="2000" dirty="0"/>
              <a:t>The queuing discipline used at the view queue</a:t>
            </a:r>
          </a:p>
          <a:p>
            <a:pPr lvl="1"/>
            <a:r>
              <a:rPr lang="en-US" sz="2000" dirty="0"/>
              <a:t>The time to process a message within the view</a:t>
            </a:r>
          </a:p>
          <a:p>
            <a:pPr lvl="1"/>
            <a:r>
              <a:rPr lang="en-US" sz="2000" dirty="0"/>
              <a:t>The number and size of messages that the view sends to the controller</a:t>
            </a:r>
          </a:p>
          <a:p>
            <a:pPr lvl="1"/>
            <a:r>
              <a:rPr lang="en-US" sz="2000" dirty="0"/>
              <a:t>The bandwidth of the network that connects the view and the controller</a:t>
            </a:r>
          </a:p>
          <a:p>
            <a:pPr lvl="1"/>
            <a:r>
              <a:rPr lang="en-US" sz="2000" dirty="0"/>
              <a:t>The queuing discipline used by the controller</a:t>
            </a:r>
          </a:p>
          <a:p>
            <a:pPr lvl="1"/>
            <a:r>
              <a:rPr lang="en-US" sz="2000" dirty="0"/>
              <a:t>The time to process a message within the controller</a:t>
            </a:r>
          </a:p>
          <a:p>
            <a:pPr lvl="1"/>
            <a:r>
              <a:rPr lang="en-US" sz="2000" dirty="0"/>
              <a:t>The number and size of messages that the controller sends back to the view</a:t>
            </a:r>
          </a:p>
          <a:p>
            <a:pPr lvl="1"/>
            <a:r>
              <a:rPr lang="en-US" sz="2000" dirty="0"/>
              <a:t>The bandwidth of the network from the controller to the view</a:t>
            </a:r>
          </a:p>
          <a:p>
            <a:pPr lvl="1"/>
            <a:r>
              <a:rPr lang="en-US" sz="2000" dirty="0"/>
              <a:t>The number and size of messages that the controller sends to the model</a:t>
            </a:r>
          </a:p>
          <a:p>
            <a:pPr lvl="1"/>
            <a:r>
              <a:rPr lang="en-US" sz="2000" dirty="0"/>
              <a:t>The queuing discipline used by the model</a:t>
            </a:r>
          </a:p>
          <a:p>
            <a:pPr lvl="1"/>
            <a:r>
              <a:rPr lang="en-US" sz="2000" dirty="0"/>
              <a:t>The time to process a message within the model</a:t>
            </a:r>
          </a:p>
          <a:p>
            <a:pPr lvl="1"/>
            <a:r>
              <a:rPr lang="en-US" sz="2000" dirty="0"/>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365188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
        <p:nvSpPr>
          <p:cNvPr id="4" name="椭圆 3">
            <a:extLst>
              <a:ext uri="{FF2B5EF4-FFF2-40B4-BE49-F238E27FC236}">
                <a16:creationId xmlns:a16="http://schemas.microsoft.com/office/drawing/2014/main" id="{E650EB78-DF49-4C52-B32D-B763BEC4BD21}"/>
              </a:ext>
            </a:extLst>
          </p:cNvPr>
          <p:cNvSpPr/>
          <p:nvPr/>
        </p:nvSpPr>
        <p:spPr>
          <a:xfrm>
            <a:off x="6629400" y="4428882"/>
            <a:ext cx="764907" cy="1127417"/>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8" name="椭圆 47">
            <a:extLst>
              <a:ext uri="{FF2B5EF4-FFF2-40B4-BE49-F238E27FC236}">
                <a16:creationId xmlns:a16="http://schemas.microsoft.com/office/drawing/2014/main" id="{204ED5C4-7459-41E7-989D-AC8C186B3B07}"/>
              </a:ext>
            </a:extLst>
          </p:cNvPr>
          <p:cNvSpPr/>
          <p:nvPr/>
        </p:nvSpPr>
        <p:spPr>
          <a:xfrm>
            <a:off x="9498144" y="4920812"/>
            <a:ext cx="764907" cy="1127417"/>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9" name="椭圆 48">
            <a:extLst>
              <a:ext uri="{FF2B5EF4-FFF2-40B4-BE49-F238E27FC236}">
                <a16:creationId xmlns:a16="http://schemas.microsoft.com/office/drawing/2014/main" id="{E430F7BC-C72D-4D6F-A986-C828AFE0C75B}"/>
              </a:ext>
            </a:extLst>
          </p:cNvPr>
          <p:cNvSpPr/>
          <p:nvPr/>
        </p:nvSpPr>
        <p:spPr>
          <a:xfrm>
            <a:off x="11011158" y="3579255"/>
            <a:ext cx="764907" cy="1127417"/>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1" name="文本框 50">
            <a:extLst>
              <a:ext uri="{FF2B5EF4-FFF2-40B4-BE49-F238E27FC236}">
                <a16:creationId xmlns:a16="http://schemas.microsoft.com/office/drawing/2014/main" id="{690ED469-95DB-4014-9804-F7ECDF85D2BF}"/>
              </a:ext>
            </a:extLst>
          </p:cNvPr>
          <p:cNvSpPr txBox="1"/>
          <p:nvPr/>
        </p:nvSpPr>
        <p:spPr>
          <a:xfrm>
            <a:off x="5680065" y="2061303"/>
            <a:ext cx="6096000" cy="1077218"/>
          </a:xfrm>
          <a:prstGeom prst="rect">
            <a:avLst/>
          </a:prstGeom>
          <a:noFill/>
        </p:spPr>
        <p:txBody>
          <a:bodyPr wrap="square">
            <a:spAutoFit/>
          </a:bodyPr>
          <a:lstStyle/>
          <a:p>
            <a:pPr lvl="1"/>
            <a:r>
              <a:rPr lang="en-US" sz="3200" dirty="0">
                <a:solidFill>
                  <a:srgbClr val="FF0000"/>
                </a:solidFill>
              </a:rPr>
              <a:t>The queuing discipline used by the component</a:t>
            </a:r>
          </a:p>
        </p:txBody>
      </p:sp>
    </p:spTree>
    <p:extLst>
      <p:ext uri="{BB962C8B-B14F-4D97-AF65-F5344CB8AC3E}">
        <p14:creationId xmlns:p14="http://schemas.microsoft.com/office/powerpoint/2010/main" val="1426988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strike="sngStrike" dirty="0"/>
              <a:t>The frequency of arrivals from outside the system</a:t>
            </a:r>
          </a:p>
          <a:p>
            <a:pPr lvl="1"/>
            <a:r>
              <a:rPr lang="en-US" sz="2000" dirty="0">
                <a:solidFill>
                  <a:srgbClr val="FF0000"/>
                </a:solidFill>
              </a:rPr>
              <a:t>The queuing discipline used at the view queue</a:t>
            </a:r>
          </a:p>
          <a:p>
            <a:pPr lvl="1"/>
            <a:r>
              <a:rPr lang="en-US" sz="2000" dirty="0"/>
              <a:t>The time to process a message within the view</a:t>
            </a:r>
          </a:p>
          <a:p>
            <a:pPr lvl="1"/>
            <a:r>
              <a:rPr lang="en-US" sz="2000" dirty="0"/>
              <a:t>The number and size of messages that the view sends to the controller</a:t>
            </a:r>
          </a:p>
          <a:p>
            <a:pPr lvl="1"/>
            <a:r>
              <a:rPr lang="en-US" sz="2000" dirty="0"/>
              <a:t>The bandwidth of the network that connects the view and the controller</a:t>
            </a:r>
          </a:p>
          <a:p>
            <a:pPr lvl="1"/>
            <a:r>
              <a:rPr lang="en-US" sz="2000" dirty="0">
                <a:solidFill>
                  <a:srgbClr val="FF0000"/>
                </a:solidFill>
              </a:rPr>
              <a:t>The queuing discipline used by the controller</a:t>
            </a:r>
          </a:p>
          <a:p>
            <a:pPr lvl="1"/>
            <a:r>
              <a:rPr lang="en-US" sz="2000" dirty="0"/>
              <a:t>The time to process a message within the controller</a:t>
            </a:r>
          </a:p>
          <a:p>
            <a:pPr lvl="1"/>
            <a:r>
              <a:rPr lang="en-US" sz="2000" dirty="0"/>
              <a:t>The number and size of messages that the controller sends back to the view</a:t>
            </a:r>
          </a:p>
          <a:p>
            <a:pPr lvl="1"/>
            <a:r>
              <a:rPr lang="en-US" sz="2000" dirty="0"/>
              <a:t>The bandwidth of the network from the controller to the view</a:t>
            </a:r>
          </a:p>
          <a:p>
            <a:pPr lvl="1"/>
            <a:r>
              <a:rPr lang="en-US" sz="2000" dirty="0"/>
              <a:t>The number and size of messages that the controller sends to the model</a:t>
            </a:r>
          </a:p>
          <a:p>
            <a:pPr lvl="1"/>
            <a:r>
              <a:rPr lang="en-US" sz="2000" dirty="0">
                <a:solidFill>
                  <a:srgbClr val="FF0000"/>
                </a:solidFill>
              </a:rPr>
              <a:t>The queuing discipline used by the model</a:t>
            </a:r>
          </a:p>
          <a:p>
            <a:pPr lvl="1"/>
            <a:r>
              <a:rPr lang="en-US" sz="2000" dirty="0"/>
              <a:t>The time to process a message within the model</a:t>
            </a:r>
          </a:p>
          <a:p>
            <a:pPr lvl="1"/>
            <a:r>
              <a:rPr lang="en-US" sz="2000" dirty="0"/>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365085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a:xfrm>
            <a:off x="838200" y="1809481"/>
            <a:ext cx="10515600" cy="4351338"/>
          </a:xfrm>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
        <p:nvSpPr>
          <p:cNvPr id="49" name="椭圆 48">
            <a:extLst>
              <a:ext uri="{FF2B5EF4-FFF2-40B4-BE49-F238E27FC236}">
                <a16:creationId xmlns:a16="http://schemas.microsoft.com/office/drawing/2014/main" id="{E430F7BC-C72D-4D6F-A986-C828AFE0C75B}"/>
              </a:ext>
            </a:extLst>
          </p:cNvPr>
          <p:cNvSpPr/>
          <p:nvPr/>
        </p:nvSpPr>
        <p:spPr>
          <a:xfrm>
            <a:off x="9685161" y="3000333"/>
            <a:ext cx="2381809" cy="94813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0" name="椭圆 49">
            <a:extLst>
              <a:ext uri="{FF2B5EF4-FFF2-40B4-BE49-F238E27FC236}">
                <a16:creationId xmlns:a16="http://schemas.microsoft.com/office/drawing/2014/main" id="{EF9E9946-F999-4A0B-991E-D334062A6F33}"/>
              </a:ext>
            </a:extLst>
          </p:cNvPr>
          <p:cNvSpPr/>
          <p:nvPr/>
        </p:nvSpPr>
        <p:spPr>
          <a:xfrm>
            <a:off x="10072169" y="4943030"/>
            <a:ext cx="2381809" cy="94813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1" name="椭圆 50">
            <a:extLst>
              <a:ext uri="{FF2B5EF4-FFF2-40B4-BE49-F238E27FC236}">
                <a16:creationId xmlns:a16="http://schemas.microsoft.com/office/drawing/2014/main" id="{3A02DBD6-0CFD-4A9C-B1BC-2795E1336B4E}"/>
              </a:ext>
            </a:extLst>
          </p:cNvPr>
          <p:cNvSpPr/>
          <p:nvPr/>
        </p:nvSpPr>
        <p:spPr>
          <a:xfrm>
            <a:off x="7170227" y="4491151"/>
            <a:ext cx="2381809" cy="94813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3" name="文本框 52">
            <a:extLst>
              <a:ext uri="{FF2B5EF4-FFF2-40B4-BE49-F238E27FC236}">
                <a16:creationId xmlns:a16="http://schemas.microsoft.com/office/drawing/2014/main" id="{2DB1357D-6820-4602-A52C-C34753FCB30A}"/>
              </a:ext>
            </a:extLst>
          </p:cNvPr>
          <p:cNvSpPr txBox="1"/>
          <p:nvPr/>
        </p:nvSpPr>
        <p:spPr>
          <a:xfrm>
            <a:off x="5799858" y="1507180"/>
            <a:ext cx="5077843" cy="1200329"/>
          </a:xfrm>
          <a:prstGeom prst="rect">
            <a:avLst/>
          </a:prstGeom>
          <a:noFill/>
        </p:spPr>
        <p:txBody>
          <a:bodyPr wrap="square">
            <a:spAutoFit/>
          </a:bodyPr>
          <a:lstStyle/>
          <a:p>
            <a:r>
              <a:rPr lang="en-US" sz="3600" dirty="0">
                <a:solidFill>
                  <a:srgbClr val="FF0000"/>
                </a:solidFill>
              </a:rPr>
              <a:t>The time to process a message in a component</a:t>
            </a:r>
            <a:endParaRPr lang="x-none" sz="3600" dirty="0"/>
          </a:p>
        </p:txBody>
      </p:sp>
    </p:spTree>
    <p:extLst>
      <p:ext uri="{BB962C8B-B14F-4D97-AF65-F5344CB8AC3E}">
        <p14:creationId xmlns:p14="http://schemas.microsoft.com/office/powerpoint/2010/main" val="324191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strike="sngStrike" dirty="0"/>
              <a:t>The frequency of arrivals from outside the system</a:t>
            </a:r>
          </a:p>
          <a:p>
            <a:pPr lvl="1"/>
            <a:r>
              <a:rPr lang="en-US" sz="2000" strike="sngStrike" dirty="0"/>
              <a:t>The queuing discipline used at the view queue</a:t>
            </a:r>
          </a:p>
          <a:p>
            <a:pPr lvl="1"/>
            <a:r>
              <a:rPr lang="en-US" sz="2000" dirty="0">
                <a:solidFill>
                  <a:srgbClr val="FF0000"/>
                </a:solidFill>
              </a:rPr>
              <a:t>The time to process a message within the view</a:t>
            </a:r>
          </a:p>
          <a:p>
            <a:pPr lvl="1"/>
            <a:r>
              <a:rPr lang="en-US" sz="2000" dirty="0"/>
              <a:t>The number and size of messages that the view sends to the controller</a:t>
            </a:r>
          </a:p>
          <a:p>
            <a:pPr lvl="1"/>
            <a:r>
              <a:rPr lang="en-US" sz="2000" dirty="0"/>
              <a:t>The bandwidth of the network that connects the view and the controller</a:t>
            </a:r>
          </a:p>
          <a:p>
            <a:pPr lvl="1"/>
            <a:r>
              <a:rPr lang="en-US" sz="2000" strike="sngStrike" dirty="0"/>
              <a:t>The queuing discipline used by the controller</a:t>
            </a:r>
          </a:p>
          <a:p>
            <a:pPr lvl="1"/>
            <a:r>
              <a:rPr lang="en-US" sz="2000" dirty="0">
                <a:solidFill>
                  <a:srgbClr val="FF0000"/>
                </a:solidFill>
              </a:rPr>
              <a:t>The time to process a message within the controller</a:t>
            </a:r>
          </a:p>
          <a:p>
            <a:pPr lvl="1"/>
            <a:r>
              <a:rPr lang="en-US" sz="2000" dirty="0"/>
              <a:t>The number and size of messages that the controller sends back to the view</a:t>
            </a:r>
          </a:p>
          <a:p>
            <a:pPr lvl="1"/>
            <a:r>
              <a:rPr lang="en-US" sz="2000" dirty="0"/>
              <a:t>The bandwidth of the network from the controller to the view</a:t>
            </a:r>
          </a:p>
          <a:p>
            <a:pPr lvl="1"/>
            <a:r>
              <a:rPr lang="en-US" sz="2000" dirty="0"/>
              <a:t>The number and size of messages that the controller sends to the model</a:t>
            </a:r>
          </a:p>
          <a:p>
            <a:pPr lvl="1"/>
            <a:r>
              <a:rPr lang="en-US" sz="2000" strike="sngStrike" dirty="0"/>
              <a:t>The queuing discipline used by the model</a:t>
            </a:r>
          </a:p>
          <a:p>
            <a:pPr lvl="1"/>
            <a:r>
              <a:rPr lang="en-US" sz="2000" dirty="0">
                <a:solidFill>
                  <a:srgbClr val="FF0000"/>
                </a:solidFill>
              </a:rPr>
              <a:t>The time to process a message within the model</a:t>
            </a:r>
          </a:p>
          <a:p>
            <a:pPr lvl="1"/>
            <a:r>
              <a:rPr lang="en-US" sz="2000" dirty="0"/>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354213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
        <p:nvSpPr>
          <p:cNvPr id="49" name="椭圆 48">
            <a:extLst>
              <a:ext uri="{FF2B5EF4-FFF2-40B4-BE49-F238E27FC236}">
                <a16:creationId xmlns:a16="http://schemas.microsoft.com/office/drawing/2014/main" id="{E430F7BC-C72D-4D6F-A986-C828AFE0C75B}"/>
              </a:ext>
            </a:extLst>
          </p:cNvPr>
          <p:cNvSpPr/>
          <p:nvPr/>
        </p:nvSpPr>
        <p:spPr>
          <a:xfrm>
            <a:off x="10224422" y="4286466"/>
            <a:ext cx="301686" cy="94813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0" name="椭圆 49">
            <a:extLst>
              <a:ext uri="{FF2B5EF4-FFF2-40B4-BE49-F238E27FC236}">
                <a16:creationId xmlns:a16="http://schemas.microsoft.com/office/drawing/2014/main" id="{EF9E9946-F999-4A0B-991E-D334062A6F33}"/>
              </a:ext>
            </a:extLst>
          </p:cNvPr>
          <p:cNvSpPr/>
          <p:nvPr/>
        </p:nvSpPr>
        <p:spPr>
          <a:xfrm>
            <a:off x="11268910" y="4154866"/>
            <a:ext cx="422080" cy="1194095"/>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1" name="椭圆 50">
            <a:extLst>
              <a:ext uri="{FF2B5EF4-FFF2-40B4-BE49-F238E27FC236}">
                <a16:creationId xmlns:a16="http://schemas.microsoft.com/office/drawing/2014/main" id="{3A02DBD6-0CFD-4A9C-B1BC-2795E1336B4E}"/>
              </a:ext>
            </a:extLst>
          </p:cNvPr>
          <p:cNvSpPr/>
          <p:nvPr/>
        </p:nvSpPr>
        <p:spPr>
          <a:xfrm>
            <a:off x="8355034" y="5149823"/>
            <a:ext cx="1197002" cy="357758"/>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2" name="椭圆 51">
            <a:extLst>
              <a:ext uri="{FF2B5EF4-FFF2-40B4-BE49-F238E27FC236}">
                <a16:creationId xmlns:a16="http://schemas.microsoft.com/office/drawing/2014/main" id="{7B98ECA3-18F9-4754-A3F1-79ABDB9A8FE5}"/>
              </a:ext>
            </a:extLst>
          </p:cNvPr>
          <p:cNvSpPr/>
          <p:nvPr/>
        </p:nvSpPr>
        <p:spPr>
          <a:xfrm>
            <a:off x="10224422" y="3943193"/>
            <a:ext cx="250886" cy="36499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3" name="文本框 52">
            <a:extLst>
              <a:ext uri="{FF2B5EF4-FFF2-40B4-BE49-F238E27FC236}">
                <a16:creationId xmlns:a16="http://schemas.microsoft.com/office/drawing/2014/main" id="{376BDEF7-5E60-43AF-B6D2-5A7D8BC668A2}"/>
              </a:ext>
            </a:extLst>
          </p:cNvPr>
          <p:cNvSpPr txBox="1"/>
          <p:nvPr/>
        </p:nvSpPr>
        <p:spPr>
          <a:xfrm>
            <a:off x="5728033" y="1766822"/>
            <a:ext cx="6096000" cy="1569660"/>
          </a:xfrm>
          <a:prstGeom prst="rect">
            <a:avLst/>
          </a:prstGeom>
          <a:noFill/>
        </p:spPr>
        <p:txBody>
          <a:bodyPr wrap="square">
            <a:spAutoFit/>
          </a:bodyPr>
          <a:lstStyle/>
          <a:p>
            <a:r>
              <a:rPr lang="en-US" sz="3200" dirty="0">
                <a:solidFill>
                  <a:srgbClr val="FF0000"/>
                </a:solidFill>
              </a:rPr>
              <a:t>The number and size of messages that the component sends to another component </a:t>
            </a:r>
            <a:endParaRPr lang="x-none" sz="3200" dirty="0"/>
          </a:p>
        </p:txBody>
      </p:sp>
    </p:spTree>
    <p:extLst>
      <p:ext uri="{BB962C8B-B14F-4D97-AF65-F5344CB8AC3E}">
        <p14:creationId xmlns:p14="http://schemas.microsoft.com/office/powerpoint/2010/main" val="100614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strike="sngStrike" dirty="0"/>
              <a:t>The frequency of arrivals from outside the system</a:t>
            </a:r>
          </a:p>
          <a:p>
            <a:pPr lvl="1"/>
            <a:r>
              <a:rPr lang="en-US" sz="2000" strike="sngStrike" dirty="0"/>
              <a:t>The queuing discipline used at the view queue</a:t>
            </a:r>
          </a:p>
          <a:p>
            <a:pPr lvl="1"/>
            <a:r>
              <a:rPr lang="en-US" sz="2000" strike="sngStrike" dirty="0"/>
              <a:t>The time to process a message within the view</a:t>
            </a:r>
          </a:p>
          <a:p>
            <a:pPr lvl="1"/>
            <a:r>
              <a:rPr lang="en-US" sz="2000" dirty="0">
                <a:solidFill>
                  <a:srgbClr val="FF0000"/>
                </a:solidFill>
              </a:rPr>
              <a:t>The number and size of messages that the view sends to the controller</a:t>
            </a:r>
          </a:p>
          <a:p>
            <a:pPr lvl="1"/>
            <a:r>
              <a:rPr lang="en-US" sz="2000" dirty="0"/>
              <a:t>The bandwidth of the network that connects the view and the controller</a:t>
            </a:r>
          </a:p>
          <a:p>
            <a:pPr lvl="1"/>
            <a:r>
              <a:rPr lang="en-US" sz="2000" strike="sngStrike" dirty="0"/>
              <a:t>The queuing discipline used by the controller</a:t>
            </a:r>
          </a:p>
          <a:p>
            <a:pPr lvl="1"/>
            <a:r>
              <a:rPr lang="en-US" sz="2000" strike="sngStrike" dirty="0"/>
              <a:t>The time to process a message within the controller</a:t>
            </a:r>
          </a:p>
          <a:p>
            <a:pPr lvl="1"/>
            <a:r>
              <a:rPr lang="en-US" sz="2000" dirty="0">
                <a:solidFill>
                  <a:srgbClr val="FF0000"/>
                </a:solidFill>
              </a:rPr>
              <a:t>The number and size of messages that the controller sends back to the view</a:t>
            </a:r>
          </a:p>
          <a:p>
            <a:pPr lvl="1"/>
            <a:r>
              <a:rPr lang="en-US" sz="2000" dirty="0"/>
              <a:t>The bandwidth of the network from the controller to the view</a:t>
            </a:r>
          </a:p>
          <a:p>
            <a:pPr lvl="1"/>
            <a:r>
              <a:rPr lang="en-US" sz="2000" dirty="0">
                <a:solidFill>
                  <a:srgbClr val="FF0000"/>
                </a:solidFill>
              </a:rPr>
              <a:t>The number and size of messages that the controller sends to the model</a:t>
            </a:r>
          </a:p>
          <a:p>
            <a:pPr lvl="1"/>
            <a:r>
              <a:rPr lang="en-US" sz="2000" strike="sngStrike" dirty="0"/>
              <a:t>The queuing discipline used by the model</a:t>
            </a:r>
          </a:p>
          <a:p>
            <a:pPr lvl="1"/>
            <a:r>
              <a:rPr lang="en-US" sz="2000" strike="sngStrike" dirty="0"/>
              <a:t>The time to process a message within the model</a:t>
            </a:r>
          </a:p>
          <a:p>
            <a:pPr lvl="1"/>
            <a:r>
              <a:rPr lang="en-US" sz="2000" dirty="0">
                <a:solidFill>
                  <a:srgbClr val="FF0000"/>
                </a:solidFill>
              </a:rPr>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3169927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
        <p:nvSpPr>
          <p:cNvPr id="49" name="椭圆 48">
            <a:extLst>
              <a:ext uri="{FF2B5EF4-FFF2-40B4-BE49-F238E27FC236}">
                <a16:creationId xmlns:a16="http://schemas.microsoft.com/office/drawing/2014/main" id="{E430F7BC-C72D-4D6F-A986-C828AFE0C75B}"/>
              </a:ext>
            </a:extLst>
          </p:cNvPr>
          <p:cNvSpPr/>
          <p:nvPr/>
        </p:nvSpPr>
        <p:spPr>
          <a:xfrm>
            <a:off x="10224422" y="4286466"/>
            <a:ext cx="301686" cy="94813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0" name="椭圆 49">
            <a:extLst>
              <a:ext uri="{FF2B5EF4-FFF2-40B4-BE49-F238E27FC236}">
                <a16:creationId xmlns:a16="http://schemas.microsoft.com/office/drawing/2014/main" id="{EF9E9946-F999-4A0B-991E-D334062A6F33}"/>
              </a:ext>
            </a:extLst>
          </p:cNvPr>
          <p:cNvSpPr/>
          <p:nvPr/>
        </p:nvSpPr>
        <p:spPr>
          <a:xfrm>
            <a:off x="11268910" y="4154866"/>
            <a:ext cx="422080" cy="1194095"/>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1" name="椭圆 50">
            <a:extLst>
              <a:ext uri="{FF2B5EF4-FFF2-40B4-BE49-F238E27FC236}">
                <a16:creationId xmlns:a16="http://schemas.microsoft.com/office/drawing/2014/main" id="{3A02DBD6-0CFD-4A9C-B1BC-2795E1336B4E}"/>
              </a:ext>
            </a:extLst>
          </p:cNvPr>
          <p:cNvSpPr/>
          <p:nvPr/>
        </p:nvSpPr>
        <p:spPr>
          <a:xfrm>
            <a:off x="8355034" y="5149823"/>
            <a:ext cx="1197002" cy="357758"/>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2" name="椭圆 51">
            <a:extLst>
              <a:ext uri="{FF2B5EF4-FFF2-40B4-BE49-F238E27FC236}">
                <a16:creationId xmlns:a16="http://schemas.microsoft.com/office/drawing/2014/main" id="{7B98ECA3-18F9-4754-A3F1-79ABDB9A8FE5}"/>
              </a:ext>
            </a:extLst>
          </p:cNvPr>
          <p:cNvSpPr/>
          <p:nvPr/>
        </p:nvSpPr>
        <p:spPr>
          <a:xfrm>
            <a:off x="10224422" y="3943193"/>
            <a:ext cx="250886" cy="36499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3" name="文本框 52">
            <a:extLst>
              <a:ext uri="{FF2B5EF4-FFF2-40B4-BE49-F238E27FC236}">
                <a16:creationId xmlns:a16="http://schemas.microsoft.com/office/drawing/2014/main" id="{52FE204D-236C-4B61-BC79-F8C654EB2F9F}"/>
              </a:ext>
            </a:extLst>
          </p:cNvPr>
          <p:cNvSpPr txBox="1"/>
          <p:nvPr/>
        </p:nvSpPr>
        <p:spPr>
          <a:xfrm>
            <a:off x="5549867" y="1750155"/>
            <a:ext cx="6096000" cy="1077218"/>
          </a:xfrm>
          <a:prstGeom prst="rect">
            <a:avLst/>
          </a:prstGeom>
          <a:noFill/>
        </p:spPr>
        <p:txBody>
          <a:bodyPr wrap="square">
            <a:spAutoFit/>
          </a:bodyPr>
          <a:lstStyle/>
          <a:p>
            <a:pPr lvl="1"/>
            <a:r>
              <a:rPr lang="en-US" sz="3200" dirty="0">
                <a:solidFill>
                  <a:srgbClr val="FF0000"/>
                </a:solidFill>
              </a:rPr>
              <a:t>The bandwidth of the network that connects the components</a:t>
            </a:r>
          </a:p>
        </p:txBody>
      </p:sp>
    </p:spTree>
    <p:extLst>
      <p:ext uri="{BB962C8B-B14F-4D97-AF65-F5344CB8AC3E}">
        <p14:creationId xmlns:p14="http://schemas.microsoft.com/office/powerpoint/2010/main" val="3214292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strike="sngStrike" dirty="0"/>
              <a:t>The frequency of arrivals from outside the system</a:t>
            </a:r>
          </a:p>
          <a:p>
            <a:pPr lvl="1"/>
            <a:r>
              <a:rPr lang="en-US" sz="2000" strike="sngStrike" dirty="0"/>
              <a:t>The queuing discipline used at the view queue</a:t>
            </a:r>
          </a:p>
          <a:p>
            <a:pPr lvl="1"/>
            <a:r>
              <a:rPr lang="en-US" sz="2000" strike="sngStrike" dirty="0"/>
              <a:t>The time to process a message within the view</a:t>
            </a:r>
          </a:p>
          <a:p>
            <a:pPr lvl="1"/>
            <a:r>
              <a:rPr lang="en-US" sz="2000" strike="sngStrike" dirty="0"/>
              <a:t>The number and size of messages that the view sends to the controller</a:t>
            </a:r>
          </a:p>
          <a:p>
            <a:pPr lvl="1"/>
            <a:r>
              <a:rPr lang="en-US" sz="2000" dirty="0">
                <a:solidFill>
                  <a:srgbClr val="FF0000"/>
                </a:solidFill>
              </a:rPr>
              <a:t>The bandwidth of the network that connects the view and the controller</a:t>
            </a:r>
          </a:p>
          <a:p>
            <a:pPr lvl="1"/>
            <a:r>
              <a:rPr lang="en-US" sz="2000" strike="sngStrike" dirty="0"/>
              <a:t>The queuing discipline used by the controller</a:t>
            </a:r>
          </a:p>
          <a:p>
            <a:pPr lvl="1"/>
            <a:r>
              <a:rPr lang="en-US" sz="2000" strike="sngStrike" dirty="0"/>
              <a:t>The time to process a message within the controller</a:t>
            </a:r>
          </a:p>
          <a:p>
            <a:pPr lvl="1"/>
            <a:r>
              <a:rPr lang="en-US" sz="2000" strike="sngStrike" dirty="0"/>
              <a:t>The number and size of messages that the controller sends back to the view</a:t>
            </a:r>
          </a:p>
          <a:p>
            <a:pPr lvl="1"/>
            <a:r>
              <a:rPr lang="en-US" sz="2000" dirty="0">
                <a:solidFill>
                  <a:srgbClr val="FF0000"/>
                </a:solidFill>
              </a:rPr>
              <a:t>The bandwidth of the network from the controller to the view</a:t>
            </a:r>
          </a:p>
          <a:p>
            <a:pPr lvl="1"/>
            <a:r>
              <a:rPr lang="en-US" sz="2000" strike="sngStrike" dirty="0"/>
              <a:t>The number and size of messages that the controller sends to the model</a:t>
            </a:r>
          </a:p>
          <a:p>
            <a:pPr lvl="1"/>
            <a:r>
              <a:rPr lang="en-US" sz="2000" strike="sngStrike" dirty="0"/>
              <a:t>The queuing discipline used by the model</a:t>
            </a:r>
          </a:p>
          <a:p>
            <a:pPr lvl="1"/>
            <a:r>
              <a:rPr lang="en-US" sz="2000" strike="sngStrike" dirty="0"/>
              <a:t>The time to process a message within the model</a:t>
            </a:r>
          </a:p>
          <a:p>
            <a:pPr lvl="1"/>
            <a:r>
              <a:rPr lang="en-US" sz="2000" strike="sngStrike" dirty="0"/>
              <a:t>The number and size of messages the model sends to the view</a:t>
            </a:r>
          </a:p>
          <a:p>
            <a:pPr lvl="1"/>
            <a:r>
              <a:rPr lang="en-US" sz="2000" dirty="0">
                <a:solidFill>
                  <a:srgbClr val="FF0000"/>
                </a:solidFill>
              </a:rPr>
              <a:t>The bandwidth of the network connecting the model and the view</a:t>
            </a:r>
          </a:p>
        </p:txBody>
      </p:sp>
    </p:spTree>
    <p:extLst>
      <p:ext uri="{BB962C8B-B14F-4D97-AF65-F5344CB8AC3E}">
        <p14:creationId xmlns:p14="http://schemas.microsoft.com/office/powerpoint/2010/main" val="3733360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dirty="0"/>
              <a:t>The frequency of arrivals from outside the system</a:t>
            </a:r>
          </a:p>
          <a:p>
            <a:pPr lvl="1"/>
            <a:r>
              <a:rPr lang="en-US" sz="2000" dirty="0"/>
              <a:t>The queuing discipline used at the view queue</a:t>
            </a:r>
          </a:p>
          <a:p>
            <a:pPr lvl="1"/>
            <a:r>
              <a:rPr lang="en-US" sz="2000" dirty="0"/>
              <a:t>The time to process a message within the view</a:t>
            </a:r>
          </a:p>
          <a:p>
            <a:pPr lvl="1"/>
            <a:r>
              <a:rPr lang="en-US" sz="2000" dirty="0"/>
              <a:t>The number and size of messages that the view sends to the controller</a:t>
            </a:r>
          </a:p>
          <a:p>
            <a:pPr lvl="1"/>
            <a:r>
              <a:rPr lang="en-US" sz="2000" dirty="0"/>
              <a:t>The bandwidth of the network that connects the view and the controller</a:t>
            </a:r>
          </a:p>
          <a:p>
            <a:pPr lvl="1"/>
            <a:r>
              <a:rPr lang="en-US" sz="2000" dirty="0"/>
              <a:t>The queuing discipline used by the controller</a:t>
            </a:r>
          </a:p>
          <a:p>
            <a:pPr lvl="1"/>
            <a:r>
              <a:rPr lang="en-US" sz="2000" dirty="0"/>
              <a:t>The time to process a message within the controller</a:t>
            </a:r>
          </a:p>
          <a:p>
            <a:pPr lvl="1"/>
            <a:r>
              <a:rPr lang="en-US" sz="2000" dirty="0"/>
              <a:t>The number and size of messages that the controller sends back to the view</a:t>
            </a:r>
          </a:p>
          <a:p>
            <a:pPr lvl="1"/>
            <a:r>
              <a:rPr lang="en-US" sz="2000" dirty="0"/>
              <a:t>The bandwidth of the network from the controller to the view</a:t>
            </a:r>
          </a:p>
          <a:p>
            <a:pPr lvl="1"/>
            <a:r>
              <a:rPr lang="en-US" sz="2000" dirty="0"/>
              <a:t>The number and size of messages that the controller sends to the model</a:t>
            </a:r>
          </a:p>
          <a:p>
            <a:pPr lvl="1"/>
            <a:r>
              <a:rPr lang="en-US" sz="2000" dirty="0"/>
              <a:t>The queuing discipline used by the model</a:t>
            </a:r>
          </a:p>
          <a:p>
            <a:pPr lvl="1"/>
            <a:r>
              <a:rPr lang="en-US" sz="2000" dirty="0"/>
              <a:t>The time to process a message within the model</a:t>
            </a:r>
          </a:p>
          <a:p>
            <a:pPr lvl="1"/>
            <a:r>
              <a:rPr lang="en-US" sz="2000" dirty="0"/>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150924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C4332B6-3D46-4D9F-8AC2-B50123BB778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designed some algorithm and one of your design goals was to minimize the time the algorithm takes to complete. How can you prove that your algorithm meets this design goal?</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AAEB92BA-19CC-47AB-916C-765D1A08D214}"/>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080865F-60E7-403E-B224-6117DE9B87D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1ABFA68F-67FB-4DF9-BA99-84687F515130}"/>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1CDBC509-E0B4-40D5-9E0D-A3A40D4A3DE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4C2C50DF-B18D-4A44-B992-245FDB5F207A}"/>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7AAB839E-A6C8-4A8A-8B8C-69D42ECD380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6298F8E3-37E1-47F9-9B81-5B1D30BCC2BD}"/>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43CE15E5-40ED-4EFF-B5C6-45CFB2ADB04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33367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B93A4EA6-37DE-485F-AB2A-D400C2F13B42}"/>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a16="http://schemas.microsoft.com/office/drawing/2014/main" id="{109B2BD6-AC0C-4CF9-A47F-BD2727630CCD}"/>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Assume we want to estimate the performance of the system we have designed using MVC pattern. Will that be an easy task? What cost do you need to consider?</a:t>
            </a:r>
          </a:p>
        </p:txBody>
      </p:sp>
      <p:sp>
        <p:nvSpPr>
          <p:cNvPr id="7" name="矩形: 圆角 6">
            <a:extLst>
              <a:ext uri="{FF2B5EF4-FFF2-40B4-BE49-F238E27FC236}">
                <a16:creationId xmlns:a16="http://schemas.microsoft.com/office/drawing/2014/main" id="{AE9143AB-4462-4E90-9799-F1156FD11BC0}"/>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423954E8-86C4-460A-BEEE-1E2072F969E0}"/>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a:extLst>
              <a:ext uri="{FF2B5EF4-FFF2-40B4-BE49-F238E27FC236}">
                <a16:creationId xmlns:a16="http://schemas.microsoft.com/office/drawing/2014/main" id="{6DC21CFB-D1A9-473B-AD0B-95B34FEB8BF7}"/>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a16="http://schemas.microsoft.com/office/drawing/2014/main" id="{7BAACC95-B391-445A-A7BC-89EAEB0AFADB}"/>
              </a:ext>
            </a:extLst>
          </p:cNvPr>
          <p:cNvSpPr txBox="1"/>
          <p:nvPr>
            <p:custDataLst>
              <p:tags r:id="rId7"/>
            </p:custDataLst>
          </p:nvPr>
        </p:nvSpPr>
        <p:spPr>
          <a:xfrm>
            <a:off x="12827000" y="1270000"/>
            <a:ext cx="3332480" cy="5016758"/>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To estimate the performance of our system, all the parameters we just discussed must be known or estimated. The more accurately the parameters can be estimated, the better the predication of latency. But determining this parameters takes a lot of time and effort. This is our cost. </a:t>
            </a:r>
            <a:b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br>
            <a:b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b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Since the cost is high, </a:t>
            </a:r>
            <a:r>
              <a:rPr kumimoji="0" lang="en-US" sz="2000" b="0" i="0" u="none" strike="noStrike" kern="1200" cap="none" spc="0" normalizeH="0" baseline="0" noProof="0">
                <a:ln>
                  <a:noFill/>
                </a:ln>
                <a:solidFill>
                  <a:srgbClr val="000000"/>
                </a:solidFill>
                <a:effectLst/>
                <a:highlight>
                  <a:srgbClr val="FFFF00"/>
                </a:highligh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are there any benefits?</a:t>
            </a:r>
            <a:endParaRPr kumimoji="0" lang="en-US" sz="2000" b="0" i="0" u="none" strike="noStrike" kern="1200" cap="none" spc="0" normalizeH="0" baseline="0" noProof="0" dirty="0">
              <a:ln>
                <a:noFill/>
              </a:ln>
              <a:solidFill>
                <a:srgbClr val="000000"/>
              </a:solidFill>
              <a:effectLst/>
              <a:highlight>
                <a:srgbClr val="FFFF00"/>
              </a:highligh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a16="http://schemas.microsoft.com/office/drawing/2014/main" id="{F843348A-92A2-42AD-9B92-A14E0873773A}"/>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a16="http://schemas.microsoft.com/office/drawing/2014/main" id="{3BE97D48-3F80-4FDE-BC72-A8FF5D82A892}"/>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RemarkBlock">
              <a:extLst>
                <a:ext uri="{FF2B5EF4-FFF2-40B4-BE49-F238E27FC236}">
                  <a16:creationId xmlns:a16="http://schemas.microsoft.com/office/drawing/2014/main" id="{72B010CB-1658-4F39-856C-5E71467ECCC5}"/>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RemarkTitleText">
              <a:extLst>
                <a:ext uri="{FF2B5EF4-FFF2-40B4-BE49-F238E27FC236}">
                  <a16:creationId xmlns:a16="http://schemas.microsoft.com/office/drawing/2014/main" id="{E59A11B4-C01D-478F-961A-906EC35C4D10}"/>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a:extLst>
              <a:ext uri="{FF2B5EF4-FFF2-40B4-BE49-F238E27FC236}">
                <a16:creationId xmlns:a16="http://schemas.microsoft.com/office/drawing/2014/main" id="{3F67CB90-7C82-4B4D-9B05-C036BBD00BE2}"/>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525B2768-EC78-4C75-9FDC-C7995133BF20}"/>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8EEFAAC4-2657-46EB-9575-1D3D84E1E8F5}"/>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3B855033-2186-427B-9531-943E8C0A78E1}"/>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1C1B760C-B77F-4425-AA0B-A8FB82BAA583}"/>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617FBFF5-2FAE-467D-98F0-5AA2F8F7D9E2}"/>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7531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Cost/benefit of Performance Modeling</a:t>
            </a:r>
          </a:p>
        </p:txBody>
      </p:sp>
      <p:sp>
        <p:nvSpPr>
          <p:cNvPr id="3" name="Content Placeholder 2"/>
          <p:cNvSpPr>
            <a:spLocks noGrp="1"/>
          </p:cNvSpPr>
          <p:nvPr>
            <p:ph idx="1"/>
          </p:nvPr>
        </p:nvSpPr>
        <p:spPr/>
        <p:txBody>
          <a:bodyPr>
            <a:normAutofit/>
          </a:bodyPr>
          <a:lstStyle/>
          <a:p>
            <a:r>
              <a:rPr lang="en-US" dirty="0"/>
              <a:t>Cost: determining the parameters previously mentioned</a:t>
            </a:r>
          </a:p>
          <a:p>
            <a:r>
              <a:rPr lang="en-US" dirty="0"/>
              <a:t>Benefit: estimate of the latency</a:t>
            </a:r>
          </a:p>
          <a:p>
            <a:r>
              <a:rPr lang="en-US" dirty="0"/>
              <a:t>The more accurately</a:t>
            </a:r>
            <a:r>
              <a:rPr lang="en-US" baseline="0" dirty="0"/>
              <a:t> the parameters can be estimated, the better the predication of latency.</a:t>
            </a:r>
          </a:p>
          <a:p>
            <a:r>
              <a:rPr lang="en-US" baseline="0" dirty="0"/>
              <a:t>This is worthwhile when latency is important and questionable.</a:t>
            </a:r>
          </a:p>
          <a:p>
            <a:r>
              <a:rPr lang="en-US" baseline="0" dirty="0"/>
              <a:t>This is not worthwhile when it is obvious there is sufficient capacity to satisfy the demand.</a:t>
            </a:r>
          </a:p>
        </p:txBody>
      </p:sp>
    </p:spTree>
    <p:extLst>
      <p:ext uri="{BB962C8B-B14F-4D97-AF65-F5344CB8AC3E}">
        <p14:creationId xmlns:p14="http://schemas.microsoft.com/office/powerpoint/2010/main" val="3117357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Modeling</a:t>
            </a:r>
          </a:p>
        </p:txBody>
      </p:sp>
      <p:sp>
        <p:nvSpPr>
          <p:cNvPr id="3" name="Content Placeholder 2"/>
          <p:cNvSpPr>
            <a:spLocks noGrp="1"/>
          </p:cNvSpPr>
          <p:nvPr>
            <p:ph idx="1"/>
          </p:nvPr>
        </p:nvSpPr>
        <p:spPr/>
        <p:txBody>
          <a:bodyPr>
            <a:normAutofit/>
          </a:bodyPr>
          <a:lstStyle/>
          <a:p>
            <a:r>
              <a:rPr lang="en-US" dirty="0"/>
              <a:t>Another quality attribute with a well-understood analytic framework is availability. </a:t>
            </a:r>
          </a:p>
          <a:p>
            <a:r>
              <a:rPr lang="en-US" dirty="0"/>
              <a:t>Modeling an architecture for availability—or to put it more carefully, modeling an architecture to determine the availability of a system based on that architecture—is a matter of </a:t>
            </a:r>
            <a:r>
              <a:rPr lang="en-US" dirty="0">
                <a:highlight>
                  <a:srgbClr val="FFFF00"/>
                </a:highlight>
              </a:rPr>
              <a:t>determining the failure rates and the recovery times of the components.</a:t>
            </a:r>
          </a:p>
          <a:p>
            <a:endParaRPr lang="en-US" dirty="0"/>
          </a:p>
        </p:txBody>
      </p:sp>
    </p:spTree>
    <p:extLst>
      <p:ext uri="{BB962C8B-B14F-4D97-AF65-F5344CB8AC3E}">
        <p14:creationId xmlns:p14="http://schemas.microsoft.com/office/powerpoint/2010/main" val="41072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C0E44-A466-45AF-A274-5EF46524346C}"/>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a16="http://schemas.microsoft.com/office/drawing/2014/main" id="{B36B2867-DBD6-414E-B232-7E6899B0E9D8}"/>
              </a:ext>
            </a:extLst>
          </p:cNvPr>
          <p:cNvSpPr>
            <a:spLocks noGrp="1"/>
          </p:cNvSpPr>
          <p:nvPr>
            <p:ph idx="1"/>
          </p:nvPr>
        </p:nvSpPr>
        <p:spPr/>
        <p:txBody>
          <a:bodyPr/>
          <a:lstStyle/>
          <a:p>
            <a:r>
              <a:rPr lang="en-US" dirty="0"/>
              <a:t>Just as for performance, to model an architecture for availability, we need an architecture to analyze.</a:t>
            </a:r>
          </a:p>
          <a:p>
            <a:r>
              <a:rPr lang="en-US" dirty="0"/>
              <a:t>Suppose we want to increase the availability of a system that uses the Broker pattern, by applying redundancy tactics.  </a:t>
            </a:r>
          </a:p>
          <a:p>
            <a:endParaRPr lang="x-none" dirty="0"/>
          </a:p>
        </p:txBody>
      </p:sp>
    </p:spTree>
    <p:extLst>
      <p:ext uri="{BB962C8B-B14F-4D97-AF65-F5344CB8AC3E}">
        <p14:creationId xmlns:p14="http://schemas.microsoft.com/office/powerpoint/2010/main" val="53989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Modeling</a:t>
            </a:r>
          </a:p>
        </p:txBody>
      </p:sp>
      <p:sp>
        <p:nvSpPr>
          <p:cNvPr id="3" name="Content Placeholder 2"/>
          <p:cNvSpPr>
            <a:spLocks noGrp="1"/>
          </p:cNvSpPr>
          <p:nvPr>
            <p:ph idx="1"/>
          </p:nvPr>
        </p:nvSpPr>
        <p:spPr/>
        <p:txBody>
          <a:bodyPr>
            <a:normAutofit/>
          </a:bodyPr>
          <a:lstStyle/>
          <a:p>
            <a:r>
              <a:rPr lang="en-US" dirty="0"/>
              <a:t>Three different tactics for increasing the availability of the broker are:</a:t>
            </a:r>
          </a:p>
          <a:p>
            <a:pPr lvl="1"/>
            <a:r>
              <a:rPr lang="en-US" sz="2800" dirty="0"/>
              <a:t>active redundancy (hot spare)</a:t>
            </a:r>
          </a:p>
          <a:p>
            <a:pPr lvl="1"/>
            <a:r>
              <a:rPr lang="en-US" sz="2800" dirty="0"/>
              <a:t>passive redundancy</a:t>
            </a:r>
            <a:r>
              <a:rPr lang="en-US" dirty="0"/>
              <a:t> (warm spare)</a:t>
            </a:r>
            <a:endParaRPr lang="en-US" sz="2800" dirty="0"/>
          </a:p>
          <a:p>
            <a:pPr lvl="1"/>
            <a:r>
              <a:rPr lang="en-US" sz="2800" dirty="0"/>
              <a:t>spare (cold spare).</a:t>
            </a:r>
          </a:p>
        </p:txBody>
      </p:sp>
    </p:spTree>
    <p:extLst>
      <p:ext uri="{BB962C8B-B14F-4D97-AF65-F5344CB8AC3E}">
        <p14:creationId xmlns:p14="http://schemas.microsoft.com/office/powerpoint/2010/main" val="2021116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extLst>
              <a:ext uri="{28A0092B-C50C-407E-A947-70E740481C1C}">
                <a14:useLocalDpi xmlns:a14="http://schemas.microsoft.com/office/drawing/2010/main" val="0"/>
              </a:ext>
            </a:extLst>
          </a:blip>
          <a:srcRect l="26439" r="26593"/>
          <a:stretch/>
        </p:blipFill>
        <p:spPr bwMode="auto">
          <a:xfrm>
            <a:off x="3005618" y="1124744"/>
            <a:ext cx="4314518" cy="5733256"/>
          </a:xfrm>
          <a:prstGeom prst="rect">
            <a:avLst/>
          </a:prstGeom>
          <a:noFill/>
          <a:ln>
            <a:noFill/>
          </a:ln>
        </p:spPr>
      </p:pic>
      <p:sp>
        <p:nvSpPr>
          <p:cNvPr id="2" name="Title 1"/>
          <p:cNvSpPr>
            <a:spLocks noGrp="1"/>
          </p:cNvSpPr>
          <p:nvPr>
            <p:ph type="title"/>
          </p:nvPr>
        </p:nvSpPr>
        <p:spPr/>
        <p:txBody>
          <a:bodyPr>
            <a:normAutofit/>
          </a:bodyPr>
          <a:lstStyle/>
          <a:p>
            <a:r>
              <a:rPr lang="en-US" dirty="0"/>
              <a:t>Making Broker More Available</a:t>
            </a:r>
          </a:p>
        </p:txBody>
      </p:sp>
      <p:sp>
        <p:nvSpPr>
          <p:cNvPr id="6" name="Text Box 2"/>
          <p:cNvSpPr txBox="1">
            <a:spLocks noChangeArrowheads="1"/>
          </p:cNvSpPr>
          <p:nvPr/>
        </p:nvSpPr>
        <p:spPr bwMode="auto">
          <a:xfrm>
            <a:off x="8293920" y="1556792"/>
            <a:ext cx="1978544" cy="12557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15000"/>
              </a:lnSpc>
              <a:spcAft>
                <a:spcPts val="1000"/>
              </a:spcAft>
            </a:pPr>
            <a:r>
              <a:rPr lang="en-AU" sz="1100">
                <a:latin typeface="Calibri"/>
                <a:ea typeface="Calibri"/>
                <a:cs typeface="Times New Roman"/>
              </a:rPr>
              <a:t>Key:</a:t>
            </a:r>
            <a:endParaRPr lang="en-US" sz="1100">
              <a:latin typeface="Calibri"/>
              <a:ea typeface="Calibri"/>
              <a:cs typeface="Times New Roman"/>
            </a:endParaRPr>
          </a:p>
          <a:p>
            <a:pPr>
              <a:lnSpc>
                <a:spcPct val="115000"/>
              </a:lnSpc>
              <a:spcAft>
                <a:spcPts val="1000"/>
              </a:spcAft>
            </a:pPr>
            <a:r>
              <a:rPr lang="en-AU" sz="1100">
                <a:latin typeface="Calibri"/>
                <a:ea typeface="Calibri"/>
                <a:cs typeface="Times New Roman"/>
              </a:rPr>
              <a:t>process: </a:t>
            </a:r>
            <a:endParaRPr lang="en-US" sz="1100">
              <a:latin typeface="Calibri"/>
              <a:ea typeface="Calibri"/>
              <a:cs typeface="Times New Roman"/>
            </a:endParaRPr>
          </a:p>
          <a:p>
            <a:pPr>
              <a:lnSpc>
                <a:spcPct val="115000"/>
              </a:lnSpc>
              <a:spcAft>
                <a:spcPts val="1000"/>
              </a:spcAft>
            </a:pPr>
            <a:r>
              <a:rPr lang="en-AU" sz="1100">
                <a:latin typeface="Calibri"/>
                <a:ea typeface="Calibri"/>
                <a:cs typeface="Times New Roman"/>
              </a:rPr>
              <a:t>message: </a:t>
            </a:r>
            <a:endParaRPr lang="en-US" sz="1100">
              <a:latin typeface="Calibri"/>
              <a:ea typeface="Calibri"/>
              <a:cs typeface="Times New Roman"/>
            </a:endParaRPr>
          </a:p>
          <a:p>
            <a:pPr>
              <a:lnSpc>
                <a:spcPct val="115000"/>
              </a:lnSpc>
              <a:spcAft>
                <a:spcPts val="1000"/>
              </a:spcAft>
            </a:pPr>
            <a:r>
              <a:rPr lang="en-AU" sz="1100">
                <a:latin typeface="Calibri"/>
                <a:ea typeface="Calibri"/>
                <a:cs typeface="Times New Roman"/>
              </a:rPr>
              <a:t> </a:t>
            </a:r>
            <a:endParaRPr lang="en-US" sz="1100">
              <a:latin typeface="Calibri"/>
              <a:ea typeface="Calibri"/>
              <a:cs typeface="Times New Roman"/>
            </a:endParaRPr>
          </a:p>
        </p:txBody>
      </p:sp>
      <p:sp>
        <p:nvSpPr>
          <p:cNvPr id="7" name="Rectangle 6"/>
          <p:cNvSpPr/>
          <p:nvPr/>
        </p:nvSpPr>
        <p:spPr>
          <a:xfrm>
            <a:off x="9120336" y="1916832"/>
            <a:ext cx="576064" cy="267824"/>
          </a:xfrm>
          <a:prstGeom prst="rect">
            <a:avLst/>
          </a:prstGeom>
          <a:solidFill>
            <a:schemeClr val="accent1">
              <a:lumMod val="40000"/>
              <a:lumOff val="60000"/>
            </a:schemeClr>
          </a:solidFill>
          <a:ln w="31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9120336" y="2420888"/>
            <a:ext cx="7389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89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Applying Probabilities </a:t>
            </a:r>
            <a:r>
              <a:rPr lang="en-US"/>
              <a:t>to Tactics</a:t>
            </a:r>
            <a:endParaRPr lang="en-US" dirty="0"/>
          </a:p>
        </p:txBody>
      </p:sp>
      <p:sp>
        <p:nvSpPr>
          <p:cNvPr id="3" name="Content Placeholder 2"/>
          <p:cNvSpPr>
            <a:spLocks noGrp="1"/>
          </p:cNvSpPr>
          <p:nvPr>
            <p:ph idx="1"/>
          </p:nvPr>
        </p:nvSpPr>
        <p:spPr/>
        <p:txBody>
          <a:bodyPr>
            <a:normAutofit/>
          </a:bodyPr>
          <a:lstStyle/>
          <a:p>
            <a:pPr lvl="0"/>
            <a:r>
              <a:rPr lang="en-US" dirty="0"/>
              <a:t>Using probabilities to model different tactics</a:t>
            </a:r>
          </a:p>
          <a:p>
            <a:pPr lvl="1"/>
            <a:r>
              <a:rPr lang="en-US" sz="2600" dirty="0"/>
              <a:t>When two events A and B are independent, the probability that A or B will occur is the sum of the probability of each event: P(A or B) = P(A)+ P(B).</a:t>
            </a:r>
          </a:p>
          <a:p>
            <a:pPr lvl="1"/>
            <a:r>
              <a:rPr lang="en-US" sz="2600" dirty="0"/>
              <a:t>When two events A and B are independent, the probability of both occurring is P(A and B) = P(A) • P(B).</a:t>
            </a:r>
          </a:p>
          <a:p>
            <a:pPr lvl="1"/>
            <a:r>
              <a:rPr lang="en-US" sz="2600" dirty="0"/>
              <a:t>When two events A and B are dependent, the probability of both occurring is P(A and B) = P(A) • P(B|A), where the last term means “the probability of B occurring, given that A occurs.”</a:t>
            </a:r>
          </a:p>
        </p:txBody>
      </p:sp>
    </p:spTree>
    <p:extLst>
      <p:ext uri="{BB962C8B-B14F-4D97-AF65-F5344CB8AC3E}">
        <p14:creationId xmlns:p14="http://schemas.microsoft.com/office/powerpoint/2010/main" val="3957604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Passive Redundancy</a:t>
            </a:r>
          </a:p>
        </p:txBody>
      </p:sp>
      <p:sp>
        <p:nvSpPr>
          <p:cNvPr id="3" name="Content Placeholder 2"/>
          <p:cNvSpPr>
            <a:spLocks noGrp="1"/>
          </p:cNvSpPr>
          <p:nvPr>
            <p:ph idx="1"/>
          </p:nvPr>
        </p:nvSpPr>
        <p:spPr/>
        <p:txBody>
          <a:bodyPr>
            <a:normAutofit/>
          </a:bodyPr>
          <a:lstStyle/>
          <a:p>
            <a:r>
              <a:rPr lang="en-US" dirty="0"/>
              <a:t>Assume </a:t>
            </a:r>
          </a:p>
          <a:p>
            <a:pPr lvl="1"/>
            <a:r>
              <a:rPr lang="en-US" dirty="0"/>
              <a:t>failure of a component (primary or backup) is independent of the failure of its counterpart </a:t>
            </a:r>
          </a:p>
          <a:p>
            <a:pPr lvl="1"/>
            <a:r>
              <a:rPr lang="en-US" dirty="0"/>
              <a:t>assume failure probability of both is the same: </a:t>
            </a:r>
            <a:r>
              <a:rPr lang="en-US" baseline="0" dirty="0"/>
              <a:t> </a:t>
            </a:r>
            <a:r>
              <a:rPr lang="en-US" dirty="0"/>
              <a:t>P(F)</a:t>
            </a:r>
          </a:p>
          <a:p>
            <a:pPr lvl="0"/>
            <a:r>
              <a:rPr lang="en-US" dirty="0"/>
              <a:t>Then probability</a:t>
            </a:r>
            <a:r>
              <a:rPr lang="en-US" baseline="0" dirty="0"/>
              <a:t> that both will fail is: 1 - P(F)</a:t>
            </a:r>
            <a:r>
              <a:rPr lang="en-US" baseline="30000" dirty="0"/>
              <a:t>2</a:t>
            </a:r>
          </a:p>
          <a:p>
            <a:pPr lvl="0"/>
            <a:r>
              <a:rPr lang="en-US" dirty="0"/>
              <a:t>Can also estimate probability of failure given  other tactics.</a:t>
            </a:r>
          </a:p>
          <a:p>
            <a:pPr lvl="0"/>
            <a:r>
              <a:rPr lang="en-US" dirty="0"/>
              <a:t>Then given a cost of implementing appropriate tactic we can do cost/benefit analysis</a:t>
            </a:r>
          </a:p>
        </p:txBody>
      </p:sp>
    </p:spTree>
    <p:extLst>
      <p:ext uri="{BB962C8B-B14F-4D97-AF65-F5344CB8AC3E}">
        <p14:creationId xmlns:p14="http://schemas.microsoft.com/office/powerpoint/2010/main" val="4250074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Calculated Availability for an Availability-Enhanced Broker</a:t>
            </a:r>
          </a:p>
        </p:txBody>
      </p:sp>
      <p:graphicFrame>
        <p:nvGraphicFramePr>
          <p:cNvPr id="5" name="Object 4"/>
          <p:cNvGraphicFramePr>
            <a:graphicFrameLocks noChangeAspect="1"/>
          </p:cNvGraphicFramePr>
          <p:nvPr/>
        </p:nvGraphicFramePr>
        <p:xfrm>
          <a:off x="1731778" y="2207518"/>
          <a:ext cx="8756711" cy="3021682"/>
        </p:xfrm>
        <a:graphic>
          <a:graphicData uri="http://schemas.openxmlformats.org/presentationml/2006/ole">
            <mc:AlternateContent xmlns:mc="http://schemas.openxmlformats.org/markup-compatibility/2006">
              <mc:Choice xmlns:v="urn:schemas-microsoft-com:vml" Requires="v">
                <p:oleObj name="Document" r:id="rId2" imgW="5410200" imgH="1866900" progId="Word.Document.12">
                  <p:embed/>
                </p:oleObj>
              </mc:Choice>
              <mc:Fallback>
                <p:oleObj name="Document" r:id="rId2" imgW="5410200" imgH="1866900" progId="Word.Document.12">
                  <p:embed/>
                  <p:pic>
                    <p:nvPicPr>
                      <p:cNvPr id="0" name=""/>
                      <p:cNvPicPr/>
                      <p:nvPr/>
                    </p:nvPicPr>
                    <p:blipFill>
                      <a:blip r:embed="rId3"/>
                      <a:stretch>
                        <a:fillRect/>
                      </a:stretch>
                    </p:blipFill>
                    <p:spPr>
                      <a:xfrm>
                        <a:off x="1731778" y="2207518"/>
                        <a:ext cx="8756711" cy="3021682"/>
                      </a:xfrm>
                      <a:prstGeom prst="rect">
                        <a:avLst/>
                      </a:prstGeom>
                    </p:spPr>
                  </p:pic>
                </p:oleObj>
              </mc:Fallback>
            </mc:AlternateContent>
          </a:graphicData>
        </a:graphic>
      </p:graphicFrame>
    </p:spTree>
    <p:extLst>
      <p:ext uri="{BB962C8B-B14F-4D97-AF65-F5344CB8AC3E}">
        <p14:creationId xmlns:p14="http://schemas.microsoft.com/office/powerpoint/2010/main" val="745797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Maturity of Quality</a:t>
            </a:r>
            <a:r>
              <a:rPr lang="en-US" baseline="0" dirty="0"/>
              <a:t> Attribute Models</a:t>
            </a:r>
            <a:endParaRPr lang="en-US" dirty="0"/>
          </a:p>
        </p:txBody>
      </p:sp>
      <p:graphicFrame>
        <p:nvGraphicFramePr>
          <p:cNvPr id="10" name="Content Placeholder 9"/>
          <p:cNvGraphicFramePr>
            <a:graphicFrameLocks noGrp="1"/>
          </p:cNvGraphicFramePr>
          <p:nvPr>
            <p:ph idx="1"/>
          </p:nvPr>
        </p:nvGraphicFramePr>
        <p:xfrm>
          <a:off x="838200" y="1825625"/>
          <a:ext cx="10515599" cy="5112568"/>
        </p:xfrm>
        <a:graphic>
          <a:graphicData uri="http://schemas.openxmlformats.org/drawingml/2006/table">
            <a:tbl>
              <a:tblPr firstRow="1" firstCol="1" bandRow="1">
                <a:tableStyleId>{5C22544A-7EE6-4342-B048-85BDC9FD1C3A}</a:tableStyleId>
              </a:tblPr>
              <a:tblGrid>
                <a:gridCol w="2347232">
                  <a:extLst>
                    <a:ext uri="{9D8B030D-6E8A-4147-A177-3AD203B41FA5}">
                      <a16:colId xmlns:a16="http://schemas.microsoft.com/office/drawing/2014/main" val="20000"/>
                    </a:ext>
                  </a:extLst>
                </a:gridCol>
                <a:gridCol w="3004457">
                  <a:extLst>
                    <a:ext uri="{9D8B030D-6E8A-4147-A177-3AD203B41FA5}">
                      <a16:colId xmlns:a16="http://schemas.microsoft.com/office/drawing/2014/main" val="20001"/>
                    </a:ext>
                  </a:extLst>
                </a:gridCol>
                <a:gridCol w="5163910">
                  <a:extLst>
                    <a:ext uri="{9D8B030D-6E8A-4147-A177-3AD203B41FA5}">
                      <a16:colId xmlns:a16="http://schemas.microsoft.com/office/drawing/2014/main" val="20002"/>
                    </a:ext>
                  </a:extLst>
                </a:gridCol>
              </a:tblGrid>
              <a:tr h="391177">
                <a:tc>
                  <a:txBody>
                    <a:bodyPr/>
                    <a:lstStyle/>
                    <a:p>
                      <a:pPr marL="0" marR="0">
                        <a:lnSpc>
                          <a:spcPct val="80000"/>
                        </a:lnSpc>
                        <a:spcBef>
                          <a:spcPts val="400"/>
                        </a:spcBef>
                        <a:spcAft>
                          <a:spcPts val="400"/>
                        </a:spcAft>
                      </a:pPr>
                      <a:r>
                        <a:rPr lang="en-US" sz="1800" b="1" dirty="0">
                          <a:effectLst/>
                        </a:rPr>
                        <a:t>Quality Attribute</a:t>
                      </a:r>
                      <a:endParaRPr lang="en-US" sz="1050" b="1" dirty="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b="1" dirty="0">
                          <a:effectLst/>
                        </a:rPr>
                        <a:t>Intellectual Basis</a:t>
                      </a:r>
                      <a:endParaRPr lang="en-US" sz="1050" b="1" dirty="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b="1" dirty="0">
                          <a:effectLst/>
                        </a:rPr>
                        <a:t>Maturity / Gaps</a:t>
                      </a:r>
                      <a:endParaRPr lang="en-US" sz="1050" b="1" dirty="0">
                        <a:effectLst/>
                        <a:latin typeface="Times"/>
                        <a:ea typeface="Times New Roman"/>
                        <a:cs typeface="Times New Roman"/>
                      </a:endParaRPr>
                    </a:p>
                  </a:txBody>
                  <a:tcPr marL="56413" marR="56413" marT="0" marB="0"/>
                </a:tc>
                <a:extLst>
                  <a:ext uri="{0D108BD9-81ED-4DB2-BD59-A6C34878D82A}">
                    <a16:rowId xmlns:a16="http://schemas.microsoft.com/office/drawing/2014/main" val="10000"/>
                  </a:ext>
                </a:extLst>
              </a:tr>
              <a:tr h="1323461">
                <a:tc>
                  <a:txBody>
                    <a:bodyPr/>
                    <a:lstStyle/>
                    <a:p>
                      <a:pPr marL="0" marR="0">
                        <a:lnSpc>
                          <a:spcPct val="80000"/>
                        </a:lnSpc>
                        <a:spcBef>
                          <a:spcPts val="400"/>
                        </a:spcBef>
                        <a:spcAft>
                          <a:spcPts val="400"/>
                        </a:spcAft>
                      </a:pPr>
                      <a:r>
                        <a:rPr lang="en-US" sz="1800" dirty="0">
                          <a:effectLst/>
                        </a:rPr>
                        <a:t>Availability</a:t>
                      </a:r>
                      <a:endParaRPr lang="en-US" sz="1050" dirty="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Markov models; Statistical models</a:t>
                      </a:r>
                      <a:endParaRPr lang="en-US" sz="1050" dirty="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Moderate maturity in the hardware reliability domain, less mature in the software domain. Requires models that speak to state recovery and for which failure percentages can be attributed to software.</a:t>
                      </a:r>
                      <a:endParaRPr lang="en-US" sz="1050" dirty="0">
                        <a:effectLst/>
                        <a:latin typeface="Times"/>
                        <a:ea typeface="Times New Roman"/>
                        <a:cs typeface="Times New Roman"/>
                      </a:endParaRPr>
                    </a:p>
                  </a:txBody>
                  <a:tcPr marL="56413" marR="56413" marT="0" marB="0"/>
                </a:tc>
                <a:extLst>
                  <a:ext uri="{0D108BD9-81ED-4DB2-BD59-A6C34878D82A}">
                    <a16:rowId xmlns:a16="http://schemas.microsoft.com/office/drawing/2014/main" val="10001"/>
                  </a:ext>
                </a:extLst>
              </a:tr>
              <a:tr h="701442">
                <a:tc>
                  <a:txBody>
                    <a:bodyPr/>
                    <a:lstStyle/>
                    <a:p>
                      <a:pPr marL="0" marR="0">
                        <a:lnSpc>
                          <a:spcPct val="80000"/>
                        </a:lnSpc>
                        <a:spcBef>
                          <a:spcPts val="400"/>
                        </a:spcBef>
                        <a:spcAft>
                          <a:spcPts val="400"/>
                        </a:spcAft>
                      </a:pPr>
                      <a:r>
                        <a:rPr lang="en-US" sz="1800">
                          <a:effectLst/>
                        </a:rPr>
                        <a:t>Interoperability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a:effectLst/>
                        </a:rPr>
                        <a:t>Conceptual framework</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tabLst>
                          <a:tab pos="830580" algn="ctr"/>
                        </a:tabLst>
                      </a:pPr>
                      <a:r>
                        <a:rPr lang="en-US" sz="1800">
                          <a:effectLst/>
                        </a:rPr>
                        <a:t>Low maturity; models require substantial human interpretation and input.</a:t>
                      </a:r>
                      <a:endParaRPr lang="en-US" sz="1050">
                        <a:effectLst/>
                        <a:latin typeface="Times"/>
                        <a:ea typeface="Times New Roman"/>
                        <a:cs typeface="Times New Roman"/>
                      </a:endParaRPr>
                    </a:p>
                  </a:txBody>
                  <a:tcPr marL="56413" marR="56413" marT="0" marB="0"/>
                </a:tc>
                <a:extLst>
                  <a:ext uri="{0D108BD9-81ED-4DB2-BD59-A6C34878D82A}">
                    <a16:rowId xmlns:a16="http://schemas.microsoft.com/office/drawing/2014/main" val="10002"/>
                  </a:ext>
                </a:extLst>
              </a:tr>
              <a:tr h="749240">
                <a:tc>
                  <a:txBody>
                    <a:bodyPr/>
                    <a:lstStyle/>
                    <a:p>
                      <a:pPr marL="0" marR="0">
                        <a:lnSpc>
                          <a:spcPct val="80000"/>
                        </a:lnSpc>
                        <a:spcBef>
                          <a:spcPts val="400"/>
                        </a:spcBef>
                        <a:spcAft>
                          <a:spcPts val="400"/>
                        </a:spcAft>
                      </a:pPr>
                      <a:r>
                        <a:rPr lang="en-US" sz="1800">
                          <a:effectLst/>
                        </a:rPr>
                        <a:t>Modifiability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a:effectLst/>
                        </a:rPr>
                        <a:t>Coupling and cohesion metrics; Cost models</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Substantial research in academia; still requires more empirical support in real-world environments.</a:t>
                      </a:r>
                      <a:endParaRPr lang="en-US" sz="1050" dirty="0">
                        <a:effectLst/>
                        <a:latin typeface="Times"/>
                        <a:ea typeface="Times New Roman"/>
                        <a:cs typeface="Times New Roman"/>
                      </a:endParaRPr>
                    </a:p>
                  </a:txBody>
                  <a:tcPr marL="56413" marR="56413" marT="0" marB="0"/>
                </a:tc>
                <a:extLst>
                  <a:ext uri="{0D108BD9-81ED-4DB2-BD59-A6C34878D82A}">
                    <a16:rowId xmlns:a16="http://schemas.microsoft.com/office/drawing/2014/main" val="10003"/>
                  </a:ext>
                </a:extLst>
              </a:tr>
              <a:tr h="633887">
                <a:tc>
                  <a:txBody>
                    <a:bodyPr/>
                    <a:lstStyle/>
                    <a:p>
                      <a:pPr marL="0" marR="0">
                        <a:lnSpc>
                          <a:spcPct val="80000"/>
                        </a:lnSpc>
                        <a:spcBef>
                          <a:spcPts val="400"/>
                        </a:spcBef>
                        <a:spcAft>
                          <a:spcPts val="400"/>
                        </a:spcAft>
                      </a:pPr>
                      <a:r>
                        <a:rPr lang="en-US" sz="1800">
                          <a:effectLst/>
                        </a:rPr>
                        <a:t>Performance</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a:effectLst/>
                        </a:rPr>
                        <a:t>Queuing theory; Real time scheduling theory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High maturity; requires considerable education and training to use properly.</a:t>
                      </a:r>
                      <a:endParaRPr lang="en-US" sz="1050" dirty="0">
                        <a:effectLst/>
                        <a:latin typeface="Times"/>
                        <a:ea typeface="Times New Roman"/>
                        <a:cs typeface="Times New Roman"/>
                      </a:endParaRPr>
                    </a:p>
                  </a:txBody>
                  <a:tcPr marL="56413" marR="56413" marT="0" marB="0"/>
                </a:tc>
                <a:extLst>
                  <a:ext uri="{0D108BD9-81ED-4DB2-BD59-A6C34878D82A}">
                    <a16:rowId xmlns:a16="http://schemas.microsoft.com/office/drawing/2014/main" val="10004"/>
                  </a:ext>
                </a:extLst>
              </a:tr>
              <a:tr h="439588">
                <a:tc>
                  <a:txBody>
                    <a:bodyPr/>
                    <a:lstStyle/>
                    <a:p>
                      <a:pPr marL="0" marR="0">
                        <a:lnSpc>
                          <a:spcPct val="80000"/>
                        </a:lnSpc>
                        <a:spcBef>
                          <a:spcPts val="400"/>
                        </a:spcBef>
                        <a:spcAft>
                          <a:spcPts val="400"/>
                        </a:spcAft>
                      </a:pPr>
                      <a:r>
                        <a:rPr lang="en-US" sz="1800">
                          <a:effectLst/>
                        </a:rPr>
                        <a:t>Security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a:effectLst/>
                        </a:rPr>
                        <a:t>No architectural models</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 </a:t>
                      </a:r>
                      <a:endParaRPr lang="en-US" sz="1050" dirty="0">
                        <a:effectLst/>
                        <a:latin typeface="Times"/>
                        <a:ea typeface="Times New Roman"/>
                        <a:cs typeface="Times New Roman"/>
                      </a:endParaRPr>
                    </a:p>
                  </a:txBody>
                  <a:tcPr marL="56413" marR="56413" marT="0" marB="0"/>
                </a:tc>
                <a:extLst>
                  <a:ext uri="{0D108BD9-81ED-4DB2-BD59-A6C34878D82A}">
                    <a16:rowId xmlns:a16="http://schemas.microsoft.com/office/drawing/2014/main" val="10005"/>
                  </a:ext>
                </a:extLst>
              </a:tr>
              <a:tr h="467628">
                <a:tc>
                  <a:txBody>
                    <a:bodyPr/>
                    <a:lstStyle/>
                    <a:p>
                      <a:pPr marL="0" marR="0">
                        <a:lnSpc>
                          <a:spcPct val="80000"/>
                        </a:lnSpc>
                        <a:spcBef>
                          <a:spcPts val="400"/>
                        </a:spcBef>
                        <a:spcAft>
                          <a:spcPts val="400"/>
                        </a:spcAft>
                      </a:pPr>
                      <a:r>
                        <a:rPr lang="en-US" sz="1800">
                          <a:effectLst/>
                        </a:rPr>
                        <a:t>Testability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a:effectLst/>
                        </a:rPr>
                        <a:t>Component Interaction Metrics</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Low maturity; little empirical validation.</a:t>
                      </a:r>
                      <a:endParaRPr lang="en-US" sz="1050" dirty="0">
                        <a:effectLst/>
                        <a:latin typeface="Times"/>
                        <a:ea typeface="Times New Roman"/>
                        <a:cs typeface="Times New Roman"/>
                      </a:endParaRPr>
                    </a:p>
                  </a:txBody>
                  <a:tcPr marL="56413" marR="56413" marT="0" marB="0"/>
                </a:tc>
                <a:extLst>
                  <a:ext uri="{0D108BD9-81ED-4DB2-BD59-A6C34878D82A}">
                    <a16:rowId xmlns:a16="http://schemas.microsoft.com/office/drawing/2014/main" val="10006"/>
                  </a:ext>
                </a:extLst>
              </a:tr>
              <a:tr h="406145">
                <a:tc>
                  <a:txBody>
                    <a:bodyPr/>
                    <a:lstStyle/>
                    <a:p>
                      <a:pPr marL="0" marR="0">
                        <a:lnSpc>
                          <a:spcPct val="80000"/>
                        </a:lnSpc>
                        <a:spcBef>
                          <a:spcPts val="400"/>
                        </a:spcBef>
                        <a:spcAft>
                          <a:spcPts val="400"/>
                        </a:spcAft>
                      </a:pPr>
                      <a:r>
                        <a:rPr lang="en-US" sz="1800">
                          <a:effectLst/>
                        </a:rPr>
                        <a:t>Usability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No architectural models</a:t>
                      </a:r>
                      <a:endParaRPr lang="en-US" sz="1050" dirty="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 </a:t>
                      </a:r>
                      <a:endParaRPr lang="en-US" sz="1050" dirty="0">
                        <a:effectLst/>
                        <a:latin typeface="Times"/>
                        <a:ea typeface="Times New Roman"/>
                        <a:cs typeface="Times New Roman"/>
                      </a:endParaRPr>
                    </a:p>
                  </a:txBody>
                  <a:tcPr marL="56413" marR="56413"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9487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5CB97-0317-46C2-A7EE-77AAC7388C99}"/>
              </a:ext>
            </a:extLst>
          </p:cNvPr>
          <p:cNvSpPr>
            <a:spLocks noGrp="1"/>
          </p:cNvSpPr>
          <p:nvPr>
            <p:ph type="title"/>
          </p:nvPr>
        </p:nvSpPr>
        <p:spPr/>
        <p:txBody>
          <a:bodyPr>
            <a:normAutofit/>
          </a:bodyPr>
          <a:lstStyle/>
          <a:p>
            <a:r>
              <a:rPr lang="en-US" altLang="zh-CN" dirty="0"/>
              <a:t>How do we know the quality attributes of a software?</a:t>
            </a:r>
            <a:endParaRPr lang="zh-CN" altLang="en-US" dirty="0"/>
          </a:p>
        </p:txBody>
      </p:sp>
      <p:sp>
        <p:nvSpPr>
          <p:cNvPr id="3" name="内容占位符 2">
            <a:extLst>
              <a:ext uri="{FF2B5EF4-FFF2-40B4-BE49-F238E27FC236}">
                <a16:creationId xmlns:a16="http://schemas.microsoft.com/office/drawing/2014/main" id="{51DF9566-BD6E-4254-9078-015C5CDD8C43}"/>
              </a:ext>
            </a:extLst>
          </p:cNvPr>
          <p:cNvSpPr>
            <a:spLocks noGrp="1"/>
          </p:cNvSpPr>
          <p:nvPr>
            <p:ph idx="1"/>
          </p:nvPr>
        </p:nvSpPr>
        <p:spPr/>
        <p:txBody>
          <a:bodyPr/>
          <a:lstStyle/>
          <a:p>
            <a:r>
              <a:rPr lang="en-US" altLang="zh-CN" dirty="0"/>
              <a:t>Analytic model</a:t>
            </a:r>
          </a:p>
          <a:p>
            <a:r>
              <a:rPr lang="en-US" altLang="zh-CN" dirty="0"/>
              <a:t>Experiment and measurement</a:t>
            </a:r>
          </a:p>
          <a:p>
            <a:r>
              <a:rPr lang="en-US" altLang="zh-CN" dirty="0"/>
              <a:t>Simulations</a:t>
            </a:r>
            <a:endParaRPr lang="zh-CN" altLang="en-US" dirty="0"/>
          </a:p>
        </p:txBody>
      </p:sp>
      <p:sp>
        <p:nvSpPr>
          <p:cNvPr id="4" name="页脚占位符 3">
            <a:extLst>
              <a:ext uri="{FF2B5EF4-FFF2-40B4-BE49-F238E27FC236}">
                <a16:creationId xmlns:a16="http://schemas.microsoft.com/office/drawing/2014/main" id="{081D8BF0-2A12-4993-AC7C-8F05044F8F57}"/>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3798409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a:t>
            </a:r>
            <a:r>
              <a:rPr lang="en-US" baseline="0" dirty="0"/>
              <a:t> Checklists</a:t>
            </a:r>
            <a:endParaRPr lang="en-US" dirty="0"/>
          </a:p>
        </p:txBody>
      </p:sp>
      <p:sp>
        <p:nvSpPr>
          <p:cNvPr id="3" name="Content Placeholder 2"/>
          <p:cNvSpPr>
            <a:spLocks noGrp="1"/>
          </p:cNvSpPr>
          <p:nvPr>
            <p:ph idx="1"/>
          </p:nvPr>
        </p:nvSpPr>
        <p:spPr/>
        <p:txBody>
          <a:bodyPr/>
          <a:lstStyle/>
          <a:p>
            <a:pPr lvl="0"/>
            <a:r>
              <a:rPr lang="en-US" dirty="0"/>
              <a:t>A quality attribute checklist provides a means of:</a:t>
            </a:r>
          </a:p>
          <a:p>
            <a:pPr lvl="1"/>
            <a:r>
              <a:rPr lang="en-US" dirty="0"/>
              <a:t>Checking requirements.  Do</a:t>
            </a:r>
            <a:r>
              <a:rPr lang="en-US" baseline="0" dirty="0"/>
              <a:t> the requirements capture all of the nuances of a particular quality attribute?</a:t>
            </a:r>
          </a:p>
          <a:p>
            <a:pPr lvl="1"/>
            <a:r>
              <a:rPr lang="en-US" baseline="0" dirty="0"/>
              <a:t>Auditing. Does the design satisfy all of the aspects necessary for a certification process.</a:t>
            </a:r>
          </a:p>
        </p:txBody>
      </p:sp>
    </p:spTree>
    <p:extLst>
      <p:ext uri="{BB962C8B-B14F-4D97-AF65-F5344CB8AC3E}">
        <p14:creationId xmlns:p14="http://schemas.microsoft.com/office/powerpoint/2010/main" val="4213529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r>
              <a:rPr lang="en-US" baseline="0" dirty="0"/>
              <a:t> Checklists</a:t>
            </a:r>
            <a:endParaRPr lang="en-US" dirty="0"/>
          </a:p>
        </p:txBody>
      </p:sp>
      <p:sp>
        <p:nvSpPr>
          <p:cNvPr id="3" name="Content Placeholder 2"/>
          <p:cNvSpPr>
            <a:spLocks noGrp="1"/>
          </p:cNvSpPr>
          <p:nvPr>
            <p:ph idx="1"/>
          </p:nvPr>
        </p:nvSpPr>
        <p:spPr/>
        <p:txBody>
          <a:bodyPr>
            <a:normAutofit/>
          </a:bodyPr>
          <a:lstStyle/>
          <a:p>
            <a:r>
              <a:rPr lang="en-US" dirty="0"/>
              <a:t>Security checklists are common.</a:t>
            </a:r>
          </a:p>
          <a:p>
            <a:pPr lvl="1"/>
            <a:r>
              <a:rPr lang="en-US" dirty="0"/>
              <a:t>Vendors</a:t>
            </a:r>
            <a:r>
              <a:rPr lang="en-US" baseline="0" dirty="0"/>
              <a:t> who accept credit cards should conform to the PCI (Personal Credit Information) standard</a:t>
            </a:r>
          </a:p>
          <a:p>
            <a:pPr lvl="1"/>
            <a:r>
              <a:rPr lang="en-US" baseline="0" dirty="0"/>
              <a:t>Electricity producers have security checklists to prevent attacks on critical infrastructure</a:t>
            </a:r>
          </a:p>
          <a:p>
            <a:pPr lvl="0"/>
            <a:r>
              <a:rPr lang="en-US" dirty="0"/>
              <a:t>Checklists have both:</a:t>
            </a:r>
          </a:p>
          <a:p>
            <a:pPr lvl="1"/>
            <a:r>
              <a:rPr lang="en-US" i="1" dirty="0"/>
              <a:t>Product requirements</a:t>
            </a:r>
            <a:r>
              <a:rPr lang="en-US" dirty="0"/>
              <a:t>.</a:t>
            </a:r>
            <a:r>
              <a:rPr lang="en-US" baseline="0" dirty="0"/>
              <a:t> E.g. the PCI checklist states that the security code on the back of the credit card should never be stored.</a:t>
            </a:r>
          </a:p>
          <a:p>
            <a:pPr lvl="1"/>
            <a:r>
              <a:rPr lang="en-US" i="1" baseline="0" dirty="0"/>
              <a:t>Process requirements</a:t>
            </a:r>
            <a:r>
              <a:rPr lang="en-US" baseline="0" dirty="0"/>
              <a:t>. E.g. patches should be applied promptly and there should be someone who has the organizational responsibility to ensure that they are.</a:t>
            </a:r>
            <a:endParaRPr lang="en-US" dirty="0"/>
          </a:p>
        </p:txBody>
      </p:sp>
    </p:spTree>
    <p:extLst>
      <p:ext uri="{BB962C8B-B14F-4D97-AF65-F5344CB8AC3E}">
        <p14:creationId xmlns:p14="http://schemas.microsoft.com/office/powerpoint/2010/main" val="3638487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dirty="0"/>
              <a:t>Thought Experiments  </a:t>
            </a:r>
          </a:p>
        </p:txBody>
      </p:sp>
      <p:sp>
        <p:nvSpPr>
          <p:cNvPr id="3" name="Content Placeholder 2"/>
          <p:cNvSpPr>
            <a:spLocks noGrp="1"/>
          </p:cNvSpPr>
          <p:nvPr>
            <p:ph idx="1"/>
          </p:nvPr>
        </p:nvSpPr>
        <p:spPr/>
        <p:txBody>
          <a:bodyPr/>
          <a:lstStyle/>
          <a:p>
            <a:r>
              <a:rPr lang="en-US" dirty="0"/>
              <a:t>A thought experiment</a:t>
            </a:r>
            <a:r>
              <a:rPr lang="en-US" baseline="0" dirty="0"/>
              <a:t> is </a:t>
            </a:r>
            <a:r>
              <a:rPr lang="en-US" dirty="0"/>
              <a:t>mentally or verbally working </a:t>
            </a:r>
            <a:r>
              <a:rPr lang="en-US" baseline="0" dirty="0"/>
              <a:t>through a particular scenario.</a:t>
            </a:r>
          </a:p>
          <a:p>
            <a:pPr lvl="1"/>
            <a:r>
              <a:rPr lang="en-US" baseline="0" dirty="0"/>
              <a:t>Commonly done by the architect during design to explore alternatives. </a:t>
            </a:r>
          </a:p>
          <a:p>
            <a:pPr lvl="1"/>
            <a:r>
              <a:rPr lang="en-US" baseline="0" dirty="0"/>
              <a:t>Also done during evaluation/documentation to convince third parties</a:t>
            </a:r>
            <a:r>
              <a:rPr lang="en-US" dirty="0"/>
              <a:t> of the wisdom of particular design choices</a:t>
            </a:r>
          </a:p>
        </p:txBody>
      </p:sp>
    </p:spTree>
    <p:extLst>
      <p:ext uri="{BB962C8B-B14F-4D97-AF65-F5344CB8AC3E}">
        <p14:creationId xmlns:p14="http://schemas.microsoft.com/office/powerpoint/2010/main" val="428606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 Experiment Steps</a:t>
            </a:r>
          </a:p>
        </p:txBody>
      </p:sp>
      <p:sp>
        <p:nvSpPr>
          <p:cNvPr id="3" name="Content Placeholder 2"/>
          <p:cNvSpPr>
            <a:spLocks noGrp="1"/>
          </p:cNvSpPr>
          <p:nvPr>
            <p:ph idx="1"/>
          </p:nvPr>
        </p:nvSpPr>
        <p:spPr/>
        <p:txBody>
          <a:bodyPr/>
          <a:lstStyle/>
          <a:p>
            <a:r>
              <a:rPr lang="en-US" dirty="0"/>
              <a:t>Enumerate</a:t>
            </a:r>
            <a:r>
              <a:rPr lang="en-US" baseline="0" dirty="0"/>
              <a:t> the steps of a use case</a:t>
            </a:r>
          </a:p>
          <a:p>
            <a:r>
              <a:rPr lang="en-US" baseline="0" dirty="0"/>
              <a:t>At each step, ask {yourself, the architect}</a:t>
            </a:r>
          </a:p>
          <a:p>
            <a:pPr lvl="1"/>
            <a:r>
              <a:rPr lang="en-US" dirty="0"/>
              <a:t>What mechanism is being implemented to support the achievement of which particular quality requirement?</a:t>
            </a:r>
          </a:p>
          <a:p>
            <a:pPr lvl="1"/>
            <a:r>
              <a:rPr lang="en-US" dirty="0"/>
              <a:t>Does</a:t>
            </a:r>
            <a:r>
              <a:rPr lang="en-US" baseline="0" dirty="0"/>
              <a:t> this mechanism hinder</a:t>
            </a:r>
            <a:r>
              <a:rPr lang="en-US" dirty="0"/>
              <a:t> the achievement of other quality attribute requirements?</a:t>
            </a:r>
          </a:p>
          <a:p>
            <a:pPr lvl="0"/>
            <a:r>
              <a:rPr lang="en-US" dirty="0"/>
              <a:t>Record problems for later deeper analysis or prototype</a:t>
            </a:r>
            <a:r>
              <a:rPr lang="en-US" baseline="0" dirty="0"/>
              <a:t> building</a:t>
            </a:r>
            <a:endParaRPr lang="en-US" dirty="0"/>
          </a:p>
        </p:txBody>
      </p:sp>
    </p:spTree>
    <p:extLst>
      <p:ext uri="{BB962C8B-B14F-4D97-AF65-F5344CB8AC3E}">
        <p14:creationId xmlns:p14="http://schemas.microsoft.com/office/powerpoint/2010/main" val="2308239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Back-of-the-Envelope Analysis</a:t>
            </a:r>
          </a:p>
        </p:txBody>
      </p:sp>
      <p:sp>
        <p:nvSpPr>
          <p:cNvPr id="3" name="Content Placeholder 2"/>
          <p:cNvSpPr>
            <a:spLocks noGrp="1"/>
          </p:cNvSpPr>
          <p:nvPr>
            <p:ph idx="1"/>
          </p:nvPr>
        </p:nvSpPr>
        <p:spPr/>
        <p:txBody>
          <a:bodyPr/>
          <a:lstStyle/>
          <a:p>
            <a:r>
              <a:rPr lang="en-US" dirty="0"/>
              <a:t>Analysis does not need to be precise or detailed.</a:t>
            </a:r>
          </a:p>
          <a:p>
            <a:r>
              <a:rPr lang="en-US" dirty="0"/>
              <a:t>Rough</a:t>
            </a:r>
            <a:r>
              <a:rPr lang="en-US" baseline="0" dirty="0"/>
              <a:t> analysis serves for many purposes. E.g. “the volume of traffic generated by this source should be well within the bounds handled by modern infrastructure”</a:t>
            </a:r>
          </a:p>
          <a:p>
            <a:r>
              <a:rPr lang="en-US" baseline="0" dirty="0"/>
              <a:t>Only do deeper analysis for questionable areas or important requirements.</a:t>
            </a:r>
            <a:endParaRPr lang="en-US" dirty="0"/>
          </a:p>
          <a:p>
            <a:endParaRPr lang="en-US" dirty="0"/>
          </a:p>
        </p:txBody>
      </p:sp>
    </p:spTree>
    <p:extLst>
      <p:ext uri="{BB962C8B-B14F-4D97-AF65-F5344CB8AC3E}">
        <p14:creationId xmlns:p14="http://schemas.microsoft.com/office/powerpoint/2010/main" val="3896271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dirty="0"/>
              <a:t>Experiments, Simulations, and Prototypes</a:t>
            </a:r>
          </a:p>
        </p:txBody>
      </p:sp>
      <p:sp>
        <p:nvSpPr>
          <p:cNvPr id="3" name="Content Placeholder 2"/>
          <p:cNvSpPr>
            <a:spLocks noGrp="1"/>
          </p:cNvSpPr>
          <p:nvPr>
            <p:ph idx="1"/>
          </p:nvPr>
        </p:nvSpPr>
        <p:spPr/>
        <p:txBody>
          <a:bodyPr>
            <a:normAutofit/>
          </a:bodyPr>
          <a:lstStyle/>
          <a:p>
            <a:r>
              <a:rPr lang="en-US" dirty="0"/>
              <a:t>Many</a:t>
            </a:r>
            <a:r>
              <a:rPr lang="en-US" baseline="0" dirty="0"/>
              <a:t> tools can help perform experiments to determine behavior of a design</a:t>
            </a:r>
          </a:p>
          <a:p>
            <a:pPr lvl="1"/>
            <a:r>
              <a:rPr lang="en-US" dirty="0"/>
              <a:t>Request generators can create synthetic loads to test scalability</a:t>
            </a:r>
          </a:p>
          <a:p>
            <a:pPr lvl="1"/>
            <a:r>
              <a:rPr lang="en-US" dirty="0"/>
              <a:t>Monitors</a:t>
            </a:r>
            <a:r>
              <a:rPr lang="en-US" baseline="0" dirty="0"/>
              <a:t> can perform non-intrusive resource usage detection.</a:t>
            </a:r>
          </a:p>
          <a:p>
            <a:pPr lvl="0"/>
            <a:r>
              <a:rPr lang="en-US" dirty="0"/>
              <a:t>These depend on having</a:t>
            </a:r>
            <a:r>
              <a:rPr lang="en-US" baseline="0" dirty="0"/>
              <a:t> a partial or prototype implementation.</a:t>
            </a:r>
          </a:p>
          <a:p>
            <a:pPr lvl="1"/>
            <a:r>
              <a:rPr lang="en-US" dirty="0"/>
              <a:t>Prototype</a:t>
            </a:r>
            <a:r>
              <a:rPr lang="en-US" baseline="0" dirty="0"/>
              <a:t> alternatives for the most important decisions</a:t>
            </a:r>
          </a:p>
          <a:p>
            <a:pPr lvl="1"/>
            <a:r>
              <a:rPr lang="en-US" baseline="0" dirty="0"/>
              <a:t>If possible, implement prototype in a fashion so that some of it can be re-used.</a:t>
            </a:r>
          </a:p>
          <a:p>
            <a:pPr lvl="1"/>
            <a:r>
              <a:rPr lang="en-US" baseline="0" dirty="0"/>
              <a:t>Fault injection tools can induce faults to determine response of system under failure conditions.</a:t>
            </a:r>
          </a:p>
        </p:txBody>
      </p:sp>
    </p:spTree>
    <p:extLst>
      <p:ext uri="{BB962C8B-B14F-4D97-AF65-F5344CB8AC3E}">
        <p14:creationId xmlns:p14="http://schemas.microsoft.com/office/powerpoint/2010/main" val="1886396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Simulations</a:t>
            </a:r>
          </a:p>
        </p:txBody>
      </p:sp>
      <p:sp>
        <p:nvSpPr>
          <p:cNvPr id="3" name="Content Placeholder 2"/>
          <p:cNvSpPr>
            <a:spLocks noGrp="1"/>
          </p:cNvSpPr>
          <p:nvPr>
            <p:ph idx="1"/>
          </p:nvPr>
        </p:nvSpPr>
        <p:spPr/>
        <p:txBody>
          <a:bodyPr/>
          <a:lstStyle/>
          <a:p>
            <a:r>
              <a:rPr lang="en-US" dirty="0"/>
              <a:t>Event</a:t>
            </a:r>
            <a:r>
              <a:rPr lang="en-US" baseline="0" dirty="0"/>
              <a:t> based simulators exist that can be used to simulate behavior of system under various loads</a:t>
            </a:r>
          </a:p>
          <a:p>
            <a:pPr lvl="1"/>
            <a:r>
              <a:rPr lang="en-US" baseline="0" dirty="0"/>
              <a:t>Must create the simulation.</a:t>
            </a:r>
          </a:p>
          <a:p>
            <a:pPr lvl="1"/>
            <a:r>
              <a:rPr lang="en-US" baseline="0" dirty="0"/>
              <a:t>Must have a variety of different loads and responses to check for. </a:t>
            </a:r>
            <a:endParaRPr lang="en-US" dirty="0"/>
          </a:p>
        </p:txBody>
      </p:sp>
    </p:spTree>
    <p:extLst>
      <p:ext uri="{BB962C8B-B14F-4D97-AF65-F5344CB8AC3E}">
        <p14:creationId xmlns:p14="http://schemas.microsoft.com/office/powerpoint/2010/main" val="1327140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dirty="0"/>
              <a:t>Analysis During Requirements and Design </a:t>
            </a:r>
          </a:p>
        </p:txBody>
      </p:sp>
      <p:sp>
        <p:nvSpPr>
          <p:cNvPr id="3" name="Content Placeholder 2"/>
          <p:cNvSpPr>
            <a:spLocks noGrp="1"/>
          </p:cNvSpPr>
          <p:nvPr>
            <p:ph idx="1"/>
          </p:nvPr>
        </p:nvSpPr>
        <p:spPr/>
        <p:txBody>
          <a:bodyPr>
            <a:normAutofit/>
          </a:bodyPr>
          <a:lstStyle/>
          <a:p>
            <a:r>
              <a:rPr lang="en-US" dirty="0"/>
              <a:t>Different types</a:t>
            </a:r>
            <a:r>
              <a:rPr lang="en-US" baseline="0" dirty="0"/>
              <a:t> of analysis are done at different stages of the life cycle</a:t>
            </a:r>
          </a:p>
          <a:p>
            <a:r>
              <a:rPr lang="en-US" baseline="0" dirty="0"/>
              <a:t>Requirements:</a:t>
            </a:r>
          </a:p>
          <a:p>
            <a:pPr lvl="1"/>
            <a:r>
              <a:rPr lang="en-US" dirty="0"/>
              <a:t>Analytic models/back of the envelope</a:t>
            </a:r>
            <a:r>
              <a:rPr lang="en-US" baseline="0" dirty="0"/>
              <a:t> analysis</a:t>
            </a:r>
            <a:r>
              <a:rPr lang="en-US" dirty="0"/>
              <a:t> can help capacity planning</a:t>
            </a:r>
          </a:p>
          <a:p>
            <a:pPr lvl="1"/>
            <a:r>
              <a:rPr lang="en-US" dirty="0"/>
              <a:t>Checklists can help ensure</a:t>
            </a:r>
            <a:r>
              <a:rPr lang="en-US" baseline="0" dirty="0"/>
              <a:t> capture correct set of requirements</a:t>
            </a:r>
          </a:p>
          <a:p>
            <a:pPr lvl="0"/>
            <a:r>
              <a:rPr lang="en-US" dirty="0"/>
              <a:t>Design:</a:t>
            </a:r>
          </a:p>
          <a:p>
            <a:pPr lvl="1"/>
            <a:r>
              <a:rPr lang="en-US" dirty="0"/>
              <a:t>Prototypes</a:t>
            </a:r>
            <a:r>
              <a:rPr lang="en-US" baseline="0" dirty="0"/>
              <a:t> can help explore design options</a:t>
            </a:r>
          </a:p>
          <a:p>
            <a:pPr lvl="1"/>
            <a:r>
              <a:rPr lang="en-US" baseline="0" dirty="0"/>
              <a:t>Analytic models or simulation can help understand potential bottlenecks</a:t>
            </a:r>
          </a:p>
          <a:p>
            <a:pPr lvl="1"/>
            <a:r>
              <a:rPr lang="en-US" baseline="0" dirty="0"/>
              <a:t>Checklists can help determine if used a correct mechanism</a:t>
            </a:r>
          </a:p>
        </p:txBody>
      </p:sp>
    </p:spTree>
    <p:extLst>
      <p:ext uri="{BB962C8B-B14F-4D97-AF65-F5344CB8AC3E}">
        <p14:creationId xmlns:p14="http://schemas.microsoft.com/office/powerpoint/2010/main" val="2914714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During Implementation or Fielding</a:t>
            </a:r>
          </a:p>
        </p:txBody>
      </p:sp>
      <p:sp>
        <p:nvSpPr>
          <p:cNvPr id="3" name="Content Placeholder 2"/>
          <p:cNvSpPr>
            <a:spLocks noGrp="1"/>
          </p:cNvSpPr>
          <p:nvPr>
            <p:ph idx="1"/>
          </p:nvPr>
        </p:nvSpPr>
        <p:spPr/>
        <p:txBody>
          <a:bodyPr/>
          <a:lstStyle/>
          <a:p>
            <a:r>
              <a:rPr lang="en-US" dirty="0"/>
              <a:t>Experiments and synthetic</a:t>
            </a:r>
            <a:r>
              <a:rPr lang="en-US" baseline="0" dirty="0"/>
              <a:t> load tests can be used during the implementation process or after fielding</a:t>
            </a:r>
          </a:p>
          <a:p>
            <a:r>
              <a:rPr lang="en-US" baseline="0" dirty="0"/>
              <a:t>Monitors can be used after fielding to determine actual behavior and find bottlenecks.</a:t>
            </a:r>
            <a:endParaRPr lang="en-US" dirty="0"/>
          </a:p>
        </p:txBody>
      </p:sp>
    </p:spTree>
    <p:extLst>
      <p:ext uri="{BB962C8B-B14F-4D97-AF65-F5344CB8AC3E}">
        <p14:creationId xmlns:p14="http://schemas.microsoft.com/office/powerpoint/2010/main" val="2973418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at Different Stages of the Lifecycle</a:t>
            </a:r>
          </a:p>
        </p:txBody>
      </p:sp>
      <p:graphicFrame>
        <p:nvGraphicFramePr>
          <p:cNvPr id="6" name="Table 5"/>
          <p:cNvGraphicFramePr>
            <a:graphicFrameLocks noGrp="1"/>
          </p:cNvGraphicFramePr>
          <p:nvPr/>
        </p:nvGraphicFramePr>
        <p:xfrm>
          <a:off x="2135560" y="1988840"/>
          <a:ext cx="7992888" cy="3703320"/>
        </p:xfrm>
        <a:graphic>
          <a:graphicData uri="http://schemas.openxmlformats.org/drawingml/2006/table">
            <a:tbl>
              <a:tblPr firstRow="1" bandRow="1">
                <a:tableStyleId>{5C22544A-7EE6-4342-B048-85BDC9FD1C3A}</a:tableStyleId>
              </a:tblPr>
              <a:tblGrid>
                <a:gridCol w="2136501">
                  <a:extLst>
                    <a:ext uri="{9D8B030D-6E8A-4147-A177-3AD203B41FA5}">
                      <a16:colId xmlns:a16="http://schemas.microsoft.com/office/drawing/2014/main" val="20000"/>
                    </a:ext>
                  </a:extLst>
                </a:gridCol>
                <a:gridCol w="2649262">
                  <a:extLst>
                    <a:ext uri="{9D8B030D-6E8A-4147-A177-3AD203B41FA5}">
                      <a16:colId xmlns:a16="http://schemas.microsoft.com/office/drawing/2014/main" val="20001"/>
                    </a:ext>
                  </a:extLst>
                </a:gridCol>
                <a:gridCol w="1550941">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0">
                <a:tc>
                  <a:txBody>
                    <a:bodyPr/>
                    <a:lstStyle/>
                    <a:p>
                      <a:r>
                        <a:rPr lang="en-US" dirty="0"/>
                        <a:t>Life-Cycle</a:t>
                      </a:r>
                      <a:r>
                        <a:rPr lang="en-US" baseline="0" dirty="0"/>
                        <a:t> Stage</a:t>
                      </a:r>
                      <a:endParaRPr lang="en-US" dirty="0"/>
                    </a:p>
                  </a:txBody>
                  <a:tcPr/>
                </a:tc>
                <a:tc>
                  <a:txBody>
                    <a:bodyPr/>
                    <a:lstStyle/>
                    <a:p>
                      <a:r>
                        <a:rPr lang="en-US" dirty="0"/>
                        <a:t>Form of Analysis</a:t>
                      </a:r>
                    </a:p>
                  </a:txBody>
                  <a:tcPr/>
                </a:tc>
                <a:tc>
                  <a:txBody>
                    <a:bodyPr/>
                    <a:lstStyle/>
                    <a:p>
                      <a:r>
                        <a:rPr lang="en-US" dirty="0"/>
                        <a:t>Cost</a:t>
                      </a:r>
                    </a:p>
                  </a:txBody>
                  <a:tcPr/>
                </a:tc>
                <a:tc>
                  <a:txBody>
                    <a:bodyPr/>
                    <a:lstStyle/>
                    <a:p>
                      <a:r>
                        <a:rPr lang="en-US" dirty="0"/>
                        <a:t>Confidence</a:t>
                      </a:r>
                    </a:p>
                  </a:txBody>
                  <a:tcPr/>
                </a:tc>
                <a:extLst>
                  <a:ext uri="{0D108BD9-81ED-4DB2-BD59-A6C34878D82A}">
                    <a16:rowId xmlns:a16="http://schemas.microsoft.com/office/drawing/2014/main" val="10000"/>
                  </a:ext>
                </a:extLst>
              </a:tr>
              <a:tr h="370840">
                <a:tc>
                  <a:txBody>
                    <a:bodyPr/>
                    <a:lstStyle/>
                    <a:p>
                      <a:r>
                        <a:rPr lang="en-US" dirty="0"/>
                        <a:t>Requirements</a:t>
                      </a:r>
                    </a:p>
                  </a:txBody>
                  <a:tcPr/>
                </a:tc>
                <a:tc>
                  <a:txBody>
                    <a:bodyPr/>
                    <a:lstStyle/>
                    <a:p>
                      <a:r>
                        <a:rPr lang="en-US" dirty="0"/>
                        <a:t>Experience-based analogy</a:t>
                      </a:r>
                    </a:p>
                  </a:txBody>
                  <a:tcPr/>
                </a:tc>
                <a:tc>
                  <a:txBody>
                    <a:bodyPr/>
                    <a:lstStyle/>
                    <a:p>
                      <a:r>
                        <a:rPr lang="en-US" dirty="0"/>
                        <a:t>Low</a:t>
                      </a:r>
                    </a:p>
                  </a:txBody>
                  <a:tcPr/>
                </a:tc>
                <a:tc>
                  <a:txBody>
                    <a:bodyPr/>
                    <a:lstStyle/>
                    <a:p>
                      <a:r>
                        <a:rPr lang="en-US" dirty="0"/>
                        <a:t>Low-High</a:t>
                      </a:r>
                    </a:p>
                  </a:txBody>
                  <a:tcPr/>
                </a:tc>
                <a:extLst>
                  <a:ext uri="{0D108BD9-81ED-4DB2-BD59-A6C34878D82A}">
                    <a16:rowId xmlns:a16="http://schemas.microsoft.com/office/drawing/2014/main" val="10001"/>
                  </a:ext>
                </a:extLst>
              </a:tr>
              <a:tr h="370840">
                <a:tc>
                  <a:txBody>
                    <a:bodyPr/>
                    <a:lstStyle/>
                    <a:p>
                      <a:r>
                        <a:rPr lang="en-US" dirty="0"/>
                        <a:t>Requirements</a:t>
                      </a:r>
                    </a:p>
                  </a:txBody>
                  <a:tcPr/>
                </a:tc>
                <a:tc>
                  <a:txBody>
                    <a:bodyPr/>
                    <a:lstStyle/>
                    <a:p>
                      <a:r>
                        <a:rPr lang="en-US" dirty="0"/>
                        <a:t>Back-of-the-envelope</a:t>
                      </a:r>
                    </a:p>
                  </a:txBody>
                  <a:tcPr/>
                </a:tc>
                <a:tc>
                  <a:txBody>
                    <a:bodyPr/>
                    <a:lstStyle/>
                    <a:p>
                      <a:r>
                        <a:rPr lang="en-US" dirty="0"/>
                        <a:t>Low</a:t>
                      </a:r>
                    </a:p>
                  </a:txBody>
                  <a:tcPr/>
                </a:tc>
                <a:tc>
                  <a:txBody>
                    <a:bodyPr/>
                    <a:lstStyle/>
                    <a:p>
                      <a:r>
                        <a:rPr lang="en-US" dirty="0"/>
                        <a:t>Low-Medium</a:t>
                      </a:r>
                    </a:p>
                  </a:txBody>
                  <a:tcPr/>
                </a:tc>
                <a:extLst>
                  <a:ext uri="{0D108BD9-81ED-4DB2-BD59-A6C34878D82A}">
                    <a16:rowId xmlns:a16="http://schemas.microsoft.com/office/drawing/2014/main" val="10002"/>
                  </a:ext>
                </a:extLst>
              </a:tr>
              <a:tr h="370840">
                <a:tc>
                  <a:txBody>
                    <a:bodyPr/>
                    <a:lstStyle/>
                    <a:p>
                      <a:r>
                        <a:rPr lang="en-US" dirty="0"/>
                        <a:t>Architecture</a:t>
                      </a:r>
                    </a:p>
                  </a:txBody>
                  <a:tcPr/>
                </a:tc>
                <a:tc>
                  <a:txBody>
                    <a:bodyPr/>
                    <a:lstStyle/>
                    <a:p>
                      <a:r>
                        <a:rPr lang="en-US" dirty="0"/>
                        <a:t>Thought</a:t>
                      </a:r>
                      <a:r>
                        <a:rPr lang="en-US" baseline="0" dirty="0"/>
                        <a:t> experiment</a:t>
                      </a:r>
                      <a:endParaRPr lang="en-US" dirty="0"/>
                    </a:p>
                  </a:txBody>
                  <a:tcPr/>
                </a:tc>
                <a:tc>
                  <a:txBody>
                    <a:bodyPr/>
                    <a:lstStyle/>
                    <a:p>
                      <a:r>
                        <a:rPr lang="en-US" dirty="0"/>
                        <a:t>Low</a:t>
                      </a:r>
                    </a:p>
                  </a:txBody>
                  <a:tcPr/>
                </a:tc>
                <a:tc>
                  <a:txBody>
                    <a:bodyPr/>
                    <a:lstStyle/>
                    <a:p>
                      <a:r>
                        <a:rPr lang="en-US" dirty="0"/>
                        <a:t>Low-Medium</a:t>
                      </a:r>
                    </a:p>
                  </a:txBody>
                  <a:tcPr/>
                </a:tc>
                <a:extLst>
                  <a:ext uri="{0D108BD9-81ED-4DB2-BD59-A6C34878D82A}">
                    <a16:rowId xmlns:a16="http://schemas.microsoft.com/office/drawing/2014/main" val="10003"/>
                  </a:ext>
                </a:extLst>
              </a:tr>
              <a:tr h="370840">
                <a:tc>
                  <a:txBody>
                    <a:bodyPr/>
                    <a:lstStyle/>
                    <a:p>
                      <a:r>
                        <a:rPr lang="en-US" dirty="0"/>
                        <a:t>Architecture</a:t>
                      </a:r>
                    </a:p>
                  </a:txBody>
                  <a:tcPr/>
                </a:tc>
                <a:tc>
                  <a:txBody>
                    <a:bodyPr/>
                    <a:lstStyle/>
                    <a:p>
                      <a:r>
                        <a:rPr lang="en-US" dirty="0"/>
                        <a:t>Checklist</a:t>
                      </a:r>
                    </a:p>
                  </a:txBody>
                  <a:tcPr/>
                </a:tc>
                <a:tc>
                  <a:txBody>
                    <a:bodyPr/>
                    <a:lstStyle/>
                    <a:p>
                      <a:r>
                        <a:rPr lang="en-US" dirty="0"/>
                        <a:t>Low</a:t>
                      </a:r>
                    </a:p>
                  </a:txBody>
                  <a:tcPr/>
                </a:tc>
                <a:tc>
                  <a:txBody>
                    <a:bodyPr/>
                    <a:lstStyle/>
                    <a:p>
                      <a:r>
                        <a:rPr lang="en-US" dirty="0"/>
                        <a:t>Medium</a:t>
                      </a:r>
                    </a:p>
                  </a:txBody>
                  <a:tcPr/>
                </a:tc>
                <a:extLst>
                  <a:ext uri="{0D108BD9-81ED-4DB2-BD59-A6C34878D82A}">
                    <a16:rowId xmlns:a16="http://schemas.microsoft.com/office/drawing/2014/main" val="10004"/>
                  </a:ext>
                </a:extLst>
              </a:tr>
              <a:tr h="370840">
                <a:tc>
                  <a:txBody>
                    <a:bodyPr/>
                    <a:lstStyle/>
                    <a:p>
                      <a:r>
                        <a:rPr lang="en-US" dirty="0"/>
                        <a:t>Architecture</a:t>
                      </a:r>
                    </a:p>
                  </a:txBody>
                  <a:tcPr/>
                </a:tc>
                <a:tc>
                  <a:txBody>
                    <a:bodyPr/>
                    <a:lstStyle/>
                    <a:p>
                      <a:r>
                        <a:rPr lang="en-US" dirty="0"/>
                        <a:t>Analytic Model</a:t>
                      </a:r>
                    </a:p>
                  </a:txBody>
                  <a:tcPr/>
                </a:tc>
                <a:tc>
                  <a:txBody>
                    <a:bodyPr/>
                    <a:lstStyle/>
                    <a:p>
                      <a:r>
                        <a:rPr lang="en-US" dirty="0"/>
                        <a:t>Low-Medium</a:t>
                      </a:r>
                    </a:p>
                  </a:txBody>
                  <a:tcPr/>
                </a:tc>
                <a:tc>
                  <a:txBody>
                    <a:bodyPr/>
                    <a:lstStyle/>
                    <a:p>
                      <a:r>
                        <a:rPr lang="en-US" dirty="0"/>
                        <a:t>Medium</a:t>
                      </a:r>
                    </a:p>
                  </a:txBody>
                  <a:tcPr/>
                </a:tc>
                <a:extLst>
                  <a:ext uri="{0D108BD9-81ED-4DB2-BD59-A6C34878D82A}">
                    <a16:rowId xmlns:a16="http://schemas.microsoft.com/office/drawing/2014/main" val="10005"/>
                  </a:ext>
                </a:extLst>
              </a:tr>
              <a:tr h="370840">
                <a:tc>
                  <a:txBody>
                    <a:bodyPr/>
                    <a:lstStyle/>
                    <a:p>
                      <a:r>
                        <a:rPr lang="en-US" dirty="0"/>
                        <a:t>Architecture</a:t>
                      </a:r>
                    </a:p>
                  </a:txBody>
                  <a:tcPr/>
                </a:tc>
                <a:tc>
                  <a:txBody>
                    <a:bodyPr/>
                    <a:lstStyle/>
                    <a:p>
                      <a:r>
                        <a:rPr lang="en-US" dirty="0"/>
                        <a:t>Simulation</a:t>
                      </a:r>
                    </a:p>
                  </a:txBody>
                  <a:tcPr/>
                </a:tc>
                <a:tc>
                  <a:txBody>
                    <a:bodyPr/>
                    <a:lstStyle/>
                    <a:p>
                      <a:r>
                        <a:rPr lang="en-US" dirty="0"/>
                        <a:t>Medium</a:t>
                      </a:r>
                    </a:p>
                  </a:txBody>
                  <a:tcPr/>
                </a:tc>
                <a:tc>
                  <a:txBody>
                    <a:bodyPr/>
                    <a:lstStyle/>
                    <a:p>
                      <a:r>
                        <a:rPr lang="en-US" dirty="0"/>
                        <a:t>Medium</a:t>
                      </a:r>
                    </a:p>
                  </a:txBody>
                  <a:tcPr/>
                </a:tc>
                <a:extLst>
                  <a:ext uri="{0D108BD9-81ED-4DB2-BD59-A6C34878D82A}">
                    <a16:rowId xmlns:a16="http://schemas.microsoft.com/office/drawing/2014/main" val="10006"/>
                  </a:ext>
                </a:extLst>
              </a:tr>
              <a:tr h="370840">
                <a:tc>
                  <a:txBody>
                    <a:bodyPr/>
                    <a:lstStyle/>
                    <a:p>
                      <a:r>
                        <a:rPr lang="en-US" dirty="0"/>
                        <a:t>Architecture</a:t>
                      </a:r>
                    </a:p>
                  </a:txBody>
                  <a:tcPr/>
                </a:tc>
                <a:tc>
                  <a:txBody>
                    <a:bodyPr/>
                    <a:lstStyle/>
                    <a:p>
                      <a:r>
                        <a:rPr lang="en-US" dirty="0"/>
                        <a:t>Prototype</a:t>
                      </a:r>
                    </a:p>
                  </a:txBody>
                  <a:tcPr/>
                </a:tc>
                <a:tc>
                  <a:txBody>
                    <a:bodyPr/>
                    <a:lstStyle/>
                    <a:p>
                      <a:r>
                        <a:rPr lang="en-US" dirty="0"/>
                        <a:t>Medium</a:t>
                      </a:r>
                    </a:p>
                  </a:txBody>
                  <a:tcPr/>
                </a:tc>
                <a:tc>
                  <a:txBody>
                    <a:bodyPr/>
                    <a:lstStyle/>
                    <a:p>
                      <a:r>
                        <a:rPr lang="en-US" dirty="0"/>
                        <a:t>Medium-High</a:t>
                      </a:r>
                    </a:p>
                  </a:txBody>
                  <a:tcPr/>
                </a:tc>
                <a:extLst>
                  <a:ext uri="{0D108BD9-81ED-4DB2-BD59-A6C34878D82A}">
                    <a16:rowId xmlns:a16="http://schemas.microsoft.com/office/drawing/2014/main" val="10007"/>
                  </a:ext>
                </a:extLst>
              </a:tr>
              <a:tr h="370840">
                <a:tc>
                  <a:txBody>
                    <a:bodyPr/>
                    <a:lstStyle/>
                    <a:p>
                      <a:r>
                        <a:rPr lang="en-US" dirty="0"/>
                        <a:t>Implementation</a:t>
                      </a:r>
                    </a:p>
                  </a:txBody>
                  <a:tcPr/>
                </a:tc>
                <a:tc>
                  <a:txBody>
                    <a:bodyPr/>
                    <a:lstStyle/>
                    <a:p>
                      <a:r>
                        <a:rPr lang="en-US" dirty="0"/>
                        <a:t>Experiment</a:t>
                      </a:r>
                    </a:p>
                  </a:txBody>
                  <a:tcPr/>
                </a:tc>
                <a:tc>
                  <a:txBody>
                    <a:bodyPr/>
                    <a:lstStyle/>
                    <a:p>
                      <a:r>
                        <a:rPr lang="en-US" dirty="0"/>
                        <a:t>Medium-High</a:t>
                      </a:r>
                    </a:p>
                  </a:txBody>
                  <a:tcPr/>
                </a:tc>
                <a:tc>
                  <a:txBody>
                    <a:bodyPr/>
                    <a:lstStyle/>
                    <a:p>
                      <a:r>
                        <a:rPr lang="en-US" dirty="0"/>
                        <a:t>Medium-High</a:t>
                      </a:r>
                    </a:p>
                  </a:txBody>
                  <a:tcPr/>
                </a:tc>
                <a:extLst>
                  <a:ext uri="{0D108BD9-81ED-4DB2-BD59-A6C34878D82A}">
                    <a16:rowId xmlns:a16="http://schemas.microsoft.com/office/drawing/2014/main" val="10008"/>
                  </a:ext>
                </a:extLst>
              </a:tr>
              <a:tr h="370840">
                <a:tc>
                  <a:txBody>
                    <a:bodyPr/>
                    <a:lstStyle/>
                    <a:p>
                      <a:r>
                        <a:rPr lang="en-US" dirty="0"/>
                        <a:t>Fielded System</a:t>
                      </a:r>
                    </a:p>
                  </a:txBody>
                  <a:tcPr/>
                </a:tc>
                <a:tc>
                  <a:txBody>
                    <a:bodyPr/>
                    <a:lstStyle/>
                    <a:p>
                      <a:r>
                        <a:rPr lang="en-US" dirty="0"/>
                        <a:t>Instrumentation</a:t>
                      </a:r>
                    </a:p>
                  </a:txBody>
                  <a:tcPr/>
                </a:tc>
                <a:tc>
                  <a:txBody>
                    <a:bodyPr/>
                    <a:lstStyle/>
                    <a:p>
                      <a:r>
                        <a:rPr lang="en-US" dirty="0"/>
                        <a:t>Medium-High</a:t>
                      </a:r>
                    </a:p>
                  </a:txBody>
                  <a:tcPr/>
                </a:tc>
                <a:tc>
                  <a:txBody>
                    <a:bodyPr/>
                    <a:lstStyle/>
                    <a:p>
                      <a:r>
                        <a:rPr lang="en-US" dirty="0"/>
                        <a:t>High</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1189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Architectures to Enable Quality Attribute Analysis </a:t>
            </a:r>
            <a:br>
              <a:rPr lang="en-US" sz="3600" dirty="0"/>
            </a:br>
            <a:endParaRPr lang="en-US" sz="3600" dirty="0"/>
          </a:p>
        </p:txBody>
      </p:sp>
      <p:sp>
        <p:nvSpPr>
          <p:cNvPr id="3" name="Content Placeholder 2"/>
          <p:cNvSpPr>
            <a:spLocks noGrp="1"/>
          </p:cNvSpPr>
          <p:nvPr>
            <p:ph idx="1"/>
          </p:nvPr>
        </p:nvSpPr>
        <p:spPr/>
        <p:txBody>
          <a:bodyPr>
            <a:normAutofit/>
          </a:bodyPr>
          <a:lstStyle/>
          <a:p>
            <a:r>
              <a:rPr lang="en-US" sz="3600" dirty="0"/>
              <a:t>Some quality attributes, most notably performance and availability, have well-understood, time-tested analytic models that can be used to assist in an analysis. </a:t>
            </a:r>
          </a:p>
          <a:p>
            <a:r>
              <a:rPr lang="en-US" sz="3600" dirty="0"/>
              <a:t>By </a:t>
            </a:r>
            <a:r>
              <a:rPr lang="en-US" sz="3600" i="1" dirty="0"/>
              <a:t>analytic model</a:t>
            </a:r>
            <a:r>
              <a:rPr lang="en-US" sz="3600" dirty="0"/>
              <a:t>, we mean one that supports </a:t>
            </a:r>
            <a:r>
              <a:rPr lang="en-US" sz="3600" dirty="0">
                <a:highlight>
                  <a:srgbClr val="FFFF00"/>
                </a:highlight>
              </a:rPr>
              <a:t>quantitative analysis</a:t>
            </a:r>
            <a:r>
              <a:rPr lang="en-US" sz="3600" dirty="0"/>
              <a:t>. </a:t>
            </a:r>
          </a:p>
          <a:p>
            <a:r>
              <a:rPr lang="en-US" sz="3600" dirty="0"/>
              <a:t>Let us first consider performance.</a:t>
            </a:r>
          </a:p>
          <a:p>
            <a:endParaRPr lang="en-US" sz="3600" dirty="0"/>
          </a:p>
        </p:txBody>
      </p:sp>
    </p:spTree>
    <p:extLst>
      <p:ext uri="{BB962C8B-B14F-4D97-AF65-F5344CB8AC3E}">
        <p14:creationId xmlns:p14="http://schemas.microsoft.com/office/powerpoint/2010/main" val="3868241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r>
              <a:rPr lang="en-US" dirty="0">
                <a:effectLst/>
              </a:rPr>
              <a:t>Summary</a:t>
            </a:r>
            <a:endParaRPr lang="en-US" dirty="0"/>
          </a:p>
        </p:txBody>
      </p:sp>
      <p:sp>
        <p:nvSpPr>
          <p:cNvPr id="3" name="Content Placeholder 2"/>
          <p:cNvSpPr>
            <a:spLocks noGrp="1"/>
          </p:cNvSpPr>
          <p:nvPr>
            <p:ph idx="1"/>
          </p:nvPr>
        </p:nvSpPr>
        <p:spPr/>
        <p:txBody>
          <a:bodyPr>
            <a:normAutofit lnSpcReduction="10000"/>
          </a:bodyPr>
          <a:lstStyle/>
          <a:p>
            <a:pPr lvl="0" rtl="0" eaLnBrk="1" latinLnBrk="0" hangingPunct="1"/>
            <a:r>
              <a:rPr lang="en-US" dirty="0">
                <a:effectLst/>
              </a:rPr>
              <a:t>Analysis is always a cost/benefit activity</a:t>
            </a:r>
          </a:p>
          <a:p>
            <a:pPr lvl="1" rtl="0" eaLnBrk="1" latinLnBrk="0" hangingPunct="1"/>
            <a:r>
              <a:rPr lang="en-US" dirty="0">
                <a:effectLst/>
              </a:rPr>
              <a:t>Cost is measure of creating and executing the analysis models and tools</a:t>
            </a:r>
          </a:p>
          <a:p>
            <a:pPr lvl="1" rtl="0" eaLnBrk="1" latinLnBrk="0" hangingPunct="1"/>
            <a:r>
              <a:rPr lang="en-US" dirty="0">
                <a:effectLst/>
              </a:rPr>
              <a:t>Benefit</a:t>
            </a:r>
            <a:r>
              <a:rPr lang="en-US" baseline="0" dirty="0">
                <a:effectLst/>
              </a:rPr>
              <a:t> depends on</a:t>
            </a:r>
          </a:p>
          <a:p>
            <a:pPr lvl="2" rtl="0" eaLnBrk="1" latinLnBrk="0" hangingPunct="1"/>
            <a:r>
              <a:rPr lang="en-US" dirty="0">
                <a:effectLst/>
              </a:rPr>
              <a:t>Accuracy of analysis</a:t>
            </a:r>
          </a:p>
          <a:p>
            <a:pPr lvl="2" rtl="0" eaLnBrk="1" latinLnBrk="0" hangingPunct="1"/>
            <a:r>
              <a:rPr lang="en-US" dirty="0">
                <a:effectLst/>
              </a:rPr>
              <a:t>Importance of what is being analyzed</a:t>
            </a:r>
          </a:p>
          <a:p>
            <a:pPr lvl="0" rtl="0" eaLnBrk="1" latinLnBrk="0" hangingPunct="1"/>
            <a:r>
              <a:rPr lang="en-US" dirty="0">
                <a:effectLst/>
              </a:rPr>
              <a:t>Analysis can be done through</a:t>
            </a:r>
          </a:p>
          <a:p>
            <a:pPr lvl="1" rtl="0" eaLnBrk="1" latinLnBrk="0" hangingPunct="1"/>
            <a:r>
              <a:rPr lang="en-US" dirty="0">
                <a:effectLst/>
              </a:rPr>
              <a:t>Models for some attributes</a:t>
            </a:r>
          </a:p>
          <a:p>
            <a:pPr lvl="1" rtl="0" eaLnBrk="1" latinLnBrk="0" hangingPunct="1"/>
            <a:r>
              <a:rPr lang="en-US" dirty="0">
                <a:effectLst/>
              </a:rPr>
              <a:t>Measurement</a:t>
            </a:r>
          </a:p>
          <a:p>
            <a:pPr lvl="1" rtl="0" eaLnBrk="1" latinLnBrk="0" hangingPunct="1"/>
            <a:r>
              <a:rPr lang="en-US" dirty="0">
                <a:effectLst/>
              </a:rPr>
              <a:t>Simulations</a:t>
            </a:r>
          </a:p>
          <a:p>
            <a:pPr lvl="1" rtl="0" eaLnBrk="1" latinLnBrk="0" hangingPunct="1"/>
            <a:r>
              <a:rPr lang="en-US" dirty="0">
                <a:effectLst/>
              </a:rPr>
              <a:t>Prototypes</a:t>
            </a:r>
          </a:p>
          <a:p>
            <a:pPr lvl="1"/>
            <a:r>
              <a:rPr lang="en-US" altLang="zh-CN" dirty="0"/>
              <a:t>Thought experiments &amp; Back-of-the-envelope analysis</a:t>
            </a:r>
          </a:p>
          <a:p>
            <a:pPr lvl="1" rtl="0" eaLnBrk="1" latinLnBrk="0" hangingPunct="1"/>
            <a:endParaRPr lang="en-US" dirty="0">
              <a:effectLst/>
            </a:endParaRP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
        <p:nvSpPr>
          <p:cNvPr id="5" name="TextBox 4"/>
          <p:cNvSpPr txBox="1"/>
          <p:nvPr/>
        </p:nvSpPr>
        <p:spPr>
          <a:xfrm>
            <a:off x="12663714" y="3241524"/>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0767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r>
              <a:rPr lang="en-US" baseline="0" dirty="0"/>
              <a:t> Models</a:t>
            </a:r>
            <a:endParaRPr lang="en-US" dirty="0"/>
          </a:p>
        </p:txBody>
      </p:sp>
      <p:sp>
        <p:nvSpPr>
          <p:cNvPr id="3" name="Content Placeholder 2"/>
          <p:cNvSpPr>
            <a:spLocks noGrp="1"/>
          </p:cNvSpPr>
          <p:nvPr>
            <p:ph idx="1"/>
          </p:nvPr>
        </p:nvSpPr>
        <p:spPr/>
        <p:txBody>
          <a:bodyPr>
            <a:normAutofit/>
          </a:bodyPr>
          <a:lstStyle/>
          <a:p>
            <a:r>
              <a:rPr lang="en-US" dirty="0"/>
              <a:t>Parameters:</a:t>
            </a:r>
            <a:r>
              <a:rPr lang="en-US" baseline="0" dirty="0"/>
              <a:t> </a:t>
            </a:r>
            <a:r>
              <a:rPr lang="en-US" sz="3200" dirty="0"/>
              <a:t>arrival rate of events, chosen queuing discipline, chosen scheduling algorithm, service time for events, network topology,  network bandwidth, routing algorithm chosen</a:t>
            </a:r>
          </a:p>
        </p:txBody>
      </p:sp>
      <p:grpSp>
        <p:nvGrpSpPr>
          <p:cNvPr id="5" name="Group 4"/>
          <p:cNvGrpSpPr/>
          <p:nvPr/>
        </p:nvGrpSpPr>
        <p:grpSpPr>
          <a:xfrm>
            <a:off x="2133600" y="3492364"/>
            <a:ext cx="7848600" cy="2978150"/>
            <a:chOff x="76200" y="1371600"/>
            <a:chExt cx="7848600" cy="2978150"/>
          </a:xfrm>
        </p:grpSpPr>
        <p:sp>
          <p:nvSpPr>
            <p:cNvPr id="6" name="Text Box 4"/>
            <p:cNvSpPr txBox="1">
              <a:spLocks noChangeArrowheads="1"/>
            </p:cNvSpPr>
            <p:nvPr/>
          </p:nvSpPr>
          <p:spPr bwMode="auto">
            <a:xfrm>
              <a:off x="76200" y="2986088"/>
              <a:ext cx="862520" cy="369320"/>
            </a:xfrm>
            <a:prstGeom prst="rect">
              <a:avLst/>
            </a:prstGeom>
            <a:noFill/>
            <a:ln w="9525">
              <a:noFill/>
              <a:miter lim="800000"/>
              <a:headEnd/>
              <a:tailEnd/>
            </a:ln>
            <a:effectLst/>
          </p:spPr>
          <p:txBody>
            <a:bodyPr wrap="none" lIns="91428" tIns="45714" rIns="91428" bIns="45714">
              <a:spAutoFit/>
            </a:bodyPr>
            <a:lstStyle/>
            <a:p>
              <a:pPr>
                <a:buFontTx/>
                <a:buNone/>
              </a:pPr>
              <a:r>
                <a:rPr lang="en-US"/>
                <a:t>arrivals</a:t>
              </a:r>
            </a:p>
          </p:txBody>
        </p:sp>
        <p:sp>
          <p:nvSpPr>
            <p:cNvPr id="7" name="Line 3"/>
            <p:cNvSpPr>
              <a:spLocks noChangeShapeType="1"/>
            </p:cNvSpPr>
            <p:nvPr/>
          </p:nvSpPr>
          <p:spPr bwMode="auto">
            <a:xfrm>
              <a:off x="168275" y="2895600"/>
              <a:ext cx="1143000" cy="0"/>
            </a:xfrm>
            <a:prstGeom prst="line">
              <a:avLst/>
            </a:prstGeom>
            <a:noFill/>
            <a:ln w="76200">
              <a:solidFill>
                <a:schemeClr val="tx1"/>
              </a:solidFill>
              <a:round/>
              <a:headEnd/>
              <a:tailEnd type="triangle" w="med" len="med"/>
            </a:ln>
            <a:effectLst/>
          </p:spPr>
          <p:txBody>
            <a:bodyPr/>
            <a:lstStyle/>
            <a:p>
              <a:endParaRPr lang="en-US"/>
            </a:p>
          </p:txBody>
        </p:sp>
        <p:grpSp>
          <p:nvGrpSpPr>
            <p:cNvPr id="8" name="Group 5"/>
            <p:cNvGrpSpPr>
              <a:grpSpLocks/>
            </p:cNvGrpSpPr>
            <p:nvPr/>
          </p:nvGrpSpPr>
          <p:grpSpPr bwMode="auto">
            <a:xfrm>
              <a:off x="1341438" y="2446338"/>
              <a:ext cx="527050" cy="682625"/>
              <a:chOff x="1200" y="1488"/>
              <a:chExt cx="480" cy="480"/>
            </a:xfrm>
          </p:grpSpPr>
          <p:sp>
            <p:nvSpPr>
              <p:cNvPr id="38"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9" name="Text Box 11"/>
            <p:cNvSpPr txBox="1">
              <a:spLocks noChangeArrowheads="1"/>
            </p:cNvSpPr>
            <p:nvPr/>
          </p:nvSpPr>
          <p:spPr bwMode="auto">
            <a:xfrm>
              <a:off x="1009650" y="3230563"/>
              <a:ext cx="780959" cy="369320"/>
            </a:xfrm>
            <a:prstGeom prst="rect">
              <a:avLst/>
            </a:prstGeom>
            <a:noFill/>
            <a:ln w="9525">
              <a:noFill/>
              <a:miter lim="800000"/>
              <a:headEnd/>
              <a:tailEnd/>
            </a:ln>
            <a:effectLst/>
          </p:spPr>
          <p:txBody>
            <a:bodyPr wrap="none" lIns="91428" tIns="45714" rIns="91428" bIns="45714">
              <a:spAutoFit/>
            </a:bodyPr>
            <a:lstStyle/>
            <a:p>
              <a:pPr>
                <a:buFontTx/>
                <a:buNone/>
              </a:pPr>
              <a:r>
                <a:rPr lang="en-US"/>
                <a:t>queue</a:t>
              </a:r>
            </a:p>
          </p:txBody>
        </p:sp>
        <p:sp>
          <p:nvSpPr>
            <p:cNvPr id="10" name="Rectangle 12"/>
            <p:cNvSpPr>
              <a:spLocks noChangeArrowheads="1"/>
            </p:cNvSpPr>
            <p:nvPr/>
          </p:nvSpPr>
          <p:spPr bwMode="auto">
            <a:xfrm>
              <a:off x="1868488" y="203517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Text Box 13"/>
            <p:cNvSpPr txBox="1">
              <a:spLocks noChangeArrowheads="1"/>
            </p:cNvSpPr>
            <p:nvPr/>
          </p:nvSpPr>
          <p:spPr bwMode="auto">
            <a:xfrm>
              <a:off x="2057400" y="3516313"/>
              <a:ext cx="769610" cy="369320"/>
            </a:xfrm>
            <a:prstGeom prst="rect">
              <a:avLst/>
            </a:prstGeom>
            <a:noFill/>
            <a:ln w="9525">
              <a:noFill/>
              <a:miter lim="800000"/>
              <a:headEnd/>
              <a:tailEnd/>
            </a:ln>
            <a:effectLst/>
          </p:spPr>
          <p:txBody>
            <a:bodyPr wrap="none" lIns="91428" tIns="45714" rIns="91428" bIns="45714">
              <a:spAutoFit/>
            </a:bodyPr>
            <a:lstStyle/>
            <a:p>
              <a:pPr>
                <a:buFontTx/>
                <a:buNone/>
              </a:pPr>
              <a:r>
                <a:rPr lang="en-US"/>
                <a:t>server</a:t>
              </a:r>
            </a:p>
          </p:txBody>
        </p:sp>
        <p:sp>
          <p:nvSpPr>
            <p:cNvPr id="12" name="Text Box 14"/>
            <p:cNvSpPr txBox="1">
              <a:spLocks noChangeArrowheads="1"/>
            </p:cNvSpPr>
            <p:nvPr/>
          </p:nvSpPr>
          <p:spPr bwMode="auto">
            <a:xfrm>
              <a:off x="6932248" y="3048000"/>
              <a:ext cx="808402" cy="369320"/>
            </a:xfrm>
            <a:prstGeom prst="rect">
              <a:avLst/>
            </a:prstGeom>
            <a:noFill/>
            <a:ln w="9525">
              <a:noFill/>
              <a:miter lim="800000"/>
              <a:headEnd/>
              <a:tailEnd/>
            </a:ln>
            <a:effectLst/>
          </p:spPr>
          <p:txBody>
            <a:bodyPr wrap="none" lIns="91428" tIns="45714" rIns="91428" bIns="45714">
              <a:spAutoFit/>
            </a:bodyPr>
            <a:lstStyle/>
            <a:p>
              <a:pPr algn="r">
                <a:buFontTx/>
                <a:buNone/>
              </a:pPr>
              <a:r>
                <a:rPr lang="en-US"/>
                <a:t>results</a:t>
              </a:r>
            </a:p>
          </p:txBody>
        </p:sp>
        <p:sp>
          <p:nvSpPr>
            <p:cNvPr id="13" name="Text Box 17"/>
            <p:cNvSpPr txBox="1">
              <a:spLocks noChangeArrowheads="1"/>
            </p:cNvSpPr>
            <p:nvPr/>
          </p:nvSpPr>
          <p:spPr bwMode="auto">
            <a:xfrm>
              <a:off x="1889125" y="2438400"/>
              <a:ext cx="1463675" cy="641350"/>
            </a:xfrm>
            <a:prstGeom prst="rect">
              <a:avLst/>
            </a:prstGeom>
            <a:noFill/>
            <a:ln w="9525">
              <a:noFill/>
              <a:miter lim="800000"/>
              <a:headEnd/>
              <a:tailEnd/>
            </a:ln>
            <a:effectLst/>
          </p:spPr>
          <p:txBody>
            <a:bodyPr lIns="91428" tIns="45714" rIns="91428" bIns="45714">
              <a:spAutoFit/>
            </a:bodyPr>
            <a:lstStyle/>
            <a:p>
              <a:pPr>
                <a:buFontTx/>
                <a:buNone/>
              </a:pPr>
              <a:r>
                <a:rPr lang="en-US" dirty="0">
                  <a:solidFill>
                    <a:srgbClr val="FFFFFF"/>
                  </a:solidFill>
                </a:rPr>
                <a:t>Scheduling algorithm</a:t>
              </a:r>
            </a:p>
          </p:txBody>
        </p:sp>
        <p:grpSp>
          <p:nvGrpSpPr>
            <p:cNvPr id="14" name="Group 18"/>
            <p:cNvGrpSpPr>
              <a:grpSpLocks/>
            </p:cNvGrpSpPr>
            <p:nvPr/>
          </p:nvGrpSpPr>
          <p:grpSpPr bwMode="auto">
            <a:xfrm>
              <a:off x="3505200" y="2133600"/>
              <a:ext cx="762000" cy="1296988"/>
              <a:chOff x="3744" y="1344"/>
              <a:chExt cx="480" cy="816"/>
            </a:xfrm>
          </p:grpSpPr>
          <p:sp>
            <p:nvSpPr>
              <p:cNvPr id="34" name="Line 19"/>
              <p:cNvSpPr>
                <a:spLocks noChangeShapeType="1"/>
              </p:cNvSpPr>
              <p:nvPr/>
            </p:nvSpPr>
            <p:spPr bwMode="auto">
              <a:xfrm>
                <a:off x="3744" y="1776"/>
                <a:ext cx="192" cy="0"/>
              </a:xfrm>
              <a:prstGeom prst="line">
                <a:avLst/>
              </a:prstGeom>
              <a:noFill/>
              <a:ln w="38100">
                <a:solidFill>
                  <a:schemeClr val="tx1"/>
                </a:solidFill>
                <a:round/>
                <a:headEnd/>
                <a:tailEnd/>
              </a:ln>
              <a:effectLst/>
            </p:spPr>
            <p:txBody>
              <a:bodyPr/>
              <a:lstStyle/>
              <a:p>
                <a:endParaRPr lang="en-US"/>
              </a:p>
            </p:txBody>
          </p:sp>
          <p:sp>
            <p:nvSpPr>
              <p:cNvPr id="35" name="Line 20"/>
              <p:cNvSpPr>
                <a:spLocks noChangeShapeType="1"/>
              </p:cNvSpPr>
              <p:nvPr/>
            </p:nvSpPr>
            <p:spPr bwMode="auto">
              <a:xfrm>
                <a:off x="3936" y="1344"/>
                <a:ext cx="0" cy="816"/>
              </a:xfrm>
              <a:prstGeom prst="line">
                <a:avLst/>
              </a:prstGeom>
              <a:noFill/>
              <a:ln w="38100">
                <a:solidFill>
                  <a:schemeClr val="tx1"/>
                </a:solidFill>
                <a:round/>
                <a:headEnd/>
                <a:tailEnd/>
              </a:ln>
              <a:effectLst/>
            </p:spPr>
            <p:txBody>
              <a:bodyPr/>
              <a:lstStyle/>
              <a:p>
                <a:endParaRPr lang="en-US"/>
              </a:p>
            </p:txBody>
          </p:sp>
          <p:sp>
            <p:nvSpPr>
              <p:cNvPr id="36" name="Line 21"/>
              <p:cNvSpPr>
                <a:spLocks noChangeShapeType="1"/>
              </p:cNvSpPr>
              <p:nvPr/>
            </p:nvSpPr>
            <p:spPr bwMode="auto">
              <a:xfrm>
                <a:off x="3936" y="1344"/>
                <a:ext cx="288" cy="0"/>
              </a:xfrm>
              <a:prstGeom prst="line">
                <a:avLst/>
              </a:prstGeom>
              <a:noFill/>
              <a:ln w="38100">
                <a:solidFill>
                  <a:schemeClr val="tx1"/>
                </a:solidFill>
                <a:round/>
                <a:headEnd/>
                <a:tailEnd type="triangle" w="med" len="med"/>
              </a:ln>
              <a:effectLst/>
            </p:spPr>
            <p:txBody>
              <a:bodyPr/>
              <a:lstStyle/>
              <a:p>
                <a:endParaRPr lang="en-US"/>
              </a:p>
            </p:txBody>
          </p:sp>
          <p:sp>
            <p:nvSpPr>
              <p:cNvPr id="37" name="Line 22"/>
              <p:cNvSpPr>
                <a:spLocks noChangeShapeType="1"/>
              </p:cNvSpPr>
              <p:nvPr/>
            </p:nvSpPr>
            <p:spPr bwMode="auto">
              <a:xfrm>
                <a:off x="3936" y="2160"/>
                <a:ext cx="288" cy="0"/>
              </a:xfrm>
              <a:prstGeom prst="line">
                <a:avLst/>
              </a:prstGeom>
              <a:noFill/>
              <a:ln w="38100">
                <a:solidFill>
                  <a:schemeClr val="tx1"/>
                </a:solidFill>
                <a:round/>
                <a:headEnd/>
                <a:tailEnd type="triangle" w="med" len="med"/>
              </a:ln>
              <a:effectLst/>
            </p:spPr>
            <p:txBody>
              <a:bodyPr/>
              <a:lstStyle/>
              <a:p>
                <a:endParaRPr lang="en-US"/>
              </a:p>
            </p:txBody>
          </p:sp>
        </p:grpSp>
        <p:grpSp>
          <p:nvGrpSpPr>
            <p:cNvPr id="15" name="Group 23"/>
            <p:cNvGrpSpPr>
              <a:grpSpLocks/>
            </p:cNvGrpSpPr>
            <p:nvPr/>
          </p:nvGrpSpPr>
          <p:grpSpPr bwMode="auto">
            <a:xfrm>
              <a:off x="4238625" y="1371600"/>
              <a:ext cx="2543175" cy="1373188"/>
              <a:chOff x="2670" y="966"/>
              <a:chExt cx="1602" cy="865"/>
            </a:xfrm>
          </p:grpSpPr>
          <p:grpSp>
            <p:nvGrpSpPr>
              <p:cNvPr id="27" name="Group 24"/>
              <p:cNvGrpSpPr>
                <a:grpSpLocks/>
              </p:cNvGrpSpPr>
              <p:nvPr/>
            </p:nvGrpSpPr>
            <p:grpSpPr bwMode="auto">
              <a:xfrm>
                <a:off x="2668" y="1202"/>
                <a:ext cx="390" cy="393"/>
                <a:chOff x="1200" y="1488"/>
                <a:chExt cx="480" cy="480"/>
              </a:xfrm>
            </p:grpSpPr>
            <p:sp>
              <p:nvSpPr>
                <p:cNvPr id="29"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8" name="Rectangle 30"/>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16" name="Group 31"/>
            <p:cNvGrpSpPr>
              <a:grpSpLocks/>
            </p:cNvGrpSpPr>
            <p:nvPr/>
          </p:nvGrpSpPr>
          <p:grpSpPr bwMode="auto">
            <a:xfrm>
              <a:off x="4238625" y="2894013"/>
              <a:ext cx="2543175" cy="1373187"/>
              <a:chOff x="2670" y="966"/>
              <a:chExt cx="1602" cy="865"/>
            </a:xfrm>
          </p:grpSpPr>
          <p:grpSp>
            <p:nvGrpSpPr>
              <p:cNvPr id="20" name="Group 32"/>
              <p:cNvGrpSpPr>
                <a:grpSpLocks/>
              </p:cNvGrpSpPr>
              <p:nvPr/>
            </p:nvGrpSpPr>
            <p:grpSpPr bwMode="auto">
              <a:xfrm>
                <a:off x="2668" y="1202"/>
                <a:ext cx="390" cy="393"/>
                <a:chOff x="1200" y="1488"/>
                <a:chExt cx="480" cy="480"/>
              </a:xfrm>
            </p:grpSpPr>
            <p:sp>
              <p:nvSpPr>
                <p:cNvPr id="22"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4"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6"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1"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7" name="Line 39"/>
            <p:cNvSpPr>
              <a:spLocks noChangeShapeType="1"/>
            </p:cNvSpPr>
            <p:nvPr/>
          </p:nvSpPr>
          <p:spPr bwMode="auto">
            <a:xfrm>
              <a:off x="6781800" y="1827213"/>
              <a:ext cx="1143000" cy="0"/>
            </a:xfrm>
            <a:prstGeom prst="line">
              <a:avLst/>
            </a:prstGeom>
            <a:noFill/>
            <a:ln w="76200">
              <a:solidFill>
                <a:schemeClr val="tx1"/>
              </a:solidFill>
              <a:round/>
              <a:headEnd/>
              <a:tailEnd type="triangle" w="med" len="med"/>
            </a:ln>
            <a:effectLst/>
          </p:spPr>
          <p:txBody>
            <a:bodyPr/>
            <a:lstStyle/>
            <a:p>
              <a:endParaRPr lang="en-US"/>
            </a:p>
          </p:txBody>
        </p:sp>
        <p:sp>
          <p:nvSpPr>
            <p:cNvPr id="18" name="Line 40"/>
            <p:cNvSpPr>
              <a:spLocks noChangeShapeType="1"/>
            </p:cNvSpPr>
            <p:nvPr/>
          </p:nvSpPr>
          <p:spPr bwMode="auto">
            <a:xfrm>
              <a:off x="6781800" y="3810000"/>
              <a:ext cx="1143000" cy="0"/>
            </a:xfrm>
            <a:prstGeom prst="line">
              <a:avLst/>
            </a:prstGeom>
            <a:noFill/>
            <a:ln w="76200">
              <a:solidFill>
                <a:schemeClr val="tx1"/>
              </a:solidFill>
              <a:round/>
              <a:headEnd/>
              <a:tailEnd type="triangle" w="med" len="med"/>
            </a:ln>
            <a:effectLst/>
          </p:spPr>
          <p:txBody>
            <a:bodyPr/>
            <a:lstStyle/>
            <a:p>
              <a:endParaRPr lang="en-US"/>
            </a:p>
          </p:txBody>
        </p:sp>
        <p:sp>
          <p:nvSpPr>
            <p:cNvPr id="19" name="Text Box 41"/>
            <p:cNvSpPr txBox="1">
              <a:spLocks noChangeArrowheads="1"/>
            </p:cNvSpPr>
            <p:nvPr/>
          </p:nvSpPr>
          <p:spPr bwMode="auto">
            <a:xfrm>
              <a:off x="3086100" y="3708400"/>
              <a:ext cx="1373188" cy="641350"/>
            </a:xfrm>
            <a:prstGeom prst="rect">
              <a:avLst/>
            </a:prstGeom>
            <a:noFill/>
            <a:ln w="9525">
              <a:noFill/>
              <a:miter lim="800000"/>
              <a:headEnd/>
              <a:tailEnd/>
            </a:ln>
            <a:effectLst/>
          </p:spPr>
          <p:txBody>
            <a:bodyPr lIns="91428" tIns="45714" rIns="91428" bIns="45714">
              <a:spAutoFit/>
            </a:bodyPr>
            <a:lstStyle/>
            <a:p>
              <a:pPr>
                <a:buFontTx/>
                <a:buNone/>
              </a:pPr>
              <a:r>
                <a:rPr lang="en-US"/>
                <a:t>Routing of messages</a:t>
              </a:r>
            </a:p>
          </p:txBody>
        </p:sp>
      </p:grpSp>
    </p:spTree>
    <p:extLst>
      <p:ext uri="{BB962C8B-B14F-4D97-AF65-F5344CB8AC3E}">
        <p14:creationId xmlns:p14="http://schemas.microsoft.com/office/powerpoint/2010/main" val="75872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a:t>
            </a:r>
            <a:r>
              <a:rPr lang="en-US" baseline="0" dirty="0"/>
              <a:t> Model for MVC</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556793"/>
            <a:ext cx="8771262" cy="453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80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Tree>
    <p:extLst>
      <p:ext uri="{BB962C8B-B14F-4D97-AF65-F5344CB8AC3E}">
        <p14:creationId xmlns:p14="http://schemas.microsoft.com/office/powerpoint/2010/main" val="49397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dirty="0"/>
              <a:t>The frequency of arrivals from outside the system</a:t>
            </a:r>
          </a:p>
          <a:p>
            <a:pPr lvl="1"/>
            <a:r>
              <a:rPr lang="en-US" sz="2000" dirty="0"/>
              <a:t>The queuing discipline used at the view queue</a:t>
            </a:r>
          </a:p>
          <a:p>
            <a:pPr lvl="1"/>
            <a:r>
              <a:rPr lang="en-US" sz="2000" dirty="0"/>
              <a:t>The time to process a message within the view</a:t>
            </a:r>
          </a:p>
          <a:p>
            <a:pPr lvl="1"/>
            <a:r>
              <a:rPr lang="en-US" sz="2000" dirty="0"/>
              <a:t>The number and size of messages that the view sends to the controller</a:t>
            </a:r>
          </a:p>
          <a:p>
            <a:pPr lvl="1"/>
            <a:r>
              <a:rPr lang="en-US" sz="2000" dirty="0"/>
              <a:t>The bandwidth of the network that connects the view and the controller</a:t>
            </a:r>
          </a:p>
          <a:p>
            <a:pPr lvl="1"/>
            <a:r>
              <a:rPr lang="en-US" sz="2000" dirty="0"/>
              <a:t>The queuing discipline used by the controller</a:t>
            </a:r>
          </a:p>
          <a:p>
            <a:pPr lvl="1"/>
            <a:r>
              <a:rPr lang="en-US" sz="2000" dirty="0"/>
              <a:t>The time to process a message within the controller</a:t>
            </a:r>
          </a:p>
          <a:p>
            <a:pPr lvl="1"/>
            <a:r>
              <a:rPr lang="en-US" sz="2000" dirty="0"/>
              <a:t>The number and size of messages that the controller sends back to the view</a:t>
            </a:r>
          </a:p>
          <a:p>
            <a:pPr lvl="1"/>
            <a:r>
              <a:rPr lang="en-US" sz="2000" dirty="0"/>
              <a:t>The bandwidth of the network from the controller to the view</a:t>
            </a:r>
          </a:p>
          <a:p>
            <a:pPr lvl="1"/>
            <a:r>
              <a:rPr lang="en-US" sz="2000" dirty="0"/>
              <a:t>The number and size of messages that the controller sends to the model</a:t>
            </a:r>
          </a:p>
          <a:p>
            <a:pPr lvl="1"/>
            <a:r>
              <a:rPr lang="en-US" sz="2000" dirty="0"/>
              <a:t>The queuing discipline used by the model</a:t>
            </a:r>
          </a:p>
          <a:p>
            <a:pPr lvl="1"/>
            <a:r>
              <a:rPr lang="en-US" sz="2000" dirty="0"/>
              <a:t>The time to process a message within the model</a:t>
            </a:r>
          </a:p>
          <a:p>
            <a:pPr lvl="1"/>
            <a:r>
              <a:rPr lang="en-US" sz="2000" dirty="0"/>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178717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
        <p:nvSpPr>
          <p:cNvPr id="48" name="椭圆 47">
            <a:extLst>
              <a:ext uri="{FF2B5EF4-FFF2-40B4-BE49-F238E27FC236}">
                <a16:creationId xmlns:a16="http://schemas.microsoft.com/office/drawing/2014/main" id="{DE5C7EF3-D957-4369-BBD9-C3C4FA3A263F}"/>
              </a:ext>
            </a:extLst>
          </p:cNvPr>
          <p:cNvSpPr/>
          <p:nvPr/>
        </p:nvSpPr>
        <p:spPr>
          <a:xfrm>
            <a:off x="5893403" y="4735575"/>
            <a:ext cx="764907" cy="546229"/>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9" name="文本框 48">
            <a:extLst>
              <a:ext uri="{FF2B5EF4-FFF2-40B4-BE49-F238E27FC236}">
                <a16:creationId xmlns:a16="http://schemas.microsoft.com/office/drawing/2014/main" id="{F05A5C7C-D669-4D9A-8A10-6E7207DFAF72}"/>
              </a:ext>
            </a:extLst>
          </p:cNvPr>
          <p:cNvSpPr txBox="1"/>
          <p:nvPr/>
        </p:nvSpPr>
        <p:spPr>
          <a:xfrm>
            <a:off x="5635821" y="1554487"/>
            <a:ext cx="6096000" cy="1077218"/>
          </a:xfrm>
          <a:prstGeom prst="rect">
            <a:avLst/>
          </a:prstGeom>
          <a:noFill/>
        </p:spPr>
        <p:txBody>
          <a:bodyPr wrap="square">
            <a:spAutoFit/>
          </a:bodyPr>
          <a:lstStyle/>
          <a:p>
            <a:pPr lvl="1"/>
            <a:r>
              <a:rPr lang="en-US" sz="3200" dirty="0">
                <a:solidFill>
                  <a:srgbClr val="FF0000"/>
                </a:solidFill>
              </a:rPr>
              <a:t>The frequency of arrivals from outside the system</a:t>
            </a:r>
          </a:p>
        </p:txBody>
      </p:sp>
    </p:spTree>
    <p:extLst>
      <p:ext uri="{BB962C8B-B14F-4D97-AF65-F5344CB8AC3E}">
        <p14:creationId xmlns:p14="http://schemas.microsoft.com/office/powerpoint/2010/main" val="37731574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To estimate the performance of our system, all the parameters we just discussed must be known or estimated. The more accurately the parameters can be estimated, the better the predication of latency. But determining this parameters takes a lot of time and effort. This is our cost. Since the cost is high, are there any benefits?"/>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6982</TotalTime>
  <Words>2853</Words>
  <Application>Microsoft Office PowerPoint</Application>
  <PresentationFormat>宽屏</PresentationFormat>
  <Paragraphs>403</Paragraphs>
  <Slides>40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7" baseType="lpstr">
      <vt:lpstr>Microsoft Yahei</vt:lpstr>
      <vt:lpstr>Arial</vt:lpstr>
      <vt:lpstr>Calibri</vt:lpstr>
      <vt:lpstr>Calibri Light</vt:lpstr>
      <vt:lpstr>Times</vt:lpstr>
      <vt:lpstr>Office Theme</vt:lpstr>
      <vt:lpstr>Document</vt:lpstr>
      <vt:lpstr>COMP3028  Software Architecture</vt:lpstr>
      <vt:lpstr>PowerPoint 演示文稿</vt:lpstr>
      <vt:lpstr>How do we know the quality attributes of a software?</vt:lpstr>
      <vt:lpstr>Modeling Architectures to Enable Quality Attribute Analysis  </vt:lpstr>
      <vt:lpstr>Performance Models</vt:lpstr>
      <vt:lpstr>Allocation Model for MVC</vt:lpstr>
      <vt:lpstr>Queuing Model for MVC</vt:lpstr>
      <vt:lpstr>Parameters</vt:lpstr>
      <vt:lpstr>Queuing Model for MVC</vt:lpstr>
      <vt:lpstr>Parameters</vt:lpstr>
      <vt:lpstr>Queuing Model for MVC</vt:lpstr>
      <vt:lpstr>Parameters</vt:lpstr>
      <vt:lpstr>Queuing Model for MVC</vt:lpstr>
      <vt:lpstr>Parameters</vt:lpstr>
      <vt:lpstr>Queuing Model for MVC</vt:lpstr>
      <vt:lpstr>Parameters</vt:lpstr>
      <vt:lpstr>Queuing Model for MVC</vt:lpstr>
      <vt:lpstr>Parameters</vt:lpstr>
      <vt:lpstr>Parameters</vt:lpstr>
      <vt:lpstr>PowerPoint 演示文稿</vt:lpstr>
      <vt:lpstr>Cost/benefit of Performance Modeling</vt:lpstr>
      <vt:lpstr>Availability Modeling</vt:lpstr>
      <vt:lpstr>Example</vt:lpstr>
      <vt:lpstr>Availability Modeling</vt:lpstr>
      <vt:lpstr>Making Broker More Available</vt:lpstr>
      <vt:lpstr>Applying Probabilities to Tactics</vt:lpstr>
      <vt:lpstr>Passive Redundancy</vt:lpstr>
      <vt:lpstr>Calculated Availability for an Availability-Enhanced Broker</vt:lpstr>
      <vt:lpstr>Maturity of Quality Attribute Models</vt:lpstr>
      <vt:lpstr>Quality Attribute Checklists</vt:lpstr>
      <vt:lpstr>Security Checklists</vt:lpstr>
      <vt:lpstr>Thought Experiments  </vt:lpstr>
      <vt:lpstr>Thought Experiment Steps</vt:lpstr>
      <vt:lpstr>Back-of-the-Envelope Analysis</vt:lpstr>
      <vt:lpstr>Experiments, Simulations, and Prototypes</vt:lpstr>
      <vt:lpstr>Simulations</vt:lpstr>
      <vt:lpstr>Analysis During Requirements and Design </vt:lpstr>
      <vt:lpstr>Analysis During Implementation or Fielding</vt:lpstr>
      <vt:lpstr>Analysis at Different Stages of the Lifecycle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  Software Architecture</dc:title>
  <dc:creator>Joanna Siebert</dc:creator>
  <cp:lastModifiedBy>刘玄昊</cp:lastModifiedBy>
  <cp:revision>392</cp:revision>
  <cp:lastPrinted>2023-02-23T06:49:27Z</cp:lastPrinted>
  <dcterms:created xsi:type="dcterms:W3CDTF">2020-03-15T08:11:10Z</dcterms:created>
  <dcterms:modified xsi:type="dcterms:W3CDTF">2023-05-02T03:03:01Z</dcterms:modified>
</cp:coreProperties>
</file>