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786" r:id="rId2"/>
    <p:sldId id="2099" r:id="rId3"/>
    <p:sldId id="2100" r:id="rId4"/>
    <p:sldId id="2101" r:id="rId5"/>
    <p:sldId id="2102" r:id="rId6"/>
    <p:sldId id="2104" r:id="rId7"/>
    <p:sldId id="2207" r:id="rId8"/>
    <p:sldId id="2106" r:id="rId9"/>
    <p:sldId id="2140" r:id="rId10"/>
    <p:sldId id="2107" r:id="rId11"/>
    <p:sldId id="2108" r:id="rId12"/>
    <p:sldId id="2109" r:id="rId13"/>
    <p:sldId id="2110" r:id="rId14"/>
    <p:sldId id="2111" r:id="rId15"/>
    <p:sldId id="2112" r:id="rId16"/>
    <p:sldId id="2113" r:id="rId17"/>
    <p:sldId id="2114" r:id="rId18"/>
    <p:sldId id="2115" r:id="rId19"/>
    <p:sldId id="2116" r:id="rId20"/>
    <p:sldId id="2117" r:id="rId21"/>
    <p:sldId id="2118" r:id="rId22"/>
    <p:sldId id="2119" r:id="rId23"/>
    <p:sldId id="2120" r:id="rId24"/>
    <p:sldId id="2121" r:id="rId25"/>
    <p:sldId id="2122" r:id="rId26"/>
    <p:sldId id="2123" r:id="rId27"/>
    <p:sldId id="2124" r:id="rId28"/>
    <p:sldId id="2125" r:id="rId29"/>
    <p:sldId id="2126" r:id="rId30"/>
    <p:sldId id="2127" r:id="rId31"/>
    <p:sldId id="2128" r:id="rId32"/>
    <p:sldId id="2129" r:id="rId33"/>
    <p:sldId id="2130" r:id="rId34"/>
    <p:sldId id="2131" r:id="rId35"/>
    <p:sldId id="2132" r:id="rId36"/>
    <p:sldId id="2133" r:id="rId37"/>
    <p:sldId id="2134" r:id="rId38"/>
    <p:sldId id="2135" r:id="rId39"/>
    <p:sldId id="2136" r:id="rId40"/>
    <p:sldId id="2178" r:id="rId41"/>
    <p:sldId id="2179" r:id="rId42"/>
    <p:sldId id="2180" r:id="rId43"/>
    <p:sldId id="2181" r:id="rId44"/>
    <p:sldId id="2182" r:id="rId45"/>
    <p:sldId id="2183" r:id="rId46"/>
    <p:sldId id="2184" r:id="rId47"/>
    <p:sldId id="2185" r:id="rId48"/>
    <p:sldId id="2186" r:id="rId49"/>
    <p:sldId id="2187" r:id="rId50"/>
    <p:sldId id="2188" r:id="rId51"/>
    <p:sldId id="2189" r:id="rId52"/>
    <p:sldId id="2190" r:id="rId53"/>
    <p:sldId id="2191" r:id="rId54"/>
    <p:sldId id="2192" r:id="rId55"/>
    <p:sldId id="2193" r:id="rId56"/>
    <p:sldId id="2194" r:id="rId57"/>
    <p:sldId id="2195" r:id="rId58"/>
    <p:sldId id="2137" r:id="rId5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4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9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02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7DF4-E061-7D56-CC64-A2DE4E52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Designing for architecturally significant requirements</a:t>
            </a:r>
            <a:endParaRPr lang="en-GB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</a:t>
            </a:r>
            <a:r>
              <a:rPr lang="en-US" dirty="0"/>
              <a:t>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Our vehicle information system </a:t>
            </a:r>
            <a:r>
              <a:rPr lang="en-US" dirty="0"/>
              <a:t>sends our current location to </a:t>
            </a:r>
            <a:r>
              <a:rPr lang="en-US" dirty="0">
                <a:solidFill>
                  <a:schemeClr val="tx2"/>
                </a:solidFill>
              </a:rPr>
              <a:t>the traffic monitoring system</a:t>
            </a:r>
            <a:r>
              <a:rPr lang="en-US" dirty="0"/>
              <a:t>.</a:t>
            </a:r>
          </a:p>
          <a:p>
            <a:r>
              <a:rPr lang="en-US" dirty="0"/>
              <a:t>The traffic monitoring system combines our location with other information, overlays this information on a Google Map, and </a:t>
            </a:r>
            <a:r>
              <a:rPr lang="en-US" b="1" i="1" dirty="0"/>
              <a:t>broadcasts</a:t>
            </a:r>
            <a:r>
              <a:rPr lang="en-US" dirty="0"/>
              <a:t> it.</a:t>
            </a:r>
          </a:p>
          <a:p>
            <a:r>
              <a:rPr lang="en-US" dirty="0"/>
              <a:t>Our location information is correctly included with a probability of 99.9%.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3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developer wishes to change the user interface by modifying the code at design time. The modifications are made with no side effects within three hours.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Stimulus</a:t>
            </a:r>
            <a:r>
              <a:rPr lang="en-US" sz="2600" dirty="0"/>
              <a:t> – Wishes to change UI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Artifact </a:t>
            </a:r>
            <a:r>
              <a:rPr lang="en-US" sz="2600" dirty="0"/>
              <a:t>– Code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Environment</a:t>
            </a:r>
            <a:r>
              <a:rPr lang="en-US" sz="2600" dirty="0"/>
              <a:t>: Design time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</a:t>
            </a:r>
            <a:r>
              <a:rPr lang="en-US" sz="2600" dirty="0"/>
              <a:t> – Change made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 measure</a:t>
            </a:r>
            <a:r>
              <a:rPr lang="en-US" sz="2600" dirty="0"/>
              <a:t> – No side effects in three hours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Source</a:t>
            </a:r>
            <a:r>
              <a:rPr lang="en-US" sz="2600" dirty="0"/>
              <a:t> - Developer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5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initiate transactions under normal operations.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under normal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7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Attribute 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 disgruntled employee from a remote location attempts to modify the pay rate table during normal operations. The system maintains an audit trail and the correct data is restored within a day.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</a:t>
            </a:r>
            <a:r>
              <a:rPr lang="en-AU" dirty="0"/>
              <a:t>: unauthorized attempts to modify the pay rate table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 source</a:t>
            </a:r>
            <a:r>
              <a:rPr lang="en-AU" dirty="0"/>
              <a:t>: a disgruntled employee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Artifact</a:t>
            </a:r>
            <a:r>
              <a:rPr lang="en-US" dirty="0"/>
              <a:t>: the system with pay rate table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Environment</a:t>
            </a:r>
            <a:r>
              <a:rPr lang="en-US" dirty="0"/>
              <a:t>: during normal operation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</a:t>
            </a:r>
            <a:r>
              <a:rPr lang="en-US" dirty="0"/>
              <a:t>: maintains an audit trail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 measure</a:t>
            </a:r>
            <a:r>
              <a:rPr lang="en-US" dirty="0"/>
              <a:t>: correct data is restored within a day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downloads a new application and is using it productively after two minutes of experimentation.</a:t>
            </a:r>
          </a:p>
          <a:p>
            <a:pPr lvl="1"/>
            <a:r>
              <a:rPr lang="en-US" dirty="0"/>
              <a:t>Source: user</a:t>
            </a:r>
          </a:p>
          <a:p>
            <a:pPr lvl="1"/>
            <a:r>
              <a:rPr lang="en-US" dirty="0"/>
              <a:t>Stimulus: download a new application</a:t>
            </a:r>
          </a:p>
          <a:p>
            <a:pPr lvl="1"/>
            <a:r>
              <a:rPr lang="en-US" dirty="0"/>
              <a:t>Artifact: system</a:t>
            </a:r>
          </a:p>
          <a:p>
            <a:pPr lvl="1"/>
            <a:r>
              <a:rPr lang="en-US" dirty="0"/>
              <a:t>Environment: runtime</a:t>
            </a:r>
          </a:p>
          <a:p>
            <a:pPr lvl="1"/>
            <a:r>
              <a:rPr lang="en-US" dirty="0"/>
              <a:t>Response: user uses application productively</a:t>
            </a:r>
          </a:p>
          <a:p>
            <a:pPr lvl="1"/>
            <a:r>
              <a:rPr lang="en-US" dirty="0"/>
              <a:t>Response measure: within two minutes of experimentation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4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</a:t>
            </a:r>
            <a:r>
              <a:rPr lang="en-US" dirty="0">
                <a:solidFill>
                  <a:srgbClr val="FF0000"/>
                </a:solidFill>
              </a:rPr>
              <a:t>stakeholder-focused</a:t>
            </a:r>
            <a:r>
              <a:rPr lang="en-US" dirty="0"/>
              <a:t> method to generate, prioritize, and refine </a:t>
            </a:r>
            <a:r>
              <a:rPr lang="en-US" b="1" dirty="0">
                <a:solidFill>
                  <a:schemeClr val="tx2"/>
                </a:solidFill>
              </a:rPr>
              <a:t>quality attribute scenarios </a:t>
            </a:r>
            <a:r>
              <a:rPr lang="en-US" dirty="0"/>
              <a:t>before the software architecture is completed.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6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QAW Presentation and Introductions.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QAW facilitators describe the </a:t>
            </a:r>
            <a:r>
              <a:rPr lang="en-US" sz="2200" dirty="0">
                <a:solidFill>
                  <a:srgbClr val="C00000"/>
                </a:solidFill>
              </a:rPr>
              <a:t>motivation</a:t>
            </a:r>
            <a:r>
              <a:rPr lang="en-US" sz="2200" dirty="0"/>
              <a:t> for the QAW and explain </a:t>
            </a:r>
            <a:r>
              <a:rPr lang="en-US" sz="2200" dirty="0">
                <a:solidFill>
                  <a:srgbClr val="C00000"/>
                </a:solidFill>
              </a:rPr>
              <a:t>each step</a:t>
            </a:r>
            <a:r>
              <a:rPr lang="en-US" sz="2200" dirty="0"/>
              <a:t> of the QAW.</a:t>
            </a:r>
          </a:p>
          <a:p>
            <a:r>
              <a:rPr lang="en-US" b="1" dirty="0"/>
              <a:t>Step 2: Business/Mission Presentation.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The stakeholder representing the business concerns presents the </a:t>
            </a:r>
            <a:r>
              <a:rPr lang="en-US" sz="2200" dirty="0">
                <a:solidFill>
                  <a:srgbClr val="C00000"/>
                </a:solidFill>
              </a:rPr>
              <a:t>system’s business context</a:t>
            </a:r>
            <a:r>
              <a:rPr lang="en-US" sz="2200" dirty="0"/>
              <a:t>, broad </a:t>
            </a:r>
            <a:r>
              <a:rPr lang="en-US" sz="2200" dirty="0">
                <a:solidFill>
                  <a:srgbClr val="C00000"/>
                </a:solidFill>
              </a:rPr>
              <a:t>functional requirements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constraints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C00000"/>
                </a:solidFill>
              </a:rPr>
              <a:t>known quality attribute requirements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/>
              <a:t>The quality attributes will be derived largely from the business/mission needs</a:t>
            </a:r>
          </a:p>
          <a:p>
            <a:r>
              <a:rPr lang="en-US" b="1" dirty="0"/>
              <a:t>Step 3: Architectural Plan Presentation.</a:t>
            </a:r>
          </a:p>
          <a:p>
            <a:pPr lvl="1"/>
            <a:r>
              <a:rPr lang="en-US" sz="2200" dirty="0"/>
              <a:t>The architect will present the </a:t>
            </a:r>
            <a:r>
              <a:rPr lang="en-US" sz="2200" dirty="0">
                <a:solidFill>
                  <a:srgbClr val="C00000"/>
                </a:solidFill>
              </a:rPr>
              <a:t>system architectural plans</a:t>
            </a:r>
          </a:p>
          <a:p>
            <a:pPr lvl="1"/>
            <a:r>
              <a:rPr lang="en-US" sz="2200" dirty="0"/>
              <a:t>This lets stakeholders know the current architectural thinking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4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4: Identification of Architectural Drivers.</a:t>
            </a:r>
          </a:p>
          <a:p>
            <a:pPr lvl="1"/>
            <a:r>
              <a:rPr lang="en-US" altLang="zh-CN" dirty="0"/>
              <a:t>The facilitators will share </a:t>
            </a:r>
            <a:r>
              <a:rPr lang="en-US" altLang="zh-CN" b="1" dirty="0">
                <a:solidFill>
                  <a:srgbClr val="C00000"/>
                </a:solidFill>
              </a:rPr>
              <a:t>their list of key architectural drivers</a:t>
            </a:r>
            <a:r>
              <a:rPr lang="en-US" altLang="zh-CN" dirty="0"/>
              <a:t> assembled during Steps 2 and 3, 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</a:rPr>
              <a:t>Architectural drivers </a:t>
            </a:r>
            <a:r>
              <a:rPr lang="en-US" altLang="zh-CN" dirty="0"/>
              <a:t>includes overall requirements, business drivers, constraints, and quality attributes. </a:t>
            </a:r>
          </a:p>
          <a:p>
            <a:pPr lvl="1"/>
            <a:r>
              <a:rPr lang="en-US" altLang="zh-CN" dirty="0"/>
              <a:t>ask the stakeholders for clarifications, additions, deletions, and corrections, and </a:t>
            </a:r>
            <a:r>
              <a:rPr lang="en-US" altLang="zh-CN" b="1" dirty="0">
                <a:solidFill>
                  <a:schemeClr val="tx2"/>
                </a:solidFill>
              </a:rPr>
              <a:t>achieve a consensus </a:t>
            </a:r>
            <a:r>
              <a:rPr lang="en-US" altLang="zh-CN" dirty="0"/>
              <a:t>on the architectural drivers 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5: Scenario Brainstorming. 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C00000"/>
                </a:solidFill>
              </a:rPr>
              <a:t>stakeholder expresses a scenario </a:t>
            </a:r>
            <a:r>
              <a:rPr lang="en-US" dirty="0"/>
              <a:t>representing his or her concerns with respect to the system. </a:t>
            </a:r>
          </a:p>
          <a:p>
            <a:pPr lvl="1"/>
            <a:r>
              <a:rPr lang="en-US" dirty="0"/>
              <a:t>Facilitators ensure that each scenario has </a:t>
            </a:r>
            <a:r>
              <a:rPr lang="en-US" dirty="0">
                <a:solidFill>
                  <a:srgbClr val="C00000"/>
                </a:solidFill>
              </a:rPr>
              <a:t>an explicit stimulus and response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Make at least </a:t>
            </a:r>
            <a:r>
              <a:rPr lang="en-US" b="1" dirty="0">
                <a:solidFill>
                  <a:schemeClr val="tx2"/>
                </a:solidFill>
              </a:rPr>
              <a:t>one representative scenario </a:t>
            </a:r>
            <a:r>
              <a:rPr lang="en-US" dirty="0"/>
              <a:t>for each architectural driver listed in Step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5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6: Scenario Consolidation.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Similar scenarios are consolidated where reasonable. </a:t>
            </a:r>
          </a:p>
          <a:p>
            <a:r>
              <a:rPr lang="en-US" b="1" dirty="0"/>
              <a:t>Step 7: Scenario Prioritization.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Allocating each stakeholder a number of votes equal to 30 percent of the total number of scenarios</a:t>
            </a:r>
          </a:p>
          <a:p>
            <a:pPr lvl="1"/>
            <a:r>
              <a:rPr lang="en-US" dirty="0"/>
              <a:t>Each stakeholder allocate their votes to scenario</a:t>
            </a:r>
          </a:p>
          <a:p>
            <a:r>
              <a:rPr lang="en-US" b="1" dirty="0"/>
              <a:t>Step 8: Scenario Refinement.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top scenarios are refined and elaborated. </a:t>
            </a:r>
          </a:p>
          <a:p>
            <a:pPr lvl="1"/>
            <a:r>
              <a:rPr lang="en-US" dirty="0"/>
              <a:t>Facilitators help the stakeholders put the scenarios in the six-part scenario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0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Architecturally Significant Requirement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exist to build systems that satisfy requirements. </a:t>
            </a:r>
          </a:p>
          <a:p>
            <a:r>
              <a:rPr lang="en-US" dirty="0"/>
              <a:t>But, to an architect, not all requirements are created equal. </a:t>
            </a:r>
          </a:p>
          <a:p>
            <a:r>
              <a:rPr lang="en-US" dirty="0">
                <a:highlight>
                  <a:srgbClr val="FFFF00"/>
                </a:highlight>
              </a:rPr>
              <a:t>An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Architecturally Significant Requirement </a:t>
            </a:r>
            <a:r>
              <a:rPr lang="en-US" dirty="0">
                <a:highlight>
                  <a:srgbClr val="FFFF00"/>
                </a:highlight>
              </a:rPr>
              <a:t>(ASR) is a requirement that will have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a profound effect</a:t>
            </a:r>
            <a:r>
              <a:rPr lang="en-US" dirty="0">
                <a:highlight>
                  <a:srgbClr val="FFFF00"/>
                </a:highlight>
              </a:rPr>
              <a:t> on the architecture.</a:t>
            </a:r>
          </a:p>
          <a:p>
            <a:r>
              <a:rPr lang="en-US" dirty="0"/>
              <a:t>How do we find those?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ASRs in a </a:t>
            </a:r>
            <a:r>
              <a:rPr lang="en-US" dirty="0">
                <a:highlight>
                  <a:srgbClr val="FFFF00"/>
                </a:highlight>
              </a:rPr>
              <a:t>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ASR must have the following characteristics:</a:t>
            </a:r>
          </a:p>
          <a:p>
            <a:r>
              <a:rPr lang="en-US" i="1" dirty="0"/>
              <a:t>A profound impact on the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Including this requirement will very likely result in a different architecture than if it were not included.</a:t>
            </a:r>
          </a:p>
          <a:p>
            <a:r>
              <a:rPr lang="en-US" i="1" dirty="0"/>
              <a:t>A high business or mission 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the architecture is going to satisfy this requirement it must be of high value to important stakeholders.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9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</a:t>
            </a:r>
            <a:r>
              <a:rPr lang="en-US" dirty="0">
                <a:highlight>
                  <a:srgbClr val="FFFF00"/>
                </a:highlight>
              </a:rPr>
              <a:t>record ASRs all in one place</a:t>
            </a:r>
            <a:r>
              <a:rPr lang="en-US" dirty="0"/>
              <a:t>.</a:t>
            </a:r>
          </a:p>
          <a:p>
            <a:r>
              <a:rPr lang="en-US" dirty="0"/>
              <a:t>Establishes priority of each ASR in terms of </a:t>
            </a:r>
          </a:p>
          <a:p>
            <a:pPr lvl="1"/>
            <a:r>
              <a:rPr lang="en-US" dirty="0"/>
              <a:t>Impact on architecture</a:t>
            </a:r>
          </a:p>
          <a:p>
            <a:pPr lvl="1"/>
            <a:r>
              <a:rPr lang="en-US" dirty="0"/>
              <a:t>Business or mission value</a:t>
            </a:r>
          </a:p>
          <a:p>
            <a:r>
              <a:rPr lang="en-US" dirty="0">
                <a:highlight>
                  <a:srgbClr val="FFFF00"/>
                </a:highlight>
              </a:rPr>
              <a:t>ASRs are captured as scenarios</a:t>
            </a:r>
            <a:r>
              <a:rPr lang="en-US" dirty="0"/>
              <a:t>.</a:t>
            </a:r>
          </a:p>
          <a:p>
            <a:r>
              <a:rPr lang="en-US" dirty="0"/>
              <a:t>Root of tree is placeholder node called “Utility”.</a:t>
            </a:r>
          </a:p>
          <a:p>
            <a:r>
              <a:rPr lang="en-US" dirty="0"/>
              <a:t>Second level of tree contains broad QA categories.</a:t>
            </a:r>
          </a:p>
          <a:p>
            <a:r>
              <a:rPr lang="en-US" dirty="0"/>
              <a:t>Third level of tree refines those categories.</a:t>
            </a:r>
          </a:p>
          <a:p>
            <a:r>
              <a:rPr lang="en-US" dirty="0">
                <a:highlight>
                  <a:srgbClr val="FFFF00"/>
                </a:highlight>
              </a:rPr>
              <a:t>Leaf nodes are the concrete quality attribute scenarios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4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3147"/>
            <a:ext cx="10515600" cy="1325563"/>
          </a:xfrm>
        </p:spPr>
        <p:txBody>
          <a:bodyPr/>
          <a:lstStyle/>
          <a:p>
            <a:r>
              <a:rPr lang="en-US" dirty="0"/>
              <a:t>Utility Tree Example (excerpt)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B3FB029-B42C-4F35-8A25-799B1FC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1052737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1" y="37170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Utility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65758" y="5960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3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5520" y="5499230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Key:</a:t>
            </a:r>
          </a:p>
          <a:p>
            <a:r>
              <a:rPr lang="en-US" sz="1400" b="1" dirty="0"/>
              <a:t>H=high</a:t>
            </a:r>
          </a:p>
          <a:p>
            <a:r>
              <a:rPr lang="en-US" sz="1400" b="1" dirty="0"/>
              <a:t>M=medium</a:t>
            </a:r>
          </a:p>
          <a:p>
            <a:r>
              <a:rPr lang="en-US" sz="1400" b="1" dirty="0"/>
              <a:t>L=low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ADA23-CE99-441F-8223-8B44927C9185}"/>
              </a:ext>
            </a:extLst>
          </p:cNvPr>
          <p:cNvSpPr/>
          <p:nvPr/>
        </p:nvSpPr>
        <p:spPr>
          <a:xfrm>
            <a:off x="5314253" y="1823450"/>
            <a:ext cx="403244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709B3B-BAAD-48B3-B4DA-3B40BF595DB4}"/>
              </a:ext>
            </a:extLst>
          </p:cNvPr>
          <p:cNvSpPr/>
          <p:nvPr/>
        </p:nvSpPr>
        <p:spPr>
          <a:xfrm>
            <a:off x="5314253" y="2543530"/>
            <a:ext cx="4032448" cy="3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30BF98-FA6F-4E2E-895C-03F2AA92E8F9}"/>
              </a:ext>
            </a:extLst>
          </p:cNvPr>
          <p:cNvSpPr/>
          <p:nvPr/>
        </p:nvSpPr>
        <p:spPr>
          <a:xfrm>
            <a:off x="5430433" y="2875367"/>
            <a:ext cx="4032448" cy="53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B9451-264F-43B2-8AEA-3D6CD1028CBB}"/>
              </a:ext>
            </a:extLst>
          </p:cNvPr>
          <p:cNvSpPr/>
          <p:nvPr/>
        </p:nvSpPr>
        <p:spPr>
          <a:xfrm>
            <a:off x="5403151" y="3414209"/>
            <a:ext cx="4032448" cy="400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B7949-65B3-4425-B988-270001D60CAE}"/>
              </a:ext>
            </a:extLst>
          </p:cNvPr>
          <p:cNvSpPr/>
          <p:nvPr/>
        </p:nvSpPr>
        <p:spPr>
          <a:xfrm>
            <a:off x="5350778" y="3781856"/>
            <a:ext cx="4032448" cy="5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66407E-16D3-48F4-B21C-698B46E71FB7}"/>
              </a:ext>
            </a:extLst>
          </p:cNvPr>
          <p:cNvSpPr/>
          <p:nvPr/>
        </p:nvSpPr>
        <p:spPr>
          <a:xfrm>
            <a:off x="5314253" y="4366160"/>
            <a:ext cx="4032448" cy="50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68F3D5-91D2-47CC-AB35-5702850FB980}"/>
              </a:ext>
            </a:extLst>
          </p:cNvPr>
          <p:cNvSpPr/>
          <p:nvPr/>
        </p:nvSpPr>
        <p:spPr>
          <a:xfrm>
            <a:off x="5297741" y="4915706"/>
            <a:ext cx="4032448" cy="458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779AAE-865A-41A1-A14C-11FA74AFD8F2}"/>
              </a:ext>
            </a:extLst>
          </p:cNvPr>
          <p:cNvSpPr/>
          <p:nvPr/>
        </p:nvSpPr>
        <p:spPr>
          <a:xfrm>
            <a:off x="5449551" y="5420817"/>
            <a:ext cx="4032448" cy="796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ASRs that rate a (H,H) rating are the ones that deserve the most attention</a:t>
            </a:r>
          </a:p>
          <a:p>
            <a:pPr lvl="1"/>
            <a:r>
              <a:rPr lang="en-US" dirty="0"/>
              <a:t>A very large number of these might be a cause for concern:  Is the system achievable?</a:t>
            </a:r>
          </a:p>
          <a:p>
            <a:r>
              <a:rPr lang="en-US" dirty="0"/>
              <a:t>Stakeholders can review the utility tree to make sure their concerns are addressed.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0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the Methods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you employ requirements documents, stakeholder interviews, Quality Attribute Workshops, and utility trees together?</a:t>
            </a:r>
          </a:p>
          <a:p>
            <a:pPr lvl="1"/>
            <a:r>
              <a:rPr lang="en-US" dirty="0"/>
              <a:t>If important stakeholders have been overlooked in the requirements-gathering process, use </a:t>
            </a:r>
            <a:r>
              <a:rPr lang="en-US" dirty="0">
                <a:solidFill>
                  <a:srgbClr val="C00000"/>
                </a:solidFill>
              </a:rPr>
              <a:t>interviews or a QAW</a:t>
            </a:r>
            <a:r>
              <a:rPr lang="en-US" dirty="0"/>
              <a:t>.</a:t>
            </a:r>
          </a:p>
          <a:p>
            <a:pPr lvl="1"/>
            <a:r>
              <a:rPr lang="en-US" altLang="zh-CN" dirty="0"/>
              <a:t>Use a </a:t>
            </a:r>
            <a:r>
              <a:rPr lang="en-US" altLang="zh-CN" b="1" dirty="0">
                <a:solidFill>
                  <a:schemeClr val="tx2"/>
                </a:solidFill>
              </a:rPr>
              <a:t>quality attribute utility tree </a:t>
            </a:r>
            <a:r>
              <a:rPr lang="en-US" altLang="zh-CN" dirty="0"/>
              <a:t>as a repository for the scenarios produced by a </a:t>
            </a:r>
            <a:r>
              <a:rPr lang="en-US" altLang="zh-CN" b="1" dirty="0">
                <a:solidFill>
                  <a:schemeClr val="tx2"/>
                </a:solidFill>
              </a:rPr>
              <a:t>QAW</a:t>
            </a:r>
            <a:r>
              <a:rPr lang="en-US" altLang="zh-CN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0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EFC1C-17C4-46FB-8C37-011B7AC8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Reminder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5DB2B-FFD7-4315-AD0B-173434E8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Next week, we will start practical exercises in which we will design parts of the architecture for a real system. </a:t>
            </a:r>
          </a:p>
          <a:p>
            <a:r>
              <a:rPr lang="en-AU" sz="3600" dirty="0"/>
              <a:t>In the first session, we will collect the ASR for this system and build a utility tree.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425993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Designing an Architecture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DCF2C-66E5-4C98-B954-BB3261B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32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Designing</a:t>
            </a:r>
            <a:r>
              <a:rPr lang="en-US" baseline="0" dirty="0"/>
              <a:t> to Architecturally Significant Requirements</a:t>
            </a:r>
          </a:p>
          <a:p>
            <a:r>
              <a:rPr lang="en-US" baseline="0" dirty="0"/>
              <a:t>Generate and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06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determines</a:t>
            </a:r>
            <a:r>
              <a:rPr lang="en-US" sz="3200" baseline="0" dirty="0"/>
              <a:t> quality attributes</a:t>
            </a:r>
          </a:p>
          <a:p>
            <a:r>
              <a:rPr lang="en-US" sz="3200" b="1" baseline="0" dirty="0">
                <a:solidFill>
                  <a:schemeClr val="tx2"/>
                </a:solidFill>
              </a:rPr>
              <a:t>Important quality attributes </a:t>
            </a:r>
            <a:r>
              <a:rPr lang="en-US" sz="3200" baseline="0" dirty="0"/>
              <a:t>are characteristics of the </a:t>
            </a:r>
            <a:r>
              <a:rPr lang="en-US" sz="3200" i="1" baseline="0" dirty="0"/>
              <a:t>whole</a:t>
            </a:r>
            <a:r>
              <a:rPr lang="en-US" sz="3200" baseline="0" dirty="0"/>
              <a:t> system.</a:t>
            </a:r>
          </a:p>
          <a:p>
            <a:r>
              <a:rPr lang="en-US" sz="3200" baseline="0" dirty="0"/>
              <a:t>Design begins with the whole system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The</a:t>
            </a:r>
            <a:r>
              <a:rPr lang="en-US" sz="2800" baseline="0" dirty="0">
                <a:highlight>
                  <a:srgbClr val="FFFF00"/>
                </a:highlight>
              </a:rPr>
              <a:t> whole system is decomposed into parts</a:t>
            </a:r>
          </a:p>
          <a:p>
            <a:pPr lvl="1"/>
            <a:r>
              <a:rPr lang="en-US" sz="2800" baseline="0" dirty="0"/>
              <a:t>Each part may inherit all or part of the quality attribute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73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Doesn’t Mean Green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are given components to be used in the final design, then the </a:t>
            </a:r>
            <a:r>
              <a:rPr lang="en-US" b="1" baseline="0" dirty="0">
                <a:solidFill>
                  <a:schemeClr val="tx2"/>
                </a:solidFill>
              </a:rPr>
              <a:t>decomposition</a:t>
            </a:r>
            <a:r>
              <a:rPr lang="en-US" baseline="0" dirty="0"/>
              <a:t> must accommodate those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655840" y="450912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components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87688" y="3520898"/>
            <a:ext cx="1944216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component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1764" y="547308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60096" y="441609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51984" y="3501008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9174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9424A-F5CA-4BED-9E21-ADFF71CF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Approaches to Capture ASRs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B52BE-F9C7-4F08-A15C-331B6CD4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Requirements Document</a:t>
            </a:r>
          </a:p>
          <a:p>
            <a:r>
              <a:rPr lang="en-US" altLang="zh-CN" dirty="0"/>
              <a:t>By Interviewing Stakeholders</a:t>
            </a:r>
          </a:p>
          <a:p>
            <a:r>
              <a:rPr lang="en-US" altLang="zh-CN" dirty="0"/>
              <a:t>By Understanding the Business Goals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In Utility Tree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D48E64-EDBA-4F79-8D60-36D45FDAAD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68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to Architecturally Significant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Remember architecturally significant</a:t>
            </a:r>
            <a:r>
              <a:rPr lang="en-US" sz="3200" baseline="0" dirty="0"/>
              <a:t> requirements (ASRs)?</a:t>
            </a:r>
          </a:p>
          <a:p>
            <a:r>
              <a:rPr lang="en-US" sz="3200" dirty="0"/>
              <a:t>These are the requirements that you must</a:t>
            </a:r>
            <a:r>
              <a:rPr lang="en-US" sz="3200" baseline="0" dirty="0"/>
              <a:t> satisfy with the design</a:t>
            </a:r>
          </a:p>
          <a:p>
            <a:pPr lvl="1"/>
            <a:r>
              <a:rPr lang="en-US" sz="2800" dirty="0"/>
              <a:t>There are a </a:t>
            </a:r>
            <a:r>
              <a:rPr lang="en-US" sz="2800" dirty="0">
                <a:solidFill>
                  <a:srgbClr val="C00000"/>
                </a:solidFill>
              </a:rPr>
              <a:t>small</a:t>
            </a:r>
            <a:r>
              <a:rPr lang="en-US" sz="2800" baseline="0" dirty="0">
                <a:solidFill>
                  <a:srgbClr val="C00000"/>
                </a:solidFill>
              </a:rPr>
              <a:t> number </a:t>
            </a:r>
            <a:r>
              <a:rPr lang="en-US" sz="2800" baseline="0" dirty="0"/>
              <a:t>of these</a:t>
            </a:r>
          </a:p>
          <a:p>
            <a:pPr lvl="1"/>
            <a:r>
              <a:rPr lang="en-US" sz="2800" baseline="0" dirty="0"/>
              <a:t>They are the </a:t>
            </a:r>
            <a:r>
              <a:rPr lang="en-US" sz="2800" baseline="0" dirty="0">
                <a:solidFill>
                  <a:srgbClr val="C00000"/>
                </a:solidFill>
              </a:rPr>
              <a:t>most important </a:t>
            </a:r>
            <a:r>
              <a:rPr lang="en-US" sz="2800" baseline="0" dirty="0"/>
              <a:t>(by definition)</a:t>
            </a:r>
          </a:p>
          <a:p>
            <a:r>
              <a:rPr lang="en-US" sz="3200" dirty="0"/>
              <a:t>Two questions:</a:t>
            </a:r>
          </a:p>
          <a:p>
            <a:pPr lvl="1"/>
            <a:r>
              <a:rPr lang="en-US" altLang="zh-CN" sz="2800" dirty="0"/>
              <a:t>What happens to the other requirement?</a:t>
            </a:r>
            <a:endParaRPr lang="en-US" sz="2800" baseline="0" dirty="0"/>
          </a:p>
          <a:p>
            <a:pPr lvl="1"/>
            <a:r>
              <a:rPr lang="en-US" sz="2800" baseline="0" dirty="0"/>
              <a:t>Do</a:t>
            </a:r>
            <a:r>
              <a:rPr lang="en-US" sz="2800" dirty="0"/>
              <a:t> I design for one ASR at a time or all at once?</a:t>
            </a:r>
          </a:p>
          <a:p>
            <a:pPr lvl="1"/>
            <a:endParaRPr lang="en-US" sz="280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5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Other Quality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your design does not satisfy a particular non ASR quality requirement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Adjust your design </a:t>
            </a:r>
            <a:r>
              <a:rPr lang="en-US" sz="2600" dirty="0"/>
              <a:t>so that the ASRs are still satisfied and so is this additional requirement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Weaken the additional requirement </a:t>
            </a:r>
            <a:r>
              <a:rPr lang="en-US" sz="2600" dirty="0"/>
              <a:t>so that it can be satisfied either by the current design or by a modification of the current design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Change the priorities </a:t>
            </a:r>
            <a:r>
              <a:rPr lang="en-US" sz="2600" dirty="0"/>
              <a:t>so that the one not satisfied becomes one of the ASRs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Declare </a:t>
            </a:r>
            <a:r>
              <a:rPr lang="en-US" sz="2600" dirty="0"/>
              <a:t>the additional requirement non-</a:t>
            </a:r>
            <a:r>
              <a:rPr lang="en-US" sz="2600" dirty="0" err="1"/>
              <a:t>satisfiable</a:t>
            </a:r>
            <a:r>
              <a:rPr lang="en-US" sz="2600" dirty="0"/>
              <a:t> in conjunction with the ASRs.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5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ASRs Simultaneously?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are inexperienced in design then design for the ASRs one at a time beginning with the most important.</a:t>
            </a:r>
          </a:p>
          <a:p>
            <a:r>
              <a:rPr lang="en-US" sz="3200" dirty="0"/>
              <a:t>As you gain experience,</a:t>
            </a:r>
            <a:r>
              <a:rPr lang="en-US" sz="3200" baseline="0" dirty="0"/>
              <a:t> you will be able to design for multiple ASRs simultaneously.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1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b="1" dirty="0">
                <a:solidFill>
                  <a:schemeClr val="tx2"/>
                </a:solidFill>
              </a:rPr>
              <a:t>current design as a hypothesis</a:t>
            </a:r>
            <a:r>
              <a:rPr lang="en-US" dirty="0"/>
              <a:t>.</a:t>
            </a:r>
          </a:p>
          <a:p>
            <a:r>
              <a:rPr lang="en-US" dirty="0"/>
              <a:t>Ask</a:t>
            </a:r>
            <a:r>
              <a:rPr lang="en-US" baseline="0" dirty="0"/>
              <a:t> whether the current design satisfies the requirements (</a:t>
            </a:r>
            <a:r>
              <a:rPr lang="en-US" b="1" baseline="0" dirty="0">
                <a:solidFill>
                  <a:srgbClr val="C00000"/>
                </a:solidFill>
              </a:rPr>
              <a:t>test</a:t>
            </a:r>
            <a:r>
              <a:rPr lang="en-US" baseline="0" dirty="0"/>
              <a:t>)</a:t>
            </a:r>
          </a:p>
          <a:p>
            <a:r>
              <a:rPr lang="en-US" baseline="0" dirty="0"/>
              <a:t>If not, then </a:t>
            </a:r>
            <a:r>
              <a:rPr lang="en-US" b="1" baseline="0" dirty="0">
                <a:solidFill>
                  <a:srgbClr val="C00000"/>
                </a:solidFill>
              </a:rPr>
              <a:t>generate</a:t>
            </a:r>
            <a:r>
              <a:rPr lang="en-US" baseline="0" dirty="0"/>
              <a:t> a new hypothesis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1991545" y="4232458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Initial Hypothesis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797708" y="4232458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</a:t>
            </a:r>
            <a:r>
              <a:rPr lang="en-US" sz="2400" dirty="0"/>
              <a:t>Next </a:t>
            </a:r>
            <a:r>
              <a:rPr lang="en-US" sz="2400" dirty="0">
                <a:latin typeface="Arial" pitchFamily="34" charset="0"/>
              </a:rPr>
              <a:t>Hypothesis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466302" y="5134453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226608" y="5134453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>
            <a:stCxn id="8" idx="0"/>
          </p:cNvCxnSpPr>
          <p:nvPr/>
        </p:nvCxnSpPr>
        <p:spPr bwMode="auto">
          <a:xfrm flipV="1">
            <a:off x="9035085" y="3717032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6167181" y="3717032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 bwMode="auto">
          <a:xfrm>
            <a:off x="6167180" y="3717032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4942216" y="4232458"/>
            <a:ext cx="2449928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490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Raises the Following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initial hypothesis come from?</a:t>
            </a:r>
          </a:p>
          <a:p>
            <a:r>
              <a:rPr lang="en-US" dirty="0"/>
              <a:t>How do I test a hypothesis?</a:t>
            </a:r>
          </a:p>
          <a:p>
            <a:r>
              <a:rPr lang="en-US" baseline="0" dirty="0"/>
              <a:t>How do I generate the next hypothesis?</a:t>
            </a:r>
          </a:p>
          <a:p>
            <a:r>
              <a:rPr lang="en-US" altLang="zh-CN" dirty="0"/>
              <a:t>When am I done?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14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Existing systems</a:t>
            </a:r>
          </a:p>
          <a:p>
            <a:pPr lvl="1"/>
            <a:r>
              <a:rPr lang="en-US" dirty="0"/>
              <a:t>Very few systems are completely constructed from the scratch</a:t>
            </a:r>
          </a:p>
          <a:p>
            <a:r>
              <a:rPr lang="en-US" b="1" dirty="0"/>
              <a:t>Frameworks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partial</a:t>
            </a:r>
            <a:r>
              <a:rPr lang="en-US" dirty="0"/>
              <a:t> design that provides services that are common in particular domains, e.g., web applications, middleware</a:t>
            </a:r>
          </a:p>
          <a:p>
            <a:pPr lvl="1"/>
            <a:r>
              <a:rPr lang="en-US" dirty="0"/>
              <a:t>A design framework may constrain communication to be via a broker, or publish-subscribe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68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Less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desirable</a:t>
            </a:r>
            <a:r>
              <a:rPr lang="en-US" dirty="0"/>
              <a:t> sources</a:t>
            </a:r>
          </a:p>
          <a:p>
            <a:pPr lvl="1"/>
            <a:r>
              <a:rPr lang="en-US" dirty="0"/>
              <a:t>Patterns and tactics</a:t>
            </a:r>
          </a:p>
          <a:p>
            <a:pPr lvl="1"/>
            <a:r>
              <a:rPr lang="en-US" dirty="0"/>
              <a:t>Design checklists</a:t>
            </a:r>
          </a:p>
          <a:p>
            <a:pPr lvl="0"/>
            <a:r>
              <a:rPr lang="en-US" dirty="0"/>
              <a:t>Why “less desirable”? </a:t>
            </a:r>
          </a:p>
          <a:p>
            <a:pPr lvl="1"/>
            <a:r>
              <a:rPr lang="en-US" dirty="0"/>
              <a:t>The</a:t>
            </a:r>
            <a:r>
              <a:rPr lang="en-US" baseline="0" dirty="0"/>
              <a:t> less desirable</a:t>
            </a:r>
            <a:r>
              <a:rPr lang="en-US" dirty="0"/>
              <a:t> ones </a:t>
            </a:r>
            <a:r>
              <a:rPr lang="en-US" dirty="0">
                <a:solidFill>
                  <a:srgbClr val="C00000"/>
                </a:solidFill>
              </a:rPr>
              <a:t>do not cover all of the requirements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typically omit many of the quality attribute requirements.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8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How Do I Test a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analysis technique </a:t>
            </a:r>
            <a:r>
              <a:rPr lang="en-US" dirty="0"/>
              <a:t>described previously </a:t>
            </a:r>
          </a:p>
          <a:p>
            <a:r>
              <a:rPr lang="en-US" b="1" dirty="0">
                <a:solidFill>
                  <a:schemeClr val="tx2"/>
                </a:solidFill>
              </a:rPr>
              <a:t>Design checklists </a:t>
            </a:r>
            <a:r>
              <a:rPr lang="en-US" dirty="0"/>
              <a:t>from quality attribute discussion.</a:t>
            </a:r>
          </a:p>
          <a:p>
            <a:r>
              <a:rPr lang="en-US" dirty="0"/>
              <a:t>Architecturally significant requirements</a:t>
            </a:r>
          </a:p>
          <a:p>
            <a:endParaRPr lang="en-US" dirty="0"/>
          </a:p>
          <a:p>
            <a:r>
              <a:rPr lang="en-US" dirty="0"/>
              <a:t>What is the output of the tests?</a:t>
            </a:r>
          </a:p>
          <a:p>
            <a:pPr lvl="1"/>
            <a:r>
              <a:rPr lang="en-US" dirty="0"/>
              <a:t>List of requirements – either responsibilities or quality – </a:t>
            </a:r>
            <a:r>
              <a:rPr lang="en-US" b="1" dirty="0">
                <a:solidFill>
                  <a:schemeClr val="tx2"/>
                </a:solidFill>
              </a:rPr>
              <a:t>not met</a:t>
            </a:r>
            <a:r>
              <a:rPr lang="en-US" dirty="0"/>
              <a:t> by current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9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How Do I Generate the Next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missing</a:t>
            </a:r>
            <a:r>
              <a:rPr lang="en-US" baseline="0" dirty="0"/>
              <a:t> responsibilities.</a:t>
            </a:r>
          </a:p>
          <a:p>
            <a:r>
              <a:rPr lang="en-US" baseline="0" dirty="0"/>
              <a:t>Use tactics to adjust quality attribute behavior of hypothesis.</a:t>
            </a:r>
          </a:p>
          <a:p>
            <a:pPr lvl="1"/>
            <a:r>
              <a:rPr lang="en-US" dirty="0"/>
              <a:t>The choice of tactics</a:t>
            </a:r>
            <a:r>
              <a:rPr lang="en-US" baseline="0" dirty="0"/>
              <a:t> will depend on which quality attribute requirements are not met.</a:t>
            </a:r>
          </a:p>
          <a:p>
            <a:pPr lvl="1"/>
            <a:r>
              <a:rPr lang="en-US" baseline="0" dirty="0"/>
              <a:t>Be mindful of the side effects of a tactic.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0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When Am I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0" dirty="0"/>
              <a:t> ASRs are satisfied and/or…</a:t>
            </a:r>
          </a:p>
          <a:p>
            <a:r>
              <a:rPr lang="en-US" baseline="0" dirty="0"/>
              <a:t>You run out of budget for design activity</a:t>
            </a:r>
          </a:p>
          <a:p>
            <a:pPr lvl="1"/>
            <a:r>
              <a:rPr lang="en-US" dirty="0"/>
              <a:t>In this case, use the best hypothesis so far and begin</a:t>
            </a:r>
            <a:r>
              <a:rPr lang="en-US" baseline="0" dirty="0"/>
              <a:t> implementation</a:t>
            </a:r>
          </a:p>
          <a:p>
            <a:pPr lvl="1"/>
            <a:r>
              <a:rPr lang="en-US" baseline="0" dirty="0"/>
              <a:t>To relax </a:t>
            </a:r>
            <a:r>
              <a:rPr lang="en-US" dirty="0"/>
              <a:t>or eliminate the requirement</a:t>
            </a:r>
          </a:p>
          <a:p>
            <a:pPr lvl="1"/>
            <a:r>
              <a:rPr lang="en-US" baseline="0" dirty="0"/>
              <a:t>To argue for </a:t>
            </a:r>
            <a:r>
              <a:rPr lang="en-US" baseline="0"/>
              <a:t>more budget</a:t>
            </a:r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37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ASRs and Requirements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location to look for candidate ASRs is in the </a:t>
            </a:r>
            <a:r>
              <a:rPr lang="en-US" dirty="0">
                <a:solidFill>
                  <a:srgbClr val="C00000"/>
                </a:solidFill>
              </a:rPr>
              <a:t>requirements documents</a:t>
            </a:r>
          </a:p>
          <a:p>
            <a:r>
              <a:rPr lang="en-US" dirty="0"/>
              <a:t>Requirements should be in requirements documents! </a:t>
            </a:r>
          </a:p>
          <a:p>
            <a:r>
              <a:rPr lang="en-US" dirty="0"/>
              <a:t>Unfortunately, this is not usually the case.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4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The Attribute-Driven Design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An</a:t>
            </a:r>
            <a:r>
              <a:rPr lang="en-US" dirty="0"/>
              <a:t> i</a:t>
            </a:r>
            <a:r>
              <a:rPr lang="en-US" baseline="0" dirty="0"/>
              <a:t>terative method. At each iteration you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Choose a part </a:t>
            </a:r>
            <a:r>
              <a:rPr lang="en-US" sz="2800" dirty="0"/>
              <a:t>of the system to design.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Marshal</a:t>
            </a:r>
            <a:r>
              <a:rPr lang="en-US" sz="2800" dirty="0"/>
              <a:t> all the architecturally significant requirements for that part.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Generate and test a design </a:t>
            </a:r>
            <a:r>
              <a:rPr lang="en-US" sz="2800" dirty="0"/>
              <a:t>for that part.</a:t>
            </a:r>
          </a:p>
          <a:p>
            <a:pPr lvl="0"/>
            <a:r>
              <a:rPr lang="en-US" altLang="zh-CN" dirty="0"/>
              <a:t>ADD does not result in a complete design</a:t>
            </a:r>
          </a:p>
          <a:p>
            <a:pPr lvl="1"/>
            <a:r>
              <a:rPr lang="en-US" altLang="zh-CN" dirty="0"/>
              <a:t>Set of containers with responsibilities</a:t>
            </a:r>
          </a:p>
          <a:p>
            <a:pPr lvl="1"/>
            <a:r>
              <a:rPr lang="en-US" altLang="zh-CN" dirty="0"/>
              <a:t>Interactions and information flow among containers</a:t>
            </a:r>
          </a:p>
          <a:p>
            <a:r>
              <a:rPr lang="en-US" altLang="zh-CN" dirty="0"/>
              <a:t>Does not produce an API for containers.</a:t>
            </a:r>
          </a:p>
          <a:p>
            <a:pPr marL="0" indent="0">
              <a:buNone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01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0B89A-CF97-483C-BC8E-67C9D95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Inputs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EC9F-1A51-4FD7-91B1-ED371F77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Functional, quality, constraints</a:t>
            </a:r>
          </a:p>
          <a:p>
            <a:r>
              <a:rPr lang="en-US" altLang="zh-CN" dirty="0"/>
              <a:t>A context description</a:t>
            </a:r>
          </a:p>
          <a:p>
            <a:pPr lvl="1"/>
            <a:r>
              <a:rPr lang="en-US" altLang="zh-CN" dirty="0"/>
              <a:t>What are the boundary of the system being designed?</a:t>
            </a:r>
          </a:p>
          <a:p>
            <a:pPr lvl="1"/>
            <a:r>
              <a:rPr lang="en-US" altLang="zh-CN" dirty="0"/>
              <a:t>What are the external systems, devices, users and environment conditions with which the system being designed must interact?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8C25E-90E2-4BAF-8566-A360D039B16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2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B7A75-6F0A-4C81-BBE1-4ADB062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Outputs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5C26F-7FE4-4E41-8FDF-16439A2B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Architectural elements and their relationship</a:t>
            </a:r>
          </a:p>
          <a:p>
            <a:pPr lvl="1"/>
            <a:r>
              <a:rPr lang="en-US" altLang="zh-CN" dirty="0"/>
              <a:t>Responsibility of elements</a:t>
            </a:r>
          </a:p>
          <a:p>
            <a:pPr lvl="1"/>
            <a:r>
              <a:rPr lang="en-US" altLang="zh-CN" dirty="0"/>
              <a:t>Interactions</a:t>
            </a:r>
          </a:p>
          <a:p>
            <a:pPr lvl="1"/>
            <a:r>
              <a:rPr lang="en-US" altLang="zh-CN" dirty="0"/>
              <a:t>Information flow among the elements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117A2-2A38-492C-9AAA-01552FF627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18B913-4695-48CD-BD55-5F6DC5460626}"/>
              </a:ext>
            </a:extLst>
          </p:cNvPr>
          <p:cNvSpPr/>
          <p:nvPr/>
        </p:nvSpPr>
        <p:spPr>
          <a:xfrm>
            <a:off x="4223792" y="4149080"/>
            <a:ext cx="302433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59C6B-B30B-41A2-A664-54C330A47D67}"/>
              </a:ext>
            </a:extLst>
          </p:cNvPr>
          <p:cNvSpPr txBox="1"/>
          <p:nvPr/>
        </p:nvSpPr>
        <p:spPr>
          <a:xfrm>
            <a:off x="1715276" y="4221088"/>
            <a:ext cx="1932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Functional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Constraints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E55CF9E-56E4-4351-B750-37FB18D073DC}"/>
              </a:ext>
            </a:extLst>
          </p:cNvPr>
          <p:cNvSpPr txBox="1"/>
          <p:nvPr/>
        </p:nvSpPr>
        <p:spPr>
          <a:xfrm>
            <a:off x="7968208" y="4221088"/>
            <a:ext cx="28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Interactions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Information flow</a:t>
            </a:r>
          </a:p>
        </p:txBody>
      </p:sp>
      <p:sp>
        <p:nvSpPr>
          <p:cNvPr id="8" name="Right Arrow 10">
            <a:extLst>
              <a:ext uri="{FF2B5EF4-FFF2-40B4-BE49-F238E27FC236}">
                <a16:creationId xmlns:a16="http://schemas.microsoft.com/office/drawing/2014/main" id="{5B4131B6-A8CF-4394-BC7A-FE240B2A212F}"/>
              </a:ext>
            </a:extLst>
          </p:cNvPr>
          <p:cNvSpPr/>
          <p:nvPr/>
        </p:nvSpPr>
        <p:spPr>
          <a:xfrm>
            <a:off x="7248128" y="479715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D6EE300D-4FEF-4A67-85E1-16E32CA8D83A}"/>
              </a:ext>
            </a:extLst>
          </p:cNvPr>
          <p:cNvSpPr/>
          <p:nvPr/>
        </p:nvSpPr>
        <p:spPr>
          <a:xfrm>
            <a:off x="3503712" y="479715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The Steps of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Choose an element </a:t>
            </a:r>
            <a:r>
              <a:rPr lang="en-US" sz="3200" dirty="0"/>
              <a:t>of the system to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Identify the ASRs </a:t>
            </a:r>
            <a:r>
              <a:rPr lang="en-US" sz="3200" dirty="0"/>
              <a:t>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Generate a design solution</a:t>
            </a:r>
            <a:r>
              <a:rPr lang="en-US" sz="3200" dirty="0"/>
              <a:t>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Inventory remaining requirements </a:t>
            </a:r>
            <a:r>
              <a:rPr lang="en-US" sz="3200" dirty="0"/>
              <a:t>and select the input for the next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steps 1–4 until all the ASRs have been satisfied.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457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1: Choose an Element of the System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green field designs</a:t>
            </a:r>
            <a:r>
              <a:rPr lang="en-US" dirty="0"/>
              <a:t>, the</a:t>
            </a:r>
            <a:r>
              <a:rPr lang="en-US" baseline="0" dirty="0"/>
              <a:t> element chosen is usually the whole system.</a:t>
            </a:r>
          </a:p>
          <a:p>
            <a:r>
              <a:rPr lang="en-US" baseline="0" dirty="0"/>
              <a:t>For </a:t>
            </a:r>
            <a:r>
              <a:rPr lang="en-US" b="1" baseline="0" dirty="0">
                <a:solidFill>
                  <a:schemeClr val="tx2"/>
                </a:solidFill>
              </a:rPr>
              <a:t>legacy designs</a:t>
            </a:r>
            <a:r>
              <a:rPr lang="en-US" baseline="0" dirty="0"/>
              <a:t>, the element is the portion to be added.</a:t>
            </a:r>
          </a:p>
          <a:p>
            <a:r>
              <a:rPr lang="en-US" baseline="0" dirty="0"/>
              <a:t>After the first iteration:</a:t>
            </a:r>
            <a:endParaRPr lang="en-US" i="1" baseline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951985" y="5679952"/>
            <a:ext cx="1709885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1</a:t>
            </a:r>
            <a:endParaRPr lang="en-US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888088" y="4170711"/>
            <a:ext cx="1524000" cy="531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Whole System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833320" y="5668840"/>
            <a:ext cx="1575048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N</a:t>
            </a:r>
            <a:endParaRPr lang="en-US" b="1" baseline="-25000" dirty="0">
              <a:latin typeface="Times New Roman" pitchFamily="18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6942732" y="5352926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7547570" y="4710907"/>
            <a:ext cx="228600" cy="641350"/>
            <a:chOff x="4480" y="1304"/>
            <a:chExt cx="144" cy="404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4668" y="1825625"/>
            <a:ext cx="5802663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85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 want to design a system for online travel agency</a:t>
            </a:r>
            <a:endParaRPr lang="en-US" sz="3600" i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836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 iteration #1, we decide to apply SOA pattern (Service Oriented Architecture, where functions of the system will become services) </a:t>
            </a:r>
          </a:p>
          <a:p>
            <a:r>
              <a:rPr lang="en-US" sz="3600" i="1" dirty="0"/>
              <a:t>We </a:t>
            </a:r>
            <a:r>
              <a:rPr lang="en-US" sz="3600" i="1" dirty="0">
                <a:highlight>
                  <a:srgbClr val="FFFF00"/>
                </a:highlight>
              </a:rPr>
              <a:t>decompose</a:t>
            </a:r>
            <a:r>
              <a:rPr lang="en-US" sz="3600" i="1" dirty="0"/>
              <a:t> our system into necessary components based on SOA pattern </a:t>
            </a:r>
          </a:p>
          <a:p>
            <a:endParaRPr 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D84B7E-5DEC-47F0-B0B6-76D711AA3C53}"/>
              </a:ext>
            </a:extLst>
          </p:cNvPr>
          <p:cNvSpPr/>
          <p:nvPr/>
        </p:nvSpPr>
        <p:spPr>
          <a:xfrm>
            <a:off x="5456581" y="3091070"/>
            <a:ext cx="6014561" cy="894521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248690-40F3-4F46-A132-E951CB631B90}"/>
              </a:ext>
            </a:extLst>
          </p:cNvPr>
          <p:cNvSpPr/>
          <p:nvPr/>
        </p:nvSpPr>
        <p:spPr>
          <a:xfrm>
            <a:off x="5677171" y="4559299"/>
            <a:ext cx="5793971" cy="1555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4531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Then, we need to choose which part of the system to design next,</a:t>
            </a:r>
          </a:p>
          <a:p>
            <a:r>
              <a:rPr lang="en-US" sz="3600" dirty="0"/>
              <a:t>In iteration #2, we choose to further design </a:t>
            </a:r>
            <a:r>
              <a:rPr lang="en-US" sz="3600" i="1" dirty="0"/>
              <a:t>SOA infrastructure components </a:t>
            </a:r>
            <a:r>
              <a:rPr lang="en-US" sz="3600" dirty="0"/>
              <a:t>element</a:t>
            </a:r>
          </a:p>
          <a:p>
            <a:r>
              <a:rPr lang="en-US" sz="3600" dirty="0"/>
              <a:t>We decide to decompose it into 3 components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D84B7E-5DEC-47F0-B0B6-76D711AA3C53}"/>
              </a:ext>
            </a:extLst>
          </p:cNvPr>
          <p:cNvSpPr/>
          <p:nvPr/>
        </p:nvSpPr>
        <p:spPr>
          <a:xfrm>
            <a:off x="8806070" y="4204252"/>
            <a:ext cx="2665072" cy="1910675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CF9E6-CDD8-4228-8C1B-269E5B570036}"/>
              </a:ext>
            </a:extLst>
          </p:cNvPr>
          <p:cNvSpPr/>
          <p:nvPr/>
        </p:nvSpPr>
        <p:spPr>
          <a:xfrm>
            <a:off x="5677172" y="4559299"/>
            <a:ext cx="3073128" cy="1555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A00CDC9-8121-4F05-A153-E198D963C4F1}"/>
              </a:ext>
            </a:extLst>
          </p:cNvPr>
          <p:cNvSpPr/>
          <p:nvPr/>
        </p:nvSpPr>
        <p:spPr>
          <a:xfrm>
            <a:off x="10138606" y="3135071"/>
            <a:ext cx="1266137" cy="88844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883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Then, we need to choose which part of the system to design next,</a:t>
            </a:r>
          </a:p>
          <a:p>
            <a:r>
              <a:rPr lang="en-US" sz="3600" dirty="0"/>
              <a:t>In iteration #3, which element should we choose to design?</a:t>
            </a:r>
          </a:p>
          <a:p>
            <a:pPr lvl="1"/>
            <a:r>
              <a:rPr lang="en-US" sz="3200" dirty="0">
                <a:highlight>
                  <a:srgbClr val="FFFF00"/>
                </a:highlight>
              </a:rPr>
              <a:t>Refine one of the remaining SOA elements?</a:t>
            </a:r>
          </a:p>
          <a:p>
            <a:pPr lvl="1"/>
            <a:r>
              <a:rPr lang="en-US" sz="3200" dirty="0">
                <a:highlight>
                  <a:srgbClr val="00FF00"/>
                </a:highlight>
              </a:rPr>
              <a:t>Refine one of the SOA infrastructure components?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0E94E3-333A-4CCD-AFF5-339E932BB8ED}"/>
              </a:ext>
            </a:extLst>
          </p:cNvPr>
          <p:cNvSpPr/>
          <p:nvPr/>
        </p:nvSpPr>
        <p:spPr>
          <a:xfrm>
            <a:off x="5486400" y="3135070"/>
            <a:ext cx="4847573" cy="979729"/>
          </a:xfrm>
          <a:prstGeom prst="ellipse">
            <a:avLst/>
          </a:prstGeom>
          <a:solidFill>
            <a:srgbClr val="FFFF00">
              <a:alpha val="31000"/>
            </a:srgbClr>
          </a:solidFill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DF5D0C-312A-4CA1-9F40-2193F69387F0}"/>
              </a:ext>
            </a:extLst>
          </p:cNvPr>
          <p:cNvSpPr/>
          <p:nvPr/>
        </p:nvSpPr>
        <p:spPr>
          <a:xfrm>
            <a:off x="8872469" y="4673599"/>
            <a:ext cx="2481331" cy="979729"/>
          </a:xfrm>
          <a:prstGeom prst="ellipse">
            <a:avLst/>
          </a:prstGeom>
          <a:solidFill>
            <a:srgbClr val="00B050">
              <a:alpha val="31000"/>
            </a:srgbClr>
          </a:solidFill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19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Many projects don’t create or maintain the detailed, high-quality requirements documents.</a:t>
            </a:r>
          </a:p>
          <a:p>
            <a:r>
              <a:rPr lang="en-US" dirty="0"/>
              <a:t>Standard requirements </a:t>
            </a:r>
            <a:r>
              <a:rPr lang="en-US" dirty="0">
                <a:solidFill>
                  <a:srgbClr val="C00000"/>
                </a:solidFill>
              </a:rPr>
              <a:t>pay more attention to functionality </a:t>
            </a:r>
            <a:r>
              <a:rPr lang="en-US" dirty="0"/>
              <a:t>than quality attributes.</a:t>
            </a:r>
          </a:p>
          <a:p>
            <a:r>
              <a:rPr lang="en-US" altLang="zh-CN" dirty="0"/>
              <a:t>The architecture </a:t>
            </a:r>
            <a:r>
              <a:rPr lang="en-US" altLang="zh-CN" b="1" dirty="0">
                <a:solidFill>
                  <a:schemeClr val="tx2"/>
                </a:solidFill>
              </a:rPr>
              <a:t>is driven by quality attribute requirements</a:t>
            </a:r>
            <a:r>
              <a:rPr lang="en-US" altLang="zh-CN" dirty="0"/>
              <a:t> rather than functionalities</a:t>
            </a:r>
            <a:endParaRPr lang="en-US" dirty="0"/>
          </a:p>
          <a:p>
            <a:r>
              <a:rPr lang="en-US" dirty="0"/>
              <a:t>Most </a:t>
            </a:r>
            <a:r>
              <a:rPr lang="en-US" altLang="zh-CN" dirty="0"/>
              <a:t>r</a:t>
            </a:r>
            <a:r>
              <a:rPr lang="en-US" dirty="0"/>
              <a:t>equirements specification does not affect the architecture.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Quality attributes are often captured poorly</a:t>
            </a:r>
            <a:r>
              <a:rPr lang="en-US" altLang="zh-CN" dirty="0"/>
              <a:t>, e.g.</a:t>
            </a:r>
          </a:p>
          <a:p>
            <a:pPr lvl="1"/>
            <a:r>
              <a:rPr lang="en-US" altLang="zh-CN" dirty="0"/>
              <a:t>“The system shall be modular” </a:t>
            </a:r>
          </a:p>
          <a:p>
            <a:pPr lvl="1"/>
            <a:r>
              <a:rPr lang="en-US" altLang="zh-CN" dirty="0"/>
              <a:t>“The system shall exhibit high usability” </a:t>
            </a:r>
          </a:p>
          <a:p>
            <a:pPr lvl="1"/>
            <a:r>
              <a:rPr lang="en-US" altLang="zh-CN" dirty="0"/>
              <a:t>“The system shall meet users’ performance expectations”</a:t>
            </a:r>
          </a:p>
          <a:p>
            <a:r>
              <a:rPr lang="en-US" altLang="zh-CN" dirty="0"/>
              <a:t>Much of what is useful to an architect is not in even the best requirements document</a:t>
            </a:r>
          </a:p>
          <a:p>
            <a:pPr lvl="1"/>
            <a:r>
              <a:rPr lang="en-US" altLang="zh-CN" dirty="0"/>
              <a:t>ASRs often derive from </a:t>
            </a:r>
            <a:r>
              <a:rPr lang="en-US" altLang="zh-CN" b="1" dirty="0">
                <a:solidFill>
                  <a:srgbClr val="C00000"/>
                </a:solidFill>
              </a:rPr>
              <a:t>business goals </a:t>
            </a:r>
            <a:r>
              <a:rPr lang="en-US" altLang="zh-CN" dirty="0"/>
              <a:t>in the development organization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50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Which Element Comes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basic refinement strategies:</a:t>
            </a:r>
          </a:p>
          <a:p>
            <a:pPr lvl="1"/>
            <a:r>
              <a:rPr lang="en-US" dirty="0"/>
              <a:t>Breadth first</a:t>
            </a:r>
          </a:p>
          <a:p>
            <a:pPr lvl="1"/>
            <a:r>
              <a:rPr lang="en-US" dirty="0"/>
              <a:t>Depth first</a:t>
            </a:r>
          </a:p>
          <a:p>
            <a:pPr lvl="0"/>
            <a:r>
              <a:rPr lang="en-US" dirty="0"/>
              <a:t>Which one to choose?</a:t>
            </a:r>
          </a:p>
          <a:p>
            <a:pPr lvl="0"/>
            <a:r>
              <a:rPr lang="en-US" dirty="0">
                <a:sym typeface="Wingdings" pitchFamily="2" charset="2"/>
              </a:rPr>
              <a:t>If using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new technology </a:t>
            </a:r>
            <a:r>
              <a:rPr lang="en-US" dirty="0">
                <a:sym typeface="Wingdings" pitchFamily="2" charset="2"/>
              </a:rPr>
              <a:t>=&gt;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depth</a:t>
            </a:r>
            <a:r>
              <a:rPr lang="en-US" dirty="0">
                <a:sym typeface="Wingdings" pitchFamily="2" charset="2"/>
              </a:rPr>
              <a:t> first: explore</a:t>
            </a:r>
            <a:r>
              <a:rPr lang="en-US" baseline="0" dirty="0">
                <a:sym typeface="Wingdings" pitchFamily="2" charset="2"/>
              </a:rPr>
              <a:t> the implications of using that technology.</a:t>
            </a:r>
          </a:p>
          <a:p>
            <a:pPr lvl="0"/>
            <a:r>
              <a:rPr lang="en-US" baseline="0" dirty="0">
                <a:sym typeface="Wingdings" pitchFamily="2" charset="2"/>
              </a:rPr>
              <a:t>If a </a:t>
            </a:r>
            <a:r>
              <a:rPr lang="en-US" baseline="0" dirty="0">
                <a:solidFill>
                  <a:schemeClr val="tx2"/>
                </a:solidFill>
                <a:sym typeface="Wingdings" pitchFamily="2" charset="2"/>
              </a:rPr>
              <a:t>team needs work </a:t>
            </a:r>
            <a:r>
              <a:rPr lang="en-US" baseline="0" dirty="0">
                <a:sym typeface="Wingdings" pitchFamily="2" charset="2"/>
              </a:rPr>
              <a:t>=&gt; </a:t>
            </a:r>
            <a:r>
              <a:rPr lang="en-US" b="1" baseline="0" dirty="0">
                <a:solidFill>
                  <a:srgbClr val="C00000"/>
                </a:solidFill>
                <a:sym typeface="Wingdings" pitchFamily="2" charset="2"/>
              </a:rPr>
              <a:t>depth</a:t>
            </a:r>
            <a:r>
              <a:rPr lang="en-US" baseline="0" dirty="0">
                <a:sym typeface="Wingdings" pitchFamily="2" charset="2"/>
              </a:rPr>
              <a:t> first: generate requirements for that team.</a:t>
            </a:r>
          </a:p>
          <a:p>
            <a:pPr lvl="0"/>
            <a:r>
              <a:rPr lang="en-US" baseline="0" dirty="0">
                <a:sym typeface="Wingdings" pitchFamily="2" charset="2"/>
              </a:rPr>
              <a:t>Otherwise =&gt; breadth first.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3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the ASRs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chosen element is the whole system, then use a utility tree (as described earlier).</a:t>
            </a:r>
          </a:p>
          <a:p>
            <a:r>
              <a:rPr lang="en-US" dirty="0"/>
              <a:t>If the chosen element is further down the decomposition tree, then generate a utility tree from the requirements for that element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52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3: Generate a Design Solution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>
                <a:solidFill>
                  <a:srgbClr val="C00000"/>
                </a:solidFill>
              </a:rPr>
              <a:t>generate and test</a:t>
            </a:r>
            <a:r>
              <a:rPr lang="en-US" dirty="0"/>
              <a:t> to the chosen element with its ASRs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F3CA5EE-EF1F-4020-B22D-A4276A766D8B}"/>
              </a:ext>
            </a:extLst>
          </p:cNvPr>
          <p:cNvSpPr/>
          <p:nvPr/>
        </p:nvSpPr>
        <p:spPr bwMode="auto">
          <a:xfrm>
            <a:off x="1991545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Initial Hypothesis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06C54C0C-6D3B-46C5-9B0F-E4176E8F2135}"/>
              </a:ext>
            </a:extLst>
          </p:cNvPr>
          <p:cNvSpPr/>
          <p:nvPr/>
        </p:nvSpPr>
        <p:spPr bwMode="auto">
          <a:xfrm>
            <a:off x="7797708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</a:t>
            </a:r>
            <a:r>
              <a:rPr lang="en-US" sz="2400" dirty="0"/>
              <a:t>Next </a:t>
            </a:r>
            <a:r>
              <a:rPr lang="en-US" sz="2400" dirty="0">
                <a:latin typeface="Arial" pitchFamily="34" charset="0"/>
              </a:rPr>
              <a:t>Hypothesis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155BA93B-EDE4-462C-8A4C-86F08AC64C95}"/>
              </a:ext>
            </a:extLst>
          </p:cNvPr>
          <p:cNvCxnSpPr/>
          <p:nvPr/>
        </p:nvCxnSpPr>
        <p:spPr bwMode="auto">
          <a:xfrm>
            <a:off x="4466302" y="3982326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65867EC1-7570-4627-A4E2-879BC0073775}"/>
              </a:ext>
            </a:extLst>
          </p:cNvPr>
          <p:cNvCxnSpPr/>
          <p:nvPr/>
        </p:nvCxnSpPr>
        <p:spPr bwMode="auto">
          <a:xfrm>
            <a:off x="7226608" y="3982326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43427697-89FA-4DAB-AF18-213E71D9D2CE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9035085" y="2564905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7A282724-75FC-4431-9BE2-4C93C02C5D4E}"/>
              </a:ext>
            </a:extLst>
          </p:cNvPr>
          <p:cNvCxnSpPr/>
          <p:nvPr/>
        </p:nvCxnSpPr>
        <p:spPr bwMode="auto">
          <a:xfrm flipH="1">
            <a:off x="6167181" y="2564905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38FD8A20-1916-4436-8310-D109629A7829}"/>
              </a:ext>
            </a:extLst>
          </p:cNvPr>
          <p:cNvCxnSpPr>
            <a:endCxn id="12" idx="0"/>
          </p:cNvCxnSpPr>
          <p:nvPr/>
        </p:nvCxnSpPr>
        <p:spPr bwMode="auto">
          <a:xfrm>
            <a:off x="6167180" y="2564905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6">
            <a:extLst>
              <a:ext uri="{FF2B5EF4-FFF2-40B4-BE49-F238E27FC236}">
                <a16:creationId xmlns:a16="http://schemas.microsoft.com/office/drawing/2014/main" id="{6F076DB1-3C38-4AF8-BD8D-92C3A9C0721B}"/>
              </a:ext>
            </a:extLst>
          </p:cNvPr>
          <p:cNvSpPr/>
          <p:nvPr/>
        </p:nvSpPr>
        <p:spPr bwMode="auto">
          <a:xfrm>
            <a:off x="4942216" y="3080331"/>
            <a:ext cx="2449928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38040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Inventory remaining requirements and select the input for the next iteration</a:t>
            </a:r>
          </a:p>
          <a:p>
            <a:r>
              <a:rPr lang="en-US" sz="3600" dirty="0"/>
              <a:t>We need to consider 3 kinds of requirements</a:t>
            </a:r>
          </a:p>
          <a:p>
            <a:pPr lvl="1"/>
            <a:r>
              <a:rPr lang="en-US" sz="3200" dirty="0"/>
              <a:t>Functional requirements</a:t>
            </a:r>
          </a:p>
          <a:p>
            <a:pPr lvl="1"/>
            <a:r>
              <a:rPr lang="en-US" sz="3200" dirty="0"/>
              <a:t>Quality attribute requirements</a:t>
            </a:r>
          </a:p>
          <a:p>
            <a:pPr lvl="1"/>
            <a:r>
              <a:rPr lang="en-US" sz="3200" dirty="0"/>
              <a:t>Constraints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14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4: Select the Input for the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each </a:t>
            </a:r>
            <a:r>
              <a:rPr lang="en-US" sz="3600" b="1" dirty="0">
                <a:solidFill>
                  <a:schemeClr val="tx2"/>
                </a:solidFill>
              </a:rPr>
              <a:t>functional requirement </a:t>
            </a:r>
          </a:p>
          <a:p>
            <a:pPr lvl="1"/>
            <a:r>
              <a:rPr lang="en-US" sz="3200" dirty="0"/>
              <a:t>Ensure that requirement has been </a:t>
            </a:r>
            <a:r>
              <a:rPr lang="en-US" sz="3200" b="1" dirty="0">
                <a:solidFill>
                  <a:srgbClr val="C00000"/>
                </a:solidFill>
              </a:rPr>
              <a:t>satisfied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If not, then add responsibilities to satisfy the requirement.</a:t>
            </a:r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Add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them to container with similar requirements</a:t>
            </a:r>
          </a:p>
          <a:p>
            <a:pPr lvl="2"/>
            <a:r>
              <a:rPr lang="en-US" sz="2800" dirty="0"/>
              <a:t>If no such container, may need to </a:t>
            </a:r>
            <a:r>
              <a:rPr lang="en-US" sz="2800" b="1" dirty="0">
                <a:solidFill>
                  <a:srgbClr val="C00000"/>
                </a:solidFill>
              </a:rPr>
              <a:t>create new one </a:t>
            </a:r>
            <a:r>
              <a:rPr lang="en-US" sz="2800" dirty="0"/>
              <a:t>or add to container with dissimilar responsibilities</a:t>
            </a:r>
            <a:r>
              <a:rPr lang="en-US" sz="2800" baseline="0" dirty="0"/>
              <a:t> (coherence)</a:t>
            </a:r>
          </a:p>
          <a:p>
            <a:pPr lvl="2"/>
            <a:r>
              <a:rPr lang="en-US" sz="2800" baseline="0" dirty="0"/>
              <a:t>If container has too many requirements for a team, </a:t>
            </a:r>
            <a:r>
              <a:rPr lang="en-US" sz="2800" b="1" baseline="0" dirty="0">
                <a:solidFill>
                  <a:srgbClr val="C00000"/>
                </a:solidFill>
              </a:rPr>
              <a:t>split</a:t>
            </a:r>
            <a:r>
              <a:rPr lang="en-US" sz="2800" baseline="0" dirty="0">
                <a:solidFill>
                  <a:srgbClr val="C00000"/>
                </a:solidFill>
              </a:rPr>
              <a:t> </a:t>
            </a:r>
            <a:r>
              <a:rPr lang="en-US" sz="2800" baseline="0" dirty="0"/>
              <a:t>it into two portions. Try to achieve loose coupling when splitting.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612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Attribute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the quality attribute requirement has been </a:t>
            </a:r>
            <a:r>
              <a:rPr lang="en-US" sz="3000" b="1" dirty="0">
                <a:solidFill>
                  <a:srgbClr val="C00000"/>
                </a:solidFill>
              </a:rPr>
              <a:t>satisfied</a:t>
            </a:r>
            <a:r>
              <a:rPr lang="en-US" sz="3000" dirty="0"/>
              <a:t>, it does not need to be further considered.</a:t>
            </a:r>
          </a:p>
          <a:p>
            <a:r>
              <a:rPr lang="en-US" sz="3000" dirty="0"/>
              <a:t>If the quality attribute requirement has not been satisfied then either</a:t>
            </a:r>
          </a:p>
          <a:p>
            <a:pPr marL="857250" lvl="1" indent="-457200"/>
            <a:r>
              <a:rPr lang="en-US" b="1" baseline="0" dirty="0">
                <a:solidFill>
                  <a:srgbClr val="C00000"/>
                </a:solidFill>
              </a:rPr>
              <a:t>Delegate</a:t>
            </a:r>
            <a:r>
              <a:rPr lang="en-US" baseline="0" dirty="0"/>
              <a:t> it to one of the child elements</a:t>
            </a:r>
          </a:p>
          <a:p>
            <a:pPr marL="857250" lvl="1" indent="-457200"/>
            <a:r>
              <a:rPr lang="en-US" b="1" baseline="0" dirty="0">
                <a:solidFill>
                  <a:srgbClr val="C00000"/>
                </a:solidFill>
              </a:rPr>
              <a:t>Split</a:t>
            </a:r>
            <a:r>
              <a:rPr lang="en-US" baseline="0" dirty="0"/>
              <a:t> it among the child elements</a:t>
            </a:r>
          </a:p>
          <a:p>
            <a:pPr lvl="0"/>
            <a:r>
              <a:rPr lang="en-US" sz="3000" dirty="0"/>
              <a:t>If the quality attribute </a:t>
            </a:r>
            <a:r>
              <a:rPr lang="en-US" sz="3000" b="1" dirty="0">
                <a:solidFill>
                  <a:srgbClr val="C00000"/>
                </a:solidFill>
              </a:rPr>
              <a:t>cannot be satisfied</a:t>
            </a:r>
            <a:r>
              <a:rPr lang="en-US" sz="3000" dirty="0"/>
              <a:t>, see if it can be weakened. If it cannot be satisfied or weakened then it cannot be met.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12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Constraints are treated as quality attribute requirements have been treated.</a:t>
            </a:r>
          </a:p>
          <a:p>
            <a:pPr lvl="1"/>
            <a:r>
              <a:rPr lang="en-US" sz="3200" dirty="0"/>
              <a:t>Satisfied</a:t>
            </a:r>
          </a:p>
          <a:p>
            <a:pPr lvl="1"/>
            <a:r>
              <a:rPr lang="en-US" sz="3200" dirty="0"/>
              <a:t>Delegated</a:t>
            </a:r>
          </a:p>
          <a:p>
            <a:pPr lvl="1"/>
            <a:r>
              <a:rPr lang="en-US" sz="3200" dirty="0"/>
              <a:t>Split</a:t>
            </a:r>
          </a:p>
          <a:p>
            <a:pPr lvl="1"/>
            <a:r>
              <a:rPr lang="en-US" sz="3200" dirty="0" err="1"/>
              <a:t>Unsatisfiable</a:t>
            </a:r>
            <a:r>
              <a:rPr lang="en-US" sz="32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6976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Repeat Steps 1–4 Until All ASRs are Satisfied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3600" dirty="0">
                <a:effectLst/>
              </a:rPr>
              <a:t>At</a:t>
            </a:r>
            <a:r>
              <a:rPr lang="en-US" sz="3600" baseline="0" dirty="0">
                <a:effectLst/>
              </a:rPr>
              <a:t> end of step 4, each child element will have associated with it a set of: </a:t>
            </a:r>
          </a:p>
          <a:p>
            <a:pPr lvl="1"/>
            <a:r>
              <a:rPr lang="en-US" sz="3200" baseline="0" dirty="0">
                <a:effectLst/>
              </a:rPr>
              <a:t>functional requirements, </a:t>
            </a:r>
          </a:p>
          <a:p>
            <a:pPr lvl="1"/>
            <a:r>
              <a:rPr lang="en-US" sz="3200" baseline="0" dirty="0">
                <a:effectLst/>
              </a:rPr>
              <a:t>quality attribute requirements, and </a:t>
            </a:r>
          </a:p>
          <a:p>
            <a:pPr lvl="1"/>
            <a:r>
              <a:rPr lang="en-US" sz="3200" baseline="0" dirty="0">
                <a:effectLst/>
              </a:rPr>
              <a:t>constraints.</a:t>
            </a:r>
          </a:p>
          <a:p>
            <a:pPr lvl="0" rtl="0" eaLnBrk="1" latinLnBrk="0" hangingPunct="1"/>
            <a:r>
              <a:rPr lang="en-US" sz="3600" baseline="0" dirty="0">
                <a:effectLst/>
              </a:rPr>
              <a:t>This sets up the child element for the next iteration of the method.</a:t>
            </a:r>
            <a:endParaRPr lang="en-US" sz="3600" dirty="0">
              <a:effectLst/>
            </a:endParaRP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98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Architectures are driven by Architecturally Significant Requirements (ASRs): </a:t>
            </a:r>
          </a:p>
          <a:p>
            <a:pPr lvl="1"/>
            <a:r>
              <a:rPr lang="en-US" dirty="0"/>
              <a:t>requirements that will have profound effects on the architecture. </a:t>
            </a:r>
          </a:p>
          <a:p>
            <a:r>
              <a:rPr lang="en-US" altLang="zh-CN" dirty="0"/>
              <a:t>ASRs</a:t>
            </a:r>
            <a:r>
              <a:rPr lang="en-US" dirty="0"/>
              <a:t> may be captured </a:t>
            </a:r>
          </a:p>
          <a:p>
            <a:pPr lvl="1"/>
            <a:r>
              <a:rPr lang="en-US" dirty="0"/>
              <a:t>from requirements documents, </a:t>
            </a:r>
          </a:p>
          <a:p>
            <a:pPr lvl="1"/>
            <a:r>
              <a:rPr lang="en-US" dirty="0"/>
              <a:t>by interviewing stakeholders, or </a:t>
            </a:r>
          </a:p>
          <a:p>
            <a:pPr lvl="1"/>
            <a:r>
              <a:rPr lang="en-US" dirty="0"/>
              <a:t>by conducting a Quality Attribute Workshop.</a:t>
            </a:r>
          </a:p>
          <a:p>
            <a:r>
              <a:rPr lang="en-US" altLang="zh-CN" dirty="0"/>
              <a:t>A useful representation of quality attribute requirements is in a utility tree. </a:t>
            </a:r>
          </a:p>
          <a:p>
            <a:r>
              <a:rPr lang="en-US" altLang="zh-CN" dirty="0"/>
              <a:t>The utility tree helps to capture these requirements in a structured form.</a:t>
            </a:r>
          </a:p>
          <a:p>
            <a:r>
              <a:rPr lang="en-US" altLang="zh-CN" dirty="0"/>
              <a:t>Scenarios are prioritized.</a:t>
            </a:r>
          </a:p>
          <a:p>
            <a:r>
              <a:rPr lang="en-US" altLang="zh-CN" dirty="0"/>
              <a:t>This prioritized set defines your “marching orders” as an architect.</a:t>
            </a:r>
          </a:p>
          <a:p>
            <a:pPr lvl="0"/>
            <a:r>
              <a:rPr lang="en-US" altLang="zh-CN" sz="2900" dirty="0"/>
              <a:t>Designing Strategies</a:t>
            </a:r>
          </a:p>
          <a:p>
            <a:pPr lvl="1"/>
            <a:r>
              <a:rPr lang="en-US" altLang="zh-CN" dirty="0"/>
              <a:t>Decomposition</a:t>
            </a:r>
          </a:p>
          <a:p>
            <a:pPr lvl="1"/>
            <a:r>
              <a:rPr lang="en-US" altLang="zh-CN" dirty="0"/>
              <a:t>Designing to Architecturally Significant Requirements</a:t>
            </a:r>
          </a:p>
          <a:p>
            <a:pPr lvl="1"/>
            <a:r>
              <a:rPr lang="en-US" altLang="zh-CN" dirty="0"/>
              <a:t>Generate and Test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4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Stakeholders</a:t>
            </a:r>
            <a:r>
              <a:rPr lang="en-US" dirty="0"/>
              <a:t> often have no idea what QAs they want in a system</a:t>
            </a:r>
          </a:p>
          <a:p>
            <a:pPr lvl="1"/>
            <a:r>
              <a:rPr lang="en-US" dirty="0"/>
              <a:t>if you insist on quantitative QA requirements, you’re likely to get numbers that are arbitrary. </a:t>
            </a:r>
          </a:p>
          <a:p>
            <a:pPr lvl="1"/>
            <a:r>
              <a:rPr lang="en-US" dirty="0"/>
              <a:t>at least some of those requirements will be very difficult to satisfy. </a:t>
            </a:r>
          </a:p>
          <a:p>
            <a:r>
              <a:rPr lang="en-US" b="1" dirty="0">
                <a:solidFill>
                  <a:schemeClr val="tx2"/>
                </a:solidFill>
              </a:rPr>
              <a:t>Architects</a:t>
            </a:r>
            <a:r>
              <a:rPr lang="en-US" dirty="0"/>
              <a:t> often have very good ideas about what QAs are reasonable to provide. </a:t>
            </a:r>
          </a:p>
          <a:p>
            <a:r>
              <a:rPr lang="en-US" b="1" dirty="0">
                <a:solidFill>
                  <a:srgbClr val="C00000"/>
                </a:solidFill>
              </a:rPr>
              <a:t>Interviewing the stakeholders </a:t>
            </a:r>
            <a:r>
              <a:rPr lang="en-US" dirty="0"/>
              <a:t>is the surest way to learn what they know and need.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133FBD-F0FF-4577-94A2-F0DA88CCBD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“The system shall meet users’ performance expectations”-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this is an example of a poorly captured quality attribute requirement. Do you know a tool to help us express quality requirements in a better way?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74B42-28EA-4A48-8A55-ADF195F7F0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there is no better way.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7C8E72-39F6-432D-9F44-3D29507BAE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There should be a better way, but I do not know how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CD7DA8-326E-49E6-98CC-302B6BC18D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 – use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quality attribute scenario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and make sure all 6 parts are included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1416A8-0305-4F73-B7E4-B90E04A56BB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623065-567D-4A8C-86C3-E00833EF2B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85BFB0-A4F7-42A9-B0FE-6DB25DCFE15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F4ABBE-48E0-42FF-A431-29B85A67026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95D41B-7A67-43F9-841A-9EC0B5039CF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1FE3CF2-B883-4597-8DE2-375AE770038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A229333-DFF0-41D4-AEB1-31B1C3DB115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E2EB39B-1BEB-4CB3-A1D2-D8DDF75F45B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78754E6-4DD1-410B-AD15-F8BC33A778B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E0D9C4E-F9A7-4E0E-960D-D8554D8CA08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94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results of stakeholder interviews </a:t>
            </a:r>
            <a:r>
              <a:rPr lang="en-US" dirty="0"/>
              <a:t>should include</a:t>
            </a:r>
          </a:p>
          <a:p>
            <a:pPr lvl="1"/>
            <a:r>
              <a:rPr lang="en-US" dirty="0"/>
              <a:t>a list of </a:t>
            </a:r>
            <a:r>
              <a:rPr lang="en-US" dirty="0">
                <a:solidFill>
                  <a:srgbClr val="C00000"/>
                </a:solidFill>
              </a:rPr>
              <a:t>architectural drivers 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QA scenarios </a:t>
            </a:r>
            <a:r>
              <a:rPr lang="en-US" dirty="0"/>
              <a:t>that the stakeholders (as a group) prioritized. </a:t>
            </a:r>
          </a:p>
          <a:p>
            <a:r>
              <a:rPr lang="en-US" dirty="0"/>
              <a:t>This information can be used to: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refine</a:t>
            </a:r>
            <a:r>
              <a:rPr lang="en-US" dirty="0"/>
              <a:t> system and software </a:t>
            </a:r>
            <a:r>
              <a:rPr lang="en-US" dirty="0">
                <a:solidFill>
                  <a:srgbClr val="C00000"/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understand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clarify</a:t>
            </a:r>
            <a:r>
              <a:rPr lang="en-US" dirty="0"/>
              <a:t> the system’s </a:t>
            </a:r>
            <a:r>
              <a:rPr lang="en-US" dirty="0">
                <a:solidFill>
                  <a:srgbClr val="C00000"/>
                </a:solidFill>
              </a:rPr>
              <a:t>architectural drivers</a:t>
            </a:r>
          </a:p>
          <a:p>
            <a:pPr lvl="1"/>
            <a:r>
              <a:rPr lang="en-US" dirty="0"/>
              <a:t>provide rationale for why the architect subsequently made certain design decisions</a:t>
            </a:r>
          </a:p>
          <a:p>
            <a:pPr lvl="1"/>
            <a:r>
              <a:rPr lang="en-US" dirty="0"/>
              <a:t>guide the development of prototypes and simulations</a:t>
            </a:r>
          </a:p>
          <a:p>
            <a:pPr lvl="1"/>
            <a:r>
              <a:rPr lang="en-US" dirty="0"/>
              <a:t>influence </a:t>
            </a:r>
            <a:r>
              <a:rPr lang="en-US" dirty="0">
                <a:solidFill>
                  <a:srgbClr val="C00000"/>
                </a:solidFill>
              </a:rPr>
              <a:t>the order </a:t>
            </a:r>
            <a:r>
              <a:rPr lang="en-US" dirty="0"/>
              <a:t>in which the </a:t>
            </a:r>
            <a:r>
              <a:rPr lang="en-US" dirty="0">
                <a:solidFill>
                  <a:srgbClr val="C00000"/>
                </a:solidFill>
              </a:rPr>
              <a:t>architecture is developed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4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</a:t>
            </a:r>
            <a:r>
              <a:rPr lang="en-US" dirty="0">
                <a:solidFill>
                  <a:srgbClr val="FF0000"/>
                </a:solidFill>
              </a:rPr>
              <a:t>stakeholder-focused</a:t>
            </a:r>
            <a:r>
              <a:rPr lang="en-US" dirty="0"/>
              <a:t> method to generate, prioritize, and refine </a:t>
            </a:r>
            <a:r>
              <a:rPr lang="en-US" b="1" dirty="0">
                <a:solidFill>
                  <a:schemeClr val="tx2"/>
                </a:solidFill>
              </a:rPr>
              <a:t>quality attribute scenarios </a:t>
            </a:r>
            <a:r>
              <a:rPr lang="en-US" dirty="0"/>
              <a:t>before the software architecture is completed.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763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3021</Words>
  <Application>Microsoft Office PowerPoint</Application>
  <PresentationFormat>宽屏</PresentationFormat>
  <Paragraphs>417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Microsoft Yahei</vt:lpstr>
      <vt:lpstr>Arial</vt:lpstr>
      <vt:lpstr>Calibri</vt:lpstr>
      <vt:lpstr>Calibri Light</vt:lpstr>
      <vt:lpstr>Times New Roman</vt:lpstr>
      <vt:lpstr>Office Theme</vt:lpstr>
      <vt:lpstr>COMP3028  Software Architecture</vt:lpstr>
      <vt:lpstr>Architecturally Significant Requirement</vt:lpstr>
      <vt:lpstr>Approaches to Capture ASRs</vt:lpstr>
      <vt:lpstr>ASRs and Requirements Documents</vt:lpstr>
      <vt:lpstr>Don’t Get Your Hopes Up</vt:lpstr>
      <vt:lpstr>Gathering ASRs from Stakeholders</vt:lpstr>
      <vt:lpstr>PowerPoint 演示文稿</vt:lpstr>
      <vt:lpstr>Gathering ASRs from Stakeholders</vt:lpstr>
      <vt:lpstr>Quality Attribute Workshop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Quality Attribute Workshop</vt:lpstr>
      <vt:lpstr>QAW Steps</vt:lpstr>
      <vt:lpstr>QAW Steps</vt:lpstr>
      <vt:lpstr>QAW Steps</vt:lpstr>
      <vt:lpstr>QAW Steps</vt:lpstr>
      <vt:lpstr>Capturing ASRs in a Utility Tree</vt:lpstr>
      <vt:lpstr>Utility Tree</vt:lpstr>
      <vt:lpstr>Utility Tree Example (excerpt)</vt:lpstr>
      <vt:lpstr>Utility Tree: Next Steps</vt:lpstr>
      <vt:lpstr>Tying the Methods Together</vt:lpstr>
      <vt:lpstr>Reminder</vt:lpstr>
      <vt:lpstr>Designing an Architecture</vt:lpstr>
      <vt:lpstr>Design Strategy</vt:lpstr>
      <vt:lpstr>Decomposition</vt:lpstr>
      <vt:lpstr>Design Doesn’t Mean Green Field</vt:lpstr>
      <vt:lpstr>Designing to Architecturally Significant Requirements</vt:lpstr>
      <vt:lpstr>What About Other Quality Requirements?</vt:lpstr>
      <vt:lpstr>How Many ASRs Simultaneously?</vt:lpstr>
      <vt:lpstr>Generate and Test</vt:lpstr>
      <vt:lpstr>Raises the Following Questions</vt:lpstr>
      <vt:lpstr>Where Does the Initial Hypothesis Come From?</vt:lpstr>
      <vt:lpstr>Where Does the Initial Hypothesis Come From?</vt:lpstr>
      <vt:lpstr>How Do I Test a Hypothesis?</vt:lpstr>
      <vt:lpstr>How Do I Generate the Next Hypothesis?</vt:lpstr>
      <vt:lpstr>When Am I Done?</vt:lpstr>
      <vt:lpstr>The Attribute-Driven Design Method </vt:lpstr>
      <vt:lpstr>ADD Inputs</vt:lpstr>
      <vt:lpstr>ADD Outputs</vt:lpstr>
      <vt:lpstr>The Steps of ADD </vt:lpstr>
      <vt:lpstr>Step 1: Choose an Element of the System to Design</vt:lpstr>
      <vt:lpstr>PowerPoint 演示文稿</vt:lpstr>
      <vt:lpstr>Step 1 example</vt:lpstr>
      <vt:lpstr>Step 1 example</vt:lpstr>
      <vt:lpstr>Step 1 example</vt:lpstr>
      <vt:lpstr>Step 1 example</vt:lpstr>
      <vt:lpstr>Which Element Comes Next?</vt:lpstr>
      <vt:lpstr>Step 2: Identify the ASRs for the Chosen Element</vt:lpstr>
      <vt:lpstr>Step 3: Generate a Design Solution for the Chosen Element</vt:lpstr>
      <vt:lpstr>Step 4</vt:lpstr>
      <vt:lpstr>Step 4: Select the Input for the Next Iteration</vt:lpstr>
      <vt:lpstr>Quality Attribute Requirements </vt:lpstr>
      <vt:lpstr>Constraints</vt:lpstr>
      <vt:lpstr>Repeat Steps 1–4 Until All ASRs are Satisfied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  Software Architecture</dc:title>
  <dc:creator>Joanna Siebert</dc:creator>
  <cp:lastModifiedBy>刘玄昊</cp:lastModifiedBy>
  <cp:revision>411</cp:revision>
  <cp:lastPrinted>2023-02-23T06:49:27Z</cp:lastPrinted>
  <dcterms:created xsi:type="dcterms:W3CDTF">2020-03-15T08:11:10Z</dcterms:created>
  <dcterms:modified xsi:type="dcterms:W3CDTF">2023-05-02T07:20:25Z</dcterms:modified>
</cp:coreProperties>
</file>