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786" r:id="rId2"/>
    <p:sldId id="1511" r:id="rId3"/>
    <p:sldId id="1575" r:id="rId4"/>
    <p:sldId id="1576" r:id="rId5"/>
    <p:sldId id="1512" r:id="rId6"/>
    <p:sldId id="1830" r:id="rId7"/>
    <p:sldId id="1513" r:id="rId8"/>
    <p:sldId id="1831" r:id="rId9"/>
    <p:sldId id="1514" r:id="rId10"/>
    <p:sldId id="1515" r:id="rId11"/>
    <p:sldId id="1516" r:id="rId12"/>
    <p:sldId id="1517" r:id="rId13"/>
    <p:sldId id="1518" r:id="rId14"/>
    <p:sldId id="1519" r:id="rId15"/>
    <p:sldId id="1520" r:id="rId16"/>
    <p:sldId id="1577" r:id="rId17"/>
    <p:sldId id="1522" r:id="rId18"/>
    <p:sldId id="1523" r:id="rId19"/>
    <p:sldId id="1578" r:id="rId20"/>
    <p:sldId id="1579" r:id="rId21"/>
    <p:sldId id="1525" r:id="rId22"/>
    <p:sldId id="1580" r:id="rId23"/>
    <p:sldId id="1581" r:id="rId24"/>
    <p:sldId id="1582" r:id="rId25"/>
    <p:sldId id="1583" r:id="rId26"/>
    <p:sldId id="1584" r:id="rId27"/>
    <p:sldId id="1531" r:id="rId28"/>
    <p:sldId id="1585" r:id="rId29"/>
    <p:sldId id="1586" r:id="rId30"/>
    <p:sldId id="1587" r:id="rId3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4660"/>
  </p:normalViewPr>
  <p:slideViewPr>
    <p:cSldViewPr snapToGrid="0">
      <p:cViewPr>
        <p:scale>
          <a:sx n="100" d="100"/>
          <a:sy n="100" d="100"/>
        </p:scale>
        <p:origin x="268" y="2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Distributed matrix multiplication: timeliness, correctness</a:t>
            </a:r>
          </a:p>
          <a:p>
            <a:r>
              <a:rPr lang="en-US" altLang="zh-CN" dirty="0"/>
              <a:t>Transaction management: currency, consistency</a:t>
            </a:r>
          </a:p>
          <a:p>
            <a:r>
              <a:rPr lang="en-US" altLang="zh-CN" dirty="0"/>
              <a:t>Cooperative caching: consistency</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23</a:t>
            </a:fld>
            <a:endParaRPr lang="en-AU"/>
          </a:p>
        </p:txBody>
      </p:sp>
    </p:spTree>
    <p:extLst>
      <p:ext uri="{BB962C8B-B14F-4D97-AF65-F5344CB8AC3E}">
        <p14:creationId xmlns:p14="http://schemas.microsoft.com/office/powerpoint/2010/main" val="83210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Relational data model, </a:t>
            </a:r>
          </a:p>
          <a:p>
            <a:r>
              <a:rPr lang="en-US" altLang="zh-CN" dirty="0"/>
              <a:t>key-value</a:t>
            </a:r>
          </a:p>
          <a:p>
            <a:r>
              <a:rPr lang="en-US" altLang="zh-CN" dirty="0"/>
              <a:t>Matrix model, graph model</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24</a:t>
            </a:fld>
            <a:endParaRPr lang="en-AU"/>
          </a:p>
        </p:txBody>
      </p:sp>
    </p:spTree>
    <p:extLst>
      <p:ext uri="{BB962C8B-B14F-4D97-AF65-F5344CB8AC3E}">
        <p14:creationId xmlns:p14="http://schemas.microsoft.com/office/powerpoint/2010/main" val="175176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OS as an example:</a:t>
            </a:r>
          </a:p>
          <a:p>
            <a:pPr marL="171450" indent="-171450">
              <a:buFontTx/>
              <a:buChar char="-"/>
            </a:pPr>
            <a:r>
              <a:rPr lang="en-US" altLang="zh-CN" dirty="0"/>
              <a:t>CPU, memory, disk storage, I/O ports</a:t>
            </a:r>
          </a:p>
          <a:p>
            <a:pPr marL="171450" indent="-171450">
              <a:buFontTx/>
              <a:buChar char="-"/>
            </a:pPr>
            <a:r>
              <a:rPr lang="en-US" altLang="zh-CN" dirty="0"/>
              <a:t>Process management, memory management, file system, drivers for I/O ports</a:t>
            </a:r>
          </a:p>
          <a:p>
            <a:pPr marL="171450" indent="-171450">
              <a:buFontTx/>
              <a:buChar char="-"/>
            </a:pPr>
            <a:r>
              <a:rPr lang="en-US" altLang="zh-CN" dirty="0"/>
              <a:t>Scheduling, buffer replacement protocol</a:t>
            </a:r>
          </a:p>
          <a:p>
            <a:pPr marL="171450" indent="-171450">
              <a:buFontTx/>
              <a:buChar char="-"/>
            </a:pPr>
            <a:r>
              <a:rPr lang="en-US" altLang="zh-CN" dirty="0"/>
              <a:t>CPU overloaded, out of memory</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25</a:t>
            </a:fld>
            <a:endParaRPr lang="en-AU"/>
          </a:p>
        </p:txBody>
      </p:sp>
    </p:spTree>
    <p:extLst>
      <p:ext uri="{BB962C8B-B14F-4D97-AF65-F5344CB8AC3E}">
        <p14:creationId xmlns:p14="http://schemas.microsoft.com/office/powerpoint/2010/main" val="222605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F035A244-2620-8A70-B271-D0090736D4C8}"/>
              </a:ext>
            </a:extLst>
          </p:cNvPr>
          <p:cNvSpPr>
            <a:spLocks noGrp="1"/>
          </p:cNvSpPr>
          <p:nvPr>
            <p:ph type="subTitle" idx="1"/>
          </p:nvPr>
        </p:nvSpPr>
        <p:spPr>
          <a:xfrm>
            <a:off x="906304" y="3593121"/>
            <a:ext cx="10397453" cy="1655762"/>
          </a:xfrm>
        </p:spPr>
        <p:txBody>
          <a:bodyPr>
            <a:normAutofit/>
          </a:bodyPr>
          <a:lstStyle/>
          <a:p>
            <a:r>
              <a:rPr lang="en-GB" sz="4000" dirty="0"/>
              <a:t>Quality attributes</a:t>
            </a:r>
            <a:r>
              <a:rPr lang="en-US" sz="4000" dirty="0"/>
              <a:t>:</a:t>
            </a:r>
          </a:p>
          <a:p>
            <a:r>
              <a:rPr lang="en-GB" sz="4000" dirty="0"/>
              <a:t>Understanding quality attributes</a:t>
            </a:r>
            <a:endParaRPr lang="en-US" sz="40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a:t>
            </a:r>
          </a:p>
        </p:txBody>
      </p:sp>
      <p:sp>
        <p:nvSpPr>
          <p:cNvPr id="3" name="Content Placeholder 2"/>
          <p:cNvSpPr>
            <a:spLocks noGrp="1"/>
          </p:cNvSpPr>
          <p:nvPr>
            <p:ph idx="1"/>
          </p:nvPr>
        </p:nvSpPr>
        <p:spPr/>
        <p:txBody>
          <a:bodyPr>
            <a:normAutofit/>
          </a:bodyPr>
          <a:lstStyle/>
          <a:p>
            <a:r>
              <a:rPr lang="en-US" sz="3200" dirty="0"/>
              <a:t>There are problems with previous discussions of quality attributes: </a:t>
            </a:r>
          </a:p>
          <a:p>
            <a:pPr marL="514350" indent="-514350">
              <a:buFont typeface="+mj-lt"/>
              <a:buAutoNum type="arabicPeriod"/>
            </a:pPr>
            <a:r>
              <a:rPr lang="en-US" altLang="zh-CN" sz="3200" b="1" dirty="0">
                <a:solidFill>
                  <a:schemeClr val="tx2"/>
                </a:solidFill>
              </a:rPr>
              <a:t>Untestable definitions. </a:t>
            </a:r>
            <a:r>
              <a:rPr lang="en-US" sz="3200" dirty="0"/>
              <a:t>The definitions provided for an attribute are not testable. It is meaningless to say that a system will be “modifiable”</a:t>
            </a:r>
          </a:p>
          <a:p>
            <a:pPr marL="514350" indent="-514350">
              <a:buFont typeface="+mj-lt"/>
              <a:buAutoNum type="arabicPeriod"/>
            </a:pPr>
            <a:r>
              <a:rPr lang="en-US" altLang="zh-CN" sz="3200" b="1" dirty="0">
                <a:solidFill>
                  <a:schemeClr val="tx2"/>
                </a:solidFill>
              </a:rPr>
              <a:t>Overlapping concerns. </a:t>
            </a:r>
            <a:r>
              <a:rPr lang="en-US" sz="3200" dirty="0"/>
              <a:t>Is a system failure due to a denial of service attack an aspect of availability, performance, security, or usability?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14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a:t>
            </a:r>
          </a:p>
        </p:txBody>
      </p:sp>
      <p:sp>
        <p:nvSpPr>
          <p:cNvPr id="3" name="Content Placeholder 2"/>
          <p:cNvSpPr>
            <a:spLocks noGrp="1"/>
          </p:cNvSpPr>
          <p:nvPr>
            <p:ph idx="1"/>
          </p:nvPr>
        </p:nvSpPr>
        <p:spPr/>
        <p:txBody>
          <a:bodyPr>
            <a:normAutofit/>
          </a:bodyPr>
          <a:lstStyle/>
          <a:p>
            <a:r>
              <a:rPr lang="en-US" sz="4000" dirty="0"/>
              <a:t>A solution to the problems (untestable definitions and overlapping concerns) is to use </a:t>
            </a:r>
            <a:r>
              <a:rPr lang="en-US" sz="4000" i="1" dirty="0">
                <a:solidFill>
                  <a:schemeClr val="tx2"/>
                </a:solidFill>
              </a:rPr>
              <a:t>quality attribute scenarios</a:t>
            </a:r>
            <a:r>
              <a:rPr lang="en-US" sz="4000" dirty="0">
                <a:solidFill>
                  <a:schemeClr val="tx2"/>
                </a:solidFill>
              </a:rPr>
              <a:t> </a:t>
            </a:r>
            <a:r>
              <a:rPr lang="en-US" sz="4000" dirty="0"/>
              <a:t>as a means of characterizing quality attributes.</a:t>
            </a:r>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19251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dirty="0"/>
              <a:t>We use a common form to specify all quality attribute requirements as scenarios.</a:t>
            </a:r>
          </a:p>
          <a:p>
            <a:r>
              <a:rPr lang="en-US" dirty="0"/>
              <a:t>Our representation of quality attribute scenarios has these parts:</a:t>
            </a:r>
          </a:p>
          <a:p>
            <a:pPr marL="914400" lvl="1" indent="-457200">
              <a:buFont typeface="+mj-lt"/>
              <a:buAutoNum type="arabicPeriod"/>
            </a:pPr>
            <a:r>
              <a:rPr lang="en-US" b="1" dirty="0"/>
              <a:t>Stimulus</a:t>
            </a:r>
            <a:endParaRPr lang="en-US" dirty="0"/>
          </a:p>
          <a:p>
            <a:pPr marL="914400" lvl="1" indent="-457200">
              <a:buFont typeface="+mj-lt"/>
              <a:buAutoNum type="arabicPeriod"/>
            </a:pPr>
            <a:r>
              <a:rPr lang="en-US" b="1" dirty="0"/>
              <a:t>Stimulus source</a:t>
            </a:r>
            <a:endParaRPr lang="en-US" dirty="0"/>
          </a:p>
          <a:p>
            <a:pPr marL="914400" lvl="1" indent="-457200">
              <a:buFont typeface="+mj-lt"/>
              <a:buAutoNum type="arabicPeriod"/>
            </a:pPr>
            <a:r>
              <a:rPr lang="en-US" b="1" dirty="0"/>
              <a:t>Response</a:t>
            </a:r>
            <a:endParaRPr lang="en-US" dirty="0"/>
          </a:p>
          <a:p>
            <a:pPr marL="914400" lvl="1" indent="-457200">
              <a:buFont typeface="+mj-lt"/>
              <a:buAutoNum type="arabicPeriod"/>
            </a:pPr>
            <a:r>
              <a:rPr lang="en-US" b="1" dirty="0"/>
              <a:t>Response measure</a:t>
            </a:r>
            <a:endParaRPr lang="en-US" dirty="0"/>
          </a:p>
          <a:p>
            <a:pPr marL="914400" lvl="1" indent="-457200">
              <a:buFont typeface="+mj-lt"/>
              <a:buAutoNum type="arabicPeriod"/>
            </a:pPr>
            <a:r>
              <a:rPr lang="en-US" b="1" dirty="0"/>
              <a:t>Environment</a:t>
            </a:r>
            <a:endParaRPr lang="en-US" dirty="0"/>
          </a:p>
          <a:p>
            <a:pPr marL="914400" lvl="1" indent="-457200">
              <a:buFont typeface="+mj-lt"/>
              <a:buAutoNum type="arabicPeriod"/>
            </a:pPr>
            <a:r>
              <a:rPr lang="en-US" b="1" dirty="0"/>
              <a:t>Artifact</a:t>
            </a:r>
            <a:endParaRPr lang="en-US" dirty="0"/>
          </a:p>
          <a:p>
            <a:pPr lvl="1"/>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15495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altLang="zh-CN" sz="2400" b="1" dirty="0"/>
              <a:t>Stimulus</a:t>
            </a:r>
            <a:r>
              <a:rPr lang="en-US" altLang="zh-CN" sz="2400" dirty="0"/>
              <a:t>. The stimulus is a condition that requires a response when it arrives at a system.</a:t>
            </a:r>
          </a:p>
          <a:p>
            <a:pPr marL="514350" indent="-514350">
              <a:buFont typeface="+mj-lt"/>
              <a:buAutoNum type="arabicPeriod"/>
            </a:pPr>
            <a:r>
              <a:rPr lang="en-US" sz="2400" b="1" dirty="0"/>
              <a:t>Source of stimulus</a:t>
            </a:r>
            <a:r>
              <a:rPr lang="en-US" sz="2400" dirty="0"/>
              <a:t>. This is some entity (a human, a computer system, or any other actuator) that generated the stimulus.</a:t>
            </a:r>
          </a:p>
          <a:p>
            <a:pPr marL="514350" indent="-514350">
              <a:buFont typeface="+mj-lt"/>
              <a:buAutoNum type="arabicPeriod"/>
            </a:pPr>
            <a:r>
              <a:rPr lang="en-US" altLang="zh-CN" sz="2400" b="1" dirty="0"/>
              <a:t>Response</a:t>
            </a:r>
            <a:r>
              <a:rPr lang="en-US" altLang="zh-CN" sz="2400" dirty="0"/>
              <a:t>. The response is the activity undertaken as the result of the arrival of the stimulus. </a:t>
            </a:r>
          </a:p>
          <a:p>
            <a:pPr marL="514350" indent="-514350">
              <a:buFont typeface="+mj-lt"/>
              <a:buAutoNum type="arabicPeriod"/>
            </a:pPr>
            <a:r>
              <a:rPr lang="en-US" altLang="zh-CN" sz="2400" b="1" dirty="0"/>
              <a:t>Response measure</a:t>
            </a:r>
            <a:r>
              <a:rPr lang="en-US" altLang="zh-CN" sz="2400" dirty="0"/>
              <a:t>. When the response occurs, it should be measurable in some fashion so that the requirement can be tested. </a:t>
            </a:r>
          </a:p>
          <a:p>
            <a:pPr marL="514350" indent="-514350">
              <a:buFont typeface="+mj-lt"/>
              <a:buAutoNum type="arabicPeriod"/>
            </a:pPr>
            <a:r>
              <a:rPr lang="en-US" sz="2400" b="1" dirty="0"/>
              <a:t>Environment</a:t>
            </a:r>
            <a:r>
              <a:rPr lang="en-US" sz="2400" dirty="0"/>
              <a:t>. The stimulus occurs under certain conditions. The system may be in an overload condition or in normal operation, or some other relevant state.  </a:t>
            </a:r>
          </a:p>
          <a:p>
            <a:pPr marL="514350" indent="-514350">
              <a:buFont typeface="+mj-lt"/>
              <a:buAutoNum type="arabicPeriod"/>
            </a:pPr>
            <a:r>
              <a:rPr lang="en-US" sz="2400" b="1" dirty="0"/>
              <a:t>Artifact</a:t>
            </a:r>
            <a:r>
              <a:rPr lang="en-US" sz="2400" dirty="0"/>
              <a:t>. This may be a collection of systems, the whole system, or some piece or pieces of it. </a:t>
            </a:r>
            <a:r>
              <a:rPr lang="en-US" altLang="zh-CN" sz="2400" dirty="0"/>
              <a:t>Some artifact is stimulated. </a:t>
            </a:r>
            <a:endParaRPr lang="en-US" sz="2400" dirty="0"/>
          </a:p>
          <a:p>
            <a:endParaRPr lang="en-US" sz="2400" dirty="0"/>
          </a:p>
          <a:p>
            <a:endParaRPr lang="en-US" sz="2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8624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sz="4000" i="1" dirty="0">
                <a:solidFill>
                  <a:schemeClr val="tx2"/>
                </a:solidFill>
              </a:rPr>
              <a:t>General</a:t>
            </a:r>
            <a:r>
              <a:rPr lang="en-US" sz="4000" dirty="0">
                <a:solidFill>
                  <a:schemeClr val="tx2"/>
                </a:solidFill>
              </a:rPr>
              <a:t> quality attribute scenarios </a:t>
            </a:r>
            <a:r>
              <a:rPr lang="en-US" sz="4000" dirty="0"/>
              <a:t>are system independent and can, potentially, pertain to any system</a:t>
            </a:r>
          </a:p>
          <a:p>
            <a:r>
              <a:rPr lang="en-US" altLang="zh-CN" sz="4000" i="1" dirty="0">
                <a:solidFill>
                  <a:schemeClr val="tx2"/>
                </a:solidFill>
              </a:rPr>
              <a:t>C</a:t>
            </a:r>
            <a:r>
              <a:rPr lang="en-US" sz="4000" i="1" dirty="0">
                <a:solidFill>
                  <a:schemeClr val="tx2"/>
                </a:solidFill>
              </a:rPr>
              <a:t>oncrete</a:t>
            </a:r>
            <a:r>
              <a:rPr lang="en-US" sz="4000" dirty="0">
                <a:solidFill>
                  <a:schemeClr val="tx2"/>
                </a:solidFill>
              </a:rPr>
              <a:t> quality attribute scenarios</a:t>
            </a:r>
            <a:r>
              <a:rPr lang="en-US" sz="4000" dirty="0"/>
              <a:t> are specific to the particular system under consideration. </a:t>
            </a:r>
          </a:p>
          <a:p>
            <a:endParaRPr lang="en-US" sz="4000" dirty="0"/>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99534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dirty="0"/>
              <a:t>Example general scenario for availability:</a:t>
            </a:r>
          </a:p>
          <a:p>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pic>
        <p:nvPicPr>
          <p:cNvPr id="5" name="Picture 4"/>
          <p:cNvPicPr/>
          <p:nvPr/>
        </p:nvPicPr>
        <p:blipFill>
          <a:blip r:embed="rId2"/>
          <a:stretch>
            <a:fillRect/>
          </a:stretch>
        </p:blipFill>
        <p:spPr>
          <a:xfrm>
            <a:off x="2063552" y="2420889"/>
            <a:ext cx="8208912" cy="3059023"/>
          </a:xfrm>
          <a:prstGeom prst="rect">
            <a:avLst/>
          </a:prstGeom>
        </p:spPr>
      </p:pic>
    </p:spTree>
    <p:extLst>
      <p:ext uri="{BB962C8B-B14F-4D97-AF65-F5344CB8AC3E}">
        <p14:creationId xmlns:p14="http://schemas.microsoft.com/office/powerpoint/2010/main" val="16086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 Attributes Through Tactics</a:t>
            </a:r>
          </a:p>
        </p:txBody>
      </p:sp>
      <p:sp>
        <p:nvSpPr>
          <p:cNvPr id="3" name="Content Placeholder 2"/>
          <p:cNvSpPr>
            <a:spLocks noGrp="1"/>
          </p:cNvSpPr>
          <p:nvPr>
            <p:ph idx="1"/>
          </p:nvPr>
        </p:nvSpPr>
        <p:spPr/>
        <p:txBody>
          <a:bodyPr>
            <a:noAutofit/>
          </a:bodyPr>
          <a:lstStyle/>
          <a:p>
            <a:r>
              <a:rPr lang="en-US" sz="3600" dirty="0"/>
              <a:t>There are a collection of primitive design techniques that an architect can use to </a:t>
            </a:r>
            <a:r>
              <a:rPr lang="en-US" sz="3600" dirty="0">
                <a:highlight>
                  <a:srgbClr val="FFFF00"/>
                </a:highlight>
              </a:rPr>
              <a:t>achieve a quality attribute response. </a:t>
            </a:r>
          </a:p>
          <a:p>
            <a:r>
              <a:rPr lang="en-US" sz="3600" dirty="0"/>
              <a:t>We call these architectural design primitives </a:t>
            </a:r>
            <a:r>
              <a:rPr lang="en-US" sz="3600" i="1" dirty="0">
                <a:highlight>
                  <a:srgbClr val="FFFF00"/>
                </a:highlight>
              </a:rPr>
              <a:t>tactics</a:t>
            </a:r>
            <a:r>
              <a:rPr lang="en-US" sz="3600" dirty="0">
                <a:highlight>
                  <a:srgbClr val="FFFF00"/>
                </a:highlight>
              </a:rPr>
              <a:t>.</a:t>
            </a:r>
          </a:p>
          <a:p>
            <a:r>
              <a:rPr lang="en-US" sz="3600" dirty="0"/>
              <a:t>Tactics, like design patterns, are techniques that architects have been using for years. </a:t>
            </a:r>
          </a:p>
          <a:p>
            <a:r>
              <a:rPr lang="en-US" sz="3600" dirty="0"/>
              <a:t>We do not </a:t>
            </a:r>
            <a:r>
              <a:rPr lang="en-US" sz="3600" i="1" dirty="0"/>
              <a:t>invent</a:t>
            </a:r>
            <a:r>
              <a:rPr lang="en-US" sz="3600" dirty="0"/>
              <a:t> tactics, we simply capture what architects do in practice.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13683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BE33E-F485-4297-B7C1-65CAC165C2F4}"/>
              </a:ext>
            </a:extLst>
          </p:cNvPr>
          <p:cNvSpPr>
            <a:spLocks noGrp="1"/>
          </p:cNvSpPr>
          <p:nvPr>
            <p:ph type="title"/>
          </p:nvPr>
        </p:nvSpPr>
        <p:spPr/>
        <p:txBody>
          <a:bodyPr/>
          <a:lstStyle/>
          <a:p>
            <a:r>
              <a:rPr lang="en-US" altLang="zh-CN" dirty="0"/>
              <a:t>Tactics:</a:t>
            </a:r>
            <a:r>
              <a:rPr lang="zh-CN" altLang="en-US" dirty="0"/>
              <a:t> </a:t>
            </a:r>
            <a:r>
              <a:rPr lang="en-US" altLang="zh-CN" dirty="0"/>
              <a:t>examples</a:t>
            </a:r>
            <a:endParaRPr lang="zh-CN" altLang="en-US" dirty="0"/>
          </a:p>
        </p:txBody>
      </p:sp>
      <p:sp>
        <p:nvSpPr>
          <p:cNvPr id="3" name="内容占位符 2">
            <a:extLst>
              <a:ext uri="{FF2B5EF4-FFF2-40B4-BE49-F238E27FC236}">
                <a16:creationId xmlns:a16="http://schemas.microsoft.com/office/drawing/2014/main" id="{7D40A558-B44E-4C24-86C0-467B5FCD4C34}"/>
              </a:ext>
            </a:extLst>
          </p:cNvPr>
          <p:cNvSpPr>
            <a:spLocks noGrp="1"/>
          </p:cNvSpPr>
          <p:nvPr>
            <p:ph idx="1"/>
          </p:nvPr>
        </p:nvSpPr>
        <p:spPr/>
        <p:txBody>
          <a:bodyPr/>
          <a:lstStyle/>
          <a:p>
            <a:r>
              <a:rPr lang="en-US" altLang="zh-CN" dirty="0">
                <a:solidFill>
                  <a:srgbClr val="C00000"/>
                </a:solidFill>
              </a:rPr>
              <a:t>Resource scheduling </a:t>
            </a:r>
            <a:r>
              <a:rPr lang="en-US" altLang="zh-CN" dirty="0"/>
              <a:t>is a tactic for performance</a:t>
            </a:r>
            <a:endParaRPr lang="zh-CN" altLang="en-US" dirty="0"/>
          </a:p>
        </p:txBody>
      </p:sp>
      <p:sp>
        <p:nvSpPr>
          <p:cNvPr id="4" name="页脚占位符 3">
            <a:extLst>
              <a:ext uri="{FF2B5EF4-FFF2-40B4-BE49-F238E27FC236}">
                <a16:creationId xmlns:a16="http://schemas.microsoft.com/office/drawing/2014/main" id="{C09AA5AC-D31A-496A-9970-5C41AC3E0EDC}"/>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
        <p:nvSpPr>
          <p:cNvPr id="5" name="Rectangle 2">
            <a:extLst>
              <a:ext uri="{FF2B5EF4-FFF2-40B4-BE49-F238E27FC236}">
                <a16:creationId xmlns:a16="http://schemas.microsoft.com/office/drawing/2014/main" id="{FBE33373-E12F-4BD6-8884-3B5AA8891848}"/>
              </a:ext>
            </a:extLst>
          </p:cNvPr>
          <p:cNvSpPr>
            <a:spLocks noChangeArrowheads="1"/>
          </p:cNvSpPr>
          <p:nvPr/>
        </p:nvSpPr>
        <p:spPr bwMode="auto">
          <a:xfrm>
            <a:off x="7620000" y="3337768"/>
            <a:ext cx="990600" cy="495300"/>
          </a:xfrm>
          <a:prstGeom prst="rect">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r>
              <a:rPr lang="en-US" altLang="zh-CN" sz="2400" b="0">
                <a:latin typeface="Tahoma" panose="020B0604030504040204" pitchFamily="34" charset="0"/>
              </a:rPr>
              <a:t>   P</a:t>
            </a:r>
            <a:endParaRPr lang="zh-CN" altLang="en-US" sz="2400" b="0">
              <a:latin typeface="Tahoma" panose="020B0604030504040204" pitchFamily="34" charset="0"/>
            </a:endParaRPr>
          </a:p>
        </p:txBody>
      </p:sp>
      <p:sp>
        <p:nvSpPr>
          <p:cNvPr id="6" name="Oval 4">
            <a:extLst>
              <a:ext uri="{FF2B5EF4-FFF2-40B4-BE49-F238E27FC236}">
                <a16:creationId xmlns:a16="http://schemas.microsoft.com/office/drawing/2014/main" id="{7E88AA20-83C1-496A-BCF1-1C51C0D4F1CB}"/>
              </a:ext>
            </a:extLst>
          </p:cNvPr>
          <p:cNvSpPr>
            <a:spLocks noChangeArrowheads="1"/>
          </p:cNvSpPr>
          <p:nvPr/>
        </p:nvSpPr>
        <p:spPr bwMode="auto">
          <a:xfrm>
            <a:off x="3657600" y="24487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7" name="Oval 6">
            <a:extLst>
              <a:ext uri="{FF2B5EF4-FFF2-40B4-BE49-F238E27FC236}">
                <a16:creationId xmlns:a16="http://schemas.microsoft.com/office/drawing/2014/main" id="{44EFDDFA-91A6-4A65-953D-1A55D7C95B71}"/>
              </a:ext>
            </a:extLst>
          </p:cNvPr>
          <p:cNvSpPr>
            <a:spLocks noChangeArrowheads="1"/>
          </p:cNvSpPr>
          <p:nvPr/>
        </p:nvSpPr>
        <p:spPr bwMode="auto">
          <a:xfrm>
            <a:off x="3200400" y="33123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8" name="Oval 7">
            <a:extLst>
              <a:ext uri="{FF2B5EF4-FFF2-40B4-BE49-F238E27FC236}">
                <a16:creationId xmlns:a16="http://schemas.microsoft.com/office/drawing/2014/main" id="{61330B04-778C-4166-A2CA-BDF3B0F21762}"/>
              </a:ext>
            </a:extLst>
          </p:cNvPr>
          <p:cNvSpPr>
            <a:spLocks noChangeArrowheads="1"/>
          </p:cNvSpPr>
          <p:nvPr/>
        </p:nvSpPr>
        <p:spPr bwMode="auto">
          <a:xfrm>
            <a:off x="3505200" y="41378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9" name="Oval 8">
            <a:extLst>
              <a:ext uri="{FF2B5EF4-FFF2-40B4-BE49-F238E27FC236}">
                <a16:creationId xmlns:a16="http://schemas.microsoft.com/office/drawing/2014/main" id="{405EC1EE-F281-4C7B-915A-0FE0B32A7E08}"/>
              </a:ext>
            </a:extLst>
          </p:cNvPr>
          <p:cNvSpPr>
            <a:spLocks noChangeArrowheads="1"/>
          </p:cNvSpPr>
          <p:nvPr/>
        </p:nvSpPr>
        <p:spPr bwMode="auto">
          <a:xfrm>
            <a:off x="4495800" y="28805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0" name="Oval 9">
            <a:extLst>
              <a:ext uri="{FF2B5EF4-FFF2-40B4-BE49-F238E27FC236}">
                <a16:creationId xmlns:a16="http://schemas.microsoft.com/office/drawing/2014/main" id="{C88D2DF9-2925-4D6D-9C69-A5BF7C2FAA06}"/>
              </a:ext>
            </a:extLst>
          </p:cNvPr>
          <p:cNvSpPr>
            <a:spLocks noChangeArrowheads="1"/>
          </p:cNvSpPr>
          <p:nvPr/>
        </p:nvSpPr>
        <p:spPr bwMode="auto">
          <a:xfrm>
            <a:off x="4267200" y="36933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1" name="Right Arrow 5">
            <a:extLst>
              <a:ext uri="{FF2B5EF4-FFF2-40B4-BE49-F238E27FC236}">
                <a16:creationId xmlns:a16="http://schemas.microsoft.com/office/drawing/2014/main" id="{8AFE4B7A-5F90-43F3-A3C3-D844601C030C}"/>
              </a:ext>
            </a:extLst>
          </p:cNvPr>
          <p:cNvSpPr>
            <a:spLocks noChangeArrowheads="1"/>
          </p:cNvSpPr>
          <p:nvPr/>
        </p:nvSpPr>
        <p:spPr bwMode="auto">
          <a:xfrm>
            <a:off x="6072188" y="3458418"/>
            <a:ext cx="609600" cy="330200"/>
          </a:xfrm>
          <a:prstGeom prst="rightArrow">
            <a:avLst>
              <a:gd name="adj1" fmla="val 5000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2" name="TextBox 10">
            <a:extLst>
              <a:ext uri="{FF2B5EF4-FFF2-40B4-BE49-F238E27FC236}">
                <a16:creationId xmlns:a16="http://schemas.microsoft.com/office/drawing/2014/main" id="{9FD47EC0-232B-44DB-9180-A601CEE8658F}"/>
              </a:ext>
            </a:extLst>
          </p:cNvPr>
          <p:cNvSpPr txBox="1">
            <a:spLocks noChangeArrowheads="1"/>
          </p:cNvSpPr>
          <p:nvPr/>
        </p:nvSpPr>
        <p:spPr bwMode="auto">
          <a:xfrm>
            <a:off x="2133601" y="4907807"/>
            <a:ext cx="841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dirty="0">
                <a:latin typeface="Tahoma" panose="020B0604030504040204" pitchFamily="34" charset="0"/>
              </a:rPr>
              <a:t>Given</a:t>
            </a:r>
            <a:r>
              <a:rPr lang="en-US" altLang="zh-CN" sz="2400" b="0" dirty="0">
                <a:latin typeface="Tahoma" panose="020B0604030504040204" pitchFamily="34" charset="0"/>
              </a:rPr>
              <a:t>: </a:t>
            </a:r>
            <a:r>
              <a:rPr lang="en-US" altLang="zh-CN" sz="2400" b="0" i="1" dirty="0">
                <a:latin typeface="Tahoma" panose="020B0604030504040204" pitchFamily="34" charset="0"/>
              </a:rPr>
              <a:t>release time</a:t>
            </a:r>
            <a:r>
              <a:rPr lang="en-US" altLang="zh-CN" sz="2400" b="0" dirty="0">
                <a:latin typeface="Tahoma" panose="020B0604030504040204" pitchFamily="34" charset="0"/>
              </a:rPr>
              <a:t>, </a:t>
            </a:r>
            <a:r>
              <a:rPr lang="en-US" altLang="zh-CN" sz="2400" b="0" i="1" dirty="0">
                <a:latin typeface="Tahoma" panose="020B0604030504040204" pitchFamily="34" charset="0"/>
              </a:rPr>
              <a:t>workload of each task</a:t>
            </a:r>
          </a:p>
        </p:txBody>
      </p:sp>
      <p:sp>
        <p:nvSpPr>
          <p:cNvPr id="13" name="TextBox 12">
            <a:extLst>
              <a:ext uri="{FF2B5EF4-FFF2-40B4-BE49-F238E27FC236}">
                <a16:creationId xmlns:a16="http://schemas.microsoft.com/office/drawing/2014/main" id="{3BA3526F-1267-4FA5-8DF9-29AB1BF0C37B}"/>
              </a:ext>
            </a:extLst>
          </p:cNvPr>
          <p:cNvSpPr txBox="1">
            <a:spLocks noChangeArrowheads="1"/>
          </p:cNvSpPr>
          <p:nvPr/>
        </p:nvSpPr>
        <p:spPr bwMode="auto">
          <a:xfrm>
            <a:off x="2133601" y="5380881"/>
            <a:ext cx="841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b="0" dirty="0">
                <a:latin typeface="Tahoma" panose="020B0604030504040204" pitchFamily="34" charset="0"/>
              </a:rPr>
              <a:t>To determine </a:t>
            </a:r>
            <a:r>
              <a:rPr lang="en-US" altLang="zh-CN" sz="2400" dirty="0">
                <a:latin typeface="Tahoma" panose="020B0604030504040204" pitchFamily="34" charset="0"/>
              </a:rPr>
              <a:t>when</a:t>
            </a:r>
            <a:r>
              <a:rPr lang="en-US" altLang="zh-CN" sz="2400" b="0" dirty="0">
                <a:latin typeface="Tahoma" panose="020B0604030504040204" pitchFamily="34" charset="0"/>
              </a:rPr>
              <a:t> each task is executed</a:t>
            </a:r>
          </a:p>
        </p:txBody>
      </p:sp>
      <p:sp>
        <p:nvSpPr>
          <p:cNvPr id="14" name="TextBox 13">
            <a:extLst>
              <a:ext uri="{FF2B5EF4-FFF2-40B4-BE49-F238E27FC236}">
                <a16:creationId xmlns:a16="http://schemas.microsoft.com/office/drawing/2014/main" id="{EA38D39F-5EE7-4AFE-BC5D-F4F9D53A02D7}"/>
              </a:ext>
            </a:extLst>
          </p:cNvPr>
          <p:cNvSpPr txBox="1">
            <a:spLocks noChangeArrowheads="1"/>
          </p:cNvSpPr>
          <p:nvPr/>
        </p:nvSpPr>
        <p:spPr bwMode="auto">
          <a:xfrm>
            <a:off x="2133600" y="5911107"/>
            <a:ext cx="922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dirty="0">
                <a:latin typeface="Tahoma" panose="020B0604030504040204" pitchFamily="34" charset="0"/>
              </a:rPr>
              <a:t>Objectives</a:t>
            </a:r>
            <a:r>
              <a:rPr lang="en-US" altLang="zh-CN" sz="2400" b="0" dirty="0">
                <a:latin typeface="Tahoma" panose="020B0604030504040204" pitchFamily="34" charset="0"/>
              </a:rPr>
              <a:t>: to</a:t>
            </a:r>
            <a:r>
              <a:rPr lang="zh-CN" altLang="en-US" sz="2400" b="0" dirty="0">
                <a:latin typeface="Tahoma" panose="020B0604030504040204" pitchFamily="34" charset="0"/>
              </a:rPr>
              <a:t> </a:t>
            </a:r>
            <a:r>
              <a:rPr lang="en-US" altLang="zh-CN" sz="2400" b="0" dirty="0">
                <a:latin typeface="Tahoma" panose="020B0604030504040204" pitchFamily="34" charset="0"/>
              </a:rPr>
              <a:t>minimize</a:t>
            </a:r>
            <a:r>
              <a:rPr lang="zh-CN" altLang="en-US" sz="2400" b="0" dirty="0">
                <a:latin typeface="Tahoma" panose="020B0604030504040204" pitchFamily="34" charset="0"/>
              </a:rPr>
              <a:t> </a:t>
            </a:r>
            <a:r>
              <a:rPr lang="en-US" altLang="zh-CN" sz="2400" b="0" i="1" dirty="0">
                <a:latin typeface="Tahoma" panose="020B0604030504040204" pitchFamily="34" charset="0"/>
              </a:rPr>
              <a:t>average completion time of the tasks</a:t>
            </a:r>
          </a:p>
        </p:txBody>
      </p:sp>
    </p:spTree>
    <p:extLst>
      <p:ext uri="{BB962C8B-B14F-4D97-AF65-F5344CB8AC3E}">
        <p14:creationId xmlns:p14="http://schemas.microsoft.com/office/powerpoint/2010/main" val="26664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9F2E8-B1E2-48FA-A663-42FDBE41BA2F}"/>
              </a:ext>
            </a:extLst>
          </p:cNvPr>
          <p:cNvSpPr>
            <a:spLocks noGrp="1"/>
          </p:cNvSpPr>
          <p:nvPr>
            <p:ph type="title"/>
          </p:nvPr>
        </p:nvSpPr>
        <p:spPr/>
        <p:txBody>
          <a:bodyPr/>
          <a:lstStyle/>
          <a:p>
            <a:r>
              <a:rPr lang="en-US" altLang="zh-CN" dirty="0"/>
              <a:t>Tactic </a:t>
            </a:r>
            <a:r>
              <a:rPr lang="en-US" altLang="zh-CN" dirty="0" err="1"/>
              <a:t>v.s</a:t>
            </a:r>
            <a:r>
              <a:rPr lang="en-US" altLang="zh-CN" dirty="0"/>
              <a:t>. Architectural pattern</a:t>
            </a:r>
            <a:endParaRPr lang="zh-CN" altLang="en-US" dirty="0"/>
          </a:p>
        </p:txBody>
      </p:sp>
      <p:sp>
        <p:nvSpPr>
          <p:cNvPr id="3" name="内容占位符 2">
            <a:extLst>
              <a:ext uri="{FF2B5EF4-FFF2-40B4-BE49-F238E27FC236}">
                <a16:creationId xmlns:a16="http://schemas.microsoft.com/office/drawing/2014/main" id="{EA31480B-2EAF-4629-986B-701AF5E35277}"/>
              </a:ext>
            </a:extLst>
          </p:cNvPr>
          <p:cNvSpPr>
            <a:spLocks noGrp="1"/>
          </p:cNvSpPr>
          <p:nvPr>
            <p:ph idx="1"/>
          </p:nvPr>
        </p:nvSpPr>
        <p:spPr/>
        <p:txBody>
          <a:bodyPr>
            <a:normAutofit/>
          </a:bodyPr>
          <a:lstStyle/>
          <a:p>
            <a:r>
              <a:rPr lang="en-US" altLang="zh-CN" sz="3200" dirty="0"/>
              <a:t>A tactic is a design decision for a single quality attribute</a:t>
            </a:r>
          </a:p>
          <a:p>
            <a:r>
              <a:rPr lang="en-US" altLang="zh-CN" sz="3200" dirty="0"/>
              <a:t>A tactic does not consider tradeoffs among quality attributes</a:t>
            </a:r>
          </a:p>
          <a:p>
            <a:r>
              <a:rPr lang="en-US" altLang="zh-CN" sz="3200" dirty="0"/>
              <a:t>Architectural patterns can be seen as “packages” of tactics, in which tradeoffs are considered</a:t>
            </a:r>
          </a:p>
          <a:p>
            <a:pPr marL="0" indent="0">
              <a:buNone/>
            </a:pPr>
            <a:endParaRPr lang="zh-CN" altLang="en-US" sz="3200" dirty="0"/>
          </a:p>
        </p:txBody>
      </p:sp>
      <p:sp>
        <p:nvSpPr>
          <p:cNvPr id="4" name="页脚占位符 3">
            <a:extLst>
              <a:ext uri="{FF2B5EF4-FFF2-40B4-BE49-F238E27FC236}">
                <a16:creationId xmlns:a16="http://schemas.microsoft.com/office/drawing/2014/main" id="{CA749138-5160-4A92-80E6-D003ABBF3863}"/>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29880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9F2E8-B1E2-48FA-A663-42FDBE41BA2F}"/>
              </a:ext>
            </a:extLst>
          </p:cNvPr>
          <p:cNvSpPr>
            <a:spLocks noGrp="1"/>
          </p:cNvSpPr>
          <p:nvPr>
            <p:ph type="title"/>
          </p:nvPr>
        </p:nvSpPr>
        <p:spPr/>
        <p:txBody>
          <a:bodyPr/>
          <a:lstStyle/>
          <a:p>
            <a:r>
              <a:rPr lang="en-US" altLang="zh-CN" dirty="0"/>
              <a:t>Tactic </a:t>
            </a:r>
            <a:r>
              <a:rPr lang="en-US" altLang="zh-CN" dirty="0" err="1"/>
              <a:t>v.s</a:t>
            </a:r>
            <a:r>
              <a:rPr lang="en-US" altLang="zh-CN" dirty="0"/>
              <a:t>. Architectural pattern</a:t>
            </a:r>
            <a:endParaRPr lang="zh-CN" altLang="en-US" dirty="0"/>
          </a:p>
        </p:txBody>
      </p:sp>
      <p:sp>
        <p:nvSpPr>
          <p:cNvPr id="3" name="内容占位符 2">
            <a:extLst>
              <a:ext uri="{FF2B5EF4-FFF2-40B4-BE49-F238E27FC236}">
                <a16:creationId xmlns:a16="http://schemas.microsoft.com/office/drawing/2014/main" id="{EA31480B-2EAF-4629-986B-701AF5E35277}"/>
              </a:ext>
            </a:extLst>
          </p:cNvPr>
          <p:cNvSpPr>
            <a:spLocks noGrp="1"/>
          </p:cNvSpPr>
          <p:nvPr>
            <p:ph idx="1"/>
          </p:nvPr>
        </p:nvSpPr>
        <p:spPr/>
        <p:txBody>
          <a:bodyPr>
            <a:noAutofit/>
          </a:bodyPr>
          <a:lstStyle/>
          <a:p>
            <a:r>
              <a:rPr lang="en-US" altLang="zh-CN" sz="3600" dirty="0"/>
              <a:t>A tactic is a design decision for a single quality attribute</a:t>
            </a:r>
          </a:p>
          <a:p>
            <a:r>
              <a:rPr lang="en-US" altLang="zh-CN" sz="3600" dirty="0"/>
              <a:t>A tactic does not consider tradeoffs among quality attributes</a:t>
            </a:r>
          </a:p>
          <a:p>
            <a:r>
              <a:rPr lang="en-US" altLang="zh-CN" sz="3600" dirty="0"/>
              <a:t>Architectural patterns can be seen as “packages” of tactics, in which tradeoffs </a:t>
            </a:r>
            <a:r>
              <a:rPr lang="en-US" altLang="zh-CN" sz="3600"/>
              <a:t>are considered</a:t>
            </a:r>
            <a:endParaRPr lang="en-US" altLang="zh-CN" sz="3600" dirty="0"/>
          </a:p>
          <a:p>
            <a:r>
              <a:rPr lang="en-US" altLang="zh-CN" sz="3600" dirty="0">
                <a:highlight>
                  <a:srgbClr val="00FFFF"/>
                </a:highlight>
              </a:rPr>
              <a:t>Do we need to study both architectural patterns and tactics?</a:t>
            </a:r>
          </a:p>
          <a:p>
            <a:pPr marL="0" indent="0">
              <a:buNone/>
            </a:pPr>
            <a:endParaRPr lang="zh-CN" altLang="en-US" sz="3600" dirty="0"/>
          </a:p>
        </p:txBody>
      </p:sp>
      <p:sp>
        <p:nvSpPr>
          <p:cNvPr id="4" name="页脚占位符 3">
            <a:extLst>
              <a:ext uri="{FF2B5EF4-FFF2-40B4-BE49-F238E27FC236}">
                <a16:creationId xmlns:a16="http://schemas.microsoft.com/office/drawing/2014/main" id="{CA749138-5160-4A92-80E6-D003ABBF3863}"/>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34095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sz="3200" dirty="0"/>
              <a:t>System requirements can be categorized as:</a:t>
            </a:r>
          </a:p>
          <a:p>
            <a:pPr lvl="1"/>
            <a:r>
              <a:rPr lang="en-US" sz="2800" b="1" dirty="0"/>
              <a:t>Functional requirements </a:t>
            </a:r>
            <a:r>
              <a:rPr lang="en-US" sz="2800" dirty="0"/>
              <a:t>state what the system must do, how it must behave or react to run-time stimuli.</a:t>
            </a:r>
          </a:p>
          <a:p>
            <a:pPr lvl="1"/>
            <a:r>
              <a:rPr lang="en-US" sz="2800" b="1" dirty="0"/>
              <a:t>Quality attribute requirements </a:t>
            </a:r>
            <a:r>
              <a:rPr lang="en-US" sz="2800" dirty="0"/>
              <a:t>qualify functional requirements, e.g., how fast the function must be performed, how resilient it must be to erroneous input, etc.</a:t>
            </a:r>
          </a:p>
          <a:p>
            <a:pPr lvl="1"/>
            <a:r>
              <a:rPr lang="en-US" sz="2800" b="1" dirty="0"/>
              <a:t>Constraints.</a:t>
            </a:r>
            <a:r>
              <a:rPr lang="en-US" sz="2800" dirty="0"/>
              <a:t> A constraint is a design decision with zero degrees of freedom.</a:t>
            </a:r>
          </a:p>
          <a:p>
            <a:endParaRPr lang="en-US" sz="3200" dirty="0"/>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8742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 Attributes Through Tactics</a:t>
            </a:r>
          </a:p>
        </p:txBody>
      </p:sp>
      <p:sp>
        <p:nvSpPr>
          <p:cNvPr id="3" name="Content Placeholder 2"/>
          <p:cNvSpPr>
            <a:spLocks noGrp="1"/>
          </p:cNvSpPr>
          <p:nvPr>
            <p:ph idx="1"/>
          </p:nvPr>
        </p:nvSpPr>
        <p:spPr/>
        <p:txBody>
          <a:bodyPr>
            <a:normAutofit/>
          </a:bodyPr>
          <a:lstStyle/>
          <a:p>
            <a:r>
              <a:rPr lang="en-US" sz="3200" dirty="0"/>
              <a:t>We need to isolate, catalog, and describe the tactics. Why do we do this?  </a:t>
            </a:r>
          </a:p>
          <a:p>
            <a:pPr marL="971550" lvl="1" indent="-514350">
              <a:buFont typeface="+mj-lt"/>
              <a:buAutoNum type="arabicPeriod"/>
            </a:pPr>
            <a:r>
              <a:rPr lang="en-US" sz="2800" dirty="0">
                <a:highlight>
                  <a:srgbClr val="FFFF00"/>
                </a:highlight>
              </a:rPr>
              <a:t>Design patterns </a:t>
            </a:r>
            <a:r>
              <a:rPr lang="en-US" sz="2800" dirty="0"/>
              <a:t>are complex, and often difficult to apply as is; </a:t>
            </a:r>
            <a:r>
              <a:rPr lang="en-US" sz="2800" dirty="0">
                <a:highlight>
                  <a:srgbClr val="FFFF00"/>
                </a:highlight>
              </a:rPr>
              <a:t>architects need to modify and adapt them</a:t>
            </a:r>
            <a:r>
              <a:rPr lang="en-US" sz="2800" dirty="0"/>
              <a:t>. </a:t>
            </a:r>
          </a:p>
          <a:p>
            <a:pPr marL="971550" lvl="1" indent="-514350">
              <a:buFont typeface="+mj-lt"/>
              <a:buAutoNum type="arabicPeriod"/>
            </a:pPr>
            <a:r>
              <a:rPr lang="en-US" sz="2800" dirty="0"/>
              <a:t>If no pattern exists to realize the architect’s design goal, tactics allow the architect to construct a design fragment from “first principles”. </a:t>
            </a:r>
          </a:p>
          <a:p>
            <a:pPr marL="971550" lvl="1" indent="-514350">
              <a:buFont typeface="+mj-lt"/>
              <a:buAutoNum type="arabicPeriod"/>
            </a:pPr>
            <a:r>
              <a:rPr lang="en-US" sz="2800" dirty="0"/>
              <a:t>By cataloguing tactics, we will have a choice of </a:t>
            </a:r>
            <a:r>
              <a:rPr lang="en-US" sz="2800" dirty="0">
                <a:highlight>
                  <a:srgbClr val="FFFF00"/>
                </a:highlight>
              </a:rPr>
              <a:t>multiple tactics to improve a particular quality attribute. </a:t>
            </a:r>
            <a:r>
              <a:rPr lang="en-US" sz="2800" dirty="0"/>
              <a:t>The choice of which tactic</a:t>
            </a:r>
            <a:r>
              <a:rPr lang="en-US" altLang="zh-CN" sz="2800" dirty="0"/>
              <a:t>s</a:t>
            </a:r>
            <a:r>
              <a:rPr lang="en-US" sz="2800" dirty="0"/>
              <a:t> to use depends on factors such as the cost to implement. </a:t>
            </a:r>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62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Guiding Quality Design Decisions</a:t>
            </a:r>
          </a:p>
        </p:txBody>
      </p:sp>
      <p:sp>
        <p:nvSpPr>
          <p:cNvPr id="3" name="Content Placeholder 2"/>
          <p:cNvSpPr>
            <a:spLocks noGrp="1"/>
          </p:cNvSpPr>
          <p:nvPr>
            <p:ph idx="1"/>
          </p:nvPr>
        </p:nvSpPr>
        <p:spPr/>
        <p:txBody>
          <a:bodyPr>
            <a:normAutofit/>
          </a:bodyPr>
          <a:lstStyle/>
          <a:p>
            <a:r>
              <a:rPr lang="en-US" dirty="0"/>
              <a:t>Architecture design is a systematic approach to making design decisions.</a:t>
            </a:r>
          </a:p>
          <a:p>
            <a:r>
              <a:rPr lang="en-US" dirty="0"/>
              <a:t>We categorize the design decisions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577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of Responsibilities</a:t>
            </a:r>
          </a:p>
        </p:txBody>
      </p:sp>
      <p:sp>
        <p:nvSpPr>
          <p:cNvPr id="3" name="Content Placeholder 2"/>
          <p:cNvSpPr>
            <a:spLocks noGrp="1"/>
          </p:cNvSpPr>
          <p:nvPr>
            <p:ph idx="1"/>
          </p:nvPr>
        </p:nvSpPr>
        <p:spPr/>
        <p:txBody>
          <a:bodyPr>
            <a:normAutofit/>
          </a:bodyPr>
          <a:lstStyle/>
          <a:p>
            <a:r>
              <a:rPr lang="en-US" sz="3600" dirty="0"/>
              <a:t>Decisions involving allocation of responsibilities include:</a:t>
            </a:r>
          </a:p>
          <a:p>
            <a:pPr lvl="1"/>
            <a:r>
              <a:rPr lang="en-US" sz="3200" dirty="0"/>
              <a:t>identifying the responsibilities including </a:t>
            </a:r>
            <a:r>
              <a:rPr lang="en-US" sz="3200" i="1" dirty="0">
                <a:highlight>
                  <a:srgbClr val="FFFF00"/>
                </a:highlight>
              </a:rPr>
              <a:t>basic system functions</a:t>
            </a:r>
            <a:r>
              <a:rPr lang="en-US" sz="3200" dirty="0"/>
              <a:t>, </a:t>
            </a:r>
            <a:r>
              <a:rPr lang="en-US" sz="3200" i="1" dirty="0">
                <a:highlight>
                  <a:srgbClr val="FFFF00"/>
                </a:highlight>
              </a:rPr>
              <a:t>architectural infrastructure</a:t>
            </a:r>
            <a:r>
              <a:rPr lang="en-US" sz="3200" dirty="0"/>
              <a:t>, and </a:t>
            </a:r>
            <a:r>
              <a:rPr lang="en-US" sz="3200" i="1" dirty="0">
                <a:highlight>
                  <a:srgbClr val="FFFF00"/>
                </a:highlight>
              </a:rPr>
              <a:t>satisfaction of quality attributes</a:t>
            </a:r>
            <a:r>
              <a:rPr lang="en-US" sz="3200" dirty="0"/>
              <a:t>. </a:t>
            </a:r>
          </a:p>
          <a:p>
            <a:pPr lvl="1"/>
            <a:r>
              <a:rPr lang="en-US" sz="3200" dirty="0"/>
              <a:t>determining how these responsibilities are </a:t>
            </a:r>
            <a:r>
              <a:rPr lang="en-US" sz="3200" dirty="0">
                <a:highlight>
                  <a:srgbClr val="FFFF00"/>
                </a:highlight>
              </a:rPr>
              <a:t>allocated to </a:t>
            </a:r>
            <a:r>
              <a:rPr lang="en-US" sz="3200" dirty="0"/>
              <a:t>non-runtime and runtime </a:t>
            </a:r>
            <a:r>
              <a:rPr lang="en-US" sz="3200" dirty="0">
                <a:highlight>
                  <a:srgbClr val="FFFF00"/>
                </a:highlight>
              </a:rPr>
              <a:t>elements</a:t>
            </a:r>
            <a:r>
              <a:rPr lang="en-US" sz="3200" dirty="0"/>
              <a:t> (namely, modules, components, and connectors). </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63624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Coordination Model</a:t>
            </a:r>
          </a:p>
        </p:txBody>
      </p:sp>
      <p:sp>
        <p:nvSpPr>
          <p:cNvPr id="3" name="Content Placeholder 2"/>
          <p:cNvSpPr>
            <a:spLocks noGrp="1"/>
          </p:cNvSpPr>
          <p:nvPr>
            <p:ph idx="1"/>
          </p:nvPr>
        </p:nvSpPr>
        <p:spPr/>
        <p:txBody>
          <a:bodyPr>
            <a:normAutofit/>
          </a:bodyPr>
          <a:lstStyle/>
          <a:p>
            <a:r>
              <a:rPr lang="en-US" sz="3200" dirty="0"/>
              <a:t>Decisions about the coordination model include:</a:t>
            </a:r>
          </a:p>
          <a:p>
            <a:pPr lvl="1"/>
            <a:r>
              <a:rPr lang="en-US" sz="2800" dirty="0"/>
              <a:t>identify the </a:t>
            </a:r>
            <a:r>
              <a:rPr lang="en-US" sz="2800" dirty="0">
                <a:highlight>
                  <a:srgbClr val="FFFF00"/>
                </a:highlight>
              </a:rPr>
              <a:t>elements of the system that must coordinate</a:t>
            </a:r>
            <a:r>
              <a:rPr lang="en-US" sz="2800" dirty="0"/>
              <a:t>, or are prohibited from coordinating</a:t>
            </a:r>
          </a:p>
          <a:p>
            <a:pPr lvl="1"/>
            <a:r>
              <a:rPr lang="en-US" sz="2800" dirty="0"/>
              <a:t>determining the </a:t>
            </a:r>
            <a:r>
              <a:rPr lang="en-US" sz="2800" dirty="0">
                <a:highlight>
                  <a:srgbClr val="FFFF00"/>
                </a:highlight>
              </a:rPr>
              <a:t>properties of the coordination</a:t>
            </a:r>
            <a:r>
              <a:rPr lang="en-US" sz="2800" dirty="0"/>
              <a:t>, such as timeliness, currency, correctness, and consistency</a:t>
            </a:r>
          </a:p>
          <a:p>
            <a:pPr lvl="1"/>
            <a:r>
              <a:rPr lang="en-US" sz="2800" dirty="0"/>
              <a:t>choosing the </a:t>
            </a:r>
            <a:r>
              <a:rPr lang="en-US" sz="2800" dirty="0">
                <a:highlight>
                  <a:srgbClr val="FFFF00"/>
                </a:highlight>
              </a:rPr>
              <a:t>communication mechanisms </a:t>
            </a:r>
            <a:r>
              <a:rPr lang="en-US" sz="2800" dirty="0"/>
              <a:t>that realize those properties.  </a:t>
            </a:r>
          </a:p>
          <a:p>
            <a:pPr lvl="2"/>
            <a:r>
              <a:rPr lang="en-US" sz="2400" dirty="0" err="1"/>
              <a:t>stateful</a:t>
            </a:r>
            <a:r>
              <a:rPr lang="en-US" sz="2400" dirty="0"/>
              <a:t> vs. stateless, </a:t>
            </a:r>
          </a:p>
          <a:p>
            <a:pPr lvl="2"/>
            <a:r>
              <a:rPr lang="en-US" sz="2400" dirty="0"/>
              <a:t>synchronous vs. asynchronous, </a:t>
            </a:r>
          </a:p>
          <a:p>
            <a:pPr lvl="2"/>
            <a:r>
              <a:rPr lang="en-US" sz="2400" dirty="0"/>
              <a:t>guaranteed vs. non-guaranteed delivery, and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491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normAutofit/>
          </a:bodyPr>
          <a:lstStyle/>
          <a:p>
            <a:r>
              <a:rPr lang="en-US" sz="3600" dirty="0"/>
              <a:t>Decisions about the data model include:</a:t>
            </a:r>
          </a:p>
          <a:p>
            <a:pPr lvl="1"/>
            <a:r>
              <a:rPr lang="en-US" sz="3200" dirty="0"/>
              <a:t>choosing the major </a:t>
            </a:r>
            <a:r>
              <a:rPr lang="en-US" sz="3200" dirty="0">
                <a:highlight>
                  <a:srgbClr val="FFFF00"/>
                </a:highlight>
              </a:rPr>
              <a:t>data abstractions, their operations, and their properties</a:t>
            </a:r>
            <a:r>
              <a:rPr lang="en-US" sz="3200" dirty="0"/>
              <a:t>. </a:t>
            </a:r>
          </a:p>
          <a:p>
            <a:pPr lvl="1"/>
            <a:r>
              <a:rPr lang="en-US" sz="3200" dirty="0">
                <a:highlight>
                  <a:srgbClr val="FFFF00"/>
                </a:highlight>
              </a:rPr>
              <a:t>metadata </a:t>
            </a:r>
            <a:r>
              <a:rPr lang="en-US" sz="3200" dirty="0"/>
              <a:t>needed for consistent interpretation of the data</a:t>
            </a:r>
          </a:p>
          <a:p>
            <a:pPr lvl="1"/>
            <a:r>
              <a:rPr lang="en-US" sz="3200" dirty="0">
                <a:highlight>
                  <a:srgbClr val="FFFF00"/>
                </a:highlight>
              </a:rPr>
              <a:t>organization of the data</a:t>
            </a:r>
            <a:r>
              <a:rPr lang="en-US" sz="3200" dirty="0"/>
              <a:t>,</a:t>
            </a:r>
            <a:r>
              <a:rPr lang="zh-CN" altLang="en-US" sz="3200" dirty="0"/>
              <a:t> </a:t>
            </a:r>
            <a:r>
              <a:rPr lang="en-US" altLang="zh-CN" sz="3200" dirty="0"/>
              <a:t>i.e.,</a:t>
            </a:r>
            <a:r>
              <a:rPr lang="zh-CN" altLang="en-US" sz="3200" dirty="0"/>
              <a:t> </a:t>
            </a:r>
            <a:r>
              <a:rPr lang="en-US" altLang="zh-CN" sz="3200" dirty="0"/>
              <a:t>to</a:t>
            </a:r>
            <a:r>
              <a:rPr lang="zh-CN" altLang="en-US" sz="3200" dirty="0"/>
              <a:t> </a:t>
            </a:r>
            <a:r>
              <a:rPr lang="en-US" altLang="zh-CN" sz="3200" dirty="0"/>
              <a:t>decide </a:t>
            </a:r>
            <a:r>
              <a:rPr lang="en-US" sz="3200" dirty="0"/>
              <a:t>whether the data is going to be kept in a relational data base, a collection of objects or both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7794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of Resources</a:t>
            </a:r>
          </a:p>
        </p:txBody>
      </p:sp>
      <p:sp>
        <p:nvSpPr>
          <p:cNvPr id="3" name="Content Placeholder 2"/>
          <p:cNvSpPr>
            <a:spLocks noGrp="1"/>
          </p:cNvSpPr>
          <p:nvPr>
            <p:ph idx="1"/>
          </p:nvPr>
        </p:nvSpPr>
        <p:spPr/>
        <p:txBody>
          <a:bodyPr>
            <a:normAutofit/>
          </a:bodyPr>
          <a:lstStyle/>
          <a:p>
            <a:r>
              <a:rPr lang="en-US" sz="3600" dirty="0"/>
              <a:t>Decisions for management of resources include:</a:t>
            </a:r>
          </a:p>
          <a:p>
            <a:pPr lvl="1"/>
            <a:r>
              <a:rPr lang="en-US" sz="3200" dirty="0"/>
              <a:t>identifying the </a:t>
            </a:r>
            <a:r>
              <a:rPr lang="en-US" sz="3200" dirty="0">
                <a:highlight>
                  <a:srgbClr val="FFFF00"/>
                </a:highlight>
              </a:rPr>
              <a:t>resources </a:t>
            </a:r>
            <a:r>
              <a:rPr lang="en-US" sz="3200" dirty="0"/>
              <a:t>that must be managed and determining the limits for each</a:t>
            </a:r>
          </a:p>
          <a:p>
            <a:pPr lvl="1"/>
            <a:r>
              <a:rPr lang="en-US" sz="3200" dirty="0"/>
              <a:t>determining which system </a:t>
            </a:r>
            <a:r>
              <a:rPr lang="en-US" sz="3200" dirty="0">
                <a:highlight>
                  <a:srgbClr val="FFFF00"/>
                </a:highlight>
              </a:rPr>
              <a:t>element(s) manage each resource </a:t>
            </a:r>
          </a:p>
          <a:p>
            <a:pPr lvl="1"/>
            <a:r>
              <a:rPr lang="en-US" sz="3200" dirty="0"/>
              <a:t>determining </a:t>
            </a:r>
            <a:r>
              <a:rPr lang="en-US" sz="3200" dirty="0">
                <a:highlight>
                  <a:srgbClr val="FFFF00"/>
                </a:highlight>
              </a:rPr>
              <a:t>how resources are shared </a:t>
            </a:r>
            <a:r>
              <a:rPr lang="en-US" sz="3200" dirty="0"/>
              <a:t>and the strategies employed when there is </a:t>
            </a:r>
            <a:r>
              <a:rPr lang="en-US" sz="3200" dirty="0">
                <a:highlight>
                  <a:srgbClr val="FFFF00"/>
                </a:highlight>
              </a:rPr>
              <a:t>contention</a:t>
            </a:r>
          </a:p>
          <a:p>
            <a:pPr lvl="1"/>
            <a:r>
              <a:rPr lang="en-US" sz="3200" dirty="0"/>
              <a:t>determining the impact of </a:t>
            </a:r>
            <a:r>
              <a:rPr lang="en-US" sz="3200" dirty="0">
                <a:highlight>
                  <a:srgbClr val="FFFF00"/>
                </a:highlight>
              </a:rPr>
              <a:t>saturation</a:t>
            </a:r>
            <a:r>
              <a:rPr lang="en-US" sz="3200" dirty="0"/>
              <a:t> on different resources.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058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Among Architectural Elements</a:t>
            </a:r>
          </a:p>
        </p:txBody>
      </p:sp>
      <p:sp>
        <p:nvSpPr>
          <p:cNvPr id="3" name="Content Placeholder 2"/>
          <p:cNvSpPr>
            <a:spLocks noGrp="1"/>
          </p:cNvSpPr>
          <p:nvPr>
            <p:ph idx="1"/>
          </p:nvPr>
        </p:nvSpPr>
        <p:spPr/>
        <p:txBody>
          <a:bodyPr>
            <a:normAutofit/>
          </a:bodyPr>
          <a:lstStyle/>
          <a:p>
            <a:r>
              <a:rPr lang="en-US" sz="3600" dirty="0"/>
              <a:t>Useful mappings include:</a:t>
            </a:r>
          </a:p>
          <a:p>
            <a:pPr lvl="1"/>
            <a:r>
              <a:rPr lang="en-US" sz="3200" dirty="0"/>
              <a:t>the mapping of </a:t>
            </a:r>
            <a:r>
              <a:rPr lang="en-US" sz="3200" dirty="0">
                <a:highlight>
                  <a:srgbClr val="FFFF00"/>
                </a:highlight>
              </a:rPr>
              <a:t>modules and runtime elements </a:t>
            </a:r>
            <a:r>
              <a:rPr lang="en-US" sz="3200" dirty="0"/>
              <a:t>to each other</a:t>
            </a:r>
          </a:p>
          <a:p>
            <a:pPr lvl="1"/>
            <a:r>
              <a:rPr lang="en-US" sz="3200" dirty="0"/>
              <a:t>the assignment of </a:t>
            </a:r>
            <a:r>
              <a:rPr lang="en-US" sz="3200" dirty="0">
                <a:highlight>
                  <a:srgbClr val="FFFF00"/>
                </a:highlight>
              </a:rPr>
              <a:t>runtime elements to processors</a:t>
            </a:r>
          </a:p>
          <a:p>
            <a:pPr lvl="1"/>
            <a:r>
              <a:rPr lang="en-US" sz="3200" dirty="0"/>
              <a:t>the assignment of </a:t>
            </a:r>
            <a:r>
              <a:rPr lang="en-US" sz="3200" dirty="0">
                <a:highlight>
                  <a:srgbClr val="FFFF00"/>
                </a:highlight>
              </a:rPr>
              <a:t>items in the data model to data stores</a:t>
            </a:r>
          </a:p>
          <a:p>
            <a:pPr lvl="1"/>
            <a:r>
              <a:rPr lang="en-US" sz="3200" dirty="0"/>
              <a:t>the mapping of </a:t>
            </a:r>
            <a:r>
              <a:rPr lang="en-US" sz="3200" dirty="0">
                <a:highlight>
                  <a:srgbClr val="FFFF00"/>
                </a:highlight>
              </a:rPr>
              <a:t>modules and runtime elements to units of delivery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76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Time</a:t>
            </a:r>
          </a:p>
        </p:txBody>
      </p:sp>
      <p:sp>
        <p:nvSpPr>
          <p:cNvPr id="3" name="Content Placeholder 2"/>
          <p:cNvSpPr>
            <a:spLocks noGrp="1"/>
          </p:cNvSpPr>
          <p:nvPr>
            <p:ph idx="1"/>
          </p:nvPr>
        </p:nvSpPr>
        <p:spPr/>
        <p:txBody>
          <a:bodyPr>
            <a:normAutofit/>
          </a:bodyPr>
          <a:lstStyle/>
          <a:p>
            <a:r>
              <a:rPr lang="en-US" sz="3200" dirty="0"/>
              <a:t>The decisions in the other categories have an associated binding time decision. Examples of such binding time decisions include:</a:t>
            </a:r>
          </a:p>
          <a:p>
            <a:pPr lvl="1"/>
            <a:r>
              <a:rPr lang="en-US" sz="2800" dirty="0"/>
              <a:t>For allocation of responsibilities you can have build-time selection of modules via a parameterized build script.</a:t>
            </a:r>
          </a:p>
          <a:p>
            <a:pPr lvl="1"/>
            <a:r>
              <a:rPr lang="en-US" sz="2800" dirty="0"/>
              <a:t>For choice of coordination model you can design run-time negotiation of protocols.</a:t>
            </a:r>
          </a:p>
          <a:p>
            <a:pPr lvl="1"/>
            <a:r>
              <a:rPr lang="en-US" sz="2800" dirty="0"/>
              <a:t>For resource management you can design a system to accept new peripheral devices plugged in at run-time.</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57671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200" dirty="0"/>
              <a:t>Requirements for a system come in three categories.</a:t>
            </a:r>
          </a:p>
          <a:p>
            <a:pPr marL="971550" lvl="1" indent="-514350">
              <a:buFont typeface="+mj-lt"/>
              <a:buAutoNum type="arabicPeriod"/>
            </a:pPr>
            <a:r>
              <a:rPr lang="en-US" sz="2800" dirty="0"/>
              <a:t>Functional. These requirements are satisfied by including an appropriate set of responsibilities within the design.</a:t>
            </a:r>
          </a:p>
          <a:p>
            <a:pPr marL="971550" lvl="1" indent="-514350">
              <a:buFont typeface="+mj-lt"/>
              <a:buAutoNum type="arabicPeriod"/>
            </a:pPr>
            <a:r>
              <a:rPr lang="en-US" sz="2800" dirty="0"/>
              <a:t>Quality attribute. These requirements are satisfied by the structures and behaviors of the architecture.</a:t>
            </a:r>
          </a:p>
          <a:p>
            <a:pPr marL="971550" lvl="1" indent="-514350">
              <a:buFont typeface="+mj-lt"/>
              <a:buAutoNum type="arabicPeriod"/>
            </a:pPr>
            <a:r>
              <a:rPr lang="en-US" sz="2800" dirty="0"/>
              <a:t>Constraints. A constraint is a design decision that’s already been made.</a:t>
            </a:r>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806602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a:t>
            </a:r>
          </a:p>
          <a:p>
            <a:pPr marL="971550" lvl="1" indent="-514350">
              <a:buFont typeface="+mj-lt"/>
              <a:buAutoNum type="arabicPeriod"/>
            </a:pPr>
            <a:r>
              <a:rPr lang="en-US" dirty="0"/>
              <a:t>Stimulus</a:t>
            </a:r>
          </a:p>
          <a:p>
            <a:pPr marL="971550" lvl="1" indent="-514350">
              <a:buFont typeface="+mj-lt"/>
              <a:buAutoNum type="arabicPeriod"/>
            </a:pPr>
            <a:r>
              <a:rPr lang="en-US" dirty="0"/>
              <a:t>Environment</a:t>
            </a:r>
          </a:p>
          <a:p>
            <a:pPr marL="971550" lvl="1" indent="-514350">
              <a:buFont typeface="+mj-lt"/>
              <a:buAutoNum type="arabicPeriod"/>
            </a:pPr>
            <a:r>
              <a:rPr lang="en-US" dirty="0"/>
              <a:t>Artifact</a:t>
            </a:r>
          </a:p>
          <a:p>
            <a:pPr marL="971550" lvl="1" indent="-514350">
              <a:buFont typeface="+mj-lt"/>
              <a:buAutoNum type="arabicPeriod"/>
            </a:pPr>
            <a:r>
              <a:rPr lang="en-US" dirty="0"/>
              <a:t>Response</a:t>
            </a:r>
          </a:p>
          <a:p>
            <a:pPr marL="971550" lvl="1" indent="-514350">
              <a:buFont typeface="+mj-lt"/>
              <a:buAutoNum type="arabicPeriod"/>
            </a:pPr>
            <a:r>
              <a:rPr lang="en-US" dirty="0"/>
              <a:t>Response measure</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12409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6EBB760-9684-4D58-862E-97E37642FDC5}"/>
              </a:ext>
            </a:extLst>
          </p:cNvPr>
          <p:cNvSpPr txBox="1"/>
          <p:nvPr>
            <p:custDataLst>
              <p:tags r:id="rId2"/>
            </p:custDataLst>
          </p:nvPr>
        </p:nvSpPr>
        <p:spPr>
          <a:xfrm>
            <a:off x="1206500" y="1998145"/>
            <a:ext cx="9753600" cy="2143125"/>
          </a:xfrm>
          <a:prstGeom prst="rect">
            <a:avLst/>
          </a:prstGeom>
          <a:noFill/>
        </p:spPr>
        <p:txBody>
          <a:bodyPr vert="horz" wrap="square" rtlCol="0" anchor="ctr" anchorCtr="0">
            <a:noAutofit/>
          </a:bodyPr>
          <a:lstStyle/>
          <a:p>
            <a:pP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4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pPr>
              <a:lnSpc>
                <a:spcPct val="107000"/>
              </a:lnSpc>
              <a:spcAft>
                <a:spcPts val="800"/>
              </a:spcAft>
            </a:pPr>
            <a:endParaRPr lang="en-GB"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endParaRPr>
          </a:p>
          <a:p>
            <a:pPr>
              <a:lnSpc>
                <a:spcPct val="107000"/>
              </a:lnSpc>
              <a:spcAft>
                <a:spcPts val="800"/>
              </a:spcAft>
            </a:pPr>
            <a:r>
              <a:rPr lang="en-GB" sz="2600"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rPr>
              <a:t>Please list at least 3 different requirements for the system described above (you can think from the point of view of different stakeholders)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61521E82-0BDD-49B0-B2F9-4FDE3D80C6F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2C0D82FE-8A8F-4019-A30E-DABA5870E1E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70E2F6E9-2690-47AF-9A22-F77DE945C28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F1E7EDB9-8DF4-41A5-A850-C0461F3BD23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D8AF7E0-2716-4CAD-AC79-FD203D2DCC4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3DE0980B-9A35-4CB9-A097-06E532242B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FA27602B-1182-4CBA-8F5A-D492BB906BD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58E2B4-8A13-42D7-969D-1853FE1B11D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24812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sz="4500" dirty="0"/>
              <a:t>An architectural tactic is a design decision that affects a quality attribute response. The focus of a tactic is on a single quality attribute response.</a:t>
            </a:r>
          </a:p>
          <a:p>
            <a:r>
              <a:rPr lang="en-US" sz="4500" dirty="0"/>
              <a:t>Architectural patterns can be seen as “packages” of tactics.</a:t>
            </a:r>
          </a:p>
          <a:p>
            <a:r>
              <a:rPr lang="en-US" sz="4500" dirty="0"/>
              <a:t>The seven categories of architectural design decisions are:</a:t>
            </a:r>
          </a:p>
          <a:p>
            <a:pPr marL="971550" lvl="1" indent="-514350">
              <a:buFont typeface="+mj-lt"/>
              <a:buAutoNum type="arabicPeriod"/>
            </a:pPr>
            <a:r>
              <a:rPr lang="en-US" sz="3800" dirty="0"/>
              <a:t>Allocation of responsibilities</a:t>
            </a:r>
          </a:p>
          <a:p>
            <a:pPr marL="971550" lvl="1" indent="-514350">
              <a:buFont typeface="+mj-lt"/>
              <a:buAutoNum type="arabicPeriod"/>
            </a:pPr>
            <a:r>
              <a:rPr lang="en-US" sz="3800" dirty="0"/>
              <a:t>Coordination model</a:t>
            </a:r>
          </a:p>
          <a:p>
            <a:pPr marL="971550" lvl="1" indent="-514350">
              <a:buFont typeface="+mj-lt"/>
              <a:buAutoNum type="arabicPeriod"/>
            </a:pPr>
            <a:r>
              <a:rPr lang="en-US" sz="3800" dirty="0"/>
              <a:t>Data model</a:t>
            </a:r>
          </a:p>
          <a:p>
            <a:pPr marL="971550" lvl="1" indent="-514350">
              <a:buFont typeface="+mj-lt"/>
              <a:buAutoNum type="arabicPeriod"/>
            </a:pPr>
            <a:r>
              <a:rPr lang="en-US" sz="3800" dirty="0"/>
              <a:t>Management of resources</a:t>
            </a:r>
          </a:p>
          <a:p>
            <a:pPr marL="971550" lvl="1" indent="-514350">
              <a:buFont typeface="+mj-lt"/>
              <a:buAutoNum type="arabicPeriod"/>
            </a:pPr>
            <a:r>
              <a:rPr lang="en-US" sz="3800" dirty="0"/>
              <a:t>Mapping among architectural elements</a:t>
            </a:r>
          </a:p>
          <a:p>
            <a:pPr marL="971550" lvl="1" indent="-514350">
              <a:buFont typeface="+mj-lt"/>
              <a:buAutoNum type="arabicPeriod"/>
            </a:pPr>
            <a:r>
              <a:rPr lang="en-US" sz="3800" dirty="0"/>
              <a:t>Binding time decisions</a:t>
            </a:r>
          </a:p>
          <a:p>
            <a:pPr marL="514350" indent="-514350">
              <a:buFont typeface="+mj-lt"/>
              <a:buAutoNum type="arabicPeriod"/>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33551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dirty="0"/>
              <a:t>System requirements can be categorized as:</a:t>
            </a:r>
          </a:p>
          <a:p>
            <a:pPr lvl="1"/>
            <a:r>
              <a:rPr lang="en-US" b="1" dirty="0">
                <a:highlight>
                  <a:srgbClr val="FFFF00"/>
                </a:highlight>
              </a:rPr>
              <a:t>Functional </a:t>
            </a:r>
            <a:r>
              <a:rPr lang="en-US" b="1" dirty="0"/>
              <a:t>requirements </a:t>
            </a:r>
            <a:r>
              <a:rPr lang="en-US" dirty="0"/>
              <a:t>state what the system must do, how it must behave or react to run-time stimuli.  </a:t>
            </a:r>
          </a:p>
          <a:p>
            <a:pPr lvl="1"/>
            <a:r>
              <a:rPr lang="en-US" b="1" dirty="0">
                <a:highlight>
                  <a:srgbClr val="FFFF00"/>
                </a:highlight>
              </a:rPr>
              <a:t>Quality attribute </a:t>
            </a:r>
            <a:r>
              <a:rPr lang="en-US" b="1" dirty="0"/>
              <a:t>requirements </a:t>
            </a:r>
            <a:r>
              <a:rPr lang="en-US" dirty="0"/>
              <a:t>qualify functional requirements, e.g., how fast the function must be performed, how resilient it must be to erroneous input, etc. </a:t>
            </a:r>
          </a:p>
          <a:p>
            <a:pPr lvl="1"/>
            <a:r>
              <a:rPr lang="en-US" b="1" dirty="0">
                <a:highlight>
                  <a:srgbClr val="FFFF00"/>
                </a:highlight>
              </a:rPr>
              <a:t>Constraints</a:t>
            </a:r>
            <a:r>
              <a:rPr lang="en-US" b="1" dirty="0"/>
              <a:t>.</a:t>
            </a:r>
            <a:r>
              <a:rPr lang="en-US" dirty="0"/>
              <a:t> A constraint is a design decision with zero degrees of freedom.  </a:t>
            </a:r>
          </a:p>
          <a:p>
            <a:endParaRPr lang="en-US" dirty="0">
              <a:highlight>
                <a:srgbClr val="00FFFF"/>
              </a:highlight>
            </a:endParaRPr>
          </a:p>
          <a:p>
            <a:r>
              <a:rPr lang="en-US" dirty="0">
                <a:highlight>
                  <a:srgbClr val="00FFFF"/>
                </a:highlight>
              </a:rPr>
              <a:t>Which of the above system requirements will have an impact on the architecture of the system?</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7040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a:t>
            </a:r>
          </a:p>
        </p:txBody>
      </p:sp>
      <p:sp>
        <p:nvSpPr>
          <p:cNvPr id="3" name="Content Placeholder 2"/>
          <p:cNvSpPr>
            <a:spLocks noGrp="1"/>
          </p:cNvSpPr>
          <p:nvPr>
            <p:ph idx="1"/>
          </p:nvPr>
        </p:nvSpPr>
        <p:spPr/>
        <p:txBody>
          <a:bodyPr>
            <a:normAutofit/>
          </a:bodyPr>
          <a:lstStyle/>
          <a:p>
            <a:r>
              <a:rPr lang="en-US" sz="3600" b="1" dirty="0">
                <a:solidFill>
                  <a:schemeClr val="tx2"/>
                </a:solidFill>
              </a:rPr>
              <a:t>Functionality</a:t>
            </a:r>
            <a:r>
              <a:rPr lang="en-US" sz="3600" dirty="0"/>
              <a:t> is the ability of the system to do the work for which it was intended.  </a:t>
            </a:r>
          </a:p>
          <a:p>
            <a:r>
              <a:rPr lang="en-US" sz="3600" dirty="0"/>
              <a:t>Functionality has a strange relationship to architecture:</a:t>
            </a:r>
          </a:p>
          <a:p>
            <a:pPr lvl="1"/>
            <a:r>
              <a:rPr lang="en-US" sz="3200" dirty="0"/>
              <a:t>functionality does not determine architecture;</a:t>
            </a:r>
            <a:endParaRPr lang="en-US" altLang="zh-CN" sz="3200" dirty="0"/>
          </a:p>
          <a:p>
            <a:pPr marL="457200" lvl="1" indent="0">
              <a:buNone/>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414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sz="3600" dirty="0">
                <a:solidFill>
                  <a:schemeClr val="bg2">
                    <a:lumMod val="75000"/>
                  </a:schemeClr>
                </a:solidFill>
              </a:rPr>
              <a:t>System requirements can be categorized as:</a:t>
            </a:r>
          </a:p>
          <a:p>
            <a:pPr lvl="1"/>
            <a:r>
              <a:rPr lang="en-US" sz="3200" b="1" dirty="0">
                <a:solidFill>
                  <a:schemeClr val="bg2">
                    <a:lumMod val="75000"/>
                  </a:schemeClr>
                </a:solidFill>
              </a:rPr>
              <a:t>Functional requirements </a:t>
            </a:r>
            <a:r>
              <a:rPr lang="en-US" sz="3200" dirty="0">
                <a:solidFill>
                  <a:schemeClr val="bg2">
                    <a:lumMod val="75000"/>
                  </a:schemeClr>
                </a:solidFill>
              </a:rPr>
              <a:t>state what the system must do, how it must behave or react to run-time stimuli.  </a:t>
            </a:r>
          </a:p>
          <a:p>
            <a:pPr lvl="1"/>
            <a:r>
              <a:rPr lang="en-US" sz="3200" b="1" dirty="0">
                <a:highlight>
                  <a:srgbClr val="FFFF00"/>
                </a:highlight>
              </a:rPr>
              <a:t>Quality attribute requirements </a:t>
            </a:r>
            <a:r>
              <a:rPr lang="en-US" sz="3200" dirty="0"/>
              <a:t>qualify functional requirements, e.g., how fast the function must be performed, how resilient it must be to erroneous input, etc. </a:t>
            </a:r>
          </a:p>
          <a:p>
            <a:pPr lvl="1"/>
            <a:r>
              <a:rPr lang="en-US" sz="3200" b="1" dirty="0">
                <a:solidFill>
                  <a:schemeClr val="bg2">
                    <a:lumMod val="75000"/>
                  </a:schemeClr>
                </a:solidFill>
              </a:rPr>
              <a:t>Constraints.</a:t>
            </a:r>
            <a:r>
              <a:rPr lang="en-US" sz="3200" dirty="0">
                <a:solidFill>
                  <a:schemeClr val="bg2">
                    <a:lumMod val="75000"/>
                  </a:schemeClr>
                </a:solidFill>
              </a:rPr>
              <a:t> A constraint is a design decision with zero degrees of freedom.  </a:t>
            </a:r>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58275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 - example</a:t>
            </a:r>
          </a:p>
        </p:txBody>
      </p:sp>
      <p:sp>
        <p:nvSpPr>
          <p:cNvPr id="3" name="Content Placeholder 2"/>
          <p:cNvSpPr>
            <a:spLocks noGrp="1"/>
          </p:cNvSpPr>
          <p:nvPr>
            <p:ph idx="1"/>
          </p:nvPr>
        </p:nvSpPr>
        <p:spPr/>
        <p:txBody>
          <a:bodyPr>
            <a:normAutofit lnSpcReduction="10000"/>
          </a:bodyPr>
          <a:lstStyle/>
          <a:p>
            <a:r>
              <a:rPr lang="en-US" sz="3600" dirty="0"/>
              <a:t>Consider a functional requirement</a:t>
            </a:r>
          </a:p>
          <a:p>
            <a:pPr lvl="1"/>
            <a:r>
              <a:rPr lang="en-US" sz="3200" dirty="0"/>
              <a:t>"when the user presses the green button the Options dialog appears”:</a:t>
            </a:r>
          </a:p>
          <a:p>
            <a:r>
              <a:rPr lang="en-GB" sz="3600" dirty="0"/>
              <a:t>How can we qualify this functional requirement?</a:t>
            </a:r>
          </a:p>
          <a:p>
            <a:endParaRPr lang="en-GB" sz="3600" dirty="0"/>
          </a:p>
          <a:p>
            <a:r>
              <a:rPr lang="en-GB" sz="3600" dirty="0"/>
              <a:t>Hint </a:t>
            </a:r>
            <a:r>
              <a:rPr lang="en-GB" sz="3600" dirty="0">
                <a:sym typeface="Wingdings" panose="05000000000000000000" pitchFamily="2" charset="2"/>
              </a:rPr>
              <a:t> think about </a:t>
            </a:r>
            <a:r>
              <a:rPr lang="en-GB" sz="3600" dirty="0"/>
              <a:t>how fast the function must be performed, how resilient it must be to erroneous input, etc. </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18213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 - example</a:t>
            </a:r>
          </a:p>
        </p:txBody>
      </p:sp>
      <p:sp>
        <p:nvSpPr>
          <p:cNvPr id="3" name="Content Placeholder 2"/>
          <p:cNvSpPr>
            <a:spLocks noGrp="1"/>
          </p:cNvSpPr>
          <p:nvPr>
            <p:ph idx="1"/>
          </p:nvPr>
        </p:nvSpPr>
        <p:spPr/>
        <p:txBody>
          <a:bodyPr>
            <a:normAutofit/>
          </a:bodyPr>
          <a:lstStyle/>
          <a:p>
            <a:r>
              <a:rPr lang="en-US" sz="3600" dirty="0"/>
              <a:t>If a functional requirement is "when the user presses the green button the Options dialog appears”:</a:t>
            </a:r>
          </a:p>
          <a:p>
            <a:pPr lvl="1"/>
            <a:r>
              <a:rPr lang="en-US" sz="3200" dirty="0"/>
              <a:t>a </a:t>
            </a:r>
            <a:r>
              <a:rPr lang="en-US" sz="3200" b="1" dirty="0">
                <a:solidFill>
                  <a:schemeClr val="tx2"/>
                </a:solidFill>
              </a:rPr>
              <a:t>performance qualification </a:t>
            </a:r>
            <a:r>
              <a:rPr lang="en-US" sz="3200" dirty="0"/>
              <a:t>might describe how quickly the dialog will appear; </a:t>
            </a:r>
          </a:p>
          <a:p>
            <a:pPr lvl="1"/>
            <a:r>
              <a:rPr lang="en-US" sz="3200" dirty="0"/>
              <a:t>an </a:t>
            </a:r>
            <a:r>
              <a:rPr lang="en-US" sz="3200" b="1" dirty="0">
                <a:solidFill>
                  <a:schemeClr val="tx2"/>
                </a:solidFill>
              </a:rPr>
              <a:t>availability </a:t>
            </a:r>
            <a:r>
              <a:rPr lang="en-US" altLang="zh-CN" sz="3200" b="1" dirty="0">
                <a:solidFill>
                  <a:schemeClr val="tx2"/>
                </a:solidFill>
              </a:rPr>
              <a:t>qualification </a:t>
            </a:r>
            <a:r>
              <a:rPr lang="en-US" sz="3200" dirty="0"/>
              <a:t>might describe how often this function will fail, and how quickly it will be repaired; </a:t>
            </a:r>
          </a:p>
          <a:p>
            <a:pPr lvl="1"/>
            <a:r>
              <a:rPr lang="en-US" sz="3200" dirty="0"/>
              <a:t>a </a:t>
            </a:r>
            <a:r>
              <a:rPr lang="en-US" sz="3200" b="1" dirty="0">
                <a:solidFill>
                  <a:schemeClr val="tx2"/>
                </a:solidFill>
              </a:rPr>
              <a:t>usability </a:t>
            </a:r>
            <a:r>
              <a:rPr lang="en-US" altLang="zh-CN" sz="3200" b="1" dirty="0">
                <a:solidFill>
                  <a:schemeClr val="tx2"/>
                </a:solidFill>
              </a:rPr>
              <a:t>qualification </a:t>
            </a:r>
            <a:r>
              <a:rPr lang="en-US" sz="3200" dirty="0"/>
              <a:t>might describe how easy it is to learn this function.</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5984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DD9EB-BEC1-4AA8-B88A-0672980A112C}"/>
              </a:ext>
            </a:extLst>
          </p:cNvPr>
          <p:cNvSpPr>
            <a:spLocks noGrp="1"/>
          </p:cNvSpPr>
          <p:nvPr>
            <p:ph type="title"/>
          </p:nvPr>
        </p:nvSpPr>
        <p:spPr/>
        <p:txBody>
          <a:bodyPr>
            <a:normAutofit/>
          </a:bodyPr>
          <a:lstStyle/>
          <a:p>
            <a:r>
              <a:rPr lang="en-US" altLang="zh-CN" dirty="0"/>
              <a:t>Two Categories of Quality Attributes</a:t>
            </a:r>
            <a:endParaRPr lang="zh-CN" altLang="en-US" dirty="0"/>
          </a:p>
        </p:txBody>
      </p:sp>
      <p:sp>
        <p:nvSpPr>
          <p:cNvPr id="3" name="内容占位符 2">
            <a:extLst>
              <a:ext uri="{FF2B5EF4-FFF2-40B4-BE49-F238E27FC236}">
                <a16:creationId xmlns:a16="http://schemas.microsoft.com/office/drawing/2014/main" id="{97C5AE27-88FF-4E8A-9DCC-8231444DC426}"/>
              </a:ext>
            </a:extLst>
          </p:cNvPr>
          <p:cNvSpPr>
            <a:spLocks noGrp="1"/>
          </p:cNvSpPr>
          <p:nvPr>
            <p:ph idx="1"/>
          </p:nvPr>
        </p:nvSpPr>
        <p:spPr/>
        <p:txBody>
          <a:bodyPr>
            <a:normAutofit/>
          </a:bodyPr>
          <a:lstStyle/>
          <a:p>
            <a:r>
              <a:rPr lang="en-US" altLang="zh-CN" sz="3600" dirty="0"/>
              <a:t>The ones that describe some properties of the system at runtime</a:t>
            </a:r>
          </a:p>
          <a:p>
            <a:pPr lvl="1"/>
            <a:r>
              <a:rPr lang="en-US" altLang="zh-CN" sz="3200" dirty="0"/>
              <a:t>Availability,</a:t>
            </a:r>
            <a:r>
              <a:rPr lang="zh-CN" altLang="en-US" sz="3200" dirty="0"/>
              <a:t> </a:t>
            </a:r>
            <a:r>
              <a:rPr lang="en-US" altLang="zh-CN" sz="3200" dirty="0"/>
              <a:t>performance,</a:t>
            </a:r>
            <a:r>
              <a:rPr lang="zh-CN" altLang="en-US" sz="3200" dirty="0"/>
              <a:t> </a:t>
            </a:r>
            <a:r>
              <a:rPr lang="en-US" altLang="zh-CN" sz="3200" dirty="0"/>
              <a:t>usability, security</a:t>
            </a:r>
          </a:p>
          <a:p>
            <a:r>
              <a:rPr lang="en-US" altLang="zh-CN" sz="3600" dirty="0"/>
              <a:t>The ones that describe some properties of the development of system</a:t>
            </a:r>
          </a:p>
          <a:p>
            <a:pPr lvl="1"/>
            <a:r>
              <a:rPr lang="en-US" altLang="zh-CN" sz="3200" dirty="0"/>
              <a:t>Modifiability</a:t>
            </a:r>
          </a:p>
          <a:p>
            <a:pPr lvl="1"/>
            <a:r>
              <a:rPr lang="en-US" altLang="zh-CN" sz="3200" dirty="0"/>
              <a:t>Testability</a:t>
            </a:r>
          </a:p>
        </p:txBody>
      </p:sp>
      <p:sp>
        <p:nvSpPr>
          <p:cNvPr id="4" name="页脚占位符 3">
            <a:extLst>
              <a:ext uri="{FF2B5EF4-FFF2-40B4-BE49-F238E27FC236}">
                <a16:creationId xmlns:a16="http://schemas.microsoft.com/office/drawing/2014/main" id="{7F4D1EEA-71A9-4122-A559-231A25AAE5BF}"/>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11118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6131</TotalTime>
  <Words>1898</Words>
  <Application>Microsoft Office PowerPoint</Application>
  <PresentationFormat>宽屏</PresentationFormat>
  <Paragraphs>210</Paragraphs>
  <Slides>30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Microsoft Yahei</vt:lpstr>
      <vt:lpstr>Arial</vt:lpstr>
      <vt:lpstr>Calibri</vt:lpstr>
      <vt:lpstr>Calibri Light</vt:lpstr>
      <vt:lpstr>Tahoma</vt:lpstr>
      <vt:lpstr>Times New Roman</vt:lpstr>
      <vt:lpstr>Office Theme</vt:lpstr>
      <vt:lpstr>COMP3028  Software Architecture</vt:lpstr>
      <vt:lpstr>Architecture and Requirements</vt:lpstr>
      <vt:lpstr>PowerPoint 演示文稿</vt:lpstr>
      <vt:lpstr>Architecture and Requirements</vt:lpstr>
      <vt:lpstr>Functionality </vt:lpstr>
      <vt:lpstr>Architecture and Requirements</vt:lpstr>
      <vt:lpstr>Quality Attribute Considerations - example</vt:lpstr>
      <vt:lpstr>Quality Attribute Considerations - example</vt:lpstr>
      <vt:lpstr>Two Categories of Quality Attributes</vt:lpstr>
      <vt:lpstr>Quality Attribute Considerations</vt:lpstr>
      <vt:lpstr>Quality Attribute Considerations</vt:lpstr>
      <vt:lpstr>Specifying Quality Attribute Requirements</vt:lpstr>
      <vt:lpstr>Specifying Quality Attribute Requirements</vt:lpstr>
      <vt:lpstr>Specifying Quality Attribute Requirements</vt:lpstr>
      <vt:lpstr>Specifying Quality Attribute Requirements</vt:lpstr>
      <vt:lpstr>Achieving Quality Attributes Through Tactics</vt:lpstr>
      <vt:lpstr>Tactics: examples</vt:lpstr>
      <vt:lpstr>Tactic v.s. Architectural pattern</vt:lpstr>
      <vt:lpstr>Tactic v.s. Architectural pattern</vt:lpstr>
      <vt:lpstr>Achieving Quality Attributes Through Tactics</vt:lpstr>
      <vt:lpstr>Guiding Quality Design Decisions</vt:lpstr>
      <vt:lpstr>Allocation of Responsibilities</vt:lpstr>
      <vt:lpstr>Coordination Model</vt:lpstr>
      <vt:lpstr>Data Model</vt:lpstr>
      <vt:lpstr>Management of Resources</vt:lpstr>
      <vt:lpstr>Mapping Among Architectural Elements</vt:lpstr>
      <vt:lpstr>Binding Time</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333</cp:revision>
  <cp:lastPrinted>2023-02-23T06:49:27Z</cp:lastPrinted>
  <dcterms:created xsi:type="dcterms:W3CDTF">2020-03-15T08:11:10Z</dcterms:created>
  <dcterms:modified xsi:type="dcterms:W3CDTF">2023-05-02T06:31:52Z</dcterms:modified>
</cp:coreProperties>
</file>