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786" r:id="rId2"/>
    <p:sldId id="1536" r:id="rId3"/>
    <p:sldId id="1537" r:id="rId4"/>
    <p:sldId id="1540" r:id="rId5"/>
    <p:sldId id="1608" r:id="rId6"/>
    <p:sldId id="1610" r:id="rId7"/>
    <p:sldId id="1611" r:id="rId8"/>
    <p:sldId id="1835" r:id="rId9"/>
    <p:sldId id="2192" r:id="rId10"/>
    <p:sldId id="1542" r:id="rId11"/>
    <p:sldId id="2190" r:id="rId12"/>
    <p:sldId id="1543" r:id="rId13"/>
    <p:sldId id="1545" r:id="rId14"/>
    <p:sldId id="1547" r:id="rId15"/>
    <p:sldId id="1557" r:id="rId16"/>
    <p:sldId id="1567" r:id="rId17"/>
    <p:sldId id="1572" r:id="rId18"/>
  </p:sldIdLst>
  <p:sldSz cx="12192000" cy="6858000"/>
  <p:notesSz cx="6797675"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29" autoAdjust="0"/>
    <p:restoredTop sz="94660"/>
  </p:normalViewPr>
  <p:slideViewPr>
    <p:cSldViewPr snapToGrid="0">
      <p:cViewPr>
        <p:scale>
          <a:sx n="90" d="100"/>
          <a:sy n="90" d="100"/>
        </p:scale>
        <p:origin x="908" y="4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GB"/>
          </a:p>
        </p:txBody>
      </p:sp>
      <p:sp>
        <p:nvSpPr>
          <p:cNvPr id="3" name="日期占位符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40F1FFF7-2BA0-475E-BFE7-C3F82A9A6946}" type="datetimeFigureOut">
              <a:rPr lang="en-GB" smtClean="0"/>
              <a:t>02/05/2023</a:t>
            </a:fld>
            <a:endParaRPr lang="en-GB"/>
          </a:p>
        </p:txBody>
      </p:sp>
      <p:sp>
        <p:nvSpPr>
          <p:cNvPr id="4" name="页脚占位符 3"/>
          <p:cNvSpPr>
            <a:spLocks noGrp="1"/>
          </p:cNvSpPr>
          <p:nvPr>
            <p:ph type="ftr" sz="quarter" idx="2"/>
          </p:nvPr>
        </p:nvSpPr>
        <p:spPr>
          <a:xfrm>
            <a:off x="0" y="9431338"/>
            <a:ext cx="2946400" cy="498475"/>
          </a:xfrm>
          <a:prstGeom prst="rect">
            <a:avLst/>
          </a:prstGeom>
        </p:spPr>
        <p:txBody>
          <a:bodyPr vert="horz" lIns="91440" tIns="45720" rIns="91440" bIns="45720" rtlCol="0" anchor="b"/>
          <a:lstStyle>
            <a:lvl1pPr algn="l">
              <a:defRPr sz="1200"/>
            </a:lvl1pPr>
          </a:lstStyle>
          <a:p>
            <a:endParaRPr lang="en-GB"/>
          </a:p>
        </p:txBody>
      </p:sp>
      <p:sp>
        <p:nvSpPr>
          <p:cNvPr id="5" name="灯片编号占位符 4"/>
          <p:cNvSpPr>
            <a:spLocks noGrp="1"/>
          </p:cNvSpPr>
          <p:nvPr>
            <p:ph type="sldNum" sz="quarter" idx="3"/>
          </p:nvPr>
        </p:nvSpPr>
        <p:spPr>
          <a:xfrm>
            <a:off x="3849688" y="9431338"/>
            <a:ext cx="2946400" cy="498475"/>
          </a:xfrm>
          <a:prstGeom prst="rect">
            <a:avLst/>
          </a:prstGeom>
        </p:spPr>
        <p:txBody>
          <a:bodyPr vert="horz" lIns="91440" tIns="45720" rIns="91440" bIns="45720" rtlCol="0" anchor="b"/>
          <a:lstStyle>
            <a:lvl1pPr algn="r">
              <a:defRPr sz="1200"/>
            </a:lvl1pPr>
          </a:lstStyle>
          <a:p>
            <a:fld id="{1BFBE7BA-17BE-4C72-BDE9-93CAA4D0D651}" type="slidenum">
              <a:rPr lang="en-GB" smtClean="0"/>
              <a:t>‹#›</a:t>
            </a:fld>
            <a:endParaRPr lang="en-GB"/>
          </a:p>
        </p:txBody>
      </p:sp>
    </p:spTree>
    <p:extLst>
      <p:ext uri="{BB962C8B-B14F-4D97-AF65-F5344CB8AC3E}">
        <p14:creationId xmlns:p14="http://schemas.microsoft.com/office/powerpoint/2010/main" val="2572729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215"/>
          </a:xfrm>
          <a:prstGeom prst="rect">
            <a:avLst/>
          </a:prstGeom>
        </p:spPr>
        <p:txBody>
          <a:bodyPr vert="horz" lIns="91440" tIns="45720" rIns="91440" bIns="45720" rtlCol="0"/>
          <a:lstStyle>
            <a:lvl1pPr algn="r">
              <a:defRPr sz="1200"/>
            </a:lvl1pPr>
          </a:lstStyle>
          <a:p>
            <a:fld id="{D299A35E-D7B7-4081-8EA2-331D8425DDD3}" type="datetimeFigureOut">
              <a:rPr lang="en-US" smtClean="0"/>
              <a:t>5/2/2023</a:t>
            </a:fld>
            <a:endParaRPr lang="en-US"/>
          </a:p>
        </p:txBody>
      </p:sp>
      <p:sp>
        <p:nvSpPr>
          <p:cNvPr id="4" name="Slide Image Placeholder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8722"/>
            <a:ext cx="5438140" cy="3909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1600"/>
            <a:ext cx="2945659" cy="49821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1600"/>
            <a:ext cx="2945659" cy="498214"/>
          </a:xfrm>
          <a:prstGeom prst="rect">
            <a:avLst/>
          </a:prstGeom>
        </p:spPr>
        <p:txBody>
          <a:bodyPr vert="horz" lIns="91440" tIns="45720" rIns="91440" bIns="45720" rtlCol="0" anchor="b"/>
          <a:lstStyle>
            <a:lvl1pPr algn="r">
              <a:defRPr sz="1200"/>
            </a:lvl1pPr>
          </a:lstStyle>
          <a:p>
            <a:fld id="{46E4F44D-EE3C-4964-A9AD-F143B10001B6}" type="slidenum">
              <a:rPr lang="en-US" smtClean="0"/>
              <a:t>‹#›</a:t>
            </a:fld>
            <a:endParaRPr lang="en-US"/>
          </a:p>
        </p:txBody>
      </p:sp>
    </p:spTree>
    <p:extLst>
      <p:ext uri="{BB962C8B-B14F-4D97-AF65-F5344CB8AC3E}">
        <p14:creationId xmlns:p14="http://schemas.microsoft.com/office/powerpoint/2010/main" val="4206448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BD95789E-32BF-4BCD-9509-3BAE69BCF054}" type="slidenum">
              <a:rPr lang="en-AU" smtClean="0"/>
              <a:t>3</a:t>
            </a:fld>
            <a:endParaRPr lang="en-AU"/>
          </a:p>
        </p:txBody>
      </p:sp>
    </p:spTree>
    <p:extLst>
      <p:ext uri="{BB962C8B-B14F-4D97-AF65-F5344CB8AC3E}">
        <p14:creationId xmlns:p14="http://schemas.microsoft.com/office/powerpoint/2010/main" val="3490991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BD95789E-32BF-4BCD-9509-3BAE69BCF054}" type="slidenum">
              <a:rPr lang="en-AU" smtClean="0"/>
              <a:t>4</a:t>
            </a:fld>
            <a:endParaRPr lang="en-AU"/>
          </a:p>
        </p:txBody>
      </p:sp>
    </p:spTree>
    <p:extLst>
      <p:ext uri="{BB962C8B-B14F-4D97-AF65-F5344CB8AC3E}">
        <p14:creationId xmlns:p14="http://schemas.microsoft.com/office/powerpoint/2010/main" val="4233500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BD95789E-32BF-4BCD-9509-3BAE69BCF054}" type="slidenum">
              <a:rPr lang="en-AU" smtClean="0"/>
              <a:t>5</a:t>
            </a:fld>
            <a:endParaRPr lang="en-AU"/>
          </a:p>
        </p:txBody>
      </p:sp>
    </p:spTree>
    <p:extLst>
      <p:ext uri="{BB962C8B-B14F-4D97-AF65-F5344CB8AC3E}">
        <p14:creationId xmlns:p14="http://schemas.microsoft.com/office/powerpoint/2010/main" val="599337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C8D-8D87-49B7-913C-2F3E7CE150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82307A-827B-49D5-93D5-888506111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A13D66-163F-44AC-9E7C-288C45DCFC41}"/>
              </a:ext>
            </a:extLst>
          </p:cNvPr>
          <p:cNvSpPr>
            <a:spLocks noGrp="1"/>
          </p:cNvSpPr>
          <p:nvPr>
            <p:ph type="dt" sz="half" idx="10"/>
          </p:nvPr>
        </p:nvSpPr>
        <p:spPr/>
        <p:txBody>
          <a:bodyPr/>
          <a:lstStyle/>
          <a:p>
            <a:fld id="{2C8DE5C2-993C-4607-B26D-D4750998D4EC}" type="datetimeFigureOut">
              <a:rPr lang="en-US" smtClean="0"/>
              <a:t>5/2/2023</a:t>
            </a:fld>
            <a:endParaRPr lang="en-US"/>
          </a:p>
        </p:txBody>
      </p:sp>
      <p:sp>
        <p:nvSpPr>
          <p:cNvPr id="5" name="Footer Placeholder 4">
            <a:extLst>
              <a:ext uri="{FF2B5EF4-FFF2-40B4-BE49-F238E27FC236}">
                <a16:creationId xmlns:a16="http://schemas.microsoft.com/office/drawing/2014/main" id="{297BCF21-3CFD-4385-9DBC-F7BD17D8A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E5275-B573-49CD-90AD-CB0DA97599F5}"/>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39205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BAC9D-667A-4F8E-8A4B-5534E3501E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AB3C54-24B0-464A-8D85-99A6883DC8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B1B0D-7BB1-4E78-AD53-15520DE87041}"/>
              </a:ext>
            </a:extLst>
          </p:cNvPr>
          <p:cNvSpPr>
            <a:spLocks noGrp="1"/>
          </p:cNvSpPr>
          <p:nvPr>
            <p:ph type="dt" sz="half" idx="10"/>
          </p:nvPr>
        </p:nvSpPr>
        <p:spPr/>
        <p:txBody>
          <a:bodyPr/>
          <a:lstStyle/>
          <a:p>
            <a:fld id="{2C8DE5C2-993C-4607-B26D-D4750998D4EC}" type="datetimeFigureOut">
              <a:rPr lang="en-US" smtClean="0"/>
              <a:t>5/2/2023</a:t>
            </a:fld>
            <a:endParaRPr lang="en-US"/>
          </a:p>
        </p:txBody>
      </p:sp>
      <p:sp>
        <p:nvSpPr>
          <p:cNvPr id="5" name="Footer Placeholder 4">
            <a:extLst>
              <a:ext uri="{FF2B5EF4-FFF2-40B4-BE49-F238E27FC236}">
                <a16:creationId xmlns:a16="http://schemas.microsoft.com/office/drawing/2014/main" id="{925F90C4-EB39-462A-B466-D6BDB78E7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19E79-F059-4C7A-8814-C7FE069902E8}"/>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925028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63A2FF-4678-4216-98BC-A82B1465AF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284147-CDB3-4F8F-AD86-029641C3E6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48C6FF-7F91-4CDE-95B6-82CD5089D2A0}"/>
              </a:ext>
            </a:extLst>
          </p:cNvPr>
          <p:cNvSpPr>
            <a:spLocks noGrp="1"/>
          </p:cNvSpPr>
          <p:nvPr>
            <p:ph type="dt" sz="half" idx="10"/>
          </p:nvPr>
        </p:nvSpPr>
        <p:spPr/>
        <p:txBody>
          <a:bodyPr/>
          <a:lstStyle/>
          <a:p>
            <a:fld id="{2C8DE5C2-993C-4607-B26D-D4750998D4EC}" type="datetimeFigureOut">
              <a:rPr lang="en-US" smtClean="0"/>
              <a:t>5/2/2023</a:t>
            </a:fld>
            <a:endParaRPr lang="en-US"/>
          </a:p>
        </p:txBody>
      </p:sp>
      <p:sp>
        <p:nvSpPr>
          <p:cNvPr id="5" name="Footer Placeholder 4">
            <a:extLst>
              <a:ext uri="{FF2B5EF4-FFF2-40B4-BE49-F238E27FC236}">
                <a16:creationId xmlns:a16="http://schemas.microsoft.com/office/drawing/2014/main" id="{C4E431B2-6F17-46C5-9728-C9DF6803F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F738F-8A91-493E-AE17-4C41E34E292B}"/>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5780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F930-BB1B-4E66-A750-14CDF2321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1519BF-68A6-43AA-89F5-C81A45FBF3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702ED-6F7F-4497-9059-B93C8F382FC7}"/>
              </a:ext>
            </a:extLst>
          </p:cNvPr>
          <p:cNvSpPr>
            <a:spLocks noGrp="1"/>
          </p:cNvSpPr>
          <p:nvPr>
            <p:ph type="dt" sz="half" idx="10"/>
          </p:nvPr>
        </p:nvSpPr>
        <p:spPr/>
        <p:txBody>
          <a:bodyPr/>
          <a:lstStyle/>
          <a:p>
            <a:fld id="{2C8DE5C2-993C-4607-B26D-D4750998D4EC}" type="datetimeFigureOut">
              <a:rPr lang="en-US" smtClean="0"/>
              <a:t>5/2/2023</a:t>
            </a:fld>
            <a:endParaRPr lang="en-US"/>
          </a:p>
        </p:txBody>
      </p:sp>
      <p:sp>
        <p:nvSpPr>
          <p:cNvPr id="5" name="Footer Placeholder 4">
            <a:extLst>
              <a:ext uri="{FF2B5EF4-FFF2-40B4-BE49-F238E27FC236}">
                <a16:creationId xmlns:a16="http://schemas.microsoft.com/office/drawing/2014/main" id="{2675094B-4552-47F8-A19A-C0E27DDEB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7916A4-49B7-4704-8CAC-115D1DEA9C13}"/>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71740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C7C10-1A04-4D5D-88D6-E25C15B2AA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D7FAE4-EC71-4F88-836E-08C97267F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E76022-E15C-4FC6-85EE-406E479892B6}"/>
              </a:ext>
            </a:extLst>
          </p:cNvPr>
          <p:cNvSpPr>
            <a:spLocks noGrp="1"/>
          </p:cNvSpPr>
          <p:nvPr>
            <p:ph type="dt" sz="half" idx="10"/>
          </p:nvPr>
        </p:nvSpPr>
        <p:spPr/>
        <p:txBody>
          <a:bodyPr/>
          <a:lstStyle/>
          <a:p>
            <a:fld id="{2C8DE5C2-993C-4607-B26D-D4750998D4EC}" type="datetimeFigureOut">
              <a:rPr lang="en-US" smtClean="0"/>
              <a:t>5/2/2023</a:t>
            </a:fld>
            <a:endParaRPr lang="en-US"/>
          </a:p>
        </p:txBody>
      </p:sp>
      <p:sp>
        <p:nvSpPr>
          <p:cNvPr id="5" name="Footer Placeholder 4">
            <a:extLst>
              <a:ext uri="{FF2B5EF4-FFF2-40B4-BE49-F238E27FC236}">
                <a16:creationId xmlns:a16="http://schemas.microsoft.com/office/drawing/2014/main" id="{937DC579-3692-4E9B-B338-4EAEFB61A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CDB079-213E-47A8-8BFE-6CB21B4D79A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07038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22CD8-DB14-4576-899F-2F2CE272E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AF43D7-F323-46C2-B5D7-236AA5AF65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3D94A0-9200-4AC5-A43F-2BDC537726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880A4B-B757-4DB9-B76F-9C884BC349C1}"/>
              </a:ext>
            </a:extLst>
          </p:cNvPr>
          <p:cNvSpPr>
            <a:spLocks noGrp="1"/>
          </p:cNvSpPr>
          <p:nvPr>
            <p:ph type="dt" sz="half" idx="10"/>
          </p:nvPr>
        </p:nvSpPr>
        <p:spPr/>
        <p:txBody>
          <a:bodyPr/>
          <a:lstStyle/>
          <a:p>
            <a:fld id="{2C8DE5C2-993C-4607-B26D-D4750998D4EC}" type="datetimeFigureOut">
              <a:rPr lang="en-US" smtClean="0"/>
              <a:t>5/2/2023</a:t>
            </a:fld>
            <a:endParaRPr lang="en-US"/>
          </a:p>
        </p:txBody>
      </p:sp>
      <p:sp>
        <p:nvSpPr>
          <p:cNvPr id="6" name="Footer Placeholder 5">
            <a:extLst>
              <a:ext uri="{FF2B5EF4-FFF2-40B4-BE49-F238E27FC236}">
                <a16:creationId xmlns:a16="http://schemas.microsoft.com/office/drawing/2014/main" id="{CF9B8ACA-D40F-4229-9841-511E5B71C3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FC1A17-3BF5-4EA5-BEFF-51260E8F739C}"/>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74083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A95FE-0948-4BA1-8E48-1EB6D0A825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A089F5-02CB-4DE6-8137-F5A641BFE8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60FF3C-480D-4C27-A5C0-3A0EF312E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6455D2-0EA6-45F2-ACFD-5B255D585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5001B6-1D21-4E2D-BFD9-31A494A76D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7D2297-CA0A-4D7C-88D0-B7E630DD7FD4}"/>
              </a:ext>
            </a:extLst>
          </p:cNvPr>
          <p:cNvSpPr>
            <a:spLocks noGrp="1"/>
          </p:cNvSpPr>
          <p:nvPr>
            <p:ph type="dt" sz="half" idx="10"/>
          </p:nvPr>
        </p:nvSpPr>
        <p:spPr/>
        <p:txBody>
          <a:bodyPr/>
          <a:lstStyle/>
          <a:p>
            <a:fld id="{2C8DE5C2-993C-4607-B26D-D4750998D4EC}" type="datetimeFigureOut">
              <a:rPr lang="en-US" smtClean="0"/>
              <a:t>5/2/2023</a:t>
            </a:fld>
            <a:endParaRPr lang="en-US"/>
          </a:p>
        </p:txBody>
      </p:sp>
      <p:sp>
        <p:nvSpPr>
          <p:cNvPr id="8" name="Footer Placeholder 7">
            <a:extLst>
              <a:ext uri="{FF2B5EF4-FFF2-40B4-BE49-F238E27FC236}">
                <a16:creationId xmlns:a16="http://schemas.microsoft.com/office/drawing/2014/main" id="{F8B61E68-94DE-4D18-85C2-D659E80492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74391D-3478-49C6-A64F-7D922234981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59791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B787D-CCE5-4351-A8D2-6FB40E4C6A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D0080E-8BB7-4A2B-9E1E-A1884EAB7C8B}"/>
              </a:ext>
            </a:extLst>
          </p:cNvPr>
          <p:cNvSpPr>
            <a:spLocks noGrp="1"/>
          </p:cNvSpPr>
          <p:nvPr>
            <p:ph type="dt" sz="half" idx="10"/>
          </p:nvPr>
        </p:nvSpPr>
        <p:spPr/>
        <p:txBody>
          <a:bodyPr/>
          <a:lstStyle/>
          <a:p>
            <a:fld id="{2C8DE5C2-993C-4607-B26D-D4750998D4EC}" type="datetimeFigureOut">
              <a:rPr lang="en-US" smtClean="0"/>
              <a:t>5/2/2023</a:t>
            </a:fld>
            <a:endParaRPr lang="en-US"/>
          </a:p>
        </p:txBody>
      </p:sp>
      <p:sp>
        <p:nvSpPr>
          <p:cNvPr id="4" name="Footer Placeholder 3">
            <a:extLst>
              <a:ext uri="{FF2B5EF4-FFF2-40B4-BE49-F238E27FC236}">
                <a16:creationId xmlns:a16="http://schemas.microsoft.com/office/drawing/2014/main" id="{FC231991-0512-4363-BEC1-9F5FB2A4CF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B0BCDD-F844-4A3B-AFC4-D12972D0E38D}"/>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60693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2F588C-0B58-4656-A1BF-EEBC5FAFC90E}"/>
              </a:ext>
            </a:extLst>
          </p:cNvPr>
          <p:cNvSpPr>
            <a:spLocks noGrp="1"/>
          </p:cNvSpPr>
          <p:nvPr>
            <p:ph type="dt" sz="half" idx="10"/>
          </p:nvPr>
        </p:nvSpPr>
        <p:spPr/>
        <p:txBody>
          <a:bodyPr/>
          <a:lstStyle/>
          <a:p>
            <a:fld id="{2C8DE5C2-993C-4607-B26D-D4750998D4EC}" type="datetimeFigureOut">
              <a:rPr lang="en-US" smtClean="0"/>
              <a:t>5/2/2023</a:t>
            </a:fld>
            <a:endParaRPr lang="en-US"/>
          </a:p>
        </p:txBody>
      </p:sp>
      <p:sp>
        <p:nvSpPr>
          <p:cNvPr id="3" name="Footer Placeholder 2">
            <a:extLst>
              <a:ext uri="{FF2B5EF4-FFF2-40B4-BE49-F238E27FC236}">
                <a16:creationId xmlns:a16="http://schemas.microsoft.com/office/drawing/2014/main" id="{355D5C27-B9EB-4358-845D-80E984EFEF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80E9D9-71E6-4C4B-94D8-15A6D054D65F}"/>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70035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D7AC6-3E96-4DF2-8B7B-8ED2ACA86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D3594C-6116-4D70-8609-3B3AE3B064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40EF22-48F6-40F9-98DA-773AAB2C7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D922F2-9898-4FAD-84C3-E54D1A2B9486}"/>
              </a:ext>
            </a:extLst>
          </p:cNvPr>
          <p:cNvSpPr>
            <a:spLocks noGrp="1"/>
          </p:cNvSpPr>
          <p:nvPr>
            <p:ph type="dt" sz="half" idx="10"/>
          </p:nvPr>
        </p:nvSpPr>
        <p:spPr/>
        <p:txBody>
          <a:bodyPr/>
          <a:lstStyle/>
          <a:p>
            <a:fld id="{2C8DE5C2-993C-4607-B26D-D4750998D4EC}" type="datetimeFigureOut">
              <a:rPr lang="en-US" smtClean="0"/>
              <a:t>5/2/2023</a:t>
            </a:fld>
            <a:endParaRPr lang="en-US"/>
          </a:p>
        </p:txBody>
      </p:sp>
      <p:sp>
        <p:nvSpPr>
          <p:cNvPr id="6" name="Footer Placeholder 5">
            <a:extLst>
              <a:ext uri="{FF2B5EF4-FFF2-40B4-BE49-F238E27FC236}">
                <a16:creationId xmlns:a16="http://schemas.microsoft.com/office/drawing/2014/main" id="{6804D9C0-1537-41C1-A2E0-B949FC8C46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394171-1D38-4BB1-B05F-4399CBF9FF1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23373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3BF37-234B-4CDC-9355-274310AF9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98EEF5-627E-47C5-882D-E9FB795C49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D119AF-0700-4DB2-B0C2-497AE7D4A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68593-5F9E-4E5A-BFEB-7B311DCF793B}"/>
              </a:ext>
            </a:extLst>
          </p:cNvPr>
          <p:cNvSpPr>
            <a:spLocks noGrp="1"/>
          </p:cNvSpPr>
          <p:nvPr>
            <p:ph type="dt" sz="half" idx="10"/>
          </p:nvPr>
        </p:nvSpPr>
        <p:spPr/>
        <p:txBody>
          <a:bodyPr/>
          <a:lstStyle/>
          <a:p>
            <a:fld id="{2C8DE5C2-993C-4607-B26D-D4750998D4EC}" type="datetimeFigureOut">
              <a:rPr lang="en-US" smtClean="0"/>
              <a:t>5/2/2023</a:t>
            </a:fld>
            <a:endParaRPr lang="en-US"/>
          </a:p>
        </p:txBody>
      </p:sp>
      <p:sp>
        <p:nvSpPr>
          <p:cNvPr id="6" name="Footer Placeholder 5">
            <a:extLst>
              <a:ext uri="{FF2B5EF4-FFF2-40B4-BE49-F238E27FC236}">
                <a16:creationId xmlns:a16="http://schemas.microsoft.com/office/drawing/2014/main" id="{62C7370B-15E1-4CB0-9B85-006578F16A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CC3140-5AF3-4C9C-93D5-9F57668CAEA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1265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710C75-A374-4D84-B806-79A414C18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ABAD88-B91C-434B-9792-00329962BB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9357FA-0154-4DB3-A3D3-332B7C577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DE5C2-993C-4607-B26D-D4750998D4EC}" type="datetimeFigureOut">
              <a:rPr lang="en-US" smtClean="0"/>
              <a:t>5/2/2023</a:t>
            </a:fld>
            <a:endParaRPr lang="en-US"/>
          </a:p>
        </p:txBody>
      </p:sp>
      <p:sp>
        <p:nvSpPr>
          <p:cNvPr id="5" name="Footer Placeholder 4">
            <a:extLst>
              <a:ext uri="{FF2B5EF4-FFF2-40B4-BE49-F238E27FC236}">
                <a16:creationId xmlns:a16="http://schemas.microsoft.com/office/drawing/2014/main" id="{C7963CCD-B113-4C4B-BE1E-21FEF9B8A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A76117-D1BF-4D9D-A2E9-B4F402BA5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9C5FF-F35B-42A8-986F-F5F50A539C6D}" type="slidenum">
              <a:rPr lang="en-US" smtClean="0"/>
              <a:t>‹#›</a:t>
            </a:fld>
            <a:endParaRPr lang="en-US"/>
          </a:p>
        </p:txBody>
      </p:sp>
    </p:spTree>
    <p:extLst>
      <p:ext uri="{BB962C8B-B14F-4D97-AF65-F5344CB8AC3E}">
        <p14:creationId xmlns:p14="http://schemas.microsoft.com/office/powerpoint/2010/main" val="1209910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1.tm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7.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3031" y="1474180"/>
            <a:ext cx="9144000" cy="1790700"/>
          </a:xfrm>
        </p:spPr>
        <p:txBody>
          <a:bodyPr>
            <a:noAutofit/>
          </a:bodyPr>
          <a:lstStyle/>
          <a:p>
            <a:r>
              <a:rPr lang="en-US" sz="6600" dirty="0"/>
              <a:t>COMP3028 </a:t>
            </a:r>
            <a:br>
              <a:rPr lang="en-US" sz="4950" dirty="0"/>
            </a:br>
            <a:r>
              <a:rPr lang="en-US" sz="4950" dirty="0"/>
              <a:t>Software Architecture</a:t>
            </a:r>
            <a:endParaRPr lang="en-US" sz="3300" dirty="0"/>
          </a:p>
        </p:txBody>
      </p:sp>
      <p:sp>
        <p:nvSpPr>
          <p:cNvPr id="3" name="Title 1">
            <a:extLst>
              <a:ext uri="{FF2B5EF4-FFF2-40B4-BE49-F238E27FC236}">
                <a16:creationId xmlns:a16="http://schemas.microsoft.com/office/drawing/2014/main" id="{FD80B347-9613-250C-6C89-A2CA5D9A9498}"/>
              </a:ext>
            </a:extLst>
          </p:cNvPr>
          <p:cNvSpPr txBox="1">
            <a:spLocks/>
          </p:cNvSpPr>
          <p:nvPr/>
        </p:nvSpPr>
        <p:spPr>
          <a:xfrm>
            <a:off x="838200" y="3185514"/>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a:t>Availability</a:t>
            </a:r>
            <a:endParaRPr lang="en-AU" dirty="0"/>
          </a:p>
        </p:txBody>
      </p:sp>
    </p:spTree>
    <p:extLst>
      <p:ext uri="{BB962C8B-B14F-4D97-AF65-F5344CB8AC3E}">
        <p14:creationId xmlns:p14="http://schemas.microsoft.com/office/powerpoint/2010/main" val="209562544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of Availability Tactics</a:t>
            </a:r>
          </a:p>
        </p:txBody>
      </p:sp>
      <p:sp>
        <p:nvSpPr>
          <p:cNvPr id="3" name="Content Placeholder 2"/>
          <p:cNvSpPr>
            <a:spLocks noGrp="1"/>
          </p:cNvSpPr>
          <p:nvPr>
            <p:ph idx="1"/>
          </p:nvPr>
        </p:nvSpPr>
        <p:spPr/>
        <p:txBody>
          <a:bodyPr>
            <a:normAutofit/>
          </a:bodyPr>
          <a:lstStyle/>
          <a:p>
            <a:r>
              <a:rPr lang="en-US" sz="3600" dirty="0"/>
              <a:t>Fault </a:t>
            </a:r>
            <a:r>
              <a:rPr lang="en-US" sz="3600" dirty="0" err="1"/>
              <a:t>v.s</a:t>
            </a:r>
            <a:r>
              <a:rPr lang="en-US" sz="3600" dirty="0"/>
              <a:t>. failure?</a:t>
            </a:r>
          </a:p>
          <a:p>
            <a:r>
              <a:rPr lang="en-US" sz="3600" dirty="0"/>
              <a:t>A </a:t>
            </a:r>
            <a:r>
              <a:rPr lang="en-US" sz="3600" b="1" dirty="0">
                <a:solidFill>
                  <a:schemeClr val="tx2"/>
                </a:solidFill>
              </a:rPr>
              <a:t>failure</a:t>
            </a:r>
            <a:r>
              <a:rPr lang="en-US" sz="3600" dirty="0"/>
              <a:t> occurs when the system no longer delivers a service consistent with its specification.</a:t>
            </a:r>
          </a:p>
          <a:p>
            <a:pPr lvl="1"/>
            <a:r>
              <a:rPr lang="en-US" sz="3200" dirty="0"/>
              <a:t>this failure is observable by the system’s actors.</a:t>
            </a:r>
          </a:p>
          <a:p>
            <a:r>
              <a:rPr lang="en-US" sz="3600" dirty="0"/>
              <a:t>A </a:t>
            </a:r>
            <a:r>
              <a:rPr lang="en-US" sz="3600" b="1" dirty="0">
                <a:solidFill>
                  <a:schemeClr val="tx2"/>
                </a:solidFill>
              </a:rPr>
              <a:t>fault</a:t>
            </a:r>
            <a:r>
              <a:rPr lang="en-US" sz="3600" dirty="0"/>
              <a:t> (or combination of faults) has the potential to cause a failure.</a:t>
            </a:r>
          </a:p>
          <a:p>
            <a:pPr marL="0" indent="0">
              <a:buNone/>
            </a:pPr>
            <a:endParaRPr lang="en-US" sz="3600"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©Software  Architecture</a:t>
            </a:r>
            <a:endParaRPr kumimoji="0" lang="en-AU"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245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zh-CN" sz="4400" dirty="0"/>
              <a:t>What will be the goal of availability tactics?</a:t>
            </a:r>
            <a:br>
              <a:rPr lang="en-US" dirty="0"/>
            </a:br>
            <a:r>
              <a:rPr lang="en-US" dirty="0"/>
              <a:t>Recall our definitions of availability</a:t>
            </a:r>
          </a:p>
        </p:txBody>
      </p:sp>
      <p:sp>
        <p:nvSpPr>
          <p:cNvPr id="3" name="Content Placeholder 2"/>
          <p:cNvSpPr>
            <a:spLocks noGrp="1"/>
          </p:cNvSpPr>
          <p:nvPr>
            <p:ph idx="1"/>
          </p:nvPr>
        </p:nvSpPr>
        <p:spPr/>
        <p:txBody>
          <a:bodyPr>
            <a:normAutofit/>
          </a:bodyPr>
          <a:lstStyle/>
          <a:p>
            <a:r>
              <a:rPr lang="en-US" sz="4000" b="1" dirty="0">
                <a:solidFill>
                  <a:schemeClr val="tx2"/>
                </a:solidFill>
              </a:rPr>
              <a:t>Availability</a:t>
            </a:r>
            <a:r>
              <a:rPr lang="en-US" sz="4000" dirty="0"/>
              <a:t> refers to a property of </a:t>
            </a:r>
            <a:r>
              <a:rPr lang="en-US" sz="4000" dirty="0">
                <a:solidFill>
                  <a:srgbClr val="FF0000"/>
                </a:solidFill>
              </a:rPr>
              <a:t>software that it is there and ready</a:t>
            </a:r>
            <a:r>
              <a:rPr lang="en-US" sz="4000" dirty="0"/>
              <a:t> to carry out its task when you need it to be. </a:t>
            </a:r>
          </a:p>
          <a:p>
            <a:r>
              <a:rPr lang="en-US" altLang="zh-CN" sz="4000" b="1" dirty="0">
                <a:solidFill>
                  <a:schemeClr val="tx2"/>
                </a:solidFill>
              </a:rPr>
              <a:t>Availability</a:t>
            </a:r>
            <a:r>
              <a:rPr lang="en-US" altLang="zh-CN" sz="4000" dirty="0"/>
              <a:t> is about </a:t>
            </a:r>
            <a:r>
              <a:rPr lang="en-US" altLang="zh-CN" sz="4000" dirty="0">
                <a:solidFill>
                  <a:srgbClr val="FF0000"/>
                </a:solidFill>
              </a:rPr>
              <a:t>minimizing service outage time by mitigating faults.</a:t>
            </a:r>
            <a:endParaRPr lang="en-US" sz="4000" dirty="0">
              <a:solidFill>
                <a:srgbClr val="FF0000"/>
              </a:solidFill>
            </a:endParaRPr>
          </a:p>
          <a:p>
            <a:endParaRPr lang="en-US" sz="4000"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©Software  Architecture</a:t>
            </a:r>
          </a:p>
        </p:txBody>
      </p:sp>
    </p:spTree>
    <p:extLst>
      <p:ext uri="{BB962C8B-B14F-4D97-AF65-F5344CB8AC3E}">
        <p14:creationId xmlns:p14="http://schemas.microsoft.com/office/powerpoint/2010/main" val="334645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of Availability Tactics</a:t>
            </a:r>
          </a:p>
        </p:txBody>
      </p:sp>
      <p:sp>
        <p:nvSpPr>
          <p:cNvPr id="3" name="Content Placeholder 2"/>
          <p:cNvSpPr>
            <a:spLocks noGrp="1"/>
          </p:cNvSpPr>
          <p:nvPr>
            <p:ph idx="1"/>
          </p:nvPr>
        </p:nvSpPr>
        <p:spPr>
          <a:xfrm>
            <a:off x="838200" y="1825625"/>
            <a:ext cx="10515600" cy="1931212"/>
          </a:xfrm>
        </p:spPr>
        <p:txBody>
          <a:bodyPr>
            <a:normAutofit/>
          </a:bodyPr>
          <a:lstStyle/>
          <a:p>
            <a:r>
              <a:rPr lang="en-US" sz="3200" b="1" dirty="0">
                <a:solidFill>
                  <a:schemeClr val="tx2"/>
                </a:solidFill>
              </a:rPr>
              <a:t>Availability tactics </a:t>
            </a:r>
            <a:r>
              <a:rPr lang="en-US" sz="3200" dirty="0"/>
              <a:t>enable a system to </a:t>
            </a:r>
            <a:r>
              <a:rPr lang="en-US" sz="3200" dirty="0">
                <a:solidFill>
                  <a:srgbClr val="FF0000"/>
                </a:solidFill>
              </a:rPr>
              <a:t>endure faults </a:t>
            </a:r>
            <a:r>
              <a:rPr lang="en-US" sz="3200" dirty="0"/>
              <a:t>so that services remain compliant with their specifications. </a:t>
            </a:r>
          </a:p>
          <a:p>
            <a:pPr lvl="1"/>
            <a:r>
              <a:rPr lang="en-US" sz="2800" b="1" dirty="0">
                <a:solidFill>
                  <a:schemeClr val="tx2"/>
                </a:solidFill>
              </a:rPr>
              <a:t>The tactics </a:t>
            </a:r>
            <a:r>
              <a:rPr lang="en-US" sz="2800" dirty="0">
                <a:solidFill>
                  <a:srgbClr val="FF0000"/>
                </a:solidFill>
              </a:rPr>
              <a:t>keep faults from becoming failures </a:t>
            </a:r>
          </a:p>
          <a:p>
            <a:pPr lvl="1"/>
            <a:r>
              <a:rPr lang="en-US" sz="2800" dirty="0"/>
              <a:t>or at least </a:t>
            </a:r>
            <a:r>
              <a:rPr lang="en-US" sz="2800" dirty="0">
                <a:solidFill>
                  <a:srgbClr val="FF0000"/>
                </a:solidFill>
              </a:rPr>
              <a:t>bound the effects of the fault </a:t>
            </a:r>
            <a:r>
              <a:rPr lang="en-US" sz="2800" dirty="0"/>
              <a:t>and make repair possible</a:t>
            </a:r>
          </a:p>
          <a:p>
            <a:endParaRPr lang="en-US" sz="3200"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©Software  Architecture</a:t>
            </a:r>
            <a:endParaRPr kumimoji="0" lang="en-AU"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5" name="Picture 5">
            <a:extLst>
              <a:ext uri="{FF2B5EF4-FFF2-40B4-BE49-F238E27FC236}">
                <a16:creationId xmlns:a16="http://schemas.microsoft.com/office/drawing/2014/main" id="{BD97A811-D091-1549-1A87-4B6A3D4C2880}"/>
              </a:ext>
            </a:extLst>
          </p:cNvPr>
          <p:cNvPicPr>
            <a:picLocks noChangeAspect="1"/>
          </p:cNvPicPr>
          <p:nvPr/>
        </p:nvPicPr>
        <p:blipFill rotWithShape="1">
          <a:blip r:embed="rId2"/>
          <a:srcRect l="21697" t="39182" r="22295" b="38011"/>
          <a:stretch/>
        </p:blipFill>
        <p:spPr>
          <a:xfrm>
            <a:off x="3523068" y="3756837"/>
            <a:ext cx="4699443" cy="2384047"/>
          </a:xfrm>
          <a:prstGeom prst="rect">
            <a:avLst/>
          </a:prstGeom>
        </p:spPr>
      </p:pic>
    </p:spTree>
    <p:extLst>
      <p:ext uri="{BB962C8B-B14F-4D97-AF65-F5344CB8AC3E}">
        <p14:creationId xmlns:p14="http://schemas.microsoft.com/office/powerpoint/2010/main" val="393407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Availability Tactics</a:t>
            </a:r>
          </a:p>
        </p:txBody>
      </p:sp>
      <p:sp>
        <p:nvSpPr>
          <p:cNvPr id="4" name="Footer Placeholder 3"/>
          <p:cNvSpPr>
            <a:spLocks noGrp="1"/>
          </p:cNvSpPr>
          <p:nvPr>
            <p:ph type="ftr" sz="quarter" idx="4294967295"/>
          </p:nvPr>
        </p:nvSpPr>
        <p:spPr>
          <a:xfrm>
            <a:off x="0" y="6448425"/>
            <a:ext cx="6337300"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©Software  Architecture</a:t>
            </a:r>
            <a:endParaRPr kumimoji="0" lang="en-AU"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6" name="Picture 5"/>
          <p:cNvPicPr>
            <a:picLocks noChangeAspect="1"/>
          </p:cNvPicPr>
          <p:nvPr/>
        </p:nvPicPr>
        <p:blipFill rotWithShape="1">
          <a:blip r:embed="rId2"/>
          <a:srcRect b="18602"/>
          <a:stretch/>
        </p:blipFill>
        <p:spPr>
          <a:xfrm>
            <a:off x="5089104" y="816524"/>
            <a:ext cx="6264696" cy="5582282"/>
          </a:xfrm>
          <a:prstGeom prst="rect">
            <a:avLst/>
          </a:prstGeom>
        </p:spPr>
      </p:pic>
    </p:spTree>
    <p:extLst>
      <p:ext uri="{BB962C8B-B14F-4D97-AF65-F5344CB8AC3E}">
        <p14:creationId xmlns:p14="http://schemas.microsoft.com/office/powerpoint/2010/main" val="2307346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Detect Faults</a:t>
            </a:r>
          </a:p>
        </p:txBody>
      </p:sp>
      <p:sp>
        <p:nvSpPr>
          <p:cNvPr id="3" name="Content Placeholder 2"/>
          <p:cNvSpPr>
            <a:spLocks noGrp="1"/>
          </p:cNvSpPr>
          <p:nvPr>
            <p:ph idx="1"/>
          </p:nvPr>
        </p:nvSpPr>
        <p:spPr/>
        <p:txBody>
          <a:bodyPr>
            <a:normAutofit fontScale="62500" lnSpcReduction="20000"/>
          </a:bodyPr>
          <a:lstStyle/>
          <a:p>
            <a:r>
              <a:rPr lang="en-US" b="1" dirty="0">
                <a:solidFill>
                  <a:schemeClr val="tx2"/>
                </a:solidFill>
              </a:rPr>
              <a:t>Ping/echo: </a:t>
            </a:r>
            <a:r>
              <a:rPr lang="en-US" dirty="0"/>
              <a:t>used to determine reachability and the round-trip delay through the associated network path.</a:t>
            </a:r>
          </a:p>
          <a:p>
            <a:r>
              <a:rPr lang="en-US" altLang="zh-CN" b="1" dirty="0">
                <a:solidFill>
                  <a:schemeClr val="tx2"/>
                </a:solidFill>
              </a:rPr>
              <a:t>Monitor</a:t>
            </a:r>
            <a:r>
              <a:rPr lang="en-US" altLang="zh-CN" dirty="0"/>
              <a:t>: a component used to monitor the state of health of other parts of the system.</a:t>
            </a:r>
          </a:p>
          <a:p>
            <a:r>
              <a:rPr lang="en-US" altLang="zh-CN" b="1" dirty="0">
                <a:solidFill>
                  <a:schemeClr val="tx2"/>
                </a:solidFill>
              </a:rPr>
              <a:t>Heartbeat</a:t>
            </a:r>
            <a:r>
              <a:rPr lang="en-US" altLang="zh-CN" dirty="0"/>
              <a:t>: a periodic message exchange between a system monitor and a process being monitored.</a:t>
            </a:r>
          </a:p>
          <a:p>
            <a:pPr lvl="1"/>
            <a:r>
              <a:rPr lang="en-US" altLang="zh-CN" dirty="0"/>
              <a:t>The process periodically resets the </a:t>
            </a:r>
            <a:r>
              <a:rPr lang="en-US" altLang="zh-CN" i="1" dirty="0"/>
              <a:t>watchdog</a:t>
            </a:r>
            <a:r>
              <a:rPr lang="en-US" altLang="zh-CN" dirty="0"/>
              <a:t> timer in its monitor,</a:t>
            </a:r>
          </a:p>
          <a:p>
            <a:pPr lvl="1"/>
            <a:r>
              <a:rPr lang="en-US" altLang="zh-CN" dirty="0"/>
              <a:t>Piggybacking the heartbeat messages on to other control messages reduces the overhead</a:t>
            </a:r>
          </a:p>
          <a:p>
            <a:r>
              <a:rPr lang="en-US" altLang="zh-CN" dirty="0"/>
              <a:t>Difference between </a:t>
            </a:r>
            <a:r>
              <a:rPr lang="en-US" altLang="zh-CN" dirty="0">
                <a:solidFill>
                  <a:schemeClr val="tx2"/>
                </a:solidFill>
              </a:rPr>
              <a:t>ping</a:t>
            </a:r>
            <a:r>
              <a:rPr lang="en-US" altLang="zh-CN" dirty="0"/>
              <a:t> and </a:t>
            </a:r>
            <a:r>
              <a:rPr lang="en-US" altLang="zh-CN" dirty="0">
                <a:solidFill>
                  <a:schemeClr val="tx2"/>
                </a:solidFill>
              </a:rPr>
              <a:t>heartbeat</a:t>
            </a:r>
            <a:r>
              <a:rPr lang="en-US" altLang="zh-CN" dirty="0"/>
              <a:t>?</a:t>
            </a:r>
          </a:p>
          <a:p>
            <a:pPr lvl="1"/>
            <a:r>
              <a:rPr lang="en-US" altLang="zh-CN" dirty="0"/>
              <a:t>Who initiates the health check?</a:t>
            </a:r>
          </a:p>
          <a:p>
            <a:r>
              <a:rPr lang="en-US" altLang="zh-CN" b="1" dirty="0">
                <a:solidFill>
                  <a:schemeClr val="tx2"/>
                </a:solidFill>
              </a:rPr>
              <a:t>Timestamp</a:t>
            </a:r>
            <a:r>
              <a:rPr lang="en-US" altLang="zh-CN" dirty="0"/>
              <a:t>: used to detect incorrect sequences of events, primarily in distributed message-passing systems.</a:t>
            </a:r>
          </a:p>
          <a:p>
            <a:r>
              <a:rPr lang="en-US" altLang="zh-CN" b="1" dirty="0">
                <a:solidFill>
                  <a:schemeClr val="tx2"/>
                </a:solidFill>
              </a:rPr>
              <a:t>Condition Monitoring</a:t>
            </a:r>
            <a:r>
              <a:rPr lang="en-US" altLang="zh-CN" dirty="0"/>
              <a:t>: checking conditions in a process or device, or validating assumptions made during the design.</a:t>
            </a:r>
          </a:p>
          <a:p>
            <a:pPr lvl="1"/>
            <a:r>
              <a:rPr lang="en-US" altLang="zh-CN" dirty="0"/>
              <a:t>For example, </a:t>
            </a:r>
            <a:r>
              <a:rPr lang="en-US" altLang="zh-CN" b="1" dirty="0"/>
              <a:t>checksum </a:t>
            </a:r>
            <a:r>
              <a:rPr lang="en-US" altLang="zh-CN" dirty="0"/>
              <a:t>in data storage and transmission.</a:t>
            </a:r>
          </a:p>
          <a:p>
            <a:r>
              <a:rPr lang="en-US" altLang="zh-CN" b="1" dirty="0">
                <a:solidFill>
                  <a:schemeClr val="tx2"/>
                </a:solidFill>
              </a:rPr>
              <a:t>Voting</a:t>
            </a:r>
            <a:r>
              <a:rPr lang="en-US" altLang="zh-CN" dirty="0"/>
              <a:t>: the common realization of this tactic is </a:t>
            </a:r>
            <a:r>
              <a:rPr lang="en-US" altLang="zh-CN" dirty="0">
                <a:solidFill>
                  <a:schemeClr val="tx2"/>
                </a:solidFill>
              </a:rPr>
              <a:t>Triple Modular Redundancy </a:t>
            </a:r>
            <a:r>
              <a:rPr lang="en-US" altLang="zh-CN" dirty="0"/>
              <a:t>(TMR)</a:t>
            </a:r>
          </a:p>
          <a:p>
            <a:r>
              <a:rPr lang="en-US" altLang="zh-CN" b="1" dirty="0">
                <a:solidFill>
                  <a:schemeClr val="tx2"/>
                </a:solidFill>
              </a:rPr>
              <a:t>Exception Detection: </a:t>
            </a:r>
            <a:r>
              <a:rPr lang="en-US" altLang="zh-CN" dirty="0"/>
              <a:t>detection of a system condition that alters the normal flow of execution, e.g. system exception, parameter typing, timeout.</a:t>
            </a:r>
          </a:p>
          <a:p>
            <a:r>
              <a:rPr lang="en-US" altLang="zh-CN" b="1" dirty="0">
                <a:solidFill>
                  <a:schemeClr val="tx2"/>
                </a:solidFill>
              </a:rPr>
              <a:t>Self-test</a:t>
            </a:r>
            <a:r>
              <a:rPr lang="en-US" altLang="zh-CN" dirty="0"/>
              <a:t>: procedure for a component to test itself for correct operation.</a:t>
            </a:r>
          </a:p>
          <a:p>
            <a:endParaRPr lang="en-US" dirty="0"/>
          </a:p>
          <a:p>
            <a:endParaRPr lang="en-US"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©Software  Architecture</a:t>
            </a:r>
            <a:endParaRPr kumimoji="0" lang="en-AU"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0751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Recover from Faults (Preparation &amp; Repair)</a:t>
            </a:r>
          </a:p>
        </p:txBody>
      </p:sp>
      <p:sp>
        <p:nvSpPr>
          <p:cNvPr id="3" name="Content Placeholder 2"/>
          <p:cNvSpPr>
            <a:spLocks noGrp="1"/>
          </p:cNvSpPr>
          <p:nvPr>
            <p:ph idx="1"/>
          </p:nvPr>
        </p:nvSpPr>
        <p:spPr/>
        <p:txBody>
          <a:bodyPr>
            <a:normAutofit fontScale="47500" lnSpcReduction="20000"/>
          </a:bodyPr>
          <a:lstStyle/>
          <a:p>
            <a:r>
              <a:rPr lang="en-US" b="1" dirty="0">
                <a:solidFill>
                  <a:schemeClr val="tx2"/>
                </a:solidFill>
              </a:rPr>
              <a:t>Active Redundancy (hot spare): </a:t>
            </a:r>
            <a:r>
              <a:rPr lang="en-US" dirty="0"/>
              <a:t>all nodes in a </a:t>
            </a:r>
            <a:r>
              <a:rPr lang="en-US" i="1" dirty="0"/>
              <a:t>protection group </a:t>
            </a:r>
            <a:r>
              <a:rPr lang="en-US" dirty="0"/>
              <a:t>process identical inputs in parallel, allowing redundant spares to maintain </a:t>
            </a:r>
            <a:r>
              <a:rPr lang="en-US" i="1" dirty="0"/>
              <a:t>synchronous state </a:t>
            </a:r>
            <a:r>
              <a:rPr lang="en-US" dirty="0"/>
              <a:t>with the active nodes.</a:t>
            </a:r>
          </a:p>
          <a:p>
            <a:r>
              <a:rPr lang="en-US" altLang="zh-CN" b="1" dirty="0">
                <a:solidFill>
                  <a:schemeClr val="tx2"/>
                </a:solidFill>
              </a:rPr>
              <a:t>Spare (cold spare): </a:t>
            </a:r>
            <a:r>
              <a:rPr lang="en-US" altLang="zh-CN" dirty="0"/>
              <a:t>redundant spares of a protection group remain out of service until a fail-over occurs, at which point a power-on-reset procedure is initiated on the redundant spare prior to its being placed in service.</a:t>
            </a:r>
          </a:p>
          <a:p>
            <a:r>
              <a:rPr lang="en-US" altLang="zh-CN" b="1" dirty="0">
                <a:solidFill>
                  <a:schemeClr val="tx2"/>
                </a:solidFill>
              </a:rPr>
              <a:t>Passive Redundancy (warm spare): </a:t>
            </a:r>
            <a:r>
              <a:rPr lang="en-US" altLang="zh-CN" dirty="0"/>
              <a:t>only the active members of the protection group process input traffic;</a:t>
            </a:r>
          </a:p>
          <a:p>
            <a:pPr lvl="1"/>
            <a:r>
              <a:rPr lang="en-US" altLang="zh-CN" dirty="0"/>
              <a:t>one of their duties is to provide the redundant spare(s) with periodic state updates.</a:t>
            </a:r>
          </a:p>
          <a:p>
            <a:pPr>
              <a:lnSpc>
                <a:spcPct val="90000"/>
              </a:lnSpc>
            </a:pPr>
            <a:r>
              <a:rPr lang="en-US" altLang="zh-CN" b="1" dirty="0">
                <a:solidFill>
                  <a:schemeClr val="tx2"/>
                </a:solidFill>
              </a:rPr>
              <a:t>Rollback</a:t>
            </a:r>
            <a:r>
              <a:rPr lang="en-US" altLang="zh-CN" dirty="0"/>
              <a:t>: revert to a previous known good state, referred to as the “rollback line”.</a:t>
            </a:r>
          </a:p>
          <a:p>
            <a:pPr lvl="1"/>
            <a:r>
              <a:rPr lang="en-US" altLang="zh-CN" dirty="0"/>
              <a:t>This tactic is </a:t>
            </a:r>
            <a:r>
              <a:rPr lang="en-US" altLang="zh-CN" dirty="0">
                <a:highlight>
                  <a:srgbClr val="FFFF00"/>
                </a:highlight>
              </a:rPr>
              <a:t>combined </a:t>
            </a:r>
            <a:r>
              <a:rPr lang="en-US" altLang="zh-CN" dirty="0"/>
              <a:t>with redundancy tactics.</a:t>
            </a:r>
          </a:p>
          <a:p>
            <a:pPr lvl="1"/>
            <a:r>
              <a:rPr lang="en-US" altLang="zh-CN" dirty="0"/>
              <a:t>After a rollback has occurred, a standby version of the failed component becomes active.</a:t>
            </a:r>
          </a:p>
          <a:p>
            <a:pPr lvl="1"/>
            <a:r>
              <a:rPr lang="en-US" altLang="zh-CN" dirty="0"/>
              <a:t>Rollback depends on a copy of a previous state (a checkpoint).</a:t>
            </a:r>
          </a:p>
          <a:p>
            <a:pPr lvl="1"/>
            <a:r>
              <a:rPr lang="en-US" altLang="zh-CN" dirty="0"/>
              <a:t>Checkpoint can be stored in a fixed location and needs to be updated regularly.</a:t>
            </a:r>
          </a:p>
          <a:p>
            <a:r>
              <a:rPr lang="en-US" altLang="zh-CN" b="1" dirty="0">
                <a:solidFill>
                  <a:schemeClr val="tx2"/>
                </a:solidFill>
              </a:rPr>
              <a:t>Exception Handling</a:t>
            </a:r>
            <a:r>
              <a:rPr lang="en-US" altLang="zh-CN" dirty="0"/>
              <a:t>: dealing with the exception by reporting it or handling it, potentially masking the fault by correcting the cause of the exception and retrying.</a:t>
            </a:r>
          </a:p>
          <a:p>
            <a:r>
              <a:rPr lang="en-US" altLang="zh-CN" b="1" dirty="0">
                <a:solidFill>
                  <a:schemeClr val="tx2"/>
                </a:solidFill>
              </a:rPr>
              <a:t>Retry: </a:t>
            </a:r>
            <a:r>
              <a:rPr lang="en-US" altLang="zh-CN" dirty="0"/>
              <a:t>where a failure is transient and retrying the operation may lead to success.</a:t>
            </a:r>
          </a:p>
          <a:p>
            <a:pPr lvl="1"/>
            <a:r>
              <a:rPr lang="en-US" altLang="zh-CN" dirty="0"/>
              <a:t>For example, network re-transmission</a:t>
            </a:r>
          </a:p>
          <a:p>
            <a:r>
              <a:rPr lang="en-US" altLang="zh-CN" b="1" dirty="0">
                <a:solidFill>
                  <a:schemeClr val="tx2"/>
                </a:solidFill>
              </a:rPr>
              <a:t>Ignore Faulty Behavior</a:t>
            </a:r>
            <a:r>
              <a:rPr lang="en-US" altLang="zh-CN" dirty="0"/>
              <a:t>: ignoring messages sent from a source when it is determined that those messages are spurious.</a:t>
            </a:r>
          </a:p>
          <a:p>
            <a:pPr lvl="1"/>
            <a:r>
              <a:rPr lang="en-US" altLang="zh-CN" dirty="0"/>
              <a:t>E.g., ignore the messages from a denial of service attacker</a:t>
            </a:r>
          </a:p>
          <a:p>
            <a:r>
              <a:rPr lang="en-US" altLang="zh-CN" b="1" dirty="0">
                <a:solidFill>
                  <a:schemeClr val="tx2"/>
                </a:solidFill>
              </a:rPr>
              <a:t>Degradation</a:t>
            </a:r>
            <a:r>
              <a:rPr lang="en-US" altLang="zh-CN" dirty="0"/>
              <a:t>: maintains the most critical system functions in the presence of component failures, dropping less critical functions.</a:t>
            </a:r>
          </a:p>
          <a:p>
            <a:r>
              <a:rPr lang="en-US" altLang="zh-CN" b="1" dirty="0">
                <a:solidFill>
                  <a:schemeClr val="tx2"/>
                </a:solidFill>
              </a:rPr>
              <a:t>Reconfiguration</a:t>
            </a:r>
            <a:r>
              <a:rPr lang="en-US" altLang="zh-CN" dirty="0"/>
              <a:t>: reassigning responsibilities to the resources left functioning, while maintaining as much functionality as possible.</a:t>
            </a:r>
          </a:p>
          <a:p>
            <a:endParaRPr lang="en-US" altLang="zh-CN" dirty="0"/>
          </a:p>
          <a:p>
            <a:endParaRPr lang="en-US" altLang="zh-CN" dirty="0"/>
          </a:p>
          <a:p>
            <a:endParaRPr lang="en-US" altLang="zh-CN" dirty="0"/>
          </a:p>
          <a:p>
            <a:endParaRPr lang="en-US" altLang="zh-CN" dirty="0"/>
          </a:p>
          <a:p>
            <a:endParaRPr lang="en-US" dirty="0"/>
          </a:p>
          <a:p>
            <a:endParaRPr lang="en-US"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©Software  Architecture</a:t>
            </a:r>
            <a:endParaRPr kumimoji="0" lang="en-AU"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7036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Prevent Faults</a:t>
            </a:r>
          </a:p>
        </p:txBody>
      </p:sp>
      <p:sp>
        <p:nvSpPr>
          <p:cNvPr id="3" name="Content Placeholder 2"/>
          <p:cNvSpPr>
            <a:spLocks noGrp="1"/>
          </p:cNvSpPr>
          <p:nvPr>
            <p:ph idx="1"/>
          </p:nvPr>
        </p:nvSpPr>
        <p:spPr/>
        <p:txBody>
          <a:bodyPr>
            <a:normAutofit fontScale="92500" lnSpcReduction="10000"/>
          </a:bodyPr>
          <a:lstStyle/>
          <a:p>
            <a:r>
              <a:rPr lang="en-US" b="1" dirty="0">
                <a:solidFill>
                  <a:schemeClr val="tx2"/>
                </a:solidFill>
              </a:rPr>
              <a:t>Removal From Service</a:t>
            </a:r>
            <a:r>
              <a:rPr lang="en-US" dirty="0"/>
              <a:t>: temporarily placing a system component in an out-of-service state for the purpose of mitigating potential system failures.</a:t>
            </a:r>
          </a:p>
          <a:p>
            <a:r>
              <a:rPr lang="en-US" altLang="zh-CN" b="1" dirty="0">
                <a:solidFill>
                  <a:schemeClr val="tx2"/>
                </a:solidFill>
              </a:rPr>
              <a:t>Transactions</a:t>
            </a:r>
            <a:r>
              <a:rPr lang="en-US" altLang="zh-CN" dirty="0"/>
              <a:t>: bundling state updates so that asynchronous messages exchanged between distributed components are </a:t>
            </a:r>
            <a:r>
              <a:rPr lang="en-US" altLang="zh-CN" i="1" dirty="0"/>
              <a:t>atomic</a:t>
            </a:r>
            <a:r>
              <a:rPr lang="en-US" altLang="zh-CN" dirty="0"/>
              <a:t>, </a:t>
            </a:r>
            <a:r>
              <a:rPr lang="en-US" altLang="zh-CN" i="1" dirty="0"/>
              <a:t>consistent</a:t>
            </a:r>
            <a:r>
              <a:rPr lang="en-US" altLang="zh-CN" dirty="0"/>
              <a:t>, </a:t>
            </a:r>
            <a:r>
              <a:rPr lang="en-US" altLang="zh-CN" i="1" dirty="0"/>
              <a:t>isolated</a:t>
            </a:r>
            <a:r>
              <a:rPr lang="en-US" altLang="zh-CN" dirty="0"/>
              <a:t>, and </a:t>
            </a:r>
            <a:r>
              <a:rPr lang="en-US" altLang="zh-CN" i="1" dirty="0"/>
              <a:t>durable</a:t>
            </a:r>
            <a:r>
              <a:rPr lang="en-US" altLang="zh-CN" dirty="0"/>
              <a:t>.</a:t>
            </a:r>
          </a:p>
          <a:p>
            <a:r>
              <a:rPr lang="en-US" altLang="zh-CN" b="1" dirty="0">
                <a:solidFill>
                  <a:schemeClr val="tx2"/>
                </a:solidFill>
              </a:rPr>
              <a:t>Predictive Model</a:t>
            </a:r>
            <a:r>
              <a:rPr lang="en-US" altLang="zh-CN" dirty="0"/>
              <a:t>: take corrective action when conditions are detected that are predictive of likely future faults.</a:t>
            </a:r>
          </a:p>
          <a:p>
            <a:r>
              <a:rPr lang="en-US" altLang="zh-CN" b="1" dirty="0">
                <a:solidFill>
                  <a:schemeClr val="tx2"/>
                </a:solidFill>
              </a:rPr>
              <a:t>Exception Prevention</a:t>
            </a:r>
            <a:r>
              <a:rPr lang="en-US" altLang="zh-CN" dirty="0"/>
              <a:t>: preventing system exceptions from occurring by preventing it via smart pointers, abstract data types, wrappers.</a:t>
            </a:r>
          </a:p>
          <a:p>
            <a:r>
              <a:rPr lang="en-US" altLang="zh-CN" b="1" dirty="0">
                <a:solidFill>
                  <a:schemeClr val="tx2"/>
                </a:solidFill>
              </a:rPr>
              <a:t>Increase Competence Set: </a:t>
            </a:r>
            <a:r>
              <a:rPr lang="en-US" altLang="zh-CN" dirty="0"/>
              <a:t>designing a component to handle more cases—faults—as part of its normal operation.</a:t>
            </a:r>
          </a:p>
          <a:p>
            <a:endParaRPr lang="en-US" altLang="zh-CN" dirty="0"/>
          </a:p>
          <a:p>
            <a:endParaRPr lang="en-US" altLang="zh-CN" dirty="0"/>
          </a:p>
          <a:p>
            <a:endParaRPr lang="en-US" altLang="zh-CN" dirty="0"/>
          </a:p>
          <a:p>
            <a:endParaRPr lang="en-US" altLang="zh-CN"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©Software  Architecture</a:t>
            </a:r>
            <a:endParaRPr kumimoji="0" lang="en-AU"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8222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838200" y="1825625"/>
            <a:ext cx="10515600" cy="4078989"/>
          </a:xfrm>
        </p:spPr>
        <p:txBody>
          <a:bodyPr>
            <a:normAutofit fontScale="85000" lnSpcReduction="20000"/>
          </a:bodyPr>
          <a:lstStyle/>
          <a:p>
            <a:r>
              <a:rPr lang="en-US" dirty="0"/>
              <a:t>Availability refers to the ability of the system to be available for use when a fault occurs.</a:t>
            </a:r>
          </a:p>
          <a:p>
            <a:r>
              <a:rPr lang="en-US" dirty="0"/>
              <a:t>The fault must be recognized (or prevented) and then the system must respond.</a:t>
            </a:r>
          </a:p>
          <a:p>
            <a:r>
              <a:rPr lang="en-US" dirty="0"/>
              <a:t>The response will depend on the criticality of the application and the type of fault</a:t>
            </a:r>
          </a:p>
          <a:p>
            <a:pPr lvl="1"/>
            <a:r>
              <a:rPr lang="en-US" dirty="0"/>
              <a:t>can range from “ignore it” to “keep on going as if it didn’t occur.”</a:t>
            </a:r>
          </a:p>
          <a:p>
            <a:r>
              <a:rPr lang="en-US" altLang="zh-CN" dirty="0"/>
              <a:t>Tactics for availability are categorized into detect faults, recover from faults and prevent faults.</a:t>
            </a:r>
          </a:p>
          <a:p>
            <a:r>
              <a:rPr lang="en-US" altLang="zh-CN" dirty="0"/>
              <a:t>Detection tactics depend on detecting signs of life from various components.</a:t>
            </a:r>
          </a:p>
          <a:p>
            <a:r>
              <a:rPr lang="en-US" altLang="zh-CN" dirty="0"/>
              <a:t>Recovery tactics are retrying an operation or maintaining redundant data or computations.</a:t>
            </a:r>
          </a:p>
          <a:p>
            <a:r>
              <a:rPr lang="en-US" altLang="zh-CN" dirty="0"/>
              <a:t>Prevention tactics depend on removing elements from service or limiting the scope of faults.</a:t>
            </a:r>
            <a:endParaRPr lang="en-US"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©Software  Architecture</a:t>
            </a:r>
            <a:endParaRPr kumimoji="0" lang="en-AU"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9015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Availability?</a:t>
            </a:r>
          </a:p>
        </p:txBody>
      </p:sp>
      <p:sp>
        <p:nvSpPr>
          <p:cNvPr id="3" name="Content Placeholder 2"/>
          <p:cNvSpPr>
            <a:spLocks noGrp="1"/>
          </p:cNvSpPr>
          <p:nvPr>
            <p:ph idx="1"/>
          </p:nvPr>
        </p:nvSpPr>
        <p:spPr/>
        <p:txBody>
          <a:bodyPr>
            <a:normAutofit/>
          </a:bodyPr>
          <a:lstStyle/>
          <a:p>
            <a:r>
              <a:rPr lang="en-US" altLang="zh-CN" b="1" dirty="0">
                <a:solidFill>
                  <a:schemeClr val="tx2"/>
                </a:solidFill>
              </a:rPr>
              <a:t>Availability</a:t>
            </a:r>
            <a:r>
              <a:rPr lang="en-US" altLang="zh-CN" dirty="0"/>
              <a:t> refers to a property of </a:t>
            </a:r>
            <a:r>
              <a:rPr lang="en-US" altLang="zh-CN" b="1" dirty="0">
                <a:solidFill>
                  <a:srgbClr val="FF0000"/>
                </a:solidFill>
              </a:rPr>
              <a:t>software that it is there and ready</a:t>
            </a:r>
            <a:r>
              <a:rPr lang="en-US" altLang="zh-CN" dirty="0"/>
              <a:t> to carry out its task when you need it to be.</a:t>
            </a:r>
          </a:p>
          <a:p>
            <a:r>
              <a:rPr lang="en-US" b="1" dirty="0">
                <a:solidFill>
                  <a:schemeClr val="tx2"/>
                </a:solidFill>
              </a:rPr>
              <a:t>Availability</a:t>
            </a:r>
            <a:r>
              <a:rPr lang="en-US" dirty="0"/>
              <a:t> refers to the ability of a system to mask or repair faults such that the cumulative service outage period does not exceed a required value over a specified time interval.</a:t>
            </a:r>
          </a:p>
          <a:p>
            <a:r>
              <a:rPr lang="en-US" altLang="zh-CN" b="1" dirty="0">
                <a:solidFill>
                  <a:schemeClr val="tx2"/>
                </a:solidFill>
              </a:rPr>
              <a:t>Availability</a:t>
            </a:r>
            <a:r>
              <a:rPr lang="en-US" altLang="zh-CN" dirty="0"/>
              <a:t> is about minimizing service outage time by mitigating faults.</a:t>
            </a:r>
            <a:endParaRPr lang="en-US" dirty="0"/>
          </a:p>
          <a:p>
            <a:endParaRPr lang="en-US"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799403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a:t>
            </a:r>
          </a:p>
        </p:txBody>
      </p:sp>
      <p:sp>
        <p:nvSpPr>
          <p:cNvPr id="3" name="Content Placeholder 2"/>
          <p:cNvSpPr>
            <a:spLocks noGrp="1"/>
          </p:cNvSpPr>
          <p:nvPr>
            <p:ph idx="1"/>
          </p:nvPr>
        </p:nvSpPr>
        <p:spPr/>
        <p:txBody>
          <a:bodyPr>
            <a:normAutofit/>
          </a:bodyPr>
          <a:lstStyle/>
          <a:p>
            <a:r>
              <a:rPr lang="en-US" dirty="0"/>
              <a:t>Availability </a:t>
            </a:r>
            <a:r>
              <a:rPr lang="en-US" dirty="0" err="1"/>
              <a:t>v.s</a:t>
            </a:r>
            <a:r>
              <a:rPr lang="en-US" dirty="0"/>
              <a:t>. reliability or dependability</a:t>
            </a:r>
          </a:p>
          <a:p>
            <a:pPr lvl="1"/>
            <a:r>
              <a:rPr lang="en-US" altLang="zh-CN" dirty="0"/>
              <a:t>Availability </a:t>
            </a:r>
            <a:r>
              <a:rPr lang="en-US" dirty="0"/>
              <a:t>encompasses what is normally called reliability.</a:t>
            </a:r>
          </a:p>
          <a:p>
            <a:pPr lvl="1"/>
            <a:r>
              <a:rPr lang="en-US" dirty="0"/>
              <a:t>Availability encompasses other consideration such as service outage due to period maintenance.</a:t>
            </a:r>
          </a:p>
          <a:p>
            <a:r>
              <a:rPr lang="en-US" dirty="0"/>
              <a:t>Availability is closely related to</a:t>
            </a:r>
          </a:p>
          <a:p>
            <a:pPr lvl="1"/>
            <a:r>
              <a:rPr lang="en-US" dirty="0"/>
              <a:t>security, </a:t>
            </a:r>
            <a:r>
              <a:rPr lang="en-US" dirty="0" err="1"/>
              <a:t>e..g</a:t>
            </a:r>
            <a:r>
              <a:rPr lang="en-US" dirty="0"/>
              <a:t>, denial-of-service</a:t>
            </a:r>
          </a:p>
          <a:p>
            <a:pPr lvl="1"/>
            <a:r>
              <a:rPr lang="en-US" dirty="0"/>
              <a:t>performance</a:t>
            </a:r>
          </a:p>
          <a:p>
            <a:pPr lvl="1"/>
            <a:r>
              <a:rPr lang="en-US" dirty="0"/>
              <a:t>…</a:t>
            </a: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279069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General Scenario</a:t>
            </a:r>
          </a:p>
        </p:txBody>
      </p:sp>
      <p:sp>
        <p:nvSpPr>
          <p:cNvPr id="4" name="Footer Placeholder 3"/>
          <p:cNvSpPr>
            <a:spLocks noGrp="1"/>
          </p:cNvSpPr>
          <p:nvPr>
            <p:ph type="ftr" sz="quarter" idx="4294967295"/>
          </p:nvPr>
        </p:nvSpPr>
        <p:spPr>
          <a:xfrm>
            <a:off x="0" y="6376988"/>
            <a:ext cx="6337300" cy="365125"/>
          </a:xfrm>
          <a:prstGeom prst="rect">
            <a:avLst/>
          </a:prstGeom>
        </p:spPr>
        <p:txBody>
          <a:bodyPr/>
          <a:lstStyle/>
          <a:p>
            <a:r>
              <a:rPr lang="en-AU"/>
              <a:t>©Software  Architecture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1832873153"/>
              </p:ext>
            </p:extLst>
          </p:nvPr>
        </p:nvGraphicFramePr>
        <p:xfrm>
          <a:off x="1758178" y="1369513"/>
          <a:ext cx="8316416" cy="5326573"/>
        </p:xfrm>
        <a:graphic>
          <a:graphicData uri="http://schemas.openxmlformats.org/drawingml/2006/table">
            <a:tbl>
              <a:tblPr>
                <a:tableStyleId>{5C22544A-7EE6-4342-B048-85BDC9FD1C3A}</a:tableStyleId>
              </a:tblPr>
              <a:tblGrid>
                <a:gridCol w="1108925">
                  <a:extLst>
                    <a:ext uri="{9D8B030D-6E8A-4147-A177-3AD203B41FA5}">
                      <a16:colId xmlns:a16="http://schemas.microsoft.com/office/drawing/2014/main" val="20000"/>
                    </a:ext>
                  </a:extLst>
                </a:gridCol>
                <a:gridCol w="7207491">
                  <a:extLst>
                    <a:ext uri="{9D8B030D-6E8A-4147-A177-3AD203B41FA5}">
                      <a16:colId xmlns:a16="http://schemas.microsoft.com/office/drawing/2014/main" val="20001"/>
                    </a:ext>
                  </a:extLst>
                </a:gridCol>
              </a:tblGrid>
              <a:tr h="348640">
                <a:tc>
                  <a:txBody>
                    <a:bodyPr/>
                    <a:lstStyle/>
                    <a:p>
                      <a:pPr marL="0" marR="0">
                        <a:lnSpc>
                          <a:spcPts val="1450"/>
                        </a:lnSpc>
                        <a:spcBef>
                          <a:spcPts val="400"/>
                        </a:spcBef>
                        <a:spcAft>
                          <a:spcPts val="400"/>
                        </a:spcAft>
                      </a:pPr>
                      <a:r>
                        <a:rPr lang="en-US" sz="1400" b="1" dirty="0">
                          <a:effectLst/>
                        </a:rPr>
                        <a:t>Portion of </a:t>
                      </a:r>
                      <a:br>
                        <a:rPr lang="en-US" sz="1400" b="1" dirty="0">
                          <a:effectLst/>
                        </a:rPr>
                      </a:br>
                      <a:r>
                        <a:rPr lang="en-US" sz="1400" b="1" dirty="0">
                          <a:effectLst/>
                        </a:rPr>
                        <a:t>Scenario</a:t>
                      </a:r>
                      <a:endParaRPr lang="en-US" sz="1400" b="1" dirty="0">
                        <a:effectLst/>
                        <a:latin typeface="Times"/>
                        <a:ea typeface="Times New Roman"/>
                        <a:cs typeface="Times New Roman"/>
                      </a:endParaRPr>
                    </a:p>
                  </a:txBody>
                  <a:tcPr marL="58684" marR="58684" marT="0" marB="0"/>
                </a:tc>
                <a:tc>
                  <a:txBody>
                    <a:bodyPr/>
                    <a:lstStyle/>
                    <a:p>
                      <a:pPr marL="0" marR="0">
                        <a:lnSpc>
                          <a:spcPts val="1450"/>
                        </a:lnSpc>
                        <a:spcBef>
                          <a:spcPts val="400"/>
                        </a:spcBef>
                        <a:spcAft>
                          <a:spcPts val="400"/>
                        </a:spcAft>
                      </a:pPr>
                      <a:r>
                        <a:rPr lang="en-US" sz="1400" b="1" dirty="0">
                          <a:effectLst/>
                        </a:rPr>
                        <a:t>Possible Values	</a:t>
                      </a:r>
                      <a:endParaRPr lang="en-US" sz="1400" b="1" dirty="0">
                        <a:effectLst/>
                        <a:latin typeface="Times"/>
                        <a:ea typeface="Times New Roman"/>
                        <a:cs typeface="Times New Roman"/>
                      </a:endParaRPr>
                    </a:p>
                  </a:txBody>
                  <a:tcPr marL="58684" marR="58684" marT="0" marB="0"/>
                </a:tc>
                <a:extLst>
                  <a:ext uri="{0D108BD9-81ED-4DB2-BD59-A6C34878D82A}">
                    <a16:rowId xmlns:a16="http://schemas.microsoft.com/office/drawing/2014/main" val="10000"/>
                  </a:ext>
                </a:extLst>
              </a:tr>
              <a:tr h="294063">
                <a:tc>
                  <a:txBody>
                    <a:bodyPr/>
                    <a:lstStyle/>
                    <a:p>
                      <a:pPr marL="0" marR="0">
                        <a:lnSpc>
                          <a:spcPts val="1450"/>
                        </a:lnSpc>
                        <a:spcBef>
                          <a:spcPts val="400"/>
                        </a:spcBef>
                        <a:spcAft>
                          <a:spcPts val="400"/>
                        </a:spcAft>
                      </a:pPr>
                      <a:r>
                        <a:rPr lang="en-US" sz="1400">
                          <a:effectLst/>
                        </a:rPr>
                        <a:t>Source</a:t>
                      </a:r>
                      <a:endParaRPr lang="en-US" sz="1400">
                        <a:effectLst/>
                        <a:latin typeface="Times"/>
                        <a:ea typeface="Times New Roman"/>
                        <a:cs typeface="Times New Roman"/>
                      </a:endParaRPr>
                    </a:p>
                  </a:txBody>
                  <a:tcPr marL="58684" marR="58684" marT="0" marB="0"/>
                </a:tc>
                <a:tc>
                  <a:txBody>
                    <a:bodyPr/>
                    <a:lstStyle/>
                    <a:p>
                      <a:pPr marL="0" marR="0">
                        <a:lnSpc>
                          <a:spcPts val="1450"/>
                        </a:lnSpc>
                        <a:spcBef>
                          <a:spcPts val="400"/>
                        </a:spcBef>
                        <a:spcAft>
                          <a:spcPts val="400"/>
                        </a:spcAft>
                      </a:pPr>
                      <a:r>
                        <a:rPr lang="en-US" sz="1400">
                          <a:effectLst/>
                        </a:rPr>
                        <a:t>Internal/external: people, hardware, software, physical infrastructure, physical environment</a:t>
                      </a:r>
                      <a:endParaRPr lang="en-US" sz="1400">
                        <a:effectLst/>
                        <a:latin typeface="Times"/>
                        <a:ea typeface="Times New Roman"/>
                        <a:cs typeface="Times New Roman"/>
                      </a:endParaRPr>
                    </a:p>
                  </a:txBody>
                  <a:tcPr marL="58684" marR="58684" marT="0" marB="0"/>
                </a:tc>
                <a:extLst>
                  <a:ext uri="{0D108BD9-81ED-4DB2-BD59-A6C34878D82A}">
                    <a16:rowId xmlns:a16="http://schemas.microsoft.com/office/drawing/2014/main" val="10001"/>
                  </a:ext>
                </a:extLst>
              </a:tr>
              <a:tr h="171825">
                <a:tc>
                  <a:txBody>
                    <a:bodyPr/>
                    <a:lstStyle/>
                    <a:p>
                      <a:pPr marL="0" marR="0">
                        <a:lnSpc>
                          <a:spcPts val="1450"/>
                        </a:lnSpc>
                        <a:spcBef>
                          <a:spcPts val="400"/>
                        </a:spcBef>
                        <a:spcAft>
                          <a:spcPts val="400"/>
                        </a:spcAft>
                      </a:pPr>
                      <a:r>
                        <a:rPr lang="en-US" sz="1400">
                          <a:effectLst/>
                        </a:rPr>
                        <a:t>Stimulus</a:t>
                      </a:r>
                      <a:endParaRPr lang="en-US" sz="1400">
                        <a:effectLst/>
                        <a:latin typeface="Times"/>
                        <a:ea typeface="Times New Roman"/>
                        <a:cs typeface="Times New Roman"/>
                      </a:endParaRPr>
                    </a:p>
                  </a:txBody>
                  <a:tcPr marL="58684" marR="58684" marT="0" marB="0"/>
                </a:tc>
                <a:tc>
                  <a:txBody>
                    <a:bodyPr/>
                    <a:lstStyle/>
                    <a:p>
                      <a:pPr marL="0" marR="0">
                        <a:lnSpc>
                          <a:spcPts val="1450"/>
                        </a:lnSpc>
                        <a:spcBef>
                          <a:spcPts val="400"/>
                        </a:spcBef>
                        <a:spcAft>
                          <a:spcPts val="400"/>
                        </a:spcAft>
                      </a:pPr>
                      <a:r>
                        <a:rPr lang="en-US" sz="1400" dirty="0">
                          <a:effectLst/>
                        </a:rPr>
                        <a:t>Fault: omission, crash, incorrect timing, incorrect response</a:t>
                      </a:r>
                      <a:endParaRPr lang="en-US" sz="1400" dirty="0">
                        <a:effectLst/>
                        <a:latin typeface="Times"/>
                        <a:ea typeface="Times New Roman"/>
                        <a:cs typeface="Times New Roman"/>
                      </a:endParaRPr>
                    </a:p>
                  </a:txBody>
                  <a:tcPr marL="58684" marR="58684" marT="0" marB="0"/>
                </a:tc>
                <a:extLst>
                  <a:ext uri="{0D108BD9-81ED-4DB2-BD59-A6C34878D82A}">
                    <a16:rowId xmlns:a16="http://schemas.microsoft.com/office/drawing/2014/main" val="10002"/>
                  </a:ext>
                </a:extLst>
              </a:tr>
              <a:tr h="294063">
                <a:tc>
                  <a:txBody>
                    <a:bodyPr/>
                    <a:lstStyle/>
                    <a:p>
                      <a:pPr marL="0" marR="0">
                        <a:lnSpc>
                          <a:spcPts val="1450"/>
                        </a:lnSpc>
                        <a:spcBef>
                          <a:spcPts val="400"/>
                        </a:spcBef>
                        <a:spcAft>
                          <a:spcPts val="400"/>
                        </a:spcAft>
                      </a:pPr>
                      <a:r>
                        <a:rPr lang="en-US" sz="1400">
                          <a:effectLst/>
                        </a:rPr>
                        <a:t>Artifact</a:t>
                      </a:r>
                      <a:endParaRPr lang="en-US" sz="1400">
                        <a:effectLst/>
                        <a:latin typeface="Times"/>
                        <a:ea typeface="Times New Roman"/>
                        <a:cs typeface="Times New Roman"/>
                      </a:endParaRPr>
                    </a:p>
                  </a:txBody>
                  <a:tcPr marL="58684" marR="58684" marT="0" marB="0"/>
                </a:tc>
                <a:tc>
                  <a:txBody>
                    <a:bodyPr/>
                    <a:lstStyle/>
                    <a:p>
                      <a:pPr marL="0" marR="0">
                        <a:lnSpc>
                          <a:spcPts val="1450"/>
                        </a:lnSpc>
                        <a:spcBef>
                          <a:spcPts val="400"/>
                        </a:spcBef>
                        <a:spcAft>
                          <a:spcPts val="400"/>
                        </a:spcAft>
                      </a:pPr>
                      <a:r>
                        <a:rPr lang="en-US" sz="1400">
                          <a:effectLst/>
                        </a:rPr>
                        <a:t>System’s processors, communication channels, persistent storage, processes</a:t>
                      </a:r>
                      <a:endParaRPr lang="en-US" sz="1400">
                        <a:effectLst/>
                        <a:latin typeface="Times"/>
                        <a:ea typeface="Times New Roman"/>
                        <a:cs typeface="Times New Roman"/>
                      </a:endParaRPr>
                    </a:p>
                  </a:txBody>
                  <a:tcPr marL="58684" marR="58684" marT="0" marB="0"/>
                </a:tc>
                <a:extLst>
                  <a:ext uri="{0D108BD9-81ED-4DB2-BD59-A6C34878D82A}">
                    <a16:rowId xmlns:a16="http://schemas.microsoft.com/office/drawing/2014/main" val="10003"/>
                  </a:ext>
                </a:extLst>
              </a:tr>
              <a:tr h="294063">
                <a:tc>
                  <a:txBody>
                    <a:bodyPr/>
                    <a:lstStyle/>
                    <a:p>
                      <a:pPr marL="0" marR="0">
                        <a:lnSpc>
                          <a:spcPts val="1450"/>
                        </a:lnSpc>
                        <a:spcBef>
                          <a:spcPts val="400"/>
                        </a:spcBef>
                        <a:spcAft>
                          <a:spcPts val="400"/>
                        </a:spcAft>
                      </a:pPr>
                      <a:r>
                        <a:rPr lang="en-US" sz="1400">
                          <a:effectLst/>
                        </a:rPr>
                        <a:t>Environment</a:t>
                      </a:r>
                      <a:endParaRPr lang="en-US" sz="1400">
                        <a:effectLst/>
                        <a:latin typeface="Times"/>
                        <a:ea typeface="Times New Roman"/>
                        <a:cs typeface="Times New Roman"/>
                      </a:endParaRPr>
                    </a:p>
                  </a:txBody>
                  <a:tcPr marL="58684" marR="58684" marT="0" marB="0"/>
                </a:tc>
                <a:tc>
                  <a:txBody>
                    <a:bodyPr/>
                    <a:lstStyle/>
                    <a:p>
                      <a:pPr marL="0" marR="0">
                        <a:lnSpc>
                          <a:spcPts val="1450"/>
                        </a:lnSpc>
                        <a:spcBef>
                          <a:spcPts val="400"/>
                        </a:spcBef>
                        <a:spcAft>
                          <a:spcPts val="400"/>
                        </a:spcAft>
                      </a:pPr>
                      <a:r>
                        <a:rPr lang="en-US" sz="1400">
                          <a:effectLst/>
                        </a:rPr>
                        <a:t>Normal operation, startup, shutdown, repair mode, degraded operation, overloaded operation</a:t>
                      </a:r>
                      <a:endParaRPr lang="en-US" sz="1400">
                        <a:effectLst/>
                        <a:latin typeface="Times"/>
                        <a:ea typeface="Times New Roman"/>
                        <a:cs typeface="Times New Roman"/>
                      </a:endParaRPr>
                    </a:p>
                  </a:txBody>
                  <a:tcPr marL="58684" marR="58684" marT="0" marB="0"/>
                </a:tc>
                <a:extLst>
                  <a:ext uri="{0D108BD9-81ED-4DB2-BD59-A6C34878D82A}">
                    <a16:rowId xmlns:a16="http://schemas.microsoft.com/office/drawing/2014/main" val="10004"/>
                  </a:ext>
                </a:extLst>
              </a:tr>
              <a:tr h="2020450">
                <a:tc>
                  <a:txBody>
                    <a:bodyPr/>
                    <a:lstStyle/>
                    <a:p>
                      <a:pPr marL="0" marR="0">
                        <a:lnSpc>
                          <a:spcPts val="1450"/>
                        </a:lnSpc>
                        <a:spcBef>
                          <a:spcPts val="400"/>
                        </a:spcBef>
                        <a:spcAft>
                          <a:spcPts val="400"/>
                        </a:spcAft>
                      </a:pPr>
                      <a:r>
                        <a:rPr lang="en-US" sz="1400" dirty="0">
                          <a:effectLst/>
                        </a:rPr>
                        <a:t>Response</a:t>
                      </a:r>
                      <a:endParaRPr lang="en-US" sz="1400" dirty="0">
                        <a:effectLst/>
                        <a:latin typeface="Times"/>
                        <a:ea typeface="Times New Roman"/>
                        <a:cs typeface="Times New Roman"/>
                      </a:endParaRPr>
                    </a:p>
                  </a:txBody>
                  <a:tcPr marL="58684" marR="58684" marT="0" marB="0"/>
                </a:tc>
                <a:tc>
                  <a:txBody>
                    <a:bodyPr/>
                    <a:lstStyle/>
                    <a:p>
                      <a:pPr marL="0" marR="0" indent="0">
                        <a:lnSpc>
                          <a:spcPts val="1450"/>
                        </a:lnSpc>
                        <a:spcBef>
                          <a:spcPts val="100"/>
                        </a:spcBef>
                        <a:spcAft>
                          <a:spcPts val="300"/>
                        </a:spcAft>
                        <a:tabLst>
                          <a:tab pos="228600" algn="l"/>
                          <a:tab pos="274320" algn="l"/>
                          <a:tab pos="274320" algn="l"/>
                        </a:tabLst>
                      </a:pPr>
                      <a:r>
                        <a:rPr lang="en-US" sz="1400" kern="1100" dirty="0">
                          <a:effectLst/>
                        </a:rPr>
                        <a:t>Prevent the fault from becoming a failure</a:t>
                      </a:r>
                    </a:p>
                    <a:p>
                      <a:pPr marL="0" marR="0" indent="0">
                        <a:lnSpc>
                          <a:spcPts val="1450"/>
                        </a:lnSpc>
                        <a:spcBef>
                          <a:spcPts val="100"/>
                        </a:spcBef>
                        <a:spcAft>
                          <a:spcPts val="300"/>
                        </a:spcAft>
                        <a:tabLst>
                          <a:tab pos="228600" algn="l"/>
                          <a:tab pos="274320" algn="l"/>
                          <a:tab pos="274320" algn="l"/>
                        </a:tabLst>
                      </a:pPr>
                      <a:r>
                        <a:rPr lang="en-US" sz="1400" kern="1100" dirty="0">
                          <a:effectLst/>
                        </a:rPr>
                        <a:t>Detect the fault:</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 log the fault</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 notify appropriate entities (people or systems)</a:t>
                      </a:r>
                    </a:p>
                    <a:p>
                      <a:pPr marL="0" marR="0" indent="0">
                        <a:lnSpc>
                          <a:spcPts val="1450"/>
                        </a:lnSpc>
                        <a:spcBef>
                          <a:spcPts val="100"/>
                        </a:spcBef>
                        <a:spcAft>
                          <a:spcPts val="300"/>
                        </a:spcAft>
                        <a:tabLst>
                          <a:tab pos="228600" algn="l"/>
                          <a:tab pos="274320" algn="l"/>
                          <a:tab pos="274320" algn="l"/>
                        </a:tabLst>
                      </a:pPr>
                      <a:r>
                        <a:rPr lang="en-US" sz="1400" kern="1100" dirty="0">
                          <a:effectLst/>
                        </a:rPr>
                        <a:t>Recover from the fault</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 disable source of events causing the fault</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 be temporarily unavailable while repair is being effected</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 fix or mask the fault/failure or contain the damage it causes</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 operate in a degraded mode while repair is being effected</a:t>
                      </a:r>
                      <a:endParaRPr lang="en-US" sz="1400" kern="1100" dirty="0">
                        <a:effectLst/>
                        <a:latin typeface="Times New Roman"/>
                        <a:ea typeface="Times New Roman"/>
                      </a:endParaRPr>
                    </a:p>
                  </a:txBody>
                  <a:tcPr marL="58684" marR="58684" marT="0" marB="0"/>
                </a:tc>
                <a:extLst>
                  <a:ext uri="{0D108BD9-81ED-4DB2-BD59-A6C34878D82A}">
                    <a16:rowId xmlns:a16="http://schemas.microsoft.com/office/drawing/2014/main" val="10005"/>
                  </a:ext>
                </a:extLst>
              </a:tr>
              <a:tr h="1751984">
                <a:tc>
                  <a:txBody>
                    <a:bodyPr/>
                    <a:lstStyle/>
                    <a:p>
                      <a:pPr marL="0" marR="0">
                        <a:lnSpc>
                          <a:spcPts val="1450"/>
                        </a:lnSpc>
                        <a:spcBef>
                          <a:spcPts val="400"/>
                        </a:spcBef>
                        <a:spcAft>
                          <a:spcPts val="400"/>
                        </a:spcAft>
                      </a:pPr>
                      <a:r>
                        <a:rPr lang="en-US" sz="1400">
                          <a:effectLst/>
                        </a:rPr>
                        <a:t>Response </a:t>
                      </a:r>
                      <a:br>
                        <a:rPr lang="en-US" sz="1400">
                          <a:effectLst/>
                        </a:rPr>
                      </a:br>
                      <a:r>
                        <a:rPr lang="en-US" sz="1400">
                          <a:effectLst/>
                        </a:rPr>
                        <a:t>Measure</a:t>
                      </a:r>
                      <a:endParaRPr lang="en-US" sz="1400">
                        <a:effectLst/>
                        <a:latin typeface="Times"/>
                        <a:ea typeface="Times New Roman"/>
                        <a:cs typeface="Times New Roman"/>
                      </a:endParaRPr>
                    </a:p>
                  </a:txBody>
                  <a:tcPr marL="58684" marR="58684" marT="0" marB="0"/>
                </a:tc>
                <a:tc>
                  <a:txBody>
                    <a:bodyPr/>
                    <a:lstStyle/>
                    <a:p>
                      <a:pPr marL="0" marR="0">
                        <a:lnSpc>
                          <a:spcPts val="1450"/>
                        </a:lnSpc>
                        <a:spcBef>
                          <a:spcPts val="400"/>
                        </a:spcBef>
                        <a:spcAft>
                          <a:spcPts val="0"/>
                        </a:spcAft>
                      </a:pPr>
                      <a:r>
                        <a:rPr lang="en-US" sz="1400" dirty="0">
                          <a:effectLst/>
                        </a:rPr>
                        <a:t>Time or time interval when the system must be available</a:t>
                      </a:r>
                    </a:p>
                    <a:p>
                      <a:pPr marL="0" marR="0">
                        <a:lnSpc>
                          <a:spcPts val="1450"/>
                        </a:lnSpc>
                        <a:spcBef>
                          <a:spcPts val="400"/>
                        </a:spcBef>
                        <a:spcAft>
                          <a:spcPts val="0"/>
                        </a:spcAft>
                      </a:pPr>
                      <a:r>
                        <a:rPr lang="en-US" sz="1400" dirty="0">
                          <a:effectLst/>
                        </a:rPr>
                        <a:t>Availability percentage (e.g. 99.999%)</a:t>
                      </a:r>
                    </a:p>
                    <a:p>
                      <a:pPr marL="0" marR="0">
                        <a:lnSpc>
                          <a:spcPts val="1450"/>
                        </a:lnSpc>
                        <a:spcBef>
                          <a:spcPts val="400"/>
                        </a:spcBef>
                        <a:spcAft>
                          <a:spcPts val="0"/>
                        </a:spcAft>
                      </a:pPr>
                      <a:r>
                        <a:rPr lang="en-US" sz="1400" dirty="0">
                          <a:effectLst/>
                        </a:rPr>
                        <a:t>Time to detect the fault</a:t>
                      </a:r>
                    </a:p>
                    <a:p>
                      <a:pPr marL="0" marR="0">
                        <a:lnSpc>
                          <a:spcPts val="1450"/>
                        </a:lnSpc>
                        <a:spcBef>
                          <a:spcPts val="400"/>
                        </a:spcBef>
                        <a:spcAft>
                          <a:spcPts val="0"/>
                        </a:spcAft>
                      </a:pPr>
                      <a:r>
                        <a:rPr lang="en-US" sz="1400" dirty="0">
                          <a:effectLst/>
                        </a:rPr>
                        <a:t>Time to repair the fault</a:t>
                      </a:r>
                    </a:p>
                    <a:p>
                      <a:pPr marL="0" marR="0">
                        <a:lnSpc>
                          <a:spcPts val="1450"/>
                        </a:lnSpc>
                        <a:spcBef>
                          <a:spcPts val="400"/>
                        </a:spcBef>
                        <a:spcAft>
                          <a:spcPts val="0"/>
                        </a:spcAft>
                      </a:pPr>
                      <a:r>
                        <a:rPr lang="en-US" sz="1400" dirty="0">
                          <a:effectLst/>
                        </a:rPr>
                        <a:t>Time or time interval in which system can be in degraded mode</a:t>
                      </a:r>
                    </a:p>
                    <a:p>
                      <a:pPr marL="0" marR="0">
                        <a:lnSpc>
                          <a:spcPts val="1450"/>
                        </a:lnSpc>
                        <a:spcBef>
                          <a:spcPts val="400"/>
                        </a:spcBef>
                        <a:spcAft>
                          <a:spcPts val="400"/>
                        </a:spcAft>
                      </a:pPr>
                      <a:r>
                        <a:rPr lang="en-US" sz="1400" dirty="0">
                          <a:effectLst/>
                        </a:rPr>
                        <a:t>Proportion (e.g., 99%) or rate (e.g., up to 100 per second) of a certain class of faults that the system prevents, or handles without failing</a:t>
                      </a:r>
                      <a:endParaRPr lang="en-US" sz="1400" dirty="0">
                        <a:effectLst/>
                        <a:latin typeface="Times"/>
                        <a:ea typeface="Times New Roman"/>
                        <a:cs typeface="Times New Roman"/>
                      </a:endParaRPr>
                    </a:p>
                  </a:txBody>
                  <a:tcPr marL="58684" marR="58684"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810368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Sample Concrete Availability Scenario</a:t>
            </a:r>
          </a:p>
        </p:txBody>
      </p:sp>
      <p:sp>
        <p:nvSpPr>
          <p:cNvPr id="3" name="Content Placeholder 2"/>
          <p:cNvSpPr>
            <a:spLocks noGrp="1"/>
          </p:cNvSpPr>
          <p:nvPr>
            <p:ph idx="1"/>
          </p:nvPr>
        </p:nvSpPr>
        <p:spPr/>
        <p:txBody>
          <a:bodyPr>
            <a:normAutofit/>
          </a:bodyPr>
          <a:lstStyle/>
          <a:p>
            <a:r>
              <a:rPr lang="en-US" dirty="0"/>
              <a:t>The </a:t>
            </a:r>
            <a:r>
              <a:rPr lang="en-US" dirty="0">
                <a:highlight>
                  <a:srgbClr val="FF0000"/>
                </a:highlight>
              </a:rPr>
              <a:t>heartbeat monitor </a:t>
            </a:r>
            <a:r>
              <a:rPr lang="en-US" dirty="0"/>
              <a:t>determines that the </a:t>
            </a:r>
            <a:r>
              <a:rPr lang="en-US" dirty="0">
                <a:highlight>
                  <a:srgbClr val="C0C0C0"/>
                </a:highlight>
              </a:rPr>
              <a:t>server </a:t>
            </a:r>
            <a:r>
              <a:rPr lang="en-US" dirty="0"/>
              <a:t>is </a:t>
            </a:r>
            <a:r>
              <a:rPr lang="en-US" dirty="0">
                <a:highlight>
                  <a:srgbClr val="FFFF00"/>
                </a:highlight>
              </a:rPr>
              <a:t>nonresponsive</a:t>
            </a:r>
            <a:r>
              <a:rPr lang="en-US" dirty="0"/>
              <a:t> during </a:t>
            </a:r>
            <a:r>
              <a:rPr lang="en-US" dirty="0">
                <a:highlight>
                  <a:srgbClr val="FF00FF"/>
                </a:highlight>
              </a:rPr>
              <a:t>normal operations</a:t>
            </a:r>
            <a:r>
              <a:rPr lang="en-US" dirty="0"/>
              <a:t>. The system </a:t>
            </a:r>
            <a:r>
              <a:rPr lang="en-US" dirty="0">
                <a:highlight>
                  <a:srgbClr val="00FF00"/>
                </a:highlight>
              </a:rPr>
              <a:t>informs the operator </a:t>
            </a:r>
            <a:r>
              <a:rPr lang="en-US" dirty="0"/>
              <a:t>and continues to operate with </a:t>
            </a:r>
            <a:r>
              <a:rPr lang="en-US" dirty="0">
                <a:highlight>
                  <a:srgbClr val="00FFFF"/>
                </a:highlight>
              </a:rPr>
              <a:t>no downtime</a:t>
            </a:r>
            <a:r>
              <a:rPr lang="en-US" dirty="0"/>
              <a:t>.</a:t>
            </a:r>
          </a:p>
          <a:p>
            <a:r>
              <a:rPr lang="en-US" altLang="zh-CN" b="1" dirty="0"/>
              <a:t>Let us analyze if this scenario is complete!</a:t>
            </a:r>
            <a:endParaRPr lang="en-US" b="1" dirty="0"/>
          </a:p>
          <a:p>
            <a:pPr lvl="1"/>
            <a:r>
              <a:rPr lang="en-US" b="1" dirty="0"/>
              <a:t>Stimulus</a:t>
            </a:r>
            <a:r>
              <a:rPr lang="en-US" dirty="0"/>
              <a:t>: </a:t>
            </a:r>
            <a:r>
              <a:rPr lang="en-US" dirty="0">
                <a:highlight>
                  <a:srgbClr val="FFFF00"/>
                </a:highlight>
              </a:rPr>
              <a:t>non-responsiveness</a:t>
            </a:r>
            <a:r>
              <a:rPr lang="en-US" dirty="0"/>
              <a:t> </a:t>
            </a:r>
          </a:p>
          <a:p>
            <a:pPr lvl="1"/>
            <a:r>
              <a:rPr lang="en-US" b="1" dirty="0"/>
              <a:t>Response</a:t>
            </a:r>
            <a:r>
              <a:rPr lang="en-US" dirty="0"/>
              <a:t>: </a:t>
            </a:r>
            <a:r>
              <a:rPr lang="en-US" dirty="0">
                <a:highlight>
                  <a:srgbClr val="00FF00"/>
                </a:highlight>
              </a:rPr>
              <a:t>inform the operator</a:t>
            </a:r>
          </a:p>
          <a:p>
            <a:pPr lvl="1"/>
            <a:r>
              <a:rPr lang="en-US" b="1" dirty="0"/>
              <a:t>Response measure</a:t>
            </a:r>
            <a:r>
              <a:rPr lang="en-US" dirty="0"/>
              <a:t>: </a:t>
            </a:r>
            <a:r>
              <a:rPr lang="en-US" dirty="0">
                <a:highlight>
                  <a:srgbClr val="00FFFF"/>
                </a:highlight>
              </a:rPr>
              <a:t>no downtime, or 100 availability percentages</a:t>
            </a:r>
          </a:p>
          <a:p>
            <a:pPr lvl="1"/>
            <a:r>
              <a:rPr lang="en-US" b="1" dirty="0"/>
              <a:t>Environment</a:t>
            </a:r>
            <a:r>
              <a:rPr lang="en-US" dirty="0"/>
              <a:t>: </a:t>
            </a:r>
            <a:r>
              <a:rPr lang="en-US" dirty="0">
                <a:highlight>
                  <a:srgbClr val="FF00FF"/>
                </a:highlight>
              </a:rPr>
              <a:t>normal operation</a:t>
            </a:r>
          </a:p>
          <a:p>
            <a:pPr lvl="1"/>
            <a:r>
              <a:rPr lang="en-US" b="1" dirty="0"/>
              <a:t>Artifact</a:t>
            </a:r>
            <a:r>
              <a:rPr lang="en-US" dirty="0"/>
              <a:t>: </a:t>
            </a:r>
            <a:r>
              <a:rPr lang="en-US" dirty="0">
                <a:highlight>
                  <a:srgbClr val="FF0000"/>
                </a:highlight>
              </a:rPr>
              <a:t>heartbeat monitor</a:t>
            </a:r>
          </a:p>
          <a:p>
            <a:pPr lvl="1"/>
            <a:r>
              <a:rPr lang="en-US" b="1" dirty="0"/>
              <a:t>Stimulus source</a:t>
            </a:r>
            <a:r>
              <a:rPr lang="en-US" dirty="0"/>
              <a:t>: </a:t>
            </a:r>
            <a:r>
              <a:rPr lang="en-US" dirty="0">
                <a:highlight>
                  <a:srgbClr val="C0C0C0"/>
                </a:highlight>
              </a:rPr>
              <a:t>server </a:t>
            </a:r>
          </a:p>
          <a:p>
            <a:pPr lvl="1"/>
            <a:endParaRPr lang="en-US" dirty="0">
              <a:highlight>
                <a:srgbClr val="FF0000"/>
              </a:highlight>
            </a:endParaRPr>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r>
              <a:rPr lang="en-AU"/>
              <a:t>©Software  Architecture</a:t>
            </a:r>
            <a:endParaRPr lang="en-AU" dirty="0"/>
          </a:p>
        </p:txBody>
      </p:sp>
    </p:spTree>
    <p:extLst>
      <p:ext uri="{BB962C8B-B14F-4D97-AF65-F5344CB8AC3E}">
        <p14:creationId xmlns:p14="http://schemas.microsoft.com/office/powerpoint/2010/main" val="398875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7A58F7-E973-4D4F-BE20-8072BD9EDDE3}"/>
              </a:ext>
            </a:extLst>
          </p:cNvPr>
          <p:cNvSpPr>
            <a:spLocks noGrp="1"/>
          </p:cNvSpPr>
          <p:nvPr>
            <p:ph type="title"/>
          </p:nvPr>
        </p:nvSpPr>
        <p:spPr/>
        <p:txBody>
          <a:bodyPr/>
          <a:lstStyle/>
          <a:p>
            <a:r>
              <a:rPr lang="en-AU" dirty="0"/>
              <a:t>Recall our earlier example</a:t>
            </a:r>
            <a:endParaRPr lang="x-none" dirty="0"/>
          </a:p>
        </p:txBody>
      </p:sp>
      <p:sp>
        <p:nvSpPr>
          <p:cNvPr id="3" name="内容占位符 2">
            <a:extLst>
              <a:ext uri="{FF2B5EF4-FFF2-40B4-BE49-F238E27FC236}">
                <a16:creationId xmlns:a16="http://schemas.microsoft.com/office/drawing/2014/main" id="{6289E1E3-87CA-4B55-8B9F-51BCC95841A7}"/>
              </a:ext>
            </a:extLst>
          </p:cNvPr>
          <p:cNvSpPr>
            <a:spLocks noGrp="1"/>
          </p:cNvSpPr>
          <p:nvPr>
            <p:ph idx="1"/>
          </p:nvPr>
        </p:nvSpPr>
        <p:spPr/>
        <p:txBody>
          <a:bodyPr/>
          <a:lstStyle/>
          <a:p>
            <a:r>
              <a:rPr lang="en-GB" sz="2800" dirty="0">
                <a:effectLst/>
                <a:latin typeface="Times New Roman" panose="02020603050405020304" pitchFamily="18" charset="0"/>
                <a:ea typeface="Calibri" panose="020F0502020204030204" pitchFamily="34" charset="0"/>
                <a:cs typeface="Times New Roman" panose="02020603050405020304" pitchFamily="18" charset="0"/>
              </a:rPr>
              <a:t>University Town, has directed its software development subsidiary, Campus Software, to develop a cafeteria system that supports a network of cafeteria Kiosks and POSs (points of sale). </a:t>
            </a:r>
            <a:r>
              <a:rPr lang="en-GB" sz="2800" dirty="0">
                <a:effectLst/>
                <a:latin typeface="Times New Roman" panose="02020603050405020304" pitchFamily="18" charset="0"/>
                <a:ea typeface="Calibri" panose="020F0502020204030204" pitchFamily="34" charset="0"/>
              </a:rPr>
              <a:t>Kiosks are distributed in diverse locations of University Town near cafeterias and POSs are located near meal serving stations inside of cafeterias. The users are students, faculty and other employees of University Town. They use Kiosks to make queries, and funds transfers from their bank accounts to their cafeteria accounts. They use POSs to pay for their meals. </a:t>
            </a:r>
          </a:p>
          <a:p>
            <a:endParaRPr lang="x-none" dirty="0"/>
          </a:p>
        </p:txBody>
      </p:sp>
    </p:spTree>
    <p:extLst>
      <p:ext uri="{BB962C8B-B14F-4D97-AF65-F5344CB8AC3E}">
        <p14:creationId xmlns:p14="http://schemas.microsoft.com/office/powerpoint/2010/main" val="614089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C6749B0-4F32-4749-BFDE-A9DEED876EE2}"/>
              </a:ext>
            </a:extLst>
          </p:cNvPr>
          <p:cNvSpPr txBox="1"/>
          <p:nvPr>
            <p:custDataLst>
              <p:tags r:id="rId2"/>
            </p:custDataLst>
          </p:nvPr>
        </p:nvSpPr>
        <p:spPr>
          <a:xfrm>
            <a:off x="1077433" y="1059180"/>
            <a:ext cx="9753600" cy="3453849"/>
          </a:xfrm>
          <a:prstGeom prst="rect">
            <a:avLst/>
          </a:prstGeom>
          <a:noFill/>
        </p:spPr>
        <p:txBody>
          <a:bodyPr vert="horz" wrap="square" rtlCol="0" anchor="ctr" anchorCtr="0">
            <a:noAutofit/>
          </a:bodyPr>
          <a:lstStyle/>
          <a:p>
            <a:r>
              <a:rPr lang="en-AU" sz="3200" dirty="0"/>
              <a:t>One of the quality attribute requirements for the system in our earlier example is availability. The client stated one of the scenarios for this quality requirement as follows:</a:t>
            </a:r>
          </a:p>
          <a:p>
            <a:r>
              <a:rPr lang="en-AU" sz="3200" i="1" dirty="0"/>
              <a:t>“when the POS crashes it should recover withing 20 minutes”</a:t>
            </a:r>
          </a:p>
          <a:p>
            <a:r>
              <a:rPr lang="en-AU" sz="3200" dirty="0"/>
              <a:t>If you were an architect, what would you do?</a:t>
            </a:r>
          </a:p>
        </p:txBody>
      </p:sp>
      <p:sp>
        <p:nvSpPr>
          <p:cNvPr id="7" name="矩形: 圆角 6">
            <a:extLst>
              <a:ext uri="{FF2B5EF4-FFF2-40B4-BE49-F238E27FC236}">
                <a16:creationId xmlns:a16="http://schemas.microsoft.com/office/drawing/2014/main" id="{91FEC35B-2EF8-4638-BE04-938A2A3F2B87}"/>
              </a:ext>
            </a:extLst>
          </p:cNvPr>
          <p:cNvSpPr/>
          <p:nvPr>
            <p:custDataLst>
              <p:tags r:id="rId3"/>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AU"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Answer</a:t>
            </a:r>
            <a:endParaRPr lang="x-none"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a:extLst>
              <a:ext uri="{FF2B5EF4-FFF2-40B4-BE49-F238E27FC236}">
                <a16:creationId xmlns:a16="http://schemas.microsoft.com/office/drawing/2014/main" id="{763241B9-5383-4088-9845-C7D556409318}"/>
              </a:ext>
            </a:extLst>
          </p:cNvPr>
          <p:cNvSpPr/>
          <p:nvPr>
            <p:custDataLst>
              <p:tags r:id="rId4"/>
            </p:custDataLst>
          </p:nvPr>
        </p:nvSpPr>
        <p:spPr>
          <a:xfrm>
            <a:off x="0" y="5727383"/>
            <a:ext cx="12192000" cy="487680"/>
          </a:xfrm>
          <a:prstGeom prst="rect">
            <a:avLst/>
          </a:prstGeom>
          <a:solidFill>
            <a:srgbClr val="FBFAE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nchorCtr="1">
            <a:noAutofit/>
          </a:bodyPr>
          <a:lstStyle/>
          <a:p>
            <a:r>
              <a:rPr lang="en-US"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Open Question is only supported on Version 2.0 or newer.</a:t>
            </a:r>
            <a:endParaRPr lang="x-none" sz="16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a:extLst>
              <a:ext uri="{FF2B5EF4-FFF2-40B4-BE49-F238E27FC236}">
                <a16:creationId xmlns:a16="http://schemas.microsoft.com/office/drawing/2014/main" id="{89D30666-7613-4BDE-A308-A96A613081DE}"/>
              </a:ext>
            </a:extLst>
          </p:cNvPr>
          <p:cNvGrpSpPr/>
          <p:nvPr>
            <p:custDataLst>
              <p:tags r:id="rId5"/>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41860D39-7061-4966-9DBC-D2259C8E68A2}"/>
                </a:ext>
              </a:extLst>
            </p:cNvPr>
            <p:cNvSpPr/>
            <p:nvPr>
              <p:custDataLst>
                <p:tags r:id="rId7"/>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ColorBlock">
              <a:extLst>
                <a:ext uri="{FF2B5EF4-FFF2-40B4-BE49-F238E27FC236}">
                  <a16:creationId xmlns:a16="http://schemas.microsoft.com/office/drawing/2014/main" id="{17B13A81-4A08-46B7-BDC7-4F09E186C61F}"/>
                </a:ext>
              </a:extLst>
            </p:cNvPr>
            <p:cNvSpPr/>
            <p:nvPr>
              <p:custDataLst>
                <p:tags r:id="rId8"/>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TypeText">
              <a:extLst>
                <a:ext uri="{FF2B5EF4-FFF2-40B4-BE49-F238E27FC236}">
                  <a16:creationId xmlns:a16="http://schemas.microsoft.com/office/drawing/2014/main" id="{C37C22F6-80F4-4E21-A3A6-EBB6844A0505}"/>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en-AU">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Open Question</a:t>
              </a:r>
              <a:endParaRPr lang="x-none">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a:extLst>
                <a:ext uri="{FF2B5EF4-FFF2-40B4-BE49-F238E27FC236}">
                  <a16:creationId xmlns:a16="http://schemas.microsoft.com/office/drawing/2014/main" id="{FF60D8E2-45D7-4079-A3A8-C7154E1F14FE}"/>
                </a:ext>
              </a:extLst>
            </p:cNvPr>
            <p:cNvSpPr txBox="1"/>
            <p:nvPr>
              <p:custDataLst>
                <p:tags r:id="rId10"/>
              </p:custDataLst>
            </p:nvPr>
          </p:nvSpPr>
          <p:spPr>
            <a:xfrm>
              <a:off x="2173605" y="109220"/>
              <a:ext cx="2286000" cy="508000"/>
            </a:xfrm>
            <a:prstGeom prst="rect">
              <a:avLst/>
            </a:prstGeom>
            <a:noFill/>
          </p:spPr>
          <p:txBody>
            <a:bodyPr vert="horz" wrap="none" rtlCol="0" anchor="ctr" anchorCtr="0">
              <a:noAutofit/>
            </a:bodyPr>
            <a:lstStyle/>
            <a:p>
              <a:r>
                <a:rPr lang="en-AU"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Points: 10</a:t>
              </a:r>
              <a:endParaRPr lang="x-none" sz="14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a:extLst>
              <a:ext uri="{FF2B5EF4-FFF2-40B4-BE49-F238E27FC236}">
                <a16:creationId xmlns:a16="http://schemas.microsoft.com/office/drawing/2014/main" id="{6DD17E4F-9BBA-42D3-8D17-80195C29D89D}"/>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4115630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8"/>
            <a:ext cx="10515600" cy="1325563"/>
          </a:xfrm>
        </p:spPr>
        <p:txBody>
          <a:bodyPr/>
          <a:lstStyle/>
          <a:p>
            <a:pPr algn="ctr"/>
            <a:r>
              <a:rPr lang="en-GB" dirty="0"/>
              <a:t>Availability tactics</a:t>
            </a:r>
          </a:p>
        </p:txBody>
      </p:sp>
    </p:spTree>
    <p:extLst>
      <p:ext uri="{BB962C8B-B14F-4D97-AF65-F5344CB8AC3E}">
        <p14:creationId xmlns:p14="http://schemas.microsoft.com/office/powerpoint/2010/main" val="3144460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our definitions of availability</a:t>
            </a:r>
          </a:p>
        </p:txBody>
      </p:sp>
      <p:sp>
        <p:nvSpPr>
          <p:cNvPr id="3" name="Content Placeholder 2"/>
          <p:cNvSpPr>
            <a:spLocks noGrp="1"/>
          </p:cNvSpPr>
          <p:nvPr>
            <p:ph idx="1"/>
          </p:nvPr>
        </p:nvSpPr>
        <p:spPr/>
        <p:txBody>
          <a:bodyPr>
            <a:normAutofit/>
          </a:bodyPr>
          <a:lstStyle/>
          <a:p>
            <a:r>
              <a:rPr lang="en-US" sz="4400" b="1" dirty="0">
                <a:solidFill>
                  <a:schemeClr val="tx2"/>
                </a:solidFill>
              </a:rPr>
              <a:t>Availability</a:t>
            </a:r>
            <a:r>
              <a:rPr lang="en-US" sz="4400" dirty="0"/>
              <a:t> refers to a property of </a:t>
            </a:r>
            <a:r>
              <a:rPr lang="en-US" sz="4400" dirty="0">
                <a:solidFill>
                  <a:srgbClr val="FF0000"/>
                </a:solidFill>
              </a:rPr>
              <a:t>software that it is there and ready</a:t>
            </a:r>
            <a:r>
              <a:rPr lang="en-US" sz="4400" dirty="0"/>
              <a:t> to carry out its task when you need it to be.</a:t>
            </a:r>
          </a:p>
          <a:p>
            <a:r>
              <a:rPr lang="en-US" sz="4400" b="1" i="1" dirty="0">
                <a:solidFill>
                  <a:srgbClr val="00B050"/>
                </a:solidFill>
              </a:rPr>
              <a:t>Can you think of any cases when this property of the system would not be satisfied?</a:t>
            </a:r>
          </a:p>
          <a:p>
            <a:endParaRPr lang="en-US" sz="4400" dirty="0"/>
          </a:p>
        </p:txBody>
      </p:sp>
      <p:sp>
        <p:nvSpPr>
          <p:cNvPr id="4" name="Footer Placeholder 3"/>
          <p:cNvSpPr>
            <a:spLocks noGrp="1"/>
          </p:cNvSpPr>
          <p:nvPr>
            <p:ph type="ftr" sz="quarter" idx="4294967295"/>
          </p:nvPr>
        </p:nvSpPr>
        <p:spPr>
          <a:xfrm>
            <a:off x="0" y="6356350"/>
            <a:ext cx="6337300" cy="365125"/>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©Software  Architecture</a:t>
            </a:r>
          </a:p>
        </p:txBody>
      </p:sp>
    </p:spTree>
    <p:extLst>
      <p:ext uri="{BB962C8B-B14F-4D97-AF65-F5344CB8AC3E}">
        <p14:creationId xmlns:p14="http://schemas.microsoft.com/office/powerpoint/2010/main" val="3468500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4.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6144</TotalTime>
  <Words>1538</Words>
  <Application>Microsoft Office PowerPoint</Application>
  <PresentationFormat>宽屏</PresentationFormat>
  <Paragraphs>145</Paragraphs>
  <Slides>17</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Microsoft Yahei</vt:lpstr>
      <vt:lpstr>Arial</vt:lpstr>
      <vt:lpstr>Calibri</vt:lpstr>
      <vt:lpstr>Calibri Light</vt:lpstr>
      <vt:lpstr>Symbol</vt:lpstr>
      <vt:lpstr>Times</vt:lpstr>
      <vt:lpstr>Times New Roman</vt:lpstr>
      <vt:lpstr>Office Theme</vt:lpstr>
      <vt:lpstr>COMP3028  Software Architecture</vt:lpstr>
      <vt:lpstr>What is Availability?</vt:lpstr>
      <vt:lpstr>Availability </vt:lpstr>
      <vt:lpstr>Availability General Scenario</vt:lpstr>
      <vt:lpstr>Sample Concrete Availability Scenario</vt:lpstr>
      <vt:lpstr>Recall our earlier example</vt:lpstr>
      <vt:lpstr>PowerPoint 演示文稿</vt:lpstr>
      <vt:lpstr>Availability tactics</vt:lpstr>
      <vt:lpstr>Recall our definitions of availability</vt:lpstr>
      <vt:lpstr>Goal of Availability Tactics</vt:lpstr>
      <vt:lpstr>What will be the goal of availability tactics? Recall our definitions of availability</vt:lpstr>
      <vt:lpstr>Goal of Availability Tactics</vt:lpstr>
      <vt:lpstr>Availability Tactics</vt:lpstr>
      <vt:lpstr>Detect Faults</vt:lpstr>
      <vt:lpstr>Recover from Faults (Preparation &amp; Repair)</vt:lpstr>
      <vt:lpstr>Prevent Faults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COMP3028  Software Architecture</dc:title>
  <dc:creator>Joanna Siebert</dc:creator>
  <cp:lastModifiedBy>刘玄昊</cp:lastModifiedBy>
  <cp:revision>367</cp:revision>
  <cp:lastPrinted>2023-02-23T06:49:27Z</cp:lastPrinted>
  <dcterms:created xsi:type="dcterms:W3CDTF">2020-03-15T08:11:10Z</dcterms:created>
  <dcterms:modified xsi:type="dcterms:W3CDTF">2023-05-02T06:45:07Z</dcterms:modified>
</cp:coreProperties>
</file>