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handoutMasterIdLst>
    <p:handoutMasterId r:id="rId64"/>
  </p:handoutMasterIdLst>
  <p:sldIdLst>
    <p:sldId id="786" r:id="rId2"/>
    <p:sldId id="1658" r:id="rId3"/>
    <p:sldId id="1850" r:id="rId4"/>
    <p:sldId id="1660" r:id="rId5"/>
    <p:sldId id="1661" r:id="rId6"/>
    <p:sldId id="1662" r:id="rId7"/>
    <p:sldId id="1780" r:id="rId8"/>
    <p:sldId id="1781" r:id="rId9"/>
    <p:sldId id="1665" r:id="rId10"/>
    <p:sldId id="1663" r:id="rId11"/>
    <p:sldId id="1664" r:id="rId12"/>
    <p:sldId id="1666" r:id="rId13"/>
    <p:sldId id="1783" r:id="rId14"/>
    <p:sldId id="1667" r:id="rId15"/>
    <p:sldId id="1668" r:id="rId16"/>
    <p:sldId id="1669" r:id="rId17"/>
    <p:sldId id="1670" r:id="rId18"/>
    <p:sldId id="1671" r:id="rId19"/>
    <p:sldId id="1672" r:id="rId20"/>
    <p:sldId id="1673" r:id="rId21"/>
    <p:sldId id="1851" r:id="rId22"/>
    <p:sldId id="1852" r:id="rId23"/>
    <p:sldId id="2197" r:id="rId24"/>
    <p:sldId id="1854" r:id="rId25"/>
    <p:sldId id="1855" r:id="rId26"/>
    <p:sldId id="1856" r:id="rId27"/>
    <p:sldId id="1857" r:id="rId28"/>
    <p:sldId id="1858" r:id="rId29"/>
    <p:sldId id="1679" r:id="rId30"/>
    <p:sldId id="1859" r:id="rId31"/>
    <p:sldId id="1680" r:id="rId32"/>
    <p:sldId id="1681" r:id="rId33"/>
    <p:sldId id="1682" r:id="rId34"/>
    <p:sldId id="1683" r:id="rId35"/>
    <p:sldId id="1684" r:id="rId36"/>
    <p:sldId id="1685" r:id="rId37"/>
    <p:sldId id="1686" r:id="rId38"/>
    <p:sldId id="1687" r:id="rId39"/>
    <p:sldId id="1688" r:id="rId40"/>
    <p:sldId id="2194" r:id="rId41"/>
    <p:sldId id="1689" r:id="rId42"/>
    <p:sldId id="1690" r:id="rId43"/>
    <p:sldId id="1861" r:id="rId44"/>
    <p:sldId id="1691" r:id="rId45"/>
    <p:sldId id="1692" r:id="rId46"/>
    <p:sldId id="1693" r:id="rId47"/>
    <p:sldId id="1736" r:id="rId48"/>
    <p:sldId id="1867" r:id="rId49"/>
    <p:sldId id="1868" r:id="rId50"/>
    <p:sldId id="1869" r:id="rId51"/>
    <p:sldId id="1870" r:id="rId52"/>
    <p:sldId id="1871" r:id="rId53"/>
    <p:sldId id="1872" r:id="rId54"/>
    <p:sldId id="1873" r:id="rId55"/>
    <p:sldId id="1874" r:id="rId56"/>
    <p:sldId id="1875" r:id="rId57"/>
    <p:sldId id="2198" r:id="rId58"/>
    <p:sldId id="1877" r:id="rId59"/>
    <p:sldId id="1878" r:id="rId60"/>
    <p:sldId id="1879" r:id="rId61"/>
    <p:sldId id="1880" r:id="rId62"/>
  </p:sldIdLst>
  <p:sldSz cx="12192000" cy="6858000"/>
  <p:notesSz cx="6797675"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60" autoAdjust="0"/>
    <p:restoredTop sz="94660"/>
  </p:normalViewPr>
  <p:slideViewPr>
    <p:cSldViewPr snapToGrid="0">
      <p:cViewPr>
        <p:scale>
          <a:sx n="90" d="100"/>
          <a:sy n="90" d="100"/>
        </p:scale>
        <p:origin x="508" y="4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GB" dirty="0"/>
          </a:p>
        </p:txBody>
      </p:sp>
      <p:sp>
        <p:nvSpPr>
          <p:cNvPr id="3" name="日期占位符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40F1FFF7-2BA0-475E-BFE7-C3F82A9A6946}" type="datetimeFigureOut">
              <a:rPr lang="en-GB" smtClean="0"/>
              <a:t>02/05/2023</a:t>
            </a:fld>
            <a:endParaRPr lang="en-GB" dirty="0"/>
          </a:p>
        </p:txBody>
      </p:sp>
      <p:sp>
        <p:nvSpPr>
          <p:cNvPr id="4" name="页脚占位符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lang="en-GB" dirty="0"/>
          </a:p>
        </p:txBody>
      </p:sp>
      <p:sp>
        <p:nvSpPr>
          <p:cNvPr id="5" name="灯片编号占位符 4"/>
          <p:cNvSpPr>
            <a:spLocks noGrp="1"/>
          </p:cNvSpPr>
          <p:nvPr>
            <p:ph type="sldNum" sz="quarter" idx="3"/>
          </p:nvPr>
        </p:nvSpPr>
        <p:spPr>
          <a:xfrm>
            <a:off x="3849688" y="9431338"/>
            <a:ext cx="2946400" cy="498475"/>
          </a:xfrm>
          <a:prstGeom prst="rect">
            <a:avLst/>
          </a:prstGeom>
        </p:spPr>
        <p:txBody>
          <a:bodyPr vert="horz" lIns="91440" tIns="45720" rIns="91440" bIns="45720" rtlCol="0" anchor="b"/>
          <a:lstStyle>
            <a:lvl1pPr algn="r">
              <a:defRPr sz="1200"/>
            </a:lvl1pPr>
          </a:lstStyle>
          <a:p>
            <a:fld id="{1BFBE7BA-17BE-4C72-BDE9-93CAA4D0D651}" type="slidenum">
              <a:rPr lang="en-GB" smtClean="0"/>
              <a:t>‹#›</a:t>
            </a:fld>
            <a:endParaRPr lang="en-GB" dirty="0"/>
          </a:p>
        </p:txBody>
      </p:sp>
    </p:spTree>
    <p:extLst>
      <p:ext uri="{BB962C8B-B14F-4D97-AF65-F5344CB8AC3E}">
        <p14:creationId xmlns:p14="http://schemas.microsoft.com/office/powerpoint/2010/main" val="2572729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D299A35E-D7B7-4081-8EA2-331D8425DDD3}" type="datetimeFigureOut">
              <a:rPr lang="en-US" smtClean="0"/>
              <a:t>5/2/2023</a:t>
            </a:fld>
            <a:endParaRPr lang="en-US" dirty="0"/>
          </a:p>
        </p:txBody>
      </p:sp>
      <p:sp>
        <p:nvSpPr>
          <p:cNvPr id="4" name="Slide Image Placeholder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46E4F44D-EE3C-4964-A9AD-F143B10001B6}" type="slidenum">
              <a:rPr lang="en-US" smtClean="0"/>
              <a:t>‹#›</a:t>
            </a:fld>
            <a:endParaRPr lang="en-US" dirty="0"/>
          </a:p>
        </p:txBody>
      </p:sp>
    </p:spTree>
    <p:extLst>
      <p:ext uri="{BB962C8B-B14F-4D97-AF65-F5344CB8AC3E}">
        <p14:creationId xmlns:p14="http://schemas.microsoft.com/office/powerpoint/2010/main" val="420644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31"/>
          <p:cNvSpPr>
            <a:spLocks noGrp="1" noChangeArrowheads="1"/>
          </p:cNvSpPr>
          <p:nvPr>
            <p:ph type="sldNum" sz="quarter" idx="5"/>
          </p:nvPr>
        </p:nvSpPr>
        <p:spPr>
          <a:noFill/>
        </p:spPr>
        <p:txBody>
          <a:bodyPr/>
          <a:lstStyle/>
          <a:p>
            <a:fld id="{855A1786-C1D0-4AFC-971A-AF648CCF7B2B}" type="slidenum">
              <a:rPr lang="zh-TW" altLang="en-US"/>
              <a:pPr/>
              <a:t>3</a:t>
            </a:fld>
            <a:endParaRPr lang="en-US" altLang="zh-TW"/>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xfrm>
            <a:off x="685056" y="4342991"/>
            <a:ext cx="5487889" cy="4116027"/>
          </a:xfrm>
          <a:noFill/>
          <a:ln/>
        </p:spPr>
        <p:txBody>
          <a:bodyPr/>
          <a:lstStyle/>
          <a:p>
            <a:endParaRPr lang="zh-TW" altLang="en-US">
              <a:latin typeface="Arial" pitchFamily="34" charset="0"/>
            </a:endParaRPr>
          </a:p>
        </p:txBody>
      </p:sp>
    </p:spTree>
    <p:extLst>
      <p:ext uri="{BB962C8B-B14F-4D97-AF65-F5344CB8AC3E}">
        <p14:creationId xmlns:p14="http://schemas.microsoft.com/office/powerpoint/2010/main" val="668894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031"/>
          <p:cNvSpPr>
            <a:spLocks noGrp="1" noChangeArrowheads="1"/>
          </p:cNvSpPr>
          <p:nvPr>
            <p:ph type="sldNum" sz="quarter" idx="5"/>
          </p:nvPr>
        </p:nvSpPr>
        <p:spPr>
          <a:noFill/>
        </p:spPr>
        <p:txBody>
          <a:bodyPr/>
          <a:lstStyle/>
          <a:p>
            <a:fld id="{1E9E04C6-610F-4A88-A09D-8C2EEFD0987E}" type="slidenum">
              <a:rPr lang="zh-TW" altLang="en-US"/>
              <a:pPr/>
              <a:t>54</a:t>
            </a:fld>
            <a:endParaRPr lang="en-US" altLang="zh-TW"/>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xfrm>
            <a:off x="685056" y="4342991"/>
            <a:ext cx="5487889" cy="4116027"/>
          </a:xfrm>
          <a:noFill/>
          <a:ln/>
        </p:spPr>
        <p:txBody>
          <a:bodyPr/>
          <a:lstStyle/>
          <a:p>
            <a:endParaRPr lang="zh-TW" altLang="en-US">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031"/>
          <p:cNvSpPr>
            <a:spLocks noGrp="1" noChangeArrowheads="1"/>
          </p:cNvSpPr>
          <p:nvPr>
            <p:ph type="sldNum" sz="quarter" idx="5"/>
          </p:nvPr>
        </p:nvSpPr>
        <p:spPr>
          <a:noFill/>
        </p:spPr>
        <p:txBody>
          <a:bodyPr/>
          <a:lstStyle/>
          <a:p>
            <a:fld id="{E766E241-D1B9-47E5-9A0C-BF818975F342}" type="slidenum">
              <a:rPr lang="zh-TW" altLang="en-US"/>
              <a:pPr/>
              <a:t>55</a:t>
            </a:fld>
            <a:endParaRPr lang="en-US" altLang="zh-TW"/>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xfrm>
            <a:off x="685056" y="4342991"/>
            <a:ext cx="5487889" cy="4116027"/>
          </a:xfrm>
          <a:noFill/>
          <a:ln/>
        </p:spPr>
        <p:txBody>
          <a:bodyPr/>
          <a:lstStyle/>
          <a:p>
            <a:endParaRPr lang="zh-TW" altLang="en-US">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31"/>
          <p:cNvSpPr>
            <a:spLocks noGrp="1" noChangeArrowheads="1"/>
          </p:cNvSpPr>
          <p:nvPr>
            <p:ph type="sldNum" sz="quarter" idx="5"/>
          </p:nvPr>
        </p:nvSpPr>
        <p:spPr>
          <a:noFill/>
        </p:spPr>
        <p:txBody>
          <a:bodyPr/>
          <a:lstStyle/>
          <a:p>
            <a:fld id="{36156FAA-FC6E-480F-BEA1-555310A10DB6}" type="slidenum">
              <a:rPr lang="zh-TW" altLang="en-US"/>
              <a:pPr/>
              <a:t>58</a:t>
            </a:fld>
            <a:endParaRPr lang="en-US" altLang="zh-TW"/>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xfrm>
            <a:off x="685056" y="4342991"/>
            <a:ext cx="5487889" cy="4116027"/>
          </a:xfrm>
          <a:noFill/>
          <a:ln/>
        </p:spPr>
        <p:txBody>
          <a:bodyPr/>
          <a:lstStyle/>
          <a:p>
            <a:endParaRPr lang="zh-TW" altLang="en-US">
              <a:latin typeface="Arial" pitchFamily="34" charset="0"/>
            </a:endParaRPr>
          </a:p>
        </p:txBody>
      </p:sp>
    </p:spTree>
    <p:extLst>
      <p:ext uri="{BB962C8B-B14F-4D97-AF65-F5344CB8AC3E}">
        <p14:creationId xmlns:p14="http://schemas.microsoft.com/office/powerpoint/2010/main" val="2753490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31"/>
          <p:cNvSpPr>
            <a:spLocks noGrp="1" noChangeArrowheads="1"/>
          </p:cNvSpPr>
          <p:nvPr>
            <p:ph type="sldNum" sz="quarter" idx="5"/>
          </p:nvPr>
        </p:nvSpPr>
        <p:spPr>
          <a:noFill/>
        </p:spPr>
        <p:txBody>
          <a:bodyPr/>
          <a:lstStyle/>
          <a:p>
            <a:fld id="{B29E1EA5-15B1-4C3E-BB31-63045608C569}" type="slidenum">
              <a:rPr lang="zh-TW" altLang="en-US"/>
              <a:pPr/>
              <a:t>59</a:t>
            </a:fld>
            <a:endParaRPr lang="en-US" altLang="zh-TW"/>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xfrm>
            <a:off x="685056" y="4342991"/>
            <a:ext cx="5487889" cy="4116027"/>
          </a:xfrm>
          <a:noFill/>
          <a:ln/>
        </p:spPr>
        <p:txBody>
          <a:bodyPr/>
          <a:lstStyle/>
          <a:p>
            <a:endParaRPr lang="zh-TW" altLang="en-US">
              <a:latin typeface="Arial" pitchFamily="34" charset="0"/>
            </a:endParaRPr>
          </a:p>
        </p:txBody>
      </p:sp>
    </p:spTree>
    <p:extLst>
      <p:ext uri="{BB962C8B-B14F-4D97-AF65-F5344CB8AC3E}">
        <p14:creationId xmlns:p14="http://schemas.microsoft.com/office/powerpoint/2010/main" val="1754796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31"/>
          <p:cNvSpPr>
            <a:spLocks noGrp="1" noChangeArrowheads="1"/>
          </p:cNvSpPr>
          <p:nvPr>
            <p:ph type="sldNum" sz="quarter" idx="5"/>
          </p:nvPr>
        </p:nvSpPr>
        <p:spPr>
          <a:noFill/>
        </p:spPr>
        <p:txBody>
          <a:bodyPr/>
          <a:lstStyle/>
          <a:p>
            <a:fld id="{855A1786-C1D0-4AFC-971A-AF648CCF7B2B}" type="slidenum">
              <a:rPr lang="zh-TW" altLang="en-US"/>
              <a:pPr/>
              <a:t>8</a:t>
            </a:fld>
            <a:endParaRPr lang="en-US" altLang="zh-TW"/>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xfrm>
            <a:off x="685056" y="4342991"/>
            <a:ext cx="5487889" cy="4116027"/>
          </a:xfrm>
          <a:noFill/>
          <a:ln/>
        </p:spPr>
        <p:txBody>
          <a:bodyPr/>
          <a:lstStyle/>
          <a:p>
            <a:endParaRPr lang="zh-TW" altLang="en-US">
              <a:latin typeface="Arial" pitchFamily="34" charset="0"/>
            </a:endParaRPr>
          </a:p>
        </p:txBody>
      </p:sp>
    </p:spTree>
    <p:extLst>
      <p:ext uri="{BB962C8B-B14F-4D97-AF65-F5344CB8AC3E}">
        <p14:creationId xmlns:p14="http://schemas.microsoft.com/office/powerpoint/2010/main" val="668894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381000" y="684213"/>
            <a:ext cx="6096000" cy="3429000"/>
          </a:xfrm>
          <a:ln/>
        </p:spPr>
      </p:sp>
      <p:sp>
        <p:nvSpPr>
          <p:cNvPr id="84995" name="Notes Placeholder 2"/>
          <p:cNvSpPr>
            <a:spLocks noGrp="1"/>
          </p:cNvSpPr>
          <p:nvPr>
            <p:ph type="body" idx="1"/>
          </p:nvPr>
        </p:nvSpPr>
        <p:spPr>
          <a:xfrm>
            <a:off x="687183" y="4345036"/>
            <a:ext cx="5483634" cy="4113982"/>
          </a:xfrm>
          <a:noFill/>
          <a:ln/>
        </p:spPr>
        <p:txBody>
          <a:bodyPr lIns="95701" tIns="47851" rIns="95701" bIns="47851"/>
          <a:lstStyle/>
          <a:p>
            <a:endParaRPr lang="zh-CN" altLang="en-US">
              <a:latin typeface="Arial" pitchFamily="34" charset="0"/>
            </a:endParaRPr>
          </a:p>
        </p:txBody>
      </p:sp>
      <p:sp>
        <p:nvSpPr>
          <p:cNvPr id="84996" name="Slide Number Placeholder 3"/>
          <p:cNvSpPr txBox="1">
            <a:spLocks noGrp="1"/>
          </p:cNvSpPr>
          <p:nvPr/>
        </p:nvSpPr>
        <p:spPr bwMode="auto">
          <a:xfrm>
            <a:off x="3884817" y="8683938"/>
            <a:ext cx="2972119" cy="458018"/>
          </a:xfrm>
          <a:prstGeom prst="rect">
            <a:avLst/>
          </a:prstGeom>
          <a:noFill/>
          <a:ln w="9525">
            <a:noFill/>
            <a:miter lim="800000"/>
            <a:headEnd/>
            <a:tailEnd/>
          </a:ln>
        </p:spPr>
        <p:txBody>
          <a:bodyPr lIns="95701" tIns="47851" rIns="95701" bIns="47851" anchor="b"/>
          <a:lstStyle/>
          <a:p>
            <a:pPr algn="r"/>
            <a:fld id="{A245C299-4312-481E-85C5-44B203ED66F2}" type="slidenum">
              <a:rPr lang="zh-TW" altLang="en-US" sz="1300">
                <a:solidFill>
                  <a:schemeClr val="tx1"/>
                </a:solidFill>
                <a:latin typeface="Arial" pitchFamily="34" charset="0"/>
              </a:rPr>
              <a:pPr algn="r"/>
              <a:t>47</a:t>
            </a:fld>
            <a:endParaRPr lang="en-US" altLang="zh-TW" sz="1300">
              <a:solidFill>
                <a:schemeClr val="tx1"/>
              </a:solidFill>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31"/>
          <p:cNvSpPr>
            <a:spLocks noGrp="1" noChangeArrowheads="1"/>
          </p:cNvSpPr>
          <p:nvPr>
            <p:ph type="sldNum" sz="quarter" idx="5"/>
          </p:nvPr>
        </p:nvSpPr>
        <p:spPr>
          <a:noFill/>
        </p:spPr>
        <p:txBody>
          <a:bodyPr/>
          <a:lstStyle/>
          <a:p>
            <a:fld id="{855A1786-C1D0-4AFC-971A-AF648CCF7B2B}" type="slidenum">
              <a:rPr lang="zh-TW" altLang="en-US"/>
              <a:pPr/>
              <a:t>48</a:t>
            </a:fld>
            <a:endParaRPr lang="en-US" altLang="zh-TW"/>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xfrm>
            <a:off x="685056" y="4342991"/>
            <a:ext cx="5487889" cy="4116027"/>
          </a:xfrm>
          <a:noFill/>
          <a:ln/>
        </p:spPr>
        <p:txBody>
          <a:bodyPr/>
          <a:lstStyle/>
          <a:p>
            <a:endParaRPr lang="zh-TW" altLang="en-US">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031"/>
          <p:cNvSpPr>
            <a:spLocks noGrp="1" noChangeArrowheads="1"/>
          </p:cNvSpPr>
          <p:nvPr>
            <p:ph type="sldNum" sz="quarter" idx="5"/>
          </p:nvPr>
        </p:nvSpPr>
        <p:spPr>
          <a:noFill/>
        </p:spPr>
        <p:txBody>
          <a:bodyPr/>
          <a:lstStyle/>
          <a:p>
            <a:fld id="{D88CC5F5-25DA-468F-9FE4-4F6EA81FD8DC}" type="slidenum">
              <a:rPr lang="zh-TW" altLang="en-US"/>
              <a:pPr/>
              <a:t>49</a:t>
            </a:fld>
            <a:endParaRPr lang="en-US" altLang="zh-TW"/>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685056" y="4342991"/>
            <a:ext cx="5487889" cy="4116027"/>
          </a:xfrm>
          <a:noFill/>
          <a:ln/>
        </p:spPr>
        <p:txBody>
          <a:bodyPr/>
          <a:lstStyle/>
          <a:p>
            <a:endParaRPr lang="zh-TW" altLang="en-US">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31"/>
          <p:cNvSpPr>
            <a:spLocks noGrp="1" noChangeArrowheads="1"/>
          </p:cNvSpPr>
          <p:nvPr>
            <p:ph type="sldNum" sz="quarter" idx="5"/>
          </p:nvPr>
        </p:nvSpPr>
        <p:spPr>
          <a:noFill/>
        </p:spPr>
        <p:txBody>
          <a:bodyPr/>
          <a:lstStyle/>
          <a:p>
            <a:fld id="{855A1786-C1D0-4AFC-971A-AF648CCF7B2B}" type="slidenum">
              <a:rPr lang="zh-TW" altLang="en-US"/>
              <a:pPr/>
              <a:t>50</a:t>
            </a:fld>
            <a:endParaRPr lang="en-US" altLang="zh-TW"/>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xfrm>
            <a:off x="685056" y="4342991"/>
            <a:ext cx="5487889" cy="4116027"/>
          </a:xfrm>
          <a:noFill/>
          <a:ln/>
        </p:spPr>
        <p:txBody>
          <a:bodyPr/>
          <a:lstStyle/>
          <a:p>
            <a:endParaRPr lang="zh-TW" altLang="en-US">
              <a:latin typeface="Arial" pitchFamily="34" charset="0"/>
            </a:endParaRPr>
          </a:p>
        </p:txBody>
      </p:sp>
    </p:spTree>
    <p:extLst>
      <p:ext uri="{BB962C8B-B14F-4D97-AF65-F5344CB8AC3E}">
        <p14:creationId xmlns:p14="http://schemas.microsoft.com/office/powerpoint/2010/main" val="150681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31"/>
          <p:cNvSpPr>
            <a:spLocks noGrp="1" noChangeArrowheads="1"/>
          </p:cNvSpPr>
          <p:nvPr>
            <p:ph type="sldNum" sz="quarter" idx="5"/>
          </p:nvPr>
        </p:nvSpPr>
        <p:spPr>
          <a:noFill/>
        </p:spPr>
        <p:txBody>
          <a:bodyPr/>
          <a:lstStyle/>
          <a:p>
            <a:fld id="{05D75A3D-FAFD-4006-BE24-E395B7F47DEB}" type="slidenum">
              <a:rPr lang="zh-TW" altLang="en-US"/>
              <a:pPr/>
              <a:t>51</a:t>
            </a:fld>
            <a:endParaRPr lang="en-US" altLang="zh-TW"/>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xfrm>
            <a:off x="685056" y="4342991"/>
            <a:ext cx="5487889" cy="4116027"/>
          </a:xfrm>
          <a:noFill/>
          <a:ln/>
        </p:spPr>
        <p:txBody>
          <a:bodyPr/>
          <a:lstStyle/>
          <a:p>
            <a:endParaRPr lang="zh-TW" altLang="en-US">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31"/>
          <p:cNvSpPr>
            <a:spLocks noGrp="1" noChangeArrowheads="1"/>
          </p:cNvSpPr>
          <p:nvPr>
            <p:ph type="sldNum" sz="quarter" idx="5"/>
          </p:nvPr>
        </p:nvSpPr>
        <p:spPr>
          <a:noFill/>
        </p:spPr>
        <p:txBody>
          <a:bodyPr/>
          <a:lstStyle/>
          <a:p>
            <a:fld id="{36156FAA-FC6E-480F-BEA1-555310A10DB6}" type="slidenum">
              <a:rPr lang="zh-TW" altLang="en-US"/>
              <a:pPr/>
              <a:t>52</a:t>
            </a:fld>
            <a:endParaRPr lang="en-US" altLang="zh-TW"/>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xfrm>
            <a:off x="685056" y="4342991"/>
            <a:ext cx="5487889" cy="4116027"/>
          </a:xfrm>
          <a:noFill/>
          <a:ln/>
        </p:spPr>
        <p:txBody>
          <a:bodyPr/>
          <a:lstStyle/>
          <a:p>
            <a:endParaRPr lang="zh-TW" altLang="en-US">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31"/>
          <p:cNvSpPr>
            <a:spLocks noGrp="1" noChangeArrowheads="1"/>
          </p:cNvSpPr>
          <p:nvPr>
            <p:ph type="sldNum" sz="quarter" idx="5"/>
          </p:nvPr>
        </p:nvSpPr>
        <p:spPr>
          <a:noFill/>
        </p:spPr>
        <p:txBody>
          <a:bodyPr/>
          <a:lstStyle/>
          <a:p>
            <a:fld id="{B29E1EA5-15B1-4C3E-BB31-63045608C569}" type="slidenum">
              <a:rPr lang="zh-TW" altLang="en-US"/>
              <a:pPr/>
              <a:t>53</a:t>
            </a:fld>
            <a:endParaRPr lang="en-US" altLang="zh-TW"/>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xfrm>
            <a:off x="685056" y="4342991"/>
            <a:ext cx="5487889" cy="4116027"/>
          </a:xfrm>
          <a:noFill/>
          <a:ln/>
        </p:spPr>
        <p:txBody>
          <a:bodyPr/>
          <a:lstStyle/>
          <a:p>
            <a:endParaRPr lang="zh-TW" altLang="en-US">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C8D-8D87-49B7-913C-2F3E7CE15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82307A-827B-49D5-93D5-888506111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A13D66-163F-44AC-9E7C-288C45DCFC41}"/>
              </a:ext>
            </a:extLst>
          </p:cNvPr>
          <p:cNvSpPr>
            <a:spLocks noGrp="1"/>
          </p:cNvSpPr>
          <p:nvPr>
            <p:ph type="dt" sz="half" idx="10"/>
          </p:nvPr>
        </p:nvSpPr>
        <p:spPr/>
        <p:txBody>
          <a:bodyPr/>
          <a:lstStyle/>
          <a:p>
            <a:fld id="{2C8DE5C2-993C-4607-B26D-D4750998D4EC}" type="datetimeFigureOut">
              <a:rPr lang="en-US" smtClean="0"/>
              <a:t>5/2/2023</a:t>
            </a:fld>
            <a:endParaRPr lang="en-US" dirty="0"/>
          </a:p>
        </p:txBody>
      </p:sp>
      <p:sp>
        <p:nvSpPr>
          <p:cNvPr id="5" name="Footer Placeholder 4">
            <a:extLst>
              <a:ext uri="{FF2B5EF4-FFF2-40B4-BE49-F238E27FC236}">
                <a16:creationId xmlns:a16="http://schemas.microsoft.com/office/drawing/2014/main" id="{297BCF21-3CFD-4385-9DBC-F7BD17D8A9F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48E5275-B573-49CD-90AD-CB0DA97599F5}"/>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239205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AC9D-667A-4F8E-8A4B-5534E3501E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AB3C54-24B0-464A-8D85-99A6883DC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B1B0D-7BB1-4E78-AD53-15520DE87041}"/>
              </a:ext>
            </a:extLst>
          </p:cNvPr>
          <p:cNvSpPr>
            <a:spLocks noGrp="1"/>
          </p:cNvSpPr>
          <p:nvPr>
            <p:ph type="dt" sz="half" idx="10"/>
          </p:nvPr>
        </p:nvSpPr>
        <p:spPr/>
        <p:txBody>
          <a:bodyPr/>
          <a:lstStyle/>
          <a:p>
            <a:fld id="{2C8DE5C2-993C-4607-B26D-D4750998D4EC}" type="datetimeFigureOut">
              <a:rPr lang="en-US" smtClean="0"/>
              <a:t>5/2/2023</a:t>
            </a:fld>
            <a:endParaRPr lang="en-US" dirty="0"/>
          </a:p>
        </p:txBody>
      </p:sp>
      <p:sp>
        <p:nvSpPr>
          <p:cNvPr id="5" name="Footer Placeholder 4">
            <a:extLst>
              <a:ext uri="{FF2B5EF4-FFF2-40B4-BE49-F238E27FC236}">
                <a16:creationId xmlns:a16="http://schemas.microsoft.com/office/drawing/2014/main" id="{925F90C4-EB39-462A-B466-D6BDB78E7CD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19E79-F059-4C7A-8814-C7FE069902E8}"/>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192502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63A2FF-4678-4216-98BC-A82B1465AF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284147-CDB3-4F8F-AD86-029641C3E6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8C6FF-7F91-4CDE-95B6-82CD5089D2A0}"/>
              </a:ext>
            </a:extLst>
          </p:cNvPr>
          <p:cNvSpPr>
            <a:spLocks noGrp="1"/>
          </p:cNvSpPr>
          <p:nvPr>
            <p:ph type="dt" sz="half" idx="10"/>
          </p:nvPr>
        </p:nvSpPr>
        <p:spPr/>
        <p:txBody>
          <a:bodyPr/>
          <a:lstStyle/>
          <a:p>
            <a:fld id="{2C8DE5C2-993C-4607-B26D-D4750998D4EC}" type="datetimeFigureOut">
              <a:rPr lang="en-US" smtClean="0"/>
              <a:t>5/2/2023</a:t>
            </a:fld>
            <a:endParaRPr lang="en-US" dirty="0"/>
          </a:p>
        </p:txBody>
      </p:sp>
      <p:sp>
        <p:nvSpPr>
          <p:cNvPr id="5" name="Footer Placeholder 4">
            <a:extLst>
              <a:ext uri="{FF2B5EF4-FFF2-40B4-BE49-F238E27FC236}">
                <a16:creationId xmlns:a16="http://schemas.microsoft.com/office/drawing/2014/main" id="{C4E431B2-6F17-46C5-9728-C9DF6803FC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02F738F-8A91-493E-AE17-4C41E34E292B}"/>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335780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F930-BB1B-4E66-A750-14CDF2321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1519BF-68A6-43AA-89F5-C81A45FBF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702ED-6F7F-4497-9059-B93C8F382FC7}"/>
              </a:ext>
            </a:extLst>
          </p:cNvPr>
          <p:cNvSpPr>
            <a:spLocks noGrp="1"/>
          </p:cNvSpPr>
          <p:nvPr>
            <p:ph type="dt" sz="half" idx="10"/>
          </p:nvPr>
        </p:nvSpPr>
        <p:spPr/>
        <p:txBody>
          <a:bodyPr/>
          <a:lstStyle/>
          <a:p>
            <a:fld id="{2C8DE5C2-993C-4607-B26D-D4750998D4EC}" type="datetimeFigureOut">
              <a:rPr lang="en-US" smtClean="0"/>
              <a:t>5/2/2023</a:t>
            </a:fld>
            <a:endParaRPr lang="en-US" dirty="0"/>
          </a:p>
        </p:txBody>
      </p:sp>
      <p:sp>
        <p:nvSpPr>
          <p:cNvPr id="5" name="Footer Placeholder 4">
            <a:extLst>
              <a:ext uri="{FF2B5EF4-FFF2-40B4-BE49-F238E27FC236}">
                <a16:creationId xmlns:a16="http://schemas.microsoft.com/office/drawing/2014/main" id="{2675094B-4552-47F8-A19A-C0E27DDEB1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07916A4-49B7-4704-8CAC-115D1DEA9C13}"/>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171740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C7C10-1A04-4D5D-88D6-E25C15B2AA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D7FAE4-EC71-4F88-836E-08C97267F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E76022-E15C-4FC6-85EE-406E479892B6}"/>
              </a:ext>
            </a:extLst>
          </p:cNvPr>
          <p:cNvSpPr>
            <a:spLocks noGrp="1"/>
          </p:cNvSpPr>
          <p:nvPr>
            <p:ph type="dt" sz="half" idx="10"/>
          </p:nvPr>
        </p:nvSpPr>
        <p:spPr/>
        <p:txBody>
          <a:bodyPr/>
          <a:lstStyle/>
          <a:p>
            <a:fld id="{2C8DE5C2-993C-4607-B26D-D4750998D4EC}" type="datetimeFigureOut">
              <a:rPr lang="en-US" smtClean="0"/>
              <a:t>5/2/2023</a:t>
            </a:fld>
            <a:endParaRPr lang="en-US" dirty="0"/>
          </a:p>
        </p:txBody>
      </p:sp>
      <p:sp>
        <p:nvSpPr>
          <p:cNvPr id="5" name="Footer Placeholder 4">
            <a:extLst>
              <a:ext uri="{FF2B5EF4-FFF2-40B4-BE49-F238E27FC236}">
                <a16:creationId xmlns:a16="http://schemas.microsoft.com/office/drawing/2014/main" id="{937DC579-3692-4E9B-B338-4EAEFB61A51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DCDB079-213E-47A8-8BFE-6CB21B4D79AE}"/>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307038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2CD8-DB14-4576-899F-2F2CE272E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AF43D7-F323-46C2-B5D7-236AA5AF65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3D94A0-9200-4AC5-A43F-2BDC53772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880A4B-B757-4DB9-B76F-9C884BC349C1}"/>
              </a:ext>
            </a:extLst>
          </p:cNvPr>
          <p:cNvSpPr>
            <a:spLocks noGrp="1"/>
          </p:cNvSpPr>
          <p:nvPr>
            <p:ph type="dt" sz="half" idx="10"/>
          </p:nvPr>
        </p:nvSpPr>
        <p:spPr/>
        <p:txBody>
          <a:bodyPr/>
          <a:lstStyle/>
          <a:p>
            <a:fld id="{2C8DE5C2-993C-4607-B26D-D4750998D4EC}" type="datetimeFigureOut">
              <a:rPr lang="en-US" smtClean="0"/>
              <a:t>5/2/2023</a:t>
            </a:fld>
            <a:endParaRPr lang="en-US" dirty="0"/>
          </a:p>
        </p:txBody>
      </p:sp>
      <p:sp>
        <p:nvSpPr>
          <p:cNvPr id="6" name="Footer Placeholder 5">
            <a:extLst>
              <a:ext uri="{FF2B5EF4-FFF2-40B4-BE49-F238E27FC236}">
                <a16:creationId xmlns:a16="http://schemas.microsoft.com/office/drawing/2014/main" id="{CF9B8ACA-D40F-4229-9841-511E5B71C34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FC1A17-3BF5-4EA5-BEFF-51260E8F739C}"/>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374083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A95FE-0948-4BA1-8E48-1EB6D0A825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A089F5-02CB-4DE6-8137-F5A641BFE8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60FF3C-480D-4C27-A5C0-3A0EF312E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6455D2-0EA6-45F2-ACFD-5B255D585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5001B6-1D21-4E2D-BFD9-31A494A76D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7D2297-CA0A-4D7C-88D0-B7E630DD7FD4}"/>
              </a:ext>
            </a:extLst>
          </p:cNvPr>
          <p:cNvSpPr>
            <a:spLocks noGrp="1"/>
          </p:cNvSpPr>
          <p:nvPr>
            <p:ph type="dt" sz="half" idx="10"/>
          </p:nvPr>
        </p:nvSpPr>
        <p:spPr/>
        <p:txBody>
          <a:bodyPr/>
          <a:lstStyle/>
          <a:p>
            <a:fld id="{2C8DE5C2-993C-4607-B26D-D4750998D4EC}" type="datetimeFigureOut">
              <a:rPr lang="en-US" smtClean="0"/>
              <a:t>5/2/2023</a:t>
            </a:fld>
            <a:endParaRPr lang="en-US" dirty="0"/>
          </a:p>
        </p:txBody>
      </p:sp>
      <p:sp>
        <p:nvSpPr>
          <p:cNvPr id="8" name="Footer Placeholder 7">
            <a:extLst>
              <a:ext uri="{FF2B5EF4-FFF2-40B4-BE49-F238E27FC236}">
                <a16:creationId xmlns:a16="http://schemas.microsoft.com/office/drawing/2014/main" id="{F8B61E68-94DE-4D18-85C2-D659E80492E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074391D-3478-49C6-A64F-7D922234981A}"/>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259791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B787D-CCE5-4351-A8D2-6FB40E4C6A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D0080E-8BB7-4A2B-9E1E-A1884EAB7C8B}"/>
              </a:ext>
            </a:extLst>
          </p:cNvPr>
          <p:cNvSpPr>
            <a:spLocks noGrp="1"/>
          </p:cNvSpPr>
          <p:nvPr>
            <p:ph type="dt" sz="half" idx="10"/>
          </p:nvPr>
        </p:nvSpPr>
        <p:spPr/>
        <p:txBody>
          <a:bodyPr/>
          <a:lstStyle/>
          <a:p>
            <a:fld id="{2C8DE5C2-993C-4607-B26D-D4750998D4EC}" type="datetimeFigureOut">
              <a:rPr lang="en-US" smtClean="0"/>
              <a:t>5/2/2023</a:t>
            </a:fld>
            <a:endParaRPr lang="en-US" dirty="0"/>
          </a:p>
        </p:txBody>
      </p:sp>
      <p:sp>
        <p:nvSpPr>
          <p:cNvPr id="4" name="Footer Placeholder 3">
            <a:extLst>
              <a:ext uri="{FF2B5EF4-FFF2-40B4-BE49-F238E27FC236}">
                <a16:creationId xmlns:a16="http://schemas.microsoft.com/office/drawing/2014/main" id="{FC231991-0512-4363-BEC1-9F5FB2A4CF9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FB0BCDD-F844-4A3B-AFC4-D12972D0E38D}"/>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60693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2F588C-0B58-4656-A1BF-EEBC5FAFC90E}"/>
              </a:ext>
            </a:extLst>
          </p:cNvPr>
          <p:cNvSpPr>
            <a:spLocks noGrp="1"/>
          </p:cNvSpPr>
          <p:nvPr>
            <p:ph type="dt" sz="half" idx="10"/>
          </p:nvPr>
        </p:nvSpPr>
        <p:spPr/>
        <p:txBody>
          <a:bodyPr/>
          <a:lstStyle/>
          <a:p>
            <a:fld id="{2C8DE5C2-993C-4607-B26D-D4750998D4EC}" type="datetimeFigureOut">
              <a:rPr lang="en-US" smtClean="0"/>
              <a:t>5/2/2023</a:t>
            </a:fld>
            <a:endParaRPr lang="en-US" dirty="0"/>
          </a:p>
        </p:txBody>
      </p:sp>
      <p:sp>
        <p:nvSpPr>
          <p:cNvPr id="3" name="Footer Placeholder 2">
            <a:extLst>
              <a:ext uri="{FF2B5EF4-FFF2-40B4-BE49-F238E27FC236}">
                <a16:creationId xmlns:a16="http://schemas.microsoft.com/office/drawing/2014/main" id="{355D5C27-B9EB-4358-845D-80E984EFEF2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C80E9D9-71E6-4C4B-94D8-15A6D054D65F}"/>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3370035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D7AC6-3E96-4DF2-8B7B-8ED2ACA86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D3594C-6116-4D70-8609-3B3AE3B06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40EF22-48F6-40F9-98DA-773AAB2C7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D922F2-9898-4FAD-84C3-E54D1A2B9486}"/>
              </a:ext>
            </a:extLst>
          </p:cNvPr>
          <p:cNvSpPr>
            <a:spLocks noGrp="1"/>
          </p:cNvSpPr>
          <p:nvPr>
            <p:ph type="dt" sz="half" idx="10"/>
          </p:nvPr>
        </p:nvSpPr>
        <p:spPr/>
        <p:txBody>
          <a:bodyPr/>
          <a:lstStyle/>
          <a:p>
            <a:fld id="{2C8DE5C2-993C-4607-B26D-D4750998D4EC}" type="datetimeFigureOut">
              <a:rPr lang="en-US" smtClean="0"/>
              <a:t>5/2/2023</a:t>
            </a:fld>
            <a:endParaRPr lang="en-US" dirty="0"/>
          </a:p>
        </p:txBody>
      </p:sp>
      <p:sp>
        <p:nvSpPr>
          <p:cNvPr id="6" name="Footer Placeholder 5">
            <a:extLst>
              <a:ext uri="{FF2B5EF4-FFF2-40B4-BE49-F238E27FC236}">
                <a16:creationId xmlns:a16="http://schemas.microsoft.com/office/drawing/2014/main" id="{6804D9C0-1537-41C1-A2E0-B949FC8C46F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0394171-1D38-4BB1-B05F-4399CBF9FF1E}"/>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323373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3BF37-234B-4CDC-9355-274310AF9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98EEF5-627E-47C5-882D-E9FB795C4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DD119AF-0700-4DB2-B0C2-497AE7D4A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68593-5F9E-4E5A-BFEB-7B311DCF793B}"/>
              </a:ext>
            </a:extLst>
          </p:cNvPr>
          <p:cNvSpPr>
            <a:spLocks noGrp="1"/>
          </p:cNvSpPr>
          <p:nvPr>
            <p:ph type="dt" sz="half" idx="10"/>
          </p:nvPr>
        </p:nvSpPr>
        <p:spPr/>
        <p:txBody>
          <a:bodyPr/>
          <a:lstStyle/>
          <a:p>
            <a:fld id="{2C8DE5C2-993C-4607-B26D-D4750998D4EC}" type="datetimeFigureOut">
              <a:rPr lang="en-US" smtClean="0"/>
              <a:t>5/2/2023</a:t>
            </a:fld>
            <a:endParaRPr lang="en-US" dirty="0"/>
          </a:p>
        </p:txBody>
      </p:sp>
      <p:sp>
        <p:nvSpPr>
          <p:cNvPr id="6" name="Footer Placeholder 5">
            <a:extLst>
              <a:ext uri="{FF2B5EF4-FFF2-40B4-BE49-F238E27FC236}">
                <a16:creationId xmlns:a16="http://schemas.microsoft.com/office/drawing/2014/main" id="{62C7370B-15E1-4CB0-9B85-006578F16AB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5CC3140-5AF3-4C9C-93D5-9F57668CAEAA}"/>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21265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710C75-A374-4D84-B806-79A414C18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ABAD88-B91C-434B-9792-00329962B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9357FA-0154-4DB3-A3D3-332B7C577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DE5C2-993C-4607-B26D-D4750998D4EC}" type="datetimeFigureOut">
              <a:rPr lang="en-US" smtClean="0"/>
              <a:t>5/2/2023</a:t>
            </a:fld>
            <a:endParaRPr lang="en-US" dirty="0"/>
          </a:p>
        </p:txBody>
      </p:sp>
      <p:sp>
        <p:nvSpPr>
          <p:cNvPr id="5" name="Footer Placeholder 4">
            <a:extLst>
              <a:ext uri="{FF2B5EF4-FFF2-40B4-BE49-F238E27FC236}">
                <a16:creationId xmlns:a16="http://schemas.microsoft.com/office/drawing/2014/main" id="{C7963CCD-B113-4C4B-BE1E-21FEF9B8A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2A76117-D1BF-4D9D-A2E9-B4F402BA5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9C5FF-F35B-42A8-986F-F5F50A539C6D}" type="slidenum">
              <a:rPr lang="en-US" smtClean="0"/>
              <a:t>‹#›</a:t>
            </a:fld>
            <a:endParaRPr lang="en-US" dirty="0"/>
          </a:p>
        </p:txBody>
      </p:sp>
    </p:spTree>
    <p:extLst>
      <p:ext uri="{BB962C8B-B14F-4D97-AF65-F5344CB8AC3E}">
        <p14:creationId xmlns:p14="http://schemas.microsoft.com/office/powerpoint/2010/main" val="1209910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image" Target="../media/image1.tmp"/><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slideLayout" Target="../slideLayouts/slideLayout7.xml"/><Relationship Id="rId5" Type="http://schemas.openxmlformats.org/officeDocument/2006/relationships/tags" Target="../tags/tag1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tags" Target="../tags/tag28.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image" Target="../media/image1.tmp"/><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slideLayout" Target="../slideLayouts/slideLayout7.xml"/><Relationship Id="rId5" Type="http://schemas.openxmlformats.org/officeDocument/2006/relationships/tags" Target="../tags/tag25.xml"/><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tags" Target="../tags/tag43.xml"/><Relationship Id="rId18" Type="http://schemas.openxmlformats.org/officeDocument/2006/relationships/slideLayout" Target="../slideLayouts/slideLayout7.xm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tags" Target="../tags/tag42.xml"/><Relationship Id="rId17" Type="http://schemas.openxmlformats.org/officeDocument/2006/relationships/tags" Target="../tags/tag47.xml"/><Relationship Id="rId2" Type="http://schemas.openxmlformats.org/officeDocument/2006/relationships/tags" Target="../tags/tag32.xml"/><Relationship Id="rId16" Type="http://schemas.openxmlformats.org/officeDocument/2006/relationships/tags" Target="../tags/tag46.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tags" Target="../tags/tag41.xml"/><Relationship Id="rId5" Type="http://schemas.openxmlformats.org/officeDocument/2006/relationships/tags" Target="../tags/tag35.xml"/><Relationship Id="rId15" Type="http://schemas.openxmlformats.org/officeDocument/2006/relationships/tags" Target="../tags/tag45.xml"/><Relationship Id="rId10" Type="http://schemas.openxmlformats.org/officeDocument/2006/relationships/tags" Target="../tags/tag40.xml"/><Relationship Id="rId19" Type="http://schemas.openxmlformats.org/officeDocument/2006/relationships/image" Target="../media/image1.tmp"/><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tags" Target="../tags/tag4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tags" Target="../tags/tag60.xml"/><Relationship Id="rId18" Type="http://schemas.openxmlformats.org/officeDocument/2006/relationships/slideLayout" Target="../slideLayouts/slideLayout7.xml"/><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tags" Target="../tags/tag59.xml"/><Relationship Id="rId17" Type="http://schemas.openxmlformats.org/officeDocument/2006/relationships/tags" Target="../tags/tag64.xml"/><Relationship Id="rId2" Type="http://schemas.openxmlformats.org/officeDocument/2006/relationships/tags" Target="../tags/tag49.xml"/><Relationship Id="rId16" Type="http://schemas.openxmlformats.org/officeDocument/2006/relationships/tags" Target="../tags/tag63.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5" Type="http://schemas.openxmlformats.org/officeDocument/2006/relationships/tags" Target="../tags/tag52.xml"/><Relationship Id="rId15" Type="http://schemas.openxmlformats.org/officeDocument/2006/relationships/tags" Target="../tags/tag62.xml"/><Relationship Id="rId10" Type="http://schemas.openxmlformats.org/officeDocument/2006/relationships/tags" Target="../tags/tag57.xml"/><Relationship Id="rId19" Type="http://schemas.openxmlformats.org/officeDocument/2006/relationships/image" Target="../media/image1.tmp"/><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tags" Target="../tags/tag6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image" Target="../media/image1.tmp"/><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slideLayout" Target="../slideLayouts/slideLayout7.xml"/><Relationship Id="rId5" Type="http://schemas.openxmlformats.org/officeDocument/2006/relationships/tags" Target="../tags/tag69.xml"/><Relationship Id="rId10" Type="http://schemas.openxmlformats.org/officeDocument/2006/relationships/tags" Target="../tags/tag74.xml"/><Relationship Id="rId4" Type="http://schemas.openxmlformats.org/officeDocument/2006/relationships/tags" Target="../tags/tag68.xml"/><Relationship Id="rId9" Type="http://schemas.openxmlformats.org/officeDocument/2006/relationships/tags" Target="../tags/tag7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oleObject" Target="../embeddings/oleObject1.bin"/><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oleObject" Target="../embeddings/oleObject2.bin"/><Relationship Id="rId4" Type="http://schemas.openxmlformats.org/officeDocument/2006/relationships/image" Target="../media/image19.png"/></Relationships>
</file>

<file path=ppt/slides/_rels/slide5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tags" Target="../tags/tag82.xml"/><Relationship Id="rId13" Type="http://schemas.openxmlformats.org/officeDocument/2006/relationships/tags" Target="../tags/tag87.xml"/><Relationship Id="rId3" Type="http://schemas.openxmlformats.org/officeDocument/2006/relationships/tags" Target="../tags/tag77.xml"/><Relationship Id="rId7" Type="http://schemas.openxmlformats.org/officeDocument/2006/relationships/tags" Target="../tags/tag81.xml"/><Relationship Id="rId12" Type="http://schemas.openxmlformats.org/officeDocument/2006/relationships/tags" Target="../tags/tag86.xml"/><Relationship Id="rId17" Type="http://schemas.openxmlformats.org/officeDocument/2006/relationships/image" Target="../media/image1.tmp"/><Relationship Id="rId2" Type="http://schemas.openxmlformats.org/officeDocument/2006/relationships/tags" Target="../tags/tag76.xml"/><Relationship Id="rId16" Type="http://schemas.openxmlformats.org/officeDocument/2006/relationships/slideLayout" Target="../slideLayouts/slideLayout7.xml"/><Relationship Id="rId1" Type="http://schemas.openxmlformats.org/officeDocument/2006/relationships/tags" Target="../tags/tag75.xml"/><Relationship Id="rId6" Type="http://schemas.openxmlformats.org/officeDocument/2006/relationships/tags" Target="../tags/tag80.xml"/><Relationship Id="rId11" Type="http://schemas.openxmlformats.org/officeDocument/2006/relationships/tags" Target="../tags/tag85.xml"/><Relationship Id="rId5" Type="http://schemas.openxmlformats.org/officeDocument/2006/relationships/tags" Target="../tags/tag79.xml"/><Relationship Id="rId15" Type="http://schemas.openxmlformats.org/officeDocument/2006/relationships/tags" Target="../tags/tag89.xml"/><Relationship Id="rId10" Type="http://schemas.openxmlformats.org/officeDocument/2006/relationships/tags" Target="../tags/tag84.xml"/><Relationship Id="rId4" Type="http://schemas.openxmlformats.org/officeDocument/2006/relationships/tags" Target="../tags/tag78.xml"/><Relationship Id="rId9" Type="http://schemas.openxmlformats.org/officeDocument/2006/relationships/tags" Target="../tags/tag83.xml"/><Relationship Id="rId14" Type="http://schemas.openxmlformats.org/officeDocument/2006/relationships/tags" Target="../tags/tag88.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1.tm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3031" y="1474180"/>
            <a:ext cx="9144000" cy="1790700"/>
          </a:xfrm>
        </p:spPr>
        <p:txBody>
          <a:bodyPr>
            <a:noAutofit/>
          </a:bodyPr>
          <a:lstStyle/>
          <a:p>
            <a:r>
              <a:rPr lang="en-US" sz="6600" dirty="0"/>
              <a:t>COMP3028 </a:t>
            </a:r>
            <a:br>
              <a:rPr lang="en-US" sz="4950" dirty="0"/>
            </a:br>
            <a:r>
              <a:rPr lang="en-US" sz="4950" dirty="0"/>
              <a:t>Software Architecture</a:t>
            </a:r>
            <a:endParaRPr lang="en-US" sz="3300" dirty="0"/>
          </a:p>
        </p:txBody>
      </p:sp>
      <p:sp>
        <p:nvSpPr>
          <p:cNvPr id="3" name="Subtitle 2">
            <a:extLst>
              <a:ext uri="{FF2B5EF4-FFF2-40B4-BE49-F238E27FC236}">
                <a16:creationId xmlns:a16="http://schemas.microsoft.com/office/drawing/2014/main" id="{5D215DEB-238E-C64D-C189-D09F542F6485}"/>
              </a:ext>
            </a:extLst>
          </p:cNvPr>
          <p:cNvSpPr>
            <a:spLocks noGrp="1"/>
          </p:cNvSpPr>
          <p:nvPr>
            <p:ph type="subTitle" idx="1"/>
          </p:nvPr>
        </p:nvSpPr>
        <p:spPr>
          <a:xfrm>
            <a:off x="1524000" y="3602038"/>
            <a:ext cx="9144000" cy="1655762"/>
          </a:xfrm>
        </p:spPr>
        <p:txBody>
          <a:bodyPr>
            <a:normAutofit/>
          </a:bodyPr>
          <a:lstStyle/>
          <a:p>
            <a:r>
              <a:rPr lang="en-GB" sz="3600" dirty="0"/>
              <a:t>Quality attributes</a:t>
            </a:r>
            <a:r>
              <a:rPr lang="en-US" sz="3600" dirty="0"/>
              <a:t>: </a:t>
            </a:r>
            <a:r>
              <a:rPr lang="en-GB" sz="3600" dirty="0"/>
              <a:t>Interoperability</a:t>
            </a:r>
            <a:r>
              <a:rPr lang="en-US" sz="3600" dirty="0"/>
              <a:t>	</a:t>
            </a:r>
          </a:p>
          <a:p>
            <a:endParaRPr lang="en-US" sz="3600" dirty="0"/>
          </a:p>
        </p:txBody>
      </p:sp>
    </p:spTree>
    <p:extLst>
      <p:ext uri="{BB962C8B-B14F-4D97-AF65-F5344CB8AC3E}">
        <p14:creationId xmlns:p14="http://schemas.microsoft.com/office/powerpoint/2010/main" val="209562544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Interoperability General Scenario</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graphicFrame>
        <p:nvGraphicFramePr>
          <p:cNvPr id="3" name="Table 2"/>
          <p:cNvGraphicFramePr>
            <a:graphicFrameLocks noGrp="1"/>
          </p:cNvGraphicFramePr>
          <p:nvPr/>
        </p:nvGraphicFramePr>
        <p:xfrm>
          <a:off x="1703512" y="1340768"/>
          <a:ext cx="8856984" cy="4968554"/>
        </p:xfrm>
        <a:graphic>
          <a:graphicData uri="http://schemas.openxmlformats.org/drawingml/2006/table">
            <a:tbl>
              <a:tblPr>
                <a:tableStyleId>{5C22544A-7EE6-4342-B048-85BDC9FD1C3A}</a:tableStyleId>
              </a:tblPr>
              <a:tblGrid>
                <a:gridCol w="1581597">
                  <a:extLst>
                    <a:ext uri="{9D8B030D-6E8A-4147-A177-3AD203B41FA5}">
                      <a16:colId xmlns:a16="http://schemas.microsoft.com/office/drawing/2014/main" val="20000"/>
                    </a:ext>
                  </a:extLst>
                </a:gridCol>
                <a:gridCol w="7275387">
                  <a:extLst>
                    <a:ext uri="{9D8B030D-6E8A-4147-A177-3AD203B41FA5}">
                      <a16:colId xmlns:a16="http://schemas.microsoft.com/office/drawing/2014/main" val="20001"/>
                    </a:ext>
                  </a:extLst>
                </a:gridCol>
              </a:tblGrid>
              <a:tr h="560364">
                <a:tc>
                  <a:txBody>
                    <a:bodyPr/>
                    <a:lstStyle/>
                    <a:p>
                      <a:pPr marL="0" marR="0">
                        <a:lnSpc>
                          <a:spcPts val="1450"/>
                        </a:lnSpc>
                        <a:spcBef>
                          <a:spcPts val="400"/>
                        </a:spcBef>
                        <a:spcAft>
                          <a:spcPts val="400"/>
                        </a:spcAft>
                      </a:pPr>
                      <a:r>
                        <a:rPr lang="en-US" sz="2000" b="1" dirty="0">
                          <a:effectLst/>
                        </a:rPr>
                        <a:t>Portion of </a:t>
                      </a:r>
                      <a:br>
                        <a:rPr lang="en-US" sz="2000" b="1" dirty="0">
                          <a:effectLst/>
                        </a:rPr>
                      </a:br>
                      <a:r>
                        <a:rPr lang="en-US" sz="2000" b="1" dirty="0">
                          <a:effectLst/>
                        </a:rPr>
                        <a:t>Scenario</a:t>
                      </a:r>
                      <a:endParaRPr lang="en-US" sz="2000" b="1" dirty="0">
                        <a:effectLst/>
                        <a:latin typeface="Times"/>
                        <a:ea typeface="Times New Roman"/>
                        <a:cs typeface="Times New Roman"/>
                      </a:endParaRPr>
                    </a:p>
                  </a:txBody>
                  <a:tcPr marL="68580" marR="68580" marT="0" marB="0"/>
                </a:tc>
                <a:tc>
                  <a:txBody>
                    <a:bodyPr/>
                    <a:lstStyle/>
                    <a:p>
                      <a:pPr marL="0" marR="0">
                        <a:lnSpc>
                          <a:spcPts val="1450"/>
                        </a:lnSpc>
                        <a:spcBef>
                          <a:spcPts val="400"/>
                        </a:spcBef>
                        <a:spcAft>
                          <a:spcPts val="400"/>
                        </a:spcAft>
                      </a:pPr>
                      <a:r>
                        <a:rPr lang="en-US" sz="2000" b="1" dirty="0">
                          <a:effectLst/>
                        </a:rPr>
                        <a:t>Possible Values</a:t>
                      </a:r>
                      <a:endParaRPr lang="en-US" sz="2000" b="1"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r h="280181">
                <a:tc>
                  <a:txBody>
                    <a:bodyPr/>
                    <a:lstStyle/>
                    <a:p>
                      <a:pPr marL="0" marR="0">
                        <a:lnSpc>
                          <a:spcPts val="1450"/>
                        </a:lnSpc>
                        <a:spcBef>
                          <a:spcPts val="400"/>
                        </a:spcBef>
                        <a:spcAft>
                          <a:spcPts val="400"/>
                        </a:spcAft>
                      </a:pPr>
                      <a:r>
                        <a:rPr lang="en-US" sz="1800">
                          <a:effectLst/>
                          <a:latin typeface="Times New Roman" panose="02020603050405020304" pitchFamily="18" charset="0"/>
                          <a:cs typeface="Times New Roman" panose="02020603050405020304" pitchFamily="18" charset="0"/>
                        </a:rPr>
                        <a:t>Source</a:t>
                      </a:r>
                      <a:endParaRPr lang="en-US" sz="1800">
                        <a:effectLst/>
                        <a:latin typeface="Times New Roman" panose="02020603050405020304" pitchFamily="18" charset="0"/>
                        <a:ea typeface="Times New Roman"/>
                        <a:cs typeface="Times New Roman" panose="02020603050405020304" pitchFamily="18" charset="0"/>
                      </a:endParaRPr>
                    </a:p>
                  </a:txBody>
                  <a:tcPr marL="68580" marR="68580" marT="0" marB="0"/>
                </a:tc>
                <a:tc>
                  <a:txBody>
                    <a:bodyPr/>
                    <a:lstStyle/>
                    <a:p>
                      <a:pPr marL="0" marR="0" indent="0">
                        <a:lnSpc>
                          <a:spcPts val="1450"/>
                        </a:lnSpc>
                        <a:spcBef>
                          <a:spcPts val="100"/>
                        </a:spcBef>
                        <a:spcAft>
                          <a:spcPts val="300"/>
                        </a:spcAft>
                        <a:tabLst>
                          <a:tab pos="228600" algn="l"/>
                          <a:tab pos="274320" algn="l"/>
                          <a:tab pos="274320" algn="l"/>
                        </a:tabLst>
                      </a:pPr>
                      <a:r>
                        <a:rPr lang="en-US" sz="1800" kern="1100" dirty="0">
                          <a:effectLst/>
                          <a:latin typeface="Times New Roman" panose="02020603050405020304" pitchFamily="18" charset="0"/>
                          <a:cs typeface="Times New Roman" panose="02020603050405020304" pitchFamily="18" charset="0"/>
                        </a:rPr>
                        <a:t>A system</a:t>
                      </a:r>
                      <a:endParaRPr lang="en-US" sz="1800" kern="1100" dirty="0">
                        <a:effectLst/>
                        <a:latin typeface="Times New Roman" panose="02020603050405020304" pitchFamily="18" charset="0"/>
                        <a:ea typeface="Times New Roman"/>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80181">
                <a:tc>
                  <a:txBody>
                    <a:bodyPr/>
                    <a:lstStyle/>
                    <a:p>
                      <a:pPr marL="0" marR="0">
                        <a:lnSpc>
                          <a:spcPts val="1450"/>
                        </a:lnSpc>
                        <a:spcBef>
                          <a:spcPts val="400"/>
                        </a:spcBef>
                        <a:spcAft>
                          <a:spcPts val="400"/>
                        </a:spcAft>
                      </a:pPr>
                      <a:r>
                        <a:rPr lang="en-US" sz="1800" b="1" dirty="0">
                          <a:effectLst/>
                          <a:latin typeface="Times New Roman" panose="02020603050405020304" pitchFamily="18" charset="0"/>
                          <a:cs typeface="Times New Roman" panose="02020603050405020304" pitchFamily="18" charset="0"/>
                        </a:rPr>
                        <a:t>Stimulus</a:t>
                      </a:r>
                      <a:endParaRPr lang="en-US" sz="1800" b="1" dirty="0">
                        <a:effectLst/>
                        <a:latin typeface="Times New Roman" panose="02020603050405020304" pitchFamily="18" charset="0"/>
                        <a:ea typeface="Times New Roman"/>
                        <a:cs typeface="Times New Roman" panose="02020603050405020304" pitchFamily="18" charset="0"/>
                      </a:endParaRPr>
                    </a:p>
                  </a:txBody>
                  <a:tcPr marL="68580" marR="68580" marT="0" marB="0"/>
                </a:tc>
                <a:tc>
                  <a:txBody>
                    <a:bodyPr/>
                    <a:lstStyle/>
                    <a:p>
                      <a:pPr marL="0" marR="0">
                        <a:lnSpc>
                          <a:spcPts val="1450"/>
                        </a:lnSpc>
                        <a:spcBef>
                          <a:spcPts val="400"/>
                        </a:spcBef>
                        <a:spcAft>
                          <a:spcPts val="400"/>
                        </a:spcAft>
                      </a:pPr>
                      <a:r>
                        <a:rPr lang="en-US" sz="1800" dirty="0">
                          <a:effectLst/>
                          <a:latin typeface="Times New Roman" panose="02020603050405020304" pitchFamily="18" charset="0"/>
                          <a:cs typeface="Times New Roman" panose="02020603050405020304" pitchFamily="18" charset="0"/>
                        </a:rPr>
                        <a:t>A request to exchange information among system(s).</a:t>
                      </a:r>
                      <a:endParaRPr lang="en-US" sz="1800" dirty="0">
                        <a:effectLst/>
                        <a:latin typeface="Times New Roman" panose="02020603050405020304" pitchFamily="18" charset="0"/>
                        <a:ea typeface="Times New Roman"/>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80181">
                <a:tc>
                  <a:txBody>
                    <a:bodyPr/>
                    <a:lstStyle/>
                    <a:p>
                      <a:pPr marL="0" marR="0">
                        <a:lnSpc>
                          <a:spcPts val="1450"/>
                        </a:lnSpc>
                        <a:spcBef>
                          <a:spcPts val="400"/>
                        </a:spcBef>
                        <a:spcAft>
                          <a:spcPts val="400"/>
                        </a:spcAft>
                      </a:pPr>
                      <a:r>
                        <a:rPr lang="en-US" sz="1800">
                          <a:effectLst/>
                          <a:latin typeface="Times New Roman" panose="02020603050405020304" pitchFamily="18" charset="0"/>
                          <a:cs typeface="Times New Roman" panose="02020603050405020304" pitchFamily="18" charset="0"/>
                        </a:rPr>
                        <a:t>Artifact</a:t>
                      </a:r>
                      <a:endParaRPr lang="en-US" sz="1800">
                        <a:effectLst/>
                        <a:latin typeface="Times New Roman" panose="02020603050405020304" pitchFamily="18" charset="0"/>
                        <a:ea typeface="Times New Roman"/>
                        <a:cs typeface="Times New Roman" panose="02020603050405020304" pitchFamily="18" charset="0"/>
                      </a:endParaRPr>
                    </a:p>
                  </a:txBody>
                  <a:tcPr marL="68580" marR="68580" marT="0" marB="0"/>
                </a:tc>
                <a:tc>
                  <a:txBody>
                    <a:bodyPr/>
                    <a:lstStyle/>
                    <a:p>
                      <a:pPr marL="0" marR="0">
                        <a:lnSpc>
                          <a:spcPts val="1450"/>
                        </a:lnSpc>
                        <a:spcBef>
                          <a:spcPts val="400"/>
                        </a:spcBef>
                        <a:spcAft>
                          <a:spcPts val="400"/>
                        </a:spcAft>
                      </a:pPr>
                      <a:r>
                        <a:rPr lang="en-US" sz="1800" dirty="0">
                          <a:effectLst/>
                          <a:latin typeface="Times New Roman" panose="02020603050405020304" pitchFamily="18" charset="0"/>
                          <a:cs typeface="Times New Roman" panose="02020603050405020304" pitchFamily="18" charset="0"/>
                        </a:rPr>
                        <a:t>The systems that wish to interoperate</a:t>
                      </a:r>
                      <a:endParaRPr lang="en-US" sz="1800" dirty="0">
                        <a:effectLst/>
                        <a:latin typeface="Times New Roman" panose="02020603050405020304" pitchFamily="18" charset="0"/>
                        <a:ea typeface="Times New Roman"/>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560364">
                <a:tc>
                  <a:txBody>
                    <a:bodyPr/>
                    <a:lstStyle/>
                    <a:p>
                      <a:pPr marL="0" marR="0">
                        <a:lnSpc>
                          <a:spcPts val="1450"/>
                        </a:lnSpc>
                        <a:spcBef>
                          <a:spcPts val="400"/>
                        </a:spcBef>
                        <a:spcAft>
                          <a:spcPts val="400"/>
                        </a:spcAft>
                      </a:pPr>
                      <a:r>
                        <a:rPr lang="en-US" sz="1800" dirty="0">
                          <a:effectLst/>
                          <a:latin typeface="Times New Roman" panose="02020603050405020304" pitchFamily="18" charset="0"/>
                          <a:cs typeface="Times New Roman" panose="02020603050405020304" pitchFamily="18" charset="0"/>
                        </a:rPr>
                        <a:t>Environment</a:t>
                      </a:r>
                      <a:endParaRPr lang="en-US" sz="1800" dirty="0">
                        <a:effectLst/>
                        <a:latin typeface="Times New Roman" panose="02020603050405020304" pitchFamily="18" charset="0"/>
                        <a:ea typeface="Times New Roman"/>
                        <a:cs typeface="Times New Roman" panose="02020603050405020304" pitchFamily="18" charset="0"/>
                      </a:endParaRPr>
                    </a:p>
                  </a:txBody>
                  <a:tcPr marL="68580" marR="68580" marT="0" marB="0"/>
                </a:tc>
                <a:tc>
                  <a:txBody>
                    <a:bodyPr/>
                    <a:lstStyle/>
                    <a:p>
                      <a:pPr marL="0" marR="0">
                        <a:lnSpc>
                          <a:spcPts val="1450"/>
                        </a:lnSpc>
                        <a:spcBef>
                          <a:spcPts val="400"/>
                        </a:spcBef>
                        <a:spcAft>
                          <a:spcPts val="400"/>
                        </a:spcAft>
                      </a:pPr>
                      <a:r>
                        <a:rPr lang="en-US" sz="1800" dirty="0">
                          <a:effectLst/>
                          <a:latin typeface="Times New Roman" panose="02020603050405020304" pitchFamily="18" charset="0"/>
                          <a:cs typeface="Times New Roman" panose="02020603050405020304" pitchFamily="18" charset="0"/>
                        </a:rPr>
                        <a:t>System(s) wishing to interoperate are discovered at run time or known prior to run time.</a:t>
                      </a:r>
                      <a:endParaRPr lang="en-US" sz="1800" dirty="0">
                        <a:effectLst/>
                        <a:latin typeface="Times New Roman" panose="02020603050405020304" pitchFamily="18" charset="0"/>
                        <a:ea typeface="Times New Roman"/>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1643733">
                <a:tc>
                  <a:txBody>
                    <a:bodyPr/>
                    <a:lstStyle/>
                    <a:p>
                      <a:pPr marL="0" marR="0">
                        <a:lnSpc>
                          <a:spcPts val="1450"/>
                        </a:lnSpc>
                        <a:spcBef>
                          <a:spcPts val="400"/>
                        </a:spcBef>
                        <a:spcAft>
                          <a:spcPts val="400"/>
                        </a:spcAft>
                      </a:pPr>
                      <a:r>
                        <a:rPr lang="en-US" sz="1800" b="1" dirty="0">
                          <a:effectLst/>
                          <a:latin typeface="Times New Roman" panose="02020603050405020304" pitchFamily="18" charset="0"/>
                          <a:cs typeface="Times New Roman" panose="02020603050405020304" pitchFamily="18" charset="0"/>
                        </a:rPr>
                        <a:t>Response</a:t>
                      </a:r>
                      <a:endParaRPr lang="en-US" sz="1800" b="1" dirty="0">
                        <a:effectLst/>
                        <a:latin typeface="Times New Roman" panose="02020603050405020304" pitchFamily="18" charset="0"/>
                        <a:ea typeface="Times New Roman"/>
                        <a:cs typeface="Times New Roman" panose="02020603050405020304" pitchFamily="18" charset="0"/>
                      </a:endParaRPr>
                    </a:p>
                  </a:txBody>
                  <a:tcPr marL="68580" marR="68580" marT="0" marB="0"/>
                </a:tc>
                <a:tc>
                  <a:txBody>
                    <a:bodyPr/>
                    <a:lstStyle/>
                    <a:p>
                      <a:pPr marL="0" marR="0">
                        <a:lnSpc>
                          <a:spcPts val="1450"/>
                        </a:lnSpc>
                        <a:spcBef>
                          <a:spcPts val="400"/>
                        </a:spcBef>
                        <a:spcAft>
                          <a:spcPts val="400"/>
                        </a:spcAft>
                      </a:pPr>
                      <a:r>
                        <a:rPr lang="en-US" sz="1800">
                          <a:effectLst/>
                          <a:latin typeface="Times New Roman" panose="02020603050405020304" pitchFamily="18" charset="0"/>
                          <a:cs typeface="Times New Roman" panose="02020603050405020304" pitchFamily="18" charset="0"/>
                        </a:rPr>
                        <a:t>One or more of the following:</a:t>
                      </a:r>
                    </a:p>
                    <a:p>
                      <a:pPr marL="342900" marR="0" lvl="0" indent="-342900">
                        <a:lnSpc>
                          <a:spcPts val="1450"/>
                        </a:lnSpc>
                        <a:spcBef>
                          <a:spcPts val="100"/>
                        </a:spcBef>
                        <a:spcAft>
                          <a:spcPts val="300"/>
                        </a:spcAft>
                        <a:buSzPts val="800"/>
                        <a:buFont typeface="Symbol"/>
                        <a:buChar char=""/>
                        <a:tabLst>
                          <a:tab pos="228600" algn="l"/>
                          <a:tab pos="274320" algn="l"/>
                        </a:tabLst>
                      </a:pPr>
                      <a:r>
                        <a:rPr lang="en-US" sz="1800" kern="1100">
                          <a:effectLst/>
                          <a:latin typeface="Times New Roman" panose="02020603050405020304" pitchFamily="18" charset="0"/>
                          <a:cs typeface="Times New Roman" panose="02020603050405020304" pitchFamily="18" charset="0"/>
                        </a:rPr>
                        <a:t>the request is (appropriately) rejected and appropriate entities (people or systems) are notified</a:t>
                      </a:r>
                    </a:p>
                    <a:p>
                      <a:pPr marL="342900" marR="0" lvl="0" indent="-342900">
                        <a:lnSpc>
                          <a:spcPts val="1450"/>
                        </a:lnSpc>
                        <a:spcBef>
                          <a:spcPts val="100"/>
                        </a:spcBef>
                        <a:spcAft>
                          <a:spcPts val="300"/>
                        </a:spcAft>
                        <a:buSzPts val="800"/>
                        <a:buFont typeface="Symbol"/>
                        <a:buChar char=""/>
                        <a:tabLst>
                          <a:tab pos="228600" algn="l"/>
                          <a:tab pos="274320" algn="l"/>
                        </a:tabLst>
                      </a:pPr>
                      <a:r>
                        <a:rPr lang="en-US" sz="1800" kern="1100">
                          <a:effectLst/>
                          <a:latin typeface="Times New Roman" panose="02020603050405020304" pitchFamily="18" charset="0"/>
                          <a:cs typeface="Times New Roman" panose="02020603050405020304" pitchFamily="18" charset="0"/>
                        </a:rPr>
                        <a:t>the request is (appropriately) accepted and information is exchanged successfully</a:t>
                      </a:r>
                    </a:p>
                    <a:p>
                      <a:pPr marL="342900" marR="0" lvl="0" indent="-342900">
                        <a:lnSpc>
                          <a:spcPts val="1450"/>
                        </a:lnSpc>
                        <a:spcBef>
                          <a:spcPts val="100"/>
                        </a:spcBef>
                        <a:spcAft>
                          <a:spcPts val="300"/>
                        </a:spcAft>
                        <a:buSzPts val="800"/>
                        <a:buFont typeface="Symbol"/>
                        <a:buChar char=""/>
                        <a:tabLst>
                          <a:tab pos="228600" algn="l"/>
                          <a:tab pos="274320" algn="l"/>
                        </a:tabLst>
                      </a:pPr>
                      <a:r>
                        <a:rPr lang="en-US" sz="1800" kern="1100">
                          <a:effectLst/>
                          <a:latin typeface="Times New Roman" panose="02020603050405020304" pitchFamily="18" charset="0"/>
                          <a:cs typeface="Times New Roman" panose="02020603050405020304" pitchFamily="18" charset="0"/>
                        </a:rPr>
                        <a:t>the request is logged by one or more of the involved systems</a:t>
                      </a:r>
                      <a:endParaRPr lang="en-US" sz="1800" kern="1100">
                        <a:effectLst/>
                        <a:latin typeface="Times New Roman" panose="02020603050405020304" pitchFamily="18" charset="0"/>
                        <a:ea typeface="Times New Roman"/>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1363550">
                <a:tc>
                  <a:txBody>
                    <a:bodyPr/>
                    <a:lstStyle/>
                    <a:p>
                      <a:pPr marL="0" marR="0">
                        <a:lnSpc>
                          <a:spcPts val="1450"/>
                        </a:lnSpc>
                        <a:spcBef>
                          <a:spcPts val="400"/>
                        </a:spcBef>
                        <a:spcAft>
                          <a:spcPts val="400"/>
                        </a:spcAft>
                      </a:pPr>
                      <a:r>
                        <a:rPr lang="en-US" sz="1800" b="1" dirty="0">
                          <a:effectLst/>
                          <a:latin typeface="Times New Roman" panose="02020603050405020304" pitchFamily="18" charset="0"/>
                          <a:cs typeface="Times New Roman" panose="02020603050405020304" pitchFamily="18" charset="0"/>
                        </a:rPr>
                        <a:t>Response </a:t>
                      </a:r>
                      <a:br>
                        <a:rPr lang="en-US" sz="1800" b="1" dirty="0">
                          <a:effectLst/>
                          <a:latin typeface="Times New Roman" panose="02020603050405020304" pitchFamily="18" charset="0"/>
                          <a:cs typeface="Times New Roman" panose="02020603050405020304" pitchFamily="18" charset="0"/>
                        </a:rPr>
                      </a:br>
                      <a:r>
                        <a:rPr lang="en-US" sz="1800" b="1" dirty="0">
                          <a:effectLst/>
                          <a:latin typeface="Times New Roman" panose="02020603050405020304" pitchFamily="18" charset="0"/>
                          <a:cs typeface="Times New Roman" panose="02020603050405020304" pitchFamily="18" charset="0"/>
                        </a:rPr>
                        <a:t>Measure</a:t>
                      </a:r>
                      <a:endParaRPr lang="en-US" sz="1800" b="1" dirty="0">
                        <a:effectLst/>
                        <a:latin typeface="Times New Roman" panose="02020603050405020304" pitchFamily="18" charset="0"/>
                        <a:ea typeface="Times New Roman"/>
                        <a:cs typeface="Times New Roman" panose="02020603050405020304" pitchFamily="18" charset="0"/>
                      </a:endParaRPr>
                    </a:p>
                  </a:txBody>
                  <a:tcPr marL="68580" marR="68580" marT="0" marB="0"/>
                </a:tc>
                <a:tc>
                  <a:txBody>
                    <a:bodyPr/>
                    <a:lstStyle/>
                    <a:p>
                      <a:pPr marL="0" marR="0">
                        <a:lnSpc>
                          <a:spcPts val="1450"/>
                        </a:lnSpc>
                        <a:spcBef>
                          <a:spcPts val="400"/>
                        </a:spcBef>
                        <a:spcAft>
                          <a:spcPts val="400"/>
                        </a:spcAft>
                      </a:pPr>
                      <a:r>
                        <a:rPr lang="en-US" sz="1800" dirty="0">
                          <a:effectLst/>
                          <a:latin typeface="Times New Roman" panose="02020603050405020304" pitchFamily="18" charset="0"/>
                          <a:cs typeface="Times New Roman" panose="02020603050405020304" pitchFamily="18" charset="0"/>
                        </a:rPr>
                        <a:t>One or more of the following:</a:t>
                      </a:r>
                    </a:p>
                    <a:p>
                      <a:pPr marL="342900" marR="0" lvl="0" indent="-342900">
                        <a:lnSpc>
                          <a:spcPts val="1450"/>
                        </a:lnSpc>
                        <a:spcBef>
                          <a:spcPts val="100"/>
                        </a:spcBef>
                        <a:spcAft>
                          <a:spcPts val="300"/>
                        </a:spcAft>
                        <a:buSzPts val="800"/>
                        <a:buFont typeface="Symbol"/>
                        <a:buChar char=""/>
                        <a:tabLst>
                          <a:tab pos="228600" algn="l"/>
                          <a:tab pos="274320" algn="l"/>
                        </a:tabLst>
                      </a:pPr>
                      <a:r>
                        <a:rPr lang="en-US" sz="1800" kern="1100" dirty="0">
                          <a:effectLst/>
                          <a:latin typeface="Times New Roman" panose="02020603050405020304" pitchFamily="18" charset="0"/>
                          <a:cs typeface="Times New Roman" panose="02020603050405020304" pitchFamily="18" charset="0"/>
                        </a:rPr>
                        <a:t>percentage of information exchanges correctly processed </a:t>
                      </a:r>
                    </a:p>
                    <a:p>
                      <a:pPr marL="342900" marR="0" lvl="0" indent="-342900">
                        <a:lnSpc>
                          <a:spcPts val="1450"/>
                        </a:lnSpc>
                        <a:spcBef>
                          <a:spcPts val="100"/>
                        </a:spcBef>
                        <a:spcAft>
                          <a:spcPts val="300"/>
                        </a:spcAft>
                        <a:buSzPts val="800"/>
                        <a:buFont typeface="Symbol"/>
                        <a:buChar char=""/>
                        <a:tabLst>
                          <a:tab pos="228600" algn="l"/>
                          <a:tab pos="274320" algn="l"/>
                        </a:tabLst>
                      </a:pPr>
                      <a:r>
                        <a:rPr lang="en-US" sz="1800" kern="1100" dirty="0">
                          <a:effectLst/>
                          <a:latin typeface="Times New Roman" panose="02020603050405020304" pitchFamily="18" charset="0"/>
                          <a:cs typeface="Times New Roman" panose="02020603050405020304" pitchFamily="18" charset="0"/>
                        </a:rPr>
                        <a:t>percentage of information exchanges rejected </a:t>
                      </a:r>
                    </a:p>
                    <a:p>
                      <a:pPr marL="0" marR="0" indent="0">
                        <a:lnSpc>
                          <a:spcPts val="1450"/>
                        </a:lnSpc>
                        <a:spcBef>
                          <a:spcPts val="100"/>
                        </a:spcBef>
                        <a:spcAft>
                          <a:spcPts val="300"/>
                        </a:spcAft>
                        <a:tabLst>
                          <a:tab pos="228600" algn="l"/>
                          <a:tab pos="274320" algn="l"/>
                          <a:tab pos="274320" algn="l"/>
                        </a:tabLst>
                      </a:pPr>
                      <a:r>
                        <a:rPr lang="en-US" sz="1800" kern="1100" dirty="0">
                          <a:effectLst/>
                          <a:latin typeface="Times New Roman" panose="02020603050405020304" pitchFamily="18" charset="0"/>
                          <a:cs typeface="Times New Roman" panose="02020603050405020304" pitchFamily="18" charset="0"/>
                        </a:rPr>
                        <a:t> </a:t>
                      </a:r>
                      <a:endParaRPr lang="en-US" sz="1800" kern="1100" dirty="0">
                        <a:effectLst/>
                        <a:latin typeface="Times New Roman" panose="02020603050405020304" pitchFamily="18" charset="0"/>
                        <a:ea typeface="Times New Roman"/>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03375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Sample Concrete Interoperability Scenario</a:t>
            </a:r>
          </a:p>
        </p:txBody>
      </p:sp>
      <p:sp>
        <p:nvSpPr>
          <p:cNvPr id="3" name="Content Placeholder 2"/>
          <p:cNvSpPr>
            <a:spLocks noGrp="1"/>
          </p:cNvSpPr>
          <p:nvPr>
            <p:ph idx="1"/>
          </p:nvPr>
        </p:nvSpPr>
        <p:spPr/>
        <p:txBody>
          <a:bodyPr/>
          <a:lstStyle/>
          <a:p>
            <a:r>
              <a:rPr lang="en-US" dirty="0">
                <a:solidFill>
                  <a:schemeClr val="tx2"/>
                </a:solidFill>
              </a:rPr>
              <a:t>Our vehicle information system </a:t>
            </a:r>
            <a:r>
              <a:rPr lang="en-US" dirty="0"/>
              <a:t>sends our current location to </a:t>
            </a:r>
            <a:r>
              <a:rPr lang="en-US" dirty="0">
                <a:solidFill>
                  <a:schemeClr val="tx2"/>
                </a:solidFill>
              </a:rPr>
              <a:t>the traffic monitoring system</a:t>
            </a:r>
            <a:r>
              <a:rPr lang="en-US" dirty="0"/>
              <a:t>.</a:t>
            </a:r>
          </a:p>
          <a:p>
            <a:r>
              <a:rPr lang="en-US" dirty="0"/>
              <a:t>The traffic monitoring system combines our location with other information, overlays this information on a Google Map, and </a:t>
            </a:r>
            <a:r>
              <a:rPr lang="en-US" b="1" i="1" dirty="0"/>
              <a:t>broadcasts</a:t>
            </a:r>
            <a:r>
              <a:rPr lang="en-US" dirty="0"/>
              <a:t> it.</a:t>
            </a:r>
          </a:p>
          <a:p>
            <a:r>
              <a:rPr lang="en-US" dirty="0"/>
              <a:t>Our location information is correctly included with a probability of 99.9%. </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spTree>
    <p:extLst>
      <p:ext uri="{BB962C8B-B14F-4D97-AF65-F5344CB8AC3E}">
        <p14:creationId xmlns:p14="http://schemas.microsoft.com/office/powerpoint/2010/main" val="1432868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Sample Concrete Interoperability Scenario</a:t>
            </a:r>
            <a:endParaRPr lang="en-GB" dirty="0"/>
          </a:p>
        </p:txBody>
      </p:sp>
      <p:pic>
        <p:nvPicPr>
          <p:cNvPr id="5" name="图片 4"/>
          <p:cNvPicPr>
            <a:picLocks noChangeAspect="1"/>
          </p:cNvPicPr>
          <p:nvPr/>
        </p:nvPicPr>
        <p:blipFill>
          <a:blip r:embed="rId2"/>
          <a:stretch>
            <a:fillRect/>
          </a:stretch>
        </p:blipFill>
        <p:spPr>
          <a:xfrm>
            <a:off x="980394" y="1612446"/>
            <a:ext cx="9439275" cy="4343400"/>
          </a:xfrm>
          <a:prstGeom prst="rect">
            <a:avLst/>
          </a:prstGeom>
        </p:spPr>
      </p:pic>
    </p:spTree>
    <p:extLst>
      <p:ext uri="{BB962C8B-B14F-4D97-AF65-F5344CB8AC3E}">
        <p14:creationId xmlns:p14="http://schemas.microsoft.com/office/powerpoint/2010/main" val="2593166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9C57CD7-2857-4B05-A5C6-CA129A9A311B}"/>
              </a:ext>
            </a:extLst>
          </p:cNvPr>
          <p:cNvSpPr txBox="1"/>
          <p:nvPr>
            <p:custDataLst>
              <p:tags r:id="rId2"/>
            </p:custDataLst>
          </p:nvPr>
        </p:nvSpPr>
        <p:spPr>
          <a:xfrm>
            <a:off x="1098884" y="1104900"/>
            <a:ext cx="9753600" cy="4147584"/>
          </a:xfrm>
          <a:prstGeom prst="rect">
            <a:avLst/>
          </a:prstGeom>
          <a:noFill/>
        </p:spPr>
        <p:txBody>
          <a:bodyPr vert="horz" wrap="square" rtlCol="0" anchor="ctr" anchorCtr="0">
            <a:noAutofit/>
          </a:bodyPr>
          <a:lstStyle/>
          <a:p>
            <a:r>
              <a:rPr lang="en-AU"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You want to develop a system that will help customers save money on their online shopping. The customers will specify the products they want to buy on platforms such as Taobao, JD, </a:t>
            </a:r>
            <a:r>
              <a:rPr lang="en-AU" sz="24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Pinduoduo</a:t>
            </a:r>
            <a:r>
              <a:rPr lang="en-AU"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etc, and the system will track the prices and notify the customers by sending them WeChat messages. </a:t>
            </a:r>
          </a:p>
          <a:p>
            <a:endParaRPr lang="en-AU"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514350" indent="-514350">
              <a:buAutoNum type="arabicPeriod"/>
            </a:pPr>
            <a:r>
              <a:rPr lang="en-AU"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Discuss interoperability requirements for this system</a:t>
            </a:r>
          </a:p>
          <a:p>
            <a:pPr marL="514350" indent="-514350">
              <a:buAutoNum type="arabicPeriod"/>
            </a:pPr>
            <a:r>
              <a:rPr 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Write several concrete interoperability scenarios for this system.</a:t>
            </a:r>
          </a:p>
          <a:p>
            <a:endParaRPr lang="x-none"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id="{21768031-7D58-4987-AA0D-15228732EEF9}"/>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97294E2D-E9E0-44D8-AD1D-08F9898D3C36}"/>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a16="http://schemas.microsoft.com/office/drawing/2014/main" id="{34AFC900-2F79-4A82-9616-5668F64F2BB0}"/>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4A656624-CBF5-4715-ACEB-712ADB3DB915}"/>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id="{9AA3F890-E3B1-4207-A4E4-1D0BE6F17CAD}"/>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id="{33912B02-E424-4F53-BD57-0D7EFA292EC6}"/>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9DD0E77B-DFE9-492E-A159-A576D9A38853}"/>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8828DD77-F58D-4FE7-9C6E-B3946D9DFF3C}"/>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412227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B1A17-E624-4295-AEB4-76492BB02B57}"/>
              </a:ext>
            </a:extLst>
          </p:cNvPr>
          <p:cNvSpPr>
            <a:spLocks noGrp="1"/>
          </p:cNvSpPr>
          <p:nvPr>
            <p:ph type="title"/>
          </p:nvPr>
        </p:nvSpPr>
        <p:spPr/>
        <p:txBody>
          <a:bodyPr/>
          <a:lstStyle/>
          <a:p>
            <a:r>
              <a:rPr lang="en-US" altLang="zh-CN" dirty="0"/>
              <a:t>SOAP </a:t>
            </a:r>
            <a:r>
              <a:rPr lang="en-US" altLang="zh-CN" dirty="0" err="1"/>
              <a:t>v.s</a:t>
            </a:r>
            <a:r>
              <a:rPr lang="en-US" altLang="zh-CN" dirty="0"/>
              <a:t>. REST</a:t>
            </a:r>
            <a:endParaRPr lang="zh-CN" altLang="en-US" dirty="0"/>
          </a:p>
        </p:txBody>
      </p:sp>
      <p:sp>
        <p:nvSpPr>
          <p:cNvPr id="3" name="内容占位符 2">
            <a:extLst>
              <a:ext uri="{FF2B5EF4-FFF2-40B4-BE49-F238E27FC236}">
                <a16:creationId xmlns:a16="http://schemas.microsoft.com/office/drawing/2014/main" id="{B1B4B1F4-7CF8-4F60-A87D-828D427FDFDD}"/>
              </a:ext>
            </a:extLst>
          </p:cNvPr>
          <p:cNvSpPr>
            <a:spLocks noGrp="1"/>
          </p:cNvSpPr>
          <p:nvPr>
            <p:ph idx="1"/>
          </p:nvPr>
        </p:nvSpPr>
        <p:spPr/>
        <p:txBody>
          <a:bodyPr/>
          <a:lstStyle/>
          <a:p>
            <a:r>
              <a:rPr lang="en-US" altLang="zh-CN" dirty="0"/>
              <a:t>Two technology options to allow the web-based application to interoperate</a:t>
            </a:r>
          </a:p>
          <a:p>
            <a:r>
              <a:rPr lang="en-US" altLang="zh-CN" dirty="0"/>
              <a:t>SOAP is used in SOA systems along with a set of protocols</a:t>
            </a:r>
          </a:p>
          <a:p>
            <a:pPr lvl="1"/>
            <a:r>
              <a:rPr lang="en-US" altLang="zh-CN" dirty="0"/>
              <a:t>Service description&amp; discovery, e.g., WSDL, UDDI</a:t>
            </a:r>
          </a:p>
          <a:p>
            <a:pPr lvl="1"/>
            <a:r>
              <a:rPr lang="en-US" altLang="zh-CN" dirty="0"/>
              <a:t>Service composition, e.g., BPEL</a:t>
            </a:r>
          </a:p>
          <a:p>
            <a:r>
              <a:rPr lang="en-US" altLang="zh-CN" dirty="0"/>
              <a:t>SOAP is more complex and used for exchange messages with structured data, while REST is simple and used for small messages</a:t>
            </a:r>
          </a:p>
        </p:txBody>
      </p:sp>
      <p:sp>
        <p:nvSpPr>
          <p:cNvPr id="4" name="页脚占位符 3">
            <a:extLst>
              <a:ext uri="{FF2B5EF4-FFF2-40B4-BE49-F238E27FC236}">
                <a16:creationId xmlns:a16="http://schemas.microsoft.com/office/drawing/2014/main" id="{6C312443-F9D4-47F0-9044-C0DD4D92D999}"/>
              </a:ext>
            </a:extLst>
          </p:cNvPr>
          <p:cNvSpPr>
            <a:spLocks noGrp="1"/>
          </p:cNvSpPr>
          <p:nvPr>
            <p:ph type="ftr" sz="quarter" idx="4294967295"/>
          </p:nvPr>
        </p:nvSpPr>
        <p:spPr>
          <a:xfrm>
            <a:off x="0" y="6356350"/>
            <a:ext cx="6337300" cy="365125"/>
          </a:xfrm>
          <a:prstGeom prst="rect">
            <a:avLst/>
          </a:prstGeom>
        </p:spPr>
        <p:txBody>
          <a:bodyPr/>
          <a:lstStyle/>
          <a:p>
            <a:r>
              <a:rPr lang="en-US"/>
              <a:t>© Software Architecture</a:t>
            </a:r>
            <a:endParaRPr lang="en-AU" dirty="0"/>
          </a:p>
        </p:txBody>
      </p:sp>
    </p:spTree>
    <p:extLst>
      <p:ext uri="{BB962C8B-B14F-4D97-AF65-F5344CB8AC3E}">
        <p14:creationId xmlns:p14="http://schemas.microsoft.com/office/powerpoint/2010/main" val="990729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of Interoperability Tactics</a:t>
            </a:r>
          </a:p>
        </p:txBody>
      </p:sp>
      <p:sp>
        <p:nvSpPr>
          <p:cNvPr id="3" name="Content Placeholder 2"/>
          <p:cNvSpPr>
            <a:spLocks noGrp="1"/>
          </p:cNvSpPr>
          <p:nvPr>
            <p:ph idx="1"/>
          </p:nvPr>
        </p:nvSpPr>
        <p:spPr/>
        <p:txBody>
          <a:bodyPr>
            <a:noAutofit/>
          </a:bodyPr>
          <a:lstStyle/>
          <a:p>
            <a:r>
              <a:rPr lang="en-US" sz="3200" dirty="0"/>
              <a:t>F</a:t>
            </a:r>
            <a:r>
              <a:rPr lang="en-US" sz="3200" baseline="0" dirty="0"/>
              <a:t>or two or more systems to usefully exchange information they must</a:t>
            </a:r>
          </a:p>
          <a:p>
            <a:pPr lvl="1"/>
            <a:r>
              <a:rPr lang="en-US" sz="2800" dirty="0"/>
              <a:t>Know about each other. That is the purpose behind the </a:t>
            </a:r>
            <a:r>
              <a:rPr lang="en-US" sz="2800" dirty="0">
                <a:solidFill>
                  <a:schemeClr val="tx2"/>
                </a:solidFill>
              </a:rPr>
              <a:t>locate</a:t>
            </a:r>
            <a:r>
              <a:rPr lang="en-US" sz="2800" baseline="0" dirty="0"/>
              <a:t> tactics.</a:t>
            </a:r>
          </a:p>
          <a:p>
            <a:pPr lvl="1"/>
            <a:r>
              <a:rPr lang="en-US" sz="2800" baseline="0" dirty="0"/>
              <a:t>Exchange information in a semantically meaningful fashion. That is the purpose behind the </a:t>
            </a:r>
            <a:r>
              <a:rPr lang="en-US" sz="2800" baseline="0" dirty="0">
                <a:solidFill>
                  <a:schemeClr val="tx2"/>
                </a:solidFill>
              </a:rPr>
              <a:t>manage interfaces </a:t>
            </a:r>
            <a:r>
              <a:rPr lang="en-US" sz="2800" baseline="0" dirty="0"/>
              <a:t>tactics. Two aspects of the exchange are</a:t>
            </a:r>
          </a:p>
          <a:p>
            <a:pPr lvl="2"/>
            <a:r>
              <a:rPr lang="en-US" sz="2400" dirty="0"/>
              <a:t>Provide services in the correct sequence</a:t>
            </a:r>
          </a:p>
          <a:p>
            <a:pPr lvl="2"/>
            <a:r>
              <a:rPr lang="en-US" sz="2400" dirty="0"/>
              <a:t>Modify information produced by one actor to a form acceptable to the second actor.</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spTree>
    <p:extLst>
      <p:ext uri="{BB962C8B-B14F-4D97-AF65-F5344CB8AC3E}">
        <p14:creationId xmlns:p14="http://schemas.microsoft.com/office/powerpoint/2010/main" val="3371945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of Interoperability Tactics</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pic>
        <p:nvPicPr>
          <p:cNvPr id="6" name="Picture 5"/>
          <p:cNvPicPr>
            <a:picLocks noChangeAspect="1"/>
          </p:cNvPicPr>
          <p:nvPr/>
        </p:nvPicPr>
        <p:blipFill rotWithShape="1">
          <a:blip r:embed="rId2"/>
          <a:srcRect l="18387" t="40432" r="21557" b="37809"/>
          <a:stretch/>
        </p:blipFill>
        <p:spPr>
          <a:xfrm>
            <a:off x="3287689" y="2132857"/>
            <a:ext cx="5904656" cy="3027481"/>
          </a:xfrm>
          <a:prstGeom prst="rect">
            <a:avLst/>
          </a:prstGeom>
        </p:spPr>
      </p:pic>
    </p:spTree>
    <p:extLst>
      <p:ext uri="{BB962C8B-B14F-4D97-AF65-F5344CB8AC3E}">
        <p14:creationId xmlns:p14="http://schemas.microsoft.com/office/powerpoint/2010/main" val="4162414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Interoperability Tactics</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pic>
        <p:nvPicPr>
          <p:cNvPr id="6" name="Picture 5"/>
          <p:cNvPicPr>
            <a:picLocks noChangeAspect="1"/>
          </p:cNvPicPr>
          <p:nvPr/>
        </p:nvPicPr>
        <p:blipFill rotWithShape="1">
          <a:blip r:embed="rId2"/>
          <a:srcRect t="3903" b="50663"/>
          <a:stretch/>
        </p:blipFill>
        <p:spPr>
          <a:xfrm>
            <a:off x="2711624" y="1700809"/>
            <a:ext cx="6771508" cy="3979945"/>
          </a:xfrm>
          <a:prstGeom prst="rect">
            <a:avLst/>
          </a:prstGeom>
        </p:spPr>
      </p:pic>
    </p:spTree>
    <p:extLst>
      <p:ext uri="{BB962C8B-B14F-4D97-AF65-F5344CB8AC3E}">
        <p14:creationId xmlns:p14="http://schemas.microsoft.com/office/powerpoint/2010/main" val="2357881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Locate</a:t>
            </a:r>
          </a:p>
        </p:txBody>
      </p:sp>
      <p:sp>
        <p:nvSpPr>
          <p:cNvPr id="3" name="Content Placeholder 2"/>
          <p:cNvSpPr>
            <a:spLocks noGrp="1"/>
          </p:cNvSpPr>
          <p:nvPr>
            <p:ph idx="1"/>
          </p:nvPr>
        </p:nvSpPr>
        <p:spPr/>
        <p:txBody>
          <a:bodyPr>
            <a:normAutofit/>
          </a:bodyPr>
          <a:lstStyle/>
          <a:p>
            <a:r>
              <a:rPr lang="en-US" altLang="zh-CN" sz="3600" b="1" dirty="0">
                <a:solidFill>
                  <a:schemeClr val="tx2"/>
                </a:solidFill>
              </a:rPr>
              <a:t>Service </a:t>
            </a:r>
            <a:r>
              <a:rPr lang="en-US" sz="3600" b="1" dirty="0">
                <a:solidFill>
                  <a:schemeClr val="tx2"/>
                </a:solidFill>
              </a:rPr>
              <a:t>Discovery </a:t>
            </a:r>
            <a:r>
              <a:rPr lang="en-US" sz="3600" dirty="0"/>
              <a:t>: Locate a service through searching </a:t>
            </a:r>
          </a:p>
          <a:p>
            <a:r>
              <a:rPr lang="en-US" altLang="zh-CN" sz="3600" dirty="0"/>
              <a:t>There are many </a:t>
            </a:r>
            <a:r>
              <a:rPr lang="en-US" altLang="zh-CN" sz="3600" b="1" dirty="0">
                <a:solidFill>
                  <a:schemeClr val="tx2"/>
                </a:solidFill>
              </a:rPr>
              <a:t>service discovery </a:t>
            </a:r>
            <a:r>
              <a:rPr lang="en-US" altLang="zh-CN" sz="3600" dirty="0"/>
              <a:t>mechanisms:</a:t>
            </a:r>
          </a:p>
          <a:p>
            <a:pPr lvl="1"/>
            <a:r>
              <a:rPr lang="en-US" altLang="zh-CN" sz="3200" dirty="0"/>
              <a:t>UDDI for Webservices</a:t>
            </a:r>
          </a:p>
          <a:p>
            <a:pPr lvl="1"/>
            <a:r>
              <a:rPr lang="en-US" altLang="zh-CN" sz="3200" dirty="0" err="1"/>
              <a:t>Jini</a:t>
            </a:r>
            <a:r>
              <a:rPr lang="en-US" altLang="zh-CN" sz="3200" dirty="0"/>
              <a:t> for Java objects</a:t>
            </a:r>
          </a:p>
          <a:p>
            <a:pPr lvl="1"/>
            <a:r>
              <a:rPr lang="en-US" altLang="zh-CN" sz="3200" dirty="0"/>
              <a:t>Simple Service Discovery Protocol (SSDP) as used in Universal plug-and-play (UPnP)</a:t>
            </a:r>
          </a:p>
          <a:p>
            <a:pPr lvl="1"/>
            <a:r>
              <a:rPr lang="en-US" altLang="zh-CN" sz="3200" dirty="0"/>
              <a:t>DNS Service Discovery (DNS-SD)</a:t>
            </a:r>
          </a:p>
          <a:p>
            <a:pPr lvl="1"/>
            <a:r>
              <a:rPr lang="en-US" altLang="zh-CN" sz="3200" dirty="0"/>
              <a:t>Bluetooth Service Discovery Protocol (SDP)</a:t>
            </a:r>
          </a:p>
          <a:p>
            <a:endParaRPr lang="en-US" sz="3600"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spTree>
    <p:extLst>
      <p:ext uri="{BB962C8B-B14F-4D97-AF65-F5344CB8AC3E}">
        <p14:creationId xmlns:p14="http://schemas.microsoft.com/office/powerpoint/2010/main" val="250746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E4C483-EB75-4D1B-AF99-57344E34FE90}"/>
              </a:ext>
            </a:extLst>
          </p:cNvPr>
          <p:cNvSpPr>
            <a:spLocks noGrp="1"/>
          </p:cNvSpPr>
          <p:nvPr>
            <p:ph type="title"/>
          </p:nvPr>
        </p:nvSpPr>
        <p:spPr/>
        <p:txBody>
          <a:bodyPr>
            <a:normAutofit/>
          </a:bodyPr>
          <a:lstStyle/>
          <a:p>
            <a:r>
              <a:rPr lang="en-US" altLang="zh-CN" dirty="0"/>
              <a:t>Service Discovery – Necessary conditions</a:t>
            </a:r>
            <a:endParaRPr lang="zh-CN" altLang="en-US" dirty="0"/>
          </a:p>
        </p:txBody>
      </p:sp>
      <p:sp>
        <p:nvSpPr>
          <p:cNvPr id="3" name="内容占位符 2">
            <a:extLst>
              <a:ext uri="{FF2B5EF4-FFF2-40B4-BE49-F238E27FC236}">
                <a16:creationId xmlns:a16="http://schemas.microsoft.com/office/drawing/2014/main" id="{77957917-71DE-4A98-A243-E9AE3B63EAE0}"/>
              </a:ext>
            </a:extLst>
          </p:cNvPr>
          <p:cNvSpPr>
            <a:spLocks noGrp="1"/>
          </p:cNvSpPr>
          <p:nvPr>
            <p:ph idx="1"/>
          </p:nvPr>
        </p:nvSpPr>
        <p:spPr/>
        <p:txBody>
          <a:bodyPr>
            <a:normAutofit/>
          </a:bodyPr>
          <a:lstStyle/>
          <a:p>
            <a:r>
              <a:rPr lang="en-US" altLang="zh-CN" sz="3600" dirty="0"/>
              <a:t>The searcher wants to find the searched entity and the searched entity </a:t>
            </a:r>
            <a:r>
              <a:rPr lang="en-US" altLang="zh-CN" sz="3600" b="1" dirty="0"/>
              <a:t>wants to be found</a:t>
            </a:r>
          </a:p>
          <a:p>
            <a:r>
              <a:rPr lang="en-US" altLang="zh-CN" sz="3600" dirty="0"/>
              <a:t>The searched entity must have </a:t>
            </a:r>
            <a:r>
              <a:rPr lang="en-US" altLang="zh-CN" sz="3600" b="1" dirty="0"/>
              <a:t>identifiers</a:t>
            </a:r>
          </a:p>
          <a:p>
            <a:r>
              <a:rPr lang="en-US" altLang="zh-CN" sz="3600" dirty="0"/>
              <a:t>The searcher must acquire </a:t>
            </a:r>
            <a:r>
              <a:rPr lang="en-US" altLang="zh-CN" sz="3600" b="1" dirty="0"/>
              <a:t>sufficient identifiers</a:t>
            </a:r>
            <a:r>
              <a:rPr lang="en-US" altLang="zh-CN" sz="3600" dirty="0"/>
              <a:t> to identify the searched entity</a:t>
            </a:r>
          </a:p>
        </p:txBody>
      </p:sp>
      <p:sp>
        <p:nvSpPr>
          <p:cNvPr id="4" name="页脚占位符 3">
            <a:extLst>
              <a:ext uri="{FF2B5EF4-FFF2-40B4-BE49-F238E27FC236}">
                <a16:creationId xmlns:a16="http://schemas.microsoft.com/office/drawing/2014/main" id="{2A22A1D4-67A0-4C9A-B197-5E9FE64BEE0E}"/>
              </a:ext>
            </a:extLst>
          </p:cNvPr>
          <p:cNvSpPr>
            <a:spLocks noGrp="1"/>
          </p:cNvSpPr>
          <p:nvPr>
            <p:ph type="ftr" sz="quarter" idx="4294967295"/>
          </p:nvPr>
        </p:nvSpPr>
        <p:spPr>
          <a:xfrm>
            <a:off x="0" y="6356350"/>
            <a:ext cx="6337300" cy="365125"/>
          </a:xfrm>
          <a:prstGeom prst="rect">
            <a:avLst/>
          </a:prstGeom>
        </p:spPr>
        <p:txBody>
          <a:bodyPr/>
          <a:lstStyle/>
          <a:p>
            <a:r>
              <a:rPr lang="en-US"/>
              <a:t>© Software Architecture</a:t>
            </a:r>
            <a:endParaRPr lang="en-AU" dirty="0"/>
          </a:p>
        </p:txBody>
      </p:sp>
    </p:spTree>
    <p:extLst>
      <p:ext uri="{BB962C8B-B14F-4D97-AF65-F5344CB8AC3E}">
        <p14:creationId xmlns:p14="http://schemas.microsoft.com/office/powerpoint/2010/main" val="238513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Interoperability?</a:t>
            </a:r>
          </a:p>
        </p:txBody>
      </p:sp>
      <p:sp>
        <p:nvSpPr>
          <p:cNvPr id="3" name="Content Placeholder 2"/>
          <p:cNvSpPr>
            <a:spLocks noGrp="1"/>
          </p:cNvSpPr>
          <p:nvPr>
            <p:ph idx="1"/>
          </p:nvPr>
        </p:nvSpPr>
        <p:spPr/>
        <p:txBody>
          <a:bodyPr>
            <a:normAutofit fontScale="85000" lnSpcReduction="10000"/>
          </a:bodyPr>
          <a:lstStyle/>
          <a:p>
            <a:r>
              <a:rPr lang="en-US" sz="4000" b="1" dirty="0">
                <a:solidFill>
                  <a:schemeClr val="tx2"/>
                </a:solidFill>
              </a:rPr>
              <a:t>Interoperability</a:t>
            </a:r>
            <a:r>
              <a:rPr lang="en-US" sz="4000" dirty="0"/>
              <a:t> is about the degree to which two or more systems can usefully exchange meaningful information </a:t>
            </a:r>
            <a:r>
              <a:rPr lang="en-US" altLang="zh-CN" sz="4000" dirty="0"/>
              <a:t>via interfaces in a particular context.</a:t>
            </a:r>
          </a:p>
          <a:p>
            <a:r>
              <a:rPr lang="en-US" sz="4000" dirty="0"/>
              <a:t>Any discussion of </a:t>
            </a:r>
            <a:r>
              <a:rPr lang="en-US" sz="4000" b="1" dirty="0">
                <a:solidFill>
                  <a:schemeClr val="tx2"/>
                </a:solidFill>
              </a:rPr>
              <a:t>a system’s interoperability </a:t>
            </a:r>
            <a:r>
              <a:rPr lang="en-US" sz="4000" dirty="0"/>
              <a:t>needs to identify with whom, and under what circumstance.</a:t>
            </a:r>
          </a:p>
          <a:p>
            <a:r>
              <a:rPr lang="en-US" altLang="zh-CN" sz="4000" b="1" dirty="0">
                <a:solidFill>
                  <a:schemeClr val="tx2"/>
                </a:solidFill>
              </a:rPr>
              <a:t>Syntactic interoperability </a:t>
            </a:r>
            <a:r>
              <a:rPr lang="en-US" altLang="zh-CN" sz="4000" dirty="0"/>
              <a:t>is the ability to exchange data. </a:t>
            </a:r>
          </a:p>
          <a:p>
            <a:r>
              <a:rPr lang="en-US" altLang="zh-CN" sz="4000" b="1" dirty="0">
                <a:solidFill>
                  <a:schemeClr val="tx2"/>
                </a:solidFill>
              </a:rPr>
              <a:t>Semantic interoperability </a:t>
            </a:r>
            <a:r>
              <a:rPr lang="en-US" altLang="zh-CN" sz="4000" dirty="0"/>
              <a:t>is the ability to interpret the data being exchanged.</a:t>
            </a:r>
            <a:endParaRPr lang="en-US" sz="4000" dirty="0"/>
          </a:p>
          <a:p>
            <a:endParaRPr lang="en-US" sz="4000"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spTree>
    <p:extLst>
      <p:ext uri="{BB962C8B-B14F-4D97-AF65-F5344CB8AC3E}">
        <p14:creationId xmlns:p14="http://schemas.microsoft.com/office/powerpoint/2010/main" val="165604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9417BBF-9412-49AE-B94C-5612B6B4E8B6}"/>
              </a:ext>
            </a:extLst>
          </p:cNvPr>
          <p:cNvSpPr txBox="1"/>
          <p:nvPr>
            <p:custDataLst>
              <p:tags r:id="rId2"/>
            </p:custDataLst>
          </p:nvPr>
        </p:nvSpPr>
        <p:spPr>
          <a:xfrm>
            <a:off x="1219200" y="1424271"/>
            <a:ext cx="9753600" cy="2143125"/>
          </a:xfrm>
          <a:prstGeom prst="rect">
            <a:avLst/>
          </a:prstGeom>
          <a:noFill/>
        </p:spPr>
        <p:txBody>
          <a:bodyPr vert="horz" wrap="square"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What are the different mechanisms to enable searching for information? </a:t>
            </a:r>
          </a:p>
          <a:p>
            <a:endPar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(tip: you can consider trying to find information about good restaurants in the new city that you want to visit. What are the different ways?) </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id="{DC0DCCBB-5404-47E5-8D2F-11B8C7D66B66}"/>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C6303094-37CC-4F23-AC57-4A91CAEC2E6F}"/>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a16="http://schemas.microsoft.com/office/drawing/2014/main" id="{C90BC788-4952-4D99-9CEB-F458EC7D70C2}"/>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49A69E7D-A5F5-4558-AB10-2AE87663C399}"/>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id="{1A98A2D2-B3CC-473F-BA11-0A186B17C224}"/>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id="{9119930E-6F38-418D-9687-211C8DB6EEA2}"/>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217C1A4B-715D-4499-BA42-C6845F7335AD}"/>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7E4A4B5F-7652-40B3-95E8-64BA81C570C6}"/>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659282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Locate</a:t>
            </a:r>
          </a:p>
        </p:txBody>
      </p:sp>
      <p:sp>
        <p:nvSpPr>
          <p:cNvPr id="3" name="Content Placeholder 2"/>
          <p:cNvSpPr>
            <a:spLocks noGrp="1"/>
          </p:cNvSpPr>
          <p:nvPr>
            <p:ph idx="1"/>
          </p:nvPr>
        </p:nvSpPr>
        <p:spPr/>
        <p:txBody>
          <a:bodyPr>
            <a:normAutofit/>
          </a:bodyPr>
          <a:lstStyle/>
          <a:p>
            <a:r>
              <a:rPr lang="en-US" altLang="zh-CN" sz="3600" b="1" dirty="0">
                <a:solidFill>
                  <a:schemeClr val="tx2"/>
                </a:solidFill>
              </a:rPr>
              <a:t>Service </a:t>
            </a:r>
            <a:r>
              <a:rPr lang="en-US" sz="3600" b="1" dirty="0">
                <a:solidFill>
                  <a:schemeClr val="tx2"/>
                </a:solidFill>
              </a:rPr>
              <a:t>Discovery </a:t>
            </a:r>
            <a:r>
              <a:rPr lang="en-US" sz="3600" dirty="0"/>
              <a:t>: Locate a service through searching </a:t>
            </a:r>
          </a:p>
          <a:p>
            <a:endParaRPr lang="en-US" sz="3600"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spTree>
    <p:extLst>
      <p:ext uri="{BB962C8B-B14F-4D97-AF65-F5344CB8AC3E}">
        <p14:creationId xmlns:p14="http://schemas.microsoft.com/office/powerpoint/2010/main" val="357572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E820A4-43B5-4BCB-9C0D-BFB7EAA099A3}"/>
              </a:ext>
            </a:extLst>
          </p:cNvPr>
          <p:cNvSpPr>
            <a:spLocks noGrp="1"/>
          </p:cNvSpPr>
          <p:nvPr>
            <p:ph type="title"/>
          </p:nvPr>
        </p:nvSpPr>
        <p:spPr/>
        <p:txBody>
          <a:bodyPr/>
          <a:lstStyle/>
          <a:p>
            <a:r>
              <a:rPr lang="en-AU" dirty="0"/>
              <a:t>Searching methods</a:t>
            </a:r>
            <a:endParaRPr lang="x-none" dirty="0"/>
          </a:p>
        </p:txBody>
      </p:sp>
      <p:sp>
        <p:nvSpPr>
          <p:cNvPr id="3" name="内容占位符 2">
            <a:extLst>
              <a:ext uri="{FF2B5EF4-FFF2-40B4-BE49-F238E27FC236}">
                <a16:creationId xmlns:a16="http://schemas.microsoft.com/office/drawing/2014/main" id="{5EADD68F-C995-44E4-ACD8-676945049C07}"/>
              </a:ext>
            </a:extLst>
          </p:cNvPr>
          <p:cNvSpPr>
            <a:spLocks noGrp="1"/>
          </p:cNvSpPr>
          <p:nvPr>
            <p:ph idx="1"/>
          </p:nvPr>
        </p:nvSpPr>
        <p:spPr/>
        <p:txBody>
          <a:bodyPr/>
          <a:lstStyle/>
          <a:p>
            <a:r>
              <a:rPr lang="en-AU" dirty="0"/>
              <a:t>Searcher’s initiative</a:t>
            </a:r>
          </a:p>
          <a:p>
            <a:r>
              <a:rPr lang="en-AU" dirty="0"/>
              <a:t>Searched initiative</a:t>
            </a:r>
          </a:p>
          <a:p>
            <a:r>
              <a:rPr lang="en-AU" dirty="0"/>
              <a:t>Registration – a middleman </a:t>
            </a:r>
          </a:p>
          <a:p>
            <a:endParaRPr lang="x-none" dirty="0"/>
          </a:p>
        </p:txBody>
      </p:sp>
    </p:spTree>
    <p:extLst>
      <p:ext uri="{BB962C8B-B14F-4D97-AF65-F5344CB8AC3E}">
        <p14:creationId xmlns:p14="http://schemas.microsoft.com/office/powerpoint/2010/main" val="920848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C29641C-C7D1-4F45-B41D-4C7B0DF8DBD8}"/>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AU" sz="2600" i="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(select more than one correct answer) </a:t>
            </a:r>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Which of the searching methods are initiated by the searcher? (searcher: an entity that searches for some other entity) </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7FCE0FE3-6C4C-4F80-880E-FFBD66209689}"/>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Broadcast request</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A3CC3071-6F7A-4CD6-8978-80D10940471E}"/>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Continuous advertisement  </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6A5241C3-3C9E-498B-A794-26EAB3F8C3F7}"/>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Successive request</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F0ECB504-C214-473C-9612-486AF1512DE8}"/>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Advertisement upon arrival of new entity </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8DE54D08-4F5E-46B9-9147-2D2C7D48F2DB}"/>
              </a:ext>
            </a:extLst>
          </p:cNvPr>
          <p:cNvSpPr>
            <a:spLocks noChangeAspect="1"/>
          </p:cNvSpPr>
          <p:nvPr>
            <p:custDataLst>
              <p:tags r:id="rId7"/>
            </p:custDataLst>
          </p:nvPr>
        </p:nvSpPr>
        <p:spPr>
          <a:xfrm>
            <a:off x="1571625" y="28503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CACDBEBA-A39D-4E8F-9750-3FFF3A4FD189}"/>
              </a:ext>
            </a:extLst>
          </p:cNvPr>
          <p:cNvSpPr>
            <a:spLocks noChangeAspect="1"/>
          </p:cNvSpPr>
          <p:nvPr>
            <p:custDataLst>
              <p:tags r:id="rId8"/>
            </p:custDataLst>
          </p:nvPr>
        </p:nvSpPr>
        <p:spPr>
          <a:xfrm>
            <a:off x="1571625" y="370760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C25DAFAD-E53D-4D00-BF61-B2D0DFFF6A6D}"/>
              </a:ext>
            </a:extLst>
          </p:cNvPr>
          <p:cNvSpPr>
            <a:spLocks noChangeAspect="1"/>
          </p:cNvSpPr>
          <p:nvPr>
            <p:custDataLst>
              <p:tags r:id="rId9"/>
            </p:custDataLst>
          </p:nvPr>
        </p:nvSpPr>
        <p:spPr>
          <a:xfrm>
            <a:off x="1571625" y="45648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13">
            <a:extLst>
              <a:ext uri="{FF2B5EF4-FFF2-40B4-BE49-F238E27FC236}">
                <a16:creationId xmlns:a16="http://schemas.microsoft.com/office/drawing/2014/main" id="{517F5899-A3E9-401C-82A6-D32261C4E233}"/>
              </a:ext>
            </a:extLst>
          </p:cNvPr>
          <p:cNvSpPr>
            <a:spLocks noChangeAspect="1"/>
          </p:cNvSpPr>
          <p:nvPr>
            <p:custDataLst>
              <p:tags r:id="rId10"/>
            </p:custDataLst>
          </p:nvPr>
        </p:nvSpPr>
        <p:spPr>
          <a:xfrm>
            <a:off x="1571625" y="542210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92CE0BD6-D562-468D-992E-33E8B91BEE6D}"/>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id="{90B972F2-2F69-4620-8816-C27F25C45087}"/>
              </a:ext>
            </a:extLst>
          </p:cNvPr>
          <p:cNvGrpSpPr/>
          <p:nvPr>
            <p:custDataLst>
              <p:tags r:id="rId12"/>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52F7BFAE-6201-405F-AD4B-7CF4BD0619FD}"/>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7" name="ColorBlock">
              <a:extLst>
                <a:ext uri="{FF2B5EF4-FFF2-40B4-BE49-F238E27FC236}">
                  <a16:creationId xmlns:a16="http://schemas.microsoft.com/office/drawing/2014/main" id="{4DF374F7-76E7-4EDC-9880-DB20AC35750C}"/>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8" name="TypeText">
              <a:extLst>
                <a:ext uri="{FF2B5EF4-FFF2-40B4-BE49-F238E27FC236}">
                  <a16:creationId xmlns:a16="http://schemas.microsoft.com/office/drawing/2014/main" id="{303F1F17-E41C-45C8-A205-C1DC7DC32D87}"/>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Multiple Choice(multiple)</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F4AAE6D0-16AC-41C4-A4A3-96CDB508441D}"/>
                </a:ext>
              </a:extLst>
            </p:cNvPr>
            <p:cNvSpPr txBox="1"/>
            <p:nvPr>
              <p:custDataLst>
                <p:tags r:id="rId17"/>
              </p:custDataLst>
            </p:nvPr>
          </p:nvSpPr>
          <p:spPr>
            <a:xfrm>
              <a:off x="3276918"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CB8CF970-8C7A-468E-ABA0-623A6DF341EA}"/>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353104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EF517-C6E0-4DE8-8EFA-DE48ABDB567A}"/>
              </a:ext>
            </a:extLst>
          </p:cNvPr>
          <p:cNvSpPr>
            <a:spLocks noGrp="1"/>
          </p:cNvSpPr>
          <p:nvPr>
            <p:ph type="title"/>
          </p:nvPr>
        </p:nvSpPr>
        <p:spPr/>
        <p:txBody>
          <a:bodyPr>
            <a:normAutofit/>
          </a:bodyPr>
          <a:lstStyle/>
          <a:p>
            <a:r>
              <a:rPr lang="en-US" altLang="zh-CN" dirty="0"/>
              <a:t>Searching Method – </a:t>
            </a:r>
            <a:r>
              <a:rPr lang="en-US" altLang="zh-CN" dirty="0">
                <a:highlight>
                  <a:srgbClr val="FFFF00"/>
                </a:highlight>
              </a:rPr>
              <a:t>Searcher’s initiative</a:t>
            </a:r>
            <a:endParaRPr lang="zh-CN" altLang="en-US" dirty="0">
              <a:highlight>
                <a:srgbClr val="FFFF00"/>
              </a:highlight>
            </a:endParaRPr>
          </a:p>
        </p:txBody>
      </p:sp>
      <p:sp>
        <p:nvSpPr>
          <p:cNvPr id="3" name="内容占位符 2">
            <a:extLst>
              <a:ext uri="{FF2B5EF4-FFF2-40B4-BE49-F238E27FC236}">
                <a16:creationId xmlns:a16="http://schemas.microsoft.com/office/drawing/2014/main" id="{D1EC1C6E-C08D-41D3-A73C-4EE8E3A269C0}"/>
              </a:ext>
            </a:extLst>
          </p:cNvPr>
          <p:cNvSpPr>
            <a:spLocks noGrp="1"/>
          </p:cNvSpPr>
          <p:nvPr>
            <p:ph idx="1"/>
          </p:nvPr>
        </p:nvSpPr>
        <p:spPr/>
        <p:txBody>
          <a:bodyPr>
            <a:normAutofit/>
          </a:bodyPr>
          <a:lstStyle/>
          <a:p>
            <a:r>
              <a:rPr lang="en-US" altLang="zh-CN" dirty="0">
                <a:highlight>
                  <a:srgbClr val="FFFF00"/>
                </a:highlight>
              </a:rPr>
              <a:t>Flood/Broadcast request</a:t>
            </a:r>
          </a:p>
          <a:p>
            <a:pPr lvl="1"/>
            <a:r>
              <a:rPr lang="en-US" altLang="zh-CN" dirty="0"/>
              <a:t>Ask every entity and wait for answer</a:t>
            </a:r>
          </a:p>
          <a:p>
            <a:r>
              <a:rPr lang="en-US" altLang="zh-CN" dirty="0"/>
              <a:t>Examples</a:t>
            </a:r>
          </a:p>
          <a:p>
            <a:pPr lvl="1"/>
            <a:r>
              <a:rPr lang="en-US" altLang="zh-CN" dirty="0"/>
              <a:t>Paging in the location area to find the mobile terminal</a:t>
            </a:r>
          </a:p>
          <a:p>
            <a:pPr lvl="1"/>
            <a:r>
              <a:rPr lang="en-US" altLang="zh-CN" dirty="0"/>
              <a:t>DHCP discover: the client broadcasts on the local subnet to find available servers to ask for IP address </a:t>
            </a:r>
          </a:p>
          <a:p>
            <a:r>
              <a:rPr lang="en-US" altLang="zh-CN" dirty="0"/>
              <a:t>Efficient and less resource consuming for the searcher</a:t>
            </a:r>
          </a:p>
          <a:p>
            <a:r>
              <a:rPr lang="en-US" altLang="zh-CN" dirty="0"/>
              <a:t>Low resource consuming for the searched</a:t>
            </a:r>
          </a:p>
          <a:p>
            <a:r>
              <a:rPr lang="en-US" altLang="zh-CN" dirty="0"/>
              <a:t>But disturbing and resource consuming for the environment</a:t>
            </a:r>
            <a:endParaRPr lang="zh-CN" altLang="en-US" dirty="0"/>
          </a:p>
        </p:txBody>
      </p:sp>
      <p:sp>
        <p:nvSpPr>
          <p:cNvPr id="4" name="页脚占位符 3">
            <a:extLst>
              <a:ext uri="{FF2B5EF4-FFF2-40B4-BE49-F238E27FC236}">
                <a16:creationId xmlns:a16="http://schemas.microsoft.com/office/drawing/2014/main" id="{35C7441F-9E80-4812-AE50-E0207FE8A662}"/>
              </a:ext>
            </a:extLst>
          </p:cNvPr>
          <p:cNvSpPr>
            <a:spLocks noGrp="1"/>
          </p:cNvSpPr>
          <p:nvPr>
            <p:ph type="ftr" sz="quarter" idx="4294967295"/>
          </p:nvPr>
        </p:nvSpPr>
        <p:spPr>
          <a:xfrm>
            <a:off x="0" y="6356350"/>
            <a:ext cx="6337300" cy="365125"/>
          </a:xfrm>
          <a:prstGeom prst="rect">
            <a:avLst/>
          </a:prstGeom>
        </p:spPr>
        <p:txBody>
          <a:bodyPr/>
          <a:lstStyle/>
          <a:p>
            <a:r>
              <a:rPr lang="en-US"/>
              <a:t>© Software Architecture</a:t>
            </a:r>
            <a:endParaRPr lang="en-AU" dirty="0"/>
          </a:p>
        </p:txBody>
      </p:sp>
    </p:spTree>
    <p:extLst>
      <p:ext uri="{BB962C8B-B14F-4D97-AF65-F5344CB8AC3E}">
        <p14:creationId xmlns:p14="http://schemas.microsoft.com/office/powerpoint/2010/main" val="2816938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16B5E4-5CF5-47CD-98B5-D2EAF4AE9960}"/>
              </a:ext>
            </a:extLst>
          </p:cNvPr>
          <p:cNvSpPr>
            <a:spLocks noGrp="1"/>
          </p:cNvSpPr>
          <p:nvPr>
            <p:ph type="title"/>
          </p:nvPr>
        </p:nvSpPr>
        <p:spPr/>
        <p:txBody>
          <a:bodyPr>
            <a:normAutofit/>
          </a:bodyPr>
          <a:lstStyle/>
          <a:p>
            <a:r>
              <a:rPr lang="en-US" altLang="zh-CN" dirty="0"/>
              <a:t>Searching Method – </a:t>
            </a:r>
            <a:r>
              <a:rPr lang="en-US" altLang="zh-CN" dirty="0">
                <a:highlight>
                  <a:srgbClr val="FFFF00"/>
                </a:highlight>
              </a:rPr>
              <a:t>Searcher’s initiative</a:t>
            </a:r>
            <a:endParaRPr lang="zh-CN" altLang="en-US" dirty="0">
              <a:highlight>
                <a:srgbClr val="FFFF00"/>
              </a:highlight>
            </a:endParaRPr>
          </a:p>
        </p:txBody>
      </p:sp>
      <p:sp>
        <p:nvSpPr>
          <p:cNvPr id="3" name="内容占位符 2">
            <a:extLst>
              <a:ext uri="{FF2B5EF4-FFF2-40B4-BE49-F238E27FC236}">
                <a16:creationId xmlns:a16="http://schemas.microsoft.com/office/drawing/2014/main" id="{B2459F71-DEB5-4FB7-A5A8-7362EA870BB7}"/>
              </a:ext>
            </a:extLst>
          </p:cNvPr>
          <p:cNvSpPr>
            <a:spLocks noGrp="1"/>
          </p:cNvSpPr>
          <p:nvPr>
            <p:ph idx="1"/>
          </p:nvPr>
        </p:nvSpPr>
        <p:spPr/>
        <p:txBody>
          <a:bodyPr/>
          <a:lstStyle/>
          <a:p>
            <a:r>
              <a:rPr lang="en-US" altLang="zh-CN" dirty="0">
                <a:highlight>
                  <a:srgbClr val="FFFF00"/>
                </a:highlight>
              </a:rPr>
              <a:t>Successive request:</a:t>
            </a:r>
          </a:p>
          <a:p>
            <a:pPr lvl="1"/>
            <a:r>
              <a:rPr lang="en-US" altLang="zh-CN" dirty="0"/>
              <a:t>Ask one entity at the time and perform matching</a:t>
            </a:r>
          </a:p>
          <a:p>
            <a:pPr lvl="1"/>
            <a:r>
              <a:rPr lang="en-US" altLang="zh-CN" dirty="0"/>
              <a:t>If no match, continue with next until finding a  match</a:t>
            </a:r>
          </a:p>
          <a:p>
            <a:r>
              <a:rPr lang="en-US" altLang="zh-CN" dirty="0"/>
              <a:t>Less efficient and high resource consuming for the searcher </a:t>
            </a:r>
          </a:p>
          <a:p>
            <a:r>
              <a:rPr lang="en-US" altLang="zh-CN" dirty="0"/>
              <a:t>But less disturbing and less resource consuming for the environment</a:t>
            </a:r>
          </a:p>
          <a:p>
            <a:pPr marL="0" indent="0">
              <a:buNone/>
            </a:pPr>
            <a:endParaRPr lang="en-US" altLang="zh-CN" dirty="0"/>
          </a:p>
        </p:txBody>
      </p:sp>
      <p:sp>
        <p:nvSpPr>
          <p:cNvPr id="4" name="页脚占位符 3">
            <a:extLst>
              <a:ext uri="{FF2B5EF4-FFF2-40B4-BE49-F238E27FC236}">
                <a16:creationId xmlns:a16="http://schemas.microsoft.com/office/drawing/2014/main" id="{3F66ED87-0B96-462D-87E5-60718AF1C13F}"/>
              </a:ext>
            </a:extLst>
          </p:cNvPr>
          <p:cNvSpPr>
            <a:spLocks noGrp="1"/>
          </p:cNvSpPr>
          <p:nvPr>
            <p:ph type="ftr" sz="quarter" idx="4294967295"/>
          </p:nvPr>
        </p:nvSpPr>
        <p:spPr>
          <a:xfrm>
            <a:off x="0" y="6356350"/>
            <a:ext cx="6337300" cy="365125"/>
          </a:xfrm>
          <a:prstGeom prst="rect">
            <a:avLst/>
          </a:prstGeom>
        </p:spPr>
        <p:txBody>
          <a:bodyPr/>
          <a:lstStyle/>
          <a:p>
            <a:r>
              <a:rPr lang="en-US"/>
              <a:t>© Software Architecture</a:t>
            </a:r>
            <a:endParaRPr lang="en-AU" dirty="0"/>
          </a:p>
        </p:txBody>
      </p:sp>
    </p:spTree>
    <p:extLst>
      <p:ext uri="{BB962C8B-B14F-4D97-AF65-F5344CB8AC3E}">
        <p14:creationId xmlns:p14="http://schemas.microsoft.com/office/powerpoint/2010/main" val="355443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16B5E4-5CF5-47CD-98B5-D2EAF4AE9960}"/>
              </a:ext>
            </a:extLst>
          </p:cNvPr>
          <p:cNvSpPr>
            <a:spLocks noGrp="1"/>
          </p:cNvSpPr>
          <p:nvPr>
            <p:ph type="title"/>
          </p:nvPr>
        </p:nvSpPr>
        <p:spPr/>
        <p:txBody>
          <a:bodyPr>
            <a:normAutofit/>
          </a:bodyPr>
          <a:lstStyle/>
          <a:p>
            <a:r>
              <a:rPr lang="en-US" altLang="zh-CN" dirty="0"/>
              <a:t>Searching Method – </a:t>
            </a:r>
            <a:r>
              <a:rPr lang="en-US" altLang="zh-CN" dirty="0" err="1">
                <a:highlight>
                  <a:srgbClr val="FF00FF"/>
                </a:highlight>
              </a:rPr>
              <a:t>Searched’s</a:t>
            </a:r>
            <a:r>
              <a:rPr lang="en-US" altLang="zh-CN" dirty="0">
                <a:highlight>
                  <a:srgbClr val="FF00FF"/>
                </a:highlight>
              </a:rPr>
              <a:t> initiative</a:t>
            </a:r>
            <a:endParaRPr lang="zh-CN" altLang="en-US" dirty="0">
              <a:highlight>
                <a:srgbClr val="FF00FF"/>
              </a:highlight>
            </a:endParaRPr>
          </a:p>
        </p:txBody>
      </p:sp>
      <p:sp>
        <p:nvSpPr>
          <p:cNvPr id="3" name="内容占位符 2">
            <a:extLst>
              <a:ext uri="{FF2B5EF4-FFF2-40B4-BE49-F238E27FC236}">
                <a16:creationId xmlns:a16="http://schemas.microsoft.com/office/drawing/2014/main" id="{B2459F71-DEB5-4FB7-A5A8-7362EA870BB7}"/>
              </a:ext>
            </a:extLst>
          </p:cNvPr>
          <p:cNvSpPr>
            <a:spLocks noGrp="1"/>
          </p:cNvSpPr>
          <p:nvPr>
            <p:ph idx="1"/>
          </p:nvPr>
        </p:nvSpPr>
        <p:spPr/>
        <p:txBody>
          <a:bodyPr/>
          <a:lstStyle/>
          <a:p>
            <a:r>
              <a:rPr lang="en-US" altLang="zh-CN" dirty="0">
                <a:highlight>
                  <a:srgbClr val="FF00FF"/>
                </a:highlight>
              </a:rPr>
              <a:t>Continuous/periodical advertisement:</a:t>
            </a:r>
          </a:p>
          <a:p>
            <a:pPr lvl="1"/>
            <a:r>
              <a:rPr lang="en-US" altLang="zh-CN" dirty="0"/>
              <a:t>Continuously or periodically publish advertisement such that every searcher can notice and respond</a:t>
            </a:r>
          </a:p>
          <a:p>
            <a:r>
              <a:rPr lang="en-US" altLang="zh-CN" dirty="0"/>
              <a:t>Efficient but high resource consuming for the searched</a:t>
            </a:r>
          </a:p>
          <a:p>
            <a:r>
              <a:rPr lang="en-US" altLang="zh-CN" dirty="0"/>
              <a:t>Low resource demanding for the searcher</a:t>
            </a:r>
          </a:p>
          <a:p>
            <a:r>
              <a:rPr lang="en-US" altLang="zh-CN" dirty="0"/>
              <a:t>Disturbing and resource consuming for the environment</a:t>
            </a:r>
          </a:p>
        </p:txBody>
      </p:sp>
      <p:sp>
        <p:nvSpPr>
          <p:cNvPr id="4" name="页脚占位符 3">
            <a:extLst>
              <a:ext uri="{FF2B5EF4-FFF2-40B4-BE49-F238E27FC236}">
                <a16:creationId xmlns:a16="http://schemas.microsoft.com/office/drawing/2014/main" id="{3F66ED87-0B96-462D-87E5-60718AF1C13F}"/>
              </a:ext>
            </a:extLst>
          </p:cNvPr>
          <p:cNvSpPr>
            <a:spLocks noGrp="1"/>
          </p:cNvSpPr>
          <p:nvPr>
            <p:ph type="ftr" sz="quarter" idx="4294967295"/>
          </p:nvPr>
        </p:nvSpPr>
        <p:spPr>
          <a:xfrm>
            <a:off x="0" y="6356350"/>
            <a:ext cx="6337300" cy="365125"/>
          </a:xfrm>
          <a:prstGeom prst="rect">
            <a:avLst/>
          </a:prstGeom>
        </p:spPr>
        <p:txBody>
          <a:bodyPr/>
          <a:lstStyle/>
          <a:p>
            <a:r>
              <a:rPr lang="en-US"/>
              <a:t>© Software Architecture</a:t>
            </a:r>
            <a:endParaRPr lang="en-AU" dirty="0"/>
          </a:p>
        </p:txBody>
      </p:sp>
    </p:spTree>
    <p:extLst>
      <p:ext uri="{BB962C8B-B14F-4D97-AF65-F5344CB8AC3E}">
        <p14:creationId xmlns:p14="http://schemas.microsoft.com/office/powerpoint/2010/main" val="313399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16B5E4-5CF5-47CD-98B5-D2EAF4AE9960}"/>
              </a:ext>
            </a:extLst>
          </p:cNvPr>
          <p:cNvSpPr>
            <a:spLocks noGrp="1"/>
          </p:cNvSpPr>
          <p:nvPr>
            <p:ph type="title"/>
          </p:nvPr>
        </p:nvSpPr>
        <p:spPr/>
        <p:txBody>
          <a:bodyPr>
            <a:normAutofit/>
          </a:bodyPr>
          <a:lstStyle/>
          <a:p>
            <a:r>
              <a:rPr lang="en-US" altLang="zh-CN" dirty="0"/>
              <a:t>Searching Method – </a:t>
            </a:r>
            <a:r>
              <a:rPr lang="en-US" altLang="zh-CN" dirty="0" err="1">
                <a:highlight>
                  <a:srgbClr val="FF00FF"/>
                </a:highlight>
              </a:rPr>
              <a:t>Searched’s</a:t>
            </a:r>
            <a:r>
              <a:rPr lang="en-US" altLang="zh-CN" dirty="0">
                <a:highlight>
                  <a:srgbClr val="FF00FF"/>
                </a:highlight>
              </a:rPr>
              <a:t> initiative</a:t>
            </a:r>
            <a:endParaRPr lang="zh-CN" altLang="en-US" dirty="0">
              <a:highlight>
                <a:srgbClr val="FF00FF"/>
              </a:highlight>
            </a:endParaRPr>
          </a:p>
        </p:txBody>
      </p:sp>
      <p:sp>
        <p:nvSpPr>
          <p:cNvPr id="3" name="内容占位符 2">
            <a:extLst>
              <a:ext uri="{FF2B5EF4-FFF2-40B4-BE49-F238E27FC236}">
                <a16:creationId xmlns:a16="http://schemas.microsoft.com/office/drawing/2014/main" id="{B2459F71-DEB5-4FB7-A5A8-7362EA870BB7}"/>
              </a:ext>
            </a:extLst>
          </p:cNvPr>
          <p:cNvSpPr>
            <a:spLocks noGrp="1"/>
          </p:cNvSpPr>
          <p:nvPr>
            <p:ph idx="1"/>
          </p:nvPr>
        </p:nvSpPr>
        <p:spPr/>
        <p:txBody>
          <a:bodyPr>
            <a:normAutofit/>
          </a:bodyPr>
          <a:lstStyle/>
          <a:p>
            <a:r>
              <a:rPr lang="en-US" altLang="zh-CN" dirty="0">
                <a:highlight>
                  <a:srgbClr val="FF00FF"/>
                </a:highlight>
              </a:rPr>
              <a:t>Advertisement upon arrival of new entity</a:t>
            </a:r>
          </a:p>
          <a:p>
            <a:pPr lvl="1"/>
            <a:r>
              <a:rPr lang="en-US" altLang="zh-CN" dirty="0"/>
              <a:t>E.g., present himself when a new person enters the lobby</a:t>
            </a:r>
          </a:p>
          <a:p>
            <a:r>
              <a:rPr lang="en-US" altLang="zh-CN" dirty="0"/>
              <a:t>Require detection mechanism upon new entity arrival</a:t>
            </a:r>
          </a:p>
          <a:p>
            <a:r>
              <a:rPr lang="en-US" altLang="zh-CN" dirty="0"/>
              <a:t>Less resource consuming for the searched</a:t>
            </a:r>
          </a:p>
          <a:p>
            <a:r>
              <a:rPr lang="en-US" altLang="zh-CN" dirty="0"/>
              <a:t>Low resource demanding for the searcher</a:t>
            </a:r>
          </a:p>
          <a:p>
            <a:r>
              <a:rPr lang="en-US" altLang="zh-CN" dirty="0"/>
              <a:t>Less disturbing and resource consuming for the environment</a:t>
            </a:r>
          </a:p>
        </p:txBody>
      </p:sp>
      <p:sp>
        <p:nvSpPr>
          <p:cNvPr id="4" name="页脚占位符 3">
            <a:extLst>
              <a:ext uri="{FF2B5EF4-FFF2-40B4-BE49-F238E27FC236}">
                <a16:creationId xmlns:a16="http://schemas.microsoft.com/office/drawing/2014/main" id="{3F66ED87-0B96-462D-87E5-60718AF1C13F}"/>
              </a:ext>
            </a:extLst>
          </p:cNvPr>
          <p:cNvSpPr>
            <a:spLocks noGrp="1"/>
          </p:cNvSpPr>
          <p:nvPr>
            <p:ph type="ftr" sz="quarter" idx="4294967295"/>
          </p:nvPr>
        </p:nvSpPr>
        <p:spPr>
          <a:xfrm>
            <a:off x="0" y="6356350"/>
            <a:ext cx="6337300" cy="365125"/>
          </a:xfrm>
          <a:prstGeom prst="rect">
            <a:avLst/>
          </a:prstGeom>
        </p:spPr>
        <p:txBody>
          <a:bodyPr/>
          <a:lstStyle/>
          <a:p>
            <a:r>
              <a:rPr lang="en-US"/>
              <a:t>© Software Architecture</a:t>
            </a:r>
            <a:endParaRPr lang="en-AU" dirty="0"/>
          </a:p>
        </p:txBody>
      </p:sp>
    </p:spTree>
    <p:extLst>
      <p:ext uri="{BB962C8B-B14F-4D97-AF65-F5344CB8AC3E}">
        <p14:creationId xmlns:p14="http://schemas.microsoft.com/office/powerpoint/2010/main" val="4100120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16B5E4-5CF5-47CD-98B5-D2EAF4AE9960}"/>
              </a:ext>
            </a:extLst>
          </p:cNvPr>
          <p:cNvSpPr>
            <a:spLocks noGrp="1"/>
          </p:cNvSpPr>
          <p:nvPr>
            <p:ph type="title"/>
          </p:nvPr>
        </p:nvSpPr>
        <p:spPr/>
        <p:txBody>
          <a:bodyPr>
            <a:normAutofit/>
          </a:bodyPr>
          <a:lstStyle/>
          <a:p>
            <a:r>
              <a:rPr lang="en-US" altLang="zh-CN" dirty="0"/>
              <a:t>Searching Method – </a:t>
            </a:r>
            <a:r>
              <a:rPr lang="en-US" altLang="zh-CN" dirty="0">
                <a:highlight>
                  <a:srgbClr val="00FF00"/>
                </a:highlight>
              </a:rPr>
              <a:t>Registration</a:t>
            </a:r>
            <a:endParaRPr lang="zh-CN" altLang="en-US" dirty="0">
              <a:highlight>
                <a:srgbClr val="00FF00"/>
              </a:highlight>
            </a:endParaRPr>
          </a:p>
        </p:txBody>
      </p:sp>
      <p:sp>
        <p:nvSpPr>
          <p:cNvPr id="3" name="内容占位符 2">
            <a:extLst>
              <a:ext uri="{FF2B5EF4-FFF2-40B4-BE49-F238E27FC236}">
                <a16:creationId xmlns:a16="http://schemas.microsoft.com/office/drawing/2014/main" id="{B2459F71-DEB5-4FB7-A5A8-7362EA870BB7}"/>
              </a:ext>
            </a:extLst>
          </p:cNvPr>
          <p:cNvSpPr>
            <a:spLocks noGrp="1"/>
          </p:cNvSpPr>
          <p:nvPr>
            <p:ph idx="1"/>
          </p:nvPr>
        </p:nvSpPr>
        <p:spPr/>
        <p:txBody>
          <a:bodyPr>
            <a:normAutofit/>
          </a:bodyPr>
          <a:lstStyle/>
          <a:p>
            <a:r>
              <a:rPr lang="en-US" altLang="zh-CN" dirty="0">
                <a:highlight>
                  <a:srgbClr val="00FF00"/>
                </a:highlight>
              </a:rPr>
              <a:t>Introduction of the “middlemen”, registry</a:t>
            </a:r>
          </a:p>
          <a:p>
            <a:pPr lvl="1"/>
            <a:r>
              <a:rPr lang="en-US" altLang="zh-CN" dirty="0"/>
              <a:t>The searched entity registers to a registry</a:t>
            </a:r>
          </a:p>
          <a:p>
            <a:pPr lvl="1"/>
            <a:r>
              <a:rPr lang="en-US" altLang="zh-CN" dirty="0"/>
              <a:t>The searcher can address to the registry to get information and find the searched entity</a:t>
            </a:r>
          </a:p>
          <a:p>
            <a:r>
              <a:rPr lang="en-US" altLang="zh-CN" dirty="0"/>
              <a:t>Example</a:t>
            </a:r>
          </a:p>
          <a:p>
            <a:pPr lvl="1"/>
            <a:r>
              <a:rPr lang="en-US" altLang="zh-CN" dirty="0"/>
              <a:t>Service providers register their web services at UDDI registry which can be searched and found by Service Requestors</a:t>
            </a:r>
          </a:p>
        </p:txBody>
      </p:sp>
      <p:sp>
        <p:nvSpPr>
          <p:cNvPr id="4" name="页脚占位符 3">
            <a:extLst>
              <a:ext uri="{FF2B5EF4-FFF2-40B4-BE49-F238E27FC236}">
                <a16:creationId xmlns:a16="http://schemas.microsoft.com/office/drawing/2014/main" id="{3F66ED87-0B96-462D-87E5-60718AF1C13F}"/>
              </a:ext>
            </a:extLst>
          </p:cNvPr>
          <p:cNvSpPr>
            <a:spLocks noGrp="1"/>
          </p:cNvSpPr>
          <p:nvPr>
            <p:ph type="ftr" sz="quarter" idx="4294967295"/>
          </p:nvPr>
        </p:nvSpPr>
        <p:spPr>
          <a:xfrm>
            <a:off x="0" y="6356350"/>
            <a:ext cx="6337300" cy="365125"/>
          </a:xfrm>
          <a:prstGeom prst="rect">
            <a:avLst/>
          </a:prstGeom>
        </p:spPr>
        <p:txBody>
          <a:bodyPr/>
          <a:lstStyle/>
          <a:p>
            <a:r>
              <a:rPr lang="en-US"/>
              <a:t>© Software Architecture</a:t>
            </a:r>
            <a:endParaRPr lang="en-AU" dirty="0"/>
          </a:p>
        </p:txBody>
      </p:sp>
    </p:spTree>
    <p:extLst>
      <p:ext uri="{BB962C8B-B14F-4D97-AF65-F5344CB8AC3E}">
        <p14:creationId xmlns:p14="http://schemas.microsoft.com/office/powerpoint/2010/main" val="3933662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6F23B174-8298-419E-A878-818F6E168EBC}"/>
              </a:ext>
            </a:extLst>
          </p:cNvPr>
          <p:cNvSpPr>
            <a:spLocks noGrp="1"/>
          </p:cNvSpPr>
          <p:nvPr>
            <p:ph type="title"/>
          </p:nvPr>
        </p:nvSpPr>
        <p:spPr/>
        <p:txBody>
          <a:bodyPr>
            <a:normAutofit/>
          </a:bodyPr>
          <a:lstStyle/>
          <a:p>
            <a:r>
              <a:rPr lang="en-US" altLang="zh-CN" dirty="0"/>
              <a:t>Searching Method – Registration</a:t>
            </a:r>
            <a:endParaRPr lang="zh-CN" altLang="en-US" dirty="0"/>
          </a:p>
        </p:txBody>
      </p:sp>
      <p:sp>
        <p:nvSpPr>
          <p:cNvPr id="4" name="页脚占位符 3">
            <a:extLst>
              <a:ext uri="{FF2B5EF4-FFF2-40B4-BE49-F238E27FC236}">
                <a16:creationId xmlns:a16="http://schemas.microsoft.com/office/drawing/2014/main" id="{07852861-690F-4F2D-9037-18F0FBF420CA}"/>
              </a:ext>
            </a:extLst>
          </p:cNvPr>
          <p:cNvSpPr>
            <a:spLocks noGrp="1"/>
          </p:cNvSpPr>
          <p:nvPr>
            <p:ph type="ftr" sz="quarter" idx="4294967295"/>
          </p:nvPr>
        </p:nvSpPr>
        <p:spPr>
          <a:xfrm>
            <a:off x="0" y="6356350"/>
            <a:ext cx="6337300" cy="365125"/>
          </a:xfrm>
          <a:prstGeom prst="rect">
            <a:avLst/>
          </a:prstGeom>
        </p:spPr>
        <p:txBody>
          <a:bodyPr/>
          <a:lstStyle/>
          <a:p>
            <a:r>
              <a:rPr lang="en-US"/>
              <a:t>© Software Architecture</a:t>
            </a:r>
            <a:endParaRPr lang="en-AU" dirty="0"/>
          </a:p>
        </p:txBody>
      </p:sp>
      <p:pic>
        <p:nvPicPr>
          <p:cNvPr id="5" name="图片 4">
            <a:extLst>
              <a:ext uri="{FF2B5EF4-FFF2-40B4-BE49-F238E27FC236}">
                <a16:creationId xmlns:a16="http://schemas.microsoft.com/office/drawing/2014/main" id="{208AFC97-FAFB-4C09-9B51-5B4E176A96D8}"/>
              </a:ext>
            </a:extLst>
          </p:cNvPr>
          <p:cNvPicPr>
            <a:picLocks noChangeAspect="1"/>
          </p:cNvPicPr>
          <p:nvPr/>
        </p:nvPicPr>
        <p:blipFill>
          <a:blip r:embed="rId2"/>
          <a:stretch>
            <a:fillRect/>
          </a:stretch>
        </p:blipFill>
        <p:spPr>
          <a:xfrm>
            <a:off x="2856909" y="1561870"/>
            <a:ext cx="5531717" cy="3722970"/>
          </a:xfrm>
          <a:prstGeom prst="rect">
            <a:avLst/>
          </a:prstGeom>
        </p:spPr>
      </p:pic>
      <p:sp>
        <p:nvSpPr>
          <p:cNvPr id="7" name="文本框 6">
            <a:extLst>
              <a:ext uri="{FF2B5EF4-FFF2-40B4-BE49-F238E27FC236}">
                <a16:creationId xmlns:a16="http://schemas.microsoft.com/office/drawing/2014/main" id="{63B816B7-489C-45F1-A414-2E3391F21BCE}"/>
              </a:ext>
            </a:extLst>
          </p:cNvPr>
          <p:cNvSpPr txBox="1"/>
          <p:nvPr/>
        </p:nvSpPr>
        <p:spPr>
          <a:xfrm>
            <a:off x="2022376" y="5156022"/>
            <a:ext cx="8147248" cy="1200329"/>
          </a:xfrm>
          <a:prstGeom prst="rect">
            <a:avLst/>
          </a:prstGeom>
          <a:noFill/>
        </p:spPr>
        <p:txBody>
          <a:bodyPr wrap="square" rtlCol="0">
            <a:spAutoFit/>
          </a:bodyPr>
          <a:lstStyle/>
          <a:p>
            <a:r>
              <a:rPr lang="en-US" altLang="zh-CN" sz="2400" dirty="0"/>
              <a:t>Less resource consumption on both searchers, searched, and less disturbing to environment, but the registry must be available, reliable, and correct</a:t>
            </a:r>
            <a:endParaRPr lang="zh-CN" altLang="en-US" dirty="0"/>
          </a:p>
        </p:txBody>
      </p:sp>
    </p:spTree>
    <p:extLst>
      <p:ext uri="{BB962C8B-B14F-4D97-AF65-F5344CB8AC3E}">
        <p14:creationId xmlns:p14="http://schemas.microsoft.com/office/powerpoint/2010/main" val="37144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a:xfrm>
            <a:off x="452387" y="557930"/>
            <a:ext cx="11287225" cy="838200"/>
          </a:xfrm>
        </p:spPr>
        <p:txBody>
          <a:bodyPr>
            <a:normAutofit fontScale="90000"/>
          </a:bodyPr>
          <a:lstStyle/>
          <a:p>
            <a:pPr eaLnBrk="1" hangingPunct="1">
              <a:defRPr/>
            </a:pPr>
            <a:r>
              <a:rPr lang="en-GB" altLang="zh-TW" sz="3600" dirty="0">
                <a:latin typeface="Times New Roman" pitchFamily="18" charset="0"/>
                <a:cs typeface="Times New Roman" pitchFamily="18" charset="0"/>
              </a:rPr>
              <a:t>Questions to think about when designing system for interoperability</a:t>
            </a:r>
            <a:endParaRPr lang="en-US" altLang="zh-TW" sz="3600" dirty="0">
              <a:latin typeface="Times New Roman" pitchFamily="18" charset="0"/>
              <a:cs typeface="Times New Roman" pitchFamily="18" charset="0"/>
            </a:endParaRPr>
          </a:p>
        </p:txBody>
      </p:sp>
      <p:sp>
        <p:nvSpPr>
          <p:cNvPr id="44035" name="Rectangle 4"/>
          <p:cNvSpPr>
            <a:spLocks noGrp="1" noChangeArrowheads="1"/>
          </p:cNvSpPr>
          <p:nvPr>
            <p:ph type="body" idx="1"/>
          </p:nvPr>
        </p:nvSpPr>
        <p:spPr>
          <a:xfrm>
            <a:off x="618963" y="1881962"/>
            <a:ext cx="10954072" cy="2208029"/>
          </a:xfrm>
        </p:spPr>
        <p:txBody>
          <a:bodyPr>
            <a:normAutofit/>
          </a:bodyPr>
          <a:lstStyle/>
          <a:p>
            <a:pPr>
              <a:lnSpc>
                <a:spcPct val="80000"/>
              </a:lnSpc>
            </a:pPr>
            <a:r>
              <a:rPr lang="en-AU" altLang="zh-TW" sz="3600" dirty="0"/>
              <a:t>Will this system need to provide services to other system(s)? What do we know about these systems?</a:t>
            </a:r>
          </a:p>
          <a:p>
            <a:pPr>
              <a:lnSpc>
                <a:spcPct val="80000"/>
              </a:lnSpc>
            </a:pPr>
            <a:r>
              <a:rPr lang="en-AU" altLang="zh-TW" sz="3600" dirty="0"/>
              <a:t>Will this system be constructed by combining capabilities from other systems?</a:t>
            </a:r>
          </a:p>
        </p:txBody>
      </p:sp>
    </p:spTree>
    <p:extLst>
      <p:ext uri="{BB962C8B-B14F-4D97-AF65-F5344CB8AC3E}">
        <p14:creationId xmlns:p14="http://schemas.microsoft.com/office/powerpoint/2010/main" val="30085125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4C01A6-2382-4535-B3DB-A70ECDFE78F0}"/>
              </a:ext>
            </a:extLst>
          </p:cNvPr>
          <p:cNvSpPr>
            <a:spLocks noGrp="1"/>
          </p:cNvSpPr>
          <p:nvPr>
            <p:ph type="title"/>
          </p:nvPr>
        </p:nvSpPr>
        <p:spPr/>
        <p:txBody>
          <a:bodyPr/>
          <a:lstStyle/>
          <a:p>
            <a:r>
              <a:rPr lang="en-AU" dirty="0"/>
              <a:t>Example</a:t>
            </a:r>
            <a:endParaRPr lang="x-none" dirty="0"/>
          </a:p>
        </p:txBody>
      </p:sp>
      <p:sp>
        <p:nvSpPr>
          <p:cNvPr id="3" name="内容占位符 2">
            <a:extLst>
              <a:ext uri="{FF2B5EF4-FFF2-40B4-BE49-F238E27FC236}">
                <a16:creationId xmlns:a16="http://schemas.microsoft.com/office/drawing/2014/main" id="{AB5DC878-B496-4C3D-AFFB-FA88F13EAFC1}"/>
              </a:ext>
            </a:extLst>
          </p:cNvPr>
          <p:cNvSpPr>
            <a:spLocks noGrp="1"/>
          </p:cNvSpPr>
          <p:nvPr>
            <p:ph idx="1"/>
          </p:nvPr>
        </p:nvSpPr>
        <p:spPr/>
        <p:txBody>
          <a:bodyPr>
            <a:normAutofit/>
          </a:bodyPr>
          <a:lstStyle/>
          <a:p>
            <a:r>
              <a:rPr lang="en-US" sz="4000" dirty="0"/>
              <a:t>Service discovery in web services architecture</a:t>
            </a:r>
            <a:endParaRPr lang="x-none" sz="4000" dirty="0"/>
          </a:p>
        </p:txBody>
      </p:sp>
    </p:spTree>
    <p:extLst>
      <p:ext uri="{BB962C8B-B14F-4D97-AF65-F5344CB8AC3E}">
        <p14:creationId xmlns:p14="http://schemas.microsoft.com/office/powerpoint/2010/main" val="2841481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9CE3AB-86ED-4DF1-BC67-6F7EFDDE637A}"/>
              </a:ext>
            </a:extLst>
          </p:cNvPr>
          <p:cNvSpPr>
            <a:spLocks noGrp="1"/>
          </p:cNvSpPr>
          <p:nvPr>
            <p:ph type="title"/>
          </p:nvPr>
        </p:nvSpPr>
        <p:spPr/>
        <p:txBody>
          <a:bodyPr/>
          <a:lstStyle/>
          <a:p>
            <a:r>
              <a:rPr lang="en-US" altLang="zh-CN" dirty="0"/>
              <a:t>Web Service</a:t>
            </a:r>
            <a:endParaRPr lang="zh-CN" altLang="en-US" dirty="0"/>
          </a:p>
        </p:txBody>
      </p:sp>
      <p:sp>
        <p:nvSpPr>
          <p:cNvPr id="3" name="内容占位符 2">
            <a:extLst>
              <a:ext uri="{FF2B5EF4-FFF2-40B4-BE49-F238E27FC236}">
                <a16:creationId xmlns:a16="http://schemas.microsoft.com/office/drawing/2014/main" id="{F5902709-DD96-455B-B559-F97E009F0D3C}"/>
              </a:ext>
            </a:extLst>
          </p:cNvPr>
          <p:cNvSpPr>
            <a:spLocks noGrp="1"/>
          </p:cNvSpPr>
          <p:nvPr>
            <p:ph idx="1"/>
          </p:nvPr>
        </p:nvSpPr>
        <p:spPr/>
        <p:txBody>
          <a:bodyPr>
            <a:normAutofit/>
          </a:bodyPr>
          <a:lstStyle/>
          <a:p>
            <a:r>
              <a:rPr lang="en-US" altLang="zh-CN" dirty="0"/>
              <a:t>Describes any computational</a:t>
            </a:r>
            <a:r>
              <a:rPr lang="zh-CN" altLang="en-US" dirty="0"/>
              <a:t> </a:t>
            </a:r>
            <a:r>
              <a:rPr lang="en-US" altLang="zh-CN" dirty="0"/>
              <a:t>functionality that can be found and invoked over any network (e.g. the Internet)</a:t>
            </a:r>
          </a:p>
          <a:p>
            <a:r>
              <a:rPr lang="en-US" altLang="zh-CN" dirty="0"/>
              <a:t>Represents a self-describing, self-contained application</a:t>
            </a:r>
          </a:p>
          <a:p>
            <a:r>
              <a:rPr lang="en-US" altLang="zh-CN" dirty="0"/>
              <a:t>Designed to be used by other programs or applications rather than humans</a:t>
            </a:r>
            <a:endParaRPr lang="zh-CN" altLang="en-US" dirty="0"/>
          </a:p>
        </p:txBody>
      </p:sp>
      <p:sp>
        <p:nvSpPr>
          <p:cNvPr id="4" name="页脚占位符 3">
            <a:extLst>
              <a:ext uri="{FF2B5EF4-FFF2-40B4-BE49-F238E27FC236}">
                <a16:creationId xmlns:a16="http://schemas.microsoft.com/office/drawing/2014/main" id="{C617F407-213E-47C0-93DC-94BFC665DC38}"/>
              </a:ext>
            </a:extLst>
          </p:cNvPr>
          <p:cNvSpPr>
            <a:spLocks noGrp="1"/>
          </p:cNvSpPr>
          <p:nvPr>
            <p:ph type="ftr" sz="quarter" idx="4294967295"/>
          </p:nvPr>
        </p:nvSpPr>
        <p:spPr>
          <a:xfrm>
            <a:off x="0" y="5343525"/>
            <a:ext cx="6337300" cy="365125"/>
          </a:xfrm>
          <a:prstGeom prst="rect">
            <a:avLst/>
          </a:prstGeom>
        </p:spPr>
        <p:txBody>
          <a:bodyPr/>
          <a:lstStyle/>
          <a:p>
            <a:r>
              <a:rPr lang="en-US"/>
              <a:t>© Software Architecture</a:t>
            </a:r>
            <a:endParaRPr lang="en-AU" dirty="0"/>
          </a:p>
        </p:txBody>
      </p:sp>
      <p:pic>
        <p:nvPicPr>
          <p:cNvPr id="5" name="图片 4">
            <a:extLst>
              <a:ext uri="{FF2B5EF4-FFF2-40B4-BE49-F238E27FC236}">
                <a16:creationId xmlns:a16="http://schemas.microsoft.com/office/drawing/2014/main" id="{8EEDC86C-5009-4FCC-9C46-ABF6DD045A64}"/>
              </a:ext>
            </a:extLst>
          </p:cNvPr>
          <p:cNvPicPr>
            <a:picLocks noChangeAspect="1"/>
          </p:cNvPicPr>
          <p:nvPr/>
        </p:nvPicPr>
        <p:blipFill>
          <a:blip r:embed="rId2"/>
          <a:stretch>
            <a:fillRect/>
          </a:stretch>
        </p:blipFill>
        <p:spPr>
          <a:xfrm>
            <a:off x="3143673" y="4005064"/>
            <a:ext cx="6818241" cy="2675944"/>
          </a:xfrm>
          <a:prstGeom prst="rect">
            <a:avLst/>
          </a:prstGeom>
        </p:spPr>
      </p:pic>
      <p:sp>
        <p:nvSpPr>
          <p:cNvPr id="6" name="矩形 5">
            <a:extLst>
              <a:ext uri="{FF2B5EF4-FFF2-40B4-BE49-F238E27FC236}">
                <a16:creationId xmlns:a16="http://schemas.microsoft.com/office/drawing/2014/main" id="{0DE1D31E-D63B-4CA5-86E0-6280DF4A7537}"/>
              </a:ext>
            </a:extLst>
          </p:cNvPr>
          <p:cNvSpPr/>
          <p:nvPr/>
        </p:nvSpPr>
        <p:spPr>
          <a:xfrm>
            <a:off x="3359696" y="3928332"/>
            <a:ext cx="1512168"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288DC385-BA38-4108-8173-4EA75FAF57AE}"/>
              </a:ext>
            </a:extLst>
          </p:cNvPr>
          <p:cNvSpPr/>
          <p:nvPr/>
        </p:nvSpPr>
        <p:spPr>
          <a:xfrm>
            <a:off x="2999656" y="3752157"/>
            <a:ext cx="2160240" cy="68588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6062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E369F8-D178-4635-B484-B65D7610A29D}"/>
              </a:ext>
            </a:extLst>
          </p:cNvPr>
          <p:cNvSpPr>
            <a:spLocks noGrp="1"/>
          </p:cNvSpPr>
          <p:nvPr>
            <p:ph type="title"/>
          </p:nvPr>
        </p:nvSpPr>
        <p:spPr/>
        <p:txBody>
          <a:bodyPr/>
          <a:lstStyle/>
          <a:p>
            <a:r>
              <a:rPr lang="en-US" altLang="zh-CN" dirty="0"/>
              <a:t>Web Service Architecture</a:t>
            </a:r>
            <a:endParaRPr lang="zh-CN" altLang="en-US" dirty="0"/>
          </a:p>
        </p:txBody>
      </p:sp>
      <p:sp>
        <p:nvSpPr>
          <p:cNvPr id="4" name="页脚占位符 3">
            <a:extLst>
              <a:ext uri="{FF2B5EF4-FFF2-40B4-BE49-F238E27FC236}">
                <a16:creationId xmlns:a16="http://schemas.microsoft.com/office/drawing/2014/main" id="{F99D91F7-4AA1-45EF-B6DA-5FF55A699A83}"/>
              </a:ext>
            </a:extLst>
          </p:cNvPr>
          <p:cNvSpPr>
            <a:spLocks noGrp="1"/>
          </p:cNvSpPr>
          <p:nvPr>
            <p:ph type="ftr" sz="quarter" idx="4294967295"/>
          </p:nvPr>
        </p:nvSpPr>
        <p:spPr>
          <a:xfrm>
            <a:off x="0" y="6356350"/>
            <a:ext cx="6337300" cy="365125"/>
          </a:xfrm>
          <a:prstGeom prst="rect">
            <a:avLst/>
          </a:prstGeom>
        </p:spPr>
        <p:txBody>
          <a:bodyPr/>
          <a:lstStyle/>
          <a:p>
            <a:r>
              <a:rPr lang="en-US"/>
              <a:t>© Software Architecture</a:t>
            </a:r>
            <a:endParaRPr lang="en-AU" dirty="0"/>
          </a:p>
        </p:txBody>
      </p:sp>
      <p:pic>
        <p:nvPicPr>
          <p:cNvPr id="5" name="图片 4">
            <a:extLst>
              <a:ext uri="{FF2B5EF4-FFF2-40B4-BE49-F238E27FC236}">
                <a16:creationId xmlns:a16="http://schemas.microsoft.com/office/drawing/2014/main" id="{2709063B-125E-453E-BFAD-3FAF49CA5769}"/>
              </a:ext>
            </a:extLst>
          </p:cNvPr>
          <p:cNvPicPr>
            <a:picLocks noChangeAspect="1"/>
          </p:cNvPicPr>
          <p:nvPr/>
        </p:nvPicPr>
        <p:blipFill>
          <a:blip r:embed="rId2"/>
          <a:stretch>
            <a:fillRect/>
          </a:stretch>
        </p:blipFill>
        <p:spPr>
          <a:xfrm>
            <a:off x="2711624" y="1683709"/>
            <a:ext cx="6868763" cy="4104456"/>
          </a:xfrm>
          <a:prstGeom prst="rect">
            <a:avLst/>
          </a:prstGeom>
        </p:spPr>
      </p:pic>
      <p:sp>
        <p:nvSpPr>
          <p:cNvPr id="6" name="矩形: 圆角 5">
            <a:extLst>
              <a:ext uri="{FF2B5EF4-FFF2-40B4-BE49-F238E27FC236}">
                <a16:creationId xmlns:a16="http://schemas.microsoft.com/office/drawing/2014/main" id="{814833DF-9321-4955-8C44-FF304BDC807A}"/>
              </a:ext>
            </a:extLst>
          </p:cNvPr>
          <p:cNvSpPr/>
          <p:nvPr/>
        </p:nvSpPr>
        <p:spPr>
          <a:xfrm>
            <a:off x="2423592" y="1340769"/>
            <a:ext cx="2160240" cy="68588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298772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C9F773-0F4C-425A-9E9D-8FE70213B01D}"/>
              </a:ext>
            </a:extLst>
          </p:cNvPr>
          <p:cNvSpPr>
            <a:spLocks noGrp="1"/>
          </p:cNvSpPr>
          <p:nvPr>
            <p:ph type="title"/>
          </p:nvPr>
        </p:nvSpPr>
        <p:spPr/>
        <p:txBody>
          <a:bodyPr/>
          <a:lstStyle/>
          <a:p>
            <a:r>
              <a:rPr lang="en-US" altLang="zh-CN" dirty="0"/>
              <a:t>Web Service Architecture</a:t>
            </a:r>
            <a:endParaRPr lang="zh-CN" altLang="en-US" dirty="0"/>
          </a:p>
        </p:txBody>
      </p:sp>
      <p:sp>
        <p:nvSpPr>
          <p:cNvPr id="4" name="页脚占位符 3">
            <a:extLst>
              <a:ext uri="{FF2B5EF4-FFF2-40B4-BE49-F238E27FC236}">
                <a16:creationId xmlns:a16="http://schemas.microsoft.com/office/drawing/2014/main" id="{575D8C5E-2112-4682-8731-AD0942C63DDB}"/>
              </a:ext>
            </a:extLst>
          </p:cNvPr>
          <p:cNvSpPr>
            <a:spLocks noGrp="1"/>
          </p:cNvSpPr>
          <p:nvPr>
            <p:ph type="ftr" sz="quarter" idx="4294967295"/>
          </p:nvPr>
        </p:nvSpPr>
        <p:spPr>
          <a:xfrm>
            <a:off x="0" y="6356350"/>
            <a:ext cx="6337300" cy="365125"/>
          </a:xfrm>
          <a:prstGeom prst="rect">
            <a:avLst/>
          </a:prstGeom>
        </p:spPr>
        <p:txBody>
          <a:bodyPr/>
          <a:lstStyle/>
          <a:p>
            <a:r>
              <a:rPr lang="en-US"/>
              <a:t>© Software Architecture</a:t>
            </a:r>
            <a:endParaRPr lang="en-AU" dirty="0"/>
          </a:p>
        </p:txBody>
      </p:sp>
      <p:pic>
        <p:nvPicPr>
          <p:cNvPr id="5" name="图片 4">
            <a:extLst>
              <a:ext uri="{FF2B5EF4-FFF2-40B4-BE49-F238E27FC236}">
                <a16:creationId xmlns:a16="http://schemas.microsoft.com/office/drawing/2014/main" id="{F816F81E-3F63-46EF-BE28-355A5B688C56}"/>
              </a:ext>
            </a:extLst>
          </p:cNvPr>
          <p:cNvPicPr>
            <a:picLocks noChangeAspect="1"/>
          </p:cNvPicPr>
          <p:nvPr/>
        </p:nvPicPr>
        <p:blipFill>
          <a:blip r:embed="rId2"/>
          <a:stretch>
            <a:fillRect/>
          </a:stretch>
        </p:blipFill>
        <p:spPr>
          <a:xfrm>
            <a:off x="2783632" y="1340769"/>
            <a:ext cx="6913674" cy="4931307"/>
          </a:xfrm>
          <a:prstGeom prst="rect">
            <a:avLst/>
          </a:prstGeom>
        </p:spPr>
      </p:pic>
    </p:spTree>
    <p:extLst>
      <p:ext uri="{BB962C8B-B14F-4D97-AF65-F5344CB8AC3E}">
        <p14:creationId xmlns:p14="http://schemas.microsoft.com/office/powerpoint/2010/main" val="20427647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FC35B8-15F5-4297-97C4-0F6FCA73C310}"/>
              </a:ext>
            </a:extLst>
          </p:cNvPr>
          <p:cNvSpPr>
            <a:spLocks noGrp="1"/>
          </p:cNvSpPr>
          <p:nvPr>
            <p:ph type="title"/>
          </p:nvPr>
        </p:nvSpPr>
        <p:spPr/>
        <p:txBody>
          <a:bodyPr/>
          <a:lstStyle/>
          <a:p>
            <a:r>
              <a:rPr lang="en-US" altLang="zh-CN" dirty="0"/>
              <a:t>UDDI Registries</a:t>
            </a:r>
            <a:endParaRPr lang="zh-CN" altLang="en-US" dirty="0"/>
          </a:p>
        </p:txBody>
      </p:sp>
      <p:sp>
        <p:nvSpPr>
          <p:cNvPr id="3" name="内容占位符 2">
            <a:extLst>
              <a:ext uri="{FF2B5EF4-FFF2-40B4-BE49-F238E27FC236}">
                <a16:creationId xmlns:a16="http://schemas.microsoft.com/office/drawing/2014/main" id="{6A6F067A-57FB-4DA0-8F7B-A766B8626951}"/>
              </a:ext>
            </a:extLst>
          </p:cNvPr>
          <p:cNvSpPr>
            <a:spLocks noGrp="1"/>
          </p:cNvSpPr>
          <p:nvPr>
            <p:ph idx="1"/>
          </p:nvPr>
        </p:nvSpPr>
        <p:spPr/>
        <p:txBody>
          <a:bodyPr>
            <a:normAutofit/>
          </a:bodyPr>
          <a:lstStyle/>
          <a:p>
            <a:r>
              <a:rPr lang="en-US" altLang="zh-CN" dirty="0"/>
              <a:t>A network of UDDI registries resembling the Domain Name System (DNS)</a:t>
            </a:r>
          </a:p>
          <a:p>
            <a:r>
              <a:rPr lang="en-US" altLang="zh-CN" dirty="0"/>
              <a:t>All UDDI registers exchange information</a:t>
            </a:r>
          </a:p>
          <a:p>
            <a:r>
              <a:rPr lang="en-US" altLang="zh-CN" dirty="0"/>
              <a:t>Accessing one registry provides all information contained in all registries</a:t>
            </a:r>
            <a:endParaRPr lang="zh-CN" altLang="en-US" dirty="0"/>
          </a:p>
        </p:txBody>
      </p:sp>
      <p:sp>
        <p:nvSpPr>
          <p:cNvPr id="4" name="页脚占位符 3">
            <a:extLst>
              <a:ext uri="{FF2B5EF4-FFF2-40B4-BE49-F238E27FC236}">
                <a16:creationId xmlns:a16="http://schemas.microsoft.com/office/drawing/2014/main" id="{0767496A-B06C-4B38-A94F-44617702CE12}"/>
              </a:ext>
            </a:extLst>
          </p:cNvPr>
          <p:cNvSpPr>
            <a:spLocks noGrp="1"/>
          </p:cNvSpPr>
          <p:nvPr>
            <p:ph type="ftr" sz="quarter" idx="4294967295"/>
          </p:nvPr>
        </p:nvSpPr>
        <p:spPr>
          <a:xfrm>
            <a:off x="0" y="6356350"/>
            <a:ext cx="6337300" cy="365125"/>
          </a:xfrm>
          <a:prstGeom prst="rect">
            <a:avLst/>
          </a:prstGeom>
        </p:spPr>
        <p:txBody>
          <a:bodyPr/>
          <a:lstStyle/>
          <a:p>
            <a:r>
              <a:rPr lang="en-US"/>
              <a:t>© Software Architecture</a:t>
            </a:r>
            <a:endParaRPr lang="en-AU" dirty="0"/>
          </a:p>
        </p:txBody>
      </p:sp>
      <p:pic>
        <p:nvPicPr>
          <p:cNvPr id="5" name="图片 4">
            <a:extLst>
              <a:ext uri="{FF2B5EF4-FFF2-40B4-BE49-F238E27FC236}">
                <a16:creationId xmlns:a16="http://schemas.microsoft.com/office/drawing/2014/main" id="{CF3DD247-EFE8-4D4C-9A7B-590F277391E7}"/>
              </a:ext>
            </a:extLst>
          </p:cNvPr>
          <p:cNvPicPr>
            <a:picLocks noChangeAspect="1"/>
          </p:cNvPicPr>
          <p:nvPr/>
        </p:nvPicPr>
        <p:blipFill>
          <a:blip r:embed="rId2"/>
          <a:stretch>
            <a:fillRect/>
          </a:stretch>
        </p:blipFill>
        <p:spPr>
          <a:xfrm>
            <a:off x="2639464" y="4005376"/>
            <a:ext cx="8037030" cy="2473678"/>
          </a:xfrm>
          <a:prstGeom prst="rect">
            <a:avLst/>
          </a:prstGeom>
        </p:spPr>
      </p:pic>
    </p:spTree>
    <p:extLst>
      <p:ext uri="{BB962C8B-B14F-4D97-AF65-F5344CB8AC3E}">
        <p14:creationId xmlns:p14="http://schemas.microsoft.com/office/powerpoint/2010/main" val="286806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Interoperability Tactics</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pic>
        <p:nvPicPr>
          <p:cNvPr id="6" name="Picture 5"/>
          <p:cNvPicPr>
            <a:picLocks noChangeAspect="1"/>
          </p:cNvPicPr>
          <p:nvPr/>
        </p:nvPicPr>
        <p:blipFill rotWithShape="1">
          <a:blip r:embed="rId2"/>
          <a:srcRect t="3903" b="50663"/>
          <a:stretch/>
        </p:blipFill>
        <p:spPr>
          <a:xfrm>
            <a:off x="2711624" y="1700809"/>
            <a:ext cx="6771508" cy="3979945"/>
          </a:xfrm>
          <a:prstGeom prst="rect">
            <a:avLst/>
          </a:prstGeom>
        </p:spPr>
      </p:pic>
    </p:spTree>
    <p:extLst>
      <p:ext uri="{BB962C8B-B14F-4D97-AF65-F5344CB8AC3E}">
        <p14:creationId xmlns:p14="http://schemas.microsoft.com/office/powerpoint/2010/main" val="7035305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Manage Interfaces</a:t>
            </a:r>
          </a:p>
        </p:txBody>
      </p:sp>
      <p:sp>
        <p:nvSpPr>
          <p:cNvPr id="3" name="Content Placeholder 2"/>
          <p:cNvSpPr>
            <a:spLocks noGrp="1"/>
          </p:cNvSpPr>
          <p:nvPr>
            <p:ph idx="1"/>
          </p:nvPr>
        </p:nvSpPr>
        <p:spPr/>
        <p:txBody>
          <a:bodyPr/>
          <a:lstStyle/>
          <a:p>
            <a:r>
              <a:rPr lang="en-US" b="1" dirty="0">
                <a:solidFill>
                  <a:schemeClr val="tx2"/>
                </a:solidFill>
              </a:rPr>
              <a:t>Orchestrate</a:t>
            </a:r>
            <a:r>
              <a:rPr lang="en-US" dirty="0"/>
              <a:t>: uses a control mechanism to coordinate, manage and sequence the invocation of services.  </a:t>
            </a:r>
          </a:p>
          <a:p>
            <a:r>
              <a:rPr lang="en-US" dirty="0"/>
              <a:t>Orchestration is used when systems must interact in a complex fashion to accomplish a complex task.</a:t>
            </a:r>
          </a:p>
          <a:p>
            <a:r>
              <a:rPr lang="en-US" b="1" dirty="0">
                <a:solidFill>
                  <a:schemeClr val="tx2"/>
                </a:solidFill>
              </a:rPr>
              <a:t>Tailor Interface</a:t>
            </a:r>
            <a:r>
              <a:rPr lang="en-US" dirty="0"/>
              <a:t>: add or remove capabilities to an interface such as translation, buffering, or data-smoothing.</a:t>
            </a:r>
          </a:p>
          <a:p>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spTree>
    <p:extLst>
      <p:ext uri="{BB962C8B-B14F-4D97-AF65-F5344CB8AC3E}">
        <p14:creationId xmlns:p14="http://schemas.microsoft.com/office/powerpoint/2010/main" val="64412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Checklist for Interoperability</a:t>
            </a:r>
          </a:p>
        </p:txBody>
      </p:sp>
      <p:sp>
        <p:nvSpPr>
          <p:cNvPr id="3" name="Content Placeholder 2"/>
          <p:cNvSpPr>
            <a:spLocks noGrp="1"/>
          </p:cNvSpPr>
          <p:nvPr>
            <p:ph idx="1"/>
          </p:nvPr>
        </p:nvSpPr>
        <p:spPr/>
        <p:txBody>
          <a:bodyPr/>
          <a:lstStyle/>
          <a:p>
            <a:r>
              <a:rPr lang="en-US" dirty="0"/>
              <a:t>Allocation of Responsibility</a:t>
            </a:r>
          </a:p>
          <a:p>
            <a:r>
              <a:rPr lang="en-US" dirty="0"/>
              <a:t>Coordination Model</a:t>
            </a:r>
          </a:p>
          <a:p>
            <a:r>
              <a:rPr lang="en-US" dirty="0"/>
              <a:t>Data Model</a:t>
            </a:r>
          </a:p>
          <a:p>
            <a:r>
              <a:rPr lang="en-US" dirty="0"/>
              <a:t>Mapping among Architectural Elements</a:t>
            </a:r>
          </a:p>
          <a:p>
            <a:r>
              <a:rPr lang="en-US" dirty="0"/>
              <a:t>Resource Management</a:t>
            </a:r>
          </a:p>
          <a:p>
            <a:r>
              <a:rPr lang="en-US" dirty="0"/>
              <a:t>Binding Time</a:t>
            </a:r>
          </a:p>
          <a:p>
            <a:pPr marL="0" indent="0">
              <a:buNone/>
            </a:pPr>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spTree>
    <p:extLst>
      <p:ext uri="{BB962C8B-B14F-4D97-AF65-F5344CB8AC3E}">
        <p14:creationId xmlns:p14="http://schemas.microsoft.com/office/powerpoint/2010/main" val="34143360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Allocation of Responsibility</a:t>
            </a:r>
            <a:endParaRPr lang="en-US" dirty="0"/>
          </a:p>
        </p:txBody>
      </p:sp>
      <p:sp>
        <p:nvSpPr>
          <p:cNvPr id="3" name="Content Placeholder 2"/>
          <p:cNvSpPr>
            <a:spLocks noGrp="1"/>
          </p:cNvSpPr>
          <p:nvPr>
            <p:ph idx="1"/>
          </p:nvPr>
        </p:nvSpPr>
        <p:spPr/>
        <p:txBody>
          <a:bodyPr/>
          <a:lstStyle/>
          <a:p>
            <a:r>
              <a:rPr lang="en-US" dirty="0"/>
              <a:t>Ensure that </a:t>
            </a:r>
            <a:r>
              <a:rPr lang="en-US" dirty="0">
                <a:solidFill>
                  <a:schemeClr val="tx2"/>
                </a:solidFill>
              </a:rPr>
              <a:t>responsibility has been allocated </a:t>
            </a:r>
          </a:p>
          <a:p>
            <a:pPr lvl="1"/>
            <a:r>
              <a:rPr lang="en-US" dirty="0">
                <a:solidFill>
                  <a:schemeClr val="tx2"/>
                </a:solidFill>
              </a:rPr>
              <a:t>to detect a request to interoperate </a:t>
            </a:r>
            <a:r>
              <a:rPr lang="en-US" dirty="0"/>
              <a:t>with external systems</a:t>
            </a:r>
          </a:p>
          <a:p>
            <a:pPr lvl="1"/>
            <a:r>
              <a:rPr lang="en-US" dirty="0"/>
              <a:t>to accept/reject the request </a:t>
            </a:r>
          </a:p>
          <a:p>
            <a:pPr lvl="1"/>
            <a:r>
              <a:rPr lang="en-US" dirty="0"/>
              <a:t>to exchange the information</a:t>
            </a:r>
          </a:p>
          <a:p>
            <a:pPr lvl="1"/>
            <a:r>
              <a:rPr lang="en-US" dirty="0"/>
              <a:t>to notify appropriate entities</a:t>
            </a:r>
          </a:p>
          <a:p>
            <a:pPr lvl="1"/>
            <a:r>
              <a:rPr lang="en-US" dirty="0"/>
              <a:t>log the request, which is essential for interoperability in an untrusted environment</a:t>
            </a:r>
          </a:p>
          <a:p>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spTree>
    <p:extLst>
      <p:ext uri="{BB962C8B-B14F-4D97-AF65-F5344CB8AC3E}">
        <p14:creationId xmlns:p14="http://schemas.microsoft.com/office/powerpoint/2010/main" val="1749062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Coordination Model</a:t>
            </a:r>
            <a:endParaRPr lang="en-US" dirty="0"/>
          </a:p>
        </p:txBody>
      </p:sp>
      <p:sp>
        <p:nvSpPr>
          <p:cNvPr id="3" name="Content Placeholder 2"/>
          <p:cNvSpPr>
            <a:spLocks noGrp="1"/>
          </p:cNvSpPr>
          <p:nvPr>
            <p:ph idx="1"/>
          </p:nvPr>
        </p:nvSpPr>
        <p:spPr/>
        <p:txBody>
          <a:bodyPr>
            <a:normAutofit/>
          </a:bodyPr>
          <a:lstStyle/>
          <a:p>
            <a:r>
              <a:rPr lang="en-US" b="1" dirty="0">
                <a:solidFill>
                  <a:schemeClr val="tx2"/>
                </a:solidFill>
              </a:rPr>
              <a:t>Volume of traffic </a:t>
            </a:r>
            <a:r>
              <a:rPr lang="en-US" dirty="0"/>
              <a:t>on the network both created by the systems under your control and generated by system not under your control</a:t>
            </a:r>
          </a:p>
          <a:p>
            <a:r>
              <a:rPr lang="en-US" b="1" dirty="0">
                <a:solidFill>
                  <a:schemeClr val="tx2"/>
                </a:solidFill>
              </a:rPr>
              <a:t>Timeliness</a:t>
            </a:r>
            <a:r>
              <a:rPr lang="en-US" dirty="0"/>
              <a:t> of the messages being sent by your systems</a:t>
            </a:r>
          </a:p>
          <a:p>
            <a:r>
              <a:rPr lang="en-US" b="1" dirty="0">
                <a:solidFill>
                  <a:schemeClr val="tx2"/>
                </a:solidFill>
              </a:rPr>
              <a:t>Jitter </a:t>
            </a:r>
            <a:r>
              <a:rPr lang="en-US" dirty="0"/>
              <a:t>of the messages’ arrival times</a:t>
            </a:r>
          </a:p>
          <a:p>
            <a:r>
              <a:rPr lang="en-US" dirty="0"/>
              <a:t>The system under your control makes assumptions about protocols and underlying networks that are </a:t>
            </a:r>
            <a:r>
              <a:rPr lang="en-US" b="1" dirty="0">
                <a:solidFill>
                  <a:schemeClr val="tx2"/>
                </a:solidFill>
              </a:rPr>
              <a:t>consistent</a:t>
            </a:r>
            <a:r>
              <a:rPr lang="en-US" dirty="0"/>
              <a:t> with systems not under your control</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spTree>
    <p:extLst>
      <p:ext uri="{BB962C8B-B14F-4D97-AF65-F5344CB8AC3E}">
        <p14:creationId xmlns:p14="http://schemas.microsoft.com/office/powerpoint/2010/main" val="4022993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Interoperability?</a:t>
            </a:r>
          </a:p>
        </p:txBody>
      </p:sp>
      <p:sp>
        <p:nvSpPr>
          <p:cNvPr id="3" name="Content Placeholder 2"/>
          <p:cNvSpPr>
            <a:spLocks noGrp="1"/>
          </p:cNvSpPr>
          <p:nvPr>
            <p:ph idx="1"/>
          </p:nvPr>
        </p:nvSpPr>
        <p:spPr/>
        <p:txBody>
          <a:bodyPr>
            <a:normAutofit/>
          </a:bodyPr>
          <a:lstStyle/>
          <a:p>
            <a:r>
              <a:rPr lang="en-US" sz="4000" dirty="0"/>
              <a:t>Two perspectives for achieving interoperability</a:t>
            </a:r>
          </a:p>
          <a:p>
            <a:pPr lvl="1"/>
            <a:r>
              <a:rPr lang="en-US" sz="3600" dirty="0"/>
              <a:t>With the knowledge about the interfaces of external systems, design that knowledge into the system </a:t>
            </a:r>
          </a:p>
          <a:p>
            <a:pPr lvl="1"/>
            <a:r>
              <a:rPr lang="en-US" sz="3600" dirty="0"/>
              <a:t>Without the knowledge about other systems, design the system to interoperate in a more general fashion </a:t>
            </a:r>
          </a:p>
          <a:p>
            <a:endParaRPr lang="en-US" sz="4000"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spTree>
    <p:extLst>
      <p:ext uri="{BB962C8B-B14F-4D97-AF65-F5344CB8AC3E}">
        <p14:creationId xmlns:p14="http://schemas.microsoft.com/office/powerpoint/2010/main" val="181634142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05CCB17-5BD7-4536-B20B-7438CCD3077C}"/>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AU" sz="2600" i="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(multiple answers are correct) </a:t>
            </a:r>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To design the architecture for a system with high interoperability  requirement, we need to make design decisions regarding the </a:t>
            </a:r>
            <a:r>
              <a:rPr lang="en-AU" sz="2600" u="sng"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data model </a:t>
            </a:r>
            <a:endParaRPr lang="x-none" sz="2600" u="sng"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CB27E4A3-AC52-4E5A-B96E-E4AB46059706}"/>
              </a:ext>
            </a:extLst>
          </p:cNvPr>
          <p:cNvSpPr txBox="1"/>
          <p:nvPr>
            <p:custDataLst>
              <p:tags r:id="rId3"/>
            </p:custDataLst>
          </p:nvPr>
        </p:nvSpPr>
        <p:spPr>
          <a:xfrm>
            <a:off x="2438400" y="2786062"/>
            <a:ext cx="8534400" cy="642938"/>
          </a:xfrm>
          <a:prstGeom prst="rect">
            <a:avLst/>
          </a:prstGeom>
          <a:noFill/>
        </p:spPr>
        <p:txBody>
          <a:bodyPr vert="horz" rtlCol="0" anchor="ctr" anchorCtr="0">
            <a:noAutofit/>
          </a:bodyPr>
          <a:lstStyle/>
          <a:p>
            <a:r>
              <a:rPr 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Decide on the </a:t>
            </a:r>
            <a:r>
              <a:rPr lang="en-US" u="sng"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syntax</a:t>
            </a:r>
            <a:r>
              <a:rPr 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of the major data abstractions to be exchanged with other systems and make sure the chosen data abstractions are </a:t>
            </a:r>
            <a:r>
              <a:rPr lang="en-US" u="sng"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consistent </a:t>
            </a:r>
            <a:r>
              <a:rPr 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with the data from the interoperating systems.</a:t>
            </a:r>
          </a:p>
        </p:txBody>
      </p:sp>
      <p:sp>
        <p:nvSpPr>
          <p:cNvPr id="8" name="文本框 7">
            <a:extLst>
              <a:ext uri="{FF2B5EF4-FFF2-40B4-BE49-F238E27FC236}">
                <a16:creationId xmlns:a16="http://schemas.microsoft.com/office/drawing/2014/main" id="{21D6B5AB-1240-41C5-8CC1-9FFAB242A6A3}"/>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Make sure that components that communicate externally are hosted on processors that can reach the network</a:t>
            </a:r>
          </a:p>
        </p:txBody>
      </p:sp>
      <p:sp>
        <p:nvSpPr>
          <p:cNvPr id="9" name="文本框 8">
            <a:extLst>
              <a:ext uri="{FF2B5EF4-FFF2-40B4-BE49-F238E27FC236}">
                <a16:creationId xmlns:a16="http://schemas.microsoft.com/office/drawing/2014/main" id="{C56F4DC0-143B-4793-BC37-058E66F6173B}"/>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Decide on semantics of the major data abstractions to be exchanged with other systems and make sure the chosen data abstractions are consistent with the data from the interoperating systems.</a:t>
            </a:r>
          </a:p>
        </p:txBody>
      </p:sp>
      <p:sp>
        <p:nvSpPr>
          <p:cNvPr id="10" name="文本框 9">
            <a:extLst>
              <a:ext uri="{FF2B5EF4-FFF2-40B4-BE49-F238E27FC236}">
                <a16:creationId xmlns:a16="http://schemas.microsoft.com/office/drawing/2014/main" id="{85771B7A-BF53-4D84-8C3B-A0AB7E98E55F}"/>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Make sure that the interoperation with another system will never exhaust critical system resources</a:t>
            </a:r>
          </a:p>
        </p:txBody>
      </p:sp>
      <p:sp>
        <p:nvSpPr>
          <p:cNvPr id="11" name="矩形 10">
            <a:extLst>
              <a:ext uri="{FF2B5EF4-FFF2-40B4-BE49-F238E27FC236}">
                <a16:creationId xmlns:a16="http://schemas.microsoft.com/office/drawing/2014/main" id="{BEF72F14-DDD5-491C-BC40-8AAAB782E457}"/>
              </a:ext>
            </a:extLst>
          </p:cNvPr>
          <p:cNvSpPr>
            <a:spLocks noChangeAspect="1"/>
          </p:cNvSpPr>
          <p:nvPr>
            <p:custDataLst>
              <p:tags r:id="rId7"/>
            </p:custDataLst>
          </p:nvPr>
        </p:nvSpPr>
        <p:spPr>
          <a:xfrm>
            <a:off x="1571625" y="28503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30AABBC1-1299-4626-A7F3-0092A85914BE}"/>
              </a:ext>
            </a:extLst>
          </p:cNvPr>
          <p:cNvSpPr>
            <a:spLocks noChangeAspect="1"/>
          </p:cNvSpPr>
          <p:nvPr>
            <p:custDataLst>
              <p:tags r:id="rId8"/>
            </p:custDataLst>
          </p:nvPr>
        </p:nvSpPr>
        <p:spPr>
          <a:xfrm>
            <a:off x="1571625" y="370760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D1F80664-A79F-4DDA-86DE-52EE01945106}"/>
              </a:ext>
            </a:extLst>
          </p:cNvPr>
          <p:cNvSpPr>
            <a:spLocks noChangeAspect="1"/>
          </p:cNvSpPr>
          <p:nvPr>
            <p:custDataLst>
              <p:tags r:id="rId9"/>
            </p:custDataLst>
          </p:nvPr>
        </p:nvSpPr>
        <p:spPr>
          <a:xfrm>
            <a:off x="1571625" y="45648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13">
            <a:extLst>
              <a:ext uri="{FF2B5EF4-FFF2-40B4-BE49-F238E27FC236}">
                <a16:creationId xmlns:a16="http://schemas.microsoft.com/office/drawing/2014/main" id="{B1AFC6C0-DFF7-4F89-958F-A5C404339EDB}"/>
              </a:ext>
            </a:extLst>
          </p:cNvPr>
          <p:cNvSpPr>
            <a:spLocks noChangeAspect="1"/>
          </p:cNvSpPr>
          <p:nvPr>
            <p:custDataLst>
              <p:tags r:id="rId10"/>
            </p:custDataLst>
          </p:nvPr>
        </p:nvSpPr>
        <p:spPr>
          <a:xfrm>
            <a:off x="1571625" y="542210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8" name="文本框 27">
            <a:extLst>
              <a:ext uri="{FF2B5EF4-FFF2-40B4-BE49-F238E27FC236}">
                <a16:creationId xmlns:a16="http://schemas.microsoft.com/office/drawing/2014/main" id="{B98C8255-CA53-491D-B783-6DB66482C4BA}"/>
              </a:ext>
            </a:extLst>
          </p:cNvPr>
          <p:cNvSpPr txBox="1"/>
          <p:nvPr>
            <p:custDataLst>
              <p:tags r:id="rId11"/>
            </p:custDataLst>
          </p:nvPr>
        </p:nvSpPr>
        <p:spPr>
          <a:xfrm>
            <a:off x="357367" y="6040894"/>
            <a:ext cx="12014863" cy="707886"/>
          </a:xfrm>
          <a:prstGeom prst="rect">
            <a:avLst/>
          </a:prstGeom>
          <a:noFill/>
        </p:spPr>
        <p:txBody>
          <a:bodyPr vert="horz" wrap="square"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Answer B describes decisions we make regarding </a:t>
            </a:r>
            <a:r>
              <a:rPr kumimoji="0" lang="en-AU" sz="2000" b="0" i="0" u="sng"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mapping among architectural elements </a:t>
            </a:r>
            <a:endParaRPr kumimoji="0" lang="en-AU" sz="20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Answer C describes decisions we make regarding </a:t>
            </a:r>
            <a:r>
              <a:rPr kumimoji="0" lang="en-AU" sz="2000" b="0" i="0" u="sng"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resource management</a:t>
            </a:r>
            <a:endParaRPr kumimoji="0" lang="x-none" sz="2000" b="0" i="0" u="sng"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nvGrpSpPr>
          <p:cNvPr id="20" name="组合 19">
            <a:extLst>
              <a:ext uri="{FF2B5EF4-FFF2-40B4-BE49-F238E27FC236}">
                <a16:creationId xmlns:a16="http://schemas.microsoft.com/office/drawing/2014/main" id="{4797B52A-9BCA-4737-B10A-28933A905617}"/>
              </a:ext>
            </a:extLst>
          </p:cNvPr>
          <p:cNvGrpSpPr/>
          <p:nvPr>
            <p:custDataLst>
              <p:tags r:id="rId12"/>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251F5544-9CB3-497B-8FA9-013110A279DA}"/>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7" name="ColorBlock">
              <a:extLst>
                <a:ext uri="{FF2B5EF4-FFF2-40B4-BE49-F238E27FC236}">
                  <a16:creationId xmlns:a16="http://schemas.microsoft.com/office/drawing/2014/main" id="{28A065A3-D8A8-42AC-8DB6-837BF0587FCD}"/>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8" name="TypeText">
              <a:extLst>
                <a:ext uri="{FF2B5EF4-FFF2-40B4-BE49-F238E27FC236}">
                  <a16:creationId xmlns:a16="http://schemas.microsoft.com/office/drawing/2014/main" id="{783DF83A-5E3D-4251-9193-AC0585D91F99}"/>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Multiple Choice(multiple)</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2E75CCCE-D74F-4463-BFB2-5C86EABD07F5}"/>
                </a:ext>
              </a:extLst>
            </p:cNvPr>
            <p:cNvSpPr txBox="1"/>
            <p:nvPr>
              <p:custDataLst>
                <p:tags r:id="rId17"/>
              </p:custDataLst>
            </p:nvPr>
          </p:nvSpPr>
          <p:spPr>
            <a:xfrm>
              <a:off x="3276918"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7D295D74-8D5D-402B-91E8-368EF8531D84}"/>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7343722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Data Model</a:t>
            </a:r>
            <a:endParaRPr lang="en-US" dirty="0"/>
          </a:p>
        </p:txBody>
      </p:sp>
      <p:sp>
        <p:nvSpPr>
          <p:cNvPr id="3" name="Content Placeholder 2"/>
          <p:cNvSpPr>
            <a:spLocks noGrp="1"/>
          </p:cNvSpPr>
          <p:nvPr>
            <p:ph idx="1"/>
          </p:nvPr>
        </p:nvSpPr>
        <p:spPr/>
        <p:txBody>
          <a:bodyPr>
            <a:normAutofit/>
          </a:bodyPr>
          <a:lstStyle/>
          <a:p>
            <a:r>
              <a:rPr lang="en-US" altLang="zh-CN" dirty="0"/>
              <a:t>Determine the syntax and semantics of the major data abstractions to be exchanged</a:t>
            </a:r>
          </a:p>
          <a:p>
            <a:r>
              <a:rPr lang="en-US" dirty="0"/>
              <a:t>Ensure that these data abstractions are consistent with data from the interoperating systems</a:t>
            </a:r>
          </a:p>
          <a:p>
            <a:r>
              <a:rPr lang="en-US" dirty="0"/>
              <a:t>If a system’s data model is confidential, it is needed to transform to and from the data abstraction with which it interoperates</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spTree>
    <p:extLst>
      <p:ext uri="{BB962C8B-B14F-4D97-AF65-F5344CB8AC3E}">
        <p14:creationId xmlns:p14="http://schemas.microsoft.com/office/powerpoint/2010/main" val="2671449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Mapping among Architectural Elements</a:t>
            </a:r>
          </a:p>
        </p:txBody>
      </p:sp>
      <p:sp>
        <p:nvSpPr>
          <p:cNvPr id="3" name="Content Placeholder 2"/>
          <p:cNvSpPr>
            <a:spLocks noGrp="1"/>
          </p:cNvSpPr>
          <p:nvPr>
            <p:ph idx="1"/>
          </p:nvPr>
        </p:nvSpPr>
        <p:spPr/>
        <p:txBody>
          <a:bodyPr>
            <a:normAutofit/>
          </a:bodyPr>
          <a:lstStyle/>
          <a:p>
            <a:r>
              <a:rPr lang="en-US" altLang="zh-CN" sz="3600" dirty="0"/>
              <a:t>For interoperability, the critical mapping is that of components to processors </a:t>
            </a:r>
          </a:p>
          <a:p>
            <a:r>
              <a:rPr lang="en-US" sz="3600" dirty="0"/>
              <a:t>Make sure that components that communicate externally are hosted on processors that can reach the network</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spTree>
    <p:extLst>
      <p:ext uri="{BB962C8B-B14F-4D97-AF65-F5344CB8AC3E}">
        <p14:creationId xmlns:p14="http://schemas.microsoft.com/office/powerpoint/2010/main" val="4228226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1B50459-4B82-45CA-AAB0-97E557E652E5}"/>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You are an architect on the team that designs the architecture for a system with high interoperability  requirement. What design decisions regarding the </a:t>
            </a:r>
            <a:r>
              <a:rPr lang="en-AU" sz="2600" u="sng"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resource management </a:t>
            </a:r>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will you need to make? </a:t>
            </a:r>
          </a:p>
        </p:txBody>
      </p:sp>
      <p:sp>
        <p:nvSpPr>
          <p:cNvPr id="7" name="矩形: 圆角 6">
            <a:extLst>
              <a:ext uri="{FF2B5EF4-FFF2-40B4-BE49-F238E27FC236}">
                <a16:creationId xmlns:a16="http://schemas.microsoft.com/office/drawing/2014/main" id="{D39D44F6-4573-43B7-AD7F-94987F7CC29B}"/>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15C4218C-9633-4253-8101-CFA325DAB9F1}"/>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a16="http://schemas.microsoft.com/office/drawing/2014/main" id="{4B768200-5C2E-4F91-89C8-01C75824842E}"/>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F14AEEC3-9517-4814-935F-83D566F9DB55}"/>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id="{F874F1F4-38E3-4C88-AE67-6A68EDC5B78A}"/>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id="{7255AB1B-A3C2-4EC4-A700-28CCCB37828C}"/>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8198920D-72F7-43DB-B6C0-207851F6C260}"/>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B41F7EB2-9047-496C-8C4E-CCF77CC3D17A}"/>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8064188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Resource Management</a:t>
            </a:r>
          </a:p>
        </p:txBody>
      </p:sp>
      <p:sp>
        <p:nvSpPr>
          <p:cNvPr id="3" name="Content Placeholder 2"/>
          <p:cNvSpPr>
            <a:spLocks noGrp="1"/>
          </p:cNvSpPr>
          <p:nvPr>
            <p:ph idx="1"/>
          </p:nvPr>
        </p:nvSpPr>
        <p:spPr/>
        <p:txBody>
          <a:bodyPr>
            <a:normAutofit/>
          </a:bodyPr>
          <a:lstStyle/>
          <a:p>
            <a:r>
              <a:rPr lang="en-US" dirty="0"/>
              <a:t>Interoperation with another system can never exhaust critical system resources</a:t>
            </a:r>
          </a:p>
          <a:p>
            <a:pPr lvl="1"/>
            <a:r>
              <a:rPr lang="en-US" dirty="0"/>
              <a:t>E.g., can a flood of requests cause service to be denied</a:t>
            </a:r>
          </a:p>
          <a:p>
            <a:r>
              <a:rPr lang="en-US" altLang="zh-CN" dirty="0"/>
              <a:t>Resource load imposed by communications is acceptable</a:t>
            </a:r>
          </a:p>
          <a:p>
            <a:r>
              <a:rPr lang="en-US" dirty="0"/>
              <a:t>If interoperation requires that resources be shared among the participating systems, an adequate policy is in place</a:t>
            </a:r>
          </a:p>
          <a:p>
            <a:pPr lvl="1"/>
            <a:r>
              <a:rPr lang="en-US" dirty="0"/>
              <a:t>E.g., bandwidth scheduling for video sharing</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spTree>
    <p:extLst>
      <p:ext uri="{BB962C8B-B14F-4D97-AF65-F5344CB8AC3E}">
        <p14:creationId xmlns:p14="http://schemas.microsoft.com/office/powerpoint/2010/main" val="3635312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Binding Time</a:t>
            </a:r>
          </a:p>
        </p:txBody>
      </p:sp>
      <p:sp>
        <p:nvSpPr>
          <p:cNvPr id="3" name="Content Placeholder 2"/>
          <p:cNvSpPr>
            <a:spLocks noGrp="1"/>
          </p:cNvSpPr>
          <p:nvPr>
            <p:ph idx="1"/>
          </p:nvPr>
        </p:nvSpPr>
        <p:spPr/>
        <p:txBody>
          <a:bodyPr>
            <a:normAutofit/>
          </a:bodyPr>
          <a:lstStyle/>
          <a:p>
            <a:r>
              <a:rPr lang="en-US" sz="3600" dirty="0"/>
              <a:t>Determine when the systems become known to each other</a:t>
            </a:r>
          </a:p>
          <a:p>
            <a:r>
              <a:rPr lang="en-US" sz="3600" dirty="0"/>
              <a:t>It has a policy for dealing with binding to both known and unknown external systems</a:t>
            </a:r>
          </a:p>
          <a:p>
            <a:r>
              <a:rPr lang="en-US" sz="3600" dirty="0"/>
              <a:t>It has mechanisms to reject unacceptable bindings and to log such requests</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spTree>
    <p:extLst>
      <p:ext uri="{BB962C8B-B14F-4D97-AF65-F5344CB8AC3E}">
        <p14:creationId xmlns:p14="http://schemas.microsoft.com/office/powerpoint/2010/main" val="4284925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Interoperability refers to the ability of systems to usefully exchange information. </a:t>
            </a:r>
          </a:p>
          <a:p>
            <a:r>
              <a:rPr lang="en-US" dirty="0"/>
              <a:t>Achieving interoperability involves the relevant systems locating each other and then managing the interfaces so that they can exchange information.</a:t>
            </a:r>
          </a:p>
        </p:txBody>
      </p:sp>
      <p:sp>
        <p:nvSpPr>
          <p:cNvPr id="4" name="Footer Placeholder 3"/>
          <p:cNvSpPr>
            <a:spLocks noGrp="1"/>
          </p:cNvSpPr>
          <p:nvPr>
            <p:ph type="ftr" sz="quarter" idx="4294967295"/>
          </p:nvPr>
        </p:nvSpPr>
        <p:spPr>
          <a:xfrm>
            <a:off x="0" y="6308725"/>
            <a:ext cx="6337300" cy="365125"/>
          </a:xfrm>
          <a:prstGeom prst="rect">
            <a:avLst/>
          </a:prstGeom>
        </p:spPr>
        <p:txBody>
          <a:bodyPr/>
          <a:lstStyle/>
          <a:p>
            <a:r>
              <a:rPr lang="en-AU"/>
              <a:t>© Software Architecture</a:t>
            </a:r>
            <a:endParaRPr lang="en-AU" dirty="0"/>
          </a:p>
        </p:txBody>
      </p:sp>
    </p:spTree>
    <p:extLst>
      <p:ext uri="{BB962C8B-B14F-4D97-AF65-F5344CB8AC3E}">
        <p14:creationId xmlns:p14="http://schemas.microsoft.com/office/powerpoint/2010/main" val="10596746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4EB3806-FD7D-4C5F-AE7E-9F1EF1B4CDCE}"/>
              </a:ext>
            </a:extLst>
          </p:cNvPr>
          <p:cNvSpPr txBox="1"/>
          <p:nvPr/>
        </p:nvSpPr>
        <p:spPr>
          <a:xfrm>
            <a:off x="935656" y="1607568"/>
            <a:ext cx="10320688" cy="3929281"/>
          </a:xfrm>
          <a:prstGeom prst="rect">
            <a:avLst/>
          </a:prstGeom>
          <a:noFill/>
        </p:spPr>
        <p:txBody>
          <a:bodyPr wrap="square">
            <a:spAutoFit/>
          </a:bodyPr>
          <a:lstStyle/>
          <a:p>
            <a:pPr marL="0" lvl="1" algn="ctr">
              <a:lnSpc>
                <a:spcPct val="90000"/>
              </a:lnSpc>
              <a:spcBef>
                <a:spcPts val="1000"/>
              </a:spcBef>
            </a:pPr>
            <a:r>
              <a:rPr lang="en-GB" altLang="zh-CN" sz="4400" dirty="0"/>
              <a:t>Universal Adaptor: A Novel Approach to Supporting Multi-protocol Service Discovery in Pervasive Computing</a:t>
            </a:r>
          </a:p>
          <a:p>
            <a:pPr marL="228600" lvl="1" indent="-228600">
              <a:lnSpc>
                <a:spcPct val="90000"/>
              </a:lnSpc>
              <a:spcBef>
                <a:spcPts val="1000"/>
              </a:spcBef>
              <a:buFont typeface="Arial" panose="020B0604020202020204" pitchFamily="34" charset="0"/>
              <a:buChar char="•"/>
            </a:pPr>
            <a:endParaRPr lang="en-GB" altLang="zh-CN" sz="2800" dirty="0"/>
          </a:p>
          <a:p>
            <a:pPr marL="0" lvl="1">
              <a:lnSpc>
                <a:spcPct val="90000"/>
              </a:lnSpc>
              <a:spcBef>
                <a:spcPts val="1000"/>
              </a:spcBef>
            </a:pPr>
            <a:r>
              <a:rPr lang="en-GB" altLang="zh-CN" sz="2000" dirty="0"/>
              <a:t>Joanna Izabela Siebert, </a:t>
            </a:r>
            <a:r>
              <a:rPr lang="en-GB" altLang="zh-CN" sz="2000" dirty="0" err="1"/>
              <a:t>Jiannong</a:t>
            </a:r>
            <a:r>
              <a:rPr lang="en-GB" altLang="zh-CN" sz="2000" dirty="0"/>
              <a:t> Cao, Yu Zhou, </a:t>
            </a:r>
            <a:r>
              <a:rPr lang="en-GB" altLang="zh-CN" sz="2000" dirty="0" err="1"/>
              <a:t>Miaomiao</a:t>
            </a:r>
            <a:r>
              <a:rPr lang="en-GB" altLang="zh-CN" sz="2000" dirty="0"/>
              <a:t> Wang, and </a:t>
            </a:r>
            <a:r>
              <a:rPr lang="en-GB" altLang="zh-CN" sz="2000" dirty="0" err="1"/>
              <a:t>Vaskar</a:t>
            </a:r>
            <a:r>
              <a:rPr lang="en-GB" altLang="zh-CN" sz="2000" dirty="0"/>
              <a:t> </a:t>
            </a:r>
            <a:r>
              <a:rPr lang="en-GB" altLang="zh-CN" sz="2000" dirty="0" err="1"/>
              <a:t>Raychoudhury</a:t>
            </a:r>
            <a:r>
              <a:rPr lang="en-GB" altLang="zh-CN" sz="2000" dirty="0"/>
              <a:t>, </a:t>
            </a:r>
          </a:p>
          <a:p>
            <a:pPr marL="228600" lvl="1" indent="-228600">
              <a:lnSpc>
                <a:spcPct val="90000"/>
              </a:lnSpc>
              <a:spcBef>
                <a:spcPts val="1000"/>
              </a:spcBef>
              <a:buFont typeface="Arial" panose="020B0604020202020204" pitchFamily="34" charset="0"/>
              <a:buChar char="•"/>
            </a:pPr>
            <a:endParaRPr lang="en-GB" altLang="zh-CN" sz="2000" dirty="0"/>
          </a:p>
          <a:p>
            <a:pPr marL="0" lvl="1">
              <a:lnSpc>
                <a:spcPct val="90000"/>
              </a:lnSpc>
              <a:spcBef>
                <a:spcPts val="1000"/>
              </a:spcBef>
            </a:pPr>
            <a:r>
              <a:rPr lang="en-GB" altLang="zh-CN" sz="2000" dirty="0"/>
              <a:t>In Proceedings of International Conference on Embedded and Ubiquitous Computing (EUC’07), pp. 683-693, December, 2007,</a:t>
            </a:r>
          </a:p>
        </p:txBody>
      </p:sp>
    </p:spTree>
    <p:extLst>
      <p:ext uri="{BB962C8B-B14F-4D97-AF65-F5344CB8AC3E}">
        <p14:creationId xmlns:p14="http://schemas.microsoft.com/office/powerpoint/2010/main" val="61001663"/>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a:xfrm>
            <a:off x="1222408" y="409074"/>
            <a:ext cx="9369393" cy="838200"/>
          </a:xfrm>
        </p:spPr>
        <p:txBody>
          <a:bodyPr/>
          <a:lstStyle/>
          <a:p>
            <a:pPr eaLnBrk="1" hangingPunct="1">
              <a:defRPr/>
            </a:pPr>
            <a:r>
              <a:rPr lang="en-GB" altLang="zh-TW" sz="3600" dirty="0">
                <a:latin typeface="Times New Roman" pitchFamily="18" charset="0"/>
                <a:cs typeface="Times New Roman" pitchFamily="18" charset="0"/>
              </a:rPr>
              <a:t>Your task</a:t>
            </a:r>
            <a:endParaRPr lang="en-US" altLang="zh-TW" sz="3600" dirty="0">
              <a:latin typeface="Times New Roman" pitchFamily="18" charset="0"/>
              <a:cs typeface="Times New Roman" pitchFamily="18" charset="0"/>
            </a:endParaRPr>
          </a:p>
        </p:txBody>
      </p:sp>
      <p:sp>
        <p:nvSpPr>
          <p:cNvPr id="44035" name="Rectangle 4"/>
          <p:cNvSpPr>
            <a:spLocks noGrp="1" noChangeArrowheads="1"/>
          </p:cNvSpPr>
          <p:nvPr>
            <p:ph type="body" idx="1"/>
          </p:nvPr>
        </p:nvSpPr>
        <p:spPr>
          <a:xfrm>
            <a:off x="904775" y="1676400"/>
            <a:ext cx="9763225" cy="4493394"/>
          </a:xfrm>
        </p:spPr>
        <p:txBody>
          <a:bodyPr>
            <a:normAutofit/>
          </a:bodyPr>
          <a:lstStyle/>
          <a:p>
            <a:pPr>
              <a:lnSpc>
                <a:spcPct val="100000"/>
              </a:lnSpc>
            </a:pPr>
            <a:r>
              <a:rPr lang="en-GB" altLang="zh-TW" dirty="0"/>
              <a:t>While listening to this part of our topic, try to think about this question “</a:t>
            </a:r>
            <a:r>
              <a:rPr lang="en-GB" altLang="zh-TW" dirty="0">
                <a:highlight>
                  <a:srgbClr val="FFFF00"/>
                </a:highlight>
              </a:rPr>
              <a:t>which tactics was used in this research to achieve interoperability between the discovery mechanisms?</a:t>
            </a:r>
            <a:r>
              <a:rPr lang="en-GB" altLang="zh-TW" dirty="0"/>
              <a:t>”</a:t>
            </a:r>
            <a:endParaRPr lang="zh-TW" altLang="en-US" dirty="0"/>
          </a:p>
        </p:txBody>
      </p:sp>
      <p:pic>
        <p:nvPicPr>
          <p:cNvPr id="4" name="Picture 5">
            <a:extLst>
              <a:ext uri="{FF2B5EF4-FFF2-40B4-BE49-F238E27FC236}">
                <a16:creationId xmlns:a16="http://schemas.microsoft.com/office/drawing/2014/main" id="{9D10487C-615A-44B7-A412-67B242624C9C}"/>
              </a:ext>
            </a:extLst>
          </p:cNvPr>
          <p:cNvPicPr>
            <a:picLocks noChangeAspect="1"/>
          </p:cNvPicPr>
          <p:nvPr/>
        </p:nvPicPr>
        <p:blipFill rotWithShape="1">
          <a:blip r:embed="rId3"/>
          <a:srcRect t="3903" b="50663"/>
          <a:stretch/>
        </p:blipFill>
        <p:spPr>
          <a:xfrm>
            <a:off x="5420492" y="3038721"/>
            <a:ext cx="6771508" cy="3979945"/>
          </a:xfrm>
          <a:prstGeom prst="rect">
            <a:avLst/>
          </a:prstGeom>
        </p:spPr>
      </p:pic>
    </p:spTree>
    <p:extLst>
      <p:ext uri="{BB962C8B-B14F-4D97-AF65-F5344CB8AC3E}">
        <p14:creationId xmlns:p14="http://schemas.microsoft.com/office/powerpoint/2010/main" val="4968266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a:xfrm>
            <a:off x="1524001" y="457200"/>
            <a:ext cx="8791575" cy="838200"/>
          </a:xfrm>
        </p:spPr>
        <p:txBody>
          <a:bodyPr/>
          <a:lstStyle/>
          <a:p>
            <a:pPr eaLnBrk="1" hangingPunct="1">
              <a:defRPr/>
            </a:pPr>
            <a:r>
              <a:rPr lang="en-US" altLang="zh-TW" sz="3600" dirty="0">
                <a:latin typeface="Times New Roman" pitchFamily="18" charset="0"/>
                <a:cs typeface="Times New Roman" pitchFamily="18" charset="0"/>
              </a:rPr>
              <a:t>Background</a:t>
            </a:r>
          </a:p>
        </p:txBody>
      </p:sp>
      <p:sp>
        <p:nvSpPr>
          <p:cNvPr id="43011" name="Rectangle 3"/>
          <p:cNvSpPr>
            <a:spLocks noGrp="1" noChangeArrowheads="1"/>
          </p:cNvSpPr>
          <p:nvPr>
            <p:ph type="body" idx="1"/>
          </p:nvPr>
        </p:nvSpPr>
        <p:spPr>
          <a:xfrm>
            <a:off x="1524000" y="1524000"/>
            <a:ext cx="8991600" cy="4953000"/>
          </a:xfrm>
        </p:spPr>
        <p:txBody>
          <a:bodyPr/>
          <a:lstStyle/>
          <a:p>
            <a:r>
              <a:rPr lang="en-US" altLang="zh-CN" dirty="0"/>
              <a:t>Heterogeneity - different environments supported by different service management systems, which may use standard protocols as well as tailored made mechanisms</a:t>
            </a:r>
          </a:p>
          <a:p>
            <a:pPr lvl="1"/>
            <a:r>
              <a:rPr lang="en-US" altLang="zh-TW" dirty="0"/>
              <a:t>software, </a:t>
            </a:r>
          </a:p>
          <a:p>
            <a:pPr lvl="1"/>
            <a:r>
              <a:rPr lang="en-US" altLang="zh-TW" dirty="0"/>
              <a:t>hardware devices</a:t>
            </a:r>
            <a:r>
              <a:rPr lang="en-US" altLang="zh-CN" dirty="0"/>
              <a:t>, </a:t>
            </a:r>
          </a:p>
          <a:p>
            <a:pPr lvl="1"/>
            <a:r>
              <a:rPr lang="en-US" altLang="zh-TW" dirty="0"/>
              <a:t>network infrastructures</a:t>
            </a:r>
          </a:p>
          <a:p>
            <a:pPr lvl="1"/>
            <a:endParaRPr lang="en-US" altLang="zh-TW" sz="1800" dirty="0"/>
          </a:p>
          <a:p>
            <a:r>
              <a:rPr lang="en-US" altLang="zh-TW" dirty="0"/>
              <a:t>Diverse service discovery mechanisms</a:t>
            </a:r>
          </a:p>
        </p:txBody>
      </p:sp>
      <p:sp>
        <p:nvSpPr>
          <p:cNvPr id="545796" name="Rectangle 4"/>
          <p:cNvSpPr>
            <a:spLocks noChangeArrowheads="1"/>
          </p:cNvSpPr>
          <p:nvPr/>
        </p:nvSpPr>
        <p:spPr bwMode="auto">
          <a:xfrm>
            <a:off x="1905000" y="5642843"/>
            <a:ext cx="8610600" cy="424732"/>
          </a:xfrm>
          <a:prstGeom prst="rect">
            <a:avLst/>
          </a:prstGeom>
          <a:noFill/>
          <a:ln w="9525">
            <a:noFill/>
            <a:miter lim="800000"/>
            <a:headEnd/>
            <a:tailEnd/>
          </a:ln>
        </p:spPr>
        <p:txBody>
          <a:bodyPr>
            <a:spAutoFit/>
          </a:bodyPr>
          <a:lstStyle/>
          <a:p>
            <a:pPr>
              <a:lnSpc>
                <a:spcPct val="90000"/>
              </a:lnSpc>
              <a:spcBef>
                <a:spcPct val="20000"/>
              </a:spcBef>
              <a:buClr>
                <a:schemeClr val="folHlink"/>
              </a:buClr>
              <a:buSzPct val="90000"/>
              <a:buFont typeface="Wingdings" pitchFamily="2" charset="2"/>
              <a:buNone/>
            </a:pPr>
            <a:r>
              <a:rPr lang="en-GB" altLang="zh-TW" sz="2400" b="1" u="sng" dirty="0">
                <a:solidFill>
                  <a:srgbClr val="FF0000"/>
                </a:solidFill>
                <a:ea typeface="新細明體" charset="-120"/>
              </a:rPr>
              <a:t>How to integrate or bridge these service discovery schemes ?</a:t>
            </a:r>
            <a:endParaRPr lang="en-US" altLang="zh-TW" sz="2400" b="1" u="sng" dirty="0">
              <a:solidFill>
                <a:srgbClr val="FF0000"/>
              </a:solidFill>
              <a:ea typeface="新細明體" charset="-120"/>
            </a:endParaRPr>
          </a:p>
        </p:txBody>
      </p:sp>
    </p:spTree>
    <p:extLst>
      <p:ext uri="{BB962C8B-B14F-4D97-AF65-F5344CB8AC3E}">
        <p14:creationId xmlns:p14="http://schemas.microsoft.com/office/powerpoint/2010/main" val="1044785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57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A1A1C4-4227-4F2C-8AA1-BB8792D9C1C3}"/>
              </a:ext>
            </a:extLst>
          </p:cNvPr>
          <p:cNvSpPr>
            <a:spLocks noGrp="1"/>
          </p:cNvSpPr>
          <p:nvPr>
            <p:ph type="title"/>
          </p:nvPr>
        </p:nvSpPr>
        <p:spPr/>
        <p:txBody>
          <a:bodyPr/>
          <a:lstStyle/>
          <a:p>
            <a:r>
              <a:rPr lang="en-US" altLang="zh-CN" dirty="0"/>
              <a:t>Motivation</a:t>
            </a:r>
            <a:endParaRPr lang="zh-CN" altLang="en-US" dirty="0"/>
          </a:p>
        </p:txBody>
      </p:sp>
      <p:sp>
        <p:nvSpPr>
          <p:cNvPr id="3" name="内容占位符 2">
            <a:extLst>
              <a:ext uri="{FF2B5EF4-FFF2-40B4-BE49-F238E27FC236}">
                <a16:creationId xmlns:a16="http://schemas.microsoft.com/office/drawing/2014/main" id="{20972095-A6A7-43D4-B8F5-F34CD4CA54CC}"/>
              </a:ext>
            </a:extLst>
          </p:cNvPr>
          <p:cNvSpPr>
            <a:spLocks noGrp="1"/>
          </p:cNvSpPr>
          <p:nvPr>
            <p:ph idx="1"/>
          </p:nvPr>
        </p:nvSpPr>
        <p:spPr/>
        <p:txBody>
          <a:bodyPr>
            <a:normAutofit/>
          </a:bodyPr>
          <a:lstStyle/>
          <a:p>
            <a:r>
              <a:rPr lang="en-US" altLang="zh-CN" sz="3600" dirty="0"/>
              <a:t>The system provides a service to be used by a collection of unknown systems, e.g., Google Maps</a:t>
            </a:r>
          </a:p>
          <a:p>
            <a:r>
              <a:rPr lang="en-US" altLang="zh-CN" sz="3600" dirty="0"/>
              <a:t>The system is constructed from existing systems, for example</a:t>
            </a:r>
          </a:p>
          <a:p>
            <a:pPr lvl="1"/>
            <a:r>
              <a:rPr lang="en-US" altLang="zh-CN" sz="3200" dirty="0"/>
              <a:t>Producing a representation of what was sensed</a:t>
            </a:r>
          </a:p>
          <a:p>
            <a:pPr lvl="1"/>
            <a:r>
              <a:rPr lang="en-US" altLang="zh-CN" sz="3200" dirty="0"/>
              <a:t>Interpreting the data</a:t>
            </a:r>
          </a:p>
          <a:p>
            <a:pPr lvl="1"/>
            <a:r>
              <a:rPr lang="en-US" altLang="zh-CN" sz="3200" dirty="0"/>
              <a:t>Processing the raw data</a:t>
            </a:r>
          </a:p>
          <a:p>
            <a:pPr lvl="1"/>
            <a:r>
              <a:rPr lang="en-US" altLang="zh-CN" sz="3200" dirty="0"/>
              <a:t>Sensing the environment</a:t>
            </a:r>
          </a:p>
          <a:p>
            <a:pPr lvl="1"/>
            <a:endParaRPr lang="zh-CN" altLang="en-US" sz="3200" dirty="0"/>
          </a:p>
        </p:txBody>
      </p:sp>
      <p:sp>
        <p:nvSpPr>
          <p:cNvPr id="4" name="页脚占位符 3">
            <a:extLst>
              <a:ext uri="{FF2B5EF4-FFF2-40B4-BE49-F238E27FC236}">
                <a16:creationId xmlns:a16="http://schemas.microsoft.com/office/drawing/2014/main" id="{642E9698-6814-4C8F-B936-02EF67C86D08}"/>
              </a:ext>
            </a:extLst>
          </p:cNvPr>
          <p:cNvSpPr>
            <a:spLocks noGrp="1"/>
          </p:cNvSpPr>
          <p:nvPr>
            <p:ph type="ftr" sz="quarter" idx="4294967295"/>
          </p:nvPr>
        </p:nvSpPr>
        <p:spPr>
          <a:xfrm>
            <a:off x="0" y="6356350"/>
            <a:ext cx="6337300" cy="365125"/>
          </a:xfrm>
          <a:prstGeom prst="rect">
            <a:avLst/>
          </a:prstGeom>
        </p:spPr>
        <p:txBody>
          <a:bodyPr/>
          <a:lstStyle/>
          <a:p>
            <a:r>
              <a:rPr lang="en-US"/>
              <a:t>© Software Architecture</a:t>
            </a:r>
            <a:endParaRPr lang="en-AU" dirty="0"/>
          </a:p>
        </p:txBody>
      </p:sp>
    </p:spTree>
    <p:extLst>
      <p:ext uri="{BB962C8B-B14F-4D97-AF65-F5344CB8AC3E}">
        <p14:creationId xmlns:p14="http://schemas.microsoft.com/office/powerpoint/2010/main" val="3399814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a:xfrm>
            <a:off x="1800226" y="457200"/>
            <a:ext cx="8791575" cy="838200"/>
          </a:xfrm>
        </p:spPr>
        <p:txBody>
          <a:bodyPr/>
          <a:lstStyle/>
          <a:p>
            <a:pPr eaLnBrk="1" hangingPunct="1">
              <a:defRPr/>
            </a:pPr>
            <a:r>
              <a:rPr lang="en-GB" altLang="zh-TW" sz="3600" dirty="0">
                <a:latin typeface="Times New Roman" pitchFamily="18" charset="0"/>
                <a:cs typeface="Times New Roman" pitchFamily="18" charset="0"/>
              </a:rPr>
              <a:t>Interoperability Requirements</a:t>
            </a:r>
            <a:endParaRPr lang="en-US" altLang="zh-TW" sz="3600" dirty="0">
              <a:latin typeface="Times New Roman" pitchFamily="18" charset="0"/>
              <a:cs typeface="Times New Roman" pitchFamily="18" charset="0"/>
            </a:endParaRPr>
          </a:p>
        </p:txBody>
      </p:sp>
      <p:sp>
        <p:nvSpPr>
          <p:cNvPr id="44035" name="Rectangle 4"/>
          <p:cNvSpPr>
            <a:spLocks noGrp="1" noChangeArrowheads="1"/>
          </p:cNvSpPr>
          <p:nvPr>
            <p:ph type="body" idx="1"/>
          </p:nvPr>
        </p:nvSpPr>
        <p:spPr>
          <a:xfrm>
            <a:off x="904775" y="1676400"/>
            <a:ext cx="9763225" cy="4493394"/>
          </a:xfrm>
        </p:spPr>
        <p:txBody>
          <a:bodyPr>
            <a:normAutofit fontScale="92500" lnSpcReduction="10000"/>
          </a:bodyPr>
          <a:lstStyle/>
          <a:p>
            <a:pPr>
              <a:lnSpc>
                <a:spcPct val="80000"/>
              </a:lnSpc>
            </a:pPr>
            <a:r>
              <a:rPr lang="en-GB" altLang="zh-TW" dirty="0"/>
              <a:t>No change</a:t>
            </a:r>
            <a:r>
              <a:rPr lang="en-GB" altLang="zh-CN" dirty="0"/>
              <a:t> should be imposed on</a:t>
            </a:r>
            <a:r>
              <a:rPr lang="en-GB" altLang="zh-TW" dirty="0"/>
              <a:t> </a:t>
            </a:r>
            <a:r>
              <a:rPr lang="en-GB" altLang="zh-CN" dirty="0"/>
              <a:t>the </a:t>
            </a:r>
            <a:r>
              <a:rPr lang="en-GB" altLang="zh-TW" dirty="0"/>
              <a:t>existing service discovery mechanisms</a:t>
            </a:r>
          </a:p>
          <a:p>
            <a:pPr>
              <a:lnSpc>
                <a:spcPct val="80000"/>
              </a:lnSpc>
            </a:pPr>
            <a:endParaRPr lang="en-GB" altLang="zh-TW" dirty="0"/>
          </a:p>
          <a:p>
            <a:pPr>
              <a:lnSpc>
                <a:spcPct val="80000"/>
              </a:lnSpc>
            </a:pPr>
            <a:r>
              <a:rPr lang="en-GB" altLang="zh-TW" dirty="0"/>
              <a:t>No change</a:t>
            </a:r>
            <a:r>
              <a:rPr lang="en-GB" altLang="zh-CN" dirty="0"/>
              <a:t> should be imposed on</a:t>
            </a:r>
            <a:r>
              <a:rPr lang="en-GB" altLang="zh-TW" dirty="0"/>
              <a:t> </a:t>
            </a:r>
            <a:r>
              <a:rPr lang="en-GB" altLang="zh-CN" dirty="0"/>
              <a:t>the </a:t>
            </a:r>
            <a:r>
              <a:rPr lang="en-GB" altLang="zh-TW" dirty="0"/>
              <a:t>services registered in domains</a:t>
            </a:r>
          </a:p>
          <a:p>
            <a:pPr>
              <a:lnSpc>
                <a:spcPct val="80000"/>
              </a:lnSpc>
            </a:pPr>
            <a:endParaRPr lang="en-GB" altLang="zh-TW" dirty="0"/>
          </a:p>
          <a:p>
            <a:pPr>
              <a:lnSpc>
                <a:spcPct val="80000"/>
              </a:lnSpc>
            </a:pPr>
            <a:r>
              <a:rPr lang="en-GB" altLang="zh-TW" dirty="0"/>
              <a:t>No functionality of the environment</a:t>
            </a:r>
            <a:r>
              <a:rPr lang="en-GB" altLang="zh-CN" dirty="0"/>
              <a:t> should be </a:t>
            </a:r>
            <a:r>
              <a:rPr lang="en-GB" altLang="zh-TW" dirty="0"/>
              <a:t>compromise</a:t>
            </a:r>
            <a:r>
              <a:rPr lang="en-GB" altLang="zh-CN" dirty="0"/>
              <a:t>d</a:t>
            </a:r>
          </a:p>
          <a:p>
            <a:pPr>
              <a:lnSpc>
                <a:spcPct val="80000"/>
              </a:lnSpc>
            </a:pPr>
            <a:endParaRPr lang="en-GB" altLang="zh-CN" dirty="0"/>
          </a:p>
          <a:p>
            <a:pPr>
              <a:lnSpc>
                <a:spcPct val="80000"/>
              </a:lnSpc>
            </a:pPr>
            <a:r>
              <a:rPr lang="en-GB" altLang="zh-CN" dirty="0"/>
              <a:t>The system should be </a:t>
            </a:r>
            <a:r>
              <a:rPr lang="en-GB" altLang="zh-TW" dirty="0"/>
              <a:t>lightweight</a:t>
            </a:r>
            <a:r>
              <a:rPr lang="en-GB" altLang="zh-CN" dirty="0"/>
              <a:t>, </a:t>
            </a:r>
            <a:r>
              <a:rPr lang="en-GB" altLang="zh-TW" dirty="0"/>
              <a:t>scalable</a:t>
            </a:r>
            <a:r>
              <a:rPr lang="en-GB" altLang="zh-CN" dirty="0"/>
              <a:t>, and extendable</a:t>
            </a:r>
          </a:p>
          <a:p>
            <a:pPr>
              <a:lnSpc>
                <a:spcPct val="80000"/>
              </a:lnSpc>
            </a:pPr>
            <a:endParaRPr lang="en-GB" altLang="zh-TW" dirty="0"/>
          </a:p>
          <a:p>
            <a:pPr>
              <a:lnSpc>
                <a:spcPct val="80000"/>
              </a:lnSpc>
            </a:pPr>
            <a:r>
              <a:rPr lang="en-GB" altLang="zh-TW" dirty="0"/>
              <a:t>Support both </a:t>
            </a:r>
            <a:r>
              <a:rPr lang="en-GB" altLang="zh-CN" dirty="0"/>
              <a:t>standard and tailor-made </a:t>
            </a:r>
            <a:r>
              <a:rPr lang="en-GB" altLang="zh-TW" dirty="0"/>
              <a:t>service discovery mechanisms</a:t>
            </a:r>
            <a:endParaRPr lang="zh-TW" altLang="en-US" dirty="0"/>
          </a:p>
        </p:txBody>
      </p:sp>
    </p:spTree>
    <p:extLst>
      <p:ext uri="{BB962C8B-B14F-4D97-AF65-F5344CB8AC3E}">
        <p14:creationId xmlns:p14="http://schemas.microsoft.com/office/powerpoint/2010/main" val="2207317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9" name="Picture 4" descr="untitled2"/>
          <p:cNvPicPr>
            <a:picLocks noGrp="1" noChangeAspect="1" noChangeArrowheads="1"/>
          </p:cNvPicPr>
          <p:nvPr>
            <p:ph type="body" idx="1"/>
          </p:nvPr>
        </p:nvPicPr>
        <p:blipFill>
          <a:blip r:embed="rId3"/>
          <a:srcRect/>
          <a:stretch>
            <a:fillRect/>
          </a:stretch>
        </p:blipFill>
        <p:spPr>
          <a:xfrm>
            <a:off x="566001" y="794740"/>
            <a:ext cx="5295784" cy="6063260"/>
          </a:xfrm>
          <a:noFill/>
        </p:spPr>
      </p:pic>
      <p:sp>
        <p:nvSpPr>
          <p:cNvPr id="549890" name="Rectangle 2"/>
          <p:cNvSpPr>
            <a:spLocks noGrp="1" noChangeArrowheads="1"/>
          </p:cNvSpPr>
          <p:nvPr>
            <p:ph type="title"/>
          </p:nvPr>
        </p:nvSpPr>
        <p:spPr>
          <a:xfrm>
            <a:off x="1800226" y="457200"/>
            <a:ext cx="8791575" cy="838200"/>
          </a:xfrm>
        </p:spPr>
        <p:txBody>
          <a:bodyPr/>
          <a:lstStyle/>
          <a:p>
            <a:pPr eaLnBrk="1" hangingPunct="1">
              <a:defRPr/>
            </a:pPr>
            <a:r>
              <a:rPr lang="en-US" altLang="zh-TW" sz="3600" dirty="0">
                <a:latin typeface="Times New Roman" pitchFamily="18" charset="0"/>
                <a:cs typeface="Times New Roman" pitchFamily="18" charset="0"/>
              </a:rPr>
              <a:t>System Model </a:t>
            </a:r>
            <a:r>
              <a:rPr lang="en-US" altLang="zh-CN" sz="3600" dirty="0">
                <a:latin typeface="Times New Roman" pitchFamily="18" charset="0"/>
                <a:cs typeface="Times New Roman" pitchFamily="18" charset="0"/>
              </a:rPr>
              <a:t>and Architecture</a:t>
            </a:r>
            <a:endParaRPr lang="en-US" altLang="zh-TW" sz="3600" dirty="0">
              <a:latin typeface="Times New Roman" pitchFamily="18" charset="0"/>
              <a:cs typeface="Times New Roman" pitchFamily="18" charset="0"/>
            </a:endParaRPr>
          </a:p>
        </p:txBody>
      </p:sp>
      <p:sp>
        <p:nvSpPr>
          <p:cNvPr id="549893" name="Rectangle 5"/>
          <p:cNvSpPr>
            <a:spLocks noChangeArrowheads="1"/>
          </p:cNvSpPr>
          <p:nvPr/>
        </p:nvSpPr>
        <p:spPr bwMode="auto">
          <a:xfrm>
            <a:off x="6629400" y="1600200"/>
            <a:ext cx="3810000" cy="4592638"/>
          </a:xfrm>
          <a:prstGeom prst="rect">
            <a:avLst/>
          </a:prstGeom>
          <a:noFill/>
          <a:ln w="9525">
            <a:noFill/>
            <a:miter lim="800000"/>
            <a:headEnd/>
            <a:tailEnd/>
          </a:ln>
        </p:spPr>
        <p:txBody>
          <a:bodyPr anchor="ctr">
            <a:spAutoFit/>
          </a:bodyPr>
          <a:lstStyle/>
          <a:p>
            <a:pPr marL="342900" indent="-342900" eaLnBrk="0" hangingPunct="0">
              <a:spcBef>
                <a:spcPct val="20000"/>
              </a:spcBef>
              <a:buClr>
                <a:schemeClr val="folHlink"/>
              </a:buClr>
              <a:buSzPct val="90000"/>
              <a:buBlip>
                <a:blip r:embed="rId4"/>
              </a:buBlip>
              <a:defRPr/>
            </a:pPr>
            <a:r>
              <a:rPr lang="en-GB" altLang="zh-TW" sz="2000" b="1" dirty="0">
                <a:latin typeface="Times New Roman" pitchFamily="18" charset="0"/>
              </a:rPr>
              <a:t>Environment </a:t>
            </a:r>
          </a:p>
          <a:p>
            <a:pPr marL="742950" lvl="1" indent="-285750" eaLnBrk="0" hangingPunct="0">
              <a:spcBef>
                <a:spcPct val="20000"/>
              </a:spcBef>
              <a:buClr>
                <a:schemeClr val="hlink"/>
              </a:buClr>
              <a:buSzPct val="90000"/>
              <a:buBlip>
                <a:blip r:embed="rId5"/>
              </a:buBlip>
              <a:defRPr/>
            </a:pPr>
            <a:r>
              <a:rPr lang="en-GB" altLang="zh-TW" dirty="0">
                <a:latin typeface="Times New Roman" pitchFamily="18" charset="0"/>
              </a:rPr>
              <a:t>Service Discovery Domain, </a:t>
            </a:r>
            <a:r>
              <a:rPr lang="en-GB" altLang="zh-CN" dirty="0">
                <a:latin typeface="Times New Roman" pitchFamily="18" charset="0"/>
              </a:rPr>
              <a:t>where a</a:t>
            </a:r>
            <a:r>
              <a:rPr lang="en-GB" altLang="zh-TW" dirty="0">
                <a:latin typeface="Times New Roman" pitchFamily="18" charset="0"/>
              </a:rPr>
              <a:t> </a:t>
            </a:r>
            <a:r>
              <a:rPr lang="en-GB" altLang="zh-CN" dirty="0">
                <a:latin typeface="Times New Roman" pitchFamily="18" charset="0"/>
              </a:rPr>
              <a:t>native </a:t>
            </a:r>
            <a:r>
              <a:rPr lang="en-GB" altLang="zh-TW" dirty="0">
                <a:latin typeface="Times New Roman" pitchFamily="18" charset="0"/>
              </a:rPr>
              <a:t>service discovery </a:t>
            </a:r>
            <a:r>
              <a:rPr lang="en-GB" altLang="zh-CN" dirty="0">
                <a:latin typeface="Times New Roman" pitchFamily="18" charset="0"/>
              </a:rPr>
              <a:t>system</a:t>
            </a:r>
            <a:r>
              <a:rPr lang="en-GB" altLang="zh-TW" dirty="0">
                <a:latin typeface="Times New Roman" pitchFamily="18" charset="0"/>
              </a:rPr>
              <a:t> is able to find a specified resources if </a:t>
            </a:r>
            <a:r>
              <a:rPr lang="en-GB" altLang="zh-CN" dirty="0">
                <a:latin typeface="Times New Roman" pitchFamily="18" charset="0"/>
              </a:rPr>
              <a:t>they are</a:t>
            </a:r>
            <a:r>
              <a:rPr lang="en-GB" altLang="zh-TW" dirty="0">
                <a:latin typeface="Times New Roman" pitchFamily="18" charset="0"/>
              </a:rPr>
              <a:t> available in the domain.</a:t>
            </a:r>
            <a:r>
              <a:rPr lang="en-US" altLang="zh-TW" dirty="0">
                <a:latin typeface="Times New Roman" pitchFamily="18" charset="0"/>
              </a:rPr>
              <a:t> </a:t>
            </a:r>
          </a:p>
          <a:p>
            <a:pPr marL="342900" indent="-342900" eaLnBrk="0" hangingPunct="0">
              <a:spcBef>
                <a:spcPct val="20000"/>
              </a:spcBef>
              <a:buClr>
                <a:schemeClr val="folHlink"/>
              </a:buClr>
              <a:buSzPct val="90000"/>
              <a:buBlip>
                <a:blip r:embed="rId4"/>
              </a:buBlip>
              <a:defRPr/>
            </a:pPr>
            <a:r>
              <a:rPr lang="en-US" altLang="zh-CN" sz="2000" b="1" dirty="0">
                <a:latin typeface="Times New Roman" pitchFamily="18" charset="0"/>
              </a:rPr>
              <a:t>Services </a:t>
            </a:r>
          </a:p>
          <a:p>
            <a:pPr marL="742950" lvl="1" indent="-285750" eaLnBrk="0" hangingPunct="0">
              <a:spcBef>
                <a:spcPct val="20000"/>
              </a:spcBef>
              <a:buClr>
                <a:schemeClr val="hlink"/>
              </a:buClr>
              <a:buSzPct val="90000"/>
              <a:buBlip>
                <a:blip r:embed="rId5"/>
              </a:buBlip>
              <a:defRPr/>
            </a:pPr>
            <a:r>
              <a:rPr lang="en-US" altLang="zh-CN" dirty="0">
                <a:latin typeface="Times New Roman" pitchFamily="18" charset="0"/>
              </a:rPr>
              <a:t>provided by hardware devices, software, and other entities</a:t>
            </a:r>
          </a:p>
          <a:p>
            <a:pPr marL="742950" lvl="1" indent="-285750" eaLnBrk="0" hangingPunct="0">
              <a:spcBef>
                <a:spcPct val="20000"/>
              </a:spcBef>
              <a:buClr>
                <a:schemeClr val="hlink"/>
              </a:buClr>
              <a:buSzPct val="90000"/>
              <a:buBlip>
                <a:blip r:embed="rId5"/>
              </a:buBlip>
              <a:defRPr/>
            </a:pPr>
            <a:r>
              <a:rPr lang="en-US" altLang="zh-CN" dirty="0">
                <a:latin typeface="Times New Roman" pitchFamily="18" charset="0"/>
              </a:rPr>
              <a:t>Examples: weather forecast, stock quotes, and language translation. - provided directly or via another device</a:t>
            </a:r>
          </a:p>
          <a:p>
            <a:pPr marL="285750" indent="-285750" eaLnBrk="0" hangingPunct="0">
              <a:spcBef>
                <a:spcPct val="20000"/>
              </a:spcBef>
              <a:buClr>
                <a:schemeClr val="hlink"/>
              </a:buClr>
              <a:buSzPct val="90000"/>
              <a:buBlip>
                <a:blip r:embed="rId5"/>
              </a:buBlip>
              <a:defRPr/>
            </a:pPr>
            <a:endParaRPr lang="en-US" altLang="zh-TW" dirty="0">
              <a:latin typeface="Times New Roman" pitchFamily="18" charset="0"/>
            </a:endParaRPr>
          </a:p>
        </p:txBody>
      </p:sp>
    </p:spTree>
    <p:extLst>
      <p:ext uri="{BB962C8B-B14F-4D97-AF65-F5344CB8AC3E}">
        <p14:creationId xmlns:p14="http://schemas.microsoft.com/office/powerpoint/2010/main" val="17868518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a:xfrm>
            <a:off x="1876426" y="304800"/>
            <a:ext cx="8791575" cy="838200"/>
          </a:xfrm>
        </p:spPr>
        <p:txBody>
          <a:bodyPr/>
          <a:lstStyle/>
          <a:p>
            <a:pPr eaLnBrk="1" hangingPunct="1">
              <a:defRPr/>
            </a:pPr>
            <a:r>
              <a:rPr lang="en-US" altLang="zh-TW" sz="3600" dirty="0">
                <a:latin typeface="Times New Roman" pitchFamily="18" charset="0"/>
                <a:cs typeface="Times New Roman" pitchFamily="18" charset="0"/>
              </a:rPr>
              <a:t>Universal Adaptor Primitives (UAP) </a:t>
            </a:r>
          </a:p>
        </p:txBody>
      </p:sp>
      <p:pic>
        <p:nvPicPr>
          <p:cNvPr id="46083" name="Picture 4" descr="Primitives_new"/>
          <p:cNvPicPr>
            <a:picLocks noGrp="1" noChangeAspect="1" noChangeArrowheads="1"/>
          </p:cNvPicPr>
          <p:nvPr>
            <p:ph type="body" idx="1"/>
          </p:nvPr>
        </p:nvPicPr>
        <p:blipFill>
          <a:blip r:embed="rId3"/>
          <a:srcRect/>
          <a:stretch>
            <a:fillRect/>
          </a:stretch>
        </p:blipFill>
        <p:spPr>
          <a:xfrm>
            <a:off x="3200400" y="1185864"/>
            <a:ext cx="5867400" cy="3767137"/>
          </a:xfrm>
          <a:noFill/>
        </p:spPr>
      </p:pic>
      <p:sp>
        <p:nvSpPr>
          <p:cNvPr id="46084" name="Rectangle 5"/>
          <p:cNvSpPr>
            <a:spLocks noChangeArrowheads="1"/>
          </p:cNvSpPr>
          <p:nvPr/>
        </p:nvSpPr>
        <p:spPr bwMode="auto">
          <a:xfrm>
            <a:off x="3429001" y="4857750"/>
            <a:ext cx="5001497" cy="400110"/>
          </a:xfrm>
          <a:prstGeom prst="rect">
            <a:avLst/>
          </a:prstGeom>
          <a:noFill/>
          <a:ln w="9525">
            <a:noFill/>
            <a:miter lim="800000"/>
            <a:headEnd/>
            <a:tailEnd/>
          </a:ln>
        </p:spPr>
        <p:txBody>
          <a:bodyPr wrap="none">
            <a:spAutoFit/>
          </a:bodyPr>
          <a:lstStyle/>
          <a:p>
            <a:pPr>
              <a:spcBef>
                <a:spcPct val="20000"/>
              </a:spcBef>
              <a:buClr>
                <a:schemeClr val="folHlink"/>
              </a:buClr>
              <a:buSzPct val="90000"/>
              <a:buFont typeface="Wingdings" pitchFamily="2" charset="2"/>
              <a:buNone/>
            </a:pPr>
            <a:r>
              <a:rPr lang="en-GB" altLang="zh-CN" sz="2000"/>
              <a:t>[Return_Values] </a:t>
            </a:r>
            <a:r>
              <a:rPr lang="en-GB" altLang="zh-CN" sz="2000">
                <a:solidFill>
                  <a:srgbClr val="00CCFF"/>
                </a:solidFill>
              </a:rPr>
              <a:t>Primitive_Name </a:t>
            </a:r>
            <a:r>
              <a:rPr lang="en-GB" altLang="zh-CN" sz="2000"/>
              <a:t>[Parameters]</a:t>
            </a:r>
          </a:p>
        </p:txBody>
      </p:sp>
      <p:sp>
        <p:nvSpPr>
          <p:cNvPr id="46085" name="Rectangle 6"/>
          <p:cNvSpPr>
            <a:spLocks noChangeArrowheads="1"/>
          </p:cNvSpPr>
          <p:nvPr/>
        </p:nvSpPr>
        <p:spPr bwMode="auto">
          <a:xfrm>
            <a:off x="2749551" y="5314950"/>
            <a:ext cx="6423425" cy="400110"/>
          </a:xfrm>
          <a:prstGeom prst="rect">
            <a:avLst/>
          </a:prstGeom>
          <a:noFill/>
          <a:ln w="9525">
            <a:noFill/>
            <a:miter lim="800000"/>
            <a:headEnd/>
            <a:tailEnd/>
          </a:ln>
        </p:spPr>
        <p:txBody>
          <a:bodyPr wrap="none">
            <a:spAutoFit/>
          </a:bodyPr>
          <a:lstStyle/>
          <a:p>
            <a:pPr>
              <a:spcBef>
                <a:spcPct val="20000"/>
              </a:spcBef>
              <a:buClr>
                <a:schemeClr val="folHlink"/>
              </a:buClr>
              <a:buSzPct val="90000"/>
              <a:buFont typeface="Wingdings" pitchFamily="2" charset="2"/>
              <a:buNone/>
            </a:pPr>
            <a:r>
              <a:rPr lang="en-US" altLang="zh-CN" sz="2000"/>
              <a:t>[RV_ST, RV_F, RV_S] </a:t>
            </a:r>
            <a:r>
              <a:rPr lang="en-US" altLang="zh-CN" sz="2000">
                <a:solidFill>
                  <a:srgbClr val="00CCFF"/>
                </a:solidFill>
              </a:rPr>
              <a:t>Discovery</a:t>
            </a:r>
            <a:r>
              <a:rPr lang="en-US" altLang="zh-CN" sz="2000"/>
              <a:t> (Service Type, Filter, Security)</a:t>
            </a:r>
            <a:endParaRPr lang="en-GB" altLang="zh-CN" sz="2000"/>
          </a:p>
        </p:txBody>
      </p:sp>
      <p:sp>
        <p:nvSpPr>
          <p:cNvPr id="46086" name="Rectangle 7"/>
          <p:cNvSpPr>
            <a:spLocks noChangeArrowheads="1"/>
          </p:cNvSpPr>
          <p:nvPr/>
        </p:nvSpPr>
        <p:spPr bwMode="auto">
          <a:xfrm>
            <a:off x="2819400" y="5791200"/>
            <a:ext cx="6244530" cy="400110"/>
          </a:xfrm>
          <a:prstGeom prst="rect">
            <a:avLst/>
          </a:prstGeom>
          <a:noFill/>
          <a:ln w="9525">
            <a:noFill/>
            <a:miter lim="800000"/>
            <a:headEnd/>
            <a:tailEnd/>
          </a:ln>
        </p:spPr>
        <p:txBody>
          <a:bodyPr wrap="none">
            <a:spAutoFit/>
          </a:bodyPr>
          <a:lstStyle/>
          <a:p>
            <a:r>
              <a:rPr lang="en-GB" altLang="zh-CN" sz="2000"/>
              <a:t>[RV_status] </a:t>
            </a:r>
            <a:r>
              <a:rPr lang="en-GB" altLang="zh-CN" sz="2000">
                <a:solidFill>
                  <a:srgbClr val="00CCFF"/>
                </a:solidFill>
              </a:rPr>
              <a:t>Access</a:t>
            </a:r>
            <a:r>
              <a:rPr lang="en-GB" altLang="zh-CN" sz="2000"/>
              <a:t> (ServiceID, Service Method, Attributes)</a:t>
            </a:r>
            <a:endParaRPr lang="zh-TW" altLang="en-US" sz="2000">
              <a:ea typeface="新細明體" charset="-120"/>
            </a:endParaRPr>
          </a:p>
        </p:txBody>
      </p:sp>
    </p:spTree>
    <p:extLst>
      <p:ext uri="{BB962C8B-B14F-4D97-AF65-F5344CB8AC3E}">
        <p14:creationId xmlns:p14="http://schemas.microsoft.com/office/powerpoint/2010/main" val="16484389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1800226" y="457200"/>
            <a:ext cx="8791575" cy="838200"/>
          </a:xfrm>
        </p:spPr>
        <p:txBody>
          <a:bodyPr/>
          <a:lstStyle/>
          <a:p>
            <a:pPr eaLnBrk="1" hangingPunct="1">
              <a:defRPr/>
            </a:pPr>
            <a:r>
              <a:rPr lang="en-US" altLang="zh-TW" sz="3600" dirty="0">
                <a:latin typeface="Times New Roman" pitchFamily="18" charset="0"/>
                <a:cs typeface="Times New Roman" pitchFamily="18" charset="0"/>
              </a:rPr>
              <a:t>Universal Adaptor Mapping (UAM)</a:t>
            </a:r>
          </a:p>
        </p:txBody>
      </p:sp>
      <p:pic>
        <p:nvPicPr>
          <p:cNvPr id="47107" name="Picture 4" descr="Mapping_new"/>
          <p:cNvPicPr>
            <a:picLocks noGrp="1" noChangeAspect="1" noChangeArrowheads="1"/>
          </p:cNvPicPr>
          <p:nvPr>
            <p:ph type="body" idx="1"/>
          </p:nvPr>
        </p:nvPicPr>
        <p:blipFill>
          <a:blip r:embed="rId3"/>
          <a:srcRect/>
          <a:stretch>
            <a:fillRect/>
          </a:stretch>
        </p:blipFill>
        <p:spPr>
          <a:xfrm>
            <a:off x="3505200" y="2259014"/>
            <a:ext cx="4724400" cy="3684587"/>
          </a:xfrm>
          <a:noFill/>
        </p:spPr>
      </p:pic>
      <p:sp>
        <p:nvSpPr>
          <p:cNvPr id="547845" name="Rectangle 5"/>
          <p:cNvSpPr>
            <a:spLocks noChangeArrowheads="1"/>
          </p:cNvSpPr>
          <p:nvPr/>
        </p:nvSpPr>
        <p:spPr bwMode="auto">
          <a:xfrm>
            <a:off x="1828800" y="4648200"/>
            <a:ext cx="3429000" cy="1570038"/>
          </a:xfrm>
          <a:prstGeom prst="rect">
            <a:avLst/>
          </a:prstGeom>
          <a:noFill/>
          <a:ln w="9525">
            <a:noFill/>
            <a:miter lim="800000"/>
            <a:headEnd/>
            <a:tailEnd/>
          </a:ln>
        </p:spPr>
        <p:txBody>
          <a:bodyPr anchor="ctr">
            <a:spAutoFit/>
          </a:bodyPr>
          <a:lstStyle/>
          <a:p>
            <a:r>
              <a:rPr lang="en-GB" altLang="zh-TW" sz="1600" i="1" u="sng">
                <a:solidFill>
                  <a:srgbClr val="00CCFF"/>
                </a:solidFill>
                <a:latin typeface="Times New Roman" pitchFamily="18" charset="0"/>
                <a:ea typeface="新細明體" charset="-120"/>
                <a:cs typeface="Times New Roman" pitchFamily="18" charset="0"/>
              </a:rPr>
              <a:t>ESD Description</a:t>
            </a:r>
            <a:r>
              <a:rPr lang="en-GB" altLang="zh-TW" sz="1600">
                <a:latin typeface="Times New Roman" pitchFamily="18" charset="0"/>
                <a:ea typeface="新細明體" charset="-120"/>
                <a:cs typeface="Times New Roman" pitchFamily="18" charset="0"/>
              </a:rPr>
              <a:t> - </a:t>
            </a:r>
            <a:r>
              <a:rPr lang="en-US" altLang="zh-CN" sz="1600">
                <a:latin typeface="Times New Roman" pitchFamily="18" charset="0"/>
                <a:ea typeface="新細明體" charset="-120"/>
                <a:cs typeface="Times New Roman" pitchFamily="18" charset="0"/>
              </a:rPr>
              <a:t>R</a:t>
            </a:r>
            <a:r>
              <a:rPr lang="en-GB" altLang="zh-CN" sz="1600">
                <a:latin typeface="Times New Roman" pitchFamily="18" charset="0"/>
                <a:ea typeface="新細明體" charset="-120"/>
                <a:cs typeface="Times New Roman" pitchFamily="18" charset="0"/>
              </a:rPr>
              <a:t>ules specifying</a:t>
            </a:r>
            <a:r>
              <a:rPr lang="en-GB" altLang="zh-TW" sz="1600">
                <a:latin typeface="Times New Roman" pitchFamily="18" charset="0"/>
                <a:ea typeface="新細明體" charset="-120"/>
                <a:cs typeface="Times New Roman" pitchFamily="18" charset="0"/>
              </a:rPr>
              <a:t> </a:t>
            </a:r>
            <a:r>
              <a:rPr lang="en-GB" altLang="zh-CN" sz="1600">
                <a:latin typeface="Times New Roman" pitchFamily="18" charset="0"/>
                <a:ea typeface="新細明體" charset="-120"/>
                <a:cs typeface="Times New Roman" pitchFamily="18" charset="0"/>
              </a:rPr>
              <a:t>the</a:t>
            </a:r>
            <a:r>
              <a:rPr lang="en-GB" altLang="zh-TW" sz="1600">
                <a:latin typeface="Times New Roman" pitchFamily="18" charset="0"/>
                <a:ea typeface="新細明體" charset="-120"/>
              </a:rPr>
              <a:t> characteristic</a:t>
            </a:r>
            <a:r>
              <a:rPr lang="en-GB" altLang="zh-CN" sz="1600">
                <a:latin typeface="Times New Roman" pitchFamily="18" charset="0"/>
                <a:cs typeface="Times New Roman" pitchFamily="18" charset="0"/>
              </a:rPr>
              <a:t>s</a:t>
            </a:r>
            <a:r>
              <a:rPr lang="en-GB" altLang="zh-TW" sz="1600">
                <a:latin typeface="Times New Roman" pitchFamily="18" charset="0"/>
                <a:ea typeface="新細明體" charset="-120"/>
              </a:rPr>
              <a:t> of </a:t>
            </a:r>
            <a:r>
              <a:rPr lang="en-GB" altLang="zh-CN" sz="1600">
                <a:latin typeface="Times New Roman" pitchFamily="18" charset="0"/>
                <a:cs typeface="Times New Roman" pitchFamily="18" charset="0"/>
              </a:rPr>
              <a:t>the service discovery protocol used in the </a:t>
            </a:r>
            <a:r>
              <a:rPr lang="en-GB" altLang="zh-TW" sz="1600">
                <a:latin typeface="Times New Roman" pitchFamily="18" charset="0"/>
                <a:ea typeface="新細明體" charset="-120"/>
              </a:rPr>
              <a:t>particular environment</a:t>
            </a:r>
            <a:r>
              <a:rPr lang="en-GB" altLang="zh-CN" sz="1600">
                <a:latin typeface="Times New Roman" pitchFamily="18" charset="0"/>
                <a:cs typeface="Times New Roman" pitchFamily="18" charset="0"/>
              </a:rPr>
              <a:t>, </a:t>
            </a:r>
            <a:r>
              <a:rPr lang="en-GB" altLang="zh-TW" sz="1600">
                <a:latin typeface="Times New Roman" pitchFamily="18" charset="0"/>
                <a:ea typeface="新細明體" charset="-120"/>
              </a:rPr>
              <a:t>in </a:t>
            </a:r>
            <a:r>
              <a:rPr lang="en-GB" altLang="zh-CN" sz="1600">
                <a:latin typeface="Times New Roman" pitchFamily="18" charset="0"/>
                <a:cs typeface="Times New Roman" pitchFamily="18" charset="0"/>
              </a:rPr>
              <a:t>the </a:t>
            </a:r>
            <a:r>
              <a:rPr lang="en-GB" altLang="zh-TW" sz="1600">
                <a:latin typeface="Times New Roman" pitchFamily="18" charset="0"/>
                <a:ea typeface="新細明體" charset="-120"/>
              </a:rPr>
              <a:t>form of </a:t>
            </a:r>
            <a:r>
              <a:rPr lang="en-GB" altLang="zh-CN" sz="1600">
                <a:latin typeface="Times New Roman" pitchFamily="18" charset="0"/>
                <a:cs typeface="Times New Roman" pitchFamily="18" charset="0"/>
              </a:rPr>
              <a:t>the </a:t>
            </a:r>
            <a:r>
              <a:rPr lang="en-GB" altLang="zh-TW" sz="1600">
                <a:latin typeface="Times New Roman" pitchFamily="18" charset="0"/>
                <a:ea typeface="新細明體" charset="-120"/>
              </a:rPr>
              <a:t>primitives extracted from </a:t>
            </a:r>
            <a:r>
              <a:rPr lang="en-GB" altLang="zh-CN" sz="1600">
                <a:latin typeface="Times New Roman" pitchFamily="18" charset="0"/>
                <a:cs typeface="Times New Roman" pitchFamily="18" charset="0"/>
              </a:rPr>
              <a:t>the </a:t>
            </a:r>
            <a:r>
              <a:rPr lang="en-GB" altLang="zh-TW" sz="1600">
                <a:latin typeface="Times New Roman" pitchFamily="18" charset="0"/>
                <a:ea typeface="新細明體" charset="-120"/>
              </a:rPr>
              <a:t>native </a:t>
            </a:r>
            <a:r>
              <a:rPr lang="en-GB" altLang="zh-CN" sz="1600">
                <a:latin typeface="Times New Roman" pitchFamily="18" charset="0"/>
                <a:cs typeface="Times New Roman" pitchFamily="18" charset="0"/>
              </a:rPr>
              <a:t>protocol</a:t>
            </a:r>
            <a:r>
              <a:rPr lang="en-US" altLang="zh-TW" sz="1600">
                <a:latin typeface="Times New Roman" pitchFamily="18" charset="0"/>
                <a:ea typeface="新細明體" charset="-120"/>
              </a:rPr>
              <a:t> </a:t>
            </a:r>
          </a:p>
        </p:txBody>
      </p:sp>
      <p:sp>
        <p:nvSpPr>
          <p:cNvPr id="547846" name="Rectangle 6"/>
          <p:cNvSpPr>
            <a:spLocks noChangeArrowheads="1"/>
          </p:cNvSpPr>
          <p:nvPr/>
        </p:nvSpPr>
        <p:spPr bwMode="auto">
          <a:xfrm>
            <a:off x="7467600" y="3400425"/>
            <a:ext cx="3048000" cy="1322388"/>
          </a:xfrm>
          <a:prstGeom prst="rect">
            <a:avLst/>
          </a:prstGeom>
          <a:noFill/>
          <a:ln w="9525">
            <a:noFill/>
            <a:miter lim="800000"/>
            <a:headEnd/>
            <a:tailEnd/>
          </a:ln>
        </p:spPr>
        <p:txBody>
          <a:bodyPr anchor="ctr">
            <a:spAutoFit/>
          </a:bodyPr>
          <a:lstStyle/>
          <a:p>
            <a:r>
              <a:rPr lang="en-GB" altLang="zh-TW" sz="1600" i="1" u="sng" dirty="0">
                <a:solidFill>
                  <a:srgbClr val="00CCFF"/>
                </a:solidFill>
                <a:latin typeface="Times New Roman" pitchFamily="18" charset="0"/>
                <a:ea typeface="新細明體" charset="-120"/>
                <a:cs typeface="Times New Roman" pitchFamily="18" charset="0"/>
              </a:rPr>
              <a:t>Translator</a:t>
            </a:r>
            <a:r>
              <a:rPr lang="en-GB" altLang="zh-TW" sz="1600" dirty="0">
                <a:latin typeface="Times New Roman" pitchFamily="18" charset="0"/>
                <a:ea typeface="新細明體" charset="-120"/>
                <a:cs typeface="Times New Roman" pitchFamily="18" charset="0"/>
              </a:rPr>
              <a:t> - </a:t>
            </a:r>
            <a:r>
              <a:rPr lang="en-US" altLang="zh-CN" sz="1600" dirty="0">
                <a:latin typeface="Times New Roman" pitchFamily="18" charset="0"/>
                <a:ea typeface="新細明體" charset="-120"/>
                <a:cs typeface="Times New Roman" pitchFamily="18" charset="0"/>
              </a:rPr>
              <a:t>Module that </a:t>
            </a:r>
            <a:r>
              <a:rPr lang="en-US" altLang="zh-CN" sz="1600" dirty="0">
                <a:highlight>
                  <a:srgbClr val="00FF00"/>
                </a:highlight>
                <a:latin typeface="Times New Roman" pitchFamily="18" charset="0"/>
                <a:ea typeface="新細明體" charset="-120"/>
                <a:cs typeface="Times New Roman" pitchFamily="18" charset="0"/>
              </a:rPr>
              <a:t>t</a:t>
            </a:r>
            <a:r>
              <a:rPr lang="en-GB" altLang="zh-CN" sz="1600" dirty="0" err="1">
                <a:highlight>
                  <a:srgbClr val="00FF00"/>
                </a:highlight>
                <a:latin typeface="Times New Roman" pitchFamily="18" charset="0"/>
                <a:ea typeface="新細明體" charset="-120"/>
                <a:cs typeface="Times New Roman" pitchFamily="18" charset="0"/>
              </a:rPr>
              <a:t>ranslates</a:t>
            </a:r>
            <a:r>
              <a:rPr lang="en-GB" altLang="zh-CN" sz="1600" dirty="0">
                <a:highlight>
                  <a:srgbClr val="00FF00"/>
                </a:highlight>
                <a:latin typeface="Times New Roman" pitchFamily="18" charset="0"/>
                <a:ea typeface="新細明體" charset="-120"/>
                <a:cs typeface="Times New Roman" pitchFamily="18" charset="0"/>
              </a:rPr>
              <a:t> UA primitives</a:t>
            </a:r>
            <a:r>
              <a:rPr lang="en-GB" altLang="zh-CN" sz="1600" dirty="0">
                <a:latin typeface="Times New Roman" pitchFamily="18" charset="0"/>
                <a:ea typeface="新細明體" charset="-120"/>
                <a:cs typeface="Times New Roman" pitchFamily="18" charset="0"/>
              </a:rPr>
              <a:t> into native primitives, and outputs an algorithm for service discovery using the native primitives</a:t>
            </a:r>
            <a:r>
              <a:rPr lang="en-US" altLang="zh-TW" sz="1600" dirty="0">
                <a:latin typeface="Times New Roman" pitchFamily="18" charset="0"/>
                <a:ea typeface="新細明體" charset="-120"/>
                <a:cs typeface="Times New Roman" pitchFamily="18" charset="0"/>
              </a:rPr>
              <a:t> </a:t>
            </a:r>
          </a:p>
        </p:txBody>
      </p:sp>
      <p:sp>
        <p:nvSpPr>
          <p:cNvPr id="547847" name="Rectangle 7"/>
          <p:cNvSpPr>
            <a:spLocks noChangeArrowheads="1"/>
          </p:cNvSpPr>
          <p:nvPr/>
        </p:nvSpPr>
        <p:spPr bwMode="auto">
          <a:xfrm>
            <a:off x="1752600" y="1495426"/>
            <a:ext cx="3429000" cy="1814513"/>
          </a:xfrm>
          <a:prstGeom prst="rect">
            <a:avLst/>
          </a:prstGeom>
          <a:noFill/>
          <a:ln w="9525">
            <a:noFill/>
            <a:miter lim="800000"/>
            <a:headEnd/>
            <a:tailEnd/>
          </a:ln>
        </p:spPr>
        <p:txBody>
          <a:bodyPr anchor="ctr">
            <a:spAutoFit/>
          </a:bodyPr>
          <a:lstStyle/>
          <a:p>
            <a:r>
              <a:rPr lang="en-GB" altLang="zh-TW" sz="1600" i="1" u="sng">
                <a:solidFill>
                  <a:srgbClr val="00CCFF"/>
                </a:solidFill>
                <a:latin typeface="Times New Roman" pitchFamily="18" charset="0"/>
                <a:ea typeface="新細明體" charset="-120"/>
                <a:cs typeface="Times New Roman" pitchFamily="18" charset="0"/>
              </a:rPr>
              <a:t>ESDA</a:t>
            </a:r>
            <a:r>
              <a:rPr lang="en-GB" altLang="zh-TW" sz="1600" u="sng">
                <a:solidFill>
                  <a:srgbClr val="00CCFF"/>
                </a:solidFill>
                <a:latin typeface="Times New Roman" pitchFamily="18" charset="0"/>
                <a:ea typeface="新細明體" charset="-120"/>
                <a:cs typeface="Times New Roman" pitchFamily="18" charset="0"/>
              </a:rPr>
              <a:t> </a:t>
            </a:r>
            <a:r>
              <a:rPr lang="en-GB" altLang="zh-TW" sz="1600">
                <a:latin typeface="Times New Roman" pitchFamily="18" charset="0"/>
                <a:ea typeface="新細明體" charset="-120"/>
                <a:cs typeface="Times New Roman" pitchFamily="18" charset="0"/>
              </a:rPr>
              <a:t> - </a:t>
            </a:r>
            <a:r>
              <a:rPr lang="en-US" altLang="zh-CN" sz="1600">
                <a:latin typeface="Times New Roman" pitchFamily="18" charset="0"/>
                <a:ea typeface="新細明體" charset="-120"/>
                <a:cs typeface="Times New Roman" pitchFamily="18" charset="0"/>
              </a:rPr>
              <a:t>A</a:t>
            </a:r>
            <a:r>
              <a:rPr lang="en-GB" altLang="zh-CN" sz="1600">
                <a:latin typeface="Times New Roman" pitchFamily="18" charset="0"/>
                <a:ea typeface="新細明體" charset="-120"/>
                <a:cs typeface="Times New Roman" pitchFamily="18" charset="0"/>
              </a:rPr>
              <a:t>gent that uses the algorithm generated by Translator to perform service discovery in the target environment. Depending on the native service discovery protocol, ESDA can register for service advertisements or performs active service discovery</a:t>
            </a:r>
            <a:r>
              <a:rPr lang="en-US" altLang="zh-TW" sz="1600">
                <a:latin typeface="Times New Roman" pitchFamily="18" charset="0"/>
                <a:ea typeface="新細明體" charset="-120"/>
                <a:cs typeface="Times New Roman" pitchFamily="18" charset="0"/>
              </a:rPr>
              <a:t> </a:t>
            </a:r>
          </a:p>
        </p:txBody>
      </p:sp>
    </p:spTree>
    <p:extLst>
      <p:ext uri="{BB962C8B-B14F-4D97-AF65-F5344CB8AC3E}">
        <p14:creationId xmlns:p14="http://schemas.microsoft.com/office/powerpoint/2010/main" val="1882081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78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547845"/>
                                        </p:tgtEl>
                                      </p:cBhvr>
                                    </p:animEffect>
                                    <p:set>
                                      <p:cBhvr>
                                        <p:cTn id="11" dur="1" fill="hold">
                                          <p:stCondLst>
                                            <p:cond delay="499"/>
                                          </p:stCondLst>
                                        </p:cTn>
                                        <p:tgtEl>
                                          <p:spTgt spid="547845"/>
                                        </p:tgtEl>
                                        <p:attrNameLst>
                                          <p:attrName>style.visibility</p:attrName>
                                        </p:attrNameLst>
                                      </p:cBhvr>
                                      <p:to>
                                        <p:strVal val="hidden"/>
                                      </p:to>
                                    </p:set>
                                  </p:childTnLst>
                                </p:cTn>
                              </p:par>
                              <p:par>
                                <p:cTn id="12" presetID="1" presetClass="entr" presetSubtype="0" fill="hold" grpId="0" nodeType="withEffect">
                                  <p:stCondLst>
                                    <p:cond delay="500"/>
                                  </p:stCondLst>
                                  <p:childTnLst>
                                    <p:set>
                                      <p:cBhvr>
                                        <p:cTn id="13" dur="1" fill="hold">
                                          <p:stCondLst>
                                            <p:cond delay="0"/>
                                          </p:stCondLst>
                                        </p:cTn>
                                        <p:tgtEl>
                                          <p:spTgt spid="54784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3" presetClass="exit" presetSubtype="10" fill="hold" grpId="1" nodeType="clickEffect">
                                  <p:stCondLst>
                                    <p:cond delay="0"/>
                                  </p:stCondLst>
                                  <p:childTnLst>
                                    <p:animEffect transition="out" filter="blinds(horizontal)">
                                      <p:cBhvr>
                                        <p:cTn id="17" dur="500"/>
                                        <p:tgtEl>
                                          <p:spTgt spid="547846"/>
                                        </p:tgtEl>
                                      </p:cBhvr>
                                    </p:animEffect>
                                    <p:set>
                                      <p:cBhvr>
                                        <p:cTn id="18" dur="1" fill="hold">
                                          <p:stCondLst>
                                            <p:cond delay="499"/>
                                          </p:stCondLst>
                                        </p:cTn>
                                        <p:tgtEl>
                                          <p:spTgt spid="547846"/>
                                        </p:tgtEl>
                                        <p:attrNameLst>
                                          <p:attrName>style.visibility</p:attrName>
                                        </p:attrNameLst>
                                      </p:cBhvr>
                                      <p:to>
                                        <p:strVal val="hidden"/>
                                      </p:to>
                                    </p:set>
                                  </p:childTnLst>
                                </p:cTn>
                              </p:par>
                              <p:par>
                                <p:cTn id="19" presetID="1" presetClass="entr" presetSubtype="0" fill="hold" grpId="0" nodeType="withEffect">
                                  <p:stCondLst>
                                    <p:cond delay="500"/>
                                  </p:stCondLst>
                                  <p:childTnLst>
                                    <p:set>
                                      <p:cBhvr>
                                        <p:cTn id="20" dur="1" fill="hold">
                                          <p:stCondLst>
                                            <p:cond delay="0"/>
                                          </p:stCondLst>
                                        </p:cTn>
                                        <p:tgtEl>
                                          <p:spTgt spid="5478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5" grpId="0"/>
      <p:bldP spid="547845" grpId="1"/>
      <p:bldP spid="547846" grpId="0"/>
      <p:bldP spid="547846" grpId="1"/>
      <p:bldP spid="54784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pPr eaLnBrk="1" hangingPunct="1">
              <a:defRPr/>
            </a:pPr>
            <a:r>
              <a:rPr lang="en-US" altLang="zh-CN" sz="3600" dirty="0">
                <a:latin typeface="Times New Roman" pitchFamily="18" charset="0"/>
                <a:cs typeface="Times New Roman" pitchFamily="18" charset="0"/>
              </a:rPr>
              <a:t>Simulation  Results  </a:t>
            </a:r>
            <a:endParaRPr lang="zh-TW" altLang="en-US" sz="3600" dirty="0">
              <a:latin typeface="Times New Roman" pitchFamily="18" charset="0"/>
              <a:cs typeface="Times New Roman" pitchFamily="18" charset="0"/>
            </a:endParaRPr>
          </a:p>
        </p:txBody>
      </p:sp>
      <p:sp>
        <p:nvSpPr>
          <p:cNvPr id="94211" name="Rectangle 8"/>
          <p:cNvSpPr>
            <a:spLocks noChangeArrowheads="1"/>
          </p:cNvSpPr>
          <p:nvPr/>
        </p:nvSpPr>
        <p:spPr bwMode="auto">
          <a:xfrm>
            <a:off x="1828800" y="3581400"/>
            <a:ext cx="8534400" cy="2776538"/>
          </a:xfrm>
          <a:prstGeom prst="rect">
            <a:avLst/>
          </a:prstGeom>
          <a:noFill/>
          <a:ln w="9525">
            <a:noFill/>
            <a:miter lim="800000"/>
            <a:headEnd/>
            <a:tailEnd/>
          </a:ln>
        </p:spPr>
        <p:txBody>
          <a:bodyPr anchor="ctr">
            <a:spAutoFit/>
          </a:bodyPr>
          <a:lstStyle/>
          <a:p>
            <a:pPr marL="342900" indent="-342900" eaLnBrk="0" hangingPunct="0">
              <a:lnSpc>
                <a:spcPct val="80000"/>
              </a:lnSpc>
              <a:spcBef>
                <a:spcPct val="20000"/>
              </a:spcBef>
              <a:buClr>
                <a:schemeClr val="folHlink"/>
              </a:buClr>
              <a:buSzPct val="90000"/>
              <a:buBlip>
                <a:blip r:embed="rId3"/>
              </a:buBlip>
            </a:pPr>
            <a:r>
              <a:rPr lang="en-US" altLang="zh-TW">
                <a:latin typeface="Times New Roman" pitchFamily="18" charset="0"/>
                <a:ea typeface="Arial Unicode MS" pitchFamily="34" charset="-128"/>
              </a:rPr>
              <a:t>For the too sparse network, neither approach with UA not without UA can achieve good results. </a:t>
            </a:r>
          </a:p>
          <a:p>
            <a:pPr marL="342900" indent="-342900" eaLnBrk="0" hangingPunct="0">
              <a:lnSpc>
                <a:spcPct val="80000"/>
              </a:lnSpc>
              <a:spcBef>
                <a:spcPct val="20000"/>
              </a:spcBef>
              <a:buClr>
                <a:schemeClr val="folHlink"/>
              </a:buClr>
              <a:buSzPct val="90000"/>
              <a:buBlip>
                <a:blip r:embed="rId3"/>
              </a:buBlip>
            </a:pPr>
            <a:r>
              <a:rPr lang="en-US" altLang="zh-TW">
                <a:latin typeface="Times New Roman" pitchFamily="18" charset="0"/>
                <a:ea typeface="Arial Unicode MS" pitchFamily="34" charset="-128"/>
              </a:rPr>
              <a:t>The more neighbors the node has the bigger success rate of finding the preferred collaboration partner, quality improves as well. </a:t>
            </a:r>
          </a:p>
          <a:p>
            <a:pPr marL="342900" indent="-342900" eaLnBrk="0" hangingPunct="0">
              <a:lnSpc>
                <a:spcPct val="80000"/>
              </a:lnSpc>
              <a:spcBef>
                <a:spcPct val="20000"/>
              </a:spcBef>
              <a:buClr>
                <a:schemeClr val="folHlink"/>
              </a:buClr>
              <a:buSzPct val="90000"/>
              <a:buBlip>
                <a:blip r:embed="rId3"/>
              </a:buBlip>
            </a:pPr>
            <a:r>
              <a:rPr lang="en-US" altLang="zh-TW">
                <a:latin typeface="Times New Roman" pitchFamily="18" charset="0"/>
                <a:ea typeface="Arial Unicode MS" pitchFamily="34" charset="-128"/>
              </a:rPr>
              <a:t>When the network is very dense, the improvement is not visible any more -  additional neighbors available for the node to choose from are treated as duplication.</a:t>
            </a:r>
          </a:p>
          <a:p>
            <a:pPr marL="342900" indent="-342900" eaLnBrk="0" hangingPunct="0">
              <a:lnSpc>
                <a:spcPct val="80000"/>
              </a:lnSpc>
              <a:spcBef>
                <a:spcPct val="20000"/>
              </a:spcBef>
              <a:buClr>
                <a:schemeClr val="folHlink"/>
              </a:buClr>
              <a:buSzPct val="90000"/>
              <a:buBlip>
                <a:blip r:embed="rId3"/>
              </a:buBlip>
            </a:pPr>
            <a:r>
              <a:rPr lang="en-US" altLang="zh-TW">
                <a:latin typeface="Times New Roman" pitchFamily="18" charset="0"/>
                <a:ea typeface="Arial Unicode MS" pitchFamily="34" charset="-128"/>
              </a:rPr>
              <a:t>Approach with UA always results with providing bigger choice to the node, which in turn gives better success rate and higher quality.</a:t>
            </a:r>
          </a:p>
          <a:p>
            <a:pPr marL="342900" indent="-342900" eaLnBrk="0" hangingPunct="0">
              <a:lnSpc>
                <a:spcPct val="80000"/>
              </a:lnSpc>
              <a:spcBef>
                <a:spcPct val="20000"/>
              </a:spcBef>
              <a:buClr>
                <a:schemeClr val="folHlink"/>
              </a:buClr>
              <a:buSzPct val="90000"/>
              <a:buBlip>
                <a:blip r:embed="rId3"/>
              </a:buBlip>
            </a:pPr>
            <a:r>
              <a:rPr lang="en-US" altLang="zh-TW">
                <a:latin typeface="Times New Roman" pitchFamily="18" charset="0"/>
                <a:ea typeface="Arial Unicode MS" pitchFamily="34" charset="-128"/>
              </a:rPr>
              <a:t>With UA and without UA results are not very symmetric. The network for the approach with UA becomes “too dense” earlier than for the approach without UA.</a:t>
            </a:r>
          </a:p>
          <a:p>
            <a:pPr marL="342900" indent="-342900">
              <a:buFont typeface="Wingdings" pitchFamily="2" charset="2"/>
              <a:buChar char="§"/>
            </a:pPr>
            <a:endParaRPr lang="en-GB" altLang="zh-TW" sz="1400">
              <a:ea typeface="新細明體" charset="-120"/>
            </a:endParaRPr>
          </a:p>
        </p:txBody>
      </p:sp>
      <p:pic>
        <p:nvPicPr>
          <p:cNvPr id="48132" name="Picture 4"/>
          <p:cNvPicPr>
            <a:picLocks noChangeAspect="1" noChangeArrowheads="1"/>
          </p:cNvPicPr>
          <p:nvPr/>
        </p:nvPicPr>
        <p:blipFill>
          <a:blip r:embed="rId4"/>
          <a:srcRect/>
          <a:stretch>
            <a:fillRect/>
          </a:stretch>
        </p:blipFill>
        <p:spPr bwMode="auto">
          <a:xfrm>
            <a:off x="7467600" y="1371600"/>
            <a:ext cx="2743200" cy="1936750"/>
          </a:xfrm>
          <a:prstGeom prst="rect">
            <a:avLst/>
          </a:prstGeom>
          <a:noFill/>
          <a:ln w="9525">
            <a:noFill/>
            <a:miter lim="800000"/>
            <a:headEnd/>
            <a:tailEnd/>
          </a:ln>
        </p:spPr>
      </p:pic>
      <p:pic>
        <p:nvPicPr>
          <p:cNvPr id="48133" name="Picture 5"/>
          <p:cNvPicPr>
            <a:picLocks noChangeAspect="1" noChangeArrowheads="1"/>
          </p:cNvPicPr>
          <p:nvPr/>
        </p:nvPicPr>
        <p:blipFill>
          <a:blip r:embed="rId5"/>
          <a:srcRect/>
          <a:stretch>
            <a:fillRect/>
          </a:stretch>
        </p:blipFill>
        <p:spPr bwMode="auto">
          <a:xfrm>
            <a:off x="4702176" y="1371600"/>
            <a:ext cx="2765425" cy="1981200"/>
          </a:xfrm>
          <a:prstGeom prst="rect">
            <a:avLst/>
          </a:prstGeom>
          <a:noFill/>
          <a:ln w="9525">
            <a:noFill/>
            <a:miter lim="800000"/>
            <a:headEnd/>
            <a:tailEnd/>
          </a:ln>
        </p:spPr>
      </p:pic>
      <p:pic>
        <p:nvPicPr>
          <p:cNvPr id="48134" name="Picture 6"/>
          <p:cNvPicPr>
            <a:picLocks noChangeAspect="1" noChangeArrowheads="1"/>
          </p:cNvPicPr>
          <p:nvPr/>
        </p:nvPicPr>
        <p:blipFill>
          <a:blip r:embed="rId6"/>
          <a:srcRect/>
          <a:stretch>
            <a:fillRect/>
          </a:stretch>
        </p:blipFill>
        <p:spPr bwMode="auto">
          <a:xfrm>
            <a:off x="1917700" y="1354138"/>
            <a:ext cx="2806700" cy="1998662"/>
          </a:xfrm>
          <a:prstGeom prst="rect">
            <a:avLst/>
          </a:prstGeom>
          <a:noFill/>
          <a:ln w="9525">
            <a:noFill/>
            <a:miter lim="800000"/>
            <a:headEnd/>
            <a:tailEnd/>
          </a:ln>
        </p:spPr>
      </p:pic>
    </p:spTree>
    <p:extLst>
      <p:ext uri="{BB962C8B-B14F-4D97-AF65-F5344CB8AC3E}">
        <p14:creationId xmlns:p14="http://schemas.microsoft.com/office/powerpoint/2010/main" val="32353994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p:txBody>
          <a:bodyPr/>
          <a:lstStyle/>
          <a:p>
            <a:pPr eaLnBrk="1" hangingPunct="1">
              <a:defRPr/>
            </a:pPr>
            <a:r>
              <a:rPr lang="en-US" altLang="zh-TW" sz="3600" dirty="0">
                <a:latin typeface="Times New Roman" pitchFamily="18" charset="0"/>
                <a:cs typeface="Times New Roman" pitchFamily="18" charset="0"/>
              </a:rPr>
              <a:t>Experiment </a:t>
            </a:r>
            <a:r>
              <a:rPr lang="en-US" altLang="zh-CN" sz="3600" dirty="0">
                <a:latin typeface="Times New Roman" pitchFamily="18" charset="0"/>
                <a:cs typeface="Times New Roman" pitchFamily="18" charset="0"/>
              </a:rPr>
              <a:t> Results</a:t>
            </a:r>
            <a:r>
              <a:rPr lang="en-US" altLang="zh-TW" sz="3600" dirty="0">
                <a:latin typeface="Times New Roman" pitchFamily="18" charset="0"/>
                <a:cs typeface="Times New Roman" pitchFamily="18" charset="0"/>
              </a:rPr>
              <a:t> </a:t>
            </a:r>
            <a:endParaRPr lang="zh-TW" altLang="en-US" sz="3600" dirty="0">
              <a:latin typeface="Times New Roman" pitchFamily="18" charset="0"/>
              <a:cs typeface="Times New Roman" pitchFamily="18" charset="0"/>
            </a:endParaRPr>
          </a:p>
        </p:txBody>
      </p:sp>
      <p:graphicFrame>
        <p:nvGraphicFramePr>
          <p:cNvPr id="587779" name="Object 2"/>
          <p:cNvGraphicFramePr>
            <a:graphicFrameLocks noGrp="1" noChangeAspect="1"/>
          </p:cNvGraphicFramePr>
          <p:nvPr>
            <p:ph sz="half" idx="1"/>
          </p:nvPr>
        </p:nvGraphicFramePr>
        <p:xfrm>
          <a:off x="2667000" y="4746626"/>
          <a:ext cx="6781800" cy="1654175"/>
        </p:xfrm>
        <a:graphic>
          <a:graphicData uri="http://schemas.openxmlformats.org/presentationml/2006/ole">
            <mc:AlternateContent xmlns:mc="http://schemas.openxmlformats.org/markup-compatibility/2006">
              <mc:Choice xmlns:v="urn:schemas-microsoft-com:vml" Requires="v">
                <p:oleObj name="Bitmap Image" r:id="rId3" imgW="9057143" imgH="2209524" progId="Paint.Picture">
                  <p:embed/>
                </p:oleObj>
              </mc:Choice>
              <mc:Fallback>
                <p:oleObj name="Bitmap Image" r:id="rId3" imgW="9057143" imgH="2209524" progId="Paint.Picture">
                  <p:embed/>
                  <p:pic>
                    <p:nvPicPr>
                      <p:cNvPr id="58777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4746626"/>
                        <a:ext cx="6781800" cy="165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7780" name="Object 3"/>
          <p:cNvGraphicFramePr>
            <a:graphicFrameLocks noGrp="1" noChangeAspect="1"/>
          </p:cNvGraphicFramePr>
          <p:nvPr>
            <p:ph sz="half" idx="2"/>
          </p:nvPr>
        </p:nvGraphicFramePr>
        <p:xfrm>
          <a:off x="2590800" y="2901950"/>
          <a:ext cx="6781800" cy="1593850"/>
        </p:xfrm>
        <a:graphic>
          <a:graphicData uri="http://schemas.openxmlformats.org/presentationml/2006/ole">
            <mc:AlternateContent xmlns:mc="http://schemas.openxmlformats.org/markup-compatibility/2006">
              <mc:Choice xmlns:v="urn:schemas-microsoft-com:vml" Requires="v">
                <p:oleObj name="Bitmap Image" r:id="rId5" imgW="9240540" imgH="2172003" progId="Paint.Picture">
                  <p:embed/>
                </p:oleObj>
              </mc:Choice>
              <mc:Fallback>
                <p:oleObj name="Bitmap Image" r:id="rId5" imgW="9240540" imgH="2172003" progId="Paint.Picture">
                  <p:embed/>
                  <p:pic>
                    <p:nvPicPr>
                      <p:cNvPr id="58778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2901950"/>
                        <a:ext cx="6781800" cy="159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7781" name="Rectangle 5"/>
          <p:cNvSpPr>
            <a:spLocks noChangeArrowheads="1"/>
          </p:cNvSpPr>
          <p:nvPr/>
        </p:nvSpPr>
        <p:spPr bwMode="auto">
          <a:xfrm>
            <a:off x="1905000" y="1473200"/>
            <a:ext cx="8763000" cy="1193800"/>
          </a:xfrm>
          <a:prstGeom prst="rect">
            <a:avLst/>
          </a:prstGeom>
          <a:noFill/>
          <a:ln w="9525">
            <a:noFill/>
            <a:miter lim="800000"/>
            <a:headEnd/>
            <a:tailEnd/>
          </a:ln>
        </p:spPr>
        <p:txBody>
          <a:bodyPr anchor="ctr">
            <a:spAutoFit/>
          </a:bodyPr>
          <a:lstStyle/>
          <a:p>
            <a:pPr marL="342900" indent="-342900" eaLnBrk="0" hangingPunct="0">
              <a:lnSpc>
                <a:spcPct val="80000"/>
              </a:lnSpc>
              <a:spcBef>
                <a:spcPct val="30000"/>
              </a:spcBef>
              <a:buClr>
                <a:schemeClr val="folHlink"/>
              </a:buClr>
              <a:buSzPct val="90000"/>
              <a:buBlip>
                <a:blip r:embed="rId7"/>
              </a:buBlip>
              <a:defRPr/>
            </a:pPr>
            <a:r>
              <a:rPr lang="en-US" altLang="zh-CN" b="1" dirty="0">
                <a:latin typeface="Times New Roman" pitchFamily="18" charset="0"/>
              </a:rPr>
              <a:t>Two service discovery environments:</a:t>
            </a:r>
            <a:endParaRPr lang="en-GB" altLang="zh-TW" b="1" dirty="0">
              <a:latin typeface="Times New Roman" pitchFamily="18" charset="0"/>
            </a:endParaRPr>
          </a:p>
          <a:p>
            <a:pPr marL="742950" lvl="1" indent="-285750" eaLnBrk="0" hangingPunct="0">
              <a:lnSpc>
                <a:spcPct val="80000"/>
              </a:lnSpc>
              <a:spcBef>
                <a:spcPct val="30000"/>
              </a:spcBef>
              <a:buClr>
                <a:schemeClr val="hlink"/>
              </a:buClr>
              <a:buSzPct val="90000"/>
              <a:buBlip>
                <a:blip r:embed="rId8"/>
              </a:buBlip>
              <a:defRPr/>
            </a:pPr>
            <a:r>
              <a:rPr lang="en-GB" altLang="zh-TW" sz="1600" dirty="0" err="1">
                <a:latin typeface="Times New Roman" pitchFamily="18" charset="0"/>
              </a:rPr>
              <a:t>Jini</a:t>
            </a:r>
            <a:r>
              <a:rPr lang="en-GB" altLang="zh-CN" sz="1600" dirty="0">
                <a:latin typeface="Times New Roman" pitchFamily="18" charset="0"/>
              </a:rPr>
              <a:t> - </a:t>
            </a:r>
            <a:r>
              <a:rPr lang="en-GB" altLang="zh-TW" sz="1600" dirty="0">
                <a:latin typeface="Times New Roman" pitchFamily="18" charset="0"/>
              </a:rPr>
              <a:t>Jini2_1</a:t>
            </a:r>
            <a:endParaRPr lang="en-GB" altLang="zh-CN" sz="1600" dirty="0">
              <a:latin typeface="Times New Roman" pitchFamily="18" charset="0"/>
            </a:endParaRPr>
          </a:p>
          <a:p>
            <a:pPr marL="742950" lvl="1" indent="-285750" eaLnBrk="0" hangingPunct="0">
              <a:lnSpc>
                <a:spcPct val="80000"/>
              </a:lnSpc>
              <a:spcBef>
                <a:spcPct val="30000"/>
              </a:spcBef>
              <a:buClr>
                <a:schemeClr val="hlink"/>
              </a:buClr>
              <a:buSzPct val="90000"/>
              <a:buBlip>
                <a:blip r:embed="rId8"/>
              </a:buBlip>
              <a:defRPr/>
            </a:pPr>
            <a:r>
              <a:rPr lang="en-GB" altLang="zh-CN" sz="1600" dirty="0">
                <a:latin typeface="Times New Roman" pitchFamily="18" charset="0"/>
              </a:rPr>
              <a:t>SLP - </a:t>
            </a:r>
            <a:r>
              <a:rPr lang="en-GB" altLang="zh-CN" sz="1600" dirty="0" err="1">
                <a:latin typeface="Times New Roman" pitchFamily="18" charset="0"/>
              </a:rPr>
              <a:t>jSLP</a:t>
            </a:r>
            <a:r>
              <a:rPr lang="en-GB" altLang="zh-CN" sz="1600" dirty="0">
                <a:latin typeface="Times New Roman" pitchFamily="18" charset="0"/>
              </a:rPr>
              <a:t> </a:t>
            </a:r>
          </a:p>
          <a:p>
            <a:pPr marL="342900" indent="-342900" eaLnBrk="0" hangingPunct="0">
              <a:lnSpc>
                <a:spcPct val="80000"/>
              </a:lnSpc>
              <a:spcBef>
                <a:spcPct val="30000"/>
              </a:spcBef>
              <a:buClr>
                <a:schemeClr val="folHlink"/>
              </a:buClr>
              <a:buSzPct val="90000"/>
              <a:buBlip>
                <a:blip r:embed="rId7"/>
              </a:buBlip>
              <a:defRPr/>
            </a:pPr>
            <a:r>
              <a:rPr lang="en-GB" altLang="zh-TW" b="1" dirty="0">
                <a:latin typeface="Times New Roman" pitchFamily="18" charset="0"/>
              </a:rPr>
              <a:t>Example: a weather information service</a:t>
            </a:r>
            <a:endParaRPr lang="en-GB" altLang="zh-CN" b="1" dirty="0">
              <a:latin typeface="Times New Roman" pitchFamily="18" charset="0"/>
            </a:endParaRPr>
          </a:p>
        </p:txBody>
      </p:sp>
    </p:spTree>
    <p:extLst>
      <p:ext uri="{BB962C8B-B14F-4D97-AF65-F5344CB8AC3E}">
        <p14:creationId xmlns:p14="http://schemas.microsoft.com/office/powerpoint/2010/main" val="42639351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Interoperability Tactics</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pic>
        <p:nvPicPr>
          <p:cNvPr id="6" name="Picture 5"/>
          <p:cNvPicPr>
            <a:picLocks noChangeAspect="1"/>
          </p:cNvPicPr>
          <p:nvPr/>
        </p:nvPicPr>
        <p:blipFill rotWithShape="1">
          <a:blip r:embed="rId2"/>
          <a:srcRect t="3903" b="50663"/>
          <a:stretch/>
        </p:blipFill>
        <p:spPr>
          <a:xfrm>
            <a:off x="1512215" y="1469772"/>
            <a:ext cx="9167570" cy="5388228"/>
          </a:xfrm>
          <a:prstGeom prst="rect">
            <a:avLst/>
          </a:prstGeom>
        </p:spPr>
      </p:pic>
    </p:spTree>
    <p:extLst>
      <p:ext uri="{BB962C8B-B14F-4D97-AF65-F5344CB8AC3E}">
        <p14:creationId xmlns:p14="http://schemas.microsoft.com/office/powerpoint/2010/main" val="37700421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52BC93A9-BA09-41F4-AFE4-7AADE4534B4B}"/>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GB" altLang="zh-TW" sz="3600" dirty="0"/>
              <a:t>Which tactics was used in this research to achieve interoperability between the discovery mechanisms?</a:t>
            </a:r>
            <a:endParaRPr lang="x-none"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1D5A1EE8-0E08-4A7F-8728-9B2A2EEDC7A8}"/>
              </a:ext>
            </a:extLst>
          </p:cNvPr>
          <p:cNvSpPr txBox="1"/>
          <p:nvPr>
            <p:custDataLst>
              <p:tags r:id="rId3"/>
            </p:custDataLst>
          </p:nvPr>
        </p:nvSpPr>
        <p:spPr>
          <a:xfrm>
            <a:off x="2438400" y="2786062"/>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Discover service</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06918BD2-1028-40D8-B8D4-598FFE8D57DC}"/>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Orchestrate</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4A6AF5D6-8E5B-4E00-973A-171F55175768}"/>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Tailor interface</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1A14101F-A9B7-4E3F-9729-4AAD4AC2DF99}"/>
              </a:ext>
            </a:extLst>
          </p:cNvPr>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D1767A13-B5AD-43B0-95E6-E959DB830A8B}"/>
              </a:ext>
            </a:extLst>
          </p:cNvPr>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B59F12C9-F0BA-48D2-BA7E-4A303A504541}"/>
              </a:ext>
            </a:extLst>
          </p:cNvPr>
          <p:cNvSpPr>
            <a:spLocks noChangeAspect="1"/>
          </p:cNvSpPr>
          <p:nvPr>
            <p:custDataLst>
              <p:tags r:id="rId8"/>
            </p:custDataLst>
          </p:nvPr>
        </p:nvSpPr>
        <p:spPr>
          <a:xfrm>
            <a:off x="15716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a:extLst>
              <a:ext uri="{FF2B5EF4-FFF2-40B4-BE49-F238E27FC236}">
                <a16:creationId xmlns:a16="http://schemas.microsoft.com/office/drawing/2014/main" id="{81A1A02A-0E72-4D3E-9E1A-DD197E1F3F0B}"/>
              </a:ext>
            </a:extLst>
          </p:cNvPr>
          <p:cNvSpPr/>
          <p:nvPr>
            <p:custDataLst>
              <p:tags r:id="rId9"/>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1" name="组合 20">
            <a:extLst>
              <a:ext uri="{FF2B5EF4-FFF2-40B4-BE49-F238E27FC236}">
                <a16:creationId xmlns:a16="http://schemas.microsoft.com/office/drawing/2014/main" id="{26877068-3FDF-4784-A22D-92C2C56FA0BB}"/>
              </a:ext>
            </a:extLst>
          </p:cNvPr>
          <p:cNvGrpSpPr/>
          <p:nvPr>
            <p:custDataLst>
              <p:tags r:id="rId10"/>
            </p:custDataLst>
          </p:nvPr>
        </p:nvGrpSpPr>
        <p:grpSpPr>
          <a:xfrm>
            <a:off x="0" y="0"/>
            <a:ext cx="12192000" cy="635000"/>
            <a:chOff x="0" y="0"/>
            <a:chExt cx="12192000" cy="635000"/>
          </a:xfrm>
        </p:grpSpPr>
        <p:sp>
          <p:nvSpPr>
            <p:cNvPr id="17" name="TitleBackground">
              <a:extLst>
                <a:ext uri="{FF2B5EF4-FFF2-40B4-BE49-F238E27FC236}">
                  <a16:creationId xmlns:a16="http://schemas.microsoft.com/office/drawing/2014/main" id="{4AB7C2A6-A6F4-4FBE-9774-C7860AC870A9}"/>
                </a:ext>
              </a:extLst>
            </p:cNvPr>
            <p:cNvSpPr/>
            <p:nvPr>
              <p:custDataLst>
                <p:tags r:id="rId1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8" name="ColorBlock">
              <a:extLst>
                <a:ext uri="{FF2B5EF4-FFF2-40B4-BE49-F238E27FC236}">
                  <a16:creationId xmlns:a16="http://schemas.microsoft.com/office/drawing/2014/main" id="{4315B179-7B2E-48CC-A92A-07DA23A29178}"/>
                </a:ext>
              </a:extLst>
            </p:cNvPr>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9" name="TypeText">
              <a:extLst>
                <a:ext uri="{FF2B5EF4-FFF2-40B4-BE49-F238E27FC236}">
                  <a16:creationId xmlns:a16="http://schemas.microsoft.com/office/drawing/2014/main" id="{E4D9C18D-4BB4-4F52-B23A-5EAC8BB36D2F}"/>
                </a:ext>
              </a:extLst>
            </p:cNvPr>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Multiple Choice(single)</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TipText">
              <a:extLst>
                <a:ext uri="{FF2B5EF4-FFF2-40B4-BE49-F238E27FC236}">
                  <a16:creationId xmlns:a16="http://schemas.microsoft.com/office/drawing/2014/main" id="{BBAB5600-8EA7-4931-A1CF-8D0EF650ABA9}"/>
                </a:ext>
              </a:extLst>
            </p:cNvPr>
            <p:cNvSpPr txBox="1"/>
            <p:nvPr>
              <p:custDataLst>
                <p:tags r:id="rId15"/>
              </p:custDataLst>
            </p:nvPr>
          </p:nvSpPr>
          <p:spPr>
            <a:xfrm>
              <a:off x="3022918"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6" name="图片 5">
            <a:extLst>
              <a:ext uri="{FF2B5EF4-FFF2-40B4-BE49-F238E27FC236}">
                <a16:creationId xmlns:a16="http://schemas.microsoft.com/office/drawing/2014/main" id="{1579824E-E0E8-409D-89AD-651FF02552B4}"/>
              </a:ext>
            </a:extLst>
          </p:cNvPr>
          <p:cNvPicPr>
            <a:picLocks/>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7750052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a:xfrm>
            <a:off x="1876426" y="304800"/>
            <a:ext cx="8791575" cy="838200"/>
          </a:xfrm>
        </p:spPr>
        <p:txBody>
          <a:bodyPr/>
          <a:lstStyle/>
          <a:p>
            <a:pPr eaLnBrk="1" hangingPunct="1">
              <a:defRPr/>
            </a:pPr>
            <a:r>
              <a:rPr lang="en-US" altLang="zh-TW" sz="3600" dirty="0">
                <a:latin typeface="Times New Roman" pitchFamily="18" charset="0"/>
                <a:cs typeface="Times New Roman" pitchFamily="18" charset="0"/>
              </a:rPr>
              <a:t>Universal Adaptor Primitives (UAP) </a:t>
            </a:r>
          </a:p>
        </p:txBody>
      </p:sp>
      <p:pic>
        <p:nvPicPr>
          <p:cNvPr id="46083" name="Picture 4" descr="Primitives_new"/>
          <p:cNvPicPr>
            <a:picLocks noGrp="1" noChangeAspect="1" noChangeArrowheads="1"/>
          </p:cNvPicPr>
          <p:nvPr>
            <p:ph type="body" idx="1"/>
          </p:nvPr>
        </p:nvPicPr>
        <p:blipFill>
          <a:blip r:embed="rId3"/>
          <a:srcRect/>
          <a:stretch>
            <a:fillRect/>
          </a:stretch>
        </p:blipFill>
        <p:spPr>
          <a:xfrm>
            <a:off x="3200400" y="1185864"/>
            <a:ext cx="5867400" cy="3767137"/>
          </a:xfrm>
          <a:noFill/>
        </p:spPr>
      </p:pic>
      <p:sp>
        <p:nvSpPr>
          <p:cNvPr id="46084" name="Rectangle 5"/>
          <p:cNvSpPr>
            <a:spLocks noChangeArrowheads="1"/>
          </p:cNvSpPr>
          <p:nvPr/>
        </p:nvSpPr>
        <p:spPr bwMode="auto">
          <a:xfrm>
            <a:off x="3429001" y="4857750"/>
            <a:ext cx="5001497" cy="400110"/>
          </a:xfrm>
          <a:prstGeom prst="rect">
            <a:avLst/>
          </a:prstGeom>
          <a:noFill/>
          <a:ln w="9525">
            <a:noFill/>
            <a:miter lim="800000"/>
            <a:headEnd/>
            <a:tailEnd/>
          </a:ln>
        </p:spPr>
        <p:txBody>
          <a:bodyPr wrap="none">
            <a:spAutoFit/>
          </a:bodyPr>
          <a:lstStyle/>
          <a:p>
            <a:pPr>
              <a:spcBef>
                <a:spcPct val="20000"/>
              </a:spcBef>
              <a:buClr>
                <a:schemeClr val="folHlink"/>
              </a:buClr>
              <a:buSzPct val="90000"/>
              <a:buFont typeface="Wingdings" pitchFamily="2" charset="2"/>
              <a:buNone/>
            </a:pPr>
            <a:r>
              <a:rPr lang="en-GB" altLang="zh-CN" sz="2000"/>
              <a:t>[Return_Values] </a:t>
            </a:r>
            <a:r>
              <a:rPr lang="en-GB" altLang="zh-CN" sz="2000">
                <a:solidFill>
                  <a:srgbClr val="00CCFF"/>
                </a:solidFill>
              </a:rPr>
              <a:t>Primitive_Name </a:t>
            </a:r>
            <a:r>
              <a:rPr lang="en-GB" altLang="zh-CN" sz="2000"/>
              <a:t>[Parameters]</a:t>
            </a:r>
          </a:p>
        </p:txBody>
      </p:sp>
      <p:sp>
        <p:nvSpPr>
          <p:cNvPr id="46085" name="Rectangle 6"/>
          <p:cNvSpPr>
            <a:spLocks noChangeArrowheads="1"/>
          </p:cNvSpPr>
          <p:nvPr/>
        </p:nvSpPr>
        <p:spPr bwMode="auto">
          <a:xfrm>
            <a:off x="2749551" y="5314950"/>
            <a:ext cx="6423425" cy="400110"/>
          </a:xfrm>
          <a:prstGeom prst="rect">
            <a:avLst/>
          </a:prstGeom>
          <a:noFill/>
          <a:ln w="9525">
            <a:noFill/>
            <a:miter lim="800000"/>
            <a:headEnd/>
            <a:tailEnd/>
          </a:ln>
        </p:spPr>
        <p:txBody>
          <a:bodyPr wrap="none">
            <a:spAutoFit/>
          </a:bodyPr>
          <a:lstStyle/>
          <a:p>
            <a:pPr>
              <a:spcBef>
                <a:spcPct val="20000"/>
              </a:spcBef>
              <a:buClr>
                <a:schemeClr val="folHlink"/>
              </a:buClr>
              <a:buSzPct val="90000"/>
              <a:buFont typeface="Wingdings" pitchFamily="2" charset="2"/>
              <a:buNone/>
            </a:pPr>
            <a:r>
              <a:rPr lang="en-US" altLang="zh-CN" sz="2000"/>
              <a:t>[RV_ST, RV_F, RV_S] </a:t>
            </a:r>
            <a:r>
              <a:rPr lang="en-US" altLang="zh-CN" sz="2000">
                <a:solidFill>
                  <a:srgbClr val="00CCFF"/>
                </a:solidFill>
              </a:rPr>
              <a:t>Discovery</a:t>
            </a:r>
            <a:r>
              <a:rPr lang="en-US" altLang="zh-CN" sz="2000"/>
              <a:t> (Service Type, Filter, Security)</a:t>
            </a:r>
            <a:endParaRPr lang="en-GB" altLang="zh-CN" sz="2000"/>
          </a:p>
        </p:txBody>
      </p:sp>
      <p:sp>
        <p:nvSpPr>
          <p:cNvPr id="46086" name="Rectangle 7"/>
          <p:cNvSpPr>
            <a:spLocks noChangeArrowheads="1"/>
          </p:cNvSpPr>
          <p:nvPr/>
        </p:nvSpPr>
        <p:spPr bwMode="auto">
          <a:xfrm>
            <a:off x="2819400" y="5791200"/>
            <a:ext cx="6244530" cy="400110"/>
          </a:xfrm>
          <a:prstGeom prst="rect">
            <a:avLst/>
          </a:prstGeom>
          <a:noFill/>
          <a:ln w="9525">
            <a:noFill/>
            <a:miter lim="800000"/>
            <a:headEnd/>
            <a:tailEnd/>
          </a:ln>
        </p:spPr>
        <p:txBody>
          <a:bodyPr wrap="none">
            <a:spAutoFit/>
          </a:bodyPr>
          <a:lstStyle/>
          <a:p>
            <a:r>
              <a:rPr lang="en-GB" altLang="zh-CN" sz="2000"/>
              <a:t>[RV_status] </a:t>
            </a:r>
            <a:r>
              <a:rPr lang="en-GB" altLang="zh-CN" sz="2000">
                <a:solidFill>
                  <a:srgbClr val="00CCFF"/>
                </a:solidFill>
              </a:rPr>
              <a:t>Access</a:t>
            </a:r>
            <a:r>
              <a:rPr lang="en-GB" altLang="zh-CN" sz="2000"/>
              <a:t> (ServiceID, Service Method, Attributes)</a:t>
            </a:r>
            <a:endParaRPr lang="zh-TW" altLang="en-US" sz="2000">
              <a:ea typeface="新細明體" charset="-120"/>
            </a:endParaRPr>
          </a:p>
        </p:txBody>
      </p:sp>
      <p:sp>
        <p:nvSpPr>
          <p:cNvPr id="2" name="对话气泡: 圆角矩形 1">
            <a:extLst>
              <a:ext uri="{FF2B5EF4-FFF2-40B4-BE49-F238E27FC236}">
                <a16:creationId xmlns:a16="http://schemas.microsoft.com/office/drawing/2014/main" id="{0987C1A7-CD31-4DEE-85C1-38AC257BF768}"/>
              </a:ext>
            </a:extLst>
          </p:cNvPr>
          <p:cNvSpPr/>
          <p:nvPr/>
        </p:nvSpPr>
        <p:spPr>
          <a:xfrm>
            <a:off x="9172976" y="1504949"/>
            <a:ext cx="2782463" cy="1052869"/>
          </a:xfrm>
          <a:prstGeom prst="wedgeRoundRectCallout">
            <a:avLst>
              <a:gd name="adj1" fmla="val -52715"/>
              <a:gd name="adj2" fmla="val 82317"/>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a:solidFill>
                  <a:schemeClr val="tx1"/>
                </a:solidFill>
              </a:rPr>
              <a:t>Interface primitives</a:t>
            </a:r>
            <a:endParaRPr lang="x-none" sz="3200" dirty="0">
              <a:solidFill>
                <a:schemeClr val="tx1"/>
              </a:solidFill>
            </a:endParaRPr>
          </a:p>
        </p:txBody>
      </p:sp>
    </p:spTree>
    <p:extLst>
      <p:ext uri="{BB962C8B-B14F-4D97-AF65-F5344CB8AC3E}">
        <p14:creationId xmlns:p14="http://schemas.microsoft.com/office/powerpoint/2010/main" val="31048222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1800226" y="457200"/>
            <a:ext cx="8791575" cy="838200"/>
          </a:xfrm>
        </p:spPr>
        <p:txBody>
          <a:bodyPr/>
          <a:lstStyle/>
          <a:p>
            <a:pPr eaLnBrk="1" hangingPunct="1">
              <a:defRPr/>
            </a:pPr>
            <a:r>
              <a:rPr lang="en-US" altLang="zh-TW" sz="3600" dirty="0">
                <a:latin typeface="Times New Roman" pitchFamily="18" charset="0"/>
                <a:cs typeface="Times New Roman" pitchFamily="18" charset="0"/>
              </a:rPr>
              <a:t>Universal Adaptor Mapping (UAM)</a:t>
            </a:r>
          </a:p>
        </p:txBody>
      </p:sp>
      <p:pic>
        <p:nvPicPr>
          <p:cNvPr id="47107" name="Picture 4" descr="Mapping_new"/>
          <p:cNvPicPr>
            <a:picLocks noGrp="1" noChangeAspect="1" noChangeArrowheads="1"/>
          </p:cNvPicPr>
          <p:nvPr>
            <p:ph type="body" idx="1"/>
          </p:nvPr>
        </p:nvPicPr>
        <p:blipFill>
          <a:blip r:embed="rId3"/>
          <a:srcRect/>
          <a:stretch>
            <a:fillRect/>
          </a:stretch>
        </p:blipFill>
        <p:spPr>
          <a:xfrm>
            <a:off x="3505200" y="2259014"/>
            <a:ext cx="4724400" cy="3684587"/>
          </a:xfrm>
          <a:noFill/>
        </p:spPr>
      </p:pic>
      <p:sp>
        <p:nvSpPr>
          <p:cNvPr id="547845" name="Rectangle 5"/>
          <p:cNvSpPr>
            <a:spLocks noChangeArrowheads="1"/>
          </p:cNvSpPr>
          <p:nvPr/>
        </p:nvSpPr>
        <p:spPr bwMode="auto">
          <a:xfrm>
            <a:off x="1828800" y="4648200"/>
            <a:ext cx="3429000" cy="1570038"/>
          </a:xfrm>
          <a:prstGeom prst="rect">
            <a:avLst/>
          </a:prstGeom>
          <a:noFill/>
          <a:ln w="9525">
            <a:noFill/>
            <a:miter lim="800000"/>
            <a:headEnd/>
            <a:tailEnd/>
          </a:ln>
        </p:spPr>
        <p:txBody>
          <a:bodyPr anchor="ctr">
            <a:spAutoFit/>
          </a:bodyPr>
          <a:lstStyle/>
          <a:p>
            <a:r>
              <a:rPr lang="en-GB" altLang="zh-TW" sz="1600" i="1" u="sng">
                <a:solidFill>
                  <a:srgbClr val="00CCFF"/>
                </a:solidFill>
                <a:latin typeface="Times New Roman" pitchFamily="18" charset="0"/>
                <a:ea typeface="新細明體" charset="-120"/>
                <a:cs typeface="Times New Roman" pitchFamily="18" charset="0"/>
              </a:rPr>
              <a:t>ESD Description</a:t>
            </a:r>
            <a:r>
              <a:rPr lang="en-GB" altLang="zh-TW" sz="1600">
                <a:latin typeface="Times New Roman" pitchFamily="18" charset="0"/>
                <a:ea typeface="新細明體" charset="-120"/>
                <a:cs typeface="Times New Roman" pitchFamily="18" charset="0"/>
              </a:rPr>
              <a:t> - </a:t>
            </a:r>
            <a:r>
              <a:rPr lang="en-US" altLang="zh-CN" sz="1600">
                <a:latin typeface="Times New Roman" pitchFamily="18" charset="0"/>
                <a:ea typeface="新細明體" charset="-120"/>
                <a:cs typeface="Times New Roman" pitchFamily="18" charset="0"/>
              </a:rPr>
              <a:t>R</a:t>
            </a:r>
            <a:r>
              <a:rPr lang="en-GB" altLang="zh-CN" sz="1600">
                <a:latin typeface="Times New Roman" pitchFamily="18" charset="0"/>
                <a:ea typeface="新細明體" charset="-120"/>
                <a:cs typeface="Times New Roman" pitchFamily="18" charset="0"/>
              </a:rPr>
              <a:t>ules specifying</a:t>
            </a:r>
            <a:r>
              <a:rPr lang="en-GB" altLang="zh-TW" sz="1600">
                <a:latin typeface="Times New Roman" pitchFamily="18" charset="0"/>
                <a:ea typeface="新細明體" charset="-120"/>
                <a:cs typeface="Times New Roman" pitchFamily="18" charset="0"/>
              </a:rPr>
              <a:t> </a:t>
            </a:r>
            <a:r>
              <a:rPr lang="en-GB" altLang="zh-CN" sz="1600">
                <a:latin typeface="Times New Roman" pitchFamily="18" charset="0"/>
                <a:ea typeface="新細明體" charset="-120"/>
                <a:cs typeface="Times New Roman" pitchFamily="18" charset="0"/>
              </a:rPr>
              <a:t>the</a:t>
            </a:r>
            <a:r>
              <a:rPr lang="en-GB" altLang="zh-TW" sz="1600">
                <a:latin typeface="Times New Roman" pitchFamily="18" charset="0"/>
                <a:ea typeface="新細明體" charset="-120"/>
              </a:rPr>
              <a:t> characteristic</a:t>
            </a:r>
            <a:r>
              <a:rPr lang="en-GB" altLang="zh-CN" sz="1600">
                <a:latin typeface="Times New Roman" pitchFamily="18" charset="0"/>
                <a:cs typeface="Times New Roman" pitchFamily="18" charset="0"/>
              </a:rPr>
              <a:t>s</a:t>
            </a:r>
            <a:r>
              <a:rPr lang="en-GB" altLang="zh-TW" sz="1600">
                <a:latin typeface="Times New Roman" pitchFamily="18" charset="0"/>
                <a:ea typeface="新細明體" charset="-120"/>
              </a:rPr>
              <a:t> of </a:t>
            </a:r>
            <a:r>
              <a:rPr lang="en-GB" altLang="zh-CN" sz="1600">
                <a:latin typeface="Times New Roman" pitchFamily="18" charset="0"/>
                <a:cs typeface="Times New Roman" pitchFamily="18" charset="0"/>
              </a:rPr>
              <a:t>the service discovery protocol used in the </a:t>
            </a:r>
            <a:r>
              <a:rPr lang="en-GB" altLang="zh-TW" sz="1600">
                <a:latin typeface="Times New Roman" pitchFamily="18" charset="0"/>
                <a:ea typeface="新細明體" charset="-120"/>
              </a:rPr>
              <a:t>particular environment</a:t>
            </a:r>
            <a:r>
              <a:rPr lang="en-GB" altLang="zh-CN" sz="1600">
                <a:latin typeface="Times New Roman" pitchFamily="18" charset="0"/>
                <a:cs typeface="Times New Roman" pitchFamily="18" charset="0"/>
              </a:rPr>
              <a:t>, </a:t>
            </a:r>
            <a:r>
              <a:rPr lang="en-GB" altLang="zh-TW" sz="1600">
                <a:latin typeface="Times New Roman" pitchFamily="18" charset="0"/>
                <a:ea typeface="新細明體" charset="-120"/>
              </a:rPr>
              <a:t>in </a:t>
            </a:r>
            <a:r>
              <a:rPr lang="en-GB" altLang="zh-CN" sz="1600">
                <a:latin typeface="Times New Roman" pitchFamily="18" charset="0"/>
                <a:cs typeface="Times New Roman" pitchFamily="18" charset="0"/>
              </a:rPr>
              <a:t>the </a:t>
            </a:r>
            <a:r>
              <a:rPr lang="en-GB" altLang="zh-TW" sz="1600">
                <a:latin typeface="Times New Roman" pitchFamily="18" charset="0"/>
                <a:ea typeface="新細明體" charset="-120"/>
              </a:rPr>
              <a:t>form of </a:t>
            </a:r>
            <a:r>
              <a:rPr lang="en-GB" altLang="zh-CN" sz="1600">
                <a:latin typeface="Times New Roman" pitchFamily="18" charset="0"/>
                <a:cs typeface="Times New Roman" pitchFamily="18" charset="0"/>
              </a:rPr>
              <a:t>the </a:t>
            </a:r>
            <a:r>
              <a:rPr lang="en-GB" altLang="zh-TW" sz="1600">
                <a:latin typeface="Times New Roman" pitchFamily="18" charset="0"/>
                <a:ea typeface="新細明體" charset="-120"/>
              </a:rPr>
              <a:t>primitives extracted from </a:t>
            </a:r>
            <a:r>
              <a:rPr lang="en-GB" altLang="zh-CN" sz="1600">
                <a:latin typeface="Times New Roman" pitchFamily="18" charset="0"/>
                <a:cs typeface="Times New Roman" pitchFamily="18" charset="0"/>
              </a:rPr>
              <a:t>the </a:t>
            </a:r>
            <a:r>
              <a:rPr lang="en-GB" altLang="zh-TW" sz="1600">
                <a:latin typeface="Times New Roman" pitchFamily="18" charset="0"/>
                <a:ea typeface="新細明體" charset="-120"/>
              </a:rPr>
              <a:t>native </a:t>
            </a:r>
            <a:r>
              <a:rPr lang="en-GB" altLang="zh-CN" sz="1600">
                <a:latin typeface="Times New Roman" pitchFamily="18" charset="0"/>
                <a:cs typeface="Times New Roman" pitchFamily="18" charset="0"/>
              </a:rPr>
              <a:t>protocol</a:t>
            </a:r>
            <a:r>
              <a:rPr lang="en-US" altLang="zh-TW" sz="1600">
                <a:latin typeface="Times New Roman" pitchFamily="18" charset="0"/>
                <a:ea typeface="新細明體" charset="-120"/>
              </a:rPr>
              <a:t> </a:t>
            </a:r>
          </a:p>
        </p:txBody>
      </p:sp>
      <p:sp>
        <p:nvSpPr>
          <p:cNvPr id="547846" name="Rectangle 6"/>
          <p:cNvSpPr>
            <a:spLocks noChangeArrowheads="1"/>
          </p:cNvSpPr>
          <p:nvPr/>
        </p:nvSpPr>
        <p:spPr bwMode="auto">
          <a:xfrm>
            <a:off x="7467600" y="3400425"/>
            <a:ext cx="3048000" cy="1322388"/>
          </a:xfrm>
          <a:prstGeom prst="rect">
            <a:avLst/>
          </a:prstGeom>
          <a:noFill/>
          <a:ln w="9525">
            <a:noFill/>
            <a:miter lim="800000"/>
            <a:headEnd/>
            <a:tailEnd/>
          </a:ln>
        </p:spPr>
        <p:txBody>
          <a:bodyPr anchor="ctr">
            <a:spAutoFit/>
          </a:bodyPr>
          <a:lstStyle/>
          <a:p>
            <a:r>
              <a:rPr lang="en-GB" altLang="zh-TW" sz="1600" i="1" u="sng" dirty="0">
                <a:solidFill>
                  <a:srgbClr val="00CCFF"/>
                </a:solidFill>
                <a:latin typeface="Times New Roman" pitchFamily="18" charset="0"/>
                <a:ea typeface="新細明體" charset="-120"/>
                <a:cs typeface="Times New Roman" pitchFamily="18" charset="0"/>
              </a:rPr>
              <a:t>Translator</a:t>
            </a:r>
            <a:r>
              <a:rPr lang="en-GB" altLang="zh-TW" sz="1600" dirty="0">
                <a:latin typeface="Times New Roman" pitchFamily="18" charset="0"/>
                <a:ea typeface="新細明體" charset="-120"/>
                <a:cs typeface="Times New Roman" pitchFamily="18" charset="0"/>
              </a:rPr>
              <a:t> - </a:t>
            </a:r>
            <a:r>
              <a:rPr lang="en-US" altLang="zh-CN" sz="1600" dirty="0">
                <a:latin typeface="Times New Roman" pitchFamily="18" charset="0"/>
                <a:ea typeface="新細明體" charset="-120"/>
                <a:cs typeface="Times New Roman" pitchFamily="18" charset="0"/>
              </a:rPr>
              <a:t>Module that </a:t>
            </a:r>
            <a:r>
              <a:rPr lang="en-US" altLang="zh-CN" sz="1600" dirty="0">
                <a:highlight>
                  <a:srgbClr val="00FF00"/>
                </a:highlight>
                <a:latin typeface="Times New Roman" pitchFamily="18" charset="0"/>
                <a:ea typeface="新細明體" charset="-120"/>
                <a:cs typeface="Times New Roman" pitchFamily="18" charset="0"/>
              </a:rPr>
              <a:t>t</a:t>
            </a:r>
            <a:r>
              <a:rPr lang="en-GB" altLang="zh-CN" sz="1600" dirty="0" err="1">
                <a:highlight>
                  <a:srgbClr val="00FF00"/>
                </a:highlight>
                <a:latin typeface="Times New Roman" pitchFamily="18" charset="0"/>
                <a:ea typeface="新細明體" charset="-120"/>
                <a:cs typeface="Times New Roman" pitchFamily="18" charset="0"/>
              </a:rPr>
              <a:t>ranslates</a:t>
            </a:r>
            <a:r>
              <a:rPr lang="en-GB" altLang="zh-CN" sz="1600" dirty="0">
                <a:highlight>
                  <a:srgbClr val="00FF00"/>
                </a:highlight>
                <a:latin typeface="Times New Roman" pitchFamily="18" charset="0"/>
                <a:ea typeface="新細明體" charset="-120"/>
                <a:cs typeface="Times New Roman" pitchFamily="18" charset="0"/>
              </a:rPr>
              <a:t> UA primitives</a:t>
            </a:r>
            <a:r>
              <a:rPr lang="en-GB" altLang="zh-CN" sz="1600" dirty="0">
                <a:latin typeface="Times New Roman" pitchFamily="18" charset="0"/>
                <a:ea typeface="新細明體" charset="-120"/>
                <a:cs typeface="Times New Roman" pitchFamily="18" charset="0"/>
              </a:rPr>
              <a:t> into native primitives, and outputs an algorithm for service discovery using the native primitives</a:t>
            </a:r>
            <a:r>
              <a:rPr lang="en-US" altLang="zh-TW" sz="1600" dirty="0">
                <a:latin typeface="Times New Roman" pitchFamily="18" charset="0"/>
                <a:ea typeface="新細明體" charset="-120"/>
                <a:cs typeface="Times New Roman" pitchFamily="18" charset="0"/>
              </a:rPr>
              <a:t> </a:t>
            </a:r>
          </a:p>
        </p:txBody>
      </p:sp>
      <p:sp>
        <p:nvSpPr>
          <p:cNvPr id="547847" name="Rectangle 7"/>
          <p:cNvSpPr>
            <a:spLocks noChangeArrowheads="1"/>
          </p:cNvSpPr>
          <p:nvPr/>
        </p:nvSpPr>
        <p:spPr bwMode="auto">
          <a:xfrm>
            <a:off x="1752600" y="1495426"/>
            <a:ext cx="3429000" cy="1814513"/>
          </a:xfrm>
          <a:prstGeom prst="rect">
            <a:avLst/>
          </a:prstGeom>
          <a:noFill/>
          <a:ln w="9525">
            <a:noFill/>
            <a:miter lim="800000"/>
            <a:headEnd/>
            <a:tailEnd/>
          </a:ln>
        </p:spPr>
        <p:txBody>
          <a:bodyPr anchor="ctr">
            <a:spAutoFit/>
          </a:bodyPr>
          <a:lstStyle/>
          <a:p>
            <a:r>
              <a:rPr lang="en-GB" altLang="zh-TW" sz="1600" i="1" u="sng">
                <a:solidFill>
                  <a:srgbClr val="00CCFF"/>
                </a:solidFill>
                <a:latin typeface="Times New Roman" pitchFamily="18" charset="0"/>
                <a:ea typeface="新細明體" charset="-120"/>
                <a:cs typeface="Times New Roman" pitchFamily="18" charset="0"/>
              </a:rPr>
              <a:t>ESDA</a:t>
            </a:r>
            <a:r>
              <a:rPr lang="en-GB" altLang="zh-TW" sz="1600" u="sng">
                <a:solidFill>
                  <a:srgbClr val="00CCFF"/>
                </a:solidFill>
                <a:latin typeface="Times New Roman" pitchFamily="18" charset="0"/>
                <a:ea typeface="新細明體" charset="-120"/>
                <a:cs typeface="Times New Roman" pitchFamily="18" charset="0"/>
              </a:rPr>
              <a:t> </a:t>
            </a:r>
            <a:r>
              <a:rPr lang="en-GB" altLang="zh-TW" sz="1600">
                <a:latin typeface="Times New Roman" pitchFamily="18" charset="0"/>
                <a:ea typeface="新細明體" charset="-120"/>
                <a:cs typeface="Times New Roman" pitchFamily="18" charset="0"/>
              </a:rPr>
              <a:t> - </a:t>
            </a:r>
            <a:r>
              <a:rPr lang="en-US" altLang="zh-CN" sz="1600">
                <a:latin typeface="Times New Roman" pitchFamily="18" charset="0"/>
                <a:ea typeface="新細明體" charset="-120"/>
                <a:cs typeface="Times New Roman" pitchFamily="18" charset="0"/>
              </a:rPr>
              <a:t>A</a:t>
            </a:r>
            <a:r>
              <a:rPr lang="en-GB" altLang="zh-CN" sz="1600">
                <a:latin typeface="Times New Roman" pitchFamily="18" charset="0"/>
                <a:ea typeface="新細明體" charset="-120"/>
                <a:cs typeface="Times New Roman" pitchFamily="18" charset="0"/>
              </a:rPr>
              <a:t>gent that uses the algorithm generated by Translator to perform service discovery in the target environment. Depending on the native service discovery protocol, ESDA can register for service advertisements or performs active service discovery</a:t>
            </a:r>
            <a:r>
              <a:rPr lang="en-US" altLang="zh-TW" sz="1600">
                <a:latin typeface="Times New Roman" pitchFamily="18" charset="0"/>
                <a:ea typeface="新細明體" charset="-120"/>
                <a:cs typeface="Times New Roman" pitchFamily="18" charset="0"/>
              </a:rPr>
              <a:t> </a:t>
            </a:r>
          </a:p>
        </p:txBody>
      </p:sp>
    </p:spTree>
    <p:extLst>
      <p:ext uri="{BB962C8B-B14F-4D97-AF65-F5344CB8AC3E}">
        <p14:creationId xmlns:p14="http://schemas.microsoft.com/office/powerpoint/2010/main" val="418441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78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547845"/>
                                        </p:tgtEl>
                                      </p:cBhvr>
                                    </p:animEffect>
                                    <p:set>
                                      <p:cBhvr>
                                        <p:cTn id="11" dur="1" fill="hold">
                                          <p:stCondLst>
                                            <p:cond delay="499"/>
                                          </p:stCondLst>
                                        </p:cTn>
                                        <p:tgtEl>
                                          <p:spTgt spid="547845"/>
                                        </p:tgtEl>
                                        <p:attrNameLst>
                                          <p:attrName>style.visibility</p:attrName>
                                        </p:attrNameLst>
                                      </p:cBhvr>
                                      <p:to>
                                        <p:strVal val="hidden"/>
                                      </p:to>
                                    </p:set>
                                  </p:childTnLst>
                                </p:cTn>
                              </p:par>
                              <p:par>
                                <p:cTn id="12" presetID="1" presetClass="entr" presetSubtype="0" fill="hold" grpId="0" nodeType="withEffect">
                                  <p:stCondLst>
                                    <p:cond delay="500"/>
                                  </p:stCondLst>
                                  <p:childTnLst>
                                    <p:set>
                                      <p:cBhvr>
                                        <p:cTn id="13" dur="1" fill="hold">
                                          <p:stCondLst>
                                            <p:cond delay="0"/>
                                          </p:stCondLst>
                                        </p:cTn>
                                        <p:tgtEl>
                                          <p:spTgt spid="54784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3" presetClass="exit" presetSubtype="10" fill="hold" grpId="1" nodeType="clickEffect">
                                  <p:stCondLst>
                                    <p:cond delay="0"/>
                                  </p:stCondLst>
                                  <p:childTnLst>
                                    <p:animEffect transition="out" filter="blinds(horizontal)">
                                      <p:cBhvr>
                                        <p:cTn id="17" dur="500"/>
                                        <p:tgtEl>
                                          <p:spTgt spid="547846"/>
                                        </p:tgtEl>
                                      </p:cBhvr>
                                    </p:animEffect>
                                    <p:set>
                                      <p:cBhvr>
                                        <p:cTn id="18" dur="1" fill="hold">
                                          <p:stCondLst>
                                            <p:cond delay="499"/>
                                          </p:stCondLst>
                                        </p:cTn>
                                        <p:tgtEl>
                                          <p:spTgt spid="547846"/>
                                        </p:tgtEl>
                                        <p:attrNameLst>
                                          <p:attrName>style.visibility</p:attrName>
                                        </p:attrNameLst>
                                      </p:cBhvr>
                                      <p:to>
                                        <p:strVal val="hidden"/>
                                      </p:to>
                                    </p:set>
                                  </p:childTnLst>
                                </p:cTn>
                              </p:par>
                              <p:par>
                                <p:cTn id="19" presetID="1" presetClass="entr" presetSubtype="0" fill="hold" grpId="0" nodeType="withEffect">
                                  <p:stCondLst>
                                    <p:cond delay="500"/>
                                  </p:stCondLst>
                                  <p:childTnLst>
                                    <p:set>
                                      <p:cBhvr>
                                        <p:cTn id="20" dur="1" fill="hold">
                                          <p:stCondLst>
                                            <p:cond delay="0"/>
                                          </p:stCondLst>
                                        </p:cTn>
                                        <p:tgtEl>
                                          <p:spTgt spid="5478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5" grpId="0"/>
      <p:bldP spid="547845" grpId="1"/>
      <p:bldP spid="547846" grpId="0"/>
      <p:bldP spid="547846" grpId="1"/>
      <p:bldP spid="5478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469FB-AF23-4943-945F-95405C51A224}"/>
              </a:ext>
            </a:extLst>
          </p:cNvPr>
          <p:cNvSpPr>
            <a:spLocks noGrp="1"/>
          </p:cNvSpPr>
          <p:nvPr>
            <p:ph type="title"/>
          </p:nvPr>
        </p:nvSpPr>
        <p:spPr/>
        <p:txBody>
          <a:bodyPr>
            <a:noAutofit/>
          </a:bodyPr>
          <a:lstStyle/>
          <a:p>
            <a:r>
              <a:rPr lang="en-US" altLang="zh-CN" dirty="0"/>
              <a:t>Two Important Aspects of Interoperability</a:t>
            </a:r>
            <a:endParaRPr lang="zh-CN" altLang="en-US" dirty="0"/>
          </a:p>
        </p:txBody>
      </p:sp>
      <p:sp>
        <p:nvSpPr>
          <p:cNvPr id="3" name="内容占位符 2">
            <a:extLst>
              <a:ext uri="{FF2B5EF4-FFF2-40B4-BE49-F238E27FC236}">
                <a16:creationId xmlns:a16="http://schemas.microsoft.com/office/drawing/2014/main" id="{70AF825C-718C-4599-8FD6-694127AB92E0}"/>
              </a:ext>
            </a:extLst>
          </p:cNvPr>
          <p:cNvSpPr>
            <a:spLocks noGrp="1"/>
          </p:cNvSpPr>
          <p:nvPr>
            <p:ph idx="1"/>
          </p:nvPr>
        </p:nvSpPr>
        <p:spPr/>
        <p:txBody>
          <a:bodyPr>
            <a:noAutofit/>
          </a:bodyPr>
          <a:lstStyle/>
          <a:p>
            <a:r>
              <a:rPr lang="en-US" altLang="zh-CN" sz="4000" b="1" dirty="0">
                <a:solidFill>
                  <a:schemeClr val="tx2"/>
                </a:solidFill>
              </a:rPr>
              <a:t>Discovery</a:t>
            </a:r>
            <a:r>
              <a:rPr lang="en-US" altLang="zh-CN" sz="4000" dirty="0"/>
              <a:t>. The consumer of a service must discover the location, identity, and interface of service</a:t>
            </a:r>
          </a:p>
          <a:p>
            <a:r>
              <a:rPr lang="en-US" altLang="zh-CN" sz="4000" b="1" dirty="0">
                <a:solidFill>
                  <a:schemeClr val="tx2"/>
                </a:solidFill>
              </a:rPr>
              <a:t>Handling the response</a:t>
            </a:r>
            <a:r>
              <a:rPr lang="en-US" altLang="zh-CN" sz="4000" dirty="0"/>
              <a:t>. Three possibilities:</a:t>
            </a:r>
          </a:p>
          <a:p>
            <a:pPr lvl="1"/>
            <a:r>
              <a:rPr lang="en-US" altLang="zh-CN" sz="3600" dirty="0"/>
              <a:t>The service reports back to the requester</a:t>
            </a:r>
          </a:p>
          <a:p>
            <a:pPr lvl="1"/>
            <a:r>
              <a:rPr lang="en-US" altLang="zh-CN" sz="3600" dirty="0"/>
              <a:t>The service sends its response on to another system</a:t>
            </a:r>
          </a:p>
          <a:p>
            <a:pPr lvl="1"/>
            <a:r>
              <a:rPr lang="en-US" altLang="zh-CN" sz="3600" dirty="0"/>
              <a:t>The service broadcasts its response to any interested parties</a:t>
            </a:r>
            <a:endParaRPr lang="zh-CN" altLang="en-US" sz="3600" dirty="0"/>
          </a:p>
        </p:txBody>
      </p:sp>
      <p:sp>
        <p:nvSpPr>
          <p:cNvPr id="4" name="页脚占位符 3">
            <a:extLst>
              <a:ext uri="{FF2B5EF4-FFF2-40B4-BE49-F238E27FC236}">
                <a16:creationId xmlns:a16="http://schemas.microsoft.com/office/drawing/2014/main" id="{899D25DE-1C5B-4063-B678-E8A6E06D84EB}"/>
              </a:ext>
            </a:extLst>
          </p:cNvPr>
          <p:cNvSpPr>
            <a:spLocks noGrp="1"/>
          </p:cNvSpPr>
          <p:nvPr>
            <p:ph type="ftr" sz="quarter" idx="4294967295"/>
          </p:nvPr>
        </p:nvSpPr>
        <p:spPr>
          <a:xfrm>
            <a:off x="0" y="6356350"/>
            <a:ext cx="6337300" cy="365125"/>
          </a:xfrm>
          <a:prstGeom prst="rect">
            <a:avLst/>
          </a:prstGeom>
        </p:spPr>
        <p:txBody>
          <a:bodyPr/>
          <a:lstStyle/>
          <a:p>
            <a:r>
              <a:rPr lang="en-US"/>
              <a:t>© Software Architecture</a:t>
            </a:r>
            <a:endParaRPr lang="en-AU" dirty="0"/>
          </a:p>
        </p:txBody>
      </p:sp>
    </p:spTree>
    <p:extLst>
      <p:ext uri="{BB962C8B-B14F-4D97-AF65-F5344CB8AC3E}">
        <p14:creationId xmlns:p14="http://schemas.microsoft.com/office/powerpoint/2010/main" val="250829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Manage Interfaces</a:t>
            </a:r>
          </a:p>
        </p:txBody>
      </p:sp>
      <p:sp>
        <p:nvSpPr>
          <p:cNvPr id="3" name="Content Placeholder 2"/>
          <p:cNvSpPr>
            <a:spLocks noGrp="1"/>
          </p:cNvSpPr>
          <p:nvPr>
            <p:ph idx="1"/>
          </p:nvPr>
        </p:nvSpPr>
        <p:spPr/>
        <p:txBody>
          <a:bodyPr/>
          <a:lstStyle/>
          <a:p>
            <a:r>
              <a:rPr lang="en-US" b="1" dirty="0">
                <a:solidFill>
                  <a:schemeClr val="tx2"/>
                </a:solidFill>
              </a:rPr>
              <a:t>Orchestrate</a:t>
            </a:r>
            <a:r>
              <a:rPr lang="en-US" dirty="0"/>
              <a:t>: uses a control mechanism to coordinate, manage and sequence the invocation of services.  </a:t>
            </a:r>
          </a:p>
          <a:p>
            <a:r>
              <a:rPr lang="en-US" dirty="0"/>
              <a:t>Orchestration is used when systems must interact in a complex fashion to accomplish a complex task.</a:t>
            </a:r>
          </a:p>
          <a:p>
            <a:r>
              <a:rPr lang="en-US" b="1" dirty="0">
                <a:solidFill>
                  <a:schemeClr val="tx2"/>
                </a:solidFill>
                <a:highlight>
                  <a:srgbClr val="00FF00"/>
                </a:highlight>
              </a:rPr>
              <a:t>Tailor Interface</a:t>
            </a:r>
            <a:r>
              <a:rPr lang="en-US" dirty="0"/>
              <a:t>: add or remove capabilities to an interface such as </a:t>
            </a:r>
            <a:r>
              <a:rPr lang="en-US" dirty="0">
                <a:highlight>
                  <a:srgbClr val="00FF00"/>
                </a:highlight>
              </a:rPr>
              <a:t>translation</a:t>
            </a:r>
            <a:r>
              <a:rPr lang="en-US" dirty="0"/>
              <a:t>, buffering, or data-smoothing.</a:t>
            </a:r>
          </a:p>
          <a:p>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spTree>
    <p:extLst>
      <p:ext uri="{BB962C8B-B14F-4D97-AF65-F5344CB8AC3E}">
        <p14:creationId xmlns:p14="http://schemas.microsoft.com/office/powerpoint/2010/main" val="54503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Interoperability Tactics</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pic>
        <p:nvPicPr>
          <p:cNvPr id="6" name="Picture 5"/>
          <p:cNvPicPr>
            <a:picLocks noChangeAspect="1"/>
          </p:cNvPicPr>
          <p:nvPr/>
        </p:nvPicPr>
        <p:blipFill rotWithShape="1">
          <a:blip r:embed="rId2"/>
          <a:srcRect t="3903" b="50663"/>
          <a:stretch/>
        </p:blipFill>
        <p:spPr>
          <a:xfrm>
            <a:off x="1512215" y="1469772"/>
            <a:ext cx="9167570" cy="5388228"/>
          </a:xfrm>
          <a:prstGeom prst="rect">
            <a:avLst/>
          </a:prstGeom>
        </p:spPr>
      </p:pic>
      <p:sp>
        <p:nvSpPr>
          <p:cNvPr id="5" name="椭圆 4">
            <a:extLst>
              <a:ext uri="{FF2B5EF4-FFF2-40B4-BE49-F238E27FC236}">
                <a16:creationId xmlns:a16="http://schemas.microsoft.com/office/drawing/2014/main" id="{B96F92E5-A4D4-46E5-BC11-8652778A4953}"/>
              </a:ext>
            </a:extLst>
          </p:cNvPr>
          <p:cNvSpPr/>
          <p:nvPr/>
        </p:nvSpPr>
        <p:spPr>
          <a:xfrm>
            <a:off x="6242972" y="4779668"/>
            <a:ext cx="2237149" cy="608559"/>
          </a:xfrm>
          <a:prstGeom prst="ellipse">
            <a:avLst/>
          </a:prstGeom>
          <a:solidFill>
            <a:srgbClr val="FFFF00">
              <a:alpha val="33000"/>
            </a:srgbClr>
          </a:solid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62351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E7AABA7-3722-4CB3-BAAB-4A40C200968A}"/>
              </a:ext>
            </a:extLst>
          </p:cNvPr>
          <p:cNvSpPr txBox="1"/>
          <p:nvPr>
            <p:custDataLst>
              <p:tags r:id="rId2"/>
            </p:custDataLst>
          </p:nvPr>
        </p:nvSpPr>
        <p:spPr>
          <a:xfrm>
            <a:off x="1286577" y="1038066"/>
            <a:ext cx="9753600" cy="2143125"/>
          </a:xfrm>
          <a:prstGeom prst="rect">
            <a:avLst/>
          </a:prstGeom>
          <a:noFill/>
        </p:spPr>
        <p:txBody>
          <a:bodyPr vert="horz" wrap="square"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What question can you ask the client to find out if the system has requirements of interoperability? </a:t>
            </a:r>
          </a:p>
          <a:p>
            <a:endPar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You cannot use word “interoperability</a:t>
            </a:r>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 your question </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D65A1AA5-83E2-41D2-9757-0A0153039F39}"/>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60495F56-37B2-4EB5-91BE-5FED449CAF84}"/>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0" name="组合 9">
            <a:extLst>
              <a:ext uri="{FF2B5EF4-FFF2-40B4-BE49-F238E27FC236}">
                <a16:creationId xmlns:a16="http://schemas.microsoft.com/office/drawing/2014/main" id="{BCECE496-3AD3-4D1F-A2B6-30FF3AB42081}"/>
              </a:ext>
            </a:extLst>
          </p:cNvPr>
          <p:cNvGrpSpPr/>
          <p:nvPr>
            <p:custDataLst>
              <p:tags r:id="rId5"/>
            </p:custDataLst>
          </p:nvPr>
        </p:nvGrpSpPr>
        <p:grpSpPr>
          <a:xfrm>
            <a:off x="0" y="0"/>
            <a:ext cx="12192000" cy="635000"/>
            <a:chOff x="0" y="0"/>
            <a:chExt cx="12192000" cy="635000"/>
          </a:xfrm>
        </p:grpSpPr>
        <p:sp>
          <p:nvSpPr>
            <p:cNvPr id="6" name="TitleBackground">
              <a:extLst>
                <a:ext uri="{FF2B5EF4-FFF2-40B4-BE49-F238E27FC236}">
                  <a16:creationId xmlns:a16="http://schemas.microsoft.com/office/drawing/2014/main" id="{B7FC37EF-A912-4218-BFB5-369221364A37}"/>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ColorBlock">
              <a:extLst>
                <a:ext uri="{FF2B5EF4-FFF2-40B4-BE49-F238E27FC236}">
                  <a16:creationId xmlns:a16="http://schemas.microsoft.com/office/drawing/2014/main" id="{97178D39-2F79-44DC-9283-5F08A2BA968C}"/>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8" name="TypeText">
              <a:extLst>
                <a:ext uri="{FF2B5EF4-FFF2-40B4-BE49-F238E27FC236}">
                  <a16:creationId xmlns:a16="http://schemas.microsoft.com/office/drawing/2014/main" id="{4A75B30D-6453-44DF-ABCF-37E71D9BC0B7}"/>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TipText">
              <a:extLst>
                <a:ext uri="{FF2B5EF4-FFF2-40B4-BE49-F238E27FC236}">
                  <a16:creationId xmlns:a16="http://schemas.microsoft.com/office/drawing/2014/main" id="{2A92B7C5-ADCB-473A-9D4F-A86A2FC24353}"/>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3" name="图片 2">
            <a:extLst>
              <a:ext uri="{FF2B5EF4-FFF2-40B4-BE49-F238E27FC236}">
                <a16:creationId xmlns:a16="http://schemas.microsoft.com/office/drawing/2014/main" id="{2A7E61EF-2AFF-4AAC-BAD9-8C113DDA5108}"/>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977198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a:xfrm>
            <a:off x="1222408" y="409074"/>
            <a:ext cx="9369393" cy="838200"/>
          </a:xfrm>
        </p:spPr>
        <p:txBody>
          <a:bodyPr/>
          <a:lstStyle/>
          <a:p>
            <a:pPr eaLnBrk="1" hangingPunct="1">
              <a:defRPr/>
            </a:pPr>
            <a:r>
              <a:rPr lang="en-GB" altLang="zh-TW" sz="3600" dirty="0">
                <a:latin typeface="Times New Roman" pitchFamily="18" charset="0"/>
                <a:cs typeface="Times New Roman" pitchFamily="18" charset="0"/>
              </a:rPr>
              <a:t>Example</a:t>
            </a:r>
            <a:endParaRPr lang="en-US" altLang="zh-TW" sz="3600" dirty="0">
              <a:latin typeface="Times New Roman" pitchFamily="18" charset="0"/>
              <a:cs typeface="Times New Roman" pitchFamily="18" charset="0"/>
            </a:endParaRPr>
          </a:p>
        </p:txBody>
      </p:sp>
      <p:sp>
        <p:nvSpPr>
          <p:cNvPr id="44035" name="Rectangle 4"/>
          <p:cNvSpPr>
            <a:spLocks noGrp="1" noChangeArrowheads="1"/>
          </p:cNvSpPr>
          <p:nvPr>
            <p:ph type="body" idx="1"/>
          </p:nvPr>
        </p:nvSpPr>
        <p:spPr>
          <a:xfrm>
            <a:off x="904775" y="1676400"/>
            <a:ext cx="9763225" cy="4493394"/>
          </a:xfrm>
        </p:spPr>
        <p:txBody>
          <a:bodyPr>
            <a:normAutofit/>
          </a:bodyPr>
          <a:lstStyle/>
          <a:p>
            <a:pPr>
              <a:lnSpc>
                <a:spcPct val="80000"/>
              </a:lnSpc>
            </a:pPr>
            <a:r>
              <a:rPr lang="en-AU" altLang="zh-TW" dirty="0"/>
              <a:t>Will this system need to provide services to other system(s)? What do we know about these systems?</a:t>
            </a:r>
          </a:p>
          <a:p>
            <a:pPr>
              <a:lnSpc>
                <a:spcPct val="80000"/>
              </a:lnSpc>
            </a:pPr>
            <a:r>
              <a:rPr lang="en-AU" altLang="zh-TW" dirty="0"/>
              <a:t>Will this system be constructed by combining capabilities from other systems? </a:t>
            </a:r>
          </a:p>
          <a:p>
            <a:pPr lvl="1">
              <a:lnSpc>
                <a:spcPct val="80000"/>
              </a:lnSpc>
            </a:pPr>
            <a:r>
              <a:rPr lang="en-US" dirty="0"/>
              <a:t>Example - a traffic sensing system where the input comes from individual vehicles, the raw data is processed into common units of measurement, is interpreted and fused, and traffic congestion information is broadcast</a:t>
            </a:r>
          </a:p>
          <a:p>
            <a:pPr lvl="2">
              <a:lnSpc>
                <a:spcPct val="80000"/>
              </a:lnSpc>
            </a:pPr>
            <a:r>
              <a:rPr lang="en-US" dirty="0"/>
              <a:t>one of the existing systems is responsible for sensing its environment</a:t>
            </a:r>
          </a:p>
          <a:p>
            <a:pPr lvl="2">
              <a:lnSpc>
                <a:spcPct val="80000"/>
              </a:lnSpc>
            </a:pPr>
            <a:r>
              <a:rPr lang="en-US" dirty="0"/>
              <a:t>another one is responsible for processing the raw data</a:t>
            </a:r>
          </a:p>
          <a:p>
            <a:pPr lvl="2">
              <a:lnSpc>
                <a:spcPct val="80000"/>
              </a:lnSpc>
            </a:pPr>
            <a:r>
              <a:rPr lang="en-US" dirty="0"/>
              <a:t>a third is responsible for interpreting the data</a:t>
            </a:r>
          </a:p>
          <a:p>
            <a:pPr lvl="2">
              <a:lnSpc>
                <a:spcPct val="80000"/>
              </a:lnSpc>
            </a:pPr>
            <a:r>
              <a:rPr lang="en-US" dirty="0"/>
              <a:t>a final one is responsible for producing and distributing a representation of what was sensed</a:t>
            </a:r>
          </a:p>
        </p:txBody>
      </p:sp>
    </p:spTree>
    <p:extLst>
      <p:ext uri="{BB962C8B-B14F-4D97-AF65-F5344CB8AC3E}">
        <p14:creationId xmlns:p14="http://schemas.microsoft.com/office/powerpoint/2010/main" val="1983314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Intelligent transportation system</a:t>
            </a:r>
          </a:p>
        </p:txBody>
      </p:sp>
      <p:pic>
        <p:nvPicPr>
          <p:cNvPr id="3" name="图片 2"/>
          <p:cNvPicPr>
            <a:picLocks noChangeAspect="1"/>
          </p:cNvPicPr>
          <p:nvPr/>
        </p:nvPicPr>
        <p:blipFill>
          <a:blip r:embed="rId2"/>
          <a:stretch>
            <a:fillRect/>
          </a:stretch>
        </p:blipFill>
        <p:spPr>
          <a:xfrm>
            <a:off x="1526673" y="1796143"/>
            <a:ext cx="7479723" cy="4196443"/>
          </a:xfrm>
          <a:prstGeom prst="rect">
            <a:avLst/>
          </a:prstGeom>
        </p:spPr>
      </p:pic>
    </p:spTree>
    <p:extLst>
      <p:ext uri="{BB962C8B-B14F-4D97-AF65-F5344CB8AC3E}">
        <p14:creationId xmlns:p14="http://schemas.microsoft.com/office/powerpoint/2010/main" val="42718232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2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2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3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 name="PROBLEMHASREMARK" val="True"/>
  <p:tag name="PROBLEMREMARK" val="Answer B describes decisions we make regarding mapping among architectural elements and &#10;&#10;Answer C describes decisions we make regarding resource management"/>
</p:tagLst>
</file>

<file path=ppt/tags/tag4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5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58.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6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5.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6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68.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7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6282</TotalTime>
  <Words>2934</Words>
  <Application>Microsoft Office PowerPoint</Application>
  <PresentationFormat>宽屏</PresentationFormat>
  <Paragraphs>362</Paragraphs>
  <Slides>61</Slides>
  <Notes>13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61</vt:i4>
      </vt:variant>
    </vt:vector>
  </HeadingPairs>
  <TitlesOfParts>
    <vt:vector size="71" baseType="lpstr">
      <vt:lpstr>Microsoft Yahei</vt:lpstr>
      <vt:lpstr>Arial</vt:lpstr>
      <vt:lpstr>Calibri</vt:lpstr>
      <vt:lpstr>Calibri Light</vt:lpstr>
      <vt:lpstr>Symbol</vt:lpstr>
      <vt:lpstr>Times</vt:lpstr>
      <vt:lpstr>Times New Roman</vt:lpstr>
      <vt:lpstr>Wingdings</vt:lpstr>
      <vt:lpstr>Office Theme</vt:lpstr>
      <vt:lpstr>Bitmap Image</vt:lpstr>
      <vt:lpstr>COMP3028  Software Architecture</vt:lpstr>
      <vt:lpstr>What is Interoperability?</vt:lpstr>
      <vt:lpstr>Questions to think about when designing system for interoperability</vt:lpstr>
      <vt:lpstr>What is Interoperability?</vt:lpstr>
      <vt:lpstr>Motivation</vt:lpstr>
      <vt:lpstr>Two Important Aspects of Interoperability</vt:lpstr>
      <vt:lpstr>PowerPoint 演示文稿</vt:lpstr>
      <vt:lpstr>Example</vt:lpstr>
      <vt:lpstr>Intelligent transportation system</vt:lpstr>
      <vt:lpstr>Interoperability General Scenario</vt:lpstr>
      <vt:lpstr>Sample Concrete Interoperability Scenario</vt:lpstr>
      <vt:lpstr>Sample Concrete Interoperability Scenario</vt:lpstr>
      <vt:lpstr>PowerPoint 演示文稿</vt:lpstr>
      <vt:lpstr>SOAP v.s. REST</vt:lpstr>
      <vt:lpstr>Goal of Interoperability Tactics</vt:lpstr>
      <vt:lpstr>Goal of Interoperability Tactics</vt:lpstr>
      <vt:lpstr>Interoperability Tactics</vt:lpstr>
      <vt:lpstr>Locate</vt:lpstr>
      <vt:lpstr>Service Discovery – Necessary conditions</vt:lpstr>
      <vt:lpstr>PowerPoint 演示文稿</vt:lpstr>
      <vt:lpstr>Locate</vt:lpstr>
      <vt:lpstr>Searching methods</vt:lpstr>
      <vt:lpstr>PowerPoint 演示文稿</vt:lpstr>
      <vt:lpstr>Searching Method – Searcher’s initiative</vt:lpstr>
      <vt:lpstr>Searching Method – Searcher’s initiative</vt:lpstr>
      <vt:lpstr>Searching Method – Searched’s initiative</vt:lpstr>
      <vt:lpstr>Searching Method – Searched’s initiative</vt:lpstr>
      <vt:lpstr>Searching Method – Registration</vt:lpstr>
      <vt:lpstr>Searching Method – Registration</vt:lpstr>
      <vt:lpstr>Example</vt:lpstr>
      <vt:lpstr>Web Service</vt:lpstr>
      <vt:lpstr>Web Service Architecture</vt:lpstr>
      <vt:lpstr>Web Service Architecture</vt:lpstr>
      <vt:lpstr>UDDI Registries</vt:lpstr>
      <vt:lpstr>Interoperability Tactics</vt:lpstr>
      <vt:lpstr>Manage Interfaces</vt:lpstr>
      <vt:lpstr>Checklist for Interoperability</vt:lpstr>
      <vt:lpstr>Allocation of Responsibility</vt:lpstr>
      <vt:lpstr>Coordination Model</vt:lpstr>
      <vt:lpstr>PowerPoint 演示文稿</vt:lpstr>
      <vt:lpstr>Data Model</vt:lpstr>
      <vt:lpstr>Mapping among Architectural Elements</vt:lpstr>
      <vt:lpstr>PowerPoint 演示文稿</vt:lpstr>
      <vt:lpstr>Resource Management</vt:lpstr>
      <vt:lpstr>Binding Time</vt:lpstr>
      <vt:lpstr>Summary</vt:lpstr>
      <vt:lpstr>PowerPoint 演示文稿</vt:lpstr>
      <vt:lpstr>Your task</vt:lpstr>
      <vt:lpstr>Background</vt:lpstr>
      <vt:lpstr>Interoperability Requirements</vt:lpstr>
      <vt:lpstr>System Model and Architecture</vt:lpstr>
      <vt:lpstr>Universal Adaptor Primitives (UAP) </vt:lpstr>
      <vt:lpstr>Universal Adaptor Mapping (UAM)</vt:lpstr>
      <vt:lpstr>Simulation  Results  </vt:lpstr>
      <vt:lpstr>Experiment  Results </vt:lpstr>
      <vt:lpstr>Interoperability Tactics</vt:lpstr>
      <vt:lpstr>PowerPoint 演示文稿</vt:lpstr>
      <vt:lpstr>Universal Adaptor Primitives (UAP) </vt:lpstr>
      <vt:lpstr>Universal Adaptor Mapping (UAM)</vt:lpstr>
      <vt:lpstr>Manage Interfaces</vt:lpstr>
      <vt:lpstr>Interoperability Tactics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COMP3028  Software Architecture</dc:title>
  <dc:creator>Joanna Siebert</dc:creator>
  <cp:lastModifiedBy>刘玄昊</cp:lastModifiedBy>
  <cp:revision>367</cp:revision>
  <cp:lastPrinted>2023-02-23T06:49:27Z</cp:lastPrinted>
  <dcterms:created xsi:type="dcterms:W3CDTF">2020-03-15T08:11:10Z</dcterms:created>
  <dcterms:modified xsi:type="dcterms:W3CDTF">2023-05-02T06:48:02Z</dcterms:modified>
</cp:coreProperties>
</file>