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786" r:id="rId2"/>
    <p:sldId id="2230" r:id="rId3"/>
    <p:sldId id="1836" r:id="rId4"/>
    <p:sldId id="1837" r:id="rId5"/>
    <p:sldId id="1750" r:id="rId6"/>
    <p:sldId id="1751" r:id="rId7"/>
    <p:sldId id="1752" r:id="rId8"/>
    <p:sldId id="1838" r:id="rId9"/>
    <p:sldId id="1839" r:id="rId10"/>
    <p:sldId id="1840" r:id="rId11"/>
    <p:sldId id="1841" r:id="rId12"/>
    <p:sldId id="1842" r:id="rId13"/>
    <p:sldId id="1843" r:id="rId14"/>
    <p:sldId id="2229" r:id="rId15"/>
    <p:sldId id="1844" r:id="rId16"/>
    <p:sldId id="2231" r:id="rId17"/>
    <p:sldId id="2199" r:id="rId18"/>
    <p:sldId id="2200" r:id="rId19"/>
    <p:sldId id="1753" r:id="rId20"/>
    <p:sldId id="1754" r:id="rId21"/>
    <p:sldId id="1755" r:id="rId22"/>
    <p:sldId id="1756" r:id="rId23"/>
    <p:sldId id="2225" r:id="rId24"/>
    <p:sldId id="1757" r:id="rId25"/>
    <p:sldId id="1758" r:id="rId26"/>
    <p:sldId id="1759" r:id="rId27"/>
    <p:sldId id="1761" r:id="rId28"/>
    <p:sldId id="1762" r:id="rId29"/>
    <p:sldId id="1763" r:id="rId30"/>
    <p:sldId id="1764" r:id="rId31"/>
    <p:sldId id="1765" r:id="rId32"/>
    <p:sldId id="1766" r:id="rId33"/>
    <p:sldId id="1767" r:id="rId34"/>
    <p:sldId id="1769" r:id="rId35"/>
    <p:sldId id="1770" r:id="rId36"/>
    <p:sldId id="1771" r:id="rId37"/>
    <p:sldId id="1772" r:id="rId38"/>
    <p:sldId id="1773" r:id="rId39"/>
    <p:sldId id="1774" r:id="rId40"/>
    <p:sldId id="1775" r:id="rId41"/>
    <p:sldId id="1777" r:id="rId42"/>
    <p:sldId id="1778" r:id="rId43"/>
    <p:sldId id="1779" r:id="rId44"/>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26" autoAdjust="0"/>
    <p:restoredTop sz="94660"/>
  </p:normalViewPr>
  <p:slideViewPr>
    <p:cSldViewPr snapToGrid="0">
      <p:cViewPr varScale="1">
        <p:scale>
          <a:sx n="99" d="100"/>
          <a:sy n="99" d="100"/>
        </p:scale>
        <p:origin x="72" y="2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dirty="0"/>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02/05/2023</a:t>
            </a:fld>
            <a:endParaRPr lang="en-GB" dirty="0"/>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dirty="0"/>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dirty="0"/>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5/2/2023</a:t>
            </a:fld>
            <a:endParaRPr lang="en-US" dirty="0"/>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dirty="0"/>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25</a:t>
            </a:fld>
            <a:endParaRPr lang="en-AU"/>
          </a:p>
        </p:txBody>
      </p:sp>
    </p:spTree>
    <p:extLst>
      <p:ext uri="{BB962C8B-B14F-4D97-AF65-F5344CB8AC3E}">
        <p14:creationId xmlns:p14="http://schemas.microsoft.com/office/powerpoint/2010/main" val="1416341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C7F47A1-0C1C-4153-82E6-06C96B73997B}"/>
              </a:ext>
            </a:extLst>
          </p:cNvPr>
          <p:cNvSpPr>
            <a:spLocks noGrp="1" noChangeArrowheads="1"/>
          </p:cNvSpPr>
          <p:nvPr>
            <p:ph type="sldNum" sz="quarter" idx="5"/>
          </p:nvPr>
        </p:nvSpPr>
        <p:spPr>
          <a:ln/>
        </p:spPr>
        <p:txBody>
          <a:bodyPr/>
          <a:lstStyle/>
          <a:p>
            <a:fld id="{74867E5F-6D2F-4C88-B920-C36D879A9F84}" type="slidenum">
              <a:rPr lang="en-US" altLang="zh-TW"/>
              <a:pPr/>
              <a:t>36</a:t>
            </a:fld>
            <a:endParaRPr lang="en-US" altLang="zh-TW"/>
          </a:p>
        </p:txBody>
      </p:sp>
      <p:sp>
        <p:nvSpPr>
          <p:cNvPr id="54274" name="Rectangle 2">
            <a:extLst>
              <a:ext uri="{FF2B5EF4-FFF2-40B4-BE49-F238E27FC236}">
                <a16:creationId xmlns:a16="http://schemas.microsoft.com/office/drawing/2014/main" id="{84F9CC69-DE79-41EB-B354-82A5F51C2003}"/>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8ADA3B3-8EA2-4196-B880-22AC755AF13C}"/>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8475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50FFD5-66BD-4AA9-9EE3-99A3688266F7}"/>
              </a:ext>
            </a:extLst>
          </p:cNvPr>
          <p:cNvSpPr>
            <a:spLocks noGrp="1" noChangeArrowheads="1"/>
          </p:cNvSpPr>
          <p:nvPr>
            <p:ph type="sldNum" sz="quarter" idx="5"/>
          </p:nvPr>
        </p:nvSpPr>
        <p:spPr>
          <a:ln/>
        </p:spPr>
        <p:txBody>
          <a:bodyPr/>
          <a:lstStyle/>
          <a:p>
            <a:fld id="{D2290D51-C2B1-4627-890C-9DB5F936E50D}" type="slidenum">
              <a:rPr lang="en-US" altLang="zh-TW"/>
              <a:pPr/>
              <a:t>37</a:t>
            </a:fld>
            <a:endParaRPr lang="en-US" altLang="zh-TW"/>
          </a:p>
        </p:txBody>
      </p:sp>
      <p:sp>
        <p:nvSpPr>
          <p:cNvPr id="55298" name="Rectangle 2">
            <a:extLst>
              <a:ext uri="{FF2B5EF4-FFF2-40B4-BE49-F238E27FC236}">
                <a16:creationId xmlns:a16="http://schemas.microsoft.com/office/drawing/2014/main" id="{B06CDB7F-CF75-4049-AA32-7777D4DF6274}"/>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3AB78201-E551-40EF-BAEB-275B9D5778AF}"/>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45278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8F7263-008A-44D3-AB75-32FDBD69B642}"/>
              </a:ext>
            </a:extLst>
          </p:cNvPr>
          <p:cNvSpPr>
            <a:spLocks noGrp="1" noChangeArrowheads="1"/>
          </p:cNvSpPr>
          <p:nvPr>
            <p:ph type="sldNum" sz="quarter" idx="5"/>
          </p:nvPr>
        </p:nvSpPr>
        <p:spPr>
          <a:ln/>
        </p:spPr>
        <p:txBody>
          <a:bodyPr/>
          <a:lstStyle/>
          <a:p>
            <a:fld id="{E7E379D7-8ACC-4E04-B2F8-D25863B8D504}" type="slidenum">
              <a:rPr lang="en-US" altLang="zh-TW"/>
              <a:pPr/>
              <a:t>38</a:t>
            </a:fld>
            <a:endParaRPr lang="en-US" altLang="zh-TW"/>
          </a:p>
        </p:txBody>
      </p:sp>
      <p:sp>
        <p:nvSpPr>
          <p:cNvPr id="56322" name="Rectangle 2">
            <a:extLst>
              <a:ext uri="{FF2B5EF4-FFF2-40B4-BE49-F238E27FC236}">
                <a16:creationId xmlns:a16="http://schemas.microsoft.com/office/drawing/2014/main" id="{06C6FE7D-79FC-40F8-9C50-0ABE08B2CB2C}"/>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353A25FE-DB03-4630-B5A4-8A191B3D9327}"/>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51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CA14270-89AB-463A-8073-11E79CF80055}"/>
              </a:ext>
            </a:extLst>
          </p:cNvPr>
          <p:cNvSpPr>
            <a:spLocks noGrp="1" noChangeArrowheads="1"/>
          </p:cNvSpPr>
          <p:nvPr>
            <p:ph type="sldNum" sz="quarter" idx="5"/>
          </p:nvPr>
        </p:nvSpPr>
        <p:spPr>
          <a:ln/>
        </p:spPr>
        <p:txBody>
          <a:bodyPr/>
          <a:lstStyle/>
          <a:p>
            <a:fld id="{6FDE7981-A5E3-4DB7-9425-BA6AD544ECAC}" type="slidenum">
              <a:rPr lang="en-US" altLang="zh-TW"/>
              <a:pPr/>
              <a:t>39</a:t>
            </a:fld>
            <a:endParaRPr lang="en-US" altLang="zh-TW"/>
          </a:p>
        </p:txBody>
      </p:sp>
      <p:sp>
        <p:nvSpPr>
          <p:cNvPr id="59394" name="Rectangle 2">
            <a:extLst>
              <a:ext uri="{FF2B5EF4-FFF2-40B4-BE49-F238E27FC236}">
                <a16:creationId xmlns:a16="http://schemas.microsoft.com/office/drawing/2014/main" id="{06DF345B-01DD-4B68-8C51-26DBD3FED64F}"/>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49071977-905F-46E9-A200-808CE421413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6657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5FEB56-1A1F-4E68-B024-34D534AC1B9E}"/>
              </a:ext>
            </a:extLst>
          </p:cNvPr>
          <p:cNvSpPr>
            <a:spLocks noGrp="1" noChangeArrowheads="1"/>
          </p:cNvSpPr>
          <p:nvPr>
            <p:ph type="sldNum" sz="quarter" idx="5"/>
          </p:nvPr>
        </p:nvSpPr>
        <p:spPr>
          <a:ln/>
        </p:spPr>
        <p:txBody>
          <a:bodyPr/>
          <a:lstStyle/>
          <a:p>
            <a:fld id="{FB67ABF3-8782-4A08-A65C-C3FC783B7839}" type="slidenum">
              <a:rPr lang="en-US" altLang="zh-TW"/>
              <a:pPr/>
              <a:t>40</a:t>
            </a:fld>
            <a:endParaRPr lang="en-US" altLang="zh-TW"/>
          </a:p>
        </p:txBody>
      </p:sp>
      <p:sp>
        <p:nvSpPr>
          <p:cNvPr id="60418" name="Rectangle 2">
            <a:extLst>
              <a:ext uri="{FF2B5EF4-FFF2-40B4-BE49-F238E27FC236}">
                <a16:creationId xmlns:a16="http://schemas.microsoft.com/office/drawing/2014/main" id="{1B89CE66-A57E-4158-8282-1101EC9BF90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49CC1DAE-07B7-429F-8B00-0A62C13EDB0E}"/>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36369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945D0B3-021F-45FF-9138-AF79AA38FA92}"/>
              </a:ext>
            </a:extLst>
          </p:cNvPr>
          <p:cNvSpPr>
            <a:spLocks noGrp="1" noChangeArrowheads="1"/>
          </p:cNvSpPr>
          <p:nvPr>
            <p:ph type="sldNum" sz="quarter" idx="5"/>
          </p:nvPr>
        </p:nvSpPr>
        <p:spPr>
          <a:ln/>
        </p:spPr>
        <p:txBody>
          <a:bodyPr/>
          <a:lstStyle/>
          <a:p>
            <a:fld id="{5C5D4826-BEB9-458B-BC27-190FEB3CC751}" type="slidenum">
              <a:rPr lang="en-US" altLang="zh-TW"/>
              <a:pPr/>
              <a:t>28</a:t>
            </a:fld>
            <a:endParaRPr lang="en-US" altLang="zh-TW"/>
          </a:p>
        </p:txBody>
      </p:sp>
      <p:sp>
        <p:nvSpPr>
          <p:cNvPr id="45058" name="Rectangle 2">
            <a:extLst>
              <a:ext uri="{FF2B5EF4-FFF2-40B4-BE49-F238E27FC236}">
                <a16:creationId xmlns:a16="http://schemas.microsoft.com/office/drawing/2014/main" id="{43DE4898-83A2-4129-8375-A0783CB2FDEC}"/>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259C1BA7-873B-48A0-8D46-13D108638CD3}"/>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83045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7AF1513-CEDF-4720-A58C-6737688F7D42}"/>
              </a:ext>
            </a:extLst>
          </p:cNvPr>
          <p:cNvSpPr>
            <a:spLocks noGrp="1" noChangeArrowheads="1"/>
          </p:cNvSpPr>
          <p:nvPr>
            <p:ph type="sldNum" sz="quarter" idx="5"/>
          </p:nvPr>
        </p:nvSpPr>
        <p:spPr>
          <a:ln/>
        </p:spPr>
        <p:txBody>
          <a:bodyPr/>
          <a:lstStyle/>
          <a:p>
            <a:fld id="{79A6B897-D206-4C6B-A883-F02EB0F42F10}" type="slidenum">
              <a:rPr lang="en-US" altLang="zh-TW"/>
              <a:pPr/>
              <a:t>29</a:t>
            </a:fld>
            <a:endParaRPr lang="en-US" altLang="zh-TW"/>
          </a:p>
        </p:txBody>
      </p:sp>
      <p:sp>
        <p:nvSpPr>
          <p:cNvPr id="46082" name="Rectangle 2">
            <a:extLst>
              <a:ext uri="{FF2B5EF4-FFF2-40B4-BE49-F238E27FC236}">
                <a16:creationId xmlns:a16="http://schemas.microsoft.com/office/drawing/2014/main" id="{39AD8C09-2005-4404-A8C4-48CF8989508D}"/>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6F4314D9-BD51-4DF8-99A9-3C23419481A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40126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0E57EC-A693-4A03-8CA6-413D72C756B5}"/>
              </a:ext>
            </a:extLst>
          </p:cNvPr>
          <p:cNvSpPr>
            <a:spLocks noGrp="1" noChangeArrowheads="1"/>
          </p:cNvSpPr>
          <p:nvPr>
            <p:ph type="sldNum" sz="quarter" idx="5"/>
          </p:nvPr>
        </p:nvSpPr>
        <p:spPr>
          <a:ln/>
        </p:spPr>
        <p:txBody>
          <a:bodyPr/>
          <a:lstStyle/>
          <a:p>
            <a:fld id="{7915E19C-FC02-4553-B396-D827DFA0FF4C}" type="slidenum">
              <a:rPr lang="en-US" altLang="zh-TW"/>
              <a:pPr/>
              <a:t>30</a:t>
            </a:fld>
            <a:endParaRPr lang="en-US" altLang="zh-TW"/>
          </a:p>
        </p:txBody>
      </p:sp>
      <p:sp>
        <p:nvSpPr>
          <p:cNvPr id="47106" name="Rectangle 2">
            <a:extLst>
              <a:ext uri="{FF2B5EF4-FFF2-40B4-BE49-F238E27FC236}">
                <a16:creationId xmlns:a16="http://schemas.microsoft.com/office/drawing/2014/main" id="{DC2C04F7-1D68-46F1-BCBA-4A0D38E9D1B8}"/>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EBBEE8FF-D731-4B5B-8A19-DD142505E39F}"/>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99112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A463DCB-457C-4C59-8F8E-7FD7CE434F19}"/>
              </a:ext>
            </a:extLst>
          </p:cNvPr>
          <p:cNvSpPr>
            <a:spLocks noGrp="1" noChangeArrowheads="1"/>
          </p:cNvSpPr>
          <p:nvPr>
            <p:ph type="sldNum" sz="quarter" idx="5"/>
          </p:nvPr>
        </p:nvSpPr>
        <p:spPr>
          <a:ln/>
        </p:spPr>
        <p:txBody>
          <a:bodyPr/>
          <a:lstStyle/>
          <a:p>
            <a:fld id="{D07F98D1-1D74-4832-A7AE-7971A0D1186C}" type="slidenum">
              <a:rPr lang="en-US" altLang="zh-TW"/>
              <a:pPr/>
              <a:t>31</a:t>
            </a:fld>
            <a:endParaRPr lang="en-US" altLang="zh-TW"/>
          </a:p>
        </p:txBody>
      </p:sp>
      <p:sp>
        <p:nvSpPr>
          <p:cNvPr id="48130" name="Rectangle 2">
            <a:extLst>
              <a:ext uri="{FF2B5EF4-FFF2-40B4-BE49-F238E27FC236}">
                <a16:creationId xmlns:a16="http://schemas.microsoft.com/office/drawing/2014/main" id="{8390F61F-D527-4B3E-BB5D-464523E2BAD9}"/>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C7539682-9F74-4D36-A575-9DF1D389189A}"/>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523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9432266-7A02-4BDE-B26C-8C544FD404EB}"/>
              </a:ext>
            </a:extLst>
          </p:cNvPr>
          <p:cNvSpPr>
            <a:spLocks noGrp="1" noChangeArrowheads="1"/>
          </p:cNvSpPr>
          <p:nvPr>
            <p:ph type="sldNum" sz="quarter" idx="5"/>
          </p:nvPr>
        </p:nvSpPr>
        <p:spPr>
          <a:ln/>
        </p:spPr>
        <p:txBody>
          <a:bodyPr/>
          <a:lstStyle/>
          <a:p>
            <a:fld id="{F6483191-80E2-4337-B4D5-00392BC65E36}" type="slidenum">
              <a:rPr lang="en-US" altLang="zh-TW"/>
              <a:pPr/>
              <a:t>32</a:t>
            </a:fld>
            <a:endParaRPr lang="en-US" altLang="zh-TW"/>
          </a:p>
        </p:txBody>
      </p:sp>
      <p:sp>
        <p:nvSpPr>
          <p:cNvPr id="49154" name="Rectangle 2">
            <a:extLst>
              <a:ext uri="{FF2B5EF4-FFF2-40B4-BE49-F238E27FC236}">
                <a16:creationId xmlns:a16="http://schemas.microsoft.com/office/drawing/2014/main" id="{068B1FC5-F3A2-45FE-8784-4E6C6D16A943}"/>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4F3FBBB7-3A1E-4F22-8CE4-31D56BD24D27}"/>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06622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94DD600-BDFB-4F16-AA2A-393ABF7FEDEE}"/>
              </a:ext>
            </a:extLst>
          </p:cNvPr>
          <p:cNvSpPr>
            <a:spLocks noGrp="1" noChangeArrowheads="1"/>
          </p:cNvSpPr>
          <p:nvPr>
            <p:ph type="sldNum" sz="quarter" idx="5"/>
          </p:nvPr>
        </p:nvSpPr>
        <p:spPr>
          <a:ln/>
        </p:spPr>
        <p:txBody>
          <a:bodyPr/>
          <a:lstStyle/>
          <a:p>
            <a:fld id="{968A4D67-C5F3-4CF8-95C5-CEDEBE58445B}" type="slidenum">
              <a:rPr lang="en-US" altLang="zh-TW"/>
              <a:pPr/>
              <a:t>33</a:t>
            </a:fld>
            <a:endParaRPr lang="en-US" altLang="zh-TW"/>
          </a:p>
        </p:txBody>
      </p:sp>
      <p:sp>
        <p:nvSpPr>
          <p:cNvPr id="50178" name="Rectangle 2">
            <a:extLst>
              <a:ext uri="{FF2B5EF4-FFF2-40B4-BE49-F238E27FC236}">
                <a16:creationId xmlns:a16="http://schemas.microsoft.com/office/drawing/2014/main" id="{A2A1A927-8456-42CC-A34D-2AAC0F36F41D}"/>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40D04A68-DA39-40C1-BAFC-DF61C11F45A3}"/>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29088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51508CC-D46F-403A-9B1E-6B5D3AE7F098}"/>
              </a:ext>
            </a:extLst>
          </p:cNvPr>
          <p:cNvSpPr>
            <a:spLocks noGrp="1" noChangeArrowheads="1"/>
          </p:cNvSpPr>
          <p:nvPr>
            <p:ph type="sldNum" sz="quarter" idx="5"/>
          </p:nvPr>
        </p:nvSpPr>
        <p:spPr>
          <a:ln/>
        </p:spPr>
        <p:txBody>
          <a:bodyPr/>
          <a:lstStyle/>
          <a:p>
            <a:fld id="{D01EFD11-B84C-47A6-B73B-08B0DD3D0349}" type="slidenum">
              <a:rPr lang="en-US" altLang="zh-TW"/>
              <a:pPr/>
              <a:t>34</a:t>
            </a:fld>
            <a:endParaRPr lang="en-US" altLang="zh-TW"/>
          </a:p>
        </p:txBody>
      </p:sp>
      <p:sp>
        <p:nvSpPr>
          <p:cNvPr id="52226" name="Rectangle 2">
            <a:extLst>
              <a:ext uri="{FF2B5EF4-FFF2-40B4-BE49-F238E27FC236}">
                <a16:creationId xmlns:a16="http://schemas.microsoft.com/office/drawing/2014/main" id="{04817045-9740-43BF-BED7-B3067FB6E54B}"/>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862B00D3-F99B-4301-81A0-70682D150AF7}"/>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97406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E47E0EC-41DD-401B-ADF9-9792B79511DB}"/>
              </a:ext>
            </a:extLst>
          </p:cNvPr>
          <p:cNvSpPr>
            <a:spLocks noGrp="1" noChangeArrowheads="1"/>
          </p:cNvSpPr>
          <p:nvPr>
            <p:ph type="sldNum" sz="quarter" idx="5"/>
          </p:nvPr>
        </p:nvSpPr>
        <p:spPr>
          <a:ln/>
        </p:spPr>
        <p:txBody>
          <a:bodyPr/>
          <a:lstStyle/>
          <a:p>
            <a:fld id="{37FD9E84-2709-4CC8-B5B3-36999194FC2F}" type="slidenum">
              <a:rPr lang="en-US" altLang="zh-TW"/>
              <a:pPr/>
              <a:t>35</a:t>
            </a:fld>
            <a:endParaRPr lang="en-US" altLang="zh-TW"/>
          </a:p>
        </p:txBody>
      </p:sp>
      <p:sp>
        <p:nvSpPr>
          <p:cNvPr id="53250" name="Rectangle 2">
            <a:extLst>
              <a:ext uri="{FF2B5EF4-FFF2-40B4-BE49-F238E27FC236}">
                <a16:creationId xmlns:a16="http://schemas.microsoft.com/office/drawing/2014/main" id="{DDB00F7D-1F97-41C9-BF5D-B22C50ED2131}"/>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CE294EF5-95D2-49E1-8884-0E45B6B978BD}"/>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2067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dirty="0"/>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image" Target="../media/image1.tmp"/><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s>
</file>

<file path=ppt/slides/_rels/slide11.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media/image1.tmp"/><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s>
</file>

<file path=ppt/slides/_rels/slide12.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1.tmp"/><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slideLayout" Target="../slideLayouts/slideLayout7.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5" Type="http://schemas.openxmlformats.org/officeDocument/2006/relationships/image" Target="../media/image1.tmp"/><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tags" Target="../tags/tag79.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5" Type="http://schemas.openxmlformats.org/officeDocument/2006/relationships/image" Target="../media/image1.tmp"/><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1.tmp"/><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slideLayout" Target="../slideLayouts/slideLayout7.xml"/><Relationship Id="rId5" Type="http://schemas.openxmlformats.org/officeDocument/2006/relationships/tags" Target="../tags/tag8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1.tmp"/><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031" y="1474180"/>
            <a:ext cx="9144000" cy="1790700"/>
          </a:xfrm>
        </p:spPr>
        <p:txBody>
          <a:bodyPr>
            <a:noAutofit/>
          </a:bodyPr>
          <a:lstStyle/>
          <a:p>
            <a:r>
              <a:rPr lang="en-US" sz="6600" dirty="0"/>
              <a:t>COMP3028 </a:t>
            </a:r>
            <a:br>
              <a:rPr lang="en-US" sz="4950" dirty="0"/>
            </a:br>
            <a:r>
              <a:rPr lang="en-US" sz="4950" dirty="0"/>
              <a:t>Software Architecture</a:t>
            </a:r>
            <a:endParaRPr lang="en-US" sz="3300" dirty="0"/>
          </a:p>
        </p:txBody>
      </p:sp>
      <p:sp>
        <p:nvSpPr>
          <p:cNvPr id="3" name="Subtitle 2">
            <a:extLst>
              <a:ext uri="{FF2B5EF4-FFF2-40B4-BE49-F238E27FC236}">
                <a16:creationId xmlns:a16="http://schemas.microsoft.com/office/drawing/2014/main" id="{3912EEED-11E8-D92D-C080-D9E66B52EAD0}"/>
              </a:ext>
            </a:extLst>
          </p:cNvPr>
          <p:cNvSpPr>
            <a:spLocks noGrp="1"/>
          </p:cNvSpPr>
          <p:nvPr>
            <p:ph type="subTitle" idx="1"/>
          </p:nvPr>
        </p:nvSpPr>
        <p:spPr>
          <a:xfrm>
            <a:off x="1524000" y="3602038"/>
            <a:ext cx="9144000" cy="1655762"/>
          </a:xfrm>
        </p:spPr>
        <p:txBody>
          <a:bodyPr>
            <a:normAutofit/>
          </a:bodyPr>
          <a:lstStyle/>
          <a:p>
            <a:r>
              <a:rPr lang="en-GB" sz="3600" dirty="0"/>
              <a:t>Quality attributes</a:t>
            </a:r>
            <a:r>
              <a:rPr lang="en-US" sz="3600" dirty="0"/>
              <a:t>: M</a:t>
            </a:r>
            <a:r>
              <a:rPr lang="en-GB" sz="3600" dirty="0" err="1"/>
              <a:t>odifiability</a:t>
            </a:r>
            <a:endParaRPr lang="en-US" sz="3600"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0E2741D-7D20-4621-9629-02FFB4EFCF2C}"/>
              </a:ext>
            </a:extLst>
          </p:cNvPr>
          <p:cNvSpPr txBox="1"/>
          <p:nvPr>
            <p:custDataLst>
              <p:tags r:id="rId2"/>
            </p:custDataLst>
          </p:nvPr>
        </p:nvSpPr>
        <p:spPr>
          <a:xfrm>
            <a:off x="1113322" y="1345039"/>
            <a:ext cx="9753600" cy="367230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Consider the second option: add additional component to the system now – user interface builder. When there is a change request, the designer will use a drag-and-drop editor to design a new interface, and the user interface builder will produce the new source code directly</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is the</a:t>
            </a:r>
            <a:r>
              <a:rPr lang="en-US" altLang="zh-CN" sz="2800" dirty="0"/>
              <a:t> cost of introducing the mechanisms to make the system more modifiable?</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A08D4214-E60C-4A96-8F8D-9BDED62236EA}"/>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5AA1EA5C-BD59-4D54-B691-DCF068229203}"/>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文本框 20">
            <a:extLst>
              <a:ext uri="{FF2B5EF4-FFF2-40B4-BE49-F238E27FC236}">
                <a16:creationId xmlns:a16="http://schemas.microsoft.com/office/drawing/2014/main" id="{BBC4C720-C2EC-4E64-97BA-1A388FEF0ADE}"/>
              </a:ext>
            </a:extLst>
          </p:cNvPr>
          <p:cNvSpPr txBox="1"/>
          <p:nvPr>
            <p:custDataLst>
              <p:tags r:id="rId5"/>
            </p:custDataLst>
          </p:nvPr>
        </p:nvSpPr>
        <p:spPr>
          <a:xfrm>
            <a:off x="1113322" y="4572337"/>
            <a:ext cx="9753600" cy="461665"/>
          </a:xfrm>
          <a:prstGeom prst="rect">
            <a:avLst/>
          </a:prstGeom>
          <a:noFill/>
        </p:spPr>
        <p:txBody>
          <a:bodyPr vert="horz" wrap="square"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 cost of constructing the UI builder, it can be substantial.</a:t>
            </a:r>
            <a:endParaRPr kumimoji="0" lang="x-none" sz="2400" b="1"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2" name="组合 11">
            <a:extLst>
              <a:ext uri="{FF2B5EF4-FFF2-40B4-BE49-F238E27FC236}">
                <a16:creationId xmlns:a16="http://schemas.microsoft.com/office/drawing/2014/main" id="{3BC0E612-4055-4E26-B6CA-DE6C3DFE9D68}"/>
              </a:ext>
            </a:extLst>
          </p:cNvPr>
          <p:cNvGrpSpPr/>
          <p:nvPr>
            <p:custDataLst>
              <p:tags r:id="rId6"/>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77E19B25-D853-4E8A-BA49-A5D18BCFA227}"/>
                </a:ext>
              </a:extLst>
            </p:cNvPr>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5F1EE683-1CCE-434D-BA50-F7B5EAA2770F}"/>
                </a:ext>
              </a:extLst>
            </p:cNvPr>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DA0C8AA8-D473-4D37-9254-D069F06702A6}"/>
                </a:ext>
              </a:extLst>
            </p:cNvPr>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A980D4BA-EE5B-4DCE-B06A-2281EEF768C5}"/>
                </a:ext>
              </a:extLst>
            </p:cNvPr>
            <p:cNvSpPr txBox="1"/>
            <p:nvPr>
              <p:custDataLst>
                <p:tags r:id="rId11"/>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0408AF94-5BA5-45C7-A110-6C2A3477C92A}"/>
              </a:ext>
            </a:extLst>
          </p:cNvPr>
          <p:cNvPicPr>
            <a:picLocks/>
          </p:cNvPicPr>
          <p:nvPr>
            <p:custDataLst>
              <p:tags r:id="rId7"/>
            </p:custDataLst>
          </p:nvPr>
        </p:nvPicPr>
        <p:blipFill>
          <a:blip r:embed="rId13">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25833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0E2741D-7D20-4621-9629-02FFB4EFCF2C}"/>
              </a:ext>
            </a:extLst>
          </p:cNvPr>
          <p:cNvSpPr txBox="1"/>
          <p:nvPr>
            <p:custDataLst>
              <p:tags r:id="rId2"/>
            </p:custDataLst>
          </p:nvPr>
        </p:nvSpPr>
        <p:spPr>
          <a:xfrm>
            <a:off x="1219200" y="635000"/>
            <a:ext cx="9753600" cy="367230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Consider the first option: do nothing for now. Wait for a change request to come in, then change the source code to accommodate request. </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is the</a:t>
            </a:r>
            <a:r>
              <a:rPr lang="en-US" altLang="zh-CN" sz="2800" dirty="0"/>
              <a:t> cost of making the modification using the mechanism?</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A08D4214-E60C-4A96-8F8D-9BDED62236EA}"/>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5AA1EA5C-BD59-4D54-B691-DCF068229203}"/>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文本框 16">
            <a:extLst>
              <a:ext uri="{FF2B5EF4-FFF2-40B4-BE49-F238E27FC236}">
                <a16:creationId xmlns:a16="http://schemas.microsoft.com/office/drawing/2014/main" id="{9701A56C-474F-4DAC-9E53-A135ADCD6EAC}"/>
              </a:ext>
            </a:extLst>
          </p:cNvPr>
          <p:cNvSpPr txBox="1"/>
          <p:nvPr>
            <p:custDataLst>
              <p:tags r:id="rId5"/>
            </p:custDataLst>
          </p:nvPr>
        </p:nvSpPr>
        <p:spPr>
          <a:xfrm>
            <a:off x="1206500" y="3657600"/>
            <a:ext cx="9251950" cy="954107"/>
          </a:xfrm>
          <a:prstGeom prst="rect">
            <a:avLst/>
          </a:prstGeom>
          <a:noFill/>
        </p:spPr>
        <p:txBody>
          <a:bodyPr vert="horz" wrap="square"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800" b="1"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 cost of changing the source code and revalidating the system</a:t>
            </a:r>
            <a:endParaRPr kumimoji="0" lang="x-none" sz="2800" b="1"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2" name="组合 11">
            <a:extLst>
              <a:ext uri="{FF2B5EF4-FFF2-40B4-BE49-F238E27FC236}">
                <a16:creationId xmlns:a16="http://schemas.microsoft.com/office/drawing/2014/main" id="{3BC0E612-4055-4E26-B6CA-DE6C3DFE9D68}"/>
              </a:ext>
            </a:extLst>
          </p:cNvPr>
          <p:cNvGrpSpPr/>
          <p:nvPr>
            <p:custDataLst>
              <p:tags r:id="rId6"/>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77E19B25-D853-4E8A-BA49-A5D18BCFA227}"/>
                </a:ext>
              </a:extLst>
            </p:cNvPr>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5F1EE683-1CCE-434D-BA50-F7B5EAA2770F}"/>
                </a:ext>
              </a:extLst>
            </p:cNvPr>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DA0C8AA8-D473-4D37-9254-D069F06702A6}"/>
                </a:ext>
              </a:extLst>
            </p:cNvPr>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A980D4BA-EE5B-4DCE-B06A-2281EEF768C5}"/>
                </a:ext>
              </a:extLst>
            </p:cNvPr>
            <p:cNvSpPr txBox="1"/>
            <p:nvPr>
              <p:custDataLst>
                <p:tags r:id="rId11"/>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0408AF94-5BA5-45C7-A110-6C2A3477C92A}"/>
              </a:ext>
            </a:extLst>
          </p:cNvPr>
          <p:cNvPicPr>
            <a:picLocks/>
          </p:cNvPicPr>
          <p:nvPr>
            <p:custDataLst>
              <p:tags r:id="rId7"/>
            </p:custDataLst>
          </p:nvPr>
        </p:nvPicPr>
        <p:blipFill>
          <a:blip r:embed="rId13">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09277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0E2741D-7D20-4621-9629-02FFB4EFCF2C}"/>
              </a:ext>
            </a:extLst>
          </p:cNvPr>
          <p:cNvSpPr txBox="1"/>
          <p:nvPr>
            <p:custDataLst>
              <p:tags r:id="rId2"/>
            </p:custDataLst>
          </p:nvPr>
        </p:nvSpPr>
        <p:spPr>
          <a:xfrm>
            <a:off x="1113322" y="1345039"/>
            <a:ext cx="9753600" cy="367230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Consider the second option: add additional component to the system now – user interface builder. When there is a change request, the designer will use a drag-and-drop editor to design a new interface, and the user interface builder will produce the new source code directly</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is the</a:t>
            </a:r>
            <a:r>
              <a:rPr lang="en-US" altLang="zh-CN" sz="2800" dirty="0"/>
              <a:t> cost making the modification using the mechanism?</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A08D4214-E60C-4A96-8F8D-9BDED62236EA}"/>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5AA1EA5C-BD59-4D54-B691-DCF068229203}"/>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文本框 16">
            <a:extLst>
              <a:ext uri="{FF2B5EF4-FFF2-40B4-BE49-F238E27FC236}">
                <a16:creationId xmlns:a16="http://schemas.microsoft.com/office/drawing/2014/main" id="{0B4ADA34-9341-4644-9897-7AF87BDA8D69}"/>
              </a:ext>
            </a:extLst>
          </p:cNvPr>
          <p:cNvSpPr txBox="1"/>
          <p:nvPr>
            <p:custDataLst>
              <p:tags r:id="rId5"/>
            </p:custDataLst>
          </p:nvPr>
        </p:nvSpPr>
        <p:spPr>
          <a:xfrm>
            <a:off x="819083" y="4356700"/>
            <a:ext cx="10900878" cy="1015663"/>
          </a:xfrm>
          <a:prstGeom prst="rect">
            <a:avLst/>
          </a:prstGeom>
          <a:noFill/>
        </p:spPr>
        <p:txBody>
          <a:bodyPr vert="horz" wrap="square" rtlCol="0" anchor="t" anchorCtr="0">
            <a:spAutoFit/>
          </a:bodyPr>
          <a:lstStyle/>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AU" sz="2000" b="1"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 cost of producing the input to feed the builder – substantial or negligible</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AU" sz="2000" b="1"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 cost of running the builder – negligible</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AU" sz="2000" b="1"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 cost of the testing that is needed on the – usually much less than usual</a:t>
            </a:r>
            <a:endParaRPr kumimoji="0" lang="x-none" sz="2000" b="1"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2" name="组合 11">
            <a:extLst>
              <a:ext uri="{FF2B5EF4-FFF2-40B4-BE49-F238E27FC236}">
                <a16:creationId xmlns:a16="http://schemas.microsoft.com/office/drawing/2014/main" id="{3BC0E612-4055-4E26-B6CA-DE6C3DFE9D68}"/>
              </a:ext>
            </a:extLst>
          </p:cNvPr>
          <p:cNvGrpSpPr/>
          <p:nvPr>
            <p:custDataLst>
              <p:tags r:id="rId6"/>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77E19B25-D853-4E8A-BA49-A5D18BCFA227}"/>
                </a:ext>
              </a:extLst>
            </p:cNvPr>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5F1EE683-1CCE-434D-BA50-F7B5EAA2770F}"/>
                </a:ext>
              </a:extLst>
            </p:cNvPr>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DA0C8AA8-D473-4D37-9254-D069F06702A6}"/>
                </a:ext>
              </a:extLst>
            </p:cNvPr>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A980D4BA-EE5B-4DCE-B06A-2281EEF768C5}"/>
                </a:ext>
              </a:extLst>
            </p:cNvPr>
            <p:cNvSpPr txBox="1"/>
            <p:nvPr>
              <p:custDataLst>
                <p:tags r:id="rId11"/>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0408AF94-5BA5-45C7-A110-6C2A3477C92A}"/>
              </a:ext>
            </a:extLst>
          </p:cNvPr>
          <p:cNvPicPr>
            <a:picLocks/>
          </p:cNvPicPr>
          <p:nvPr>
            <p:custDataLst>
              <p:tags r:id="rId7"/>
            </p:custDataLst>
          </p:nvPr>
        </p:nvPicPr>
        <p:blipFill>
          <a:blip r:embed="rId13">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3992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9F83E5-CACD-4D40-9DC3-B76112A2E4A1}"/>
              </a:ext>
            </a:extLst>
          </p:cNvPr>
          <p:cNvSpPr>
            <a:spLocks noGrp="1"/>
          </p:cNvSpPr>
          <p:nvPr>
            <p:ph idx="1"/>
          </p:nvPr>
        </p:nvSpPr>
        <p:spPr/>
        <p:txBody>
          <a:bodyPr/>
          <a:lstStyle/>
          <a:p>
            <a:pPr marL="0" indent="0">
              <a:buNone/>
            </a:pPr>
            <a:endParaRPr 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x-none" dirty="0"/>
          </a:p>
        </p:txBody>
      </p:sp>
      <p:graphicFrame>
        <p:nvGraphicFramePr>
          <p:cNvPr id="4" name="表格 4">
            <a:extLst>
              <a:ext uri="{FF2B5EF4-FFF2-40B4-BE49-F238E27FC236}">
                <a16:creationId xmlns:a16="http://schemas.microsoft.com/office/drawing/2014/main" id="{7225DACC-5876-4442-9A69-937EE2260EED}"/>
              </a:ext>
            </a:extLst>
          </p:cNvPr>
          <p:cNvGraphicFramePr>
            <a:graphicFrameLocks noGrp="1"/>
          </p:cNvGraphicFramePr>
          <p:nvPr>
            <p:extLst>
              <p:ext uri="{D42A27DB-BD31-4B8C-83A1-F6EECF244321}">
                <p14:modId xmlns:p14="http://schemas.microsoft.com/office/powerpoint/2010/main" val="3411564200"/>
              </p:ext>
            </p:extLst>
          </p:nvPr>
        </p:nvGraphicFramePr>
        <p:xfrm>
          <a:off x="465222" y="304650"/>
          <a:ext cx="11261556" cy="6492240"/>
        </p:xfrm>
        <a:graphic>
          <a:graphicData uri="http://schemas.openxmlformats.org/drawingml/2006/table">
            <a:tbl>
              <a:tblPr firstRow="1" bandRow="1">
                <a:tableStyleId>{5C22544A-7EE6-4342-B048-85BDC9FD1C3A}</a:tableStyleId>
              </a:tblPr>
              <a:tblGrid>
                <a:gridCol w="3753852">
                  <a:extLst>
                    <a:ext uri="{9D8B030D-6E8A-4147-A177-3AD203B41FA5}">
                      <a16:colId xmlns:a16="http://schemas.microsoft.com/office/drawing/2014/main" val="2847316402"/>
                    </a:ext>
                  </a:extLst>
                </a:gridCol>
                <a:gridCol w="3257254">
                  <a:extLst>
                    <a:ext uri="{9D8B030D-6E8A-4147-A177-3AD203B41FA5}">
                      <a16:colId xmlns:a16="http://schemas.microsoft.com/office/drawing/2014/main" val="2106165689"/>
                    </a:ext>
                  </a:extLst>
                </a:gridCol>
                <a:gridCol w="4250450">
                  <a:extLst>
                    <a:ext uri="{9D8B030D-6E8A-4147-A177-3AD203B41FA5}">
                      <a16:colId xmlns:a16="http://schemas.microsoft.com/office/drawing/2014/main" val="492075249"/>
                    </a:ext>
                  </a:extLst>
                </a:gridCol>
              </a:tblGrid>
              <a:tr h="370840">
                <a:tc>
                  <a:txBody>
                    <a:bodyPr/>
                    <a:lstStyle/>
                    <a:p>
                      <a:endParaRPr lang="x-none" sz="2400"/>
                    </a:p>
                  </a:txBody>
                  <a:tcPr/>
                </a:tc>
                <a:tc>
                  <a:txBody>
                    <a:bodyPr/>
                    <a:lstStyle/>
                    <a:p>
                      <a:r>
                        <a:rPr lang="en-US" sz="2400" dirty="0"/>
                        <a:t>the cost of introducing the mechanisms to make the system more modifiable</a:t>
                      </a:r>
                      <a:endParaRPr lang="x-none" sz="2400" dirty="0"/>
                    </a:p>
                  </a:txBody>
                  <a:tcPr/>
                </a:tc>
                <a:tc>
                  <a:txBody>
                    <a:bodyPr/>
                    <a:lstStyle/>
                    <a:p>
                      <a:r>
                        <a:rPr lang="en-US" sz="2400" dirty="0"/>
                        <a:t>the cost making the modification using the mechanism</a:t>
                      </a:r>
                      <a:endParaRPr lang="x-none" sz="2400" dirty="0"/>
                    </a:p>
                  </a:txBody>
                  <a:tcPr/>
                </a:tc>
                <a:extLst>
                  <a:ext uri="{0D108BD9-81ED-4DB2-BD59-A6C34878D82A}">
                    <a16:rowId xmlns:a16="http://schemas.microsoft.com/office/drawing/2014/main" val="12179013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 nothing for now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zero</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changing the source code and revalidating the system</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txBody>
                  <a:tcPr/>
                </a:tc>
                <a:extLst>
                  <a:ext uri="{0D108BD9-81ED-4DB2-BD59-A6C34878D82A}">
                    <a16:rowId xmlns:a16="http://schemas.microsoft.com/office/drawing/2014/main" val="3134096615"/>
                  </a:ext>
                </a:extLst>
              </a:tr>
              <a:tr h="370840">
                <a:tc>
                  <a:txBody>
                    <a:bodyPr/>
                    <a:lstStyle/>
                    <a:p>
                      <a:r>
                        <a:rPr 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add additional component to the system now – user interface builder</a:t>
                      </a:r>
                      <a:endParaRPr lang="x-none"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constructing the UI builder, it can be substantial</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x-none" sz="2400" dirty="0"/>
                    </a:p>
                  </a:txBody>
                  <a:tcPr/>
                </a:tc>
                <a:tc>
                  <a:txBody>
                    <a:bodyPr/>
                    <a:lstStyle/>
                    <a:p>
                      <a:pPr marL="342900" indent="-342900">
                        <a:buFontTx/>
                        <a:buChar cha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producing the input to feed the builder – substantial or negligible</a:t>
                      </a:r>
                    </a:p>
                    <a:p>
                      <a:pPr marL="342900" indent="-342900">
                        <a:buFontTx/>
                        <a:buChar cha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running the builder – negligible</a:t>
                      </a:r>
                    </a:p>
                    <a:p>
                      <a:pPr marL="342900" indent="-342900">
                        <a:buFontTx/>
                        <a:buChar cha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the testing that is needed on the new interface– usually much less than usual</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txBody>
                  <a:tcPr/>
                </a:tc>
                <a:extLst>
                  <a:ext uri="{0D108BD9-81ED-4DB2-BD59-A6C34878D82A}">
                    <a16:rowId xmlns:a16="http://schemas.microsoft.com/office/drawing/2014/main" val="1897556766"/>
                  </a:ext>
                </a:extLst>
              </a:tr>
            </a:tbl>
          </a:graphicData>
        </a:graphic>
      </p:graphicFrame>
    </p:spTree>
    <p:extLst>
      <p:ext uri="{BB962C8B-B14F-4D97-AF65-F5344CB8AC3E}">
        <p14:creationId xmlns:p14="http://schemas.microsoft.com/office/powerpoint/2010/main" val="171663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Modifiability?</a:t>
            </a:r>
          </a:p>
        </p:txBody>
      </p:sp>
      <p:sp>
        <p:nvSpPr>
          <p:cNvPr id="3" name="Content Placeholder 2"/>
          <p:cNvSpPr>
            <a:spLocks noGrp="1"/>
          </p:cNvSpPr>
          <p:nvPr>
            <p:ph idx="1"/>
          </p:nvPr>
        </p:nvSpPr>
        <p:spPr/>
        <p:txBody>
          <a:bodyPr>
            <a:normAutofit/>
          </a:bodyPr>
          <a:lstStyle/>
          <a:p>
            <a:r>
              <a:rPr lang="en-US" sz="3600" b="1" dirty="0">
                <a:solidFill>
                  <a:schemeClr val="tx2"/>
                </a:solidFill>
              </a:rPr>
              <a:t>Modifiability</a:t>
            </a:r>
            <a:r>
              <a:rPr lang="en-US" sz="3600" dirty="0"/>
              <a:t> is about change and our interest in it is in the cost and risk of making changes.  </a:t>
            </a:r>
          </a:p>
          <a:p>
            <a:r>
              <a:rPr lang="en-US" sz="3600" dirty="0"/>
              <a:t>To plan for modifiability, an architect has to consider four questions: </a:t>
            </a:r>
          </a:p>
          <a:p>
            <a:pPr lvl="1"/>
            <a:r>
              <a:rPr lang="en-US" sz="3200" dirty="0"/>
              <a:t>What can change? </a:t>
            </a:r>
          </a:p>
          <a:p>
            <a:pPr lvl="1"/>
            <a:r>
              <a:rPr lang="en-US" sz="3200" dirty="0">
                <a:solidFill>
                  <a:srgbClr val="FF0000"/>
                </a:solidFill>
              </a:rPr>
              <a:t>What is the likelihood of the change? </a:t>
            </a:r>
          </a:p>
          <a:p>
            <a:pPr lvl="1"/>
            <a:r>
              <a:rPr lang="en-US" sz="3200" dirty="0"/>
              <a:t>When is the change made and who makes it?</a:t>
            </a:r>
          </a:p>
          <a:p>
            <a:pPr lvl="1"/>
            <a:r>
              <a:rPr lang="en-US" sz="3200" dirty="0"/>
              <a:t>What is the cost of the change?  </a:t>
            </a:r>
          </a:p>
          <a:p>
            <a:endParaRPr lang="en-US" sz="3600" dirty="0"/>
          </a:p>
          <a:p>
            <a:endParaRPr lang="en-US" sz="3600" dirty="0"/>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31948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58FFA-1569-4179-9257-89D8EDDCAFC2}"/>
              </a:ext>
            </a:extLst>
          </p:cNvPr>
          <p:cNvSpPr>
            <a:spLocks noGrp="1"/>
          </p:cNvSpPr>
          <p:nvPr>
            <p:ph type="title"/>
          </p:nvPr>
        </p:nvSpPr>
        <p:spPr/>
        <p:txBody>
          <a:bodyPr/>
          <a:lstStyle/>
          <a:p>
            <a:r>
              <a:rPr lang="en-AU" dirty="0"/>
              <a:t>Example</a:t>
            </a:r>
            <a:endParaRPr lang="x-none" dirty="0"/>
          </a:p>
        </p:txBody>
      </p:sp>
      <p:sp>
        <p:nvSpPr>
          <p:cNvPr id="3" name="内容占位符 2">
            <a:extLst>
              <a:ext uri="{FF2B5EF4-FFF2-40B4-BE49-F238E27FC236}">
                <a16:creationId xmlns:a16="http://schemas.microsoft.com/office/drawing/2014/main" id="{0D05B092-1288-4563-84A1-854C35761C1C}"/>
              </a:ext>
            </a:extLst>
          </p:cNvPr>
          <p:cNvSpPr>
            <a:spLocks noGrp="1"/>
          </p:cNvSpPr>
          <p:nvPr>
            <p:ph idx="1"/>
          </p:nvPr>
        </p:nvSpPr>
        <p:spPr/>
        <p:txBody>
          <a:bodyPr>
            <a:normAutofit lnSpcReduction="10000"/>
          </a:bodyPr>
          <a:lstStyle/>
          <a:p>
            <a:r>
              <a:rPr lang="en-AU"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are an architect on the Campus Software team. </a:t>
            </a:r>
            <a:r>
              <a:rPr lang="en-AU"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 is a possibility that in the future, the client will request changes to be made to the user interface. Your team is considering two ways to handle this problem</a:t>
            </a:r>
          </a:p>
          <a:p>
            <a:pPr lvl="1"/>
            <a:r>
              <a:rPr lang="en-AU"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 Do nothing for now. Wait for a change request to come in, then change the source code to accommodate request. </a:t>
            </a:r>
          </a:p>
          <a:p>
            <a:pPr lvl="1"/>
            <a:r>
              <a:rPr lang="en-AU"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 Add additional component to the system now – user interface builder. When there is a change request, the designer will use a drag-and-drop editor to design a new interface, and the user interface builder will produce the new source code directly</a:t>
            </a:r>
          </a:p>
          <a:p>
            <a:pPr>
              <a:lnSpc>
                <a:spcPct val="110000"/>
              </a:lnSpc>
            </a:pPr>
            <a:r>
              <a:rPr lang="en-AU"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Considering the differences in cost between these options, which one will be a better choice?</a:t>
            </a:r>
            <a:endParaRPr lang="x-none" dirty="0">
              <a:highlight>
                <a:srgbClr val="FFFF00"/>
              </a:highlight>
            </a:endParaRPr>
          </a:p>
        </p:txBody>
      </p:sp>
    </p:spTree>
    <p:extLst>
      <p:ext uri="{BB962C8B-B14F-4D97-AF65-F5344CB8AC3E}">
        <p14:creationId xmlns:p14="http://schemas.microsoft.com/office/powerpoint/2010/main" val="275041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9F83E5-CACD-4D40-9DC3-B76112A2E4A1}"/>
              </a:ext>
            </a:extLst>
          </p:cNvPr>
          <p:cNvSpPr>
            <a:spLocks noGrp="1"/>
          </p:cNvSpPr>
          <p:nvPr>
            <p:ph idx="1"/>
          </p:nvPr>
        </p:nvSpPr>
        <p:spPr/>
        <p:txBody>
          <a:bodyPr/>
          <a:lstStyle/>
          <a:p>
            <a:pPr marL="0" indent="0">
              <a:buNone/>
            </a:pPr>
            <a:endParaRPr 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x-none" dirty="0"/>
          </a:p>
        </p:txBody>
      </p:sp>
      <p:graphicFrame>
        <p:nvGraphicFramePr>
          <p:cNvPr id="4" name="表格 4">
            <a:extLst>
              <a:ext uri="{FF2B5EF4-FFF2-40B4-BE49-F238E27FC236}">
                <a16:creationId xmlns:a16="http://schemas.microsoft.com/office/drawing/2014/main" id="{7225DACC-5876-4442-9A69-937EE2260EED}"/>
              </a:ext>
            </a:extLst>
          </p:cNvPr>
          <p:cNvGraphicFramePr>
            <a:graphicFrameLocks noGrp="1"/>
          </p:cNvGraphicFramePr>
          <p:nvPr>
            <p:extLst>
              <p:ext uri="{D42A27DB-BD31-4B8C-83A1-F6EECF244321}">
                <p14:modId xmlns:p14="http://schemas.microsoft.com/office/powerpoint/2010/main" val="2055875392"/>
              </p:ext>
            </p:extLst>
          </p:nvPr>
        </p:nvGraphicFramePr>
        <p:xfrm>
          <a:off x="465222" y="304650"/>
          <a:ext cx="11261556" cy="6492240"/>
        </p:xfrm>
        <a:graphic>
          <a:graphicData uri="http://schemas.openxmlformats.org/drawingml/2006/table">
            <a:tbl>
              <a:tblPr firstRow="1" bandRow="1">
                <a:tableStyleId>{5C22544A-7EE6-4342-B048-85BDC9FD1C3A}</a:tableStyleId>
              </a:tblPr>
              <a:tblGrid>
                <a:gridCol w="3753852">
                  <a:extLst>
                    <a:ext uri="{9D8B030D-6E8A-4147-A177-3AD203B41FA5}">
                      <a16:colId xmlns:a16="http://schemas.microsoft.com/office/drawing/2014/main" val="2847316402"/>
                    </a:ext>
                  </a:extLst>
                </a:gridCol>
                <a:gridCol w="3257254">
                  <a:extLst>
                    <a:ext uri="{9D8B030D-6E8A-4147-A177-3AD203B41FA5}">
                      <a16:colId xmlns:a16="http://schemas.microsoft.com/office/drawing/2014/main" val="2106165689"/>
                    </a:ext>
                  </a:extLst>
                </a:gridCol>
                <a:gridCol w="4250450">
                  <a:extLst>
                    <a:ext uri="{9D8B030D-6E8A-4147-A177-3AD203B41FA5}">
                      <a16:colId xmlns:a16="http://schemas.microsoft.com/office/drawing/2014/main" val="492075249"/>
                    </a:ext>
                  </a:extLst>
                </a:gridCol>
              </a:tblGrid>
              <a:tr h="370840">
                <a:tc>
                  <a:txBody>
                    <a:bodyPr/>
                    <a:lstStyle/>
                    <a:p>
                      <a:endParaRPr lang="x-none" sz="2400"/>
                    </a:p>
                  </a:txBody>
                  <a:tcPr/>
                </a:tc>
                <a:tc>
                  <a:txBody>
                    <a:bodyPr/>
                    <a:lstStyle/>
                    <a:p>
                      <a:r>
                        <a:rPr lang="en-US" sz="2400" dirty="0"/>
                        <a:t>the cost of introducing the mechanisms to make the system more modifiable</a:t>
                      </a:r>
                      <a:endParaRPr lang="x-none" sz="2400" dirty="0"/>
                    </a:p>
                  </a:txBody>
                  <a:tcPr/>
                </a:tc>
                <a:tc>
                  <a:txBody>
                    <a:bodyPr/>
                    <a:lstStyle/>
                    <a:p>
                      <a:r>
                        <a:rPr lang="en-US" sz="2400" dirty="0"/>
                        <a:t>the cost making the modification using the mechanism</a:t>
                      </a:r>
                      <a:endParaRPr lang="x-none" sz="2400" dirty="0"/>
                    </a:p>
                  </a:txBody>
                  <a:tcPr/>
                </a:tc>
                <a:extLst>
                  <a:ext uri="{0D108BD9-81ED-4DB2-BD59-A6C34878D82A}">
                    <a16:rowId xmlns:a16="http://schemas.microsoft.com/office/drawing/2014/main" val="12179013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 nothing for now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zero</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changing the source code and revalidating the system</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txBody>
                  <a:tcPr/>
                </a:tc>
                <a:extLst>
                  <a:ext uri="{0D108BD9-81ED-4DB2-BD59-A6C34878D82A}">
                    <a16:rowId xmlns:a16="http://schemas.microsoft.com/office/drawing/2014/main" val="3134096615"/>
                  </a:ext>
                </a:extLst>
              </a:tr>
              <a:tr h="370840">
                <a:tc>
                  <a:txBody>
                    <a:bodyPr/>
                    <a:lstStyle/>
                    <a:p>
                      <a:r>
                        <a:rPr 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add additional component to the system now – user interface builder</a:t>
                      </a:r>
                      <a:endParaRPr lang="x-none"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constructing the UI builder, it can be substantial</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x-none" sz="2400" dirty="0"/>
                    </a:p>
                  </a:txBody>
                  <a:tcPr/>
                </a:tc>
                <a:tc>
                  <a:txBody>
                    <a:bodyPr/>
                    <a:lstStyle/>
                    <a:p>
                      <a:pPr marL="342900" indent="-342900">
                        <a:buFontTx/>
                        <a:buChar cha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producing the input to feed the builder – substantial or negligible</a:t>
                      </a:r>
                    </a:p>
                    <a:p>
                      <a:pPr marL="342900" indent="-342900">
                        <a:buFontTx/>
                        <a:buChar cha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running the builder – negligible</a:t>
                      </a:r>
                    </a:p>
                    <a:p>
                      <a:pPr marL="342900" indent="-342900">
                        <a:buFontTx/>
                        <a:buChar cha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the testing that is needed on the new interface– usually much less than usual</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txBody>
                  <a:tcPr/>
                </a:tc>
                <a:extLst>
                  <a:ext uri="{0D108BD9-81ED-4DB2-BD59-A6C34878D82A}">
                    <a16:rowId xmlns:a16="http://schemas.microsoft.com/office/drawing/2014/main" val="1897556766"/>
                  </a:ext>
                </a:extLst>
              </a:tr>
            </a:tbl>
          </a:graphicData>
        </a:graphic>
      </p:graphicFrame>
    </p:spTree>
    <p:extLst>
      <p:ext uri="{BB962C8B-B14F-4D97-AF65-F5344CB8AC3E}">
        <p14:creationId xmlns:p14="http://schemas.microsoft.com/office/powerpoint/2010/main" val="9807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A3A494D-4A74-4654-8B3F-02C6DDED9934}"/>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option will be a better choice if the chance of </a:t>
            </a:r>
            <a:r>
              <a:rPr lang="en-AU"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need to make a change is not high?</a:t>
            </a:r>
            <a:endParaRPr lang="x-none"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D87EF524-8968-4554-ACCB-236491C7C014}"/>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 nothing for now.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88B29F4-85A9-4C58-A349-E3A8E20EB814}"/>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Add user interface builder to the system.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DD99C1D-2A7A-4D53-B0CF-EEB46A81C9F2}"/>
              </a:ext>
            </a:extLst>
          </p:cNvPr>
          <p:cNvSpPr>
            <a:spLocks noChangeAspect="1"/>
          </p:cNvSpPr>
          <p:nvPr>
            <p:custDataLst>
              <p:tags r:id="rId5"/>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B178F8A-77B6-4F21-BB05-B83929FCE1FD}"/>
              </a:ext>
            </a:extLst>
          </p:cNvPr>
          <p:cNvSpPr>
            <a:spLocks noChangeAspect="1"/>
          </p:cNvSpPr>
          <p:nvPr>
            <p:custDataLst>
              <p:tags r:id="rId6"/>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8470FB89-E7AF-4081-8CA9-CA5B627EAA02}"/>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45B338C5-D22B-4DBC-A60A-9E014CE6D855}"/>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E67FFB39-4FD9-4735-87EF-BE5874B262DD}"/>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id="{EF45FBB4-0028-4847-86D4-4A48F362A022}"/>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id="{8368079E-0004-4934-991A-FEDCC15512AD}"/>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BB932509-B0E8-45A3-8BFA-437384911BFC}"/>
                </a:ext>
              </a:extLst>
            </p:cNvPr>
            <p:cNvSpPr txBox="1"/>
            <p:nvPr>
              <p:custDataLst>
                <p:tags r:id="rId13"/>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C2DB03EF-1683-4B49-91B5-648AF226E403}"/>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72650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A3A494D-4A74-4654-8B3F-02C6DDED9934}"/>
              </a:ext>
            </a:extLst>
          </p:cNvPr>
          <p:cNvSpPr txBox="1"/>
          <p:nvPr>
            <p:custDataLst>
              <p:tags r:id="rId2"/>
            </p:custDataLst>
          </p:nvPr>
        </p:nvSpPr>
        <p:spPr>
          <a:xfrm>
            <a:off x="1368243" y="61722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option will be a better choice if there is a chance that </a:t>
            </a:r>
            <a:r>
              <a:rPr lang="en-AU"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changes in the interface will be requested many times??</a:t>
            </a:r>
            <a:endParaRPr lang="x-none"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D87EF524-8968-4554-ACCB-236491C7C014}"/>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 nothing for now.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88B29F4-85A9-4C58-A349-E3A8E20EB814}"/>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Add user interface builder to the system.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DD99C1D-2A7A-4D53-B0CF-EEB46A81C9F2}"/>
              </a:ext>
            </a:extLst>
          </p:cNvPr>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B178F8A-77B6-4F21-BB05-B83929FCE1FD}"/>
              </a:ext>
            </a:extLst>
          </p:cNvPr>
          <p:cNvSpPr>
            <a:spLocks noChangeAspect="1"/>
          </p:cNvSpPr>
          <p:nvPr>
            <p:custDataLst>
              <p:tags r:id="rId6"/>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8470FB89-E7AF-4081-8CA9-CA5B627EAA02}"/>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45B338C5-D22B-4DBC-A60A-9E014CE6D855}"/>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E67FFB39-4FD9-4735-87EF-BE5874B262DD}"/>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id="{EF45FBB4-0028-4847-86D4-4A48F362A022}"/>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id="{8368079E-0004-4934-991A-FEDCC15512AD}"/>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BB932509-B0E8-45A3-8BFA-437384911BFC}"/>
                </a:ext>
              </a:extLst>
            </p:cNvPr>
            <p:cNvSpPr txBox="1"/>
            <p:nvPr>
              <p:custDataLst>
                <p:tags r:id="rId13"/>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C2DB03EF-1683-4B49-91B5-648AF226E403}"/>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022510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29"/>
            <a:ext cx="10515600" cy="1325563"/>
          </a:xfrm>
        </p:spPr>
        <p:txBody>
          <a:bodyPr/>
          <a:lstStyle/>
          <a:p>
            <a:r>
              <a:rPr lang="en-US" dirty="0"/>
              <a:t>Modifiability General Scenario</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4160741410"/>
              </p:ext>
            </p:extLst>
          </p:nvPr>
        </p:nvGraphicFramePr>
        <p:xfrm>
          <a:off x="1524000" y="1100419"/>
          <a:ext cx="9144000" cy="5757581"/>
        </p:xfrm>
        <a:graphic>
          <a:graphicData uri="http://schemas.openxmlformats.org/drawingml/2006/table">
            <a:tbl>
              <a:tblPr>
                <a:tableStyleId>{5C22544A-7EE6-4342-B048-85BDC9FD1C3A}</a:tableStyleId>
              </a:tblPr>
              <a:tblGrid>
                <a:gridCol w="1551214">
                  <a:extLst>
                    <a:ext uri="{9D8B030D-6E8A-4147-A177-3AD203B41FA5}">
                      <a16:colId xmlns:a16="http://schemas.microsoft.com/office/drawing/2014/main" val="20000"/>
                    </a:ext>
                  </a:extLst>
                </a:gridCol>
                <a:gridCol w="7592786">
                  <a:extLst>
                    <a:ext uri="{9D8B030D-6E8A-4147-A177-3AD203B41FA5}">
                      <a16:colId xmlns:a16="http://schemas.microsoft.com/office/drawing/2014/main" val="20001"/>
                    </a:ext>
                  </a:extLst>
                </a:gridCol>
              </a:tblGrid>
              <a:tr h="558436">
                <a:tc>
                  <a:txBody>
                    <a:bodyPr/>
                    <a:lstStyle/>
                    <a:p>
                      <a:pPr marL="0" marR="0">
                        <a:lnSpc>
                          <a:spcPct val="90000"/>
                        </a:lnSpc>
                        <a:spcBef>
                          <a:spcPts val="400"/>
                        </a:spcBef>
                        <a:spcAft>
                          <a:spcPts val="400"/>
                        </a:spcAft>
                      </a:pPr>
                      <a:r>
                        <a:rPr lang="en-US" sz="2000" b="1" dirty="0">
                          <a:effectLst/>
                        </a:rPr>
                        <a:t>Portion of </a:t>
                      </a:r>
                      <a:br>
                        <a:rPr lang="en-US" sz="2000" b="1" dirty="0">
                          <a:effectLst/>
                        </a:rPr>
                      </a:br>
                      <a:r>
                        <a:rPr lang="en-US" sz="2000" b="1" dirty="0">
                          <a:effectLst/>
                        </a:rPr>
                        <a:t>Scenario</a:t>
                      </a:r>
                      <a:endParaRPr lang="en-US" sz="2000" b="1" dirty="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2000" b="1" dirty="0">
                          <a:effectLst/>
                        </a:rPr>
                        <a:t>Possible Values</a:t>
                      </a:r>
                      <a:endParaRPr lang="en-US" sz="2000" b="1"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310242">
                <a:tc>
                  <a:txBody>
                    <a:bodyPr/>
                    <a:lstStyle/>
                    <a:p>
                      <a:pPr marL="0" marR="0">
                        <a:lnSpc>
                          <a:spcPct val="90000"/>
                        </a:lnSpc>
                        <a:spcBef>
                          <a:spcPts val="400"/>
                        </a:spcBef>
                        <a:spcAft>
                          <a:spcPts val="400"/>
                        </a:spcAft>
                      </a:pPr>
                      <a:r>
                        <a:rPr lang="en-US" sz="2000" dirty="0">
                          <a:effectLst/>
                        </a:rPr>
                        <a:t>Source</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End user, developer, system administrator</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1"/>
                  </a:ext>
                </a:extLst>
              </a:tr>
              <a:tr h="620485">
                <a:tc>
                  <a:txBody>
                    <a:bodyPr/>
                    <a:lstStyle/>
                    <a:p>
                      <a:pPr marL="0" marR="0">
                        <a:lnSpc>
                          <a:spcPct val="90000"/>
                        </a:lnSpc>
                        <a:spcBef>
                          <a:spcPts val="400"/>
                        </a:spcBef>
                        <a:spcAft>
                          <a:spcPts val="400"/>
                        </a:spcAft>
                      </a:pPr>
                      <a:r>
                        <a:rPr lang="en-US" sz="2000" b="1" dirty="0">
                          <a:solidFill>
                            <a:schemeClr val="tx2"/>
                          </a:solidFill>
                          <a:effectLst/>
                        </a:rPr>
                        <a:t>Stimulus</a:t>
                      </a:r>
                      <a:endParaRPr lang="en-US" sz="2000" b="1" dirty="0">
                        <a:solidFill>
                          <a:schemeClr val="tx2"/>
                        </a:solidFill>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A directive to add/delete/modify functionality, or change a quality attribute, capacity, or technology</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310242">
                <a:tc>
                  <a:txBody>
                    <a:bodyPr/>
                    <a:lstStyle/>
                    <a:p>
                      <a:pPr marL="0" marR="0">
                        <a:lnSpc>
                          <a:spcPct val="90000"/>
                        </a:lnSpc>
                        <a:spcBef>
                          <a:spcPts val="400"/>
                        </a:spcBef>
                        <a:spcAft>
                          <a:spcPts val="400"/>
                        </a:spcAft>
                      </a:pPr>
                      <a:r>
                        <a:rPr lang="en-US" sz="2000">
                          <a:effectLst/>
                        </a:rPr>
                        <a:t>Artifacts</a:t>
                      </a:r>
                      <a:endParaRPr lang="en-US" sz="20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Code, data, interfaces, components, resources, configurations, … </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3"/>
                  </a:ext>
                </a:extLst>
              </a:tr>
              <a:tr h="310242">
                <a:tc>
                  <a:txBody>
                    <a:bodyPr/>
                    <a:lstStyle/>
                    <a:p>
                      <a:pPr marL="0" marR="0">
                        <a:lnSpc>
                          <a:spcPct val="90000"/>
                        </a:lnSpc>
                        <a:spcBef>
                          <a:spcPts val="400"/>
                        </a:spcBef>
                        <a:spcAft>
                          <a:spcPts val="400"/>
                        </a:spcAft>
                      </a:pPr>
                      <a:r>
                        <a:rPr lang="en-US" sz="2000">
                          <a:effectLst/>
                        </a:rPr>
                        <a:t>Environment</a:t>
                      </a:r>
                      <a:endParaRPr lang="en-US" sz="20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Runtime, compile time, build time, initiation time, design time</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r h="1284921">
                <a:tc>
                  <a:txBody>
                    <a:bodyPr/>
                    <a:lstStyle/>
                    <a:p>
                      <a:pPr marL="0" marR="0">
                        <a:lnSpc>
                          <a:spcPct val="90000"/>
                        </a:lnSpc>
                        <a:spcBef>
                          <a:spcPts val="400"/>
                        </a:spcBef>
                        <a:spcAft>
                          <a:spcPts val="400"/>
                        </a:spcAft>
                      </a:pPr>
                      <a:r>
                        <a:rPr lang="en-US" sz="2000" b="1" dirty="0">
                          <a:solidFill>
                            <a:schemeClr val="tx2"/>
                          </a:solidFill>
                          <a:effectLst/>
                        </a:rPr>
                        <a:t>Response</a:t>
                      </a:r>
                      <a:endParaRPr lang="en-US" sz="2000" b="1" dirty="0">
                        <a:solidFill>
                          <a:schemeClr val="tx2"/>
                        </a:solidFill>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2000" dirty="0">
                          <a:effectLst/>
                        </a:rPr>
                        <a:t>One or more of the following:</a:t>
                      </a:r>
                    </a:p>
                    <a:p>
                      <a:pPr marL="342900" marR="0" lvl="0" indent="-342900">
                        <a:lnSpc>
                          <a:spcPct val="90000"/>
                        </a:lnSpc>
                        <a:spcBef>
                          <a:spcPts val="100"/>
                        </a:spcBef>
                        <a:spcAft>
                          <a:spcPts val="300"/>
                        </a:spcAft>
                        <a:buSzPts val="800"/>
                        <a:buFont typeface="Symbol"/>
                        <a:buChar char=""/>
                        <a:tabLst>
                          <a:tab pos="228600" algn="l"/>
                          <a:tab pos="274320" algn="l"/>
                        </a:tabLst>
                      </a:pPr>
                      <a:r>
                        <a:rPr lang="en-US" sz="2000" kern="1100" dirty="0">
                          <a:effectLst/>
                        </a:rPr>
                        <a:t>make modification </a:t>
                      </a:r>
                    </a:p>
                    <a:p>
                      <a:pPr marL="342900" marR="0" lvl="0" indent="-342900">
                        <a:lnSpc>
                          <a:spcPct val="90000"/>
                        </a:lnSpc>
                        <a:spcBef>
                          <a:spcPts val="100"/>
                        </a:spcBef>
                        <a:spcAft>
                          <a:spcPts val="300"/>
                        </a:spcAft>
                        <a:buSzPts val="800"/>
                        <a:buFont typeface="Symbol"/>
                        <a:buChar char=""/>
                        <a:tabLst>
                          <a:tab pos="228600" algn="l"/>
                          <a:tab pos="274320" algn="l"/>
                        </a:tabLst>
                      </a:pPr>
                      <a:r>
                        <a:rPr lang="en-US" sz="2000" kern="1100" dirty="0">
                          <a:effectLst/>
                        </a:rPr>
                        <a:t>test modification</a:t>
                      </a:r>
                    </a:p>
                    <a:p>
                      <a:pPr marL="342900" marR="0" lvl="0" indent="-342900">
                        <a:lnSpc>
                          <a:spcPct val="90000"/>
                        </a:lnSpc>
                        <a:spcBef>
                          <a:spcPts val="100"/>
                        </a:spcBef>
                        <a:spcAft>
                          <a:spcPts val="300"/>
                        </a:spcAft>
                        <a:buSzPts val="800"/>
                        <a:buFont typeface="Symbol"/>
                        <a:buChar char=""/>
                        <a:tabLst>
                          <a:tab pos="228600" algn="l"/>
                          <a:tab pos="274320" algn="l"/>
                        </a:tabLst>
                      </a:pPr>
                      <a:r>
                        <a:rPr lang="en-US" sz="2000" kern="1100" dirty="0">
                          <a:effectLst/>
                        </a:rPr>
                        <a:t>deploy modification</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r h="2363013">
                <a:tc>
                  <a:txBody>
                    <a:bodyPr/>
                    <a:lstStyle/>
                    <a:p>
                      <a:pPr marL="0" marR="0">
                        <a:lnSpc>
                          <a:spcPct val="90000"/>
                        </a:lnSpc>
                        <a:spcBef>
                          <a:spcPts val="400"/>
                        </a:spcBef>
                        <a:spcAft>
                          <a:spcPts val="400"/>
                        </a:spcAft>
                      </a:pPr>
                      <a:r>
                        <a:rPr lang="en-US" sz="2000" b="1" dirty="0">
                          <a:solidFill>
                            <a:schemeClr val="tx2"/>
                          </a:solidFill>
                          <a:effectLst/>
                        </a:rPr>
                        <a:t>Response </a:t>
                      </a:r>
                      <a:br>
                        <a:rPr lang="en-US" sz="2000" b="1" dirty="0">
                          <a:solidFill>
                            <a:schemeClr val="tx2"/>
                          </a:solidFill>
                          <a:effectLst/>
                        </a:rPr>
                      </a:br>
                      <a:r>
                        <a:rPr lang="en-US" sz="2000" b="1" dirty="0">
                          <a:solidFill>
                            <a:schemeClr val="tx2"/>
                          </a:solidFill>
                          <a:effectLst/>
                        </a:rPr>
                        <a:t>Measure</a:t>
                      </a:r>
                    </a:p>
                    <a:p>
                      <a:pPr marL="0" marR="0">
                        <a:lnSpc>
                          <a:spcPct val="90000"/>
                        </a:lnSpc>
                        <a:spcBef>
                          <a:spcPts val="400"/>
                        </a:spcBef>
                        <a:spcAft>
                          <a:spcPts val="400"/>
                        </a:spcAft>
                      </a:pPr>
                      <a:r>
                        <a:rPr lang="en-US" sz="2000" dirty="0">
                          <a:effectLst/>
                        </a:rPr>
                        <a:t> </a:t>
                      </a:r>
                      <a:endParaRPr lang="en-US" sz="2000" dirty="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2000" dirty="0">
                          <a:effectLst/>
                        </a:rPr>
                        <a:t>Cost in terms of:</a:t>
                      </a:r>
                    </a:p>
                    <a:p>
                      <a:pPr marL="342900" marR="0" lvl="0" indent="-342900">
                        <a:lnSpc>
                          <a:spcPct val="90000"/>
                        </a:lnSpc>
                        <a:spcBef>
                          <a:spcPts val="100"/>
                        </a:spcBef>
                        <a:spcAft>
                          <a:spcPts val="0"/>
                        </a:spcAft>
                        <a:buSzPts val="800"/>
                        <a:buFont typeface="Symbol"/>
                        <a:buChar char=""/>
                        <a:tabLst>
                          <a:tab pos="228600" algn="l"/>
                          <a:tab pos="274320" algn="l"/>
                        </a:tabLst>
                      </a:pPr>
                      <a:r>
                        <a:rPr lang="en-US" sz="2000" kern="1100" dirty="0">
                          <a:effectLst/>
                        </a:rPr>
                        <a:t>number, size, complexity of affected artifacts</a:t>
                      </a:r>
                    </a:p>
                    <a:p>
                      <a:pPr marL="342900" marR="0" lvl="0" indent="-342900">
                        <a:lnSpc>
                          <a:spcPct val="90000"/>
                        </a:lnSpc>
                        <a:spcBef>
                          <a:spcPts val="100"/>
                        </a:spcBef>
                        <a:spcAft>
                          <a:spcPts val="0"/>
                        </a:spcAft>
                        <a:buSzPts val="800"/>
                        <a:buFont typeface="Symbol"/>
                        <a:buChar char=""/>
                        <a:tabLst>
                          <a:tab pos="228600" algn="l"/>
                          <a:tab pos="274320" algn="l"/>
                        </a:tabLst>
                      </a:pPr>
                      <a:r>
                        <a:rPr lang="en-US" sz="2000" kern="1100" dirty="0">
                          <a:effectLst/>
                        </a:rPr>
                        <a:t>effort</a:t>
                      </a:r>
                    </a:p>
                    <a:p>
                      <a:pPr marL="342900" marR="0" lvl="0" indent="-342900">
                        <a:lnSpc>
                          <a:spcPct val="90000"/>
                        </a:lnSpc>
                        <a:spcBef>
                          <a:spcPts val="100"/>
                        </a:spcBef>
                        <a:spcAft>
                          <a:spcPts val="0"/>
                        </a:spcAft>
                        <a:buSzPts val="800"/>
                        <a:buFont typeface="Symbol"/>
                        <a:buChar char=""/>
                        <a:tabLst>
                          <a:tab pos="228600" algn="l"/>
                          <a:tab pos="274320" algn="l"/>
                        </a:tabLst>
                      </a:pPr>
                      <a:r>
                        <a:rPr lang="en-US" sz="2000" kern="1100" dirty="0">
                          <a:effectLst/>
                        </a:rPr>
                        <a:t>calendar time</a:t>
                      </a:r>
                    </a:p>
                    <a:p>
                      <a:pPr marL="342900" marR="0" lvl="0" indent="-342900">
                        <a:lnSpc>
                          <a:spcPct val="90000"/>
                        </a:lnSpc>
                        <a:spcBef>
                          <a:spcPts val="100"/>
                        </a:spcBef>
                        <a:spcAft>
                          <a:spcPts val="0"/>
                        </a:spcAft>
                        <a:buSzPts val="800"/>
                        <a:buFont typeface="Symbol"/>
                        <a:buChar char=""/>
                        <a:tabLst>
                          <a:tab pos="228600" algn="l"/>
                          <a:tab pos="274320" algn="l"/>
                        </a:tabLst>
                      </a:pPr>
                      <a:r>
                        <a:rPr lang="en-US" sz="2000" kern="1100" dirty="0">
                          <a:effectLst/>
                        </a:rPr>
                        <a:t>money (direct outlay or opportunity cost)</a:t>
                      </a:r>
                    </a:p>
                    <a:p>
                      <a:pPr marL="342900" marR="0" lvl="0" indent="-342900">
                        <a:lnSpc>
                          <a:spcPct val="90000"/>
                        </a:lnSpc>
                        <a:spcBef>
                          <a:spcPts val="100"/>
                        </a:spcBef>
                        <a:spcAft>
                          <a:spcPts val="0"/>
                        </a:spcAft>
                        <a:buSzPts val="800"/>
                        <a:buFont typeface="Symbol"/>
                        <a:buChar char=""/>
                        <a:tabLst>
                          <a:tab pos="228600" algn="l"/>
                          <a:tab pos="274320" algn="l"/>
                        </a:tabLst>
                      </a:pPr>
                      <a:r>
                        <a:rPr lang="en-US" sz="2000" kern="1100" dirty="0">
                          <a:effectLst/>
                        </a:rPr>
                        <a:t>extent to which this modification affects other functions or quality attributes</a:t>
                      </a:r>
                    </a:p>
                    <a:p>
                      <a:pPr marL="342900" marR="0" lvl="0" indent="-342900">
                        <a:lnSpc>
                          <a:spcPct val="90000"/>
                        </a:lnSpc>
                        <a:spcBef>
                          <a:spcPts val="100"/>
                        </a:spcBef>
                        <a:spcAft>
                          <a:spcPts val="0"/>
                        </a:spcAft>
                        <a:buSzPts val="800"/>
                        <a:buFont typeface="Symbol"/>
                        <a:buChar char=""/>
                        <a:tabLst>
                          <a:tab pos="228600" algn="l"/>
                          <a:tab pos="274320" algn="l"/>
                        </a:tabLst>
                      </a:pPr>
                      <a:r>
                        <a:rPr lang="en-US" sz="2000" kern="1100" dirty="0">
                          <a:effectLst/>
                        </a:rPr>
                        <a:t>new defects introduced</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1806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Modifiability?</a:t>
            </a:r>
          </a:p>
        </p:txBody>
      </p:sp>
      <p:sp>
        <p:nvSpPr>
          <p:cNvPr id="3" name="Content Placeholder 2"/>
          <p:cNvSpPr>
            <a:spLocks noGrp="1"/>
          </p:cNvSpPr>
          <p:nvPr>
            <p:ph idx="1"/>
          </p:nvPr>
        </p:nvSpPr>
        <p:spPr/>
        <p:txBody>
          <a:bodyPr>
            <a:normAutofit/>
          </a:bodyPr>
          <a:lstStyle/>
          <a:p>
            <a:r>
              <a:rPr lang="en-US" sz="3600" b="1" dirty="0">
                <a:solidFill>
                  <a:schemeClr val="tx2"/>
                </a:solidFill>
              </a:rPr>
              <a:t>Modifiability</a:t>
            </a:r>
            <a:r>
              <a:rPr lang="en-US" sz="3600" dirty="0"/>
              <a:t> is about </a:t>
            </a:r>
            <a:r>
              <a:rPr lang="en-US" sz="3600" dirty="0">
                <a:solidFill>
                  <a:srgbClr val="FF0000"/>
                </a:solidFill>
              </a:rPr>
              <a:t>change</a:t>
            </a:r>
            <a:r>
              <a:rPr lang="en-US" sz="3600" dirty="0"/>
              <a:t> and our interest in it is in the </a:t>
            </a:r>
            <a:r>
              <a:rPr lang="en-US" sz="3600" dirty="0">
                <a:solidFill>
                  <a:srgbClr val="FF0000"/>
                </a:solidFill>
              </a:rPr>
              <a:t>cost</a:t>
            </a:r>
            <a:r>
              <a:rPr lang="en-US" sz="3600" dirty="0"/>
              <a:t> and </a:t>
            </a:r>
            <a:r>
              <a:rPr lang="en-US" sz="3600" dirty="0">
                <a:solidFill>
                  <a:srgbClr val="FF0000"/>
                </a:solidFill>
              </a:rPr>
              <a:t>risk</a:t>
            </a:r>
            <a:r>
              <a:rPr lang="en-US" sz="3600" dirty="0"/>
              <a:t> of making changes.  </a:t>
            </a:r>
          </a:p>
          <a:p>
            <a:r>
              <a:rPr lang="en-US" sz="3600" dirty="0"/>
              <a:t>To plan for modifiability, an architect has to consider four questions: </a:t>
            </a:r>
          </a:p>
          <a:p>
            <a:pPr lvl="1"/>
            <a:r>
              <a:rPr lang="en-US" sz="3200" dirty="0"/>
              <a:t>What can change? </a:t>
            </a:r>
          </a:p>
          <a:p>
            <a:pPr lvl="1"/>
            <a:r>
              <a:rPr lang="en-US" sz="3200" dirty="0"/>
              <a:t>What is the likelihood of the change? </a:t>
            </a:r>
          </a:p>
          <a:p>
            <a:pPr lvl="1"/>
            <a:r>
              <a:rPr lang="en-US" sz="3200" dirty="0"/>
              <a:t>When is the change made and who makes it?</a:t>
            </a:r>
          </a:p>
          <a:p>
            <a:pPr lvl="1"/>
            <a:r>
              <a:rPr lang="en-US" sz="3200" dirty="0"/>
              <a:t>What is the cost of the change?  </a:t>
            </a:r>
          </a:p>
          <a:p>
            <a:endParaRPr lang="en-US" sz="3600" dirty="0"/>
          </a:p>
          <a:p>
            <a:endParaRPr lang="en-US" sz="3600" dirty="0"/>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227042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Modifiability Scenario</a:t>
            </a:r>
          </a:p>
        </p:txBody>
      </p:sp>
      <p:sp>
        <p:nvSpPr>
          <p:cNvPr id="3" name="Content Placeholder 2"/>
          <p:cNvSpPr>
            <a:spLocks noGrp="1"/>
          </p:cNvSpPr>
          <p:nvPr>
            <p:ph idx="1"/>
          </p:nvPr>
        </p:nvSpPr>
        <p:spPr/>
        <p:txBody>
          <a:bodyPr>
            <a:normAutofit/>
          </a:bodyPr>
          <a:lstStyle/>
          <a:p>
            <a:r>
              <a:rPr lang="en-US" dirty="0"/>
              <a:t>The developer wishes to change the user interface by modifying the code at design time. The modifications are made with no side effects within three hours.</a:t>
            </a:r>
          </a:p>
          <a:p>
            <a:pPr lvl="1"/>
            <a:r>
              <a:rPr lang="en-US" sz="2600" b="1" dirty="0">
                <a:solidFill>
                  <a:schemeClr val="tx2"/>
                </a:solidFill>
              </a:rPr>
              <a:t>Stimulus</a:t>
            </a:r>
            <a:r>
              <a:rPr lang="en-US" sz="2600" dirty="0"/>
              <a:t> – Wishes to change UI</a:t>
            </a:r>
          </a:p>
          <a:p>
            <a:pPr lvl="1"/>
            <a:r>
              <a:rPr lang="en-US" sz="2600" b="1" dirty="0">
                <a:solidFill>
                  <a:schemeClr val="tx2"/>
                </a:solidFill>
              </a:rPr>
              <a:t>Artifact </a:t>
            </a:r>
            <a:r>
              <a:rPr lang="en-US" sz="2600" dirty="0"/>
              <a:t>– Code</a:t>
            </a:r>
          </a:p>
          <a:p>
            <a:pPr lvl="1"/>
            <a:r>
              <a:rPr lang="en-US" sz="2600" b="1" dirty="0">
                <a:solidFill>
                  <a:schemeClr val="tx2"/>
                </a:solidFill>
              </a:rPr>
              <a:t>Environment</a:t>
            </a:r>
            <a:r>
              <a:rPr lang="en-US" sz="2600" dirty="0"/>
              <a:t>: Design time</a:t>
            </a:r>
          </a:p>
          <a:p>
            <a:pPr lvl="1"/>
            <a:r>
              <a:rPr lang="en-US" sz="2600" b="1" dirty="0">
                <a:solidFill>
                  <a:schemeClr val="tx2"/>
                </a:solidFill>
              </a:rPr>
              <a:t>Response</a:t>
            </a:r>
            <a:r>
              <a:rPr lang="en-US" sz="2600" dirty="0"/>
              <a:t> – Change made</a:t>
            </a:r>
          </a:p>
          <a:p>
            <a:pPr lvl="1"/>
            <a:r>
              <a:rPr lang="en-US" sz="2600" b="1" dirty="0">
                <a:solidFill>
                  <a:schemeClr val="tx2"/>
                </a:solidFill>
              </a:rPr>
              <a:t>Response measure</a:t>
            </a:r>
            <a:r>
              <a:rPr lang="en-US" sz="2600" dirty="0"/>
              <a:t> – No side effects in three hours</a:t>
            </a:r>
          </a:p>
          <a:p>
            <a:pPr lvl="1"/>
            <a:r>
              <a:rPr lang="en-US" sz="2600" b="1" dirty="0">
                <a:solidFill>
                  <a:schemeClr val="tx2"/>
                </a:solidFill>
              </a:rPr>
              <a:t>Source</a:t>
            </a:r>
            <a:r>
              <a:rPr lang="en-US" sz="2600" dirty="0"/>
              <a:t> - Developer</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dirty="0"/>
              <a:t>© Software Architecture</a:t>
            </a:r>
          </a:p>
        </p:txBody>
      </p:sp>
    </p:spTree>
    <p:extLst>
      <p:ext uri="{BB962C8B-B14F-4D97-AF65-F5344CB8AC3E}">
        <p14:creationId xmlns:p14="http://schemas.microsoft.com/office/powerpoint/2010/main" val="183474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Modifiability Tactics</a:t>
            </a:r>
          </a:p>
        </p:txBody>
      </p:sp>
      <p:sp>
        <p:nvSpPr>
          <p:cNvPr id="3" name="Content Placeholder 2"/>
          <p:cNvSpPr>
            <a:spLocks noGrp="1"/>
          </p:cNvSpPr>
          <p:nvPr>
            <p:ph idx="1"/>
          </p:nvPr>
        </p:nvSpPr>
        <p:spPr/>
        <p:txBody>
          <a:bodyPr>
            <a:normAutofit/>
          </a:bodyPr>
          <a:lstStyle/>
          <a:p>
            <a:r>
              <a:rPr lang="en-US" dirty="0"/>
              <a:t>Goal of modifiability</a:t>
            </a:r>
          </a:p>
          <a:p>
            <a:pPr lvl="1"/>
            <a:r>
              <a:rPr lang="en-US" dirty="0"/>
              <a:t>controlling the complexity of making changes, </a:t>
            </a:r>
          </a:p>
          <a:p>
            <a:pPr lvl="1"/>
            <a:r>
              <a:rPr lang="en-US" dirty="0"/>
              <a:t>controlling the time and cost to make changes.</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pic>
        <p:nvPicPr>
          <p:cNvPr id="5" name="Picture 5">
            <a:extLst>
              <a:ext uri="{FF2B5EF4-FFF2-40B4-BE49-F238E27FC236}">
                <a16:creationId xmlns:a16="http://schemas.microsoft.com/office/drawing/2014/main" id="{0C059813-F6E7-4657-8609-3FB93BF0CCD3}"/>
              </a:ext>
            </a:extLst>
          </p:cNvPr>
          <p:cNvPicPr/>
          <p:nvPr/>
        </p:nvPicPr>
        <p:blipFill>
          <a:blip r:embed="rId2" cstate="print"/>
          <a:srcRect/>
          <a:stretch>
            <a:fillRect/>
          </a:stretch>
        </p:blipFill>
        <p:spPr bwMode="auto">
          <a:xfrm>
            <a:off x="2520035" y="3356992"/>
            <a:ext cx="7200800" cy="2448272"/>
          </a:xfrm>
          <a:prstGeom prst="rect">
            <a:avLst/>
          </a:prstGeom>
          <a:noFill/>
          <a:ln w="9525">
            <a:noFill/>
            <a:miter lim="800000"/>
            <a:headEnd/>
            <a:tailEnd/>
          </a:ln>
        </p:spPr>
      </p:pic>
    </p:spTree>
    <p:extLst>
      <p:ext uri="{BB962C8B-B14F-4D97-AF65-F5344CB8AC3E}">
        <p14:creationId xmlns:p14="http://schemas.microsoft.com/office/powerpoint/2010/main" val="3014019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Modifiability Tactics</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2253070" y="1484784"/>
          <a:ext cx="7803370" cy="4608512"/>
        </p:xfrm>
        <a:graphic>
          <a:graphicData uri="http://schemas.openxmlformats.org/presentationml/2006/ole">
            <mc:AlternateContent xmlns:mc="http://schemas.openxmlformats.org/markup-compatibility/2006">
              <mc:Choice xmlns:v="urn:schemas-microsoft-com:vml" Requires="v">
                <p:oleObj name="Visio" r:id="rId2" imgW="7784640" imgH="4606775" progId="Visio.Drawing.11">
                  <p:embed/>
                </p:oleObj>
              </mc:Choice>
              <mc:Fallback>
                <p:oleObj name="Visio" r:id="rId2" imgW="7784640" imgH="4606775"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070" y="1484784"/>
                        <a:ext cx="7803370" cy="4608512"/>
                      </a:xfrm>
                      <a:prstGeom prst="rect">
                        <a:avLst/>
                      </a:prstGeom>
                      <a:noFill/>
                    </p:spPr>
                  </p:pic>
                </p:oleObj>
              </mc:Fallback>
            </mc:AlternateContent>
          </a:graphicData>
        </a:graphic>
      </p:graphicFrame>
    </p:spTree>
    <p:extLst>
      <p:ext uri="{BB962C8B-B14F-4D97-AF65-F5344CB8AC3E}">
        <p14:creationId xmlns:p14="http://schemas.microsoft.com/office/powerpoint/2010/main" val="3126006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3D7FF12-9508-4E62-8DB2-BAD99A0B2F0D}"/>
              </a:ext>
            </a:extLst>
          </p:cNvPr>
          <p:cNvSpPr txBox="1"/>
          <p:nvPr>
            <p:custDataLst>
              <p:tags r:id="rId2"/>
            </p:custDataLst>
          </p:nvPr>
        </p:nvSpPr>
        <p:spPr>
          <a:xfrm>
            <a:off x="743663" y="802944"/>
            <a:ext cx="9753600" cy="1325564"/>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there is a chance that changes will be needed in this module, which design will have smaller modification cost?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33E9EA5-79BC-4718-95CE-5F7E91494199}"/>
              </a:ext>
            </a:extLst>
          </p:cNvPr>
          <p:cNvSpPr>
            <a:spLocks noChangeAspect="1"/>
          </p:cNvSpPr>
          <p:nvPr>
            <p:custDataLst>
              <p:tags r:id="rId3"/>
            </p:custDataLst>
          </p:nvPr>
        </p:nvSpPr>
        <p:spPr>
          <a:xfrm>
            <a:off x="743663" y="282341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831D1CF7-C440-4881-8CC5-8535B6F67027}"/>
              </a:ext>
            </a:extLst>
          </p:cNvPr>
          <p:cNvSpPr>
            <a:spLocks noChangeAspect="1"/>
          </p:cNvSpPr>
          <p:nvPr>
            <p:custDataLst>
              <p:tags r:id="rId4"/>
            </p:custDataLst>
          </p:nvPr>
        </p:nvSpPr>
        <p:spPr>
          <a:xfrm>
            <a:off x="816688" y="447362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矩形 22">
            <a:extLst>
              <a:ext uri="{FF2B5EF4-FFF2-40B4-BE49-F238E27FC236}">
                <a16:creationId xmlns:a16="http://schemas.microsoft.com/office/drawing/2014/main" id="{D7001945-44D4-4A09-BF3A-1FBB3C64BD53}"/>
              </a:ext>
            </a:extLst>
          </p:cNvPr>
          <p:cNvSpPr/>
          <p:nvPr/>
        </p:nvSpPr>
        <p:spPr>
          <a:xfrm>
            <a:off x="1888068" y="4428223"/>
            <a:ext cx="2920682" cy="1817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24" name="矩形: 圆角 23">
            <a:extLst>
              <a:ext uri="{FF2B5EF4-FFF2-40B4-BE49-F238E27FC236}">
                <a16:creationId xmlns:a16="http://schemas.microsoft.com/office/drawing/2014/main" id="{37A913BD-B976-426E-A174-8C78C207C70C}"/>
              </a:ext>
            </a:extLst>
          </p:cNvPr>
          <p:cNvSpPr/>
          <p:nvPr/>
        </p:nvSpPr>
        <p:spPr>
          <a:xfrm>
            <a:off x="2218021" y="4690590"/>
            <a:ext cx="688790" cy="33819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矩形: 圆角 24">
            <a:extLst>
              <a:ext uri="{FF2B5EF4-FFF2-40B4-BE49-F238E27FC236}">
                <a16:creationId xmlns:a16="http://schemas.microsoft.com/office/drawing/2014/main" id="{684DB34F-7C41-4D26-8705-2222485ACA3D}"/>
              </a:ext>
            </a:extLst>
          </p:cNvPr>
          <p:cNvSpPr/>
          <p:nvPr/>
        </p:nvSpPr>
        <p:spPr>
          <a:xfrm>
            <a:off x="2219347" y="5644013"/>
            <a:ext cx="688790" cy="33819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矩形: 圆角 25">
            <a:extLst>
              <a:ext uri="{FF2B5EF4-FFF2-40B4-BE49-F238E27FC236}">
                <a16:creationId xmlns:a16="http://schemas.microsoft.com/office/drawing/2014/main" id="{0DD6A1E9-641F-4897-83D0-F6B7E5A270F0}"/>
              </a:ext>
            </a:extLst>
          </p:cNvPr>
          <p:cNvSpPr/>
          <p:nvPr/>
        </p:nvSpPr>
        <p:spPr>
          <a:xfrm>
            <a:off x="3790419" y="4690590"/>
            <a:ext cx="688790" cy="33819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7" name="矩形: 圆角 26">
            <a:extLst>
              <a:ext uri="{FF2B5EF4-FFF2-40B4-BE49-F238E27FC236}">
                <a16:creationId xmlns:a16="http://schemas.microsoft.com/office/drawing/2014/main" id="{CC00B5C1-9B15-4999-AC7F-9A24F92664A1}"/>
              </a:ext>
            </a:extLst>
          </p:cNvPr>
          <p:cNvSpPr/>
          <p:nvPr/>
        </p:nvSpPr>
        <p:spPr>
          <a:xfrm>
            <a:off x="3790419" y="5640598"/>
            <a:ext cx="688790" cy="33199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8" name="矩形 27">
            <a:extLst>
              <a:ext uri="{FF2B5EF4-FFF2-40B4-BE49-F238E27FC236}">
                <a16:creationId xmlns:a16="http://schemas.microsoft.com/office/drawing/2014/main" id="{15197FB9-049F-4BE8-9F5F-5C67AAF4B10F}"/>
              </a:ext>
            </a:extLst>
          </p:cNvPr>
          <p:cNvSpPr/>
          <p:nvPr/>
        </p:nvSpPr>
        <p:spPr>
          <a:xfrm>
            <a:off x="1871819" y="2296452"/>
            <a:ext cx="2920682" cy="1817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grpSp>
        <p:nvGrpSpPr>
          <p:cNvPr id="20" name="组合 19">
            <a:extLst>
              <a:ext uri="{FF2B5EF4-FFF2-40B4-BE49-F238E27FC236}">
                <a16:creationId xmlns:a16="http://schemas.microsoft.com/office/drawing/2014/main" id="{778D20FA-9883-417F-8AC1-BC5048866AFC}"/>
              </a:ext>
            </a:extLst>
          </p:cNvPr>
          <p:cNvGrpSpPr/>
          <p:nvPr>
            <p:custDataLst>
              <p:tags r:id="rId5"/>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807744BA-7102-4F62-98E1-E81F6178E120}"/>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id="{22067AE5-37B6-43DB-BC40-8569CFFE3A03}"/>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id="{1E052B72-3A3B-45B4-9C90-4CD5A126B0A6}"/>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07CC49AB-BD3A-4F77-B6DC-55DF5F6DCBC0}"/>
                </a:ext>
              </a:extLst>
            </p:cNvPr>
            <p:cNvSpPr txBox="1"/>
            <p:nvPr>
              <p:custDataLst>
                <p:tags r:id="rId10"/>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03338760-8A3F-44DF-B845-182102BBE237}"/>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 name="标题 1">
            <a:extLst>
              <a:ext uri="{FF2B5EF4-FFF2-40B4-BE49-F238E27FC236}">
                <a16:creationId xmlns:a16="http://schemas.microsoft.com/office/drawing/2014/main" id="{6D0BB822-6930-D55B-EC67-483D27525E3D}"/>
              </a:ext>
            </a:extLst>
          </p:cNvPr>
          <p:cNvSpPr txBox="1">
            <a:spLocks/>
          </p:cNvSpPr>
          <p:nvPr/>
        </p:nvSpPr>
        <p:spPr>
          <a:xfrm>
            <a:off x="4998553" y="2417809"/>
            <a:ext cx="605951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400" b="1" dirty="0"/>
              <a:t>Design A</a:t>
            </a:r>
            <a:br>
              <a:rPr lang="en-AU" sz="2400" b="1" dirty="0"/>
            </a:br>
            <a:r>
              <a:rPr lang="en-AU" sz="2400" dirty="0"/>
              <a:t>the </a:t>
            </a:r>
            <a:r>
              <a:rPr lang="en-US" sz="2400" dirty="0"/>
              <a:t>module includes a great deal of capability</a:t>
            </a:r>
            <a:endParaRPr lang="x-none" sz="2400" dirty="0"/>
          </a:p>
        </p:txBody>
      </p:sp>
      <p:sp>
        <p:nvSpPr>
          <p:cNvPr id="3" name="标题 1">
            <a:extLst>
              <a:ext uri="{FF2B5EF4-FFF2-40B4-BE49-F238E27FC236}">
                <a16:creationId xmlns:a16="http://schemas.microsoft.com/office/drawing/2014/main" id="{6188F9C8-7022-19E6-9E85-762D6864CD0F}"/>
              </a:ext>
            </a:extLst>
          </p:cNvPr>
          <p:cNvSpPr txBox="1">
            <a:spLocks/>
          </p:cNvSpPr>
          <p:nvPr/>
        </p:nvSpPr>
        <p:spPr>
          <a:xfrm>
            <a:off x="5057683" y="4479097"/>
            <a:ext cx="6059510" cy="1549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400" b="1" dirty="0"/>
              <a:t>Design B</a:t>
            </a:r>
            <a:endParaRPr lang="en-AU" sz="2400" dirty="0"/>
          </a:p>
          <a:p>
            <a:r>
              <a:rPr lang="en-US" sz="2400" dirty="0"/>
              <a:t>the module is refined into several smaller modules (each capability is represented in a separate module)</a:t>
            </a:r>
            <a:endParaRPr lang="x-none" sz="2400" dirty="0"/>
          </a:p>
        </p:txBody>
      </p:sp>
    </p:spTree>
    <p:custDataLst>
      <p:tags r:id="rId1"/>
    </p:custDataLst>
    <p:extLst>
      <p:ext uri="{BB962C8B-B14F-4D97-AF65-F5344CB8AC3E}">
        <p14:creationId xmlns:p14="http://schemas.microsoft.com/office/powerpoint/2010/main" val="2127655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Reduce Size of a Module</a:t>
            </a:r>
          </a:p>
        </p:txBody>
      </p:sp>
      <p:sp>
        <p:nvSpPr>
          <p:cNvPr id="3" name="Content Placeholder 2"/>
          <p:cNvSpPr>
            <a:spLocks noGrp="1"/>
          </p:cNvSpPr>
          <p:nvPr>
            <p:ph idx="1"/>
          </p:nvPr>
        </p:nvSpPr>
        <p:spPr/>
        <p:txBody>
          <a:bodyPr/>
          <a:lstStyle/>
          <a:p>
            <a:pPr lvl="0"/>
            <a:r>
              <a:rPr lang="en-US" b="1" dirty="0">
                <a:solidFill>
                  <a:schemeClr val="tx2"/>
                </a:solidFill>
              </a:rPr>
              <a:t>Split Module</a:t>
            </a:r>
            <a:r>
              <a:rPr lang="en-US" dirty="0"/>
              <a:t>: If the module being modified includes a great deal of capability, the modification costs will likely be high. </a:t>
            </a:r>
          </a:p>
          <a:p>
            <a:pPr lvl="0"/>
            <a:r>
              <a:rPr lang="en-US" dirty="0"/>
              <a:t>Refining the module into several smaller modules should reduce the average cost of future changes.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212331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Increase Cohesion</a:t>
            </a:r>
          </a:p>
        </p:txBody>
      </p:sp>
      <p:sp>
        <p:nvSpPr>
          <p:cNvPr id="3" name="Content Placeholder 2"/>
          <p:cNvSpPr>
            <a:spLocks noGrp="1"/>
          </p:cNvSpPr>
          <p:nvPr>
            <p:ph idx="1"/>
          </p:nvPr>
        </p:nvSpPr>
        <p:spPr/>
        <p:txBody>
          <a:bodyPr>
            <a:normAutofit/>
          </a:bodyPr>
          <a:lstStyle/>
          <a:p>
            <a:r>
              <a:rPr lang="en-US" b="1" dirty="0">
                <a:solidFill>
                  <a:schemeClr val="tx2"/>
                </a:solidFill>
              </a:rPr>
              <a:t>Increase Semantic Coherence</a:t>
            </a:r>
            <a:r>
              <a:rPr lang="en-US" dirty="0"/>
              <a:t>: If the responsibilities A and B in a module do not serve the same purpose, they should be placed in different modules. </a:t>
            </a:r>
          </a:p>
          <a:p>
            <a:r>
              <a:rPr lang="en-US" dirty="0"/>
              <a:t>This may involve creating a new module or it may involve moving a responsibility to an existing module.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394586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ED83C-9C73-419E-958F-700B22A7D4A0}"/>
              </a:ext>
            </a:extLst>
          </p:cNvPr>
          <p:cNvSpPr>
            <a:spLocks noGrp="1"/>
          </p:cNvSpPr>
          <p:nvPr>
            <p:ph type="title"/>
          </p:nvPr>
        </p:nvSpPr>
        <p:spPr/>
        <p:txBody>
          <a:bodyPr/>
          <a:lstStyle/>
          <a:p>
            <a:r>
              <a:rPr lang="en-US" altLang="zh-CN" dirty="0"/>
              <a:t>Reducing Coupling</a:t>
            </a:r>
            <a:endParaRPr lang="zh-CN" altLang="en-US" dirty="0"/>
          </a:p>
        </p:txBody>
      </p:sp>
      <p:sp>
        <p:nvSpPr>
          <p:cNvPr id="3" name="内容占位符 2">
            <a:extLst>
              <a:ext uri="{FF2B5EF4-FFF2-40B4-BE49-F238E27FC236}">
                <a16:creationId xmlns:a16="http://schemas.microsoft.com/office/drawing/2014/main" id="{2CC19F01-F994-4E17-B0B8-4E4B9A3CD296}"/>
              </a:ext>
            </a:extLst>
          </p:cNvPr>
          <p:cNvSpPr>
            <a:spLocks noGrp="1"/>
          </p:cNvSpPr>
          <p:nvPr>
            <p:ph idx="1"/>
          </p:nvPr>
        </p:nvSpPr>
        <p:spPr/>
        <p:txBody>
          <a:bodyPr>
            <a:normAutofit lnSpcReduction="10000"/>
          </a:bodyPr>
          <a:lstStyle/>
          <a:p>
            <a:r>
              <a:rPr lang="en-US" altLang="zh-CN" dirty="0"/>
              <a:t>What is coupling?</a:t>
            </a:r>
          </a:p>
          <a:p>
            <a:pPr lvl="1"/>
            <a:r>
              <a:rPr lang="en-US" altLang="zh-CN" dirty="0"/>
              <a:t>If two modules’ responsibilities overlap, a single change may affect them both.</a:t>
            </a:r>
          </a:p>
          <a:p>
            <a:pPr lvl="1"/>
            <a:r>
              <a:rPr lang="en-US" altLang="zh-CN" b="1" dirty="0">
                <a:solidFill>
                  <a:schemeClr val="tx2"/>
                </a:solidFill>
              </a:rPr>
              <a:t>Coupling</a:t>
            </a:r>
            <a:r>
              <a:rPr lang="en-US" altLang="zh-CN" dirty="0"/>
              <a:t> is measured by this overlap, i.e., by the probability that a modification to one module will propagate to the other.</a:t>
            </a:r>
          </a:p>
          <a:p>
            <a:pPr lvl="1"/>
            <a:r>
              <a:rPr lang="en-US" altLang="zh-CN" dirty="0"/>
              <a:t>High coupling is an enemy of modifiability.</a:t>
            </a:r>
          </a:p>
          <a:p>
            <a:r>
              <a:rPr lang="en-US" altLang="zh-CN" b="1" dirty="0">
                <a:solidFill>
                  <a:schemeClr val="tx2"/>
                </a:solidFill>
              </a:rPr>
              <a:t>Encapsulate</a:t>
            </a:r>
            <a:r>
              <a:rPr lang="en-US" altLang="zh-CN" dirty="0"/>
              <a:t>: Encapsulation introduces an explicit interface to a module. This interface includes an API and its associated responsibilities.</a:t>
            </a:r>
          </a:p>
          <a:p>
            <a:r>
              <a:rPr lang="en-US" altLang="zh-CN" b="1" dirty="0">
                <a:solidFill>
                  <a:schemeClr val="tx2"/>
                </a:solidFill>
              </a:rPr>
              <a:t>Use an Intermediary</a:t>
            </a:r>
            <a:r>
              <a:rPr lang="en-US" altLang="zh-CN" dirty="0"/>
              <a:t>: Given a dependency between responsibility A and responsibility B (for example, carrying out A first requires carrying out B), the dependency can be broken by using an intermediary.</a:t>
            </a:r>
          </a:p>
          <a:p>
            <a:endParaRPr lang="en-US" altLang="zh-CN" dirty="0"/>
          </a:p>
          <a:p>
            <a:pPr marL="457200" lvl="1" indent="0">
              <a:buNone/>
            </a:pPr>
            <a:endParaRPr lang="en-US" altLang="zh-CN" dirty="0"/>
          </a:p>
        </p:txBody>
      </p:sp>
      <p:sp>
        <p:nvSpPr>
          <p:cNvPr id="4" name="页脚占位符 3">
            <a:extLst>
              <a:ext uri="{FF2B5EF4-FFF2-40B4-BE49-F238E27FC236}">
                <a16:creationId xmlns:a16="http://schemas.microsoft.com/office/drawing/2014/main" id="{673719F5-E448-400B-8F74-4968313B2681}"/>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420357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BF231-34F3-4743-A0D2-ED3F86481E6A}"/>
              </a:ext>
            </a:extLst>
          </p:cNvPr>
          <p:cNvSpPr>
            <a:spLocks noGrp="1"/>
          </p:cNvSpPr>
          <p:nvPr>
            <p:ph type="title"/>
          </p:nvPr>
        </p:nvSpPr>
        <p:spPr/>
        <p:txBody>
          <a:bodyPr/>
          <a:lstStyle/>
          <a:p>
            <a:r>
              <a:rPr lang="en-US" altLang="zh-CN" dirty="0"/>
              <a:t>Publish/Subscribe System </a:t>
            </a:r>
            <a:endParaRPr lang="zh-CN" altLang="en-US" dirty="0"/>
          </a:p>
        </p:txBody>
      </p:sp>
      <p:sp>
        <p:nvSpPr>
          <p:cNvPr id="4" name="页脚占位符 3">
            <a:extLst>
              <a:ext uri="{FF2B5EF4-FFF2-40B4-BE49-F238E27FC236}">
                <a16:creationId xmlns:a16="http://schemas.microsoft.com/office/drawing/2014/main" id="{360347B3-B988-418F-9519-A2039D220966}"/>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2775841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5AB0A9C-A7C6-4AEE-929B-50639BF502AE}"/>
              </a:ext>
            </a:extLst>
          </p:cNvPr>
          <p:cNvSpPr>
            <a:spLocks noGrp="1" noChangeArrowheads="1"/>
          </p:cNvSpPr>
          <p:nvPr>
            <p:ph type="title"/>
          </p:nvPr>
        </p:nvSpPr>
        <p:spPr/>
        <p:txBody>
          <a:bodyPr>
            <a:noAutofit/>
          </a:bodyPr>
          <a:lstStyle/>
          <a:p>
            <a:r>
              <a:rPr lang="en-US" altLang="zh-TW" sz="4000" dirty="0"/>
              <a:t>Introduction: </a:t>
            </a:r>
            <a:br>
              <a:rPr lang="en-US" altLang="zh-TW" sz="4000" dirty="0"/>
            </a:br>
            <a:r>
              <a:rPr lang="en-US" altLang="zh-TW" sz="4000" dirty="0"/>
              <a:t>Motivations for Pub/Sub model</a:t>
            </a:r>
          </a:p>
        </p:txBody>
      </p:sp>
      <p:sp>
        <p:nvSpPr>
          <p:cNvPr id="23555" name="Rectangle 3">
            <a:extLst>
              <a:ext uri="{FF2B5EF4-FFF2-40B4-BE49-F238E27FC236}">
                <a16:creationId xmlns:a16="http://schemas.microsoft.com/office/drawing/2014/main" id="{09216613-77B7-4671-9A77-F6EFF504DD1D}"/>
              </a:ext>
            </a:extLst>
          </p:cNvPr>
          <p:cNvSpPr>
            <a:spLocks noGrp="1" noChangeArrowheads="1"/>
          </p:cNvSpPr>
          <p:nvPr>
            <p:ph idx="1"/>
          </p:nvPr>
        </p:nvSpPr>
        <p:spPr/>
        <p:txBody>
          <a:bodyPr>
            <a:normAutofit/>
          </a:bodyPr>
          <a:lstStyle/>
          <a:p>
            <a:pPr>
              <a:lnSpc>
                <a:spcPct val="90000"/>
              </a:lnSpc>
            </a:pPr>
            <a:r>
              <a:rPr lang="en-GB" altLang="zh-TW" dirty="0"/>
              <a:t>Traditional Client/Server communication model</a:t>
            </a:r>
          </a:p>
          <a:p>
            <a:pPr lvl="1">
              <a:lnSpc>
                <a:spcPct val="90000"/>
              </a:lnSpc>
              <a:buFont typeface="Wingdings" panose="05000000000000000000" pitchFamily="2" charset="2"/>
              <a:buNone/>
            </a:pPr>
            <a:r>
              <a:rPr lang="en-GB" altLang="zh-TW" dirty="0"/>
              <a:t>(Employs RPC, message queue etc..)</a:t>
            </a:r>
          </a:p>
          <a:p>
            <a:pPr lvl="1">
              <a:lnSpc>
                <a:spcPct val="90000"/>
              </a:lnSpc>
            </a:pPr>
            <a:r>
              <a:rPr lang="en-GB" altLang="zh-TW" dirty="0"/>
              <a:t>Synchronous, tightly-coupled request invocations. </a:t>
            </a:r>
          </a:p>
          <a:p>
            <a:pPr lvl="1">
              <a:lnSpc>
                <a:spcPct val="90000"/>
              </a:lnSpc>
            </a:pPr>
            <a:r>
              <a:rPr lang="en-GB" altLang="zh-TW" dirty="0"/>
              <a:t>Very restrictive for distributed applications, especially for WAN and mobile environments. </a:t>
            </a:r>
          </a:p>
          <a:p>
            <a:pPr lvl="1">
              <a:lnSpc>
                <a:spcPct val="90000"/>
              </a:lnSpc>
            </a:pPr>
            <a:r>
              <a:rPr lang="en-GB" altLang="zh-TW" dirty="0"/>
              <a:t>When nodes/links fail, system is affected. Fault Tolerance must be built in to support this.</a:t>
            </a:r>
          </a:p>
          <a:p>
            <a:pPr lvl="1">
              <a:lnSpc>
                <a:spcPct val="90000"/>
              </a:lnSpc>
              <a:buFont typeface="Wingdings" panose="05000000000000000000" pitchFamily="2" charset="2"/>
              <a:buNone/>
            </a:pPr>
            <a:endParaRPr lang="en-GB" altLang="zh-TW" dirty="0"/>
          </a:p>
          <a:p>
            <a:pPr>
              <a:lnSpc>
                <a:spcPct val="90000"/>
              </a:lnSpc>
            </a:pPr>
            <a:r>
              <a:rPr lang="en-GB" altLang="zh-TW" dirty="0"/>
              <a:t>Re</a:t>
            </a:r>
            <a:r>
              <a:rPr lang="en-GB" altLang="zh-CN" dirty="0"/>
              <a:t>quire </a:t>
            </a:r>
            <a:r>
              <a:rPr lang="en-GB" altLang="zh-TW" dirty="0"/>
              <a:t>a </a:t>
            </a:r>
            <a:r>
              <a:rPr lang="en-GB" altLang="zh-CN" dirty="0"/>
              <a:t>more flexible and </a:t>
            </a:r>
            <a:r>
              <a:rPr lang="en-GB" altLang="zh-CN" b="1" dirty="0">
                <a:solidFill>
                  <a:schemeClr val="tx2"/>
                </a:solidFill>
              </a:rPr>
              <a:t>de-coupled</a:t>
            </a:r>
            <a:r>
              <a:rPr lang="en-GB" altLang="zh-CN" dirty="0"/>
              <a:t> communication style</a:t>
            </a:r>
            <a:r>
              <a:rPr lang="en-GB" altLang="zh-TW" dirty="0"/>
              <a:t> that offers asynchronous mechanisms. </a:t>
            </a:r>
            <a:endParaRPr lang="en-GB" altLang="zh-CN" dirty="0"/>
          </a:p>
        </p:txBody>
      </p:sp>
      <p:sp>
        <p:nvSpPr>
          <p:cNvPr id="2" name="页脚占位符 1">
            <a:extLst>
              <a:ext uri="{FF2B5EF4-FFF2-40B4-BE49-F238E27FC236}">
                <a16:creationId xmlns:a16="http://schemas.microsoft.com/office/drawing/2014/main" id="{410418B6-F03C-428F-9195-504FEC91EC65}"/>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360254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D16E765-800C-4075-9256-F1A561526394}"/>
              </a:ext>
            </a:extLst>
          </p:cNvPr>
          <p:cNvSpPr>
            <a:spLocks noGrp="1" noChangeArrowheads="1"/>
          </p:cNvSpPr>
          <p:nvPr>
            <p:ph type="title"/>
          </p:nvPr>
        </p:nvSpPr>
        <p:spPr/>
        <p:txBody>
          <a:bodyPr/>
          <a:lstStyle/>
          <a:p>
            <a:r>
              <a:rPr lang="en-US" altLang="zh-TW" sz="4000"/>
              <a:t>What is a Publish/Subscribe System?</a:t>
            </a:r>
          </a:p>
        </p:txBody>
      </p:sp>
      <p:sp>
        <p:nvSpPr>
          <p:cNvPr id="34819" name="Rectangle 3">
            <a:extLst>
              <a:ext uri="{FF2B5EF4-FFF2-40B4-BE49-F238E27FC236}">
                <a16:creationId xmlns:a16="http://schemas.microsoft.com/office/drawing/2014/main" id="{EBD55180-B576-4E74-ABE2-3E341B3EBD14}"/>
              </a:ext>
            </a:extLst>
          </p:cNvPr>
          <p:cNvSpPr>
            <a:spLocks noGrp="1" noChangeArrowheads="1"/>
          </p:cNvSpPr>
          <p:nvPr>
            <p:ph idx="1"/>
          </p:nvPr>
        </p:nvSpPr>
        <p:spPr/>
        <p:txBody>
          <a:bodyPr/>
          <a:lstStyle/>
          <a:p>
            <a:r>
              <a:rPr lang="en-US" altLang="zh-TW" sz="3000" b="1" dirty="0">
                <a:solidFill>
                  <a:schemeClr val="tx2"/>
                </a:solidFill>
              </a:rPr>
              <a:t>Pub/Sub System </a:t>
            </a:r>
            <a:r>
              <a:rPr lang="en-US" altLang="zh-TW" sz="3000" dirty="0"/>
              <a:t>is a communication paradigm that allows freedom in the (distributed) system by the decoupling of communication entities in terms of time, space and synchronization.</a:t>
            </a:r>
          </a:p>
          <a:p>
            <a:r>
              <a:rPr lang="en-US" altLang="zh-TW" sz="3000" dirty="0"/>
              <a:t>An event service system that is asynchronous, anonymous and loosely-coupled.</a:t>
            </a:r>
          </a:p>
          <a:p>
            <a:r>
              <a:rPr lang="en-US" altLang="zh-TW" sz="3000" dirty="0"/>
              <a:t>Ability to quickly adapt in a dynamic environment.</a:t>
            </a:r>
          </a:p>
          <a:p>
            <a:endParaRPr lang="en-US" altLang="zh-TW" dirty="0"/>
          </a:p>
        </p:txBody>
      </p:sp>
      <p:sp>
        <p:nvSpPr>
          <p:cNvPr id="2" name="页脚占位符 1">
            <a:extLst>
              <a:ext uri="{FF2B5EF4-FFF2-40B4-BE49-F238E27FC236}">
                <a16:creationId xmlns:a16="http://schemas.microsoft.com/office/drawing/2014/main" id="{1ADA4864-4D98-4D53-8B2A-5A0BE046DDAC}"/>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2885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A58F7-E973-4D4F-BE20-8072BD9EDDE3}"/>
              </a:ext>
            </a:extLst>
          </p:cNvPr>
          <p:cNvSpPr>
            <a:spLocks noGrp="1"/>
          </p:cNvSpPr>
          <p:nvPr>
            <p:ph type="title"/>
          </p:nvPr>
        </p:nvSpPr>
        <p:spPr/>
        <p:txBody>
          <a:bodyPr/>
          <a:lstStyle/>
          <a:p>
            <a:r>
              <a:rPr lang="en-AU" dirty="0"/>
              <a:t>Recall our earlier example</a:t>
            </a:r>
            <a:endParaRPr lang="x-none" dirty="0"/>
          </a:p>
        </p:txBody>
      </p:sp>
      <p:sp>
        <p:nvSpPr>
          <p:cNvPr id="3" name="内容占位符 2">
            <a:extLst>
              <a:ext uri="{FF2B5EF4-FFF2-40B4-BE49-F238E27FC236}">
                <a16:creationId xmlns:a16="http://schemas.microsoft.com/office/drawing/2014/main" id="{6289E1E3-87CA-4B55-8B9F-51BCC95841A7}"/>
              </a:ext>
            </a:extLst>
          </p:cNvPr>
          <p:cNvSpPr>
            <a:spLocks noGrp="1"/>
          </p:cNvSpPr>
          <p:nvPr>
            <p:ph idx="1"/>
          </p:nvPr>
        </p:nvSpPr>
        <p:spPr/>
        <p:txBody>
          <a:bodyPr/>
          <a:lstStyle/>
          <a:p>
            <a:r>
              <a:rPr lang="en-GB" sz="2800" dirty="0">
                <a:effectLst/>
                <a:latin typeface="Times New Roman" panose="02020603050405020304" pitchFamily="18" charset="0"/>
                <a:ea typeface="Calibri" panose="020F0502020204030204" pitchFamily="34" charset="0"/>
                <a:cs typeface="Times New Roman" panose="02020603050405020304" pitchFamily="18" charset="0"/>
              </a:rPr>
              <a:t>University Town, has directed its software development subsidiary, Campus Software, to develop a cafeteria system that supports a network of cafeteria Kiosks and POSs (points of sale). </a:t>
            </a:r>
            <a:r>
              <a:rPr lang="en-GB" sz="2800" dirty="0">
                <a:effectLst/>
                <a:latin typeface="Times New Roman" panose="02020603050405020304" pitchFamily="18" charset="0"/>
                <a:ea typeface="Calibri" panose="020F0502020204030204" pitchFamily="34" charset="0"/>
              </a:rPr>
              <a:t>Kiosks are distributed in diverse locations of University Town near cafeterias and POSs are located near meal serving stations inside of cafeterias. The users are students, faculty and other employees of University Town. They use Kiosks to make queries, and funds transfers from their bank accounts to their cafeteria accounts. They use POSs to pay for their meals. </a:t>
            </a:r>
          </a:p>
          <a:p>
            <a:endParaRPr lang="x-none" dirty="0"/>
          </a:p>
        </p:txBody>
      </p:sp>
    </p:spTree>
    <p:extLst>
      <p:ext uri="{BB962C8B-B14F-4D97-AF65-F5344CB8AC3E}">
        <p14:creationId xmlns:p14="http://schemas.microsoft.com/office/powerpoint/2010/main" val="2491385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8044B4A-FB27-4875-8E23-3431930D397E}"/>
              </a:ext>
            </a:extLst>
          </p:cNvPr>
          <p:cNvSpPr>
            <a:spLocks noGrp="1" noChangeArrowheads="1"/>
          </p:cNvSpPr>
          <p:nvPr>
            <p:ph type="title"/>
          </p:nvPr>
        </p:nvSpPr>
        <p:spPr/>
        <p:txBody>
          <a:bodyPr/>
          <a:lstStyle/>
          <a:p>
            <a:r>
              <a:rPr lang="en-US" altLang="zh-TW" sz="4000"/>
              <a:t>Key components of Pub/Sub System</a:t>
            </a:r>
          </a:p>
        </p:txBody>
      </p:sp>
      <p:sp>
        <p:nvSpPr>
          <p:cNvPr id="24579" name="Rectangle 3">
            <a:extLst>
              <a:ext uri="{FF2B5EF4-FFF2-40B4-BE49-F238E27FC236}">
                <a16:creationId xmlns:a16="http://schemas.microsoft.com/office/drawing/2014/main" id="{59484736-B348-4D4F-A244-8601355E0479}"/>
              </a:ext>
            </a:extLst>
          </p:cNvPr>
          <p:cNvSpPr>
            <a:spLocks noGrp="1" noChangeArrowheads="1"/>
          </p:cNvSpPr>
          <p:nvPr>
            <p:ph idx="1"/>
          </p:nvPr>
        </p:nvSpPr>
        <p:spPr/>
        <p:txBody>
          <a:bodyPr/>
          <a:lstStyle/>
          <a:p>
            <a:pPr>
              <a:lnSpc>
                <a:spcPct val="90000"/>
              </a:lnSpc>
            </a:pPr>
            <a:r>
              <a:rPr lang="en-GB" altLang="zh-CN" b="1" dirty="0">
                <a:solidFill>
                  <a:schemeClr val="tx2"/>
                </a:solidFill>
              </a:rPr>
              <a:t>Publishers</a:t>
            </a:r>
            <a:r>
              <a:rPr lang="en-GB" altLang="zh-CN" dirty="0"/>
              <a:t> : Publishers generate event data and publishes them</a:t>
            </a:r>
            <a:r>
              <a:rPr lang="en-GB" altLang="zh-TW" dirty="0"/>
              <a:t>.</a:t>
            </a:r>
            <a:endParaRPr lang="en-GB" altLang="zh-CN" dirty="0"/>
          </a:p>
          <a:p>
            <a:pPr>
              <a:lnSpc>
                <a:spcPct val="90000"/>
              </a:lnSpc>
            </a:pPr>
            <a:r>
              <a:rPr lang="en-GB" altLang="zh-CN" b="1" dirty="0">
                <a:solidFill>
                  <a:schemeClr val="tx2"/>
                </a:solidFill>
              </a:rPr>
              <a:t>Subscribers</a:t>
            </a:r>
            <a:r>
              <a:rPr lang="en-GB" altLang="zh-CN" dirty="0"/>
              <a:t> : Subscribers submit their subscriptions and process the events received.</a:t>
            </a:r>
          </a:p>
          <a:p>
            <a:pPr>
              <a:lnSpc>
                <a:spcPct val="90000"/>
              </a:lnSpc>
            </a:pPr>
            <a:r>
              <a:rPr lang="en-GB" altLang="zh-CN" b="1" dirty="0">
                <a:solidFill>
                  <a:schemeClr val="tx2"/>
                </a:solidFill>
              </a:rPr>
              <a:t>P/S service</a:t>
            </a:r>
            <a:r>
              <a:rPr lang="en-GB" altLang="zh-CN" dirty="0"/>
              <a:t>: It’s the mediator/broker that </a:t>
            </a:r>
            <a:r>
              <a:rPr lang="en-GB" altLang="zh-TW" dirty="0"/>
              <a:t>filters and </a:t>
            </a:r>
            <a:r>
              <a:rPr lang="en-GB" altLang="zh-CN" dirty="0"/>
              <a:t>routes events from publishers to interested subscribers</a:t>
            </a:r>
            <a:r>
              <a:rPr lang="en-GB" altLang="zh-TW" dirty="0"/>
              <a:t>.</a:t>
            </a:r>
            <a:endParaRPr lang="en-GB" altLang="zh-CN" dirty="0"/>
          </a:p>
          <a:p>
            <a:pPr>
              <a:lnSpc>
                <a:spcPct val="90000"/>
              </a:lnSpc>
            </a:pPr>
            <a:endParaRPr lang="en-US" altLang="zh-TW" dirty="0"/>
          </a:p>
        </p:txBody>
      </p:sp>
      <p:sp>
        <p:nvSpPr>
          <p:cNvPr id="2" name="页脚占位符 1">
            <a:extLst>
              <a:ext uri="{FF2B5EF4-FFF2-40B4-BE49-F238E27FC236}">
                <a16:creationId xmlns:a16="http://schemas.microsoft.com/office/drawing/2014/main" id="{BAE6384C-57B1-40FC-9B7D-4EA80D593395}"/>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421869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BEF1DA0-1EAF-455D-AE44-5259A24F7D4E}"/>
              </a:ext>
            </a:extLst>
          </p:cNvPr>
          <p:cNvSpPr>
            <a:spLocks noGrp="1" noChangeArrowheads="1"/>
          </p:cNvSpPr>
          <p:nvPr>
            <p:ph type="title"/>
          </p:nvPr>
        </p:nvSpPr>
        <p:spPr/>
        <p:txBody>
          <a:bodyPr/>
          <a:lstStyle/>
          <a:p>
            <a:r>
              <a:rPr lang="en-US" altLang="zh-TW"/>
              <a:t>Publish/Subscribe System </a:t>
            </a:r>
          </a:p>
        </p:txBody>
      </p:sp>
      <p:sp>
        <p:nvSpPr>
          <p:cNvPr id="2" name="页脚占位符 1">
            <a:extLst>
              <a:ext uri="{FF2B5EF4-FFF2-40B4-BE49-F238E27FC236}">
                <a16:creationId xmlns:a16="http://schemas.microsoft.com/office/drawing/2014/main" id="{9BDAFB5A-EF0C-4BB1-A2DB-97F2F280DFB3}"/>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pic>
        <p:nvPicPr>
          <p:cNvPr id="3" name="图片 2">
            <a:extLst>
              <a:ext uri="{FF2B5EF4-FFF2-40B4-BE49-F238E27FC236}">
                <a16:creationId xmlns:a16="http://schemas.microsoft.com/office/drawing/2014/main" id="{70CB81CC-3F1C-4773-81DA-53843A120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848" y="1439863"/>
            <a:ext cx="6929894" cy="5167312"/>
          </a:xfrm>
          <a:prstGeom prst="rect">
            <a:avLst/>
          </a:prstGeom>
        </p:spPr>
      </p:pic>
    </p:spTree>
    <p:extLst>
      <p:ext uri="{BB962C8B-B14F-4D97-AF65-F5344CB8AC3E}">
        <p14:creationId xmlns:p14="http://schemas.microsoft.com/office/powerpoint/2010/main" val="1808943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9BB00B9-15E9-4A3F-B547-3CA06D4C3AF1}"/>
              </a:ext>
            </a:extLst>
          </p:cNvPr>
          <p:cNvSpPr>
            <a:spLocks noGrp="1" noChangeArrowheads="1"/>
          </p:cNvSpPr>
          <p:nvPr>
            <p:ph type="title"/>
          </p:nvPr>
        </p:nvSpPr>
        <p:spPr/>
        <p:txBody>
          <a:bodyPr>
            <a:noAutofit/>
          </a:bodyPr>
          <a:lstStyle/>
          <a:p>
            <a:r>
              <a:rPr lang="en-US" altLang="zh-TW" sz="4000" dirty="0"/>
              <a:t>Decoupling in time, space and synchronization</a:t>
            </a:r>
          </a:p>
        </p:txBody>
      </p:sp>
      <p:sp>
        <p:nvSpPr>
          <p:cNvPr id="32771" name="Rectangle 3">
            <a:extLst>
              <a:ext uri="{FF2B5EF4-FFF2-40B4-BE49-F238E27FC236}">
                <a16:creationId xmlns:a16="http://schemas.microsoft.com/office/drawing/2014/main" id="{829D49AB-5434-4AC8-B09E-3F949476E12E}"/>
              </a:ext>
            </a:extLst>
          </p:cNvPr>
          <p:cNvSpPr>
            <a:spLocks noGrp="1" noChangeArrowheads="1"/>
          </p:cNvSpPr>
          <p:nvPr>
            <p:ph idx="1"/>
          </p:nvPr>
        </p:nvSpPr>
        <p:spPr/>
        <p:txBody>
          <a:bodyPr/>
          <a:lstStyle/>
          <a:p>
            <a:r>
              <a:rPr lang="en-US" altLang="zh-TW" dirty="0"/>
              <a:t>Provides decoupling in time, space and synchronization. </a:t>
            </a:r>
          </a:p>
          <a:p>
            <a:endParaRPr lang="en-US" altLang="zh-TW" dirty="0"/>
          </a:p>
        </p:txBody>
      </p:sp>
      <p:sp>
        <p:nvSpPr>
          <p:cNvPr id="2" name="页脚占位符 1">
            <a:extLst>
              <a:ext uri="{FF2B5EF4-FFF2-40B4-BE49-F238E27FC236}">
                <a16:creationId xmlns:a16="http://schemas.microsoft.com/office/drawing/2014/main" id="{92DCF869-396B-48A6-AFFD-BFD7AF5419A7}"/>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pic>
        <p:nvPicPr>
          <p:cNvPr id="32772" name="Picture 4">
            <a:extLst>
              <a:ext uri="{FF2B5EF4-FFF2-40B4-BE49-F238E27FC236}">
                <a16:creationId xmlns:a16="http://schemas.microsoft.com/office/drawing/2014/main" id="{BB5D96F0-AD9A-45E7-BE56-4D54EB53B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769" y="2407978"/>
            <a:ext cx="9040954" cy="4313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9648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C711879-ED41-4F4A-9C9D-BF9FFA0B3D93}"/>
              </a:ext>
            </a:extLst>
          </p:cNvPr>
          <p:cNvSpPr>
            <a:spLocks noGrp="1" noChangeArrowheads="1"/>
          </p:cNvSpPr>
          <p:nvPr>
            <p:ph type="title"/>
          </p:nvPr>
        </p:nvSpPr>
        <p:spPr/>
        <p:txBody>
          <a:bodyPr>
            <a:normAutofit/>
          </a:bodyPr>
          <a:lstStyle/>
          <a:p>
            <a:r>
              <a:rPr lang="en-US" altLang="zh-TW" sz="4000" dirty="0"/>
              <a:t>Classification of Pub/Sub Architectures </a:t>
            </a:r>
          </a:p>
        </p:txBody>
      </p:sp>
      <p:sp>
        <p:nvSpPr>
          <p:cNvPr id="26627" name="Rectangle 3">
            <a:extLst>
              <a:ext uri="{FF2B5EF4-FFF2-40B4-BE49-F238E27FC236}">
                <a16:creationId xmlns:a16="http://schemas.microsoft.com/office/drawing/2014/main" id="{1A0E5602-1C88-4075-8972-0E055E374140}"/>
              </a:ext>
            </a:extLst>
          </p:cNvPr>
          <p:cNvSpPr>
            <a:spLocks noGrp="1" noChangeArrowheads="1"/>
          </p:cNvSpPr>
          <p:nvPr>
            <p:ph idx="1"/>
          </p:nvPr>
        </p:nvSpPr>
        <p:spPr>
          <a:xfrm>
            <a:off x="838200" y="1690688"/>
            <a:ext cx="10515600" cy="4351338"/>
          </a:xfrm>
        </p:spPr>
        <p:txBody>
          <a:bodyPr>
            <a:normAutofit fontScale="92500" lnSpcReduction="10000"/>
          </a:bodyPr>
          <a:lstStyle/>
          <a:p>
            <a:r>
              <a:rPr lang="en-GB" altLang="zh-TW" b="1" dirty="0"/>
              <a:t>Centralized Broker model</a:t>
            </a:r>
          </a:p>
          <a:p>
            <a:pPr lvl="1"/>
            <a:r>
              <a:rPr lang="en-GB" altLang="zh-TW" dirty="0"/>
              <a:t>Consists of multiple publishers and multiple subscribers and centralized broker/brokers (an overlay network of brokers interacting with each other).</a:t>
            </a:r>
          </a:p>
          <a:p>
            <a:pPr lvl="1"/>
            <a:r>
              <a:rPr lang="en-GB" altLang="zh-TW" dirty="0"/>
              <a:t>Subscribers/Publishers will contact 1 broker, and do not need to have knowledge about others. </a:t>
            </a:r>
          </a:p>
          <a:p>
            <a:pPr lvl="1"/>
            <a:r>
              <a:rPr lang="en-GB" altLang="zh-TW" dirty="0"/>
              <a:t>E.g. CORBA event services, JMS, JEDI etc…</a:t>
            </a:r>
          </a:p>
          <a:p>
            <a:r>
              <a:rPr lang="en-GB" altLang="zh-TW" b="1" dirty="0"/>
              <a:t>Peer-to-Peer model</a:t>
            </a:r>
          </a:p>
          <a:p>
            <a:pPr lvl="1"/>
            <a:r>
              <a:rPr lang="en-GB" altLang="zh-TW" dirty="0"/>
              <a:t>Each node can be publisher, subscriber or broker.</a:t>
            </a:r>
          </a:p>
          <a:p>
            <a:pPr lvl="1"/>
            <a:r>
              <a:rPr lang="en-GB" altLang="zh-TW" dirty="0"/>
              <a:t>Subscribers subscribe to publishers directly and publishers notify subscribers directly. Therefore they must maintain knowledge of each other. </a:t>
            </a:r>
          </a:p>
          <a:p>
            <a:pPr lvl="1"/>
            <a:r>
              <a:rPr lang="en-GB" altLang="zh-TW" dirty="0"/>
              <a:t>Complex in nature, mechanisms such as DHT and CHORD are employed to locate nodes in the network.</a:t>
            </a:r>
          </a:p>
          <a:p>
            <a:pPr lvl="1"/>
            <a:r>
              <a:rPr lang="en-GB" altLang="zh-TW" dirty="0"/>
              <a:t>E.g. Java distributed event service</a:t>
            </a:r>
            <a:endParaRPr lang="en-GB" altLang="zh-CN" b="1" dirty="0"/>
          </a:p>
          <a:p>
            <a:endParaRPr lang="en-US" altLang="zh-TW" dirty="0"/>
          </a:p>
        </p:txBody>
      </p:sp>
      <p:sp>
        <p:nvSpPr>
          <p:cNvPr id="2" name="页脚占位符 1">
            <a:extLst>
              <a:ext uri="{FF2B5EF4-FFF2-40B4-BE49-F238E27FC236}">
                <a16:creationId xmlns:a16="http://schemas.microsoft.com/office/drawing/2014/main" id="{6738FAE9-3BD4-4179-8312-66A6DC18E9D6}"/>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3858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a:extLst>
              <a:ext uri="{FF2B5EF4-FFF2-40B4-BE49-F238E27FC236}">
                <a16:creationId xmlns:a16="http://schemas.microsoft.com/office/drawing/2014/main" id="{A0A2B6A5-D221-42FD-8770-15FC06D13F37}"/>
              </a:ext>
            </a:extLst>
          </p:cNvPr>
          <p:cNvSpPr>
            <a:spLocks noGrp="1" noChangeAspect="1" noChangeArrowheads="1"/>
          </p:cNvSpPr>
          <p:nvPr>
            <p:ph type="title"/>
          </p:nvPr>
        </p:nvSpPr>
        <p:spPr/>
        <p:txBody>
          <a:bodyPr>
            <a:normAutofit/>
          </a:bodyPr>
          <a:lstStyle/>
          <a:p>
            <a:r>
              <a:rPr lang="en-GB" altLang="zh-CN" sz="4000" dirty="0"/>
              <a:t>Key Functions Implemented by P/S</a:t>
            </a:r>
            <a:br>
              <a:rPr lang="en-GB" altLang="zh-CN" sz="4000" dirty="0"/>
            </a:br>
            <a:r>
              <a:rPr lang="en-GB" altLang="zh-CN" sz="4000" dirty="0"/>
              <a:t>Middleware Service</a:t>
            </a:r>
            <a:endParaRPr lang="en-US" altLang="zh-TW" sz="4000" dirty="0"/>
          </a:p>
        </p:txBody>
      </p:sp>
      <p:sp>
        <p:nvSpPr>
          <p:cNvPr id="22531" name="Rectangle 3">
            <a:extLst>
              <a:ext uri="{FF2B5EF4-FFF2-40B4-BE49-F238E27FC236}">
                <a16:creationId xmlns:a16="http://schemas.microsoft.com/office/drawing/2014/main" id="{015C3F52-1C1C-41B3-BC80-5E950ADA2284}"/>
              </a:ext>
            </a:extLst>
          </p:cNvPr>
          <p:cNvSpPr>
            <a:spLocks noGrp="1" noChangeArrowheads="1"/>
          </p:cNvSpPr>
          <p:nvPr>
            <p:ph idx="1"/>
          </p:nvPr>
        </p:nvSpPr>
        <p:spPr/>
        <p:txBody>
          <a:bodyPr>
            <a:normAutofit/>
          </a:bodyPr>
          <a:lstStyle/>
          <a:p>
            <a:r>
              <a:rPr lang="en-GB" altLang="zh-CN" dirty="0"/>
              <a:t>Event filtering (event selection)</a:t>
            </a:r>
            <a:endParaRPr lang="en-GB" altLang="zh-TW" dirty="0"/>
          </a:p>
          <a:p>
            <a:pPr lvl="1"/>
            <a:r>
              <a:rPr lang="en-GB" altLang="zh-CN" dirty="0"/>
              <a:t>The process of selecting the set of subscribers that have shown interest in a given event</a:t>
            </a:r>
            <a:r>
              <a:rPr lang="en-GB" altLang="zh-TW" dirty="0"/>
              <a:t>.</a:t>
            </a:r>
          </a:p>
          <a:p>
            <a:pPr lvl="1"/>
            <a:r>
              <a:rPr lang="en-GB" altLang="zh-TW" dirty="0"/>
              <a:t> Subscriptions are stored in memory and searched when a publisher publishes a new event. </a:t>
            </a:r>
            <a:endParaRPr lang="en-GB" altLang="zh-CN" dirty="0"/>
          </a:p>
          <a:p>
            <a:r>
              <a:rPr lang="en-GB" altLang="zh-CN" dirty="0"/>
              <a:t>Event routing (event delivery) </a:t>
            </a:r>
            <a:endParaRPr lang="en-GB" altLang="zh-TW" dirty="0"/>
          </a:p>
          <a:p>
            <a:pPr lvl="1"/>
            <a:r>
              <a:rPr lang="en-GB" altLang="zh-CN" dirty="0"/>
              <a:t>The process of routing the published events to all interested subscribers   </a:t>
            </a:r>
          </a:p>
          <a:p>
            <a:endParaRPr lang="en-US" altLang="zh-TW" dirty="0"/>
          </a:p>
        </p:txBody>
      </p:sp>
      <p:sp>
        <p:nvSpPr>
          <p:cNvPr id="2" name="页脚占位符 1">
            <a:extLst>
              <a:ext uri="{FF2B5EF4-FFF2-40B4-BE49-F238E27FC236}">
                <a16:creationId xmlns:a16="http://schemas.microsoft.com/office/drawing/2014/main" id="{835FD2EB-B608-4A4C-BCF7-434C18F271BA}"/>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405027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D5E6572-2C2C-41C2-8CBC-EFA25BE02E4F}"/>
              </a:ext>
            </a:extLst>
          </p:cNvPr>
          <p:cNvSpPr>
            <a:spLocks noGrp="1" noChangeArrowheads="1"/>
          </p:cNvSpPr>
          <p:nvPr>
            <p:ph type="title"/>
          </p:nvPr>
        </p:nvSpPr>
        <p:spPr/>
        <p:txBody>
          <a:bodyPr>
            <a:normAutofit/>
          </a:bodyPr>
          <a:lstStyle/>
          <a:p>
            <a:r>
              <a:rPr lang="en-US" altLang="zh-TW" sz="4000"/>
              <a:t>Event Filtering (Subscription Model)</a:t>
            </a:r>
            <a:br>
              <a:rPr lang="en-US" altLang="zh-TW" sz="4000"/>
            </a:br>
            <a:r>
              <a:rPr lang="en-US" altLang="zh-TW" sz="4000"/>
              <a:t>Topic based VS Content based </a:t>
            </a:r>
          </a:p>
        </p:txBody>
      </p:sp>
      <p:sp>
        <p:nvSpPr>
          <p:cNvPr id="21507" name="Rectangle 3">
            <a:extLst>
              <a:ext uri="{FF2B5EF4-FFF2-40B4-BE49-F238E27FC236}">
                <a16:creationId xmlns:a16="http://schemas.microsoft.com/office/drawing/2014/main" id="{8F7BB377-6EF3-41C6-BF0E-CCE1D297788E}"/>
              </a:ext>
            </a:extLst>
          </p:cNvPr>
          <p:cNvSpPr>
            <a:spLocks noGrp="1" noChangeArrowheads="1"/>
          </p:cNvSpPr>
          <p:nvPr>
            <p:ph idx="1"/>
          </p:nvPr>
        </p:nvSpPr>
        <p:spPr/>
        <p:txBody>
          <a:bodyPr/>
          <a:lstStyle/>
          <a:p>
            <a:r>
              <a:rPr lang="en-US" altLang="zh-TW" dirty="0"/>
              <a:t>Topic based</a:t>
            </a:r>
          </a:p>
          <a:p>
            <a:pPr lvl="1"/>
            <a:r>
              <a:rPr lang="en-GB" altLang="zh-CN" dirty="0"/>
              <a:t>Generally also  known as topic based, group based or channel based event filtering.</a:t>
            </a:r>
          </a:p>
          <a:p>
            <a:pPr lvl="1"/>
            <a:r>
              <a:rPr lang="en-GB" altLang="zh-TW" dirty="0"/>
              <a:t>Each </a:t>
            </a:r>
            <a:r>
              <a:rPr lang="en-GB" altLang="zh-CN" dirty="0"/>
              <a:t>event is published to one of these channels  by its publisher</a:t>
            </a:r>
            <a:r>
              <a:rPr lang="en-GB" altLang="zh-TW" dirty="0"/>
              <a:t>. </a:t>
            </a:r>
          </a:p>
          <a:p>
            <a:pPr lvl="1"/>
            <a:r>
              <a:rPr lang="en-GB" altLang="zh-TW" dirty="0"/>
              <a:t>S</a:t>
            </a:r>
            <a:r>
              <a:rPr lang="en-GB" altLang="zh-CN" dirty="0"/>
              <a:t>ubscriber</a:t>
            </a:r>
            <a:r>
              <a:rPr lang="en-GB" altLang="zh-TW" dirty="0"/>
              <a:t>s</a:t>
            </a:r>
            <a:r>
              <a:rPr lang="en-GB" altLang="zh-CN" dirty="0"/>
              <a:t> subscribes to a particular channel and will receive </a:t>
            </a:r>
            <a:r>
              <a:rPr lang="en-GB" altLang="zh-TW" dirty="0"/>
              <a:t>ALL</a:t>
            </a:r>
            <a:r>
              <a:rPr lang="en-GB" altLang="zh-CN" dirty="0"/>
              <a:t> events published to the subscribed channel. </a:t>
            </a:r>
          </a:p>
          <a:p>
            <a:pPr>
              <a:buFont typeface="Wingdings" panose="05000000000000000000" pitchFamily="2" charset="2"/>
              <a:buNone/>
            </a:pPr>
            <a:endParaRPr lang="en-US" altLang="zh-TW" dirty="0"/>
          </a:p>
        </p:txBody>
      </p:sp>
      <p:sp>
        <p:nvSpPr>
          <p:cNvPr id="2" name="页脚占位符 1">
            <a:extLst>
              <a:ext uri="{FF2B5EF4-FFF2-40B4-BE49-F238E27FC236}">
                <a16:creationId xmlns:a16="http://schemas.microsoft.com/office/drawing/2014/main" id="{71379578-7B53-4B10-8CB4-B5865195865A}"/>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146463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7" name="Picture 5">
            <a:extLst>
              <a:ext uri="{FF2B5EF4-FFF2-40B4-BE49-F238E27FC236}">
                <a16:creationId xmlns:a16="http://schemas.microsoft.com/office/drawing/2014/main" id="{51D95CBE-250E-4925-8EF5-D594F367AB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5833" y="3318579"/>
            <a:ext cx="4800952" cy="3237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4" name="Rectangle 2">
            <a:extLst>
              <a:ext uri="{FF2B5EF4-FFF2-40B4-BE49-F238E27FC236}">
                <a16:creationId xmlns:a16="http://schemas.microsoft.com/office/drawing/2014/main" id="{692ADBF2-DD9B-47D1-928D-A6C2A9FDE19F}"/>
              </a:ext>
            </a:extLst>
          </p:cNvPr>
          <p:cNvSpPr>
            <a:spLocks noGrp="1" noChangeArrowheads="1"/>
          </p:cNvSpPr>
          <p:nvPr>
            <p:ph type="title"/>
          </p:nvPr>
        </p:nvSpPr>
        <p:spPr/>
        <p:txBody>
          <a:bodyPr/>
          <a:lstStyle/>
          <a:p>
            <a:r>
              <a:rPr lang="en-US" altLang="zh-TW"/>
              <a:t>Topic-based subscription </a:t>
            </a:r>
          </a:p>
        </p:txBody>
      </p:sp>
      <p:sp>
        <p:nvSpPr>
          <p:cNvPr id="38915" name="Rectangle 3">
            <a:extLst>
              <a:ext uri="{FF2B5EF4-FFF2-40B4-BE49-F238E27FC236}">
                <a16:creationId xmlns:a16="http://schemas.microsoft.com/office/drawing/2014/main" id="{4BD0CEBE-18C1-411D-9091-633C3C005BDA}"/>
              </a:ext>
            </a:extLst>
          </p:cNvPr>
          <p:cNvSpPr>
            <a:spLocks noGrp="1" noChangeArrowheads="1"/>
          </p:cNvSpPr>
          <p:nvPr>
            <p:ph idx="1"/>
          </p:nvPr>
        </p:nvSpPr>
        <p:spPr>
          <a:xfrm>
            <a:off x="748048" y="1491064"/>
            <a:ext cx="10515600" cy="2044185"/>
          </a:xfrm>
        </p:spPr>
        <p:txBody>
          <a:bodyPr>
            <a:normAutofit lnSpcReduction="10000"/>
          </a:bodyPr>
          <a:lstStyle/>
          <a:p>
            <a:pPr marL="457200" lvl="1" indent="0">
              <a:buNone/>
            </a:pPr>
            <a:endParaRPr lang="en-GB" altLang="zh-TW" sz="2000" dirty="0"/>
          </a:p>
          <a:p>
            <a:pPr>
              <a:lnSpc>
                <a:spcPct val="90000"/>
              </a:lnSpc>
            </a:pPr>
            <a:r>
              <a:rPr lang="en-GB" altLang="zh-CN" sz="2600" dirty="0"/>
              <a:t>Simple  process  for  matching an event to subscriptions</a:t>
            </a:r>
            <a:r>
              <a:rPr lang="en-GB" altLang="zh-TW" sz="2600" dirty="0"/>
              <a:t>. However, limited expressiveness. </a:t>
            </a:r>
          </a:p>
          <a:p>
            <a:pPr>
              <a:lnSpc>
                <a:spcPct val="90000"/>
              </a:lnSpc>
            </a:pPr>
            <a:r>
              <a:rPr lang="en-US" altLang="zh-TW" sz="2600" dirty="0"/>
              <a:t>Event filtering is easy, event routing is difficult (Heavy load on the network). The challenge is to multicast event effectively to subscribers. </a:t>
            </a:r>
          </a:p>
        </p:txBody>
      </p:sp>
      <p:sp>
        <p:nvSpPr>
          <p:cNvPr id="2" name="页脚占位符 1">
            <a:extLst>
              <a:ext uri="{FF2B5EF4-FFF2-40B4-BE49-F238E27FC236}">
                <a16:creationId xmlns:a16="http://schemas.microsoft.com/office/drawing/2014/main" id="{872E14EE-B78B-4A85-8B6D-4FD0960F7611}"/>
              </a:ext>
            </a:extLst>
          </p:cNvPr>
          <p:cNvSpPr>
            <a:spLocks noGrp="1"/>
          </p:cNvSpPr>
          <p:nvPr>
            <p:ph type="ftr" sz="quarter" idx="4294967295"/>
          </p:nvPr>
        </p:nvSpPr>
        <p:spPr>
          <a:xfrm>
            <a:off x="2298879" y="6373096"/>
            <a:ext cx="6337300" cy="365125"/>
          </a:xfrm>
          <a:prstGeom prst="rect">
            <a:avLst/>
          </a:prstGeom>
        </p:spPr>
        <p:txBody>
          <a:bodyPr/>
          <a:lstStyle/>
          <a:p>
            <a:r>
              <a:rPr lang="en-US" dirty="0"/>
              <a:t>© Software Architecture</a:t>
            </a:r>
            <a:endParaRPr lang="en-AU" dirty="0"/>
          </a:p>
        </p:txBody>
      </p:sp>
    </p:spTree>
    <p:extLst>
      <p:ext uri="{BB962C8B-B14F-4D97-AF65-F5344CB8AC3E}">
        <p14:creationId xmlns:p14="http://schemas.microsoft.com/office/powerpoint/2010/main" val="121006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36A9DA8-102B-4596-B791-A44029545825}"/>
              </a:ext>
            </a:extLst>
          </p:cNvPr>
          <p:cNvSpPr>
            <a:spLocks noGrp="1" noChangeArrowheads="1"/>
          </p:cNvSpPr>
          <p:nvPr>
            <p:ph type="title"/>
          </p:nvPr>
        </p:nvSpPr>
        <p:spPr/>
        <p:txBody>
          <a:bodyPr>
            <a:noAutofit/>
          </a:bodyPr>
          <a:lstStyle/>
          <a:p>
            <a:r>
              <a:rPr lang="en-US" altLang="zh-TW" sz="4000" dirty="0"/>
              <a:t>Event Filtering- Subscription Model</a:t>
            </a:r>
            <a:br>
              <a:rPr lang="en-US" altLang="zh-TW" sz="4000" dirty="0"/>
            </a:br>
            <a:r>
              <a:rPr lang="en-US" altLang="zh-TW" sz="4000" dirty="0"/>
              <a:t>Topic based VS Content based</a:t>
            </a:r>
          </a:p>
        </p:txBody>
      </p:sp>
      <p:sp>
        <p:nvSpPr>
          <p:cNvPr id="25603" name="Rectangle 3">
            <a:extLst>
              <a:ext uri="{FF2B5EF4-FFF2-40B4-BE49-F238E27FC236}">
                <a16:creationId xmlns:a16="http://schemas.microsoft.com/office/drawing/2014/main" id="{FCBC9CBE-E7D9-4FA9-915B-E103D7DCAFCC}"/>
              </a:ext>
            </a:extLst>
          </p:cNvPr>
          <p:cNvSpPr>
            <a:spLocks noGrp="1" noChangeArrowheads="1"/>
          </p:cNvSpPr>
          <p:nvPr>
            <p:ph idx="1"/>
          </p:nvPr>
        </p:nvSpPr>
        <p:spPr/>
        <p:txBody>
          <a:bodyPr/>
          <a:lstStyle/>
          <a:p>
            <a:pPr>
              <a:lnSpc>
                <a:spcPct val="90000"/>
              </a:lnSpc>
            </a:pPr>
            <a:r>
              <a:rPr lang="en-US" altLang="zh-TW" dirty="0"/>
              <a:t>Content based</a:t>
            </a:r>
          </a:p>
          <a:p>
            <a:pPr lvl="1">
              <a:lnSpc>
                <a:spcPct val="90000"/>
              </a:lnSpc>
            </a:pPr>
            <a:r>
              <a:rPr lang="en-GB" altLang="zh-CN" dirty="0"/>
              <a:t>More flexibility and power to subscribers, by allowing </a:t>
            </a:r>
            <a:r>
              <a:rPr lang="en-GB" altLang="zh-TW" dirty="0"/>
              <a:t>more expression in</a:t>
            </a:r>
            <a:r>
              <a:rPr lang="en-GB" altLang="zh-CN" dirty="0"/>
              <a:t> arbitrary</a:t>
            </a:r>
            <a:r>
              <a:rPr lang="en-GB" altLang="zh-TW" dirty="0"/>
              <a:t>/customized</a:t>
            </a:r>
            <a:r>
              <a:rPr lang="en-GB" altLang="zh-CN" dirty="0"/>
              <a:t> query over the contents of the event.</a:t>
            </a:r>
            <a:endParaRPr lang="en-GB" altLang="zh-TW" dirty="0"/>
          </a:p>
          <a:p>
            <a:pPr lvl="1">
              <a:lnSpc>
                <a:spcPct val="90000"/>
              </a:lnSpc>
            </a:pPr>
            <a:r>
              <a:rPr lang="en-GB" altLang="zh-TW" dirty="0"/>
              <a:t>Event publication by a key/value attribute pair, and subscriptions specify filters using a explicit subscription language. </a:t>
            </a:r>
            <a:endParaRPr lang="en-GB" altLang="zh-CN" dirty="0"/>
          </a:p>
          <a:p>
            <a:pPr lvl="1">
              <a:lnSpc>
                <a:spcPct val="90000"/>
              </a:lnSpc>
            </a:pPr>
            <a:r>
              <a:rPr lang="en-GB" altLang="zh-CN" dirty="0"/>
              <a:t>E.g. Notify me of all stock quotes of IBM from New York stock exchange if the price is greater than 150</a:t>
            </a:r>
          </a:p>
          <a:p>
            <a:pPr lvl="1">
              <a:lnSpc>
                <a:spcPct val="90000"/>
              </a:lnSpc>
              <a:buFont typeface="Wingdings" panose="05000000000000000000" pitchFamily="2" charset="2"/>
              <a:buNone/>
            </a:pPr>
            <a:r>
              <a:rPr lang="en-GB" altLang="zh-TW" dirty="0"/>
              <a:t>  </a:t>
            </a:r>
            <a:endParaRPr lang="en-GB" altLang="zh-CN" dirty="0"/>
          </a:p>
          <a:p>
            <a:pPr>
              <a:lnSpc>
                <a:spcPct val="90000"/>
              </a:lnSpc>
            </a:pPr>
            <a:endParaRPr lang="en-US" altLang="zh-TW" dirty="0"/>
          </a:p>
          <a:p>
            <a:pPr>
              <a:lnSpc>
                <a:spcPct val="90000"/>
              </a:lnSpc>
            </a:pPr>
            <a:endParaRPr lang="en-US" altLang="zh-TW" dirty="0"/>
          </a:p>
        </p:txBody>
      </p:sp>
      <p:sp>
        <p:nvSpPr>
          <p:cNvPr id="2" name="页脚占位符 1">
            <a:extLst>
              <a:ext uri="{FF2B5EF4-FFF2-40B4-BE49-F238E27FC236}">
                <a16:creationId xmlns:a16="http://schemas.microsoft.com/office/drawing/2014/main" id="{302DBCF4-2B87-4BAB-A19C-CA3CF7C18F96}"/>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25869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9FA111C-A4F0-40BE-9E8A-2DE05E292EB9}"/>
              </a:ext>
            </a:extLst>
          </p:cNvPr>
          <p:cNvSpPr>
            <a:spLocks noGrp="1" noChangeArrowheads="1"/>
          </p:cNvSpPr>
          <p:nvPr>
            <p:ph type="title"/>
          </p:nvPr>
        </p:nvSpPr>
        <p:spPr/>
        <p:txBody>
          <a:bodyPr/>
          <a:lstStyle/>
          <a:p>
            <a:r>
              <a:rPr lang="en-US" altLang="zh-TW"/>
              <a:t>Content-based Subscription </a:t>
            </a:r>
          </a:p>
        </p:txBody>
      </p:sp>
      <p:sp>
        <p:nvSpPr>
          <p:cNvPr id="39939" name="Rectangle 3">
            <a:extLst>
              <a:ext uri="{FF2B5EF4-FFF2-40B4-BE49-F238E27FC236}">
                <a16:creationId xmlns:a16="http://schemas.microsoft.com/office/drawing/2014/main" id="{09DFB6E2-EBF9-45C7-937D-B41F3695B6C6}"/>
              </a:ext>
            </a:extLst>
          </p:cNvPr>
          <p:cNvSpPr>
            <a:spLocks noGrp="1" noChangeArrowheads="1"/>
          </p:cNvSpPr>
          <p:nvPr>
            <p:ph idx="1"/>
          </p:nvPr>
        </p:nvSpPr>
        <p:spPr/>
        <p:txBody>
          <a:bodyPr>
            <a:normAutofit/>
          </a:bodyPr>
          <a:lstStyle/>
          <a:p>
            <a:pPr lvl="1">
              <a:lnSpc>
                <a:spcPct val="90000"/>
              </a:lnSpc>
            </a:pPr>
            <a:endParaRPr lang="en-GB" altLang="zh-TW" sz="2000" dirty="0"/>
          </a:p>
          <a:p>
            <a:pPr lvl="1">
              <a:lnSpc>
                <a:spcPct val="90000"/>
              </a:lnSpc>
            </a:pPr>
            <a:endParaRPr lang="en-GB" altLang="zh-TW" sz="2000" dirty="0"/>
          </a:p>
          <a:p>
            <a:pPr lvl="1">
              <a:lnSpc>
                <a:spcPct val="90000"/>
              </a:lnSpc>
            </a:pPr>
            <a:endParaRPr lang="en-GB" altLang="zh-TW" sz="2000" dirty="0"/>
          </a:p>
          <a:p>
            <a:pPr lvl="1">
              <a:lnSpc>
                <a:spcPct val="90000"/>
              </a:lnSpc>
            </a:pPr>
            <a:endParaRPr lang="en-GB" altLang="zh-TW" sz="2000" dirty="0"/>
          </a:p>
          <a:p>
            <a:pPr lvl="1">
              <a:lnSpc>
                <a:spcPct val="90000"/>
              </a:lnSpc>
            </a:pPr>
            <a:endParaRPr lang="en-GB" altLang="zh-TW" sz="2000" dirty="0"/>
          </a:p>
          <a:p>
            <a:pPr lvl="1">
              <a:lnSpc>
                <a:spcPct val="90000"/>
              </a:lnSpc>
            </a:pPr>
            <a:endParaRPr lang="en-GB" altLang="zh-TW" sz="2000" dirty="0"/>
          </a:p>
          <a:p>
            <a:pPr lvl="1">
              <a:lnSpc>
                <a:spcPct val="90000"/>
              </a:lnSpc>
            </a:pPr>
            <a:endParaRPr lang="en-GB" altLang="zh-TW" sz="2000" dirty="0"/>
          </a:p>
          <a:p>
            <a:pPr lvl="1">
              <a:lnSpc>
                <a:spcPct val="90000"/>
              </a:lnSpc>
            </a:pPr>
            <a:endParaRPr lang="en-GB" altLang="zh-TW" sz="2000" dirty="0"/>
          </a:p>
          <a:p>
            <a:pPr>
              <a:lnSpc>
                <a:spcPct val="90000"/>
              </a:lnSpc>
            </a:pPr>
            <a:r>
              <a:rPr lang="en-GB" altLang="zh-CN" sz="3000" dirty="0"/>
              <a:t>Added complexity in matching an event to subscriptions</a:t>
            </a:r>
            <a:r>
              <a:rPr lang="en-GB" altLang="zh-TW" sz="3000" dirty="0"/>
              <a:t>. </a:t>
            </a:r>
          </a:p>
          <a:p>
            <a:pPr>
              <a:lnSpc>
                <a:spcPct val="90000"/>
              </a:lnSpc>
            </a:pPr>
            <a:r>
              <a:rPr lang="en-GB" altLang="zh-TW" sz="3000" dirty="0"/>
              <a:t>However, more precision is provided and event routing is easier</a:t>
            </a:r>
            <a:endParaRPr lang="en-US" altLang="zh-TW" sz="3000" dirty="0"/>
          </a:p>
        </p:txBody>
      </p:sp>
      <p:sp>
        <p:nvSpPr>
          <p:cNvPr id="2" name="页脚占位符 1">
            <a:extLst>
              <a:ext uri="{FF2B5EF4-FFF2-40B4-BE49-F238E27FC236}">
                <a16:creationId xmlns:a16="http://schemas.microsoft.com/office/drawing/2014/main" id="{B200B900-98BF-4679-8AD1-F13325866381}"/>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pic>
        <p:nvPicPr>
          <p:cNvPr id="39941" name="Picture 5">
            <a:extLst>
              <a:ext uri="{FF2B5EF4-FFF2-40B4-BE49-F238E27FC236}">
                <a16:creationId xmlns:a16="http://schemas.microsoft.com/office/drawing/2014/main" id="{E364B0DB-520D-42BA-B8FE-67A3173AE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719" y="1414565"/>
            <a:ext cx="4256641" cy="3202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684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8F42446-F7D8-472E-8A07-FEA0DB7E79FD}"/>
              </a:ext>
            </a:extLst>
          </p:cNvPr>
          <p:cNvSpPr>
            <a:spLocks noGrp="1" noChangeArrowheads="1"/>
          </p:cNvSpPr>
          <p:nvPr>
            <p:ph type="title"/>
          </p:nvPr>
        </p:nvSpPr>
        <p:spPr/>
        <p:txBody>
          <a:bodyPr/>
          <a:lstStyle/>
          <a:p>
            <a:r>
              <a:rPr lang="en-US" altLang="zh-TW"/>
              <a:t>Advantages of Pub/Sub</a:t>
            </a:r>
          </a:p>
        </p:txBody>
      </p:sp>
      <p:sp>
        <p:nvSpPr>
          <p:cNvPr id="20483" name="Rectangle 3">
            <a:extLst>
              <a:ext uri="{FF2B5EF4-FFF2-40B4-BE49-F238E27FC236}">
                <a16:creationId xmlns:a16="http://schemas.microsoft.com/office/drawing/2014/main" id="{51FE27D1-B46E-45AF-BEA8-A15971C3A517}"/>
              </a:ext>
            </a:extLst>
          </p:cNvPr>
          <p:cNvSpPr>
            <a:spLocks noGrp="1" noChangeArrowheads="1"/>
          </p:cNvSpPr>
          <p:nvPr>
            <p:ph idx="1"/>
          </p:nvPr>
        </p:nvSpPr>
        <p:spPr/>
        <p:txBody>
          <a:bodyPr>
            <a:normAutofit/>
          </a:bodyPr>
          <a:lstStyle/>
          <a:p>
            <a:pPr>
              <a:lnSpc>
                <a:spcPct val="80000"/>
              </a:lnSpc>
            </a:pPr>
            <a:r>
              <a:rPr lang="en-GB" altLang="zh-CN" dirty="0"/>
              <a:t>Highly suited for mobile applications, ubiquitous computing and distributed embedded systems</a:t>
            </a:r>
            <a:endParaRPr lang="en-GB" altLang="zh-TW" dirty="0"/>
          </a:p>
          <a:p>
            <a:pPr>
              <a:lnSpc>
                <a:spcPct val="80000"/>
              </a:lnSpc>
            </a:pPr>
            <a:r>
              <a:rPr lang="en-GB" altLang="zh-CN" dirty="0"/>
              <a:t>Robust – Failure of publishers or subscribers does not bring down the entire system</a:t>
            </a:r>
          </a:p>
          <a:p>
            <a:pPr>
              <a:lnSpc>
                <a:spcPct val="80000"/>
              </a:lnSpc>
            </a:pPr>
            <a:r>
              <a:rPr lang="en-US" altLang="zh-TW" dirty="0"/>
              <a:t>Scalability- </a:t>
            </a:r>
            <a:r>
              <a:rPr lang="en-GB" altLang="zh-CN" dirty="0"/>
              <a:t>Suited to build distributed applications consisting a large number  of entities</a:t>
            </a:r>
          </a:p>
          <a:p>
            <a:pPr>
              <a:lnSpc>
                <a:spcPct val="80000"/>
              </a:lnSpc>
            </a:pPr>
            <a:r>
              <a:rPr lang="en-GB" altLang="zh-TW" dirty="0"/>
              <a:t>Adaptability- can be varied </a:t>
            </a:r>
            <a:r>
              <a:rPr lang="en-GB" altLang="zh-CN" dirty="0"/>
              <a:t>to suit different environments</a:t>
            </a:r>
            <a:r>
              <a:rPr lang="en-GB" altLang="zh-TW" dirty="0"/>
              <a:t> (mobile, internet game, embedded systems etc…)</a:t>
            </a:r>
            <a:endParaRPr lang="en-US" altLang="zh-TW" dirty="0"/>
          </a:p>
        </p:txBody>
      </p:sp>
      <p:sp>
        <p:nvSpPr>
          <p:cNvPr id="2" name="页脚占位符 1">
            <a:extLst>
              <a:ext uri="{FF2B5EF4-FFF2-40B4-BE49-F238E27FC236}">
                <a16:creationId xmlns:a16="http://schemas.microsoft.com/office/drawing/2014/main" id="{C10B043D-8AA8-472F-BA26-3493EC508E9A}"/>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281115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D59F5DB-FC99-4970-95EF-95E6DF6B5266}"/>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are an architect on the Campus Software team. One of the requirements for the system is high modifiability.  What can cause changes to the system in the future?</a:t>
            </a:r>
          </a:p>
        </p:txBody>
      </p:sp>
      <p:sp>
        <p:nvSpPr>
          <p:cNvPr id="7" name="矩形: 圆角 6">
            <a:extLst>
              <a:ext uri="{FF2B5EF4-FFF2-40B4-BE49-F238E27FC236}">
                <a16:creationId xmlns:a16="http://schemas.microsoft.com/office/drawing/2014/main" id="{E08618B4-B6DF-4128-8EAE-14A52EB1B242}"/>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DA48F8FB-5E73-4754-AA88-F95917D550CD}"/>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9FDC4019-24C9-4276-B9FE-B23EB800176D}"/>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673FC7F7-EADF-4A24-A2B0-B24877859B19}"/>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4EF006E9-0992-4798-B7E8-2E49FC67530F}"/>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F3F291C8-46B2-4251-8626-909DA4ADB121}"/>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653F7F0C-2BDF-4339-9F91-35E24FC083BC}"/>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41955F3C-D994-4CA6-A4AF-81271166402F}"/>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555660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4862143-2A1C-4DD5-A66D-CD20C779768C}"/>
              </a:ext>
            </a:extLst>
          </p:cNvPr>
          <p:cNvSpPr>
            <a:spLocks noGrp="1" noChangeArrowheads="1"/>
          </p:cNvSpPr>
          <p:nvPr>
            <p:ph type="title"/>
          </p:nvPr>
        </p:nvSpPr>
        <p:spPr/>
        <p:txBody>
          <a:bodyPr/>
          <a:lstStyle/>
          <a:p>
            <a:r>
              <a:rPr lang="en-US" altLang="zh-TW" dirty="0"/>
              <a:t>Disadvantages of Pub/Sub </a:t>
            </a:r>
          </a:p>
        </p:txBody>
      </p:sp>
      <p:sp>
        <p:nvSpPr>
          <p:cNvPr id="27651" name="Rectangle 3">
            <a:extLst>
              <a:ext uri="{FF2B5EF4-FFF2-40B4-BE49-F238E27FC236}">
                <a16:creationId xmlns:a16="http://schemas.microsoft.com/office/drawing/2014/main" id="{838AA4F3-F7FD-4AE4-AA68-D58FEDB2ED1D}"/>
              </a:ext>
            </a:extLst>
          </p:cNvPr>
          <p:cNvSpPr>
            <a:spLocks noGrp="1" noChangeArrowheads="1"/>
          </p:cNvSpPr>
          <p:nvPr>
            <p:ph idx="1"/>
          </p:nvPr>
        </p:nvSpPr>
        <p:spPr/>
        <p:txBody>
          <a:bodyPr>
            <a:normAutofit/>
          </a:bodyPr>
          <a:lstStyle/>
          <a:p>
            <a:pPr>
              <a:lnSpc>
                <a:spcPct val="80000"/>
              </a:lnSpc>
            </a:pPr>
            <a:r>
              <a:rPr lang="en-US" altLang="zh-TW" kern="1500" dirty="0"/>
              <a:t>Reliability – no strong guarantee on broker to deliver content to subscriber. After a publisher publishes the event, it assumes that all corresponding subscribers would receive it.</a:t>
            </a:r>
          </a:p>
          <a:p>
            <a:pPr>
              <a:lnSpc>
                <a:spcPct val="80000"/>
              </a:lnSpc>
            </a:pPr>
            <a:endParaRPr lang="en-US" altLang="zh-TW" kern="1500" dirty="0"/>
          </a:p>
          <a:p>
            <a:pPr>
              <a:lnSpc>
                <a:spcPct val="80000"/>
              </a:lnSpc>
            </a:pPr>
            <a:r>
              <a:rPr lang="en-US" altLang="zh-TW" kern="1500" dirty="0"/>
              <a:t>Potential bottleneck in brokers when subscribers and publishers overload them. (Solve by load balancing techniques)</a:t>
            </a:r>
          </a:p>
          <a:p>
            <a:pPr>
              <a:lnSpc>
                <a:spcPct val="80000"/>
              </a:lnSpc>
            </a:pPr>
            <a:endParaRPr lang="en-US" altLang="zh-TW" sz="2400" dirty="0"/>
          </a:p>
        </p:txBody>
      </p:sp>
      <p:sp>
        <p:nvSpPr>
          <p:cNvPr id="2" name="页脚占位符 1">
            <a:extLst>
              <a:ext uri="{FF2B5EF4-FFF2-40B4-BE49-F238E27FC236}">
                <a16:creationId xmlns:a16="http://schemas.microsoft.com/office/drawing/2014/main" id="{3E2224E2-E85F-4DDB-B77E-2495E2D245A2}"/>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11009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Reduce Coupling</a:t>
            </a:r>
          </a:p>
        </p:txBody>
      </p:sp>
      <p:sp>
        <p:nvSpPr>
          <p:cNvPr id="3" name="Content Placeholder 2"/>
          <p:cNvSpPr>
            <a:spLocks noGrp="1"/>
          </p:cNvSpPr>
          <p:nvPr>
            <p:ph idx="1"/>
          </p:nvPr>
        </p:nvSpPr>
        <p:spPr/>
        <p:txBody>
          <a:bodyPr>
            <a:normAutofit/>
          </a:bodyPr>
          <a:lstStyle/>
          <a:p>
            <a:r>
              <a:rPr lang="en-US" sz="3000" b="1" dirty="0">
                <a:solidFill>
                  <a:schemeClr val="tx2"/>
                </a:solidFill>
              </a:rPr>
              <a:t>Restrict Dependencies</a:t>
            </a:r>
            <a:r>
              <a:rPr lang="en-US" sz="3000" dirty="0"/>
              <a:t>: restricts the modules which a given module interacts with or depends on. </a:t>
            </a:r>
          </a:p>
          <a:p>
            <a:r>
              <a:rPr lang="en-US" sz="3000" dirty="0"/>
              <a:t>By restricting a module’s visibility and by authorization</a:t>
            </a:r>
          </a:p>
          <a:p>
            <a:r>
              <a:rPr lang="en-US" sz="3000" dirty="0"/>
              <a:t>For example, </a:t>
            </a:r>
          </a:p>
          <a:p>
            <a:pPr lvl="1"/>
            <a:r>
              <a:rPr lang="en-US" dirty="0"/>
              <a:t>a layer is allowed to see the modules in its bottom layer</a:t>
            </a:r>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230195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Reduce Coupling</a:t>
            </a:r>
          </a:p>
        </p:txBody>
      </p:sp>
      <p:sp>
        <p:nvSpPr>
          <p:cNvPr id="3" name="Content Placeholder 2"/>
          <p:cNvSpPr>
            <a:spLocks noGrp="1"/>
          </p:cNvSpPr>
          <p:nvPr>
            <p:ph idx="1"/>
          </p:nvPr>
        </p:nvSpPr>
        <p:spPr/>
        <p:txBody>
          <a:bodyPr>
            <a:normAutofit/>
          </a:bodyPr>
          <a:lstStyle/>
          <a:p>
            <a:r>
              <a:rPr lang="en-US" b="1" dirty="0">
                <a:solidFill>
                  <a:schemeClr val="tx2"/>
                </a:solidFill>
              </a:rPr>
              <a:t>Abstract Common Services</a:t>
            </a:r>
            <a:r>
              <a:rPr lang="en-US" dirty="0"/>
              <a:t>: where two modules provide not-quite-the-same but similar services, it may be cost-effective to implement the services just once in a more general (abstract) form. </a:t>
            </a:r>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1297004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3600" b="1" dirty="0">
                <a:solidFill>
                  <a:schemeClr val="tx2"/>
                </a:solidFill>
              </a:rPr>
              <a:t>Modifiability</a:t>
            </a:r>
            <a:r>
              <a:rPr lang="en-US" sz="3600" dirty="0"/>
              <a:t> deals with change and the cost in time or money of making a change, including the extent to which this modification affects other functions or quality attributes.</a:t>
            </a:r>
          </a:p>
          <a:p>
            <a:r>
              <a:rPr lang="en-US" sz="3600" dirty="0"/>
              <a:t>Tactics to reduce the cost of making a change include making modules smaller, increasing cohesion, and reducing coupling.</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242122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4203E-D33E-4DC2-8CD8-BE01C041DF50}"/>
              </a:ext>
            </a:extLst>
          </p:cNvPr>
          <p:cNvSpPr>
            <a:spLocks noGrp="1"/>
          </p:cNvSpPr>
          <p:nvPr>
            <p:ph type="title"/>
          </p:nvPr>
        </p:nvSpPr>
        <p:spPr/>
        <p:txBody>
          <a:bodyPr/>
          <a:lstStyle/>
          <a:p>
            <a:r>
              <a:rPr lang="en-US" altLang="zh-CN" dirty="0"/>
              <a:t>What can change?</a:t>
            </a:r>
            <a:endParaRPr lang="zh-CN" altLang="en-US" dirty="0"/>
          </a:p>
        </p:txBody>
      </p:sp>
      <p:sp>
        <p:nvSpPr>
          <p:cNvPr id="3" name="内容占位符 2">
            <a:extLst>
              <a:ext uri="{FF2B5EF4-FFF2-40B4-BE49-F238E27FC236}">
                <a16:creationId xmlns:a16="http://schemas.microsoft.com/office/drawing/2014/main" id="{F2F9AD16-99EB-4793-9C99-64B660DA2D1D}"/>
              </a:ext>
            </a:extLst>
          </p:cNvPr>
          <p:cNvSpPr>
            <a:spLocks noGrp="1"/>
          </p:cNvSpPr>
          <p:nvPr>
            <p:ph idx="1"/>
          </p:nvPr>
        </p:nvSpPr>
        <p:spPr/>
        <p:txBody>
          <a:bodyPr>
            <a:normAutofit/>
          </a:bodyPr>
          <a:lstStyle/>
          <a:p>
            <a:r>
              <a:rPr lang="en-US" altLang="zh-CN" dirty="0"/>
              <a:t>The functions of the system </a:t>
            </a:r>
          </a:p>
          <a:p>
            <a:r>
              <a:rPr lang="en-US" altLang="zh-CN" dirty="0"/>
              <a:t>The platforms, i.e., the hardware, operating system, middleware</a:t>
            </a:r>
          </a:p>
          <a:p>
            <a:r>
              <a:rPr lang="en-US" altLang="zh-CN" dirty="0"/>
              <a:t>The environment in which the system operates</a:t>
            </a:r>
          </a:p>
          <a:p>
            <a:pPr lvl="1"/>
            <a:r>
              <a:rPr lang="en-US" altLang="zh-CN" dirty="0"/>
              <a:t>The systems with which it must interoperate </a:t>
            </a:r>
          </a:p>
          <a:p>
            <a:pPr lvl="1"/>
            <a:r>
              <a:rPr lang="en-US" altLang="zh-CN" dirty="0"/>
              <a:t>The protocols it uses to communicate</a:t>
            </a:r>
          </a:p>
          <a:p>
            <a:r>
              <a:rPr lang="en-US" altLang="zh-CN" dirty="0"/>
              <a:t>The capacity</a:t>
            </a:r>
          </a:p>
          <a:p>
            <a:pPr lvl="1"/>
            <a:r>
              <a:rPr lang="en-US" altLang="zh-CN" dirty="0"/>
              <a:t>Number of users supported</a:t>
            </a:r>
          </a:p>
          <a:p>
            <a:pPr lvl="1"/>
            <a:r>
              <a:rPr lang="en-US" altLang="zh-CN" dirty="0"/>
              <a:t>Number of simultaneous operations</a:t>
            </a:r>
          </a:p>
          <a:p>
            <a:endParaRPr lang="zh-CN" altLang="en-US" dirty="0"/>
          </a:p>
        </p:txBody>
      </p:sp>
      <p:sp>
        <p:nvSpPr>
          <p:cNvPr id="4" name="页脚占位符 3">
            <a:extLst>
              <a:ext uri="{FF2B5EF4-FFF2-40B4-BE49-F238E27FC236}">
                <a16:creationId xmlns:a16="http://schemas.microsoft.com/office/drawing/2014/main" id="{859A3A2A-FD6D-46D0-B6EB-BB52B9A056C1}"/>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181932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FBEF4-88B2-489F-B812-E90BC33F3B7C}"/>
              </a:ext>
            </a:extLst>
          </p:cNvPr>
          <p:cNvSpPr>
            <a:spLocks noGrp="1"/>
          </p:cNvSpPr>
          <p:nvPr>
            <p:ph type="title"/>
          </p:nvPr>
        </p:nvSpPr>
        <p:spPr/>
        <p:txBody>
          <a:bodyPr>
            <a:noAutofit/>
          </a:bodyPr>
          <a:lstStyle/>
          <a:p>
            <a:r>
              <a:rPr lang="en-US" altLang="zh-CN" dirty="0"/>
              <a:t>When is the change made and who makes it?</a:t>
            </a:r>
            <a:endParaRPr lang="zh-CN" altLang="en-US" dirty="0"/>
          </a:p>
        </p:txBody>
      </p:sp>
      <p:sp>
        <p:nvSpPr>
          <p:cNvPr id="3" name="内容占位符 2">
            <a:extLst>
              <a:ext uri="{FF2B5EF4-FFF2-40B4-BE49-F238E27FC236}">
                <a16:creationId xmlns:a16="http://schemas.microsoft.com/office/drawing/2014/main" id="{77C4B304-ADDB-4AB9-B931-40A64402C905}"/>
              </a:ext>
            </a:extLst>
          </p:cNvPr>
          <p:cNvSpPr>
            <a:spLocks noGrp="1"/>
          </p:cNvSpPr>
          <p:nvPr>
            <p:ph idx="1"/>
          </p:nvPr>
        </p:nvSpPr>
        <p:spPr/>
        <p:txBody>
          <a:bodyPr/>
          <a:lstStyle/>
          <a:p>
            <a:r>
              <a:rPr lang="en-US" altLang="zh-CN" dirty="0"/>
              <a:t>Changes can be made during</a:t>
            </a:r>
          </a:p>
          <a:p>
            <a:pPr lvl="1"/>
            <a:r>
              <a:rPr lang="en-US" altLang="zh-CN" b="1" dirty="0"/>
              <a:t>implementation</a:t>
            </a:r>
            <a:r>
              <a:rPr lang="en-US" altLang="zh-CN" dirty="0"/>
              <a:t> by modifying the source code</a:t>
            </a:r>
          </a:p>
          <a:p>
            <a:pPr lvl="1"/>
            <a:r>
              <a:rPr lang="en-US" altLang="zh-CN" b="1" dirty="0"/>
              <a:t>build</a:t>
            </a:r>
            <a:r>
              <a:rPr lang="en-US" altLang="zh-CN" dirty="0"/>
              <a:t> by choice of libraries</a:t>
            </a:r>
          </a:p>
          <a:p>
            <a:pPr lvl="1"/>
            <a:r>
              <a:rPr lang="en-US" altLang="zh-CN" b="1" dirty="0"/>
              <a:t>execution</a:t>
            </a:r>
            <a:r>
              <a:rPr lang="en-US" altLang="zh-CN" dirty="0"/>
              <a:t> by parameter setting, plugins, </a:t>
            </a:r>
            <a:r>
              <a:rPr lang="en-US" altLang="zh-CN" dirty="0" err="1"/>
              <a:t>etc</a:t>
            </a:r>
            <a:endParaRPr lang="en-US" altLang="zh-CN" dirty="0"/>
          </a:p>
          <a:p>
            <a:r>
              <a:rPr lang="en-US" altLang="zh-CN" dirty="0"/>
              <a:t>Changes can also be made by </a:t>
            </a:r>
          </a:p>
          <a:p>
            <a:pPr lvl="1"/>
            <a:r>
              <a:rPr lang="en-US" altLang="zh-CN" dirty="0"/>
              <a:t>a developer</a:t>
            </a:r>
          </a:p>
          <a:p>
            <a:pPr lvl="1"/>
            <a:r>
              <a:rPr lang="en-US" altLang="zh-CN" dirty="0"/>
              <a:t>an end user</a:t>
            </a:r>
          </a:p>
          <a:p>
            <a:pPr lvl="1"/>
            <a:r>
              <a:rPr lang="en-US" altLang="zh-CN" dirty="0"/>
              <a:t>a system administrator</a:t>
            </a:r>
          </a:p>
          <a:p>
            <a:pPr marL="457200" lvl="1" indent="0">
              <a:buNone/>
            </a:pPr>
            <a:r>
              <a:rPr lang="en-US" altLang="zh-CN" dirty="0"/>
              <a:t> </a:t>
            </a:r>
            <a:endParaRPr lang="zh-CN" altLang="en-US" dirty="0"/>
          </a:p>
        </p:txBody>
      </p:sp>
      <p:sp>
        <p:nvSpPr>
          <p:cNvPr id="4" name="页脚占位符 3">
            <a:extLst>
              <a:ext uri="{FF2B5EF4-FFF2-40B4-BE49-F238E27FC236}">
                <a16:creationId xmlns:a16="http://schemas.microsoft.com/office/drawing/2014/main" id="{ADD6CD95-C95D-43FC-B45E-276E84F36919}"/>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124000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F6AB8-2E7C-40E8-966E-7D67AF7ABFBB}"/>
              </a:ext>
            </a:extLst>
          </p:cNvPr>
          <p:cNvSpPr>
            <a:spLocks noGrp="1"/>
          </p:cNvSpPr>
          <p:nvPr>
            <p:ph type="title"/>
          </p:nvPr>
        </p:nvSpPr>
        <p:spPr/>
        <p:txBody>
          <a:bodyPr/>
          <a:lstStyle/>
          <a:p>
            <a:r>
              <a:rPr lang="en-US" altLang="zh-CN" dirty="0"/>
              <a:t>What is the cost of the change?</a:t>
            </a:r>
            <a:endParaRPr lang="zh-CN" altLang="en-US" dirty="0"/>
          </a:p>
        </p:txBody>
      </p:sp>
      <p:sp>
        <p:nvSpPr>
          <p:cNvPr id="3" name="内容占位符 2">
            <a:extLst>
              <a:ext uri="{FF2B5EF4-FFF2-40B4-BE49-F238E27FC236}">
                <a16:creationId xmlns:a16="http://schemas.microsoft.com/office/drawing/2014/main" id="{2D778043-6A53-4941-931E-6E6E4A7773A2}"/>
              </a:ext>
            </a:extLst>
          </p:cNvPr>
          <p:cNvSpPr>
            <a:spLocks noGrp="1"/>
          </p:cNvSpPr>
          <p:nvPr>
            <p:ph idx="1"/>
          </p:nvPr>
        </p:nvSpPr>
        <p:spPr/>
        <p:txBody>
          <a:bodyPr>
            <a:normAutofit/>
          </a:bodyPr>
          <a:lstStyle/>
          <a:p>
            <a:r>
              <a:rPr lang="en-US" altLang="zh-CN" sz="3600" dirty="0"/>
              <a:t>Involving two types of cost</a:t>
            </a:r>
          </a:p>
          <a:p>
            <a:pPr lvl="1"/>
            <a:r>
              <a:rPr lang="en-US" altLang="zh-CN" sz="3200" dirty="0"/>
              <a:t>The cost of introducing the mechanisms to make the system more modifiable</a:t>
            </a:r>
          </a:p>
          <a:p>
            <a:pPr lvl="1"/>
            <a:r>
              <a:rPr lang="en-US" altLang="zh-CN" sz="3200" dirty="0"/>
              <a:t>The cost of making the modification using the mechanisms</a:t>
            </a:r>
          </a:p>
          <a:p>
            <a:r>
              <a:rPr lang="en-US" altLang="zh-CN" sz="3600" dirty="0"/>
              <a:t>Example</a:t>
            </a:r>
          </a:p>
          <a:p>
            <a:pPr lvl="1"/>
            <a:r>
              <a:rPr lang="en-US" altLang="zh-CN" sz="3200" dirty="0"/>
              <a:t>User interface builder</a:t>
            </a:r>
            <a:endParaRPr lang="zh-CN" altLang="en-US" sz="3200" dirty="0"/>
          </a:p>
        </p:txBody>
      </p:sp>
      <p:sp>
        <p:nvSpPr>
          <p:cNvPr id="4" name="页脚占位符 3">
            <a:extLst>
              <a:ext uri="{FF2B5EF4-FFF2-40B4-BE49-F238E27FC236}">
                <a16:creationId xmlns:a16="http://schemas.microsoft.com/office/drawing/2014/main" id="{FE10C61A-025C-44B0-A30F-171086471000}"/>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107993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58FFA-1569-4179-9257-89D8EDDCAFC2}"/>
              </a:ext>
            </a:extLst>
          </p:cNvPr>
          <p:cNvSpPr>
            <a:spLocks noGrp="1"/>
          </p:cNvSpPr>
          <p:nvPr>
            <p:ph type="title"/>
          </p:nvPr>
        </p:nvSpPr>
        <p:spPr/>
        <p:txBody>
          <a:bodyPr/>
          <a:lstStyle/>
          <a:p>
            <a:r>
              <a:rPr lang="en-AU" dirty="0"/>
              <a:t>Example</a:t>
            </a:r>
            <a:endParaRPr lang="x-none" dirty="0"/>
          </a:p>
        </p:txBody>
      </p:sp>
      <p:sp>
        <p:nvSpPr>
          <p:cNvPr id="3" name="内容占位符 2">
            <a:extLst>
              <a:ext uri="{FF2B5EF4-FFF2-40B4-BE49-F238E27FC236}">
                <a16:creationId xmlns:a16="http://schemas.microsoft.com/office/drawing/2014/main" id="{0D05B092-1288-4563-84A1-854C35761C1C}"/>
              </a:ext>
            </a:extLst>
          </p:cNvPr>
          <p:cNvSpPr>
            <a:spLocks noGrp="1"/>
          </p:cNvSpPr>
          <p:nvPr>
            <p:ph idx="1"/>
          </p:nvPr>
        </p:nvSpPr>
        <p:spPr/>
        <p:txBody>
          <a:bodyPr/>
          <a:lstStyle/>
          <a:p>
            <a:r>
              <a:rPr lang="en-AU"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are an architect on the Campus Software team. </a:t>
            </a:r>
            <a:r>
              <a:rPr lang="en-AU"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 is a possibility that in the future, the client will request changes to be made to the user interface. Your team is considering two ways to handle this problem</a:t>
            </a:r>
          </a:p>
          <a:p>
            <a:pPr lvl="1"/>
            <a:r>
              <a:rPr lang="en-AU"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 Do nothing for now. Wait for a change request to come in, then change the source code to accommodate request. </a:t>
            </a:r>
          </a:p>
          <a:p>
            <a:pPr lvl="1"/>
            <a:r>
              <a:rPr lang="en-AU"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 Add additional component to the system now – user interface builder. When there is a change request, the designer will use a drag-and-drop editor to design a new interface, and the user interface builder will produce the new source code directly</a:t>
            </a:r>
          </a:p>
          <a:p>
            <a:r>
              <a:rPr lang="en-AU"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Let us consider what is the cost of each option</a:t>
            </a:r>
            <a:endParaRPr lang="x-none" dirty="0">
              <a:highlight>
                <a:srgbClr val="FFFF00"/>
              </a:highlight>
            </a:endParaRPr>
          </a:p>
        </p:txBody>
      </p:sp>
    </p:spTree>
    <p:extLst>
      <p:ext uri="{BB962C8B-B14F-4D97-AF65-F5344CB8AC3E}">
        <p14:creationId xmlns:p14="http://schemas.microsoft.com/office/powerpoint/2010/main" val="2854517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0E2741D-7D20-4621-9629-02FFB4EFCF2C}"/>
              </a:ext>
            </a:extLst>
          </p:cNvPr>
          <p:cNvSpPr txBox="1"/>
          <p:nvPr>
            <p:custDataLst>
              <p:tags r:id="rId2"/>
            </p:custDataLst>
          </p:nvPr>
        </p:nvSpPr>
        <p:spPr>
          <a:xfrm>
            <a:off x="1219200" y="635000"/>
            <a:ext cx="9753600" cy="367230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Consider the first option: do nothing for now. Wait for a change request to come in, then change the source code to accommodate request. </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is the</a:t>
            </a:r>
            <a:r>
              <a:rPr lang="en-US" altLang="zh-CN" sz="2800" dirty="0"/>
              <a:t> cost of introducing the mechanisms to make the system more modifiable?</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A08D4214-E60C-4A96-8F8D-9BDED62236EA}"/>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5AA1EA5C-BD59-4D54-B691-DCF068229203}"/>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文本框 16">
            <a:extLst>
              <a:ext uri="{FF2B5EF4-FFF2-40B4-BE49-F238E27FC236}">
                <a16:creationId xmlns:a16="http://schemas.microsoft.com/office/drawing/2014/main" id="{89B98033-9229-41FC-B47A-7022C85812A2}"/>
              </a:ext>
            </a:extLst>
          </p:cNvPr>
          <p:cNvSpPr txBox="1"/>
          <p:nvPr>
            <p:custDataLst>
              <p:tags r:id="rId5"/>
            </p:custDataLst>
          </p:nvPr>
        </p:nvSpPr>
        <p:spPr>
          <a:xfrm>
            <a:off x="1219200" y="3721100"/>
            <a:ext cx="3332480" cy="523220"/>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800" b="1"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 cost is zero</a:t>
            </a:r>
            <a:endParaRPr kumimoji="0" lang="x-none" sz="2800" b="1"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2" name="组合 11">
            <a:extLst>
              <a:ext uri="{FF2B5EF4-FFF2-40B4-BE49-F238E27FC236}">
                <a16:creationId xmlns:a16="http://schemas.microsoft.com/office/drawing/2014/main" id="{3BC0E612-4055-4E26-B6CA-DE6C3DFE9D68}"/>
              </a:ext>
            </a:extLst>
          </p:cNvPr>
          <p:cNvGrpSpPr/>
          <p:nvPr>
            <p:custDataLst>
              <p:tags r:id="rId6"/>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77E19B25-D853-4E8A-BA49-A5D18BCFA227}"/>
                </a:ext>
              </a:extLst>
            </p:cNvPr>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5F1EE683-1CCE-434D-BA50-F7B5EAA2770F}"/>
                </a:ext>
              </a:extLst>
            </p:cNvPr>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DA0C8AA8-D473-4D37-9254-D069F06702A6}"/>
                </a:ext>
              </a:extLst>
            </p:cNvPr>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A980D4BA-EE5B-4DCE-B06A-2281EEF768C5}"/>
                </a:ext>
              </a:extLst>
            </p:cNvPr>
            <p:cNvSpPr txBox="1"/>
            <p:nvPr>
              <p:custDataLst>
                <p:tags r:id="rId11"/>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0408AF94-5BA5-45C7-A110-6C2A3477C92A}"/>
              </a:ext>
            </a:extLst>
          </p:cNvPr>
          <p:cNvPicPr>
            <a:picLocks/>
          </p:cNvPicPr>
          <p:nvPr>
            <p:custDataLst>
              <p:tags r:id="rId7"/>
            </p:custDataLst>
          </p:nvPr>
        </p:nvPicPr>
        <p:blipFill>
          <a:blip r:embed="rId13">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5199072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The cost is zero"/>
  <p:tag name="PROBLEMVOICEALLOWED" val="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The cost of constructing the UI builder, it can be substantial."/>
  <p:tag name="PROBLEMVOICEALLOWED" val="False"/>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The cost of changing the source code and revalidating the system"/>
  <p:tag name="PROBLEMVOICEALLOWED" val="False"/>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6.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The cost of producing the input to feed the builder – substantial or negligible&#10;The cost of running the builder – negligible&#10;The cost of the testing that is needed on the – usually much less than usual"/>
  <p:tag name="PROBLEMVOICEALLOWED" val="False"/>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6597</TotalTime>
  <Words>2736</Words>
  <Application>Microsoft Office PowerPoint</Application>
  <PresentationFormat>宽屏</PresentationFormat>
  <Paragraphs>313</Paragraphs>
  <Slides>43</Slides>
  <Notes>14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3" baseType="lpstr">
      <vt:lpstr>Microsoft Yahei</vt:lpstr>
      <vt:lpstr>Arial</vt:lpstr>
      <vt:lpstr>Calibri</vt:lpstr>
      <vt:lpstr>Calibri Light</vt:lpstr>
      <vt:lpstr>Symbol</vt:lpstr>
      <vt:lpstr>Times</vt:lpstr>
      <vt:lpstr>Times New Roman</vt:lpstr>
      <vt:lpstr>Wingdings</vt:lpstr>
      <vt:lpstr>Office Theme</vt:lpstr>
      <vt:lpstr>Visio</vt:lpstr>
      <vt:lpstr>COMP3028  Software Architecture</vt:lpstr>
      <vt:lpstr>What is Modifiability?</vt:lpstr>
      <vt:lpstr>Recall our earlier example</vt:lpstr>
      <vt:lpstr>PowerPoint 演示文稿</vt:lpstr>
      <vt:lpstr>What can change?</vt:lpstr>
      <vt:lpstr>When is the change made and who makes it?</vt:lpstr>
      <vt:lpstr>What is the cost of the change?</vt:lpstr>
      <vt:lpstr>Example</vt:lpstr>
      <vt:lpstr>PowerPoint 演示文稿</vt:lpstr>
      <vt:lpstr>PowerPoint 演示文稿</vt:lpstr>
      <vt:lpstr>PowerPoint 演示文稿</vt:lpstr>
      <vt:lpstr>PowerPoint 演示文稿</vt:lpstr>
      <vt:lpstr>PowerPoint 演示文稿</vt:lpstr>
      <vt:lpstr>What is Modifiability?</vt:lpstr>
      <vt:lpstr>Example</vt:lpstr>
      <vt:lpstr>PowerPoint 演示文稿</vt:lpstr>
      <vt:lpstr>PowerPoint 演示文稿</vt:lpstr>
      <vt:lpstr>PowerPoint 演示文稿</vt:lpstr>
      <vt:lpstr>Modifiability General Scenario</vt:lpstr>
      <vt:lpstr>Sample Concrete Modifiability Scenario</vt:lpstr>
      <vt:lpstr>Goal of Modifiability Tactics</vt:lpstr>
      <vt:lpstr>Modifiability Tactics</vt:lpstr>
      <vt:lpstr>PowerPoint 演示文稿</vt:lpstr>
      <vt:lpstr>Reduce Size of a Module</vt:lpstr>
      <vt:lpstr>Increase Cohesion</vt:lpstr>
      <vt:lpstr>Reducing Coupling</vt:lpstr>
      <vt:lpstr>Publish/Subscribe System </vt:lpstr>
      <vt:lpstr>Introduction:  Motivations for Pub/Sub model</vt:lpstr>
      <vt:lpstr>What is a Publish/Subscribe System?</vt:lpstr>
      <vt:lpstr>Key components of Pub/Sub System</vt:lpstr>
      <vt:lpstr>Publish/Subscribe System </vt:lpstr>
      <vt:lpstr>Decoupling in time, space and synchronization</vt:lpstr>
      <vt:lpstr>Classification of Pub/Sub Architectures </vt:lpstr>
      <vt:lpstr>Key Functions Implemented by P/S Middleware Service</vt:lpstr>
      <vt:lpstr>Event Filtering (Subscription Model) Topic based VS Content based </vt:lpstr>
      <vt:lpstr>Topic-based subscription </vt:lpstr>
      <vt:lpstr>Event Filtering- Subscription Model Topic based VS Content based</vt:lpstr>
      <vt:lpstr>Content-based Subscription </vt:lpstr>
      <vt:lpstr>Advantages of Pub/Sub</vt:lpstr>
      <vt:lpstr>Disadvantages of Pub/Sub </vt:lpstr>
      <vt:lpstr>Reduce Coupling</vt:lpstr>
      <vt:lpstr>Reduce Coupling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  Software Architecture</dc:title>
  <dc:creator>Joanna Siebert</dc:creator>
  <cp:lastModifiedBy>刘玄昊</cp:lastModifiedBy>
  <cp:revision>396</cp:revision>
  <cp:lastPrinted>2023-02-23T06:49:27Z</cp:lastPrinted>
  <dcterms:created xsi:type="dcterms:W3CDTF">2020-03-15T08:11:10Z</dcterms:created>
  <dcterms:modified xsi:type="dcterms:W3CDTF">2023-05-02T06:55:13Z</dcterms:modified>
</cp:coreProperties>
</file>