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86" r:id="rId2"/>
    <p:sldId id="1884" r:id="rId3"/>
    <p:sldId id="1885" r:id="rId4"/>
    <p:sldId id="1886" r:id="rId5"/>
    <p:sldId id="1887" r:id="rId6"/>
    <p:sldId id="1888" r:id="rId7"/>
    <p:sldId id="1902" r:id="rId8"/>
    <p:sldId id="2233" r:id="rId9"/>
    <p:sldId id="2234" r:id="rId10"/>
    <p:sldId id="1904" r:id="rId11"/>
    <p:sldId id="1905" r:id="rId12"/>
    <p:sldId id="1906" r:id="rId13"/>
    <p:sldId id="2238" r:id="rId14"/>
    <p:sldId id="1907" r:id="rId15"/>
    <p:sldId id="1908" r:id="rId16"/>
    <p:sldId id="1909" r:id="rId17"/>
    <p:sldId id="1910" r:id="rId18"/>
    <p:sldId id="1912" r:id="rId19"/>
    <p:sldId id="1913" r:id="rId20"/>
    <p:sldId id="1914" r:id="rId21"/>
    <p:sldId id="1918" r:id="rId22"/>
    <p:sldId id="1919" r:id="rId23"/>
    <p:sldId id="1921" r:id="rId24"/>
    <p:sldId id="1922" r:id="rId25"/>
    <p:sldId id="1923" r:id="rId26"/>
    <p:sldId id="1924" r:id="rId27"/>
    <p:sldId id="2272" r:id="rId28"/>
    <p:sldId id="1925" r:id="rId29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27" autoAdjust="0"/>
    <p:restoredTop sz="94660"/>
  </p:normalViewPr>
  <p:slideViewPr>
    <p:cSldViewPr snapToGrid="0">
      <p:cViewPr>
        <p:scale>
          <a:sx n="80" d="100"/>
          <a:sy n="80" d="100"/>
        </p:scale>
        <p:origin x="25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1.tmp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1.tmp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1.tmp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1.tmp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81C18-51AD-2CDC-8D5B-83AE3F8E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Quality attributes</a:t>
            </a:r>
            <a:r>
              <a:rPr lang="en-US" sz="3600" dirty="0"/>
              <a:t>: Performance</a:t>
            </a:r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General 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16414"/>
              </p:ext>
            </p:extLst>
          </p:nvPr>
        </p:nvGraphicFramePr>
        <p:xfrm>
          <a:off x="1991544" y="1556792"/>
          <a:ext cx="8424428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534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Source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Internal or external to the system 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Stimulus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Arrival of a periodic, sporadic, or stochastic event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Artifact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System or one or more components in the system.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1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Environment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Operational mode:  normal, emergency, peak load, overload.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Process events, change level of service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32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 Measure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Latency, deadline, throughput, jitter, miss rate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5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7B50574-EE24-4745-927F-236B005904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6500" y="192478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You are an architect on the Campus Software team and you are designing the system for performance. In the requirements document you have found this requirement: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system should process the transactions with an average latency of two seconds.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Rewrite this requirement by making sure all the 6 elements of the quality attribute scenario are included.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D0572B-9A92-4F0A-9223-8F949D6ABA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2D44D2-340F-48A3-809E-2DB4AE92CC3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F226DE6-0B6B-416E-9173-FD88DAB9A99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7AC04937-C2ED-4F56-AF01-88FB8F14ADC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A1EEAD93-77E9-4CD8-9A8F-C2C4B0E76FE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358A37CD-CB07-4C31-A660-F2BEAAC46AA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A9F205BE-B9B9-40A4-8429-4EA0D7ECF63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179111-3E6A-488B-A50E-1402B633FDE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73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-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>
                <a:highlight>
                  <a:srgbClr val="00FFFF"/>
                </a:highlight>
              </a:rPr>
              <a:t>Source: users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Environment: under normal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01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-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Users initiate transactions under normal operations</a:t>
            </a:r>
            <a:r>
              <a:rPr lang="en-US" dirty="0"/>
              <a:t>. </a:t>
            </a:r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>
                <a:highlight>
                  <a:srgbClr val="00FFFF"/>
                </a:highlight>
              </a:rPr>
              <a:t>Source: users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Environment: under normal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50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initiate transactions under normal operations. </a:t>
            </a:r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users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/>
              <a:t>Environment: under normal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39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CBA54-3530-4391-9AD4-D3372C87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Modeling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95F92-2166-4B95-B28A-A3D21F91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basic contributors to the response time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Processing time </a:t>
            </a:r>
            <a:r>
              <a:rPr lang="en-US" altLang="zh-CN" dirty="0"/>
              <a:t>is the time that the system is working to respond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Blocked time </a:t>
            </a:r>
            <a:r>
              <a:rPr lang="en-US" altLang="zh-CN" dirty="0"/>
              <a:t>is the time that the system is unable to respond</a:t>
            </a:r>
          </a:p>
          <a:p>
            <a:r>
              <a:rPr lang="en-US" altLang="zh-CN" dirty="0"/>
              <a:t>Blocked time is caused by</a:t>
            </a:r>
          </a:p>
          <a:p>
            <a:pPr lvl="1"/>
            <a:r>
              <a:rPr lang="en-US" altLang="zh-CN" dirty="0"/>
              <a:t>Contention for resources</a:t>
            </a:r>
          </a:p>
          <a:p>
            <a:pPr lvl="1"/>
            <a:r>
              <a:rPr lang="en-US" altLang="zh-CN" dirty="0"/>
              <a:t>Availability of resources</a:t>
            </a:r>
          </a:p>
          <a:p>
            <a:pPr lvl="1"/>
            <a:r>
              <a:rPr lang="en-US" altLang="zh-CN" dirty="0"/>
              <a:t>Dependency on other computations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C99934-ED24-44E9-8A4B-C38F4202C1C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7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Performance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generate a response to an event arriving the system within some time-based constraint</a:t>
            </a:r>
          </a:p>
          <a:p>
            <a:r>
              <a:rPr lang="en-US" dirty="0"/>
              <a:t>The event can be single or a stream, and is the trigger to perform computation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2DA4B77-A4E7-4C75-A396-6ABAFF29ADC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0" y="3861049"/>
            <a:ext cx="7560840" cy="215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30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3649C-483E-4FE5-8E4E-8C0B97EB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First, lets consider an example not related to the computing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503F9-098C-4F55-A7B5-DBF74F4C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You are an owner of the noodle shop. </a:t>
            </a:r>
          </a:p>
          <a:p>
            <a:pPr lvl="1"/>
            <a:r>
              <a:rPr lang="en-AU" sz="2800" dirty="0"/>
              <a:t>You hired one cook who is able to cook 100 bowls during lunch time</a:t>
            </a:r>
          </a:p>
          <a:p>
            <a:pPr lvl="1"/>
            <a:r>
              <a:rPr lang="en-AU" sz="2800" dirty="0"/>
              <a:t>Your restaurant has 20 seats</a:t>
            </a:r>
          </a:p>
          <a:p>
            <a:pPr lvl="1"/>
            <a:r>
              <a:rPr lang="en-AU" sz="2800" dirty="0"/>
              <a:t>On the first day, there were over 200 people lining up for your noodles</a:t>
            </a:r>
          </a:p>
          <a:p>
            <a:r>
              <a:rPr lang="en-AU" sz="3200" dirty="0"/>
              <a:t>You want to improve the performance of your noodle shop to make sure you serve as many customers as possible during the day.</a:t>
            </a:r>
          </a:p>
          <a:p>
            <a:r>
              <a:rPr lang="en-AU" sz="3200" dirty="0">
                <a:solidFill>
                  <a:srgbClr val="FF0000"/>
                </a:solidFill>
              </a:rPr>
              <a:t>Give examples of the tactics that you could use</a:t>
            </a:r>
            <a:endParaRPr lang="x-non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2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96CB6-6E2E-4144-8568-7C76488F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Tactic Categories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95285-E011-4746-A27B-7CA5325F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Control resource demand</a:t>
            </a:r>
          </a:p>
          <a:p>
            <a:pPr lvl="1"/>
            <a:r>
              <a:rPr lang="en-US" altLang="zh-CN" sz="2800" dirty="0"/>
              <a:t>To produce smaller demand on the resources</a:t>
            </a:r>
          </a:p>
          <a:p>
            <a:pPr lvl="1"/>
            <a:r>
              <a:rPr lang="en-US" altLang="zh-CN" sz="2800" dirty="0"/>
              <a:t>Operate on the demand side</a:t>
            </a:r>
          </a:p>
          <a:p>
            <a:r>
              <a:rPr lang="en-US" altLang="zh-CN" sz="3200" dirty="0"/>
              <a:t>Manage resources</a:t>
            </a:r>
          </a:p>
          <a:p>
            <a:pPr lvl="1"/>
            <a:r>
              <a:rPr lang="en-US" altLang="zh-CN" sz="2800" dirty="0"/>
              <a:t>To make the resources at hand work more effectively in handling the demands</a:t>
            </a:r>
          </a:p>
          <a:p>
            <a:pPr lvl="1"/>
            <a:r>
              <a:rPr lang="en-US" altLang="zh-CN" sz="2800" dirty="0"/>
              <a:t>Operate on the response side</a:t>
            </a:r>
          </a:p>
          <a:p>
            <a:pPr marL="457200" lvl="1" indent="0">
              <a:buNone/>
            </a:pP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DB2C8-89D7-48E8-A657-F83FBE3356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78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96CB6-6E2E-4144-8568-7C76488F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95285-E011-4746-A27B-7CA5325F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Hardware resources, e.g., CPU, data stores, network bandwidth, and memory</a:t>
            </a:r>
          </a:p>
          <a:p>
            <a:r>
              <a:rPr lang="en-US" altLang="zh-CN" sz="3200" dirty="0"/>
              <a:t>Software resources, e.g., buffers, or critical sections</a:t>
            </a:r>
          </a:p>
          <a:p>
            <a:pPr lvl="1"/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DB2C8-89D7-48E8-A657-F83FBE3356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0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CCEF171-9C06-4F65-9CF0-EC344C5EDF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For the software you designed recently, did you consider any performance requirements? What were they?</a:t>
            </a:r>
            <a:endParaRPr lang="x-none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828876-3B89-438B-B5D4-A1DAF92EF3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D125AA-D0F5-4950-A2B7-EF3FF78CC55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7296E7-8A59-40BC-ADA9-91002C8131E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48A6B2A2-1391-4C1E-AA52-814FEDF2A60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73C96EC0-BC81-41B8-88F2-0AD50786D60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39E90966-CC32-481B-94D9-0BCAECA42E8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9514EFD1-B1AB-4405-9E10-6368AA678CC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49DCF0C-670A-45E4-BD8C-A8D7879EA597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2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Tactics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484784"/>
            <a:ext cx="74888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965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A3E6FBE-3CF5-4270-9071-FE7185AA22E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6500" y="1932172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800" dirty="0"/>
              <a:t>We just said that </a:t>
            </a:r>
            <a:r>
              <a:rPr lang="en-US" sz="2800" dirty="0"/>
              <a:t>the use of intermediaries increases the resources consumed in processing an event stream; removing them improves latency, therefore if we have high performance requirements on the system, we should not introduce intermediaries in the system architecture. </a:t>
            </a:r>
          </a:p>
          <a:p>
            <a:endParaRPr lang="en-US" sz="2800" dirty="0"/>
          </a:p>
          <a:p>
            <a:r>
              <a:rPr lang="en-AU" sz="2800" dirty="0">
                <a:highlight>
                  <a:srgbClr val="FFFF00"/>
                </a:highlight>
              </a:rPr>
              <a:t>In what cases you may want to make a different decision – introduce intermediaries even though the system has high performance requirements?</a:t>
            </a:r>
            <a:endParaRPr lang="x-none" sz="2800" dirty="0">
              <a:highlight>
                <a:srgbClr val="FFFF00"/>
              </a:highligh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6D49DE-A207-4461-9435-FE1350141E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4F866A-D53B-45CC-8618-99E2C6F272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8625B9-E714-428C-A4EB-E4DF681D20B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091646F-8CEC-4478-955D-817F307541F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622EB31B-0E38-437A-9342-2953386628A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25381CD4-37DF-4E9B-8EE6-A70BE254A27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7F1EFFBE-9846-407C-9883-1B0C7F6DDAF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A635F0C-F3BA-482A-8A31-676DD729C9C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355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Resource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Reduce Overhead</a:t>
            </a:r>
            <a:r>
              <a:rPr lang="en-US" dirty="0"/>
              <a:t>: The use of intermediaries increases the resources consumed in processing an event stream; removing them improves latency.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Tradeoff between the modifiability and performance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Bound Execution Times</a:t>
            </a:r>
            <a:r>
              <a:rPr lang="en-US" altLang="zh-CN" dirty="0"/>
              <a:t>: Place a limit on how much execution time is used to respond to an event.</a:t>
            </a:r>
          </a:p>
          <a:p>
            <a:pPr lvl="1"/>
            <a:r>
              <a:rPr lang="en-US" altLang="zh-CN" dirty="0"/>
              <a:t>In algorithm design, limiting the number of iterations is a method for bounding exec. time</a:t>
            </a:r>
          </a:p>
          <a:p>
            <a:pPr lvl="1"/>
            <a:r>
              <a:rPr lang="en-US" altLang="zh-CN" dirty="0"/>
              <a:t>Trade-off between the performance and accuracy</a:t>
            </a:r>
          </a:p>
          <a:p>
            <a:pPr lvl="0"/>
            <a:r>
              <a:rPr lang="en-US" altLang="zh-CN" b="1" dirty="0">
                <a:solidFill>
                  <a:schemeClr val="tx2"/>
                </a:solidFill>
              </a:rPr>
              <a:t>Increase Resource Efficiency</a:t>
            </a:r>
            <a:r>
              <a:rPr lang="en-US" altLang="zh-CN" dirty="0"/>
              <a:t>: Improving the algorithms used in critical areas will decrease latency. </a:t>
            </a:r>
          </a:p>
          <a:p>
            <a:pPr lvl="0"/>
            <a:r>
              <a:rPr lang="en-US" altLang="zh-CN" dirty="0"/>
              <a:t>To reduce the complexity of the algorithm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27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Increase Resources</a:t>
            </a:r>
            <a:r>
              <a:rPr lang="en-US" dirty="0"/>
              <a:t>: Faster processors, additional processors, additional memory, and faster networks all have the potential for reducing latency. </a:t>
            </a:r>
          </a:p>
          <a:p>
            <a:r>
              <a:rPr lang="en-US" b="1" dirty="0">
                <a:solidFill>
                  <a:schemeClr val="tx2"/>
                </a:solidFill>
              </a:rPr>
              <a:t>Increase Concurrency</a:t>
            </a:r>
            <a:r>
              <a:rPr lang="en-US" dirty="0"/>
              <a:t>: If requests can be processed in parallel, the blocked time can be reduced.</a:t>
            </a:r>
          </a:p>
          <a:p>
            <a:r>
              <a:rPr lang="en-US" dirty="0"/>
              <a:t>Concurrency can be introduced by processing different streams of events on different threads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04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Maintain Multiple Copies of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replicas is to reduce the resource contention on a single server</a:t>
            </a:r>
          </a:p>
          <a:p>
            <a:r>
              <a:rPr lang="en-US" dirty="0"/>
              <a:t>Load balancer assigns new work to one of the duplicate server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2B9F58-3521-49C7-A08B-90714C6A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75" y="3434236"/>
            <a:ext cx="4451939" cy="34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Maintain Multiple Copies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caching </a:t>
            </a:r>
            <a:r>
              <a:rPr lang="en-US" dirty="0"/>
              <a:t>is to keep copies of data on storage with different access speeds.  </a:t>
            </a:r>
          </a:p>
          <a:p>
            <a:pPr lvl="1"/>
            <a:r>
              <a:rPr lang="en-US" dirty="0"/>
              <a:t>E.g., memory access </a:t>
            </a:r>
            <a:r>
              <a:rPr lang="en-US" dirty="0" err="1"/>
              <a:t>v.s</a:t>
            </a:r>
            <a:r>
              <a:rPr lang="en-US" dirty="0"/>
              <a:t>. disk access</a:t>
            </a:r>
          </a:p>
          <a:p>
            <a:pPr lvl="1"/>
            <a:r>
              <a:rPr lang="en-US" dirty="0"/>
              <a:t>Local access </a:t>
            </a:r>
            <a:r>
              <a:rPr lang="en-US" dirty="0" err="1"/>
              <a:t>v.s</a:t>
            </a:r>
            <a:r>
              <a:rPr lang="en-US" dirty="0"/>
              <a:t>. remote access via networks</a:t>
            </a:r>
          </a:p>
          <a:p>
            <a:r>
              <a:rPr lang="en-US" b="1" dirty="0">
                <a:solidFill>
                  <a:schemeClr val="tx2"/>
                </a:solidFill>
              </a:rPr>
              <a:t>Data replication </a:t>
            </a:r>
            <a:r>
              <a:rPr lang="en-US" dirty="0"/>
              <a:t>is to keep separate copies of data to reduce the contention from multiple simultaneous accesses</a:t>
            </a:r>
          </a:p>
          <a:p>
            <a:r>
              <a:rPr lang="en-US" dirty="0"/>
              <a:t>How to choose the data to be cached/replicated</a:t>
            </a:r>
          </a:p>
          <a:p>
            <a:r>
              <a:rPr lang="en-US" dirty="0"/>
              <a:t>How to guarantee the consistency of multiple copies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99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there is contention for a resource, the resource must be scheduled. </a:t>
            </a:r>
          </a:p>
          <a:p>
            <a:pPr lvl="1"/>
            <a:r>
              <a:rPr lang="en-US" dirty="0"/>
              <a:t>Processors needs to be scheduled</a:t>
            </a:r>
          </a:p>
          <a:p>
            <a:pPr lvl="1"/>
            <a:r>
              <a:rPr lang="en-US" dirty="0"/>
              <a:t>Buffers needs to be scheduled</a:t>
            </a:r>
          </a:p>
          <a:p>
            <a:pPr lvl="1"/>
            <a:r>
              <a:rPr lang="en-US" dirty="0"/>
              <a:t>Networks are scheduled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890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Tactics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484784"/>
            <a:ext cx="74888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057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is about the management of system resources in the face of particular types of demand to achieve acceptable timing behavior.</a:t>
            </a:r>
          </a:p>
          <a:p>
            <a:r>
              <a:rPr lang="en-US" dirty="0"/>
              <a:t>Performance can be measured in terms of throughput and latency for both interactive and embedded real time systems.</a:t>
            </a:r>
          </a:p>
          <a:p>
            <a:r>
              <a:rPr lang="en-US" dirty="0"/>
              <a:t>Performance can be improved by reducing demand or by managing resources more appropriately.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1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 is about time</a:t>
            </a:r>
          </a:p>
          <a:p>
            <a:r>
              <a:rPr lang="en-US" dirty="0"/>
              <a:t>Performance is about time and the software system’s ability to meet timing requirements </a:t>
            </a:r>
          </a:p>
          <a:p>
            <a:r>
              <a:rPr lang="en-US" dirty="0"/>
              <a:t>When events occur, the system must respond to them in time</a:t>
            </a:r>
          </a:p>
          <a:p>
            <a:pPr lvl="1"/>
            <a:r>
              <a:rPr lang="en-US" altLang="zh-CN" dirty="0"/>
              <a:t>Events include interrupts, messages, requests from users or other systems, or clock events marking the passage of time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58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General 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1544" y="1556792"/>
          <a:ext cx="8424428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534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Source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Internal or external to the system 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Stimulus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Arrival of a periodic, sporadic, or stochastic event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Artifact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System or one or more components in the system.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1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Environment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Operational mode:  normal, emergency, peak load, overload.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Process events, change level of service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32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 Measure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Latency, deadline, throughput, jitter, miss rate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78DEB-2436-4656-8D7B-3E8C991D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 concrete scenario - example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B7C4B-7D11-4D0F-838E-8380E574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600" dirty="0"/>
              <a:t>You are an architect on the Campus Software team and you are designing the system for performance</a:t>
            </a:r>
          </a:p>
          <a:p>
            <a:r>
              <a:rPr lang="en-AU" sz="3600" dirty="0"/>
              <a:t>In the requirements document you have found this requirement: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highlight>
                  <a:srgbClr val="FFFF00"/>
                </a:highlight>
              </a:rPr>
              <a:t>The system should process the transactions with an average latency of two seconds</a:t>
            </a:r>
          </a:p>
          <a:p>
            <a:r>
              <a:rPr lang="en-US" sz="3600" dirty="0"/>
              <a:t>Is this description complete, is it clear enough for the architect to make good design decisions?</a:t>
            </a:r>
          </a:p>
          <a:p>
            <a:r>
              <a:rPr lang="en-US" sz="3600" dirty="0"/>
              <a:t>Which parts are missing?  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22768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5A7402-6FF1-43D6-B6B3-CBB8CA2DF6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parts are </a:t>
            </a:r>
            <a:r>
              <a:rPr lang="en-AU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missing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in the performance concrete scenario example we discussed?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D4CC49-99B7-44A4-86E7-94F95F7A46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Source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7CE2AC-875E-4CC5-A4A5-A15C62F584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357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Stimulus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B0E28C-00AC-4F94-AD7E-5A3EAC1E94D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Artifact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479ADC-B99B-4301-ACE9-5F0292C343E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Environment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B23740-B4BA-41DB-A76C-7E97442012E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AEB537-BC2A-46B8-9A40-07510FE338E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421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FBCB63-E943-4892-87FF-AF9DC1E2701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993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F3C874-9DCF-4885-A95F-B54951D9D7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BFA3CD-5FC7-4708-8D74-575A92459E5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E2B125-8ED3-4AF1-9D14-7B40CA4D268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072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Response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3A9743-3868-4612-BFF7-83848D7FBBF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136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E44371-CB39-493D-B844-A067A97B172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438400" y="5643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Response measure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36E27D-0488-493F-A3A2-BB5D265872CF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571625" y="5707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3905" y="3050758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  <p:grpSp>
        <p:nvGrpSpPr>
          <p:cNvPr id="17" name="Group 16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 answer(s) at most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A615E9F-D839-4558-A8FC-B83EADF5D25E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33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Performance Scenario – not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highlight>
                  <a:srgbClr val="00FF00"/>
                </a:highlight>
              </a:rPr>
              <a:t>The system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/>
              <a:t>processes </a:t>
            </a:r>
            <a:r>
              <a:rPr lang="en-US" b="1" dirty="0">
                <a:highlight>
                  <a:srgbClr val="FFFF00"/>
                </a:highlight>
              </a:rPr>
              <a:t>the transactions</a:t>
            </a:r>
            <a:r>
              <a:rPr lang="en-US" b="1" dirty="0"/>
              <a:t> </a:t>
            </a:r>
            <a:r>
              <a:rPr lang="en-US" dirty="0"/>
              <a:t>with an </a:t>
            </a:r>
            <a:r>
              <a:rPr lang="en-US" dirty="0">
                <a:highlight>
                  <a:srgbClr val="FF00FF"/>
                </a:highlight>
              </a:rPr>
              <a:t>average latency of two seconds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Stimulus: </a:t>
            </a:r>
            <a:r>
              <a:rPr lang="en-US" dirty="0">
                <a:highlight>
                  <a:srgbClr val="FFFF00"/>
                </a:highlight>
              </a:rPr>
              <a:t>transaction arrivals</a:t>
            </a:r>
          </a:p>
          <a:p>
            <a:pPr lvl="1"/>
            <a:r>
              <a:rPr lang="en-US" altLang="zh-CN" dirty="0">
                <a:highlight>
                  <a:srgbClr val="00FFFF"/>
                </a:highlight>
              </a:rPr>
              <a:t>Source: ???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  <a:highlight>
                  <a:srgbClr val="00FF00"/>
                </a:highlight>
              </a:rPr>
              <a:t>the system</a:t>
            </a:r>
          </a:p>
          <a:p>
            <a:pPr lvl="1"/>
            <a:r>
              <a:rPr lang="en-US" dirty="0"/>
              <a:t>Response: </a:t>
            </a:r>
            <a:r>
              <a:rPr lang="en-US" b="1" dirty="0"/>
              <a:t>process the transactions</a:t>
            </a:r>
          </a:p>
          <a:p>
            <a:pPr lvl="1"/>
            <a:r>
              <a:rPr lang="en-US" dirty="0"/>
              <a:t>Response measure: </a:t>
            </a:r>
            <a:r>
              <a:rPr lang="en-US" dirty="0">
                <a:highlight>
                  <a:srgbClr val="FF00FF"/>
                </a:highlight>
              </a:rPr>
              <a:t>average latency of two seconds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Environment: ???</a:t>
            </a:r>
          </a:p>
          <a:p>
            <a:r>
              <a:rPr lang="en-US" dirty="0">
                <a:solidFill>
                  <a:srgbClr val="FF0000"/>
                </a:solidFill>
              </a:rPr>
              <a:t>This scenario is not complete, source and environment parts are missing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12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5A7402-6FF1-43D6-B6B3-CBB8CA2DF6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parts are missing in the performance concrete scenario example we discussed?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D4CC49-99B7-44A4-86E7-94F95F7A46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Source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7CE2AC-875E-4CC5-A4A5-A15C62F584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357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Stimulus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B0E28C-00AC-4F94-AD7E-5A3EAC1E94D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Artifact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479ADC-B99B-4301-ACE9-5F0292C343E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Environment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B23740-B4BA-41DB-A76C-7E97442012E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AEB537-BC2A-46B8-9A40-07510FE338E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421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FBCB63-E943-4892-87FF-AF9DC1E2701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993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F3C874-9DCF-4885-A95F-B54951D9D7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BFA3CD-5FC7-4708-8D74-575A92459E5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E2B125-8ED3-4AF1-9D14-7B40CA4D268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072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Response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3A9743-3868-4612-BFF7-83848D7FBBF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136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E44371-CB39-493D-B844-A067A97B172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438400" y="5643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Response measure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36E27D-0488-493F-A3A2-BB5D265872CF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571625" y="5707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84705" y="2982496"/>
            <a:ext cx="5699895" cy="188519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system should process the transactions with an average latency of two seconds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3DDD786-F334-407C-B57C-675E35A2C8B6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79D62EB1-9E03-4679-B7D5-7A749179B7B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2672FFE-BCBD-4F58-B7F9-5DFEE001282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5FF234B-D9C5-41AB-AD08-6373B79832B4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BF126109-576A-46BE-9A39-789D5E326F81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A615E9F-D839-4558-A8FC-B83EADF5D25E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008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693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The scenario we studied is not clear enough for the architect to make good design decisions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How to add the remaining parts?</a:t>
            </a:r>
          </a:p>
          <a:p>
            <a:pPr lvl="1"/>
            <a:r>
              <a:rPr lang="en-AU" altLang="zh-CN" sz="2800" dirty="0"/>
              <a:t>We can use the general scenario to help us look for ideas</a:t>
            </a:r>
            <a:r>
              <a:rPr lang="en-US" altLang="zh-CN" sz="2800" dirty="0"/>
              <a:t>.</a:t>
            </a:r>
            <a:endParaRPr lang="en-AU" altLang="zh-CN" sz="2800" dirty="0"/>
          </a:p>
          <a:p>
            <a:pPr lvl="1"/>
            <a:r>
              <a:rPr lang="en-AU" altLang="zh-CN" sz="2800" dirty="0"/>
              <a:t>Then, clarify with the stakeholders about the details of the requirement.</a:t>
            </a:r>
            <a:endParaRPr lang="x-none" altLang="zh-CN" sz="2800" dirty="0"/>
          </a:p>
          <a:p>
            <a:endParaRPr lang="en-GB" sz="3200" b="1" dirty="0">
              <a:solidFill>
                <a:srgbClr val="FF0000"/>
              </a:solidFill>
            </a:endParaRPr>
          </a:p>
          <a:p>
            <a:endParaRPr lang="en-GB" sz="3200" b="1" dirty="0">
              <a:solidFill>
                <a:srgbClr val="FF0000"/>
              </a:solidFill>
            </a:endParaRP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34696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Polling"/>
  <p:tag name="RAINPROBLEM" val="Polling"/>
  <p:tag name="ANONYMOUSPOLLING" val="False"/>
  <p:tag name="PROBLEMSCORE" val="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1467</Words>
  <Application>Microsoft Office PowerPoint</Application>
  <PresentationFormat>宽屏</PresentationFormat>
  <Paragraphs>218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Microsoft Yahei</vt:lpstr>
      <vt:lpstr>Arial</vt:lpstr>
      <vt:lpstr>Calibri</vt:lpstr>
      <vt:lpstr>Calibri Light</vt:lpstr>
      <vt:lpstr>Times</vt:lpstr>
      <vt:lpstr>Office Theme</vt:lpstr>
      <vt:lpstr>COMP3028  Software Architecture</vt:lpstr>
      <vt:lpstr>PowerPoint 演示文稿</vt:lpstr>
      <vt:lpstr>What is Performance?</vt:lpstr>
      <vt:lpstr>Performance General Scenario</vt:lpstr>
      <vt:lpstr>Performance concrete scenario - example</vt:lpstr>
      <vt:lpstr>PowerPoint 演示文稿</vt:lpstr>
      <vt:lpstr>Sample Concrete Performance Scenario – not complete</vt:lpstr>
      <vt:lpstr>PowerPoint 演示文稿</vt:lpstr>
      <vt:lpstr>PowerPoint 演示文稿</vt:lpstr>
      <vt:lpstr>Performance General Scenario</vt:lpstr>
      <vt:lpstr>PowerPoint 演示文稿</vt:lpstr>
      <vt:lpstr>Sample Concrete Performance Scenario - complete</vt:lpstr>
      <vt:lpstr>Sample Concrete Performance Scenario - complete</vt:lpstr>
      <vt:lpstr>Sample Concrete Performance Scenario</vt:lpstr>
      <vt:lpstr>Performance Modeling </vt:lpstr>
      <vt:lpstr>Goal of Performance Tactics</vt:lpstr>
      <vt:lpstr>First, lets consider an example not related to the computing</vt:lpstr>
      <vt:lpstr>Two Tactic Categories</vt:lpstr>
      <vt:lpstr>Resources</vt:lpstr>
      <vt:lpstr>Performance Tactics</vt:lpstr>
      <vt:lpstr>PowerPoint 演示文稿</vt:lpstr>
      <vt:lpstr>Control Resource Demand</vt:lpstr>
      <vt:lpstr>Manage Resources</vt:lpstr>
      <vt:lpstr>Maintain Multiple Copies of Computations</vt:lpstr>
      <vt:lpstr>Maintain Multiple Copies of Data</vt:lpstr>
      <vt:lpstr>Scheduling</vt:lpstr>
      <vt:lpstr>Performance Tactics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  Software Architecture</dc:title>
  <dc:creator>Joanna Siebert</dc:creator>
  <cp:lastModifiedBy>刘玄昊</cp:lastModifiedBy>
  <cp:revision>396</cp:revision>
  <cp:lastPrinted>2023-02-23T06:49:27Z</cp:lastPrinted>
  <dcterms:created xsi:type="dcterms:W3CDTF">2020-03-15T08:11:10Z</dcterms:created>
  <dcterms:modified xsi:type="dcterms:W3CDTF">2023-05-02T07:01:24Z</dcterms:modified>
</cp:coreProperties>
</file>